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Lst>
  <p:notesMasterIdLst>
    <p:notesMasterId r:id="rId50"/>
  </p:notesMasterIdLst>
  <p:sldIdLst>
    <p:sldId id="302" r:id="rId5"/>
    <p:sldId id="316" r:id="rId6"/>
    <p:sldId id="317" r:id="rId7"/>
    <p:sldId id="455" r:id="rId8"/>
    <p:sldId id="319" r:id="rId9"/>
    <p:sldId id="320" r:id="rId10"/>
    <p:sldId id="321" r:id="rId11"/>
    <p:sldId id="322" r:id="rId12"/>
    <p:sldId id="323" r:id="rId13"/>
    <p:sldId id="324" r:id="rId14"/>
    <p:sldId id="325" r:id="rId15"/>
    <p:sldId id="326" r:id="rId16"/>
    <p:sldId id="456" r:id="rId17"/>
    <p:sldId id="328" r:id="rId18"/>
    <p:sldId id="329" r:id="rId19"/>
    <p:sldId id="330" r:id="rId20"/>
    <p:sldId id="331" r:id="rId21"/>
    <p:sldId id="332" r:id="rId22"/>
    <p:sldId id="457" r:id="rId23"/>
    <p:sldId id="458" r:id="rId24"/>
    <p:sldId id="335" r:id="rId25"/>
    <p:sldId id="336" r:id="rId26"/>
    <p:sldId id="337" r:id="rId27"/>
    <p:sldId id="338" r:id="rId28"/>
    <p:sldId id="339" r:id="rId29"/>
    <p:sldId id="340" r:id="rId30"/>
    <p:sldId id="341" r:id="rId31"/>
    <p:sldId id="342" r:id="rId32"/>
    <p:sldId id="343" r:id="rId33"/>
    <p:sldId id="459" r:id="rId34"/>
    <p:sldId id="345" r:id="rId35"/>
    <p:sldId id="346" r:id="rId36"/>
    <p:sldId id="347" r:id="rId37"/>
    <p:sldId id="348" r:id="rId38"/>
    <p:sldId id="349" r:id="rId39"/>
    <p:sldId id="350" r:id="rId40"/>
    <p:sldId id="460" r:id="rId41"/>
    <p:sldId id="461" r:id="rId42"/>
    <p:sldId id="353" r:id="rId43"/>
    <p:sldId id="354" r:id="rId44"/>
    <p:sldId id="355" r:id="rId45"/>
    <p:sldId id="356" r:id="rId46"/>
    <p:sldId id="357" r:id="rId47"/>
    <p:sldId id="358" r:id="rId48"/>
    <p:sldId id="3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83" autoAdjust="0"/>
    <p:restoredTop sz="75702" autoAdjust="0"/>
  </p:normalViewPr>
  <p:slideViewPr>
    <p:cSldViewPr snapToGrid="0">
      <p:cViewPr varScale="1">
        <p:scale>
          <a:sx n="55" d="100"/>
          <a:sy n="55" d="100"/>
        </p:scale>
        <p:origin x="1122"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clipart-library.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about:blan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reading</a:t>
            </a:r>
            <a:r>
              <a:rPr lang="en-GB" b="0" baseline="0" dirty="0"/>
              <a:t> activity to begin to think more closely about the meaning of each couplet of the poem</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Teachers click to reveal a couplet of</a:t>
            </a:r>
            <a:r>
              <a:rPr lang="en-GB" b="0" baseline="0" dirty="0"/>
              <a:t> the poem out of order. Students fill in the table with the letters of the couplet.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shown by clicking.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t>
            </a:r>
            <a:r>
              <a:rPr lang="en-GB" dirty="0"/>
              <a:t>he poem</a:t>
            </a:r>
            <a:r>
              <a:rPr lang="en-GB" baseline="0" dirty="0"/>
              <a:t> appears out of order so that students think more carefully about the meaning of different parts of the poem. This way, they can’t simply rely on a predictable order of events to complete the task.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58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a:t>
            </a:r>
            <a:r>
              <a:rPr lang="en-GB" b="0" baseline="0" dirty="0"/>
              <a:t> minutes</a:t>
            </a:r>
            <a:endParaRPr lang="en-GB" b="1" dirty="0"/>
          </a:p>
          <a:p>
            <a:endParaRPr lang="en-GB" b="1" dirty="0"/>
          </a:p>
          <a:p>
            <a:r>
              <a:rPr lang="en-GB" b="1" dirty="0"/>
              <a:t>Aim: </a:t>
            </a:r>
            <a:r>
              <a:rPr lang="en-GB" b="0" dirty="0"/>
              <a:t>activity to</a:t>
            </a:r>
            <a:r>
              <a:rPr lang="en-GB" b="0" baseline="0" dirty="0"/>
              <a:t> revisit SSCs [A], [CA] and [CO]</a:t>
            </a:r>
          </a:p>
          <a:p>
            <a:endParaRPr lang="en-GB" b="1" dirty="0"/>
          </a:p>
          <a:p>
            <a:r>
              <a:rPr lang="en-GB" b="1" dirty="0"/>
              <a:t>Procedure:</a:t>
            </a:r>
          </a:p>
          <a:p>
            <a:pPr marL="228600" indent="-228600">
              <a:buAutoNum type="arabicPeriod"/>
            </a:pPr>
            <a:r>
              <a:rPr lang="en-GB" b="0" baseline="0" dirty="0"/>
              <a:t>Go back to the previous slide and ask students to find words with the listed SSCs.</a:t>
            </a:r>
          </a:p>
          <a:p>
            <a:pPr marL="228600" indent="-228600">
              <a:buAutoNum type="arabicPeriod"/>
            </a:pPr>
            <a:r>
              <a:rPr lang="en-GB" b="0" baseline="0" dirty="0"/>
              <a:t>Once done, return to this slide and click on the boxes to reveal the words with the appropriate SSC.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them to find examples of other SSCs. For example, you could also ask them to find an example of RR (torre). What other words can they think of that have this SSC? (Inglaterra, </a:t>
            </a:r>
            <a:r>
              <a:rPr lang="en-GB" baseline="0" dirty="0" err="1"/>
              <a:t>correcto</a:t>
            </a:r>
            <a:r>
              <a:rPr lang="en-GB" baseline="0" dirty="0"/>
              <a:t> – which they’ve seen before in target language instructions). SSC ‘r’ and ‘</a:t>
            </a:r>
            <a:r>
              <a:rPr lang="en-GB" baseline="0" dirty="0" err="1"/>
              <a:t>rr</a:t>
            </a:r>
            <a:r>
              <a:rPr lang="en-GB" baseline="0" dirty="0"/>
              <a:t>’ will be the phonics focus next week.</a:t>
            </a:r>
          </a:p>
          <a:p>
            <a:endParaRPr lang="en-GB" dirty="0"/>
          </a:p>
          <a:p>
            <a:r>
              <a:rPr lang="en-GB" b="1" dirty="0"/>
              <a:t>Notes:</a:t>
            </a:r>
          </a:p>
          <a:p>
            <a:r>
              <a:rPr lang="en-GB" dirty="0"/>
              <a:t>Learners will be</a:t>
            </a:r>
            <a:r>
              <a:rPr lang="en-GB" baseline="0" dirty="0"/>
              <a:t> most familiar with [A], having seen it in Term 1.1, Week 1.</a:t>
            </a:r>
          </a:p>
          <a:p>
            <a:r>
              <a:rPr lang="en-GB" baseline="0" dirty="0"/>
              <a:t>They have also seen [CA]/[CO]/[CU] in Term 1.1, Week 5.</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63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Speaking and pronunciation practice, involving some ‘acting’ of tones </a:t>
            </a:r>
          </a:p>
          <a:p>
            <a:endParaRPr lang="en-GB" b="0" dirty="0"/>
          </a:p>
          <a:p>
            <a:r>
              <a:rPr lang="en-GB" b="1" dirty="0"/>
              <a:t>Procedure:</a:t>
            </a:r>
          </a:p>
          <a:p>
            <a:pPr marL="228600" indent="-228600">
              <a:buAutoNum type="arabicPeriod"/>
            </a:pPr>
            <a:r>
              <a:rPr lang="en-GB" dirty="0"/>
              <a:t>Check understanding of ‘</a:t>
            </a:r>
            <a:r>
              <a:rPr lang="en-GB" dirty="0" err="1"/>
              <a:t>pareja</a:t>
            </a:r>
            <a:r>
              <a:rPr lang="en-GB" dirty="0"/>
              <a:t>’ and ‘en alta voz’</a:t>
            </a:r>
            <a:r>
              <a:rPr lang="en-GB" baseline="0" dirty="0"/>
              <a:t> in the instructions.</a:t>
            </a:r>
          </a:p>
          <a:p>
            <a:pPr marL="228600" indent="-228600">
              <a:buAutoNum type="arabicPeriod"/>
            </a:pPr>
            <a:r>
              <a:rPr lang="en-GB" baseline="0" dirty="0"/>
              <a:t>Students take turns to read the text to each other in pairs and the speaker decides </a:t>
            </a:r>
            <a:r>
              <a:rPr lang="en-GB" i="0" baseline="0" dirty="0"/>
              <a:t>how (i.e. with what tone)</a:t>
            </a:r>
            <a:r>
              <a:rPr lang="en-GB" baseline="0" dirty="0"/>
              <a:t> they will narrate the text. The partner listens and then asks the partner, e.g., ‘¿</a:t>
            </a:r>
            <a:r>
              <a:rPr lang="en-GB" baseline="0" dirty="0" err="1"/>
              <a:t>Estás</a:t>
            </a:r>
            <a:r>
              <a:rPr lang="en-GB" baseline="0" dirty="0"/>
              <a:t> </a:t>
            </a:r>
            <a:r>
              <a:rPr lang="en-GB" baseline="0" dirty="0" err="1"/>
              <a:t>serio</a:t>
            </a:r>
            <a:r>
              <a:rPr lang="en-GB" baseline="0" dirty="0"/>
              <a:t>?’. Remind students of the need to use ‘</a:t>
            </a:r>
            <a:r>
              <a:rPr lang="en-GB" baseline="0" dirty="0" err="1"/>
              <a:t>estás</a:t>
            </a:r>
            <a:r>
              <a:rPr lang="en-GB" baseline="0" dirty="0"/>
              <a:t>’ to speak directly to ‘you’ (singular).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77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https://www.youtube.com/watch?v=Z6jD2xUiea4</a:t>
            </a:r>
            <a:endParaRPr lang="en-GB" dirty="0"/>
          </a:p>
          <a:p>
            <a:r>
              <a:rPr lang="en-GB" dirty="0"/>
              <a:t>Alternative</a:t>
            </a:r>
            <a:r>
              <a:rPr lang="en-GB" baseline="0" dirty="0"/>
              <a:t> version on YouTube (includes audio and text).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03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 (for slides 24-26)</a:t>
            </a:r>
          </a:p>
          <a:p>
            <a:endParaRPr lang="en-GB" b="0" dirty="0"/>
          </a:p>
          <a:p>
            <a:r>
              <a:rPr lang="en-GB" b="1" dirty="0"/>
              <a:t>Aim: </a:t>
            </a:r>
            <a:r>
              <a:rPr lang="en-GB" b="0" dirty="0"/>
              <a:t>Recap of</a:t>
            </a:r>
            <a:r>
              <a:rPr lang="en-GB" b="0" baseline="0" dirty="0"/>
              <a:t> meaning of definite and indefinite articles.</a:t>
            </a:r>
            <a:endParaRPr lang="en-GB" b="1" dirty="0"/>
          </a:p>
          <a:p>
            <a:endParaRPr lang="en-GB" dirty="0"/>
          </a:p>
          <a:p>
            <a:r>
              <a:rPr lang="en-GB" b="1" dirty="0"/>
              <a:t>Procedure: </a:t>
            </a:r>
          </a:p>
          <a:p>
            <a:pPr marL="228600" indent="-228600">
              <a:buAutoNum type="arabicPeriod"/>
            </a:pPr>
            <a:r>
              <a:rPr lang="en-GB" b="0" dirty="0"/>
              <a:t>Teachers</a:t>
            </a:r>
            <a:r>
              <a:rPr lang="en-GB" b="0" baseline="0" dirty="0"/>
              <a:t> d</a:t>
            </a:r>
            <a:r>
              <a:rPr lang="en-GB" dirty="0"/>
              <a:t>raw out and make explicit the difference in meaning between the definite and indefinite article ‘la’ and ‘una’, eliciting an English translation of each of the lines from this and the next two</a:t>
            </a:r>
            <a:r>
              <a:rPr lang="en-GB" baseline="0" dirty="0"/>
              <a:t> slides. Answers are revealed by clicking.</a:t>
            </a:r>
          </a:p>
          <a:p>
            <a:pPr marL="228600" indent="-228600">
              <a:buAutoNum type="arabicPeriod"/>
            </a:pPr>
            <a:r>
              <a:rPr lang="en-GB" baseline="0" dirty="0"/>
              <a:t>Repeat the procedure on slides 25 and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 active</a:t>
            </a:r>
            <a:r>
              <a:rPr lang="en-GB" baseline="0" dirty="0"/>
              <a:t> choice between the definite and indefinite articles is needed in each instance. We have separated parts of the poem to ask for a choice between definite and indefinite (rather than between masculine and feminine) so that students only have to focus on article usage.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2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03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a:t>
            </a:r>
            <a:r>
              <a:rPr lang="en-GB" b="0" dirty="0"/>
              <a:t> vocabulary revision activity</a:t>
            </a:r>
            <a:r>
              <a:rPr lang="en-GB" b="0" baseline="0" dirty="0"/>
              <a:t> for vocabulary set 7.1.2.5.</a:t>
            </a:r>
            <a:endParaRPr lang="en-GB" b="1" dirty="0"/>
          </a:p>
          <a:p>
            <a:endParaRPr lang="en-GB" b="1" dirty="0"/>
          </a:p>
          <a:p>
            <a:r>
              <a:rPr lang="en-GB" b="1" dirty="0"/>
              <a:t>Procedure:</a:t>
            </a:r>
          </a:p>
          <a:p>
            <a:pPr marL="228600" indent="-228600">
              <a:buAutoNum type="arabicPeriod"/>
            </a:pPr>
            <a:r>
              <a:rPr lang="en-GB" b="0" dirty="0"/>
              <a:t>Teachers ask students</a:t>
            </a:r>
            <a:r>
              <a:rPr lang="en-GB" b="0" baseline="0" dirty="0"/>
              <a:t> for the missing words. A choral response can be sought, or teachers could ask students to work in pairs first to remember the vocabulary.</a:t>
            </a:r>
          </a:p>
          <a:p>
            <a:pPr marL="228600" indent="-228600">
              <a:buAutoNum type="arabicPeriod"/>
            </a:pPr>
            <a:r>
              <a:rPr lang="en-GB" b="0" baseline="0" dirty="0"/>
              <a:t>Teachers click to reveal the answers.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18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a:t>
            </a:r>
            <a:r>
              <a:rPr lang="en-GB" b="0" baseline="0" dirty="0"/>
              <a:t> minutes</a:t>
            </a:r>
            <a:endParaRPr lang="en-GB" b="1" dirty="0"/>
          </a:p>
          <a:p>
            <a:endParaRPr lang="en-GB" b="1" dirty="0"/>
          </a:p>
          <a:p>
            <a:r>
              <a:rPr lang="en-GB" b="1" dirty="0"/>
              <a:t>Aim: </a:t>
            </a:r>
            <a:r>
              <a:rPr lang="en-GB" b="0" dirty="0"/>
              <a:t>Writing</a:t>
            </a:r>
            <a:r>
              <a:rPr lang="en-GB" b="0" baseline="0" dirty="0"/>
              <a:t> / speaking exercise using pictures to practice articles and nouns</a:t>
            </a:r>
            <a:endParaRPr lang="en-GB" b="1" dirty="0"/>
          </a:p>
          <a:p>
            <a:endParaRPr lang="en-GB" b="1" dirty="0"/>
          </a:p>
          <a:p>
            <a:r>
              <a:rPr lang="en-GB" b="1" dirty="0"/>
              <a:t>Procedure:</a:t>
            </a:r>
          </a:p>
          <a:p>
            <a:pPr marL="228600" indent="-228600">
              <a:buAutoNum type="arabicPeriod"/>
            </a:pPr>
            <a:r>
              <a:rPr lang="en-GB" dirty="0"/>
              <a:t>Two possible tasks: (1) Writing: students have to complete the text with both definite and indefinite</a:t>
            </a:r>
            <a:r>
              <a:rPr lang="en-GB" baseline="0" dirty="0"/>
              <a:t> articles, plus the nouns or (2) Speaking: students do a read aloud, aided by the picture prompts</a:t>
            </a:r>
          </a:p>
          <a:p>
            <a:pPr marL="228600" indent="-228600">
              <a:buAutoNum type="arabicPeriod"/>
            </a:pPr>
            <a:r>
              <a:rPr lang="en-GB" baseline="0" dirty="0"/>
              <a:t>The next slide shows the answers</a:t>
            </a:r>
          </a:p>
          <a:p>
            <a:endParaRPr lang="en-GB" baseline="0" dirty="0"/>
          </a:p>
          <a:p>
            <a:r>
              <a:rPr lang="en-GB" baseline="0" dirty="0"/>
              <a:t>Image attribution: </a:t>
            </a:r>
            <a:r>
              <a:rPr lang="en-GB" sz="1200" dirty="0"/>
              <a:t>Images by </a:t>
            </a:r>
            <a:r>
              <a:rPr lang="es-ES" sz="1200" dirty="0"/>
              <a:t>Colegio de Educación Infantil y Primaria Vista Alegre</a:t>
            </a:r>
          </a:p>
          <a:p>
            <a:r>
              <a:rPr lang="en-GB" sz="1200" dirty="0"/>
              <a:t>Licensed under </a:t>
            </a:r>
            <a:r>
              <a:rPr lang="en-GB" sz="1200" u="sng" dirty="0">
                <a:hlinkClick r:id="rId3"/>
              </a:rPr>
              <a:t>CC BY-SA 4.0</a:t>
            </a:r>
            <a:endParaRPr lang="en-GB" sz="1200" u="sng" dirty="0"/>
          </a:p>
          <a:p>
            <a:r>
              <a:rPr lang="en-GB" sz="1200" dirty="0">
                <a:hlinkClick r:id="rId3"/>
              </a:rPr>
              <a:t>http://literaturalunalunera.blogspot.com/2014/03/la-plaza-tiene-una-torre.html</a:t>
            </a:r>
            <a:endParaRPr lang="en-GB" sz="1200" u="sng"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662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01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 slides 32-34)</a:t>
            </a:r>
            <a:endParaRPr lang="en-GB" b="1" dirty="0"/>
          </a:p>
          <a:p>
            <a:endParaRPr lang="en-GB" b="1" dirty="0"/>
          </a:p>
          <a:p>
            <a:r>
              <a:rPr lang="en-GB" b="1" dirty="0"/>
              <a:t>Aim: </a:t>
            </a:r>
            <a:r>
              <a:rPr lang="en-GB" dirty="0"/>
              <a:t>This is a two-part speaking/listening</a:t>
            </a:r>
            <a:r>
              <a:rPr lang="en-GB" baseline="0" dirty="0"/>
              <a:t> activity to practise spoken production of DAR and QUERER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pPr marL="228600" indent="-228600">
              <a:buAutoNum type="arabicPeriod"/>
            </a:pPr>
            <a:r>
              <a:rPr lang="en-GB" b="0" baseline="0" dirty="0"/>
              <a:t>Teachers click to go through the instructions. Teachers should e</a:t>
            </a:r>
            <a:r>
              <a:rPr lang="en-GB" dirty="0"/>
              <a:t>licit the meaning of ‘eres’ in the instructions.</a:t>
            </a:r>
          </a:p>
          <a:p>
            <a:pPr marL="228600" indent="-228600">
              <a:buAutoNum type="arabicPeriod"/>
            </a:pPr>
            <a:r>
              <a:rPr lang="en-GB" baseline="0" dirty="0"/>
              <a:t>One student uses the speaking cards to say sentences, while the other completes the grid. Students will swap roles half-way through.</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86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 minute</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Aim: </a:t>
            </a:r>
            <a:r>
              <a:rPr lang="en-GB" sz="1200" b="0" kern="1200" noProof="0" dirty="0">
                <a:solidFill>
                  <a:schemeClr val="tx1"/>
                </a:solidFill>
                <a:effectLst/>
                <a:latin typeface="+mn-lt"/>
                <a:ea typeface="+mn-ea"/>
                <a:cs typeface="+mn-cs"/>
              </a:rPr>
              <a:t>Introductory</a:t>
            </a:r>
            <a:r>
              <a:rPr lang="en-GB" sz="1200" b="0" kern="1200" baseline="0" noProof="0" dirty="0">
                <a:solidFill>
                  <a:schemeClr val="tx1"/>
                </a:solidFill>
                <a:effectLst/>
                <a:latin typeface="+mn-lt"/>
                <a:ea typeface="+mn-ea"/>
                <a:cs typeface="+mn-cs"/>
              </a:rPr>
              <a:t> slide to challenging text that is the focus of this lesson for students to anticipate what they might be about to work on.</a:t>
            </a:r>
            <a:endParaRPr lang="en-GB" sz="1200" b="1" kern="1200" noProof="0" dirty="0">
              <a:solidFill>
                <a:schemeClr val="tx1"/>
              </a:solidFill>
              <a:effectLst/>
              <a:latin typeface="+mn-lt"/>
              <a:ea typeface="+mn-ea"/>
              <a:cs typeface="+mn-cs"/>
            </a:endParaRPr>
          </a:p>
          <a:p>
            <a:endParaRPr lang="en-GB" sz="1200" b="1" kern="120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Procedure:</a:t>
            </a:r>
          </a:p>
          <a:p>
            <a:pPr marL="228600" indent="-228600">
              <a:buAutoNum type="arabicPeriod"/>
            </a:pPr>
            <a:r>
              <a:rPr lang="en-GB" sz="1200" kern="1200" noProof="0" dirty="0">
                <a:solidFill>
                  <a:schemeClr val="tx1"/>
                </a:solidFill>
                <a:effectLst/>
                <a:latin typeface="+mn-lt"/>
                <a:ea typeface="+mn-ea"/>
                <a:cs typeface="+mn-cs"/>
              </a:rPr>
              <a:t>Ask students to read aloud the first four lines of the text and then identify its type.</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Artículo</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novela</a:t>
            </a:r>
            <a:r>
              <a:rPr lang="en-GB" sz="1200" kern="1200" baseline="0" noProof="0" dirty="0">
                <a:solidFill>
                  <a:schemeClr val="tx1"/>
                </a:solidFill>
                <a:effectLst/>
                <a:latin typeface="+mn-lt"/>
                <a:ea typeface="+mn-ea"/>
                <a:cs typeface="+mn-cs"/>
              </a:rPr>
              <a:t>’ and ‘</a:t>
            </a:r>
            <a:r>
              <a:rPr lang="en-GB" sz="1200" kern="1200" baseline="0" noProof="0" dirty="0" err="1">
                <a:solidFill>
                  <a:schemeClr val="tx1"/>
                </a:solidFill>
                <a:effectLst/>
                <a:latin typeface="+mn-lt"/>
                <a:ea typeface="+mn-ea"/>
                <a:cs typeface="+mn-cs"/>
              </a:rPr>
              <a:t>poema</a:t>
            </a:r>
            <a:r>
              <a:rPr lang="en-GB" sz="1200" kern="1200" baseline="0" noProof="0" dirty="0">
                <a:solidFill>
                  <a:schemeClr val="tx1"/>
                </a:solidFill>
                <a:effectLst/>
                <a:latin typeface="+mn-lt"/>
                <a:ea typeface="+mn-ea"/>
                <a:cs typeface="+mn-cs"/>
              </a:rPr>
              <a:t>’ haven’t been taught in the scheme of work but should be recognisable as cognates.</a:t>
            </a:r>
          </a:p>
          <a:p>
            <a:pPr marL="228600" indent="-228600">
              <a:buAutoNum type="arabicPeriod"/>
            </a:pPr>
            <a:r>
              <a:rPr lang="en-GB" sz="1200" kern="1200" baseline="0" noProof="0" dirty="0">
                <a:solidFill>
                  <a:schemeClr val="tx1"/>
                </a:solidFill>
                <a:effectLst/>
                <a:latin typeface="+mn-lt"/>
                <a:ea typeface="+mn-ea"/>
                <a:cs typeface="+mn-cs"/>
              </a:rPr>
              <a:t>Teachers could prompt certain r</a:t>
            </a:r>
            <a:r>
              <a:rPr lang="en-GB" sz="1200" kern="1200" noProof="0" dirty="0">
                <a:solidFill>
                  <a:schemeClr val="tx1"/>
                </a:solidFill>
                <a:effectLst/>
                <a:latin typeface="+mn-lt"/>
                <a:ea typeface="+mn-ea"/>
                <a:cs typeface="+mn-cs"/>
              </a:rPr>
              <a:t>easons why they may suggest</a:t>
            </a:r>
            <a:r>
              <a:rPr lang="en-GB" sz="1200" kern="1200" baseline="0" noProof="0" dirty="0">
                <a:solidFill>
                  <a:schemeClr val="tx1"/>
                </a:solidFill>
                <a:effectLst/>
                <a:latin typeface="+mn-lt"/>
                <a:ea typeface="+mn-ea"/>
                <a:cs typeface="+mn-cs"/>
              </a:rPr>
              <a:t> a poem: </a:t>
            </a:r>
            <a:r>
              <a:rPr lang="en-GB" sz="1200" kern="1200" baseline="0" noProof="0" dirty="0" err="1">
                <a:solidFill>
                  <a:schemeClr val="tx1"/>
                </a:solidFill>
                <a:effectLst/>
                <a:latin typeface="+mn-lt"/>
                <a:ea typeface="+mn-ea"/>
                <a:cs typeface="+mn-cs"/>
              </a:rPr>
              <a:t>frases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cortas</a:t>
            </a:r>
            <a:r>
              <a:rPr lang="en-GB" sz="1200" kern="1200" baseline="0" noProof="0" dirty="0">
                <a:solidFill>
                  <a:schemeClr val="tx1"/>
                </a:solidFill>
                <a:effectLst/>
                <a:latin typeface="+mn-lt"/>
                <a:ea typeface="+mn-ea"/>
                <a:cs typeface="+mn-cs"/>
              </a:rPr>
              <a:t>, </a:t>
            </a:r>
            <a:r>
              <a:rPr lang="en-GB" sz="1200" kern="1200" baseline="0" noProof="0" dirty="0" err="1">
                <a:solidFill>
                  <a:schemeClr val="tx1"/>
                </a:solidFill>
                <a:effectLst/>
                <a:latin typeface="+mn-lt"/>
                <a:ea typeface="+mn-ea"/>
                <a:cs typeface="+mn-cs"/>
              </a:rPr>
              <a:t>repetición</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028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DURING THE ACTIVITY</a:t>
            </a:r>
          </a:p>
          <a:p>
            <a:endParaRPr lang="en-GB" b="1" dirty="0"/>
          </a:p>
          <a:p>
            <a:r>
              <a:rPr lang="en-GB" b="1" dirty="0"/>
              <a:t>Student</a:t>
            </a:r>
            <a:r>
              <a:rPr lang="en-GB" b="1" baseline="0" dirty="0"/>
              <a:t> A speaking card</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601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p>
          <a:p>
            <a:endParaRPr lang="en-GB" baseline="0" dirty="0"/>
          </a:p>
          <a:p>
            <a:r>
              <a:rPr lang="en-GB" baseline="0" dirty="0"/>
              <a:t>Ask students if it’s normal for a horse to want those things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96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(slides</a:t>
            </a:r>
            <a:r>
              <a:rPr lang="en-GB" b="0" baseline="0" dirty="0"/>
              <a:t> 35-37)</a:t>
            </a:r>
            <a:endParaRPr lang="en-GB" b="0" dirty="0"/>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is a two-part speaking/listening</a:t>
            </a:r>
            <a:r>
              <a:rPr lang="en-GB" baseline="0" dirty="0"/>
              <a:t> activity to practice spoken production of </a:t>
            </a:r>
            <a:r>
              <a:rPr lang="en-GB" baseline="0" dirty="0" err="1"/>
              <a:t>dar</a:t>
            </a:r>
            <a:r>
              <a:rPr lang="en-GB" baseline="0" dirty="0"/>
              <a:t> and </a:t>
            </a:r>
            <a:r>
              <a:rPr lang="en-GB" baseline="0" dirty="0" err="1"/>
              <a:t>querer</a:t>
            </a:r>
            <a:r>
              <a:rPr lang="en-GB" baseline="0" dirty="0"/>
              <a:t>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r>
              <a:rPr lang="en-GB" dirty="0"/>
              <a:t>1. Students B and A now swap roles.</a:t>
            </a:r>
            <a:r>
              <a:rPr lang="en-GB" baseline="0" dirty="0"/>
              <a:t> Student B speaks, while Student A listens and completes the grid. </a:t>
            </a:r>
          </a:p>
          <a:p>
            <a:endParaRPr lang="en-GB" baseline="0" dirty="0"/>
          </a:p>
          <a:p>
            <a:r>
              <a:rPr lang="en-GB" baseline="0" dirty="0"/>
              <a:t>Image attribution: </a:t>
            </a:r>
            <a:r>
              <a:rPr lang="en-GB" dirty="0">
                <a:hlinkClick r:id="rId3"/>
              </a:rPr>
              <a:t>http://www.clker.com/</a:t>
            </a:r>
            <a:r>
              <a:rPr lang="en-GB" baseline="0" dirty="0"/>
              <a:t>and </a:t>
            </a:r>
            <a:r>
              <a:rPr lang="en-GB" dirty="0">
                <a:hlinkClick r:id="rId4"/>
              </a:rPr>
              <a:t>http://clipart-library.com/</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059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a:t>
            </a:r>
            <a:r>
              <a:rPr lang="en-GB" b="1" baseline="0" dirty="0"/>
              <a:t> THE ACTIVITY</a:t>
            </a:r>
          </a:p>
          <a:p>
            <a:endParaRPr lang="en-GB" b="1" dirty="0"/>
          </a:p>
          <a:p>
            <a:r>
              <a:rPr lang="en-GB" b="1" dirty="0"/>
              <a:t>Student B speaking</a:t>
            </a:r>
            <a:r>
              <a:rPr lang="en-GB" b="1" baseline="0" dirty="0"/>
              <a:t> cards</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060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048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https://www.youtube.com/watch?v=VpvQxBlKDRc</a:t>
            </a:r>
            <a:endParaRPr lang="en-GB" dirty="0"/>
          </a:p>
          <a:p>
            <a:r>
              <a:rPr lang="en-GB" dirty="0"/>
              <a:t>Additional material that</a:t>
            </a:r>
            <a:r>
              <a:rPr lang="en-GB" baseline="0" dirty="0"/>
              <a:t> teachers could exploit to work with ‘La plaza tiene una torre’.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67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a:t>
            </a:r>
            <a:r>
              <a:rPr lang="en-GB" b="0" baseline="0" dirty="0"/>
              <a:t>6 minutes</a:t>
            </a:r>
          </a:p>
          <a:p>
            <a:pPr marL="0" indent="0">
              <a:buNone/>
            </a:pPr>
            <a:endParaRPr lang="en-GB" b="1" baseline="0" dirty="0"/>
          </a:p>
          <a:p>
            <a:pPr marL="0" indent="0">
              <a:buNone/>
            </a:pPr>
            <a:r>
              <a:rPr lang="en-GB" b="1" baseline="0" dirty="0"/>
              <a:t>Aim: </a:t>
            </a:r>
            <a:r>
              <a:rPr lang="en-GB" baseline="0" dirty="0"/>
              <a:t>to practise both retrieval of vocabulary and processing of the word order change from Spanish to English. </a:t>
            </a:r>
            <a:endParaRPr lang="en-GB" b="1" baseline="0" dirty="0"/>
          </a:p>
          <a:p>
            <a:pPr marL="0" indent="0">
              <a:buNone/>
            </a:pPr>
            <a:endParaRPr lang="en-GB" b="1" baseline="0" dirty="0"/>
          </a:p>
          <a:p>
            <a:pPr marL="0" indent="0">
              <a:buNone/>
            </a:pPr>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Ask the students to write 1-8 in their books and to write down in English the noun and the adjective that they hear. Each sentence of the instructions is revealed with a click.</a:t>
            </a:r>
          </a:p>
          <a:p>
            <a:pPr marL="0" indent="0">
              <a:buNone/>
            </a:pPr>
            <a:r>
              <a:rPr lang="en-GB" b="0" baseline="0" dirty="0"/>
              <a:t>2. The teacher clicks the number button to play the short recording.</a:t>
            </a:r>
          </a:p>
          <a:p>
            <a:pPr marL="0" indent="0">
              <a:buNone/>
            </a:pPr>
            <a:r>
              <a:rPr lang="en-GB" b="0" baseline="0" dirty="0"/>
              <a:t>3. Clicking will reveal the answers in turn in English.</a:t>
            </a:r>
          </a:p>
          <a:p>
            <a:pPr marL="0" indent="0">
              <a:buNone/>
            </a:pPr>
            <a:endParaRPr lang="en-GB" b="0" baseline="0" dirty="0"/>
          </a:p>
          <a:p>
            <a:pPr marL="0" indent="0">
              <a:buNone/>
            </a:pPr>
            <a:r>
              <a:rPr lang="en-GB" b="1" baseline="0" dirty="0"/>
              <a:t>Transcript:</a:t>
            </a:r>
          </a:p>
          <a:p>
            <a:pPr marL="228600" indent="-228600">
              <a:buAutoNum type="arabicParenR"/>
            </a:pPr>
            <a:r>
              <a:rPr lang="en-GB" baseline="0" dirty="0" err="1"/>
              <a:t>una</a:t>
            </a:r>
            <a:r>
              <a:rPr lang="en-GB" baseline="0" dirty="0"/>
              <a:t> </a:t>
            </a:r>
            <a:r>
              <a:rPr lang="en-GB" baseline="0" dirty="0" err="1"/>
              <a:t>madre</a:t>
            </a:r>
            <a:r>
              <a:rPr lang="en-GB" baseline="0" dirty="0"/>
              <a:t> </a:t>
            </a:r>
            <a:r>
              <a:rPr lang="en-GB" baseline="0" dirty="0" err="1"/>
              <a:t>alta</a:t>
            </a:r>
            <a:endParaRPr lang="en-GB" baseline="0" dirty="0"/>
          </a:p>
          <a:p>
            <a:pPr marL="228600" indent="-228600">
              <a:buAutoNum type="arabicParenR"/>
            </a:pPr>
            <a:r>
              <a:rPr lang="en-GB" baseline="0" dirty="0"/>
              <a:t>un padre </a:t>
            </a:r>
            <a:r>
              <a:rPr lang="en-GB" baseline="0" dirty="0" err="1"/>
              <a:t>bajo</a:t>
            </a:r>
            <a:endParaRPr lang="en-GB" baseline="0" dirty="0"/>
          </a:p>
          <a:p>
            <a:pPr marL="228600" indent="-228600">
              <a:buAutoNum type="arabicParenR"/>
            </a:pPr>
            <a:r>
              <a:rPr lang="en-GB" baseline="0" dirty="0" err="1"/>
              <a:t>una</a:t>
            </a:r>
            <a:r>
              <a:rPr lang="en-GB" baseline="0" dirty="0"/>
              <a:t> </a:t>
            </a:r>
            <a:r>
              <a:rPr lang="en-GB" baseline="0" dirty="0" err="1"/>
              <a:t>hermana</a:t>
            </a:r>
            <a:r>
              <a:rPr lang="en-GB" baseline="0" dirty="0"/>
              <a:t> </a:t>
            </a:r>
            <a:r>
              <a:rPr lang="en-GB" baseline="0" dirty="0" err="1"/>
              <a:t>tonta</a:t>
            </a:r>
            <a:r>
              <a:rPr lang="en-GB" baseline="0" dirty="0"/>
              <a:t>.</a:t>
            </a:r>
          </a:p>
          <a:p>
            <a:pPr marL="228600" indent="-228600">
              <a:buAutoNum type="arabicParenR"/>
            </a:pPr>
            <a:r>
              <a:rPr lang="en-GB" baseline="0" dirty="0"/>
              <a:t>un </a:t>
            </a:r>
            <a:r>
              <a:rPr lang="en-GB" baseline="0" dirty="0" err="1"/>
              <a:t>hermano</a:t>
            </a:r>
            <a:r>
              <a:rPr lang="en-GB" baseline="0" dirty="0"/>
              <a:t> </a:t>
            </a:r>
            <a:r>
              <a:rPr lang="en-GB" baseline="0" dirty="0" err="1"/>
              <a:t>simpático</a:t>
            </a:r>
            <a:endParaRPr lang="en-GB" baseline="0" dirty="0"/>
          </a:p>
          <a:p>
            <a:pPr marL="228600" indent="-228600">
              <a:buAutoNum type="arabicParenR"/>
            </a:pPr>
            <a:r>
              <a:rPr lang="en-GB" baseline="0" dirty="0" err="1"/>
              <a:t>una</a:t>
            </a:r>
            <a:r>
              <a:rPr lang="en-GB" baseline="0" dirty="0"/>
              <a:t> </a:t>
            </a:r>
            <a:r>
              <a:rPr lang="en-GB" baseline="0" dirty="0" err="1"/>
              <a:t>autora</a:t>
            </a:r>
            <a:r>
              <a:rPr lang="en-GB" baseline="0" dirty="0"/>
              <a:t> </a:t>
            </a:r>
            <a:r>
              <a:rPr lang="en-GB" baseline="0" dirty="0" err="1"/>
              <a:t>importante</a:t>
            </a:r>
            <a:endParaRPr lang="en-GB" baseline="0" dirty="0"/>
          </a:p>
          <a:p>
            <a:pPr marL="228600" indent="-228600">
              <a:buAutoNum type="arabicParenR"/>
            </a:pPr>
            <a:r>
              <a:rPr lang="en-GB" baseline="0" dirty="0"/>
              <a:t>un </a:t>
            </a:r>
            <a:r>
              <a:rPr lang="en-GB" baseline="0" dirty="0" err="1"/>
              <a:t>profesor</a:t>
            </a:r>
            <a:r>
              <a:rPr lang="en-GB" baseline="0" dirty="0"/>
              <a:t> </a:t>
            </a:r>
            <a:r>
              <a:rPr lang="en-GB" baseline="0" dirty="0" err="1"/>
              <a:t>interesante</a:t>
            </a:r>
            <a:endParaRPr lang="en-GB" baseline="0" dirty="0"/>
          </a:p>
          <a:p>
            <a:pPr marL="228600" indent="-228600">
              <a:buAutoNum type="arabicParenR"/>
            </a:pPr>
            <a:r>
              <a:rPr lang="en-GB" baseline="0" dirty="0"/>
              <a:t>un director </a:t>
            </a:r>
            <a:r>
              <a:rPr lang="en-GB" baseline="0" dirty="0" err="1"/>
              <a:t>nervioso</a:t>
            </a:r>
            <a:endParaRPr lang="en-GB" baseline="0" dirty="0"/>
          </a:p>
          <a:p>
            <a:pPr marL="228600" indent="-228600">
              <a:buAutoNum type="arabicParenR"/>
            </a:pPr>
            <a:r>
              <a:rPr lang="en-GB" baseline="0" dirty="0" err="1"/>
              <a:t>una</a:t>
            </a:r>
            <a:r>
              <a:rPr lang="en-GB" baseline="0" dirty="0"/>
              <a:t> </a:t>
            </a:r>
            <a:r>
              <a:rPr lang="en-GB" baseline="0" dirty="0" err="1"/>
              <a:t>directora</a:t>
            </a:r>
            <a:r>
              <a:rPr lang="en-GB" baseline="0" dirty="0"/>
              <a:t> </a:t>
            </a:r>
            <a:r>
              <a:rPr lang="en-GB" baseline="0" dirty="0" err="1"/>
              <a:t>alegre</a:t>
            </a:r>
            <a:endParaRPr lang="en-GB" baseline="0" dirty="0"/>
          </a:p>
          <a:p>
            <a:pPr marL="0" indent="0">
              <a:buNone/>
            </a:pPr>
            <a:endParaRPr lang="en-GB" b="0" baseline="0" dirty="0"/>
          </a:p>
          <a:p>
            <a:pPr marL="0" indent="0">
              <a:buNone/>
            </a:pPr>
            <a:endParaRPr lang="en-GB" b="0" baseline="0" dirty="0"/>
          </a:p>
          <a:p>
            <a:pPr marL="0" indent="0">
              <a:buNone/>
            </a:pPr>
            <a:r>
              <a:rPr lang="en-GB" b="1" baseline="0" dirty="0"/>
              <a:t>Notes:</a:t>
            </a:r>
          </a:p>
          <a:p>
            <a:pPr marL="0" indent="0">
              <a:buNone/>
            </a:pPr>
            <a:r>
              <a:rPr lang="en-GB" baseline="0" dirty="0"/>
              <a:t>1. All nouns here are recycled from vocabulary sets revisited this week in the NCELP Y7 Spanish </a:t>
            </a:r>
            <a:r>
              <a:rPr lang="en-GB" baseline="0" dirty="0" err="1"/>
              <a:t>SoW.</a:t>
            </a:r>
            <a:endParaRPr lang="en-GB" baseline="0" dirty="0"/>
          </a:p>
          <a:p>
            <a:pPr marL="0" indent="0">
              <a:buNone/>
            </a:pPr>
            <a:r>
              <a:rPr lang="en-GB" baseline="0" dirty="0"/>
              <a:t>2. Teachers could give a quick description of the Guggenheim museum here, and maybe where Bilbao is, for background cultural knowledge.</a:t>
            </a:r>
          </a:p>
          <a:p>
            <a:pPr marL="0" indent="0">
              <a:buNone/>
            </a:pPr>
            <a:endParaRPr lang="en-GB" baseline="0" dirty="0"/>
          </a:p>
          <a:p>
            <a:pPr marL="0" indent="0">
              <a:buNone/>
            </a:pPr>
            <a:r>
              <a:rPr lang="en-GB" b="1" baseline="0" dirty="0"/>
              <a:t>Answers:</a:t>
            </a:r>
          </a:p>
          <a:p>
            <a:pPr marL="0" indent="0">
              <a:buNone/>
            </a:pPr>
            <a:r>
              <a:rPr lang="en-GB" baseline="0" dirty="0"/>
              <a:t>1/ a tall mother; 2/ a short father; 3/ a silly sister; 4/ a nice brother; 5/ an important (female) author; 6/ an interesting (male) teacher; 7/ a nervous (male) director, headteacher; 8/ a cheerful (female) director</a:t>
            </a:r>
          </a:p>
          <a:p>
            <a:pPr marL="0" indent="0">
              <a:buNone/>
            </a:pPr>
            <a:endParaRPr lang="en-GB" baseline="0" dirty="0"/>
          </a:p>
          <a:p>
            <a:pPr marL="0" indent="0">
              <a:buNone/>
            </a:pPr>
            <a:endParaRPr lang="en-GB" baseline="0" dirty="0"/>
          </a:p>
          <a:p>
            <a:pPr marL="228600" indent="-228600">
              <a:buAutoNum type="arabicParenR"/>
            </a:pPr>
            <a:endParaRPr lang="en-GB" baseline="0" dirty="0"/>
          </a:p>
          <a:p>
            <a:pPr marL="228600" indent="-228600">
              <a:buAutoNum type="arabicParenR"/>
            </a:pP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054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a:t>
            </a:r>
            <a:r>
              <a:rPr lang="en-GB" b="1" baseline="0" dirty="0"/>
              <a:t> </a:t>
            </a:r>
            <a:r>
              <a:rPr lang="en-GB" dirty="0"/>
              <a:t>to revisit</a:t>
            </a:r>
            <a:r>
              <a:rPr lang="en-GB" baseline="0" dirty="0"/>
              <a:t> ‘</a:t>
            </a:r>
            <a:r>
              <a:rPr lang="en-GB" baseline="0" dirty="0" err="1"/>
              <a:t>tenemos</a:t>
            </a:r>
            <a:r>
              <a:rPr lang="en-GB" baseline="0" dirty="0"/>
              <a:t>’ and ‘</a:t>
            </a:r>
            <a:r>
              <a:rPr lang="en-GB" baseline="0" dirty="0" err="1"/>
              <a:t>tienen</a:t>
            </a:r>
            <a:r>
              <a:rPr lang="en-GB" baseline="0" dirty="0"/>
              <a:t>’ and also focus students on the word order change from Spanish to English when translating adjectives that follow nouns.</a:t>
            </a:r>
          </a:p>
          <a:p>
            <a:endParaRPr lang="en-GB" baseline="0" dirty="0"/>
          </a:p>
          <a:p>
            <a:r>
              <a:rPr lang="en-GB" b="1" baseline="0" dirty="0"/>
              <a:t>Procedure:</a:t>
            </a:r>
          </a:p>
          <a:p>
            <a:pPr marL="228600" indent="-228600">
              <a:buAutoNum type="arabicPeriod"/>
            </a:pPr>
            <a:r>
              <a:rPr lang="en-GB" b="0" baseline="0" dirty="0"/>
              <a:t>Students should either copy the grid, or just write out ‘we have’ or ‘they have’ for each question before translating the sentence into English.</a:t>
            </a:r>
          </a:p>
          <a:p>
            <a:pPr marL="228600" indent="-228600">
              <a:buAutoNum type="arabicPeriod"/>
            </a:pPr>
            <a:r>
              <a:rPr lang="en-GB" b="0" baseline="0" dirty="0"/>
              <a:t>The teacher clicks to show the tick in either the ‘we have’ or ‘they have’ column, before clicking again to reveal the translation, allowing them to elicit each answer from students.</a:t>
            </a:r>
          </a:p>
          <a:p>
            <a:endParaRPr lang="en-GB" b="0" baseline="0" dirty="0"/>
          </a:p>
          <a:p>
            <a:r>
              <a:rPr lang="en-GB" b="1" baseline="0" dirty="0"/>
              <a:t>Notes:</a:t>
            </a:r>
          </a:p>
          <a:p>
            <a:r>
              <a:rPr lang="en-GB" baseline="0" dirty="0"/>
              <a:t>In addition to the new vocabulary, several previously taught words and phonics words are included: </a:t>
            </a:r>
            <a:r>
              <a:rPr lang="en-GB" baseline="0" dirty="0" err="1"/>
              <a:t>montaña</a:t>
            </a:r>
            <a:r>
              <a:rPr lang="en-GB" baseline="0" dirty="0"/>
              <a:t> [1464], alto [231], </a:t>
            </a:r>
            <a:r>
              <a:rPr lang="en-GB" baseline="0" dirty="0" err="1"/>
              <a:t>isla</a:t>
            </a:r>
            <a:r>
              <a:rPr lang="en-GB" baseline="0" dirty="0"/>
              <a:t> [810], bonito [891], </a:t>
            </a:r>
            <a:r>
              <a:rPr lang="en-GB" baseline="0" dirty="0" err="1"/>
              <a:t>hermoso</a:t>
            </a:r>
            <a:r>
              <a:rPr lang="en-GB" baseline="0" dirty="0"/>
              <a:t> [980], flor [739], playa [1475]. </a:t>
            </a:r>
          </a:p>
          <a:p>
            <a:r>
              <a:rPr lang="en-GB" baseline="0" dirty="0"/>
              <a:t>‘Diversa’ was chosen as it is an English-Spanish cognate.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845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10-12 minutes</a:t>
            </a:r>
          </a:p>
          <a:p>
            <a:endParaRPr lang="en-GB" b="0" baseline="0" dirty="0"/>
          </a:p>
          <a:p>
            <a:r>
              <a:rPr lang="en-GB" b="1" baseline="0" dirty="0"/>
              <a:t>Aim: </a:t>
            </a:r>
            <a:r>
              <a:rPr lang="en-GB" b="0" baseline="0" dirty="0"/>
              <a:t>different options depending on teacher decisions. Opportunities for grammatical adjective/noun awareness and practice, phonics revision</a:t>
            </a:r>
            <a:endParaRPr lang="en-GB" b="0" dirty="0"/>
          </a:p>
          <a:p>
            <a:endParaRPr lang="en-GB" dirty="0"/>
          </a:p>
          <a:p>
            <a:r>
              <a:rPr lang="en-GB" b="1" dirty="0"/>
              <a:t>Procedure: </a:t>
            </a:r>
          </a:p>
          <a:p>
            <a:r>
              <a:rPr lang="en-GB" dirty="0"/>
              <a:t>This</a:t>
            </a:r>
            <a:r>
              <a:rPr lang="en-GB" baseline="0" dirty="0"/>
              <a:t> text can be exploited in different ways, </a:t>
            </a:r>
            <a:r>
              <a:rPr lang="en-GB" b="1" baseline="0" dirty="0"/>
              <a:t>choose either to do the activity on this slide, slide 39, or slide 40.</a:t>
            </a:r>
          </a:p>
          <a:p>
            <a:pPr marL="228600" indent="-228600">
              <a:buAutoNum type="arabicParenR"/>
            </a:pPr>
            <a:r>
              <a:rPr lang="en-GB" baseline="0" dirty="0"/>
              <a:t>Grammatical awareness – students read text and identify how many examples of the ‘adjective following noun’ they can find. </a:t>
            </a:r>
          </a:p>
          <a:p>
            <a:pPr marL="228600" indent="-228600">
              <a:buAutoNum type="arabicParenR"/>
            </a:pPr>
            <a:r>
              <a:rPr lang="en-GB" b="0" baseline="0" dirty="0"/>
              <a:t>Answer: 7 </a:t>
            </a:r>
            <a:r>
              <a:rPr lang="en-GB" baseline="0" dirty="0"/>
              <a:t>(río </a:t>
            </a:r>
            <a:r>
              <a:rPr lang="en-GB" baseline="0" dirty="0" err="1"/>
              <a:t>hermoso</a:t>
            </a:r>
            <a:r>
              <a:rPr lang="en-GB" baseline="0" dirty="0"/>
              <a:t>, parque nacional, ciudad grande, lugar perfecto, cosas </a:t>
            </a:r>
            <a:r>
              <a:rPr lang="en-GB" baseline="0" dirty="0" err="1"/>
              <a:t>feas</a:t>
            </a:r>
            <a:r>
              <a:rPr lang="en-GB" baseline="0" dirty="0"/>
              <a:t>, pájaro azul y verde; especie </a:t>
            </a:r>
            <a:r>
              <a:rPr lang="en-GB" baseline="0" dirty="0" err="1"/>
              <a:t>nativa</a:t>
            </a:r>
            <a:r>
              <a:rPr lang="en-GB" baseline="0" dirty="0"/>
              <a:t>). The title ‘un </a:t>
            </a:r>
            <a:r>
              <a:rPr lang="en-GB" baseline="0" dirty="0" err="1"/>
              <a:t>lugar</a:t>
            </a:r>
            <a:r>
              <a:rPr lang="en-GB" baseline="0" dirty="0"/>
              <a:t> </a:t>
            </a:r>
            <a:r>
              <a:rPr lang="en-GB" baseline="0" dirty="0" err="1"/>
              <a:t>espectacular</a:t>
            </a:r>
            <a:r>
              <a:rPr lang="en-GB" baseline="0" dirty="0"/>
              <a:t>’ includes another example of this.</a:t>
            </a:r>
          </a:p>
          <a:p>
            <a:pPr marL="0" indent="0">
              <a:buNone/>
            </a:pPr>
            <a:r>
              <a:rPr lang="en-GB" baseline="0" dirty="0"/>
              <a:t>Slide 39</a:t>
            </a:r>
          </a:p>
          <a:p>
            <a:pPr marL="0" indent="0">
              <a:buNone/>
            </a:pPr>
            <a:r>
              <a:rPr lang="en-GB" baseline="0" dirty="0"/>
              <a:t>3) Phonics revision – The teacher clicks the speaker button. Students listen to the text and write the missing words, which contain words with challenging SSCs.</a:t>
            </a:r>
          </a:p>
          <a:p>
            <a:pPr marL="0" indent="0">
              <a:buNone/>
            </a:pPr>
            <a:r>
              <a:rPr lang="en-GB" baseline="0" dirty="0"/>
              <a:t>Slide 40</a:t>
            </a:r>
          </a:p>
          <a:p>
            <a:pPr marL="0" indent="0">
              <a:buNone/>
            </a:pPr>
            <a:r>
              <a:rPr lang="en-GB" baseline="0" dirty="0"/>
              <a:t>4) Paired read aloud with prompts to force production of post-nominal adjective (see this slide for procedure)</a:t>
            </a:r>
          </a:p>
          <a:p>
            <a:pPr marL="0" indent="0">
              <a:buNone/>
            </a:pPr>
            <a:endParaRPr lang="en-GB" baseline="0" dirty="0"/>
          </a:p>
          <a:p>
            <a:pPr marL="0" indent="0">
              <a:buNone/>
            </a:pPr>
            <a:r>
              <a:rPr lang="en-GB" baseline="0" dirty="0"/>
              <a:t>After each activity the text can be translated in class.</a:t>
            </a:r>
          </a:p>
          <a:p>
            <a:pPr marL="228600" indent="-228600">
              <a:buAutoNum type="arabicParenR"/>
            </a:pPr>
            <a:endParaRPr lang="en-GB" baseline="0" dirty="0"/>
          </a:p>
          <a:p>
            <a:pPr marL="0" indent="0">
              <a:buNone/>
            </a:pPr>
            <a:r>
              <a:rPr lang="en-GB" b="1" baseline="0" dirty="0"/>
              <a:t>Notes</a:t>
            </a:r>
          </a:p>
          <a:p>
            <a:pPr marL="0" indent="0">
              <a:buNone/>
            </a:pPr>
            <a:r>
              <a:rPr lang="en-GB" b="0" baseline="0" dirty="0"/>
              <a:t>Teachers could tell students that for many years it was very dangerous and almost impossible for many people to visit </a:t>
            </a:r>
            <a:r>
              <a:rPr lang="en-GB" b="0" baseline="0" dirty="0" err="1"/>
              <a:t>Caño</a:t>
            </a:r>
            <a:r>
              <a:rPr lang="en-GB" b="0" baseline="0" dirty="0"/>
              <a:t> </a:t>
            </a:r>
            <a:r>
              <a:rPr lang="en-GB" b="0" baseline="0" dirty="0" err="1"/>
              <a:t>Cristales</a:t>
            </a:r>
            <a:r>
              <a:rPr lang="en-GB" b="0" baseline="0" dirty="0"/>
              <a:t> as it was ‘no-go territory’ in the middle of the Colombian Civil War. It was only in recent years due to the peace process that it has been easier to visit for Colombians and foreign tourists alike.</a:t>
            </a:r>
          </a:p>
          <a:p>
            <a:pPr marL="0" indent="0">
              <a:buNone/>
            </a:pPr>
            <a:r>
              <a:rPr lang="en-GB" dirty="0"/>
              <a:t>Two words that haven’t been previously taught are included as a gloss: ‘para and ‘especie’. Students will be taught the basic meaning of ‘para’ in next week’s class. They will learn ‘para’ + infinitive in the Year 8 Spanish scheme of work</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247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a:t>
            </a:r>
            <a:r>
              <a:rPr lang="en-GB" b="0" baseline="0" dirty="0"/>
              <a:t>10-12 minutes</a:t>
            </a:r>
            <a:endParaRPr lang="en-GB" b="1" baseline="0" dirty="0"/>
          </a:p>
          <a:p>
            <a:pPr marL="0" indent="0">
              <a:buNone/>
            </a:pPr>
            <a:endParaRPr lang="en-GB" b="1" baseline="0" dirty="0"/>
          </a:p>
          <a:p>
            <a:pPr marL="0" indent="0">
              <a:buNone/>
            </a:pPr>
            <a:r>
              <a:rPr lang="en-GB" b="1" baseline="0" dirty="0"/>
              <a:t>Aim: </a:t>
            </a:r>
            <a:r>
              <a:rPr lang="en-GB" b="0" baseline="0" dirty="0"/>
              <a:t>Phonics revision</a:t>
            </a:r>
            <a:endParaRPr lang="en-GB" baseline="0" dirty="0"/>
          </a:p>
          <a:p>
            <a:pPr marL="0" indent="0">
              <a:buNone/>
            </a:pPr>
            <a:endParaRPr lang="en-GB" baseline="0" dirty="0"/>
          </a:p>
          <a:p>
            <a:pPr marL="0" indent="0">
              <a:buNone/>
            </a:pPr>
            <a:r>
              <a:rPr lang="en-GB" b="1" baseline="0" dirty="0"/>
              <a:t>Procedure:</a:t>
            </a:r>
          </a:p>
          <a:p>
            <a:pPr marL="228600" indent="-228600">
              <a:buAutoNum type="arabicPeriod"/>
            </a:pPr>
            <a:r>
              <a:rPr lang="en-GB" b="0" baseline="0" dirty="0"/>
              <a:t>The teacher clicks the speaker button to play the text. S</a:t>
            </a:r>
            <a:r>
              <a:rPr lang="en-GB" baseline="0" dirty="0"/>
              <a:t>tudents write the missing words. The text has been adapted slightly to not give away the answers by repeating key words.</a:t>
            </a:r>
          </a:p>
          <a:p>
            <a:pPr marL="228600" indent="-228600">
              <a:buAutoNum type="arabicPeriod"/>
            </a:pPr>
            <a:r>
              <a:rPr lang="en-GB" baseline="0" dirty="0"/>
              <a:t>Answers are as follows: (these do not appear on the slide)</a:t>
            </a:r>
          </a:p>
          <a:p>
            <a:pPr marL="0" indent="0">
              <a:buNone/>
            </a:pPr>
            <a:endParaRPr lang="en-GB" baseline="0" dirty="0"/>
          </a:p>
          <a:p>
            <a:pPr marL="228600" indent="-228600">
              <a:buAutoNum type="arabicParenR"/>
            </a:pPr>
            <a:r>
              <a:rPr lang="en-GB" baseline="0" dirty="0" err="1"/>
              <a:t>hermoso</a:t>
            </a:r>
            <a:r>
              <a:rPr lang="en-GB" baseline="0" dirty="0"/>
              <a:t>  – SSC [silent ‘h’]</a:t>
            </a:r>
          </a:p>
          <a:p>
            <a:pPr marL="228600" indent="-228600">
              <a:buAutoNum type="arabicParenR"/>
            </a:pPr>
            <a:r>
              <a:rPr lang="en-GB" baseline="0" dirty="0" err="1"/>
              <a:t>lejos</a:t>
            </a:r>
            <a:r>
              <a:rPr lang="en-GB" baseline="0" dirty="0"/>
              <a:t> – SSC [j]</a:t>
            </a:r>
          </a:p>
          <a:p>
            <a:pPr marL="228600" indent="-228600">
              <a:buAutoNum type="arabicParenR"/>
            </a:pPr>
            <a:r>
              <a:rPr lang="en-GB" baseline="0" dirty="0" err="1"/>
              <a:t>azul</a:t>
            </a:r>
            <a:r>
              <a:rPr lang="en-GB" baseline="0" dirty="0"/>
              <a:t> – SSC [z]</a:t>
            </a:r>
          </a:p>
          <a:p>
            <a:pPr marL="228600" indent="-228600">
              <a:buAutoNum type="arabicParenR"/>
            </a:pPr>
            <a:r>
              <a:rPr lang="en-GB" baseline="0" dirty="0" err="1"/>
              <a:t>amarillo</a:t>
            </a:r>
            <a:r>
              <a:rPr lang="en-GB" baseline="0" dirty="0"/>
              <a:t> – SSC [</a:t>
            </a:r>
            <a:r>
              <a:rPr lang="en-GB" baseline="0" dirty="0" err="1"/>
              <a:t>ll</a:t>
            </a:r>
            <a:r>
              <a:rPr lang="en-GB" baseline="0" dirty="0"/>
              <a:t>]</a:t>
            </a:r>
          </a:p>
          <a:p>
            <a:pPr marL="228600" indent="-228600">
              <a:buAutoNum type="arabicParenR"/>
            </a:pPr>
            <a:r>
              <a:rPr lang="en-GB" baseline="0" dirty="0" err="1"/>
              <a:t>pequeños</a:t>
            </a:r>
            <a:r>
              <a:rPr lang="en-GB" baseline="0" dirty="0"/>
              <a:t> – SSC [</a:t>
            </a:r>
            <a:r>
              <a:rPr lang="en-GB" baseline="0" dirty="0" err="1"/>
              <a:t>ñ</a:t>
            </a:r>
            <a:r>
              <a:rPr lang="en-GB" baseline="0" dirty="0"/>
              <a:t>]</a:t>
            </a:r>
          </a:p>
          <a:p>
            <a:pPr marL="228600" indent="-228600">
              <a:buAutoNum type="arabicParenR"/>
            </a:pPr>
            <a:r>
              <a:rPr lang="en-GB" baseline="0" dirty="0" err="1"/>
              <a:t>imagen</a:t>
            </a:r>
            <a:r>
              <a:rPr lang="en-GB" baseline="0" dirty="0"/>
              <a:t> – SSC [</a:t>
            </a:r>
            <a:r>
              <a:rPr lang="en-GB" baseline="0" dirty="0" err="1"/>
              <a:t>ge</a:t>
            </a:r>
            <a:r>
              <a:rPr lang="en-GB" baseline="0" dirty="0"/>
              <a:t>]</a:t>
            </a:r>
          </a:p>
          <a:p>
            <a:pPr marL="0" indent="0">
              <a:buNone/>
            </a:pPr>
            <a:endParaRPr lang="en-GB" baseline="0" dirty="0"/>
          </a:p>
          <a:p>
            <a:pPr marL="0" indent="0">
              <a:buNone/>
            </a:pPr>
            <a:r>
              <a:rPr lang="en-GB" b="1" baseline="0" dirty="0"/>
              <a:t>Notes:</a:t>
            </a:r>
          </a:p>
          <a:p>
            <a:pPr marL="0" indent="0">
              <a:buNone/>
            </a:pPr>
            <a:r>
              <a:rPr lang="en-GB" baseline="0" dirty="0"/>
              <a:t>The missing words were selected because they contain a range of previously taught SSCs that can sometimes be challenging for students.</a:t>
            </a:r>
          </a:p>
          <a:p>
            <a:pPr marL="228600" indent="-228600">
              <a:buAutoNum type="arabicParenR"/>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31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 </a:t>
            </a:r>
            <a:r>
              <a:rPr lang="en-GB" sz="1200" b="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a:t>
            </a:r>
            <a:r>
              <a:rPr lang="en-GB" sz="1200" b="1" baseline="0" dirty="0"/>
              <a:t> </a:t>
            </a:r>
            <a:r>
              <a:rPr lang="en-GB" sz="1200" b="0" baseline="0" dirty="0"/>
              <a:t>slide to remind students of the use of ‘tiene’ . This begins to foster an approach to challenging texts of searching for words that are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1. Teachers elicit from students the meaning of ‘tiene’, which they first learnt in term 1.1 week 4.  Since it was introduced, there have been several opportunities to revisit parts of ‘TENER’ in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2. Teachers ask students why they think ‘tiene’ is missing from line 4 of the poem (i.e. to maintain the rhythm/flow), and where it would have gone, if the writer had included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Notes</a:t>
            </a:r>
            <a:br>
              <a:rPr lang="en-GB" sz="1200" b="1" baseline="0" dirty="0"/>
            </a:br>
            <a:r>
              <a:rPr lang="en-GB" sz="1200" dirty="0"/>
              <a:t>Images</a:t>
            </a:r>
            <a:r>
              <a:rPr lang="en-GB" sz="1200" baseline="0" dirty="0"/>
              <a:t> are animated to support the meaning.</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101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a:t>
            </a:r>
            <a:r>
              <a:rPr lang="en-GB" b="1" baseline="0"/>
              <a:t> </a:t>
            </a:r>
            <a:r>
              <a:rPr lang="en-GB" b="0" baseline="0"/>
              <a:t>practise</a:t>
            </a:r>
            <a:r>
              <a:rPr lang="en-GB" b="1" baseline="0"/>
              <a:t> </a:t>
            </a:r>
            <a:r>
              <a:rPr lang="en-GB" baseline="0" dirty="0"/>
              <a:t>production of post-nominal adjective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take it in turns to read out the text, adding the missing words, remembering the change in word order from English to Spanish with nouns and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haven’t previously learnt ‘especie’, ‘nativa’ or ‘nacional’ as vocabulary items so make sure these words are understood from the original text. All 3 are near-cognates but students might not be sure of the spoken form. ‘Especie’ and ‘nacional’ are provided as a gloss to support practice.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148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Writing</a:t>
            </a:r>
            <a:r>
              <a:rPr lang="en-GB" b="0" baseline="0" dirty="0"/>
              <a:t> exercise practising question words</a:t>
            </a:r>
          </a:p>
          <a:p>
            <a:endParaRPr lang="en-GB" b="0" baseline="0" dirty="0"/>
          </a:p>
          <a:p>
            <a:r>
              <a:rPr lang="en-GB" b="1" baseline="0" dirty="0"/>
              <a:t>Procedure:</a:t>
            </a:r>
          </a:p>
          <a:p>
            <a:pPr marL="228600" indent="-228600">
              <a:buAutoNum type="arabicPeriod"/>
            </a:pPr>
            <a:r>
              <a:rPr lang="en-GB" b="0" baseline="0" dirty="0"/>
              <a:t>Students should write the correct question word in Spanish that is missing, and then translate the sentence into English.</a:t>
            </a:r>
          </a:p>
          <a:p>
            <a:pPr marL="228600" indent="-228600">
              <a:buAutoNum type="arabicPeriod"/>
            </a:pPr>
            <a:r>
              <a:rPr lang="en-GB" b="0" baseline="0" dirty="0"/>
              <a:t>Answers are shown individually by clicking. Ensure students have remembered the accent.</a:t>
            </a:r>
          </a:p>
          <a:p>
            <a:pPr marL="228600" indent="-228600">
              <a:buAutoNum type="arabicPeriod"/>
            </a:pPr>
            <a:r>
              <a:rPr lang="en-GB" b="0" baseline="0" dirty="0"/>
              <a:t> Teachers can a</a:t>
            </a:r>
            <a:r>
              <a:rPr lang="en-GB" dirty="0"/>
              <a:t>sk</a:t>
            </a:r>
            <a:r>
              <a:rPr lang="en-GB" baseline="0" dirty="0"/>
              <a:t> students why in 5), ‘</a:t>
            </a:r>
            <a:r>
              <a:rPr lang="en-GB" baseline="0" dirty="0" err="1"/>
              <a:t>está</a:t>
            </a:r>
            <a:r>
              <a:rPr lang="en-GB" baseline="0" dirty="0"/>
              <a:t>’ is used, rather than ‘</a:t>
            </a:r>
            <a:r>
              <a:rPr lang="en-GB" baseline="0" dirty="0" err="1"/>
              <a:t>es</a:t>
            </a:r>
            <a:r>
              <a:rPr lang="en-GB" baseline="0" dirty="0"/>
              <a:t>’. (In the context of an event, we’re referring to a state, rather than a trait.)</a:t>
            </a:r>
          </a:p>
          <a:p>
            <a:pPr marL="0" indent="0">
              <a:buNone/>
            </a:pPr>
            <a:endParaRPr lang="en-GB" baseline="0" dirty="0"/>
          </a:p>
          <a:p>
            <a:pPr marL="0" indent="0">
              <a:buNone/>
            </a:pPr>
            <a:r>
              <a:rPr lang="en-GB" b="1" baseline="0" dirty="0"/>
              <a:t>Notes:</a:t>
            </a:r>
          </a:p>
          <a:p>
            <a:r>
              <a:rPr lang="en-GB" baseline="0" dirty="0"/>
              <a:t>The meaning of ‘</a:t>
            </a:r>
            <a:r>
              <a:rPr lang="en-GB" baseline="0" dirty="0" err="1"/>
              <a:t>su</a:t>
            </a:r>
            <a:r>
              <a:rPr lang="en-GB" baseline="0" dirty="0"/>
              <a:t>’ is provided as a gloss as this hasn’t yet been taught.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662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Timing</a:t>
            </a:r>
            <a:r>
              <a:rPr lang="en-GB" sz="1200" b="0" kern="1200" baseline="0" noProof="0" dirty="0">
                <a:solidFill>
                  <a:schemeClr val="tx1"/>
                </a:solidFill>
                <a:effectLst/>
                <a:latin typeface="+mn-lt"/>
                <a:ea typeface="+mn-ea"/>
                <a:cs typeface="+mn-cs"/>
              </a:rPr>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Aim</a:t>
            </a:r>
            <a:r>
              <a:rPr lang="en-GB" sz="1200" b="0" kern="1200" baseline="0" noProof="0" dirty="0">
                <a:solidFill>
                  <a:schemeClr val="tx1"/>
                </a:solidFill>
                <a:effectLst/>
                <a:latin typeface="+mn-lt"/>
                <a:ea typeface="+mn-ea"/>
                <a:cs typeface="+mn-cs"/>
              </a:rPr>
              <a:t>: to produce the forms ‘debo’ and ‘</a:t>
            </a:r>
            <a:r>
              <a:rPr lang="en-GB" sz="1200" b="0" kern="1200" baseline="0" noProof="0" dirty="0" err="1">
                <a:solidFill>
                  <a:schemeClr val="tx1"/>
                </a:solidFill>
                <a:effectLst/>
                <a:latin typeface="+mn-lt"/>
                <a:ea typeface="+mn-ea"/>
                <a:cs typeface="+mn-cs"/>
              </a:rPr>
              <a:t>debe</a:t>
            </a:r>
            <a:r>
              <a:rPr lang="en-GB" sz="1200" b="0" kern="1200" baseline="0" noProof="0" dirty="0">
                <a:solidFill>
                  <a:schemeClr val="tx1"/>
                </a:solidFill>
                <a:effectLst/>
                <a:latin typeface="+mn-lt"/>
                <a:ea typeface="+mn-ea"/>
                <a:cs typeface="+mn-cs"/>
              </a:rPr>
              <a:t>’ in writing; to practise with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Procedure</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Students read the text and translate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plays the recording and students check their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shows the answers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Notes</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There is no need for students to copy the whole text or to print it for them – they can just write 1-9 in their books and write the word missing in each gap.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Notice that in the conversation other recently taught modal verbs (</a:t>
            </a:r>
            <a:r>
              <a:rPr lang="en-GB" sz="1200" b="0" kern="1200" baseline="0" noProof="0" dirty="0" err="1">
                <a:solidFill>
                  <a:schemeClr val="tx1"/>
                </a:solidFill>
                <a:effectLst/>
                <a:latin typeface="+mn-lt"/>
                <a:ea typeface="+mn-ea"/>
                <a:cs typeface="+mn-cs"/>
              </a:rPr>
              <a:t>quiero</a:t>
            </a:r>
            <a:r>
              <a:rPr lang="en-GB" sz="1200" b="0" kern="1200" baseline="0" noProof="0" dirty="0">
                <a:solidFill>
                  <a:schemeClr val="tx1"/>
                </a:solidFill>
                <a:effectLst/>
                <a:latin typeface="+mn-lt"/>
                <a:ea typeface="+mn-ea"/>
                <a:cs typeface="+mn-cs"/>
              </a:rPr>
              <a:t>, puedes) are also used. Students could be asked to translate these, as they are revisited in the scheme of work this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Teachers can also ask students if they know what a paella is and to say what’s in it by looking at the picture (this would be in English).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7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solidFill>
                <a:effectLst/>
                <a:latin typeface="+mn-lt"/>
                <a:ea typeface="+mn-ea"/>
                <a:cs typeface="+mn-cs"/>
              </a:rPr>
              <a:t>[2/2]</a:t>
            </a:r>
          </a:p>
          <a:p>
            <a:r>
              <a:rPr lang="en-GB" b="0" dirty="0"/>
              <a:t>Answers for the previous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78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Timing</a:t>
            </a:r>
            <a:r>
              <a:rPr lang="en-GB" sz="1200" kern="1200" baseline="0" dirty="0">
                <a:solidFill>
                  <a:schemeClr val="tx1"/>
                </a:solidFill>
                <a:effectLst/>
                <a:latin typeface="+mn-lt"/>
                <a:ea typeface="+mn-ea"/>
                <a:cs typeface="+mn-cs"/>
              </a:rPr>
              <a:t>: 6 minutes</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a:t>
            </a:r>
            <a:r>
              <a:rPr lang="en-GB" sz="1200" kern="1200" baseline="0" dirty="0">
                <a:solidFill>
                  <a:schemeClr val="tx1"/>
                </a:solidFill>
                <a:effectLst/>
                <a:latin typeface="+mn-lt"/>
                <a:ea typeface="+mn-ea"/>
                <a:cs typeface="+mn-cs"/>
              </a:rPr>
              <a:t>: to consolidate the use of ‘del’ and ‘de la’; to practise linking ‘estamos’ and ‘están’ to the meanings ‘we’ and ‘they’.</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a:t>
            </a:r>
            <a:r>
              <a:rPr lang="en-GB" sz="1200" kern="1200" baseline="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Students read each sentence and write ‘del’ or ‘de la’ depending on the gender of the following word.</a:t>
            </a:r>
          </a:p>
          <a:p>
            <a:pPr marL="228600" indent="-228600">
              <a:buAutoNum type="arabicPeriod"/>
            </a:pPr>
            <a:r>
              <a:rPr lang="en-GB" sz="1200" kern="1200" baseline="0" dirty="0">
                <a:solidFill>
                  <a:schemeClr val="tx1"/>
                </a:solidFill>
                <a:effectLst/>
                <a:latin typeface="+mn-lt"/>
                <a:ea typeface="+mn-ea"/>
                <a:cs typeface="+mn-cs"/>
              </a:rPr>
              <a:t>Students tick the corresponding column, ‘we’ or ‘they’, depending on the verb.</a:t>
            </a:r>
          </a:p>
          <a:p>
            <a:pPr marL="228600" indent="-228600">
              <a:buAutoNum type="arabicPeriod"/>
            </a:pPr>
            <a:r>
              <a:rPr lang="en-GB" sz="1200" kern="1200" baseline="0" dirty="0">
                <a:solidFill>
                  <a:schemeClr val="tx1"/>
                </a:solidFill>
                <a:effectLst/>
                <a:latin typeface="+mn-lt"/>
                <a:ea typeface="+mn-ea"/>
                <a:cs typeface="+mn-cs"/>
              </a:rPr>
              <a:t>Students translate the sentences to check understanding of the adverbs. </a:t>
            </a:r>
          </a:p>
          <a:p>
            <a:pPr marL="0" indent="0">
              <a:buNone/>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Notes</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The gender of all nouns is given to allow students to focus all their attention on connecting gender with the use of ‘del and ‘de la’. However, teachers could remove the (f) and (m) to increase the challenge for their students, as appropriate.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Teachers might like to prompt students to reflect on the gender of the nouns and to ask them, if needed. E.g.,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parque</a:t>
            </a:r>
            <a:r>
              <a:rPr lang="en-GB" sz="1200" kern="1200" dirty="0">
                <a:solidFill>
                  <a:schemeClr val="tx1"/>
                </a:solidFill>
                <a:effectLst/>
                <a:latin typeface="+mn-lt"/>
                <a:ea typeface="+mn-ea"/>
                <a:cs typeface="+mn-cs"/>
              </a:rPr>
              <a:t>, ¿es </a:t>
            </a:r>
            <a:r>
              <a:rPr lang="en-GB" sz="1200" kern="1200" dirty="0" err="1">
                <a:solidFill>
                  <a:schemeClr val="tx1"/>
                </a:solidFill>
                <a:effectLst/>
                <a:latin typeface="+mn-lt"/>
                <a:ea typeface="+mn-ea"/>
                <a:cs typeface="+mn-cs"/>
              </a:rPr>
              <a:t>masculino</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femenino</a:t>
            </a:r>
            <a:r>
              <a:rPr lang="en-GB" sz="1200" kern="1200" dirty="0">
                <a:solidFill>
                  <a:schemeClr val="tx1"/>
                </a:solidFill>
                <a:effectLst/>
                <a:latin typeface="+mn-lt"/>
                <a:ea typeface="+mn-ea"/>
                <a:cs typeface="+mn-cs"/>
              </a:rPr>
              <a:t>?</a:t>
            </a:r>
          </a:p>
          <a:p>
            <a:pPr marL="0" indent="0">
              <a:buNone/>
            </a:pPr>
            <a:endParaRPr lang="en-GB" sz="1200" kern="1200" baseline="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616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a:p>
            <a:r>
              <a:rPr lang="en-GB" b="1" dirty="0"/>
              <a:t>Timing</a:t>
            </a:r>
            <a:r>
              <a:rPr lang="en-GB" dirty="0"/>
              <a:t>: 12 minutes</a:t>
            </a:r>
          </a:p>
          <a:p>
            <a:endParaRPr lang="en-GB" dirty="0"/>
          </a:p>
          <a:p>
            <a:r>
              <a:rPr lang="en-GB" b="1" dirty="0"/>
              <a:t>Aim</a:t>
            </a:r>
            <a:r>
              <a:rPr lang="en-GB" dirty="0"/>
              <a:t>: to practise the use of ‘</a:t>
            </a:r>
            <a:r>
              <a:rPr lang="en-GB" dirty="0" err="1"/>
              <a:t>estoy</a:t>
            </a:r>
            <a:r>
              <a:rPr lang="en-GB" dirty="0"/>
              <a:t>’ and ‘estamos’ , the use of adverbs and the use of ‘del’ or ‘de la’ in oral production.</a:t>
            </a:r>
          </a:p>
          <a:p>
            <a:endParaRPr lang="en-GB" dirty="0"/>
          </a:p>
          <a:p>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work in pairs. Student A reads the </a:t>
            </a:r>
            <a:r>
              <a:rPr lang="en-GB" baseline="0" dirty="0"/>
              <a:t>the English prompt and translates into Spanish for student B, without showing the card. </a:t>
            </a:r>
            <a:r>
              <a:rPr lang="en-GB" b="1" baseline="0" dirty="0"/>
              <a:t>However, s/he must not say the crossed out word. </a:t>
            </a:r>
            <a:endParaRPr lang="en-GB" dirty="0"/>
          </a:p>
          <a:p>
            <a:r>
              <a:rPr lang="en-GB" b="0" baseline="0" dirty="0"/>
              <a:t>2. Student B will listen and complete the grid. S/he has to</a:t>
            </a:r>
          </a:p>
          <a:p>
            <a:pPr marL="228600" indent="-228600">
              <a:buAutoNum type="alphaLcParenR"/>
            </a:pPr>
            <a:r>
              <a:rPr lang="en-GB" b="0" baseline="0" dirty="0"/>
              <a:t>choose between ‘I am’ vs ‘we are’, based on the form of ‘</a:t>
            </a:r>
            <a:r>
              <a:rPr lang="en-GB" b="0" baseline="0" dirty="0" err="1"/>
              <a:t>estar</a:t>
            </a:r>
            <a:r>
              <a:rPr lang="en-GB" b="0" baseline="0" dirty="0"/>
              <a:t>’ that they hear. Student A’s correct use of ‘</a:t>
            </a:r>
            <a:r>
              <a:rPr lang="en-GB" b="0" baseline="0" dirty="0" err="1"/>
              <a:t>estoy</a:t>
            </a:r>
            <a:r>
              <a:rPr lang="en-GB" b="0" baseline="0" dirty="0"/>
              <a:t>’ and ‘estamos’ is needed in order to complete the task.</a:t>
            </a:r>
          </a:p>
          <a:p>
            <a:pPr marL="228600" indent="-228600">
              <a:buAutoNum type="alphaLcParenR"/>
            </a:pPr>
            <a:r>
              <a:rPr lang="en-GB" b="0" baseline="0" dirty="0"/>
              <a:t>write the adverb of location (e.g., near)</a:t>
            </a:r>
          </a:p>
          <a:p>
            <a:pPr marL="228600" indent="-228600">
              <a:buAutoNum type="alphaLcParenR"/>
            </a:pPr>
            <a:r>
              <a:rPr lang="en-GB" b="0" baseline="0" dirty="0"/>
              <a:t>choose between place A or B, which juxtapose masculine and feminine nouns. Person A’s correct use of ‘del’ and ‘de la’ is needed in order to complete this part of the task.</a:t>
            </a:r>
          </a:p>
          <a:p>
            <a:endParaRPr lang="en-GB" b="0" baseline="0" dirty="0"/>
          </a:p>
          <a:p>
            <a:r>
              <a:rPr lang="en-GB" b="1" baseline="0" dirty="0"/>
              <a:t>Note</a:t>
            </a:r>
            <a:r>
              <a:rPr lang="en-GB" b="0" baseline="0" dirty="0"/>
              <a:t>: It is perfectly fine for student A to repeat the sentence, given that there are several pieces of information for Person B to write down.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3764D-CAD4-4614-B1FD-A9C92153AD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144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[2/5]</a:t>
            </a:r>
          </a:p>
          <a:p>
            <a:r>
              <a:rPr lang="en-GB" b="1" dirty="0"/>
              <a:t>Speaking cards – Person A</a:t>
            </a:r>
          </a:p>
          <a:p>
            <a:r>
              <a:rPr lang="en-GB" b="1" dirty="0"/>
              <a:t>Do not display during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525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Speaking cards – Person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283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[4/5]</a:t>
            </a:r>
          </a:p>
          <a:p>
            <a:r>
              <a:rPr lang="x-none" b="1" dirty="0"/>
              <a:t>Answers – Show during feedback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994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[5/5]</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Answers – Show during feedback</a:t>
            </a:r>
          </a:p>
          <a:p>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35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 </a:t>
            </a:r>
            <a:r>
              <a:rPr lang="en-GB" b="0" dirty="0"/>
              <a:t>Introductory</a:t>
            </a:r>
            <a:r>
              <a:rPr lang="en-GB" b="0" baseline="0" dirty="0"/>
              <a:t> details of the author of the poem, using familiar language and some cognates.</a:t>
            </a:r>
          </a:p>
          <a:p>
            <a:endParaRPr lang="en-GB" b="0" baseline="0" dirty="0"/>
          </a:p>
          <a:p>
            <a:r>
              <a:rPr lang="en-GB" b="1" baseline="0" dirty="0"/>
              <a:t>Procedure:</a:t>
            </a:r>
            <a:endParaRPr lang="en-GB" b="1" dirty="0"/>
          </a:p>
          <a:p>
            <a:pPr marL="228600" indent="-228600">
              <a:buAutoNum type="arabicPeriod"/>
            </a:pPr>
            <a:r>
              <a:rPr lang="en-GB" baseline="0" dirty="0"/>
              <a:t>Teachers click to go through the slide. </a:t>
            </a:r>
            <a:r>
              <a:rPr lang="en-GB" dirty="0"/>
              <a:t>We can give details of his life in the present tense.</a:t>
            </a:r>
            <a:r>
              <a:rPr lang="en-GB" baseline="0" dirty="0"/>
              <a:t> Students can read aloud (whole class) to practise SSC knowledge.</a:t>
            </a:r>
          </a:p>
          <a:p>
            <a:pPr marL="228600" indent="-228600">
              <a:buAutoNum type="arabicPeriod"/>
            </a:pPr>
            <a:r>
              <a:rPr lang="en-GB" dirty="0"/>
              <a:t>Students could be asked to guess what ‘</a:t>
            </a:r>
            <a:r>
              <a:rPr lang="en-GB" dirty="0" err="1"/>
              <a:t>nace</a:t>
            </a:r>
            <a:r>
              <a:rPr lang="en-GB" dirty="0"/>
              <a:t>’ means. In the context of</a:t>
            </a:r>
            <a:r>
              <a:rPr lang="en-GB" baseline="0" dirty="0"/>
              <a:t> ‘</a:t>
            </a:r>
            <a:r>
              <a:rPr lang="en-GB" baseline="0" dirty="0" err="1"/>
              <a:t>biografía</a:t>
            </a:r>
            <a:r>
              <a:rPr lang="en-GB" baseline="0" dirty="0"/>
              <a:t>’</a:t>
            </a:r>
            <a:r>
              <a:rPr lang="en-GB" dirty="0"/>
              <a:t>, they may be able to guess</a:t>
            </a:r>
            <a:r>
              <a:rPr lang="en-GB" baseline="0" dirty="0"/>
              <a:t> this.</a:t>
            </a:r>
          </a:p>
          <a:p>
            <a:pPr marL="228600" indent="-228600">
              <a:buAutoNum type="arabicPeriod"/>
            </a:pPr>
            <a:r>
              <a:rPr lang="en-GB" dirty="0"/>
              <a:t>Students</a:t>
            </a:r>
            <a:r>
              <a:rPr lang="en-GB" baseline="0" dirty="0"/>
              <a:t> could also be asked: </a:t>
            </a:r>
          </a:p>
          <a:p>
            <a:r>
              <a:rPr lang="en-GB" baseline="0" dirty="0"/>
              <a:t>1/ where Valencia and Madrid are (‘¿</a:t>
            </a:r>
            <a:r>
              <a:rPr lang="en-GB" baseline="0" dirty="0" err="1"/>
              <a:t>Dónde</a:t>
            </a:r>
            <a:r>
              <a:rPr lang="en-GB" baseline="0" dirty="0"/>
              <a:t> </a:t>
            </a:r>
            <a:r>
              <a:rPr lang="en-GB" baseline="0" dirty="0" err="1"/>
              <a:t>está</a:t>
            </a:r>
            <a:r>
              <a:rPr lang="en-GB" baseline="0" dirty="0"/>
              <a:t>…?) to elicit ‘Está en el sur’ or ‘Está en el </a:t>
            </a:r>
            <a:r>
              <a:rPr lang="en-GB" baseline="0" dirty="0" err="1"/>
              <a:t>centro</a:t>
            </a:r>
            <a:r>
              <a:rPr lang="en-GB" baseline="0" dirty="0"/>
              <a:t>’. Note: ‘</a:t>
            </a:r>
            <a:r>
              <a:rPr lang="en-GB" baseline="0" dirty="0" err="1"/>
              <a:t>centro</a:t>
            </a:r>
            <a:r>
              <a:rPr lang="en-GB" baseline="0" dirty="0"/>
              <a:t>’ has been taught as a phonics word.</a:t>
            </a:r>
          </a:p>
          <a:p>
            <a:r>
              <a:rPr lang="en-GB" dirty="0"/>
              <a:t>2/ yes-no questions with raised intonation (e.g. ‘</a:t>
            </a:r>
            <a:r>
              <a:rPr lang="en-GB" baseline="0" dirty="0"/>
              <a:t>¿</a:t>
            </a:r>
            <a:r>
              <a:rPr lang="en-GB" dirty="0"/>
              <a:t>Valencia </a:t>
            </a:r>
            <a:r>
              <a:rPr lang="en-GB" dirty="0" err="1"/>
              <a:t>está</a:t>
            </a:r>
            <a:r>
              <a:rPr lang="en-GB" dirty="0"/>
              <a:t> en el </a:t>
            </a:r>
            <a:r>
              <a:rPr lang="en-GB" dirty="0" err="1"/>
              <a:t>norte</a:t>
            </a:r>
            <a:r>
              <a:rPr lang="en-GB" dirty="0"/>
              <a:t>?’). Encourage full answers here (‘No,</a:t>
            </a:r>
            <a:r>
              <a:rPr lang="en-GB" baseline="0" dirty="0"/>
              <a:t> </a:t>
            </a:r>
            <a:r>
              <a:rPr lang="en-GB" baseline="0" dirty="0" err="1"/>
              <a:t>está</a:t>
            </a:r>
            <a:r>
              <a:rPr lang="en-GB" baseline="0" dirty="0"/>
              <a:t> en el sur’).</a:t>
            </a:r>
            <a:r>
              <a:rPr lang="en-GB" dirty="0"/>
              <a:t> </a:t>
            </a:r>
          </a:p>
          <a:p>
            <a:endParaRPr lang="en-GB" dirty="0"/>
          </a:p>
          <a:p>
            <a:r>
              <a:rPr lang="en-GB" b="1" dirty="0"/>
              <a:t>Frequency of unknown words/cognates:</a:t>
            </a:r>
          </a:p>
          <a:p>
            <a:r>
              <a:rPr lang="en-GB" b="0" dirty="0" err="1"/>
              <a:t>nacer</a:t>
            </a:r>
            <a:r>
              <a:rPr lang="en-GB" b="0" dirty="0"/>
              <a:t> [426]; </a:t>
            </a:r>
            <a:r>
              <a:rPr lang="en-GB" b="0" dirty="0" err="1"/>
              <a:t>viajar</a:t>
            </a:r>
            <a:r>
              <a:rPr lang="en-GB" b="0" dirty="0"/>
              <a:t> [902];</a:t>
            </a:r>
            <a:r>
              <a:rPr lang="en-GB" b="0" baseline="0" dirty="0"/>
              <a:t> </a:t>
            </a:r>
            <a:r>
              <a:rPr lang="en-GB" b="0" baseline="0" dirty="0" err="1"/>
              <a:t>memoria</a:t>
            </a:r>
            <a:r>
              <a:rPr lang="en-GB" b="0" baseline="0" dirty="0"/>
              <a:t> [827]; </a:t>
            </a:r>
            <a:r>
              <a:rPr lang="en-GB" b="0" baseline="0" dirty="0" err="1"/>
              <a:t>reflexión</a:t>
            </a:r>
            <a:r>
              <a:rPr lang="en-GB" b="0" baseline="0" dirty="0"/>
              <a:t> [1909]; romance [4541]</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55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a:t>
            </a:r>
            <a:r>
              <a:rPr lang="en-GB" b="0" baseline="0" dirty="0"/>
              <a:t> minute</a:t>
            </a:r>
          </a:p>
          <a:p>
            <a:endParaRPr lang="en-GB" b="0" baseline="0" dirty="0"/>
          </a:p>
          <a:p>
            <a:r>
              <a:rPr lang="en-GB" b="1" baseline="0" dirty="0"/>
              <a:t>Aim: </a:t>
            </a:r>
            <a:r>
              <a:rPr lang="en-GB" b="0" baseline="0" dirty="0"/>
              <a:t>another short activity to whet the interest of the students in the text</a:t>
            </a:r>
            <a:endParaRPr lang="en-GB" b="1" dirty="0"/>
          </a:p>
          <a:p>
            <a:endParaRPr lang="en-GB" dirty="0"/>
          </a:p>
          <a:p>
            <a:r>
              <a:rPr lang="en-GB" b="1" dirty="0"/>
              <a:t>Procedure:</a:t>
            </a:r>
          </a:p>
          <a:p>
            <a:pPr marL="228600" indent="-228600">
              <a:buAutoNum type="arabicPeriod"/>
            </a:pPr>
            <a:r>
              <a:rPr lang="en-GB" dirty="0"/>
              <a:t>Ask students</a:t>
            </a:r>
            <a:r>
              <a:rPr lang="en-GB" baseline="0" dirty="0"/>
              <a:t>, e.g., ‘Es la persona en A?’. Elicit the correct answer (B).</a:t>
            </a:r>
          </a:p>
          <a:p>
            <a:pPr marL="228600" indent="-228600">
              <a:buAutoNum type="arabicPeriod"/>
            </a:pPr>
            <a:r>
              <a:rPr lang="en-GB" dirty="0"/>
              <a:t>Photo A too young, too recent (colour photo!). Photo</a:t>
            </a:r>
            <a:r>
              <a:rPr lang="en-GB" baseline="0" dirty="0"/>
              <a:t> B and C both black and white, so might be options. Students might look at their clothes to guess this.</a:t>
            </a:r>
          </a:p>
          <a:p>
            <a:pPr marL="228600" indent="-228600">
              <a:buAutoNum type="arabicPeriod"/>
            </a:pPr>
            <a:r>
              <a:rPr lang="en-GB" baseline="0" dirty="0"/>
              <a:t>In B (the correct photo) he also seems calm and composed, which is in tune with the interests mentioned on the last slide.</a:t>
            </a:r>
          </a:p>
          <a:p>
            <a:endParaRPr lang="en-GB" baseline="0" dirty="0"/>
          </a:p>
          <a:p>
            <a:r>
              <a:rPr lang="en-GB" dirty="0"/>
              <a:t>Image sources:</a:t>
            </a:r>
            <a:r>
              <a:rPr lang="en-GB" baseline="0" dirty="0"/>
              <a:t> </a:t>
            </a:r>
          </a:p>
          <a:p>
            <a:r>
              <a:rPr lang="en-GB" baseline="0" dirty="0"/>
              <a:t>A: </a:t>
            </a:r>
            <a:r>
              <a:rPr lang="en-GB" sz="1200" dirty="0"/>
              <a:t>Photo by Luis Angelis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https://www.worldliteraturetoday.org/blog/news-and-events/award-winning-argentinean-spanish-writer-speak-ou</a:t>
            </a:r>
            <a:endParaRPr lang="en-GB" sz="1200" dirty="0"/>
          </a:p>
          <a:p>
            <a:r>
              <a:rPr lang="en-GB" dirty="0"/>
              <a:t>B: </a:t>
            </a:r>
            <a:r>
              <a:rPr lang="en-GB" sz="1200" dirty="0"/>
              <a:t>Photo by EFE,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http://www.spainisculture.com/en/artistas_creadores/antonio_machado.html</a:t>
            </a:r>
            <a:endParaRPr lang="en-GB" sz="1200" dirty="0"/>
          </a:p>
          <a:p>
            <a:r>
              <a:rPr lang="en-GB" sz="1200" dirty="0"/>
              <a:t>C: Photo by US library of Congress is licensed under </a:t>
            </a:r>
            <a:r>
              <a:rPr lang="en-GB" sz="1200" u="sng" dirty="0">
                <a:hlinkClick r:id="rId3"/>
              </a:rPr>
              <a:t>CC BY-SA 4.0</a:t>
            </a:r>
            <a:r>
              <a:rPr lang="fr-FR" sz="1200" u="none" baseline="0" dirty="0"/>
              <a:t> and </a:t>
            </a:r>
            <a:r>
              <a:rPr lang="fr-FR" sz="1200" u="none" baseline="0" dirty="0" err="1"/>
              <a:t>retrieved</a:t>
            </a:r>
            <a:r>
              <a:rPr lang="fr-FR" sz="1200" u="none" baseline="0" dirty="0"/>
              <a:t> </a:t>
            </a:r>
            <a:r>
              <a:rPr lang="fr-FR" sz="1200" u="none" baseline="0" dirty="0" err="1"/>
              <a:t>from</a:t>
            </a:r>
            <a:r>
              <a:rPr lang="fr-FR" sz="1200" u="none" baseline="0" dirty="0"/>
              <a:t> </a:t>
            </a:r>
            <a:r>
              <a:rPr lang="en-GB" sz="1200" dirty="0">
                <a:hlinkClick r:id="rId4"/>
              </a:rPr>
              <a:t>https://www.loc.gov/item/n79079153/mario-vargas-llosa-peru-1936/</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06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a:t>
            </a:r>
            <a:r>
              <a:rPr lang="en-GB" sz="1200" b="1" baseline="0" dirty="0"/>
              <a:t> </a:t>
            </a:r>
            <a:r>
              <a:rPr lang="en-GB" sz="1200"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Aim: </a:t>
            </a:r>
            <a:r>
              <a:rPr lang="en-GB" sz="1200" b="0" baseline="0" dirty="0"/>
              <a:t>to revisit some adjectives with ‘estar’ for temporary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t>Ask students to translate the 3 phrases. Ask for other potential descriptions of how he looks, or doesn’t look.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Other adjectives previously taught in the </a:t>
            </a:r>
            <a:r>
              <a:rPr lang="en-GB" baseline="0" dirty="0"/>
              <a:t>Spanish scheme of work could be revisited here: </a:t>
            </a:r>
            <a:r>
              <a:rPr lang="en-GB" baseline="0" dirty="0" err="1"/>
              <a:t>guapo</a:t>
            </a:r>
            <a:r>
              <a:rPr lang="en-GB" baseline="0" dirty="0"/>
              <a:t> [4192]; </a:t>
            </a:r>
            <a:r>
              <a:rPr lang="en-GB" baseline="0" dirty="0" err="1"/>
              <a:t>feo</a:t>
            </a:r>
            <a:r>
              <a:rPr lang="en-GB" baseline="0" dirty="0"/>
              <a:t> [2373]; bonito [891]; </a:t>
            </a:r>
            <a:r>
              <a:rPr lang="en-GB" baseline="0" dirty="0" err="1"/>
              <a:t>tranquilo</a:t>
            </a:r>
            <a:r>
              <a:rPr lang="en-GB" baseline="0" dirty="0"/>
              <a:t> [1073]; tonto [2379]; </a:t>
            </a:r>
            <a:r>
              <a:rPr lang="en-GB" baseline="0" dirty="0" err="1"/>
              <a:t>nervioso</a:t>
            </a:r>
            <a:r>
              <a:rPr lang="en-GB" baseline="0" dirty="0"/>
              <a:t> [1521].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Photo by EFE, is licensed under </a:t>
            </a:r>
            <a:r>
              <a:rPr lang="en-GB" sz="1200" u="sng" dirty="0">
                <a:hlinkClick r:id="rId3"/>
              </a:rPr>
              <a:t>CC BY-SA 4.0</a:t>
            </a:r>
            <a:r>
              <a:rPr lang="fr-FR" sz="1200" u="none" baseline="0" dirty="0"/>
              <a:t> and retrieved from </a:t>
            </a:r>
            <a:r>
              <a:rPr lang="en-GB" sz="1200" dirty="0">
                <a:hlinkClick r:id="rId4"/>
              </a:rPr>
              <a:t>http://www.spainisculture.com/en/artistas_creadores/antonio_machado.html</a:t>
            </a:r>
            <a:endParaRPr lang="en-GB" sz="120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21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4 minutes</a:t>
            </a:r>
          </a:p>
          <a:p>
            <a:endParaRPr lang="en-GB" b="0" baseline="0" dirty="0"/>
          </a:p>
          <a:p>
            <a:r>
              <a:rPr lang="en-GB" b="1" baseline="0" dirty="0"/>
              <a:t>Aim: </a:t>
            </a:r>
            <a:r>
              <a:rPr lang="en-GB" b="0" baseline="0" dirty="0"/>
              <a:t>Introduce (and recap) vocabulary involved with the poem.</a:t>
            </a:r>
          </a:p>
          <a:p>
            <a:endParaRPr lang="en-GB" b="0" baseline="0" dirty="0"/>
          </a:p>
          <a:p>
            <a:r>
              <a:rPr lang="en-GB" b="1" baseline="0" dirty="0"/>
              <a:t>Procedure: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sym typeface="Wingdings" panose="05000000000000000000" pitchFamily="2" charset="2"/>
              </a:rPr>
              <a:t>Teachers click to reveal the English meanings of the words. First you could ask students what the words mean.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Ask students to familiarise themselves with these words, using a usual routine (read aloud, ask and answer L2 </a:t>
            </a:r>
            <a:r>
              <a:rPr lang="en-GB" sz="1200" kern="1200" baseline="0" dirty="0">
                <a:solidFill>
                  <a:schemeClr val="tx1"/>
                </a:solidFill>
                <a:effectLst/>
                <a:latin typeface="+mn-lt"/>
                <a:ea typeface="+mn-ea"/>
                <a:cs typeface="+mn-cs"/>
                <a:sym typeface="Wingdings" panose="05000000000000000000" pitchFamily="2" charset="2"/>
              </a:rPr>
              <a:t> L1 meanings in pairs etc..)</a:t>
            </a:r>
          </a:p>
          <a:p>
            <a:endParaRPr lang="en-GB" dirty="0"/>
          </a:p>
          <a:p>
            <a:r>
              <a:rPr lang="en-GB" b="1" dirty="0"/>
              <a:t>Notes:</a:t>
            </a:r>
            <a:r>
              <a:rPr lang="en-GB" baseline="0" dirty="0"/>
              <a:t> Students have been taught </a:t>
            </a:r>
            <a:r>
              <a:rPr lang="en-GB" sz="1200" kern="1200" dirty="0" err="1">
                <a:solidFill>
                  <a:schemeClr val="tx1"/>
                </a:solidFill>
                <a:effectLst/>
                <a:latin typeface="+mn-lt"/>
                <a:ea typeface="+mn-ea"/>
                <a:cs typeface="+mn-cs"/>
              </a:rPr>
              <a:t>blanco</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flor, </a:t>
            </a:r>
            <a:r>
              <a:rPr lang="en-GB" sz="1200" kern="1200" dirty="0" err="1">
                <a:solidFill>
                  <a:schemeClr val="tx1"/>
                </a:solidFill>
                <a:effectLst/>
                <a:latin typeface="+mn-lt"/>
                <a:ea typeface="+mn-ea"/>
                <a:cs typeface="+mn-cs"/>
              </a:rPr>
              <a:t>quién</a:t>
            </a:r>
            <a:r>
              <a:rPr lang="en-GB" sz="1200" kern="1200" dirty="0">
                <a:solidFill>
                  <a:schemeClr val="tx1"/>
                </a:solidFill>
                <a:effectLst/>
                <a:latin typeface="+mn-lt"/>
                <a:ea typeface="+mn-ea"/>
                <a:cs typeface="+mn-cs"/>
              </a:rPr>
              <a:t>, la plaza, and </a:t>
            </a:r>
            <a:r>
              <a:rPr lang="en-GB" sz="1200" kern="1200" dirty="0" err="1">
                <a:solidFill>
                  <a:schemeClr val="tx1"/>
                </a:solidFill>
                <a:effectLst/>
                <a:latin typeface="+mn-lt"/>
                <a:ea typeface="+mn-ea"/>
                <a:cs typeface="+mn-cs"/>
              </a:rPr>
              <a:t>llevar</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Revisiting them here within a new set of words will challenge their recall and deepen vocabulary knowledge.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It’s encouraging for students to realise that a poem text contains words they have already learnt, as well as unfamiliar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47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b="0" baseline="0" dirty="0"/>
              <a:t>First listen of the poem (in two tones), potential dictogloss activity</a:t>
            </a:r>
          </a:p>
          <a:p>
            <a:endParaRPr lang="en-GB" b="0" baseline="0" dirty="0"/>
          </a:p>
          <a:p>
            <a:r>
              <a:rPr lang="en-GB" b="1" baseline="0" dirty="0"/>
              <a:t>Procedure:</a:t>
            </a:r>
          </a:p>
          <a:p>
            <a:pPr marL="228600" indent="-228600">
              <a:buAutoNum type="arabicPeriod"/>
            </a:pPr>
            <a:r>
              <a:rPr lang="en-GB" dirty="0"/>
              <a:t>There</a:t>
            </a:r>
            <a:r>
              <a:rPr lang="en-GB" baseline="0" dirty="0"/>
              <a:t> are two versions here – one in a happy-sounding voice (</a:t>
            </a:r>
            <a:r>
              <a:rPr lang="en-GB" baseline="0" dirty="0" err="1"/>
              <a:t>alegre</a:t>
            </a:r>
            <a:r>
              <a:rPr lang="en-GB" baseline="0" dirty="0"/>
              <a:t>) and one in a serious voice (</a:t>
            </a:r>
            <a:r>
              <a:rPr lang="en-GB" baseline="0" dirty="0" err="1"/>
              <a:t>seria</a:t>
            </a:r>
            <a:r>
              <a:rPr lang="en-GB" baseline="0" dirty="0"/>
              <a:t>).</a:t>
            </a:r>
          </a:p>
          <a:p>
            <a:pPr marL="228600" indent="-228600">
              <a:buAutoNum type="arabicPeriod"/>
            </a:pPr>
            <a:r>
              <a:rPr lang="en-GB" baseline="0" dirty="0"/>
              <a:t>Students could be encouraged to write down any words they hear and understand in the poem to practise their SSC knowledge. </a:t>
            </a:r>
          </a:p>
          <a:p>
            <a:pPr marL="228600" indent="-228600">
              <a:buAutoNum type="arabicPeriod"/>
            </a:pPr>
            <a:endParaRPr lang="en-GB" baseline="0" dirty="0"/>
          </a:p>
          <a:p>
            <a:pPr marL="0" indent="0">
              <a:buNone/>
            </a:pPr>
            <a:r>
              <a:rPr lang="en-GB" b="1" baseline="0" dirty="0"/>
              <a:t>Note: </a:t>
            </a:r>
            <a:r>
              <a:rPr lang="en-GB" baseline="0" dirty="0"/>
              <a:t>Later in the lesson, after students have had more receptive practice (reading and listening to the poem), they could listen to again and see if they can reform any </a:t>
            </a:r>
            <a:r>
              <a:rPr lang="en-GB" b="0" i="0" baseline="0" dirty="0"/>
              <a:t>full lines </a:t>
            </a:r>
            <a:r>
              <a:rPr lang="en-GB" baseline="0" dirty="0"/>
              <a:t>from the poem (in a dictogloss style task). </a:t>
            </a:r>
            <a:endParaRPr lang="en-GB" dirty="0"/>
          </a:p>
          <a:p>
            <a:endParaRPr lang="en-GB" dirty="0"/>
          </a:p>
          <a:p>
            <a:r>
              <a:rPr lang="en-GB" dirty="0"/>
              <a:t>Alternative, additional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https://www.youtube.com/watch?v=fgcyPadvZjA</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76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a:t>
            </a:r>
            <a:r>
              <a:rPr lang="en-GB" b="0"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recognise SSCs and words.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have just heard</a:t>
            </a:r>
            <a:r>
              <a:rPr lang="en-GB" baseline="0" dirty="0"/>
              <a:t> the poem in full on the previous slide. This time, teachers click on the number buttons to play fragments of the poem. Students listen and write down the letter that the fragment corresponds to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answers can be checked item by item by clicking. This makes it less difficult than listening to all 5 parts and then checking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dirty="0" err="1"/>
              <a:t>Organizar</a:t>
            </a:r>
            <a:r>
              <a:rPr lang="en-GB" dirty="0"/>
              <a:t> [1053] is</a:t>
            </a:r>
            <a:r>
              <a:rPr lang="en-GB" baseline="0" dirty="0"/>
              <a:t> a cognate that usefully includes the SSC ‘z’, which students practised in Term 1.2 Week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648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47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481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5637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7298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4516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1737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50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851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157333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07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731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03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6547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840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01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0382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7412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822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51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245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8141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0540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69294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69875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9935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88613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1045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46321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927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384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1244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6238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399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569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098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169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55678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9419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92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942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271482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0261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057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about:blank"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9620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331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63355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91132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about:blank" TargetMode="External"/><Relationship Id="rId1" Type="http://schemas.openxmlformats.org/officeDocument/2006/relationships/video" Target="NULL"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about:blank" TargetMode="External"/><Relationship Id="rId1" Type="http://schemas.openxmlformats.org/officeDocument/2006/relationships/video" Target="NULL" TargetMode="External"/><Relationship Id="rId5" Type="http://schemas.openxmlformats.org/officeDocument/2006/relationships/image" Target="../media/image26.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27.jpe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image" Target="../media/image28.png"/><Relationship Id="rId9" Type="http://schemas.openxmlformats.org/officeDocument/2006/relationships/audio" Target="../media/audio16.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jpeg"/><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9.xml"/><Relationship Id="rId7"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9.xml"/><Relationship Id="rId7" Type="http://schemas.openxmlformats.org/officeDocument/2006/relationships/image" Target="../media/image3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Cultural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Y7 Spanish Term 2</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Pete Watson</a:t>
            </a:r>
            <a:br>
              <a:rPr lang="en-GB" sz="1400" dirty="0">
                <a:solidFill>
                  <a:prstClr val="white"/>
                </a:solidFill>
                <a:latin typeface="Century Gothic" panose="020B0502020202020204" pitchFamily="34" charset="0"/>
              </a:rPr>
            </a:b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29/03/21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7154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7038" y="1653939"/>
            <a:ext cx="727165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br>
              <a:rPr kumimoji="0" lang="es-E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ight Bracket 5"/>
          <p:cNvSpPr/>
          <p:nvPr/>
        </p:nvSpPr>
        <p:spPr>
          <a:xfrm>
            <a:off x="7489368"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7" name="Right Bracket 6"/>
          <p:cNvSpPr/>
          <p:nvPr/>
        </p:nvSpPr>
        <p:spPr>
          <a:xfrm>
            <a:off x="7489368"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Right Bracket 7"/>
          <p:cNvSpPr/>
          <p:nvPr/>
        </p:nvSpPr>
        <p:spPr>
          <a:xfrm>
            <a:off x="7489371"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9" name="Right Bracket 8"/>
          <p:cNvSpPr/>
          <p:nvPr/>
        </p:nvSpPr>
        <p:spPr>
          <a:xfrm>
            <a:off x="7489368"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ight Bracket 9"/>
          <p:cNvSpPr/>
          <p:nvPr/>
        </p:nvSpPr>
        <p:spPr>
          <a:xfrm>
            <a:off x="7489368"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TextBox 18"/>
          <p:cNvSpPr txBox="1"/>
          <p:nvPr/>
        </p:nvSpPr>
        <p:spPr>
          <a:xfrm>
            <a:off x="2950024" y="1030089"/>
            <a:ext cx="39297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 tiene una torre,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torre tiene un balcón,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2888342" y="1952775"/>
            <a:ext cx="47171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una dama,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dama una blanca flor.</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2931880" y="291453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 pasado un caballero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quién sabe por qué pasó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2931881" y="387629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se ha llevado la plaza,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torre y su balcón,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p:cNvSpPr txBox="1"/>
          <p:nvPr/>
        </p:nvSpPr>
        <p:spPr>
          <a:xfrm>
            <a:off x="2950024" y="483805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balcón y su dama,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dama y su blanca 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ight Bracket 23"/>
          <p:cNvSpPr/>
          <p:nvPr/>
        </p:nvSpPr>
        <p:spPr>
          <a:xfrm flipH="1" flipV="1">
            <a:off x="2465610"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Right Bracket 24"/>
          <p:cNvSpPr/>
          <p:nvPr/>
        </p:nvSpPr>
        <p:spPr>
          <a:xfrm flipH="1" flipV="1">
            <a:off x="2462890"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Right Bracket 25"/>
          <p:cNvSpPr/>
          <p:nvPr/>
        </p:nvSpPr>
        <p:spPr>
          <a:xfrm flipH="1" flipV="1">
            <a:off x="2465609"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Right Bracket 26"/>
          <p:cNvSpPr/>
          <p:nvPr/>
        </p:nvSpPr>
        <p:spPr>
          <a:xfrm flipH="1" flipV="1">
            <a:off x="2465609"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Right Bracket 27"/>
          <p:cNvSpPr/>
          <p:nvPr/>
        </p:nvSpPr>
        <p:spPr>
          <a:xfrm flipH="1" flipV="1">
            <a:off x="2462890"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TextBox 28"/>
          <p:cNvSpPr txBox="1"/>
          <p:nvPr/>
        </p:nvSpPr>
        <p:spPr>
          <a:xfrm flipH="1">
            <a:off x="2060112" y="1270506"/>
            <a:ext cx="406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30" name="TextBox 29"/>
          <p:cNvSpPr txBox="1"/>
          <p:nvPr/>
        </p:nvSpPr>
        <p:spPr>
          <a:xfrm flipH="1">
            <a:off x="2088225" y="2179559"/>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31" name="TextBox 30"/>
          <p:cNvSpPr txBox="1"/>
          <p:nvPr/>
        </p:nvSpPr>
        <p:spPr>
          <a:xfrm flipH="1">
            <a:off x="2111827" y="312997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32" name="TextBox 31"/>
          <p:cNvSpPr txBox="1"/>
          <p:nvPr/>
        </p:nvSpPr>
        <p:spPr>
          <a:xfrm flipH="1">
            <a:off x="2088225" y="409173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33" name="TextBox 32"/>
          <p:cNvSpPr txBox="1"/>
          <p:nvPr/>
        </p:nvSpPr>
        <p:spPr>
          <a:xfrm flipH="1">
            <a:off x="2086861" y="505349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graphicFrame>
        <p:nvGraphicFramePr>
          <p:cNvPr id="34" name="Table 33"/>
          <p:cNvGraphicFramePr>
            <a:graphicFrameLocks noGrp="1"/>
          </p:cNvGraphicFramePr>
          <p:nvPr>
            <p:extLst/>
          </p:nvPr>
        </p:nvGraphicFramePr>
        <p:xfrm>
          <a:off x="8914390" y="1419262"/>
          <a:ext cx="2522869" cy="3821542"/>
        </p:xfrm>
        <a:graphic>
          <a:graphicData uri="http://schemas.openxmlformats.org/drawingml/2006/table">
            <a:tbl>
              <a:tblPr firstRow="1" bandRow="1">
                <a:tableStyleId>{8A107856-5554-42FB-B03E-39F5DBC370BA}</a:tableStyleId>
              </a:tblPr>
              <a:tblGrid>
                <a:gridCol w="1110956">
                  <a:extLst>
                    <a:ext uri="{9D8B030D-6E8A-4147-A177-3AD203B41FA5}">
                      <a16:colId xmlns:a16="http://schemas.microsoft.com/office/drawing/2014/main" val="2652974249"/>
                    </a:ext>
                  </a:extLst>
                </a:gridCol>
                <a:gridCol w="1411913">
                  <a:extLst>
                    <a:ext uri="{9D8B030D-6E8A-4147-A177-3AD203B41FA5}">
                      <a16:colId xmlns:a16="http://schemas.microsoft.com/office/drawing/2014/main" val="1933131547"/>
                    </a:ext>
                  </a:extLst>
                </a:gridCol>
              </a:tblGrid>
              <a:tr h="835962">
                <a:tc>
                  <a:txBody>
                    <a:bodyPr/>
                    <a:lstStyle/>
                    <a:p>
                      <a:pPr algn="ctr"/>
                      <a:endParaRPr lang="en-GB" dirty="0">
                        <a:latin typeface="Century Gothic" panose="020B0502020202020204" pitchFamily="34" charset="0"/>
                      </a:endParaRPr>
                    </a:p>
                  </a:txBody>
                  <a:tcPr anchor="ctr"/>
                </a:tc>
                <a:tc>
                  <a:txBody>
                    <a:bodyPr/>
                    <a:lstStyle/>
                    <a:p>
                      <a:pPr algn="ctr"/>
                      <a:endParaRPr lang="en-GB" dirty="0">
                        <a:latin typeface="Century Gothic" panose="020B0502020202020204" pitchFamily="34" charset="0"/>
                      </a:endParaRPr>
                    </a:p>
                  </a:txBody>
                  <a:tcPr anchor="ctr"/>
                </a:tc>
                <a:extLst>
                  <a:ext uri="{0D108BD9-81ED-4DB2-BD59-A6C34878D82A}">
                    <a16:rowId xmlns:a16="http://schemas.microsoft.com/office/drawing/2014/main" val="1288192833"/>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r h="597116">
                <a:tc>
                  <a:txBody>
                    <a:bodyPr/>
                    <a:lstStyle/>
                    <a:p>
                      <a:endParaRPr lang="en-GB" sz="2400" b="1" dirty="0">
                        <a:solidFill>
                          <a:srgbClr val="002060"/>
                        </a:solidFill>
                        <a:latin typeface="Century Gothic" panose="020B0502020202020204" pitchFamily="34" charset="0"/>
                      </a:endParaRPr>
                    </a:p>
                  </a:txBody>
                  <a:tcPr anchor="ct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79815444"/>
                  </a:ext>
                </a:extLst>
              </a:tr>
            </a:tbl>
          </a:graphicData>
        </a:graphic>
      </p:graphicFrame>
      <p:sp>
        <p:nvSpPr>
          <p:cNvPr id="35" name="TextBox 34"/>
          <p:cNvSpPr txBox="1"/>
          <p:nvPr/>
        </p:nvSpPr>
        <p:spPr>
          <a:xfrm flipH="1">
            <a:off x="10494494" y="2291751"/>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36" name="TextBox 35"/>
          <p:cNvSpPr txBox="1"/>
          <p:nvPr/>
        </p:nvSpPr>
        <p:spPr>
          <a:xfrm flipH="1">
            <a:off x="10543237" y="2895774"/>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37" name="TextBox 36"/>
          <p:cNvSpPr txBox="1"/>
          <p:nvPr/>
        </p:nvSpPr>
        <p:spPr>
          <a:xfrm flipH="1">
            <a:off x="10546927" y="3483516"/>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38" name="TextBox 37"/>
          <p:cNvSpPr txBox="1"/>
          <p:nvPr/>
        </p:nvSpPr>
        <p:spPr>
          <a:xfrm flipH="1">
            <a:off x="10546928" y="4119550"/>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39" name="TextBox 38"/>
          <p:cNvSpPr txBox="1"/>
          <p:nvPr/>
        </p:nvSpPr>
        <p:spPr>
          <a:xfrm flipH="1">
            <a:off x="10543237" y="4707292"/>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0" name="Title 1"/>
          <p:cNvSpPr>
            <a:spLocks noGrp="1"/>
          </p:cNvSpPr>
          <p:nvPr>
            <p:ph type="title"/>
          </p:nvPr>
        </p:nvSpPr>
        <p:spPr>
          <a:xfrm>
            <a:off x="148770" y="-126070"/>
            <a:ext cx="11687629" cy="1325563"/>
          </a:xfrm>
        </p:spPr>
        <p:txBody>
          <a:bodyPr>
            <a:normAutofit/>
          </a:bodyPr>
          <a:lstStyle/>
          <a:p>
            <a:r>
              <a:rPr lang="en-GB" sz="3600" dirty="0"/>
              <a:t>Escucha. </a:t>
            </a:r>
            <a:r>
              <a:rPr lang="en-GB" sz="3600" dirty="0" err="1"/>
              <a:t>Organiza</a:t>
            </a:r>
            <a:r>
              <a:rPr lang="en-GB" sz="3600" dirty="0"/>
              <a:t> las 5 partes del poema.</a:t>
            </a:r>
          </a:p>
        </p:txBody>
      </p:sp>
      <p:sp>
        <p:nvSpPr>
          <p:cNvPr id="42" name="Rounded Rectangle 38"/>
          <p:cNvSpPr/>
          <p:nvPr/>
        </p:nvSpPr>
        <p:spPr>
          <a:xfrm>
            <a:off x="10725458" y="83472"/>
            <a:ext cx="1423602"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43" name="Action Button: Forward or Next 42">
            <a:hlinkClick r:id="" action="ppaction://noaction" highlightClick="1">
              <a:snd r:embed="rId3" name="1. ha pasado un caballero.wav"/>
            </a:hlinkClick>
          </p:cNvPr>
          <p:cNvSpPr/>
          <p:nvPr/>
        </p:nvSpPr>
        <p:spPr>
          <a:xfrm>
            <a:off x="9480502" y="2368273"/>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4" name="Action Button: Forward or Next 43">
            <a:hlinkClick r:id="" action="ppaction://noaction" highlightClick="1">
              <a:snd r:embed="rId4" name="2. con su balcon y su dama.wav"/>
            </a:hlinkClick>
          </p:cNvPr>
          <p:cNvSpPr/>
          <p:nvPr/>
        </p:nvSpPr>
        <p:spPr>
          <a:xfrm>
            <a:off x="9480502" y="2943142"/>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Action Button: Forward or Next 44">
            <a:hlinkClick r:id="" action="ppaction://noaction" highlightClick="1">
              <a:snd r:embed="rId5" name="1. la plaza tiene una torre - 2 lines.wav"/>
            </a:hlinkClick>
          </p:cNvPr>
          <p:cNvSpPr/>
          <p:nvPr/>
        </p:nvSpPr>
        <p:spPr>
          <a:xfrm>
            <a:off x="9479897" y="3606927"/>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Action Button: Forward or Next 45">
            <a:hlinkClick r:id="" action="ppaction://noaction" highlightClick="1">
              <a:snd r:embed="rId6" name="4. y se ha llevado la plaza.wav"/>
            </a:hlinkClick>
          </p:cNvPr>
          <p:cNvSpPr/>
          <p:nvPr/>
        </p:nvSpPr>
        <p:spPr>
          <a:xfrm>
            <a:off x="9479897" y="41817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Action Button: Forward or Next 46">
            <a:hlinkClick r:id="" action="ppaction://noaction" highlightClick="1">
              <a:snd r:embed="rId7" name="5. el balcon tiene una dama.wav"/>
            </a:hlinkClick>
          </p:cNvPr>
          <p:cNvSpPr/>
          <p:nvPr/>
        </p:nvSpPr>
        <p:spPr>
          <a:xfrm>
            <a:off x="9472981" y="4756665"/>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extBox 40"/>
          <p:cNvSpPr txBox="1"/>
          <p:nvPr/>
        </p:nvSpPr>
        <p:spPr>
          <a:xfrm flipH="1">
            <a:off x="10326007" y="1602690"/>
            <a:ext cx="9891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a:t>
            </a:r>
          </a:p>
        </p:txBody>
      </p:sp>
      <p:sp>
        <p:nvSpPr>
          <p:cNvPr id="48" name="TextBox 47"/>
          <p:cNvSpPr txBox="1"/>
          <p:nvPr/>
        </p:nvSpPr>
        <p:spPr>
          <a:xfrm flipH="1">
            <a:off x="8957223" y="1592480"/>
            <a:ext cx="1103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Order</a:t>
            </a:r>
          </a:p>
        </p:txBody>
      </p:sp>
      <p:sp>
        <p:nvSpPr>
          <p:cNvPr id="49" name="TextBox 48"/>
          <p:cNvSpPr txBox="1"/>
          <p:nvPr/>
        </p:nvSpPr>
        <p:spPr>
          <a:xfrm flipH="1">
            <a:off x="8935987" y="2314270"/>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TextBox 49"/>
          <p:cNvSpPr txBox="1"/>
          <p:nvPr/>
        </p:nvSpPr>
        <p:spPr>
          <a:xfrm flipH="1">
            <a:off x="8934241" y="2928336"/>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TextBox 50"/>
          <p:cNvSpPr txBox="1"/>
          <p:nvPr/>
        </p:nvSpPr>
        <p:spPr>
          <a:xfrm flipH="1">
            <a:off x="8949666" y="3498394"/>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TextBox 51"/>
          <p:cNvSpPr txBox="1"/>
          <p:nvPr/>
        </p:nvSpPr>
        <p:spPr>
          <a:xfrm flipH="1">
            <a:off x="8908612" y="4104023"/>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3" name="TextBox 52"/>
          <p:cNvSpPr txBox="1"/>
          <p:nvPr/>
        </p:nvSpPr>
        <p:spPr>
          <a:xfrm flipH="1">
            <a:off x="8908613" y="4716207"/>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560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999" y="-158455"/>
            <a:ext cx="11687629" cy="1325563"/>
          </a:xfrm>
        </p:spPr>
        <p:txBody>
          <a:bodyPr>
            <a:normAutofit/>
          </a:bodyPr>
          <a:lstStyle/>
          <a:p>
            <a:r>
              <a:rPr lang="en-GB" sz="3200" dirty="0"/>
              <a:t>Lee el poema. Completa la tabla con la letra correcta.</a:t>
            </a:r>
          </a:p>
        </p:txBody>
      </p:sp>
      <p:sp>
        <p:nvSpPr>
          <p:cNvPr id="5" name="TextBox 4"/>
          <p:cNvSpPr txBox="1"/>
          <p:nvPr/>
        </p:nvSpPr>
        <p:spPr>
          <a:xfrm>
            <a:off x="1377038" y="1653939"/>
            <a:ext cx="727165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br>
              <a:rPr kumimoji="0" lang="es-E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ight Bracket 5"/>
          <p:cNvSpPr/>
          <p:nvPr/>
        </p:nvSpPr>
        <p:spPr>
          <a:xfrm>
            <a:off x="5675082" y="106280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7" name="Right Bracket 6"/>
          <p:cNvSpPr/>
          <p:nvPr/>
        </p:nvSpPr>
        <p:spPr>
          <a:xfrm>
            <a:off x="5675082" y="1956789"/>
            <a:ext cx="232229" cy="78225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Right Bracket 7"/>
          <p:cNvSpPr/>
          <p:nvPr/>
        </p:nvSpPr>
        <p:spPr>
          <a:xfrm>
            <a:off x="5675085" y="2975246"/>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9" name="Right Bracket 8"/>
          <p:cNvSpPr/>
          <p:nvPr/>
        </p:nvSpPr>
        <p:spPr>
          <a:xfrm>
            <a:off x="5675082" y="3949713"/>
            <a:ext cx="232232" cy="75757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ight Bracket 9"/>
          <p:cNvSpPr/>
          <p:nvPr/>
        </p:nvSpPr>
        <p:spPr>
          <a:xfrm>
            <a:off x="5675082" y="4854410"/>
            <a:ext cx="232229" cy="798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TextBox 18"/>
          <p:cNvSpPr txBox="1"/>
          <p:nvPr/>
        </p:nvSpPr>
        <p:spPr>
          <a:xfrm>
            <a:off x="1135738" y="1030089"/>
            <a:ext cx="39297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 tiene una torre,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torre tiene un balcón,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p:cNvSpPr txBox="1"/>
          <p:nvPr/>
        </p:nvSpPr>
        <p:spPr>
          <a:xfrm>
            <a:off x="1074056" y="1952775"/>
            <a:ext cx="47171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una dama,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dama una blanca flor.</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p:cNvSpPr txBox="1"/>
          <p:nvPr/>
        </p:nvSpPr>
        <p:spPr>
          <a:xfrm>
            <a:off x="1117594" y="291453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 pasado un caballero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quién sabe por qué pasó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1117595" y="387629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se ha llevado la plaza,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torre y su balcón,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p:cNvSpPr txBox="1"/>
          <p:nvPr/>
        </p:nvSpPr>
        <p:spPr>
          <a:xfrm>
            <a:off x="1135738" y="4838055"/>
            <a:ext cx="5050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balcón y su dama,</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dama y su blanca 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ight Bracket 23"/>
          <p:cNvSpPr/>
          <p:nvPr/>
        </p:nvSpPr>
        <p:spPr>
          <a:xfrm flipH="1" flipV="1">
            <a:off x="651324" y="1060868"/>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Right Bracket 24"/>
          <p:cNvSpPr/>
          <p:nvPr/>
        </p:nvSpPr>
        <p:spPr>
          <a:xfrm flipH="1" flipV="1">
            <a:off x="648604" y="1983130"/>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Right Bracket 25"/>
          <p:cNvSpPr/>
          <p:nvPr/>
        </p:nvSpPr>
        <p:spPr>
          <a:xfrm flipH="1" flipV="1">
            <a:off x="651323" y="297524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Right Bracket 26"/>
          <p:cNvSpPr/>
          <p:nvPr/>
        </p:nvSpPr>
        <p:spPr>
          <a:xfrm flipH="1" flipV="1">
            <a:off x="651323" y="3949713"/>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Right Bracket 27"/>
          <p:cNvSpPr/>
          <p:nvPr/>
        </p:nvSpPr>
        <p:spPr>
          <a:xfrm flipH="1" flipV="1">
            <a:off x="648604" y="4898766"/>
            <a:ext cx="152400" cy="770286"/>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TextBox 28"/>
          <p:cNvSpPr txBox="1"/>
          <p:nvPr/>
        </p:nvSpPr>
        <p:spPr>
          <a:xfrm flipH="1">
            <a:off x="245826" y="1270506"/>
            <a:ext cx="406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30" name="TextBox 29"/>
          <p:cNvSpPr txBox="1"/>
          <p:nvPr/>
        </p:nvSpPr>
        <p:spPr>
          <a:xfrm flipH="1">
            <a:off x="273939" y="2179559"/>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31" name="TextBox 30"/>
          <p:cNvSpPr txBox="1"/>
          <p:nvPr/>
        </p:nvSpPr>
        <p:spPr>
          <a:xfrm flipH="1">
            <a:off x="297541" y="312997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32" name="TextBox 31"/>
          <p:cNvSpPr txBox="1"/>
          <p:nvPr/>
        </p:nvSpPr>
        <p:spPr>
          <a:xfrm flipH="1">
            <a:off x="273939" y="409173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33" name="TextBox 32"/>
          <p:cNvSpPr txBox="1"/>
          <p:nvPr/>
        </p:nvSpPr>
        <p:spPr>
          <a:xfrm flipH="1">
            <a:off x="272575" y="5053498"/>
            <a:ext cx="55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graphicFrame>
        <p:nvGraphicFramePr>
          <p:cNvPr id="37" name="Table 36"/>
          <p:cNvGraphicFramePr>
            <a:graphicFrameLocks noGrp="1"/>
          </p:cNvGraphicFramePr>
          <p:nvPr>
            <p:extLst/>
          </p:nvPr>
        </p:nvGraphicFramePr>
        <p:xfrm>
          <a:off x="6648450" y="1653937"/>
          <a:ext cx="5267779" cy="3013411"/>
        </p:xfrm>
        <a:graphic>
          <a:graphicData uri="http://schemas.openxmlformats.org/drawingml/2006/table">
            <a:tbl>
              <a:tblPr firstRow="1" bandRow="1">
                <a:tableStyleId>{8A107856-5554-42FB-B03E-39F5DBC370BA}</a:tableStyleId>
              </a:tblPr>
              <a:tblGrid>
                <a:gridCol w="4315140">
                  <a:extLst>
                    <a:ext uri="{9D8B030D-6E8A-4147-A177-3AD203B41FA5}">
                      <a16:colId xmlns:a16="http://schemas.microsoft.com/office/drawing/2014/main" val="2652974249"/>
                    </a:ext>
                  </a:extLst>
                </a:gridCol>
                <a:gridCol w="952639">
                  <a:extLst>
                    <a:ext uri="{9D8B030D-6E8A-4147-A177-3AD203B41FA5}">
                      <a16:colId xmlns:a16="http://schemas.microsoft.com/office/drawing/2014/main" val="1933131547"/>
                    </a:ext>
                  </a:extLst>
                </a:gridCol>
              </a:tblGrid>
              <a:tr h="455467">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288192833"/>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695314184"/>
                  </a:ext>
                </a:extLst>
              </a:tr>
              <a:tr h="525539">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1021108"/>
                  </a:ext>
                </a:extLst>
              </a:tr>
              <a:tr h="525539">
                <a:tc>
                  <a:txBody>
                    <a:bodyPr/>
                    <a:lstStyle/>
                    <a:p>
                      <a:endParaRPr lang="en-GB" sz="2000" b="0" dirty="0">
                        <a:solidFill>
                          <a:srgbClr val="002060"/>
                        </a:solidFill>
                        <a:latin typeface="Century Gothic" panose="020B0502020202020204" pitchFamily="34" charset="0"/>
                      </a:endParaRPr>
                    </a:p>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60794852"/>
                  </a:ext>
                </a:extLst>
              </a:tr>
              <a:tr h="805826">
                <a:tc>
                  <a:txBody>
                    <a:bodyPr/>
                    <a:lstStyle/>
                    <a:p>
                      <a:endParaRPr lang="en-GB" sz="2000" b="0" dirty="0">
                        <a:solidFill>
                          <a:srgbClr val="002060"/>
                        </a:solidFill>
                        <a:latin typeface="Century Gothic" panose="020B0502020202020204" pitchFamily="34" charset="0"/>
                      </a:endParaRPr>
                    </a:p>
                  </a:txBody>
                  <a:tcPr/>
                </a:tc>
                <a:tc>
                  <a:txBody>
                    <a:bodyPr/>
                    <a:lstStyle/>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13984169"/>
                  </a:ext>
                </a:extLst>
              </a:tr>
            </a:tbl>
          </a:graphicData>
        </a:graphic>
      </p:graphicFrame>
      <p:sp>
        <p:nvSpPr>
          <p:cNvPr id="44" name="TextBox 43"/>
          <p:cNvSpPr txBox="1"/>
          <p:nvPr/>
        </p:nvSpPr>
        <p:spPr>
          <a:xfrm flipH="1">
            <a:off x="11286738" y="2147862"/>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45" name="TextBox 44"/>
          <p:cNvSpPr txBox="1"/>
          <p:nvPr/>
        </p:nvSpPr>
        <p:spPr>
          <a:xfrm flipH="1">
            <a:off x="11314053" y="2684098"/>
            <a:ext cx="436759" cy="470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6" name="TextBox 45"/>
          <p:cNvSpPr txBox="1"/>
          <p:nvPr/>
        </p:nvSpPr>
        <p:spPr>
          <a:xfrm flipH="1">
            <a:off x="11287873" y="3974078"/>
            <a:ext cx="554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p:cNvSpPr txBox="1"/>
          <p:nvPr/>
        </p:nvSpPr>
        <p:spPr>
          <a:xfrm flipH="1">
            <a:off x="11066724" y="3276133"/>
            <a:ext cx="7747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E</a:t>
            </a:r>
          </a:p>
        </p:txBody>
      </p:sp>
      <p:sp>
        <p:nvSpPr>
          <p:cNvPr id="35" name="Rounded Rectangle 38"/>
          <p:cNvSpPr/>
          <p:nvPr/>
        </p:nvSpPr>
        <p:spPr>
          <a:xfrm>
            <a:off x="11405418" y="5882130"/>
            <a:ext cx="74066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6" name="Rounded Rectangle 38"/>
          <p:cNvSpPr/>
          <p:nvPr/>
        </p:nvSpPr>
        <p:spPr>
          <a:xfrm>
            <a:off x="11286738" y="83472"/>
            <a:ext cx="862322"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 name="TextBox 1"/>
          <p:cNvSpPr txBox="1"/>
          <p:nvPr/>
        </p:nvSpPr>
        <p:spPr>
          <a:xfrm>
            <a:off x="6661317" y="4004396"/>
            <a:ext cx="3911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what the square has.</a:t>
            </a:r>
          </a:p>
        </p:txBody>
      </p:sp>
      <p:sp>
        <p:nvSpPr>
          <p:cNvPr id="34" name="TextBox 33"/>
          <p:cNvSpPr txBox="1"/>
          <p:nvPr/>
        </p:nvSpPr>
        <p:spPr>
          <a:xfrm>
            <a:off x="6661317" y="3160642"/>
            <a:ext cx="3911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what happens as the man goes past.</a:t>
            </a:r>
          </a:p>
        </p:txBody>
      </p:sp>
      <p:sp>
        <p:nvSpPr>
          <p:cNvPr id="3" name="TextBox 2"/>
          <p:cNvSpPr txBox="1"/>
          <p:nvPr/>
        </p:nvSpPr>
        <p:spPr>
          <a:xfrm>
            <a:off x="6661317" y="2673538"/>
            <a:ext cx="40485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who is on the balcony</a:t>
            </a:r>
          </a:p>
        </p:txBody>
      </p:sp>
      <p:sp>
        <p:nvSpPr>
          <p:cNvPr id="11" name="TextBox 10"/>
          <p:cNvSpPr txBox="1"/>
          <p:nvPr/>
        </p:nvSpPr>
        <p:spPr>
          <a:xfrm>
            <a:off x="6645729" y="2147862"/>
            <a:ext cx="3926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Tells us that a man goes past</a:t>
            </a:r>
          </a:p>
        </p:txBody>
      </p:sp>
      <p:sp>
        <p:nvSpPr>
          <p:cNvPr id="12" name="TextBox 11"/>
          <p:cNvSpPr txBox="1"/>
          <p:nvPr/>
        </p:nvSpPr>
        <p:spPr>
          <a:xfrm>
            <a:off x="6661317" y="1682196"/>
            <a:ext cx="4251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the pair of lines describes</a:t>
            </a:r>
          </a:p>
        </p:txBody>
      </p:sp>
    </p:spTree>
    <p:extLst>
      <p:ext uri="{BB962C8B-B14F-4D97-AF65-F5344CB8AC3E}">
        <p14:creationId xmlns:p14="http://schemas.microsoft.com/office/powerpoint/2010/main" val="333777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44"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793704" y="313646"/>
            <a:ext cx="1061084" cy="926469"/>
          </a:xfrm>
          <a:prstGeom prst="rect">
            <a:avLst/>
          </a:prstGeom>
        </p:spPr>
      </p:pic>
      <p:graphicFrame>
        <p:nvGraphicFramePr>
          <p:cNvPr id="13" name="Table 12"/>
          <p:cNvGraphicFramePr>
            <a:graphicFrameLocks noGrp="1"/>
          </p:cNvGraphicFramePr>
          <p:nvPr>
            <p:extLst/>
          </p:nvPr>
        </p:nvGraphicFramePr>
        <p:xfrm>
          <a:off x="1386701" y="4306949"/>
          <a:ext cx="10124832" cy="128016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r>
                        <a:rPr lang="en-GB" sz="3600" u="sng" dirty="0">
                          <a:solidFill>
                            <a:srgbClr val="002060"/>
                          </a:solidFill>
                          <a:latin typeface="Century Gothic" panose="020B0502020202020204" pitchFamily="34" charset="0"/>
                        </a:rPr>
                        <a:t>co</a:t>
                      </a:r>
                      <a:r>
                        <a:rPr lang="en-GB" sz="3600" dirty="0">
                          <a:solidFill>
                            <a:srgbClr val="002060"/>
                          </a:solidFill>
                          <a:latin typeface="Century Gothic" panose="020B0502020202020204" pitchFamily="34" charset="0"/>
                        </a:rPr>
                        <a:t>n, blan</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bal</a:t>
                      </a:r>
                      <a:r>
                        <a:rPr lang="en-GB" sz="3600" u="sng" dirty="0">
                          <a:solidFill>
                            <a:srgbClr val="002060"/>
                          </a:solidFill>
                          <a:latin typeface="Century Gothic" panose="020B0502020202020204" pitchFamily="34" charset="0"/>
                        </a:rPr>
                        <a:t>có</a:t>
                      </a:r>
                      <a:r>
                        <a:rPr lang="en-GB" sz="3600" u="none" dirty="0">
                          <a:solidFill>
                            <a:srgbClr val="002060"/>
                          </a:solidFill>
                          <a:latin typeface="Century Gothic" panose="020B0502020202020204" pitchFamily="34" charset="0"/>
                        </a:rPr>
                        <a:t>n, </a:t>
                      </a:r>
                      <a:r>
                        <a:rPr lang="en-GB" sz="3600" u="sng" dirty="0">
                          <a:solidFill>
                            <a:srgbClr val="002060"/>
                          </a:solidFill>
                          <a:latin typeface="Century Gothic" panose="020B0502020202020204" pitchFamily="34" charset="0"/>
                        </a:rPr>
                        <a:t>ca</a:t>
                      </a:r>
                      <a:r>
                        <a:rPr lang="en-GB" sz="3600" u="none" dirty="0">
                          <a:solidFill>
                            <a:srgbClr val="002060"/>
                          </a:solidFill>
                          <a:latin typeface="Century Gothic" panose="020B0502020202020204" pitchFamily="34" charset="0"/>
                        </a:rPr>
                        <a:t>ballero</a:t>
                      </a:r>
                    </a:p>
                  </a:txBody>
                  <a:tcPr/>
                </a:tc>
                <a:extLst>
                  <a:ext uri="{0D108BD9-81ED-4DB2-BD59-A6C34878D82A}">
                    <a16:rowId xmlns:a16="http://schemas.microsoft.com/office/drawing/2014/main" val="4216387539"/>
                  </a:ext>
                </a:extLst>
              </a:tr>
            </a:tbl>
          </a:graphicData>
        </a:graphic>
      </p:graphicFrame>
      <p:graphicFrame>
        <p:nvGraphicFramePr>
          <p:cNvPr id="20" name="Table 19"/>
          <p:cNvGraphicFramePr>
            <a:graphicFrameLocks noGrp="1"/>
          </p:cNvGraphicFramePr>
          <p:nvPr>
            <p:extLst/>
          </p:nvPr>
        </p:nvGraphicFramePr>
        <p:xfrm>
          <a:off x="1386701" y="1659989"/>
          <a:ext cx="10124832" cy="2273110"/>
        </p:xfrm>
        <a:graphic>
          <a:graphicData uri="http://schemas.openxmlformats.org/drawingml/2006/table">
            <a:tbl>
              <a:tblPr firstRow="1" bandRow="1">
                <a:tableStyleId>{8A107856-5554-42FB-B03E-39F5DBC370BA}</a:tableStyleId>
              </a:tblPr>
              <a:tblGrid>
                <a:gridCol w="2282095">
                  <a:extLst>
                    <a:ext uri="{9D8B030D-6E8A-4147-A177-3AD203B41FA5}">
                      <a16:colId xmlns:a16="http://schemas.microsoft.com/office/drawing/2014/main" val="3055555070"/>
                    </a:ext>
                  </a:extLst>
                </a:gridCol>
                <a:gridCol w="7842737">
                  <a:extLst>
                    <a:ext uri="{9D8B030D-6E8A-4147-A177-3AD203B41FA5}">
                      <a16:colId xmlns:a16="http://schemas.microsoft.com/office/drawing/2014/main" val="1853054451"/>
                    </a:ext>
                  </a:extLst>
                </a:gridCol>
              </a:tblGrid>
              <a:tr h="370840">
                <a:tc>
                  <a:txBody>
                    <a:bodyPr/>
                    <a:lstStyle/>
                    <a:p>
                      <a:endParaRPr lang="en-GB" sz="3600" i="0" dirty="0">
                        <a:solidFill>
                          <a:srgbClr val="002060"/>
                        </a:solidFill>
                        <a:latin typeface="Century Gothic" panose="020B0502020202020204" pitchFamily="34" charset="0"/>
                      </a:endParaRPr>
                    </a:p>
                  </a:txBody>
                  <a:tcPr/>
                </a:tc>
                <a:tc>
                  <a:txBody>
                    <a:bodyPr/>
                    <a:lstStyle/>
                    <a:p>
                      <a:endParaRPr lang="en-GB" sz="36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pPr>
                        <a:lnSpc>
                          <a:spcPct val="150000"/>
                        </a:lnSpc>
                      </a:pPr>
                      <a:r>
                        <a:rPr lang="en-GB" sz="3600" dirty="0">
                          <a:solidFill>
                            <a:srgbClr val="002060"/>
                          </a:solidFill>
                          <a:latin typeface="Century Gothic" panose="020B0502020202020204" pitchFamily="34" charset="0"/>
                        </a:rPr>
                        <a:t>pl</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za, un</a:t>
                      </a:r>
                      <a:r>
                        <a:rPr lang="en-GB" sz="3600" u="sng"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bl</a:t>
                      </a:r>
                      <a:r>
                        <a:rPr lang="en-GB" sz="3600" u="sng"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nc</a:t>
                      </a:r>
                      <a:r>
                        <a:rPr lang="en-GB" sz="3600" u="sng" dirty="0" err="1">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a:t>
                      </a:r>
                      <a:r>
                        <a:rPr lang="en-GB" sz="3600" u="sng" dirty="0">
                          <a:solidFill>
                            <a:srgbClr val="002060"/>
                          </a:solidFill>
                          <a:latin typeface="Century Gothic" panose="020B0502020202020204" pitchFamily="34" charset="0"/>
                        </a:rPr>
                        <a:t> </a:t>
                      </a:r>
                      <a:r>
                        <a:rPr lang="en-GB" sz="3600" u="none" dirty="0">
                          <a:solidFill>
                            <a:srgbClr val="002060"/>
                          </a:solidFill>
                          <a:latin typeface="Century Gothic" panose="020B0502020202020204" pitchFamily="34" charset="0"/>
                        </a:rPr>
                        <a:t>d</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m</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h</a:t>
                      </a:r>
                      <a:r>
                        <a:rPr lang="en-GB" sz="3600" u="sng" dirty="0">
                          <a:solidFill>
                            <a:srgbClr val="002060"/>
                          </a:solidFill>
                          <a:latin typeface="Century Gothic" panose="020B0502020202020204" pitchFamily="34" charset="0"/>
                        </a:rPr>
                        <a:t>a</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p</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do</a:t>
                      </a:r>
                      <a:r>
                        <a:rPr lang="en-GB" sz="3600" u="none" dirty="0">
                          <a:solidFill>
                            <a:srgbClr val="002060"/>
                          </a:solidFill>
                          <a:latin typeface="Century Gothic" panose="020B0502020202020204" pitchFamily="34" charset="0"/>
                        </a:rPr>
                        <a:t>, </a:t>
                      </a:r>
                      <a:r>
                        <a:rPr lang="en-GB" sz="3600" u="none" dirty="0" err="1">
                          <a:solidFill>
                            <a:srgbClr val="002060"/>
                          </a:solidFill>
                          <a:latin typeface="Century Gothic" panose="020B0502020202020204" pitchFamily="34" charset="0"/>
                        </a:rPr>
                        <a:t>s</a:t>
                      </a:r>
                      <a:r>
                        <a:rPr lang="en-GB" sz="3600" u="sng" dirty="0" err="1">
                          <a:solidFill>
                            <a:srgbClr val="002060"/>
                          </a:solidFill>
                          <a:latin typeface="Century Gothic" panose="020B0502020202020204" pitchFamily="34" charset="0"/>
                        </a:rPr>
                        <a:t>a</a:t>
                      </a:r>
                      <a:r>
                        <a:rPr lang="en-GB" sz="3600" u="none" dirty="0" err="1">
                          <a:solidFill>
                            <a:srgbClr val="002060"/>
                          </a:solidFill>
                          <a:latin typeface="Century Gothic" panose="020B0502020202020204" pitchFamily="34" charset="0"/>
                        </a:rPr>
                        <a:t>be</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c</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b</a:t>
                      </a:r>
                      <a:r>
                        <a:rPr lang="en-GB" sz="3600" u="sng" baseline="0" dirty="0">
                          <a:solidFill>
                            <a:srgbClr val="002060"/>
                          </a:solidFill>
                          <a:latin typeface="Century Gothic" panose="020B0502020202020204" pitchFamily="34" charset="0"/>
                        </a:rPr>
                        <a:t>a</a:t>
                      </a:r>
                      <a:r>
                        <a:rPr lang="en-GB" sz="3600" u="none" baseline="0" dirty="0">
                          <a:solidFill>
                            <a:srgbClr val="002060"/>
                          </a:solidFill>
                          <a:latin typeface="Century Gothic" panose="020B0502020202020204" pitchFamily="34" charset="0"/>
                        </a:rPr>
                        <a:t>llero</a:t>
                      </a:r>
                      <a:endParaRPr lang="en-GB" sz="3600" u="none" dirty="0">
                        <a:solidFill>
                          <a:srgbClr val="002060"/>
                        </a:solidFill>
                        <a:latin typeface="Century Gothic" panose="020B0502020202020204" pitchFamily="34" charset="0"/>
                      </a:endParaRPr>
                    </a:p>
                  </a:txBody>
                  <a:tcPr/>
                </a:tc>
                <a:extLst>
                  <a:ext uri="{0D108BD9-81ED-4DB2-BD59-A6C34878D82A}">
                    <a16:rowId xmlns:a16="http://schemas.microsoft.com/office/drawing/2014/main" val="137663633"/>
                  </a:ext>
                </a:extLst>
              </a:tr>
            </a:tbl>
          </a:graphicData>
        </a:graphic>
      </p:graphicFrame>
      <p:sp>
        <p:nvSpPr>
          <p:cNvPr id="22" name="Rectangle 21"/>
          <p:cNvSpPr/>
          <p:nvPr/>
        </p:nvSpPr>
        <p:spPr>
          <a:xfrm>
            <a:off x="5187866" y="2426820"/>
            <a:ext cx="88375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p:nvSpPr>
        <p:spPr>
          <a:xfrm>
            <a:off x="6240280" y="2426820"/>
            <a:ext cx="169903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8107978" y="2426820"/>
            <a:ext cx="1456936"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9733578" y="2426820"/>
            <a:ext cx="673165"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p:nvSpPr>
        <p:spPr>
          <a:xfrm>
            <a:off x="3715658" y="3260189"/>
            <a:ext cx="177074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15"/>
          <p:cNvSpPr/>
          <p:nvPr/>
        </p:nvSpPr>
        <p:spPr>
          <a:xfrm>
            <a:off x="5629741" y="3260189"/>
            <a:ext cx="1221002"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p:nvSpPr>
        <p:spPr>
          <a:xfrm>
            <a:off x="7089797" y="326018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17"/>
          <p:cNvSpPr/>
          <p:nvPr/>
        </p:nvSpPr>
        <p:spPr>
          <a:xfrm>
            <a:off x="4911413" y="4930138"/>
            <a:ext cx="156195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Rectangle 18"/>
          <p:cNvSpPr/>
          <p:nvPr/>
        </p:nvSpPr>
        <p:spPr>
          <a:xfrm>
            <a:off x="6634138" y="4947029"/>
            <a:ext cx="168254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Rectangle 25"/>
          <p:cNvSpPr/>
          <p:nvPr/>
        </p:nvSpPr>
        <p:spPr>
          <a:xfrm>
            <a:off x="8550816" y="4947029"/>
            <a:ext cx="22138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extBox 1"/>
          <p:cNvSpPr txBox="1"/>
          <p:nvPr/>
        </p:nvSpPr>
        <p:spPr>
          <a:xfrm>
            <a:off x="3699471" y="1659989"/>
            <a:ext cx="765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23" name="TextBox 22"/>
          <p:cNvSpPr txBox="1"/>
          <p:nvPr/>
        </p:nvSpPr>
        <p:spPr>
          <a:xfrm>
            <a:off x="3835694" y="4316827"/>
            <a:ext cx="20515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CA/CO</a:t>
            </a:r>
          </a:p>
        </p:txBody>
      </p:sp>
      <p:sp>
        <p:nvSpPr>
          <p:cNvPr id="24" name="TextBox 23"/>
          <p:cNvSpPr txBox="1"/>
          <p:nvPr/>
        </p:nvSpPr>
        <p:spPr>
          <a:xfrm>
            <a:off x="1549977" y="4963158"/>
            <a:ext cx="20515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CA/CO</a:t>
            </a:r>
          </a:p>
        </p:txBody>
      </p:sp>
      <p:sp>
        <p:nvSpPr>
          <p:cNvPr id="25" name="TextBox 24"/>
          <p:cNvSpPr txBox="1"/>
          <p:nvPr/>
        </p:nvSpPr>
        <p:spPr>
          <a:xfrm>
            <a:off x="1416222" y="2306320"/>
            <a:ext cx="765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3" name="Title 2"/>
          <p:cNvSpPr>
            <a:spLocks noGrp="1"/>
          </p:cNvSpPr>
          <p:nvPr>
            <p:ph type="title"/>
          </p:nvPr>
        </p:nvSpPr>
        <p:spPr>
          <a:xfrm>
            <a:off x="4575629" y="237781"/>
            <a:ext cx="3363685" cy="1325563"/>
          </a:xfrm>
        </p:spPr>
        <p:txBody>
          <a:bodyPr/>
          <a:lstStyle/>
          <a:p>
            <a:r>
              <a:rPr lang="en-GB" dirty="0">
                <a:solidFill>
                  <a:srgbClr val="002060"/>
                </a:solidFill>
              </a:rPr>
              <a:t>Los </a:t>
            </a:r>
            <a:r>
              <a:rPr lang="en-GB" dirty="0" err="1">
                <a:solidFill>
                  <a:srgbClr val="002060"/>
                </a:solidFill>
              </a:rPr>
              <a:t>sonidos</a:t>
            </a:r>
            <a:endParaRPr lang="en-GB" dirty="0"/>
          </a:p>
        </p:txBody>
      </p:sp>
    </p:spTree>
    <p:extLst>
      <p:ext uri="{BB962C8B-B14F-4D97-AF65-F5344CB8AC3E}">
        <p14:creationId xmlns:p14="http://schemas.microsoft.com/office/powerpoint/2010/main" val="4046135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2" grpId="0" animBg="1"/>
      <p:bldP spid="10" grpId="0" animBg="1"/>
      <p:bldP spid="11" grpId="0" animBg="1"/>
      <p:bldP spid="14" grpId="0" animBg="1"/>
      <p:bldP spid="15" grpId="0" animBg="1"/>
      <p:bldP spid="16" grpId="0" animBg="1"/>
      <p:bldP spid="17" grpId="0" animBg="1"/>
      <p:bldP spid="18" grpId="0" animBg="1"/>
      <p:bldP spid="1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437" y="197086"/>
            <a:ext cx="8479244" cy="745199"/>
          </a:xfrm>
        </p:spPr>
        <p:txBody>
          <a:bodyPr>
            <a:normAutofit fontScale="90000"/>
          </a:bodyPr>
          <a:lstStyle/>
          <a:p>
            <a:r>
              <a:rPr lang="en-GB" sz="3600" dirty="0" err="1"/>
              <a:t>En</a:t>
            </a:r>
            <a:r>
              <a:rPr lang="en-GB" sz="3600" dirty="0"/>
              <a:t> </a:t>
            </a:r>
            <a:r>
              <a:rPr lang="en-GB" sz="3600" dirty="0" err="1"/>
              <a:t>parejas</a:t>
            </a:r>
            <a:r>
              <a:rPr lang="en-GB" sz="3600" dirty="0"/>
              <a:t>. Lee el poema en alta voz.</a:t>
            </a:r>
          </a:p>
        </p:txBody>
      </p:sp>
      <p:sp>
        <p:nvSpPr>
          <p:cNvPr id="4" name="Title 1"/>
          <p:cNvSpPr txBox="1">
            <a:spLocks/>
          </p:cNvSpPr>
          <p:nvPr/>
        </p:nvSpPr>
        <p:spPr>
          <a:xfrm>
            <a:off x="6774875" y="1329399"/>
            <a:ext cx="49196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t>¿Cómo </a:t>
            </a:r>
            <a:r>
              <a:rPr kumimoji="0" lang="en-GB" sz="2800" b="1" i="0" u="none" strike="noStrike" kern="1200" cap="none" spc="0" normalizeH="0" baseline="0" noProof="0" dirty="0" err="1">
                <a:ln>
                  <a:noFill/>
                </a:ln>
                <a:solidFill>
                  <a:srgbClr val="EA5F00"/>
                </a:solidFill>
                <a:effectLst/>
                <a:uLnTx/>
                <a:uFillTx/>
                <a:latin typeface="Century Gothic" panose="020B0502020202020204" pitchFamily="34" charset="0"/>
                <a:ea typeface="+mj-ea"/>
                <a:cs typeface="+mj-cs"/>
              </a:rPr>
              <a:t>está</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t> el </a:t>
            </a:r>
            <a:r>
              <a:rPr kumimoji="0" lang="en-GB" sz="2800" b="1" i="0" u="none" strike="noStrike" kern="1200" cap="none" spc="0" normalizeH="0" baseline="0" noProof="0" dirty="0" err="1">
                <a:ln>
                  <a:noFill/>
                </a:ln>
                <a:solidFill>
                  <a:srgbClr val="EA5F00"/>
                </a:solidFill>
                <a:effectLst/>
                <a:uLnTx/>
                <a:uFillTx/>
                <a:latin typeface="Century Gothic" panose="020B0502020202020204" pitchFamily="34" charset="0"/>
                <a:ea typeface="+mj-ea"/>
                <a:cs typeface="+mj-cs"/>
              </a:rPr>
              <a:t>narrador</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t> / </a:t>
            </a:r>
            <a:b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b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t>la </a:t>
            </a:r>
            <a:r>
              <a:rPr kumimoji="0" lang="en-GB" sz="2800" b="1" i="0" u="none" strike="noStrike" kern="1200" cap="none" spc="0" normalizeH="0" baseline="0" noProof="0" dirty="0" err="1">
                <a:ln>
                  <a:noFill/>
                </a:ln>
                <a:solidFill>
                  <a:srgbClr val="EA5F00"/>
                </a:solidFill>
                <a:effectLst/>
                <a:uLnTx/>
                <a:uFillTx/>
                <a:latin typeface="Century Gothic" panose="020B0502020202020204" pitchFamily="34" charset="0"/>
                <a:ea typeface="+mj-ea"/>
                <a:cs typeface="+mj-cs"/>
              </a:rPr>
              <a:t>narradora</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j-ea"/>
                <a:cs typeface="+mj-cs"/>
              </a:rPr>
              <a:t>? </a:t>
            </a:r>
          </a:p>
        </p:txBody>
      </p:sp>
      <p:sp>
        <p:nvSpPr>
          <p:cNvPr id="5" name="TextBox 4"/>
          <p:cNvSpPr txBox="1"/>
          <p:nvPr/>
        </p:nvSpPr>
        <p:spPr>
          <a:xfrm>
            <a:off x="6774875" y="2539456"/>
            <a:ext cx="4919662" cy="304698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tonto/a</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raro</a:t>
            </a:r>
            <a:r>
              <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alegre</a:t>
            </a:r>
            <a:endPar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nervioso</a:t>
            </a:r>
            <a:r>
              <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tranquilo</a:t>
            </a:r>
            <a:r>
              <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serio</a:t>
            </a:r>
            <a:r>
              <a:rPr kumimoji="0" lang="en-GB" sz="32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p:txBody>
      </p:sp>
      <p:sp>
        <p:nvSpPr>
          <p:cNvPr id="7" name="Rounded Rectangle 38"/>
          <p:cNvSpPr/>
          <p:nvPr/>
        </p:nvSpPr>
        <p:spPr>
          <a:xfrm>
            <a:off x="9668377" y="168766"/>
            <a:ext cx="2343319"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 / escuchar</a:t>
            </a:r>
          </a:p>
        </p:txBody>
      </p:sp>
      <p:sp>
        <p:nvSpPr>
          <p:cNvPr id="6" name="TextBox 5"/>
          <p:cNvSpPr txBox="1"/>
          <p:nvPr/>
        </p:nvSpPr>
        <p:spPr>
          <a:xfrm>
            <a:off x="695241" y="1189699"/>
            <a:ext cx="688340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 tiene una torre,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torre tiene un balcón,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una dama,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dama una blanca flor.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 pasado un caballero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¡quién sabe por qué pasó!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se ha llevado la plaza,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torre y su balcón,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su balcón y su dama,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dama y su blanca flor.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469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29923"/>
            <a:ext cx="10515600" cy="746900"/>
          </a:xfrm>
        </p:spPr>
        <p:txBody>
          <a:bodyPr/>
          <a:lstStyle/>
          <a:p>
            <a:pPr algn="ctr"/>
            <a:r>
              <a:rPr lang="en-GB" dirty="0"/>
              <a:t>La plaza tiene una torre</a:t>
            </a:r>
          </a:p>
        </p:txBody>
      </p:sp>
      <p:pic>
        <p:nvPicPr>
          <p:cNvPr id="6" name="Z6jD2xUiea4"/>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652693" y="1270000"/>
            <a:ext cx="8019627" cy="4511040"/>
          </a:xfrm>
          <a:prstGeom prst="rect">
            <a:avLst/>
          </a:prstGeom>
        </p:spPr>
      </p:pic>
    </p:spTree>
    <p:extLst>
      <p:ext uri="{BB962C8B-B14F-4D97-AF65-F5344CB8AC3E}">
        <p14:creationId xmlns:p14="http://schemas.microsoft.com/office/powerpoint/2010/main" val="1771507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096000" cy="3257815"/>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t>La plaza tiene ____ torre, </a:t>
            </a:r>
            <a:b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b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t>____ torre tiene un balcón, </a:t>
            </a:r>
            <a:b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br>
            <a:endParaRPr kumimoji="0" lang="en-GB" sz="3600" b="0" i="1"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extBox 1"/>
          <p:cNvSpPr txBox="1"/>
          <p:nvPr/>
        </p:nvSpPr>
        <p:spPr>
          <a:xfrm>
            <a:off x="6496449" y="2365829"/>
            <a:ext cx="15675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una</a:t>
            </a:r>
          </a:p>
        </p:txBody>
      </p:sp>
      <p:sp>
        <p:nvSpPr>
          <p:cNvPr id="6" name="TextBox 5"/>
          <p:cNvSpPr txBox="1"/>
          <p:nvPr/>
        </p:nvSpPr>
        <p:spPr>
          <a:xfrm>
            <a:off x="3393730" y="3441988"/>
            <a:ext cx="858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a:t>
            </a:r>
          </a:p>
        </p:txBody>
      </p:sp>
      <p:sp>
        <p:nvSpPr>
          <p:cNvPr id="8" name="Rounded Rectangle 38"/>
          <p:cNvSpPr/>
          <p:nvPr/>
        </p:nvSpPr>
        <p:spPr>
          <a:xfrm>
            <a:off x="10912906" y="116526"/>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559816" y="332032"/>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29082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661" y="1820180"/>
            <a:ext cx="7205603" cy="3708387"/>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t>La torre tiene ___ balcón, </a:t>
            </a:r>
            <a:b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b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t>___ balcón tiene una dama, </a:t>
            </a:r>
            <a:b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rPr>
            </a:br>
            <a:endParaRPr kumimoji="0" lang="en-US" altLang="en-US" sz="5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panose="020B0604020202020204" pitchFamily="34" charset="0"/>
            </a:endParaRPr>
          </a:p>
        </p:txBody>
      </p:sp>
      <p:sp>
        <p:nvSpPr>
          <p:cNvPr id="5" name="TextBox 4"/>
          <p:cNvSpPr txBox="1"/>
          <p:nvPr/>
        </p:nvSpPr>
        <p:spPr>
          <a:xfrm>
            <a:off x="6051007" y="2150071"/>
            <a:ext cx="815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a:t>
            </a:r>
          </a:p>
        </p:txBody>
      </p:sp>
      <p:sp>
        <p:nvSpPr>
          <p:cNvPr id="7" name="TextBox 6"/>
          <p:cNvSpPr txBox="1"/>
          <p:nvPr/>
        </p:nvSpPr>
        <p:spPr>
          <a:xfrm>
            <a:off x="3106204" y="3211717"/>
            <a:ext cx="858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El</a:t>
            </a:r>
          </a:p>
        </p:txBody>
      </p:sp>
      <p:sp>
        <p:nvSpPr>
          <p:cNvPr id="9" name="Rounded Rectangle 38"/>
          <p:cNvSpPr/>
          <p:nvPr/>
        </p:nvSpPr>
        <p:spPr>
          <a:xfrm>
            <a:off x="10929260" y="100759"/>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673100" y="494617"/>
            <a:ext cx="10515600" cy="1325563"/>
          </a:xfrm>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br>
              <a:rPr lang="en-GB" dirty="0"/>
            </a:br>
            <a:endParaRPr lang="en-GB" dirty="0"/>
          </a:p>
        </p:txBody>
      </p:sp>
    </p:spTree>
    <p:extLst>
      <p:ext uri="{BB962C8B-B14F-4D97-AF65-F5344CB8AC3E}">
        <p14:creationId xmlns:p14="http://schemas.microsoft.com/office/powerpoint/2010/main" val="9355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6016" y="2034647"/>
            <a:ext cx="6809232" cy="2308324"/>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 sz="3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____ dama, </a:t>
            </a:r>
            <a:br>
              <a:rPr kumimoji="0" lang="es-ES" sz="3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3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dama una blanca flor.</a:t>
            </a:r>
            <a:endParaRPr kumimoji="0" lang="en-GB" sz="36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TextBox 5"/>
          <p:cNvSpPr txBox="1"/>
          <p:nvPr/>
        </p:nvSpPr>
        <p:spPr>
          <a:xfrm>
            <a:off x="6641592" y="2353271"/>
            <a:ext cx="1133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una</a:t>
            </a:r>
          </a:p>
        </p:txBody>
      </p:sp>
      <p:sp>
        <p:nvSpPr>
          <p:cNvPr id="7" name="TextBox 6"/>
          <p:cNvSpPr txBox="1"/>
          <p:nvPr/>
        </p:nvSpPr>
        <p:spPr>
          <a:xfrm>
            <a:off x="3335673" y="3391043"/>
            <a:ext cx="1133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a:t>
            </a:r>
          </a:p>
        </p:txBody>
      </p:sp>
      <p:sp>
        <p:nvSpPr>
          <p:cNvPr id="9" name="Rounded Rectangle 38"/>
          <p:cNvSpPr/>
          <p:nvPr/>
        </p:nvSpPr>
        <p:spPr>
          <a:xfrm>
            <a:off x="10929260" y="95665"/>
            <a:ext cx="1133951"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p:txBody>
          <a:bodyPr/>
          <a:lstStyle/>
          <a:p>
            <a:r>
              <a:rPr lang="en-GB" dirty="0">
                <a:solidFill>
                  <a:srgbClr val="002060"/>
                </a:solidFill>
              </a:rPr>
              <a:t>Completa la </a:t>
            </a:r>
            <a:r>
              <a:rPr lang="en-GB" dirty="0" err="1">
                <a:solidFill>
                  <a:srgbClr val="002060"/>
                </a:solidFill>
              </a:rPr>
              <a:t>frase</a:t>
            </a:r>
            <a:r>
              <a:rPr lang="en-GB" dirty="0">
                <a:solidFill>
                  <a:srgbClr val="002060"/>
                </a:solidFill>
              </a:rPr>
              <a:t> con LA o UNA.</a:t>
            </a:r>
            <a:endParaRPr lang="en-GB" dirty="0"/>
          </a:p>
        </p:txBody>
      </p:sp>
    </p:spTree>
    <p:extLst>
      <p:ext uri="{BB962C8B-B14F-4D97-AF65-F5344CB8AC3E}">
        <p14:creationId xmlns:p14="http://schemas.microsoft.com/office/powerpoint/2010/main" val="25913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Table 97" descr="Table for exercises"/>
          <p:cNvGraphicFramePr>
            <a:graphicFrameLocks noGrp="1"/>
          </p:cNvGraphicFramePr>
          <p:nvPr>
            <p:extLst/>
          </p:nvPr>
        </p:nvGraphicFramePr>
        <p:xfrm>
          <a:off x="4339982" y="1108149"/>
          <a:ext cx="7274742" cy="5009589"/>
        </p:xfrm>
        <a:graphic>
          <a:graphicData uri="http://schemas.openxmlformats.org/drawingml/2006/table">
            <a:tbl>
              <a:tblPr firstRow="1" bandRow="1">
                <a:tableStyleId>{5940675A-B579-460E-94D1-54222C63F5DA}</a:tableStyleId>
              </a:tblPr>
              <a:tblGrid>
                <a:gridCol w="3903266">
                  <a:extLst>
                    <a:ext uri="{9D8B030D-6E8A-4147-A177-3AD203B41FA5}">
                      <a16:colId xmlns:a16="http://schemas.microsoft.com/office/drawing/2014/main" val="2718503455"/>
                    </a:ext>
                  </a:extLst>
                </a:gridCol>
                <a:gridCol w="3371476">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1113242">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Flowchart: Decision 2"/>
          <p:cNvSpPr/>
          <p:nvPr/>
        </p:nvSpPr>
        <p:spPr>
          <a:xfrm>
            <a:off x="174291" y="171749"/>
            <a:ext cx="2943425" cy="1556598"/>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6" descr="http://www.clker.com/cliparts/2/e/b/c/1206570767847217711nicubunu_RPG_map_symbols_Round_Tower.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60" y="-145265"/>
            <a:ext cx="899249" cy="128036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4367450" y="1145949"/>
            <a:ext cx="3356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m_ _ _ _ _ _</a:t>
            </a:r>
          </a:p>
        </p:txBody>
      </p:sp>
      <p:sp>
        <p:nvSpPr>
          <p:cNvPr id="49" name="TextBox 48"/>
          <p:cNvSpPr txBox="1"/>
          <p:nvPr/>
        </p:nvSpPr>
        <p:spPr>
          <a:xfrm>
            <a:off x="8278716" y="1168439"/>
            <a:ext cx="2411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market</a:t>
            </a:r>
          </a:p>
        </p:txBody>
      </p:sp>
      <p:sp>
        <p:nvSpPr>
          <p:cNvPr id="50" name="TextBox 49"/>
          <p:cNvSpPr txBox="1"/>
          <p:nvPr/>
        </p:nvSpPr>
        <p:spPr>
          <a:xfrm>
            <a:off x="4397538" y="1682109"/>
            <a:ext cx="3384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c_ _ _ _ _ de arte</a:t>
            </a:r>
          </a:p>
        </p:txBody>
      </p:sp>
      <p:sp>
        <p:nvSpPr>
          <p:cNvPr id="51" name="TextBox 50"/>
          <p:cNvSpPr txBox="1"/>
          <p:nvPr/>
        </p:nvSpPr>
        <p:spPr>
          <a:xfrm>
            <a:off x="8243166" y="1716034"/>
            <a:ext cx="2909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art centre</a:t>
            </a:r>
          </a:p>
        </p:txBody>
      </p:sp>
      <p:sp>
        <p:nvSpPr>
          <p:cNvPr id="52" name="TextBox 51"/>
          <p:cNvSpPr txBox="1"/>
          <p:nvPr/>
        </p:nvSpPr>
        <p:spPr>
          <a:xfrm>
            <a:off x="4424186" y="2296252"/>
            <a:ext cx="2217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t_ _ _ _ _</a:t>
            </a:r>
          </a:p>
        </p:txBody>
      </p:sp>
      <p:sp>
        <p:nvSpPr>
          <p:cNvPr id="53" name="TextBox 52"/>
          <p:cNvSpPr txBox="1"/>
          <p:nvPr/>
        </p:nvSpPr>
        <p:spPr>
          <a:xfrm>
            <a:off x="8278716" y="2261582"/>
            <a:ext cx="2909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theatre</a:t>
            </a:r>
          </a:p>
        </p:txBody>
      </p:sp>
      <p:sp>
        <p:nvSpPr>
          <p:cNvPr id="54" name="TextBox 53"/>
          <p:cNvSpPr txBox="1"/>
          <p:nvPr/>
        </p:nvSpPr>
        <p:spPr>
          <a:xfrm>
            <a:off x="4397536" y="2849575"/>
            <a:ext cx="3819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b_ _ _ _. Está c_ _ _ _.</a:t>
            </a:r>
          </a:p>
        </p:txBody>
      </p:sp>
      <p:sp>
        <p:nvSpPr>
          <p:cNvPr id="55" name="TextBox 54"/>
          <p:cNvSpPr txBox="1"/>
          <p:nvPr/>
        </p:nvSpPr>
        <p:spPr>
          <a:xfrm>
            <a:off x="8255199" y="2806201"/>
            <a:ext cx="2811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bank. It’s near.</a:t>
            </a:r>
          </a:p>
        </p:txBody>
      </p:sp>
      <p:sp>
        <p:nvSpPr>
          <p:cNvPr id="56" name="TextBox 55"/>
          <p:cNvSpPr txBox="1"/>
          <p:nvPr/>
        </p:nvSpPr>
        <p:spPr>
          <a:xfrm>
            <a:off x="4424186" y="3382112"/>
            <a:ext cx="2217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m_ _ _ _</a:t>
            </a:r>
          </a:p>
        </p:txBody>
      </p:sp>
      <p:sp>
        <p:nvSpPr>
          <p:cNvPr id="57" name="TextBox 56"/>
          <p:cNvSpPr txBox="1"/>
          <p:nvPr/>
        </p:nvSpPr>
        <p:spPr>
          <a:xfrm>
            <a:off x="8285734" y="3341337"/>
            <a:ext cx="2106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museum</a:t>
            </a:r>
          </a:p>
        </p:txBody>
      </p:sp>
      <p:sp>
        <p:nvSpPr>
          <p:cNvPr id="58" name="TextBox 57"/>
          <p:cNvSpPr txBox="1"/>
          <p:nvPr/>
        </p:nvSpPr>
        <p:spPr>
          <a:xfrm>
            <a:off x="4367450" y="3944766"/>
            <a:ext cx="3942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t_ _ _ _ _. Está l_ _ _ _.</a:t>
            </a:r>
          </a:p>
        </p:txBody>
      </p:sp>
      <p:sp>
        <p:nvSpPr>
          <p:cNvPr id="59" name="TextBox 58"/>
          <p:cNvSpPr txBox="1"/>
          <p:nvPr/>
        </p:nvSpPr>
        <p:spPr>
          <a:xfrm>
            <a:off x="8310101" y="3914649"/>
            <a:ext cx="25189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shop. It’s far.</a:t>
            </a:r>
          </a:p>
        </p:txBody>
      </p:sp>
      <p:sp>
        <p:nvSpPr>
          <p:cNvPr id="60" name="TextBox 59"/>
          <p:cNvSpPr txBox="1"/>
          <p:nvPr/>
        </p:nvSpPr>
        <p:spPr>
          <a:xfrm>
            <a:off x="4367450" y="4502999"/>
            <a:ext cx="281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 _</a:t>
            </a:r>
          </a:p>
        </p:txBody>
      </p:sp>
      <p:sp>
        <p:nvSpPr>
          <p:cNvPr id="61" name="TextBox 60"/>
          <p:cNvSpPr txBox="1"/>
          <p:nvPr/>
        </p:nvSpPr>
        <p:spPr>
          <a:xfrm>
            <a:off x="8299302" y="4480926"/>
            <a:ext cx="2411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church</a:t>
            </a:r>
          </a:p>
        </p:txBody>
      </p:sp>
      <p:sp>
        <p:nvSpPr>
          <p:cNvPr id="62" name="TextBox 61"/>
          <p:cNvSpPr txBox="1"/>
          <p:nvPr/>
        </p:nvSpPr>
        <p:spPr>
          <a:xfrm>
            <a:off x="4397536" y="5010300"/>
            <a:ext cx="3326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e_ _ _ _ _ _. Está e_ _ _ _ dos parques.</a:t>
            </a:r>
          </a:p>
        </p:txBody>
      </p:sp>
      <p:sp>
        <p:nvSpPr>
          <p:cNvPr id="63" name="TextBox 62"/>
          <p:cNvSpPr txBox="1"/>
          <p:nvPr/>
        </p:nvSpPr>
        <p:spPr>
          <a:xfrm>
            <a:off x="8216737" y="5036413"/>
            <a:ext cx="3261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school. It’s between two parks.</a:t>
            </a: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66" y="4207659"/>
            <a:ext cx="1214737" cy="1547983"/>
          </a:xfrm>
          <a:prstGeom prst="rect">
            <a:avLst/>
          </a:prstGeom>
        </p:spPr>
      </p:pic>
      <p:sp>
        <p:nvSpPr>
          <p:cNvPr id="68" name="Rectangular Callout 67"/>
          <p:cNvSpPr/>
          <p:nvPr/>
        </p:nvSpPr>
        <p:spPr>
          <a:xfrm>
            <a:off x="105767" y="1883291"/>
            <a:ext cx="4062656" cy="1656606"/>
          </a:xfrm>
          <a:prstGeom prst="wedgeRectCallout">
            <a:avLst>
              <a:gd name="adj1" fmla="val -36335"/>
              <a:gd name="adj2" fmla="val 812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TextBox 63"/>
          <p:cNvSpPr txBox="1"/>
          <p:nvPr/>
        </p:nvSpPr>
        <p:spPr>
          <a:xfrm>
            <a:off x="2491573" y="1849566"/>
            <a:ext cx="1130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laza</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p:cNvSpPr txBox="1"/>
          <p:nvPr/>
        </p:nvSpPr>
        <p:spPr>
          <a:xfrm>
            <a:off x="1320503" y="2623590"/>
            <a:ext cx="15221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orre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147642" y="1869412"/>
            <a:ext cx="4208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una p_____ ,</a:t>
            </a:r>
          </a:p>
        </p:txBody>
      </p:sp>
      <p:sp>
        <p:nvSpPr>
          <p:cNvPr id="48" name="TextBox 47"/>
          <p:cNvSpPr txBox="1"/>
          <p:nvPr/>
        </p:nvSpPr>
        <p:spPr>
          <a:xfrm>
            <a:off x="174291" y="2623590"/>
            <a:ext cx="42080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t____ y…</a:t>
            </a:r>
          </a:p>
        </p:txBody>
      </p:sp>
      <p:sp>
        <p:nvSpPr>
          <p:cNvPr id="28" name="TextBox 27"/>
          <p:cNvSpPr txBox="1"/>
          <p:nvPr/>
        </p:nvSpPr>
        <p:spPr>
          <a:xfrm>
            <a:off x="4362948" y="1145949"/>
            <a:ext cx="3356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mercado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p:cNvSpPr txBox="1"/>
          <p:nvPr/>
        </p:nvSpPr>
        <p:spPr>
          <a:xfrm>
            <a:off x="4397538" y="1685002"/>
            <a:ext cx="3384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centro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arte</a:t>
            </a:r>
          </a:p>
        </p:txBody>
      </p:sp>
      <p:sp>
        <p:nvSpPr>
          <p:cNvPr id="30" name="TextBox 29"/>
          <p:cNvSpPr txBox="1"/>
          <p:nvPr/>
        </p:nvSpPr>
        <p:spPr>
          <a:xfrm>
            <a:off x="4424186" y="2306686"/>
            <a:ext cx="2217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teatro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4397535" y="2851739"/>
            <a:ext cx="3819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banco. Está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cerca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p:cNvSpPr txBox="1"/>
          <p:nvPr/>
        </p:nvSpPr>
        <p:spPr>
          <a:xfrm>
            <a:off x="4424186" y="3387899"/>
            <a:ext cx="2217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p:cNvSpPr txBox="1"/>
          <p:nvPr/>
        </p:nvSpPr>
        <p:spPr>
          <a:xfrm>
            <a:off x="4367450" y="3937467"/>
            <a:ext cx="3942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tienda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Está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lejos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p:cNvSpPr txBox="1"/>
          <p:nvPr/>
        </p:nvSpPr>
        <p:spPr>
          <a:xfrm>
            <a:off x="4362948" y="4495221"/>
            <a:ext cx="2811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p:cNvSpPr txBox="1"/>
          <p:nvPr/>
        </p:nvSpPr>
        <p:spPr>
          <a:xfrm>
            <a:off x="4397536" y="5007451"/>
            <a:ext cx="3326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escuela. Está entre dos parques.</a:t>
            </a:r>
          </a:p>
        </p:txBody>
      </p:sp>
      <p:sp>
        <p:nvSpPr>
          <p:cNvPr id="2" name="Title 1"/>
          <p:cNvSpPr>
            <a:spLocks noGrp="1"/>
          </p:cNvSpPr>
          <p:nvPr>
            <p:ph type="title"/>
          </p:nvPr>
        </p:nvSpPr>
        <p:spPr>
          <a:xfrm>
            <a:off x="2555073" y="-180720"/>
            <a:ext cx="11644987" cy="1325563"/>
          </a:xfrm>
        </p:spPr>
        <p:txBody>
          <a:bodyPr>
            <a:normAutofit/>
          </a:bodyPr>
          <a:lstStyle/>
          <a:p>
            <a:r>
              <a:rPr lang="en-GB" sz="3600" b="1" i="1" dirty="0">
                <a:solidFill>
                  <a:srgbClr val="002060"/>
                </a:solidFill>
              </a:rPr>
              <a:t>La dama describe una ciudad. ¿Qué hay?</a:t>
            </a:r>
            <a:endParaRPr lang="en-GB" sz="3600" dirty="0"/>
          </a:p>
        </p:txBody>
      </p:sp>
    </p:spTree>
    <p:extLst>
      <p:ext uri="{BB962C8B-B14F-4D97-AF65-F5344CB8AC3E}">
        <p14:creationId xmlns:p14="http://schemas.microsoft.com/office/powerpoint/2010/main" val="4742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7"/>
                                        </p:tgtEl>
                                      </p:cBhvr>
                                    </p:animEffect>
                                    <p:set>
                                      <p:cBhvr>
                                        <p:cTn id="26" dur="1" fill="hold">
                                          <p:stCondLst>
                                            <p:cond delay="499"/>
                                          </p:stCondLst>
                                        </p:cTn>
                                        <p:tgtEl>
                                          <p:spTgt spid="47"/>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2"/>
                                        </p:tgtEl>
                                      </p:cBhvr>
                                    </p:animEffect>
                                    <p:set>
                                      <p:cBhvr>
                                        <p:cTn id="42" dur="1" fill="hold">
                                          <p:stCondLst>
                                            <p:cond delay="499"/>
                                          </p:stCondLst>
                                        </p:cTn>
                                        <p:tgtEl>
                                          <p:spTgt spid="52"/>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4"/>
                                        </p:tgtEl>
                                      </p:cBhvr>
                                    </p:animEffect>
                                    <p:set>
                                      <p:cBhvr>
                                        <p:cTn id="50" dur="1" fill="hold">
                                          <p:stCondLst>
                                            <p:cond delay="499"/>
                                          </p:stCondLst>
                                        </p:cTn>
                                        <p:tgtEl>
                                          <p:spTgt spid="5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0"/>
                                        </p:tgtEl>
                                      </p:cBhvr>
                                    </p:animEffect>
                                    <p:set>
                                      <p:cBhvr>
                                        <p:cTn id="74" dur="1" fill="hold">
                                          <p:stCondLst>
                                            <p:cond delay="499"/>
                                          </p:stCondLst>
                                        </p:cTn>
                                        <p:tgtEl>
                                          <p:spTgt spid="60"/>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p:bldP spid="50" grpId="0"/>
      <p:bldP spid="52" grpId="0"/>
      <p:bldP spid="54" grpId="0"/>
      <p:bldP spid="56" grpId="0"/>
      <p:bldP spid="58" grpId="0"/>
      <p:bldP spid="60" grpId="0"/>
      <p:bldP spid="62" grpId="0"/>
      <p:bldP spid="64" grpId="0"/>
      <p:bldP spid="66" grpId="0"/>
      <p:bldP spid="28" grpId="0"/>
      <p:bldP spid="29" grpId="0"/>
      <p:bldP spid="30"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_______ tiene ___ 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______ tiene __ 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______ tiene ___ 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 ___  blanca 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ha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pasado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un caballero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quién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sabe por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qué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pasó</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y se ha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llevado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__ 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con su _____ y su 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con su _____ y su ____</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su ____ y su _____ ____.</a:t>
            </a:r>
            <a:endParaRPr kumimoji="0" lang="en-US" alt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16" name="Rounded Rectangle 38"/>
          <p:cNvSpPr/>
          <p:nvPr/>
        </p:nvSpPr>
        <p:spPr>
          <a:xfrm>
            <a:off x="9992139" y="109536"/>
            <a:ext cx="2036729" cy="38967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992139" y="-27016"/>
            <a:ext cx="10515600" cy="662781"/>
          </a:xfrm>
        </p:spPr>
        <p:txBody>
          <a:bodyPr>
            <a:normAutofit/>
          </a:bodyPr>
          <a:lstStyle/>
          <a:p>
            <a:r>
              <a:rPr lang="en-GB" sz="2000" b="1" dirty="0" err="1">
                <a:solidFill>
                  <a:schemeClr val="bg1"/>
                </a:solidFill>
              </a:rPr>
              <a:t>escribir</a:t>
            </a:r>
            <a:r>
              <a:rPr lang="en-GB" sz="2000" b="1" dirty="0">
                <a:solidFill>
                  <a:schemeClr val="bg1"/>
                </a:solidFill>
              </a:rPr>
              <a:t>/hablar</a:t>
            </a:r>
          </a:p>
        </p:txBody>
      </p:sp>
    </p:spTree>
    <p:extLst>
      <p:ext uri="{BB962C8B-B14F-4D97-AF65-F5344CB8AC3E}">
        <p14:creationId xmlns:p14="http://schemas.microsoft.com/office/powerpoint/2010/main" val="38664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7.2.1.1</a:t>
            </a:r>
          </a:p>
        </p:txBody>
      </p:sp>
      <p:sp>
        <p:nvSpPr>
          <p:cNvPr id="3" name="Content Placeholder 2"/>
          <p:cNvSpPr>
            <a:spLocks noGrp="1"/>
          </p:cNvSpPr>
          <p:nvPr>
            <p:ph idx="1"/>
          </p:nvPr>
        </p:nvSpPr>
        <p:spPr/>
        <p:txBody>
          <a:bodyPr/>
          <a:lstStyle/>
          <a:p>
            <a:r>
              <a:rPr lang="en-US" dirty="0"/>
              <a:t>Series of slides and activities on ‘La plaza </a:t>
            </a:r>
            <a:r>
              <a:rPr lang="en-US" dirty="0" err="1"/>
              <a:t>tiene</a:t>
            </a:r>
            <a:r>
              <a:rPr lang="en-US" dirty="0"/>
              <a:t> </a:t>
            </a:r>
            <a:r>
              <a:rPr lang="en-US" dirty="0" err="1"/>
              <a:t>una</a:t>
            </a:r>
            <a:r>
              <a:rPr lang="en-US" dirty="0"/>
              <a:t> </a:t>
            </a:r>
            <a:r>
              <a:rPr lang="en-US" dirty="0" err="1"/>
              <a:t>torre</a:t>
            </a:r>
            <a:r>
              <a:rPr lang="en-US" dirty="0"/>
              <a:t>’ by Antonio Machado, across both lessons.</a:t>
            </a:r>
          </a:p>
          <a:p>
            <a:r>
              <a:rPr lang="en-US" dirty="0"/>
              <a:t>Slides 11-22: listening, reading, vocabulary, phonics</a:t>
            </a:r>
          </a:p>
          <a:p>
            <a:r>
              <a:rPr lang="en-US" dirty="0"/>
              <a:t>Slides 24-29: grammar, vocabulary</a:t>
            </a:r>
          </a:p>
          <a:p>
            <a:r>
              <a:rPr lang="en-US" dirty="0"/>
              <a:t>Slides 32-38: speaking, listening</a:t>
            </a:r>
          </a:p>
        </p:txBody>
      </p:sp>
    </p:spTree>
    <p:extLst>
      <p:ext uri="{BB962C8B-B14F-4D97-AF65-F5344CB8AC3E}">
        <p14:creationId xmlns:p14="http://schemas.microsoft.com/office/powerpoint/2010/main" val="166903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6096000" cy="6247864"/>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______ tiene ____  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 tiene ___  _______,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______ tiene ____  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__  _____  ____  blanca 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ha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pasado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un caballero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quién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sabe por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qué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pasó</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y se ha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llevado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__ 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con su _____ y su ________,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con su _______ y su _______</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su _______ y su _______  ___.</a:t>
            </a:r>
            <a:endParaRPr kumimoji="0" lang="en-US" alt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61826" y="109536"/>
            <a:ext cx="1128713" cy="1407319"/>
          </a:xfrm>
          <a:prstGeom prst="rect">
            <a:avLst/>
          </a:prstGeom>
        </p:spPr>
      </p:pic>
      <p:pic>
        <p:nvPicPr>
          <p:cNvPr id="6" name="Picture 5"/>
          <p:cNvPicPr>
            <a:picLocks noChangeAspect="1"/>
          </p:cNvPicPr>
          <p:nvPr/>
        </p:nvPicPr>
        <p:blipFill>
          <a:blip r:embed="rId4"/>
          <a:stretch>
            <a:fillRect/>
          </a:stretch>
        </p:blipFill>
        <p:spPr>
          <a:xfrm>
            <a:off x="8683554" y="3065257"/>
            <a:ext cx="1128713" cy="1385888"/>
          </a:xfrm>
          <a:prstGeom prst="rect">
            <a:avLst/>
          </a:prstGeom>
        </p:spPr>
      </p:pic>
      <p:pic>
        <p:nvPicPr>
          <p:cNvPr id="7" name="Picture 6"/>
          <p:cNvPicPr>
            <a:picLocks noChangeAspect="1"/>
          </p:cNvPicPr>
          <p:nvPr/>
        </p:nvPicPr>
        <p:blipFill>
          <a:blip r:embed="rId5"/>
          <a:stretch>
            <a:fillRect/>
          </a:stretch>
        </p:blipFill>
        <p:spPr>
          <a:xfrm>
            <a:off x="2996175" y="4889967"/>
            <a:ext cx="1107281" cy="1385888"/>
          </a:xfrm>
          <a:prstGeom prst="rect">
            <a:avLst/>
          </a:prstGeom>
        </p:spPr>
      </p:pic>
      <p:pic>
        <p:nvPicPr>
          <p:cNvPr id="8" name="Picture 7"/>
          <p:cNvPicPr>
            <a:picLocks noChangeAspect="1"/>
          </p:cNvPicPr>
          <p:nvPr/>
        </p:nvPicPr>
        <p:blipFill>
          <a:blip r:embed="rId6"/>
          <a:stretch>
            <a:fillRect/>
          </a:stretch>
        </p:blipFill>
        <p:spPr>
          <a:xfrm>
            <a:off x="8733561" y="1437440"/>
            <a:ext cx="1078706" cy="1421606"/>
          </a:xfrm>
          <a:prstGeom prst="rect">
            <a:avLst/>
          </a:prstGeom>
        </p:spPr>
      </p:pic>
      <p:pic>
        <p:nvPicPr>
          <p:cNvPr id="9" name="Picture 8"/>
          <p:cNvPicPr>
            <a:picLocks noChangeAspect="1"/>
          </p:cNvPicPr>
          <p:nvPr/>
        </p:nvPicPr>
        <p:blipFill>
          <a:blip r:embed="rId7"/>
          <a:stretch>
            <a:fillRect/>
          </a:stretch>
        </p:blipFill>
        <p:spPr>
          <a:xfrm>
            <a:off x="2999083" y="3404623"/>
            <a:ext cx="1114425" cy="1393031"/>
          </a:xfrm>
          <a:prstGeom prst="rect">
            <a:avLst/>
          </a:prstGeom>
        </p:spPr>
      </p:pic>
      <p:pic>
        <p:nvPicPr>
          <p:cNvPr id="10" name="Picture 9"/>
          <p:cNvPicPr>
            <a:picLocks noChangeAspect="1"/>
          </p:cNvPicPr>
          <p:nvPr/>
        </p:nvPicPr>
        <p:blipFill>
          <a:blip r:embed="rId8"/>
          <a:stretch>
            <a:fillRect/>
          </a:stretch>
        </p:blipFill>
        <p:spPr>
          <a:xfrm>
            <a:off x="8756530" y="0"/>
            <a:ext cx="1085850" cy="1385888"/>
          </a:xfrm>
          <a:prstGeom prst="rect">
            <a:avLst/>
          </a:prstGeom>
        </p:spPr>
      </p:pic>
      <p:pic>
        <p:nvPicPr>
          <p:cNvPr id="11" name="Picture 10"/>
          <p:cNvPicPr>
            <a:picLocks noChangeAspect="1"/>
          </p:cNvPicPr>
          <p:nvPr/>
        </p:nvPicPr>
        <p:blipFill>
          <a:blip r:embed="rId9"/>
          <a:stretch>
            <a:fillRect/>
          </a:stretch>
        </p:blipFill>
        <p:spPr>
          <a:xfrm>
            <a:off x="3002654" y="1830084"/>
            <a:ext cx="1107281" cy="1428750"/>
          </a:xfrm>
          <a:prstGeom prst="rect">
            <a:avLst/>
          </a:prstGeom>
        </p:spPr>
      </p:pic>
      <p:pic>
        <p:nvPicPr>
          <p:cNvPr id="12" name="Picture 11"/>
          <p:cNvPicPr>
            <a:picLocks noChangeAspect="1"/>
          </p:cNvPicPr>
          <p:nvPr/>
        </p:nvPicPr>
        <p:blipFill>
          <a:blip r:embed="rId10"/>
          <a:stretch>
            <a:fillRect/>
          </a:stretch>
        </p:blipFill>
        <p:spPr>
          <a:xfrm>
            <a:off x="8743613" y="4657356"/>
            <a:ext cx="1107281" cy="1400175"/>
          </a:xfrm>
          <a:prstGeom prst="rect">
            <a:avLst/>
          </a:prstGeom>
        </p:spPr>
      </p:pic>
      <p:pic>
        <p:nvPicPr>
          <p:cNvPr id="13" name="Pictur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0894" y="1751655"/>
            <a:ext cx="632400" cy="632400"/>
          </a:xfrm>
          <a:prstGeom prst="rect">
            <a:avLst/>
          </a:prstGeom>
        </p:spPr>
      </p:pic>
      <p:pic>
        <p:nvPicPr>
          <p:cNvPr id="14" name="Pictur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3200" y="5035451"/>
            <a:ext cx="632400" cy="632400"/>
          </a:xfrm>
          <a:prstGeom prst="rect">
            <a:avLst/>
          </a:prstGeom>
        </p:spPr>
      </p:pic>
      <p:sp>
        <p:nvSpPr>
          <p:cNvPr id="2" name="TextBox 1"/>
          <p:cNvSpPr txBox="1"/>
          <p:nvPr/>
        </p:nvSpPr>
        <p:spPr>
          <a:xfrm>
            <a:off x="4419600" y="165920"/>
            <a:ext cx="1623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 plaza</a:t>
            </a:r>
          </a:p>
        </p:txBody>
      </p:sp>
      <p:sp>
        <p:nvSpPr>
          <p:cNvPr id="17" name="TextBox 16"/>
          <p:cNvSpPr txBox="1"/>
          <p:nvPr/>
        </p:nvSpPr>
        <p:spPr>
          <a:xfrm>
            <a:off x="6359593" y="145238"/>
            <a:ext cx="13285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una torre</a:t>
            </a:r>
          </a:p>
        </p:txBody>
      </p:sp>
      <p:sp>
        <p:nvSpPr>
          <p:cNvPr id="18" name="TextBox 17"/>
          <p:cNvSpPr txBox="1"/>
          <p:nvPr/>
        </p:nvSpPr>
        <p:spPr>
          <a:xfrm>
            <a:off x="4419600" y="755240"/>
            <a:ext cx="1325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 torre</a:t>
            </a:r>
          </a:p>
        </p:txBody>
      </p:sp>
      <p:sp>
        <p:nvSpPr>
          <p:cNvPr id="19" name="TextBox 18"/>
          <p:cNvSpPr txBox="1"/>
          <p:nvPr/>
        </p:nvSpPr>
        <p:spPr>
          <a:xfrm>
            <a:off x="6177520" y="766274"/>
            <a:ext cx="14661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 balcón</a:t>
            </a:r>
          </a:p>
        </p:txBody>
      </p:sp>
      <p:sp>
        <p:nvSpPr>
          <p:cNvPr id="20" name="TextBox 19"/>
          <p:cNvSpPr txBox="1"/>
          <p:nvPr/>
        </p:nvSpPr>
        <p:spPr>
          <a:xfrm>
            <a:off x="4419600" y="1351545"/>
            <a:ext cx="14661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el balcón</a:t>
            </a:r>
          </a:p>
        </p:txBody>
      </p:sp>
      <p:sp>
        <p:nvSpPr>
          <p:cNvPr id="21" name="TextBox 20"/>
          <p:cNvSpPr txBox="1"/>
          <p:nvPr/>
        </p:nvSpPr>
        <p:spPr>
          <a:xfrm>
            <a:off x="6355052" y="1351545"/>
            <a:ext cx="1628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una dama</a:t>
            </a:r>
          </a:p>
        </p:txBody>
      </p:sp>
      <p:sp>
        <p:nvSpPr>
          <p:cNvPr id="22" name="TextBox 21"/>
          <p:cNvSpPr txBox="1"/>
          <p:nvPr/>
        </p:nvSpPr>
        <p:spPr>
          <a:xfrm>
            <a:off x="4438996" y="1954075"/>
            <a:ext cx="21480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 dama una</a:t>
            </a:r>
          </a:p>
        </p:txBody>
      </p:sp>
      <p:sp>
        <p:nvSpPr>
          <p:cNvPr id="23" name="TextBox 22"/>
          <p:cNvSpPr txBox="1"/>
          <p:nvPr/>
        </p:nvSpPr>
        <p:spPr>
          <a:xfrm>
            <a:off x="7305367" y="1971395"/>
            <a:ext cx="6004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flor</a:t>
            </a:r>
          </a:p>
        </p:txBody>
      </p:sp>
      <p:sp>
        <p:nvSpPr>
          <p:cNvPr id="24" name="TextBox 23"/>
          <p:cNvSpPr txBox="1"/>
          <p:nvPr/>
        </p:nvSpPr>
        <p:spPr>
          <a:xfrm>
            <a:off x="6355051" y="3799704"/>
            <a:ext cx="14783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la plaza</a:t>
            </a:r>
          </a:p>
        </p:txBody>
      </p:sp>
      <p:sp>
        <p:nvSpPr>
          <p:cNvPr id="25" name="TextBox 24"/>
          <p:cNvSpPr txBox="1"/>
          <p:nvPr/>
        </p:nvSpPr>
        <p:spPr>
          <a:xfrm>
            <a:off x="6587036" y="4397544"/>
            <a:ext cx="1246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balcón</a:t>
            </a:r>
          </a:p>
        </p:txBody>
      </p:sp>
      <p:sp>
        <p:nvSpPr>
          <p:cNvPr id="26" name="TextBox 25"/>
          <p:cNvSpPr txBox="1"/>
          <p:nvPr/>
        </p:nvSpPr>
        <p:spPr>
          <a:xfrm>
            <a:off x="5353077" y="4410658"/>
            <a:ext cx="10507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torre</a:t>
            </a:r>
          </a:p>
        </p:txBody>
      </p:sp>
      <p:sp>
        <p:nvSpPr>
          <p:cNvPr id="27" name="TextBox 26"/>
          <p:cNvSpPr txBox="1"/>
          <p:nvPr/>
        </p:nvSpPr>
        <p:spPr>
          <a:xfrm>
            <a:off x="5335283" y="5035451"/>
            <a:ext cx="1246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balcón</a:t>
            </a:r>
          </a:p>
        </p:txBody>
      </p:sp>
      <p:sp>
        <p:nvSpPr>
          <p:cNvPr id="28" name="TextBox 27"/>
          <p:cNvSpPr txBox="1"/>
          <p:nvPr/>
        </p:nvSpPr>
        <p:spPr>
          <a:xfrm>
            <a:off x="6844438" y="5018718"/>
            <a:ext cx="1246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dama</a:t>
            </a:r>
          </a:p>
        </p:txBody>
      </p:sp>
      <p:sp>
        <p:nvSpPr>
          <p:cNvPr id="29" name="TextBox 28"/>
          <p:cNvSpPr txBox="1"/>
          <p:nvPr/>
        </p:nvSpPr>
        <p:spPr>
          <a:xfrm>
            <a:off x="4804690" y="5641657"/>
            <a:ext cx="12463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dama</a:t>
            </a:r>
          </a:p>
        </p:txBody>
      </p:sp>
      <p:sp>
        <p:nvSpPr>
          <p:cNvPr id="30" name="TextBox 29"/>
          <p:cNvSpPr txBox="1"/>
          <p:nvPr/>
        </p:nvSpPr>
        <p:spPr>
          <a:xfrm>
            <a:off x="6241386" y="5639421"/>
            <a:ext cx="2311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blanca</a:t>
            </a:r>
            <a:r>
              <a:rPr kumimoji="0" lang="en-GB" sz="2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flor</a:t>
            </a:r>
          </a:p>
        </p:txBody>
      </p:sp>
      <p:sp>
        <p:nvSpPr>
          <p:cNvPr id="15" name="Title 14"/>
          <p:cNvSpPr>
            <a:spLocks noGrp="1"/>
          </p:cNvSpPr>
          <p:nvPr>
            <p:ph type="title"/>
          </p:nvPr>
        </p:nvSpPr>
        <p:spPr>
          <a:xfrm>
            <a:off x="77483" y="-293361"/>
            <a:ext cx="1815988" cy="1325563"/>
          </a:xfrm>
        </p:spPr>
        <p:txBody>
          <a:bodyPr>
            <a:normAutofit/>
          </a:bodyPr>
          <a:lstStyle/>
          <a:p>
            <a:r>
              <a:rPr lang="en-GB" sz="2800" b="1" dirty="0">
                <a:solidFill>
                  <a:srgbClr val="002060"/>
                </a:solidFill>
              </a:rPr>
              <a:t>Answers</a:t>
            </a:r>
            <a:endParaRPr lang="en-GB" sz="2800" dirty="0"/>
          </a:p>
        </p:txBody>
      </p:sp>
    </p:spTree>
    <p:extLst>
      <p:ext uri="{BB962C8B-B14F-4D97-AF65-F5344CB8AC3E}">
        <p14:creationId xmlns:p14="http://schemas.microsoft.com/office/powerpoint/2010/main" val="42167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57504" y="355390"/>
            <a:ext cx="8679571" cy="1121604"/>
          </a:xfrm>
        </p:spPr>
        <p:txBody>
          <a:bodyPr>
            <a:normAutofit fontScale="90000"/>
          </a:bodyPr>
          <a:lstStyle/>
          <a:p>
            <a:r>
              <a:rPr lang="en-GB" dirty="0"/>
              <a:t>El caballero y su caballo</a:t>
            </a:r>
          </a:p>
        </p:txBody>
      </p:sp>
      <p:sp>
        <p:nvSpPr>
          <p:cNvPr id="8" name="Title 3"/>
          <p:cNvSpPr txBox="1">
            <a:spLocks/>
          </p:cNvSpPr>
          <p:nvPr/>
        </p:nvSpPr>
        <p:spPr>
          <a:xfrm>
            <a:off x="3057504" y="1946159"/>
            <a:ext cx="8679571" cy="17117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A: </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eres el caballero.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Use the prompt cards to say </a:t>
            </a:r>
          </a:p>
          <a:p>
            <a:pPr marL="742950" marR="0" lvl="0" indent="-742950" algn="l" defTabSz="914400" rtl="0" eaLnBrk="1" fontAlgn="auto" latinLnBrk="0" hangingPunct="1">
              <a:lnSpc>
                <a:spcPct val="90000"/>
              </a:lnSpc>
              <a:spcBef>
                <a:spcPct val="0"/>
              </a:spcBef>
              <a:spcAft>
                <a:spcPts val="0"/>
              </a:spcAft>
              <a:buClrTx/>
              <a:buSzTx/>
              <a:buFontTx/>
              <a:buAutoNum type="alphaLcParenR"/>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what </a:t>
            </a: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you</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want.</a:t>
            </a:r>
          </a:p>
          <a:p>
            <a:pPr marL="742950" marR="0" lvl="0" indent="-742950" algn="l" defTabSz="914400" rtl="0" eaLnBrk="1" fontAlgn="auto" latinLnBrk="0" hangingPunct="1">
              <a:lnSpc>
                <a:spcPct val="90000"/>
              </a:lnSpc>
              <a:spcBef>
                <a:spcPct val="0"/>
              </a:spcBef>
              <a:spcAft>
                <a:spcPts val="0"/>
              </a:spcAft>
              <a:buClrTx/>
              <a:buSzTx/>
              <a:buFontTx/>
              <a:buAutoNum type="alphaLcParenR"/>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what </a:t>
            </a:r>
            <a:r>
              <a:rPr kumimoji="0" lang="en-GB" sz="3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your horse </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wants. </a:t>
            </a:r>
          </a:p>
        </p:txBody>
      </p:sp>
      <p:pic>
        <p:nvPicPr>
          <p:cNvPr id="1028" name="Picture 4" descr="http://www.clker.com/cliparts/o/q/7/Q/k/y/historic-soldier-on-a-hors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9" y="166087"/>
            <a:ext cx="2771775" cy="284797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3"/>
          <p:cNvSpPr txBox="1">
            <a:spLocks/>
          </p:cNvSpPr>
          <p:nvPr/>
        </p:nvSpPr>
        <p:spPr>
          <a:xfrm>
            <a:off x="3057503" y="5331727"/>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completa la tabla.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¿Quién es, el caballero o el caballo? </a:t>
            </a:r>
          </a:p>
        </p:txBody>
      </p:sp>
      <p:sp>
        <p:nvSpPr>
          <p:cNvPr id="6" name="Rounded Rectangle 38"/>
          <p:cNvSpPr/>
          <p:nvPr/>
        </p:nvSpPr>
        <p:spPr>
          <a:xfrm>
            <a:off x="9717207" y="83472"/>
            <a:ext cx="2431854"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ular Callout 1"/>
          <p:cNvSpPr/>
          <p:nvPr/>
        </p:nvSpPr>
        <p:spPr>
          <a:xfrm>
            <a:off x="9004300" y="3536820"/>
            <a:ext cx="3050274" cy="1272151"/>
          </a:xfrm>
          <a:prstGeom prst="wedgeRectCallout">
            <a:avLst>
              <a:gd name="adj1" fmla="val -50397"/>
              <a:gd name="adj2" fmla="val -1122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‘Quiero’ es ‘I want’.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‘Quiere’ es ‘it wants’.</a:t>
            </a:r>
          </a:p>
        </p:txBody>
      </p:sp>
    </p:spTree>
    <p:extLst>
      <p:ext uri="{BB962C8B-B14F-4D97-AF65-F5344CB8AC3E}">
        <p14:creationId xmlns:p14="http://schemas.microsoft.com/office/powerpoint/2010/main" val="12303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TextBox 13"/>
          <p:cNvSpPr txBox="1"/>
          <p:nvPr/>
        </p:nvSpPr>
        <p:spPr>
          <a:xfrm>
            <a:off x="805217"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a:t>
            </a:r>
          </a:p>
        </p:txBody>
      </p:sp>
      <p:sp>
        <p:nvSpPr>
          <p:cNvPr id="17" name="TextBox 16"/>
          <p:cNvSpPr txBox="1"/>
          <p:nvPr/>
        </p:nvSpPr>
        <p:spPr>
          <a:xfrm>
            <a:off x="423080" y="2147304"/>
            <a:ext cx="25248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glass of Coca-Cola</a:t>
            </a:r>
          </a:p>
        </p:txBody>
      </p:sp>
      <p:sp>
        <p:nvSpPr>
          <p:cNvPr id="18" name="TextBox 17"/>
          <p:cNvSpPr txBox="1"/>
          <p:nvPr/>
        </p:nvSpPr>
        <p:spPr>
          <a:xfrm>
            <a:off x="3891886"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a:t>
            </a:r>
          </a:p>
        </p:txBody>
      </p:sp>
      <p:sp>
        <p:nvSpPr>
          <p:cNvPr id="19" name="TextBox 18"/>
          <p:cNvSpPr txBox="1"/>
          <p:nvPr/>
        </p:nvSpPr>
        <p:spPr>
          <a:xfrm>
            <a:off x="3831039" y="2362747"/>
            <a:ext cx="1566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chair</a:t>
            </a:r>
          </a:p>
        </p:txBody>
      </p:sp>
      <p:sp>
        <p:nvSpPr>
          <p:cNvPr id="20" name="TextBox 19"/>
          <p:cNvSpPr txBox="1"/>
          <p:nvPr/>
        </p:nvSpPr>
        <p:spPr>
          <a:xfrm>
            <a:off x="6937611"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wants]</a:t>
            </a:r>
          </a:p>
        </p:txBody>
      </p:sp>
      <p:sp>
        <p:nvSpPr>
          <p:cNvPr id="21" name="TextBox 20"/>
          <p:cNvSpPr txBox="1"/>
          <p:nvPr/>
        </p:nvSpPr>
        <p:spPr>
          <a:xfrm>
            <a:off x="6371229" y="2424302"/>
            <a:ext cx="2893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a:t>
            </a:r>
          </a:p>
        </p:txBody>
      </p:sp>
      <p:sp>
        <p:nvSpPr>
          <p:cNvPr id="23" name="TextBox 22"/>
          <p:cNvSpPr txBox="1"/>
          <p:nvPr/>
        </p:nvSpPr>
        <p:spPr>
          <a:xfrm>
            <a:off x="10133461" y="2362747"/>
            <a:ext cx="1494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shirt</a:t>
            </a:r>
          </a:p>
        </p:txBody>
      </p:sp>
      <p:sp>
        <p:nvSpPr>
          <p:cNvPr id="24" name="TextBox 23"/>
          <p:cNvSpPr txBox="1"/>
          <p:nvPr/>
        </p:nvSpPr>
        <p:spPr>
          <a:xfrm>
            <a:off x="805217" y="4048921"/>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wants]</a:t>
            </a:r>
          </a:p>
        </p:txBody>
      </p:sp>
      <p:sp>
        <p:nvSpPr>
          <p:cNvPr id="25" name="TextBox 24"/>
          <p:cNvSpPr txBox="1"/>
          <p:nvPr/>
        </p:nvSpPr>
        <p:spPr>
          <a:xfrm>
            <a:off x="657367" y="4602806"/>
            <a:ext cx="25248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plate a broccoli</a:t>
            </a:r>
          </a:p>
        </p:txBody>
      </p:sp>
      <p:sp>
        <p:nvSpPr>
          <p:cNvPr id="26" name="TextBox 25"/>
          <p:cNvSpPr txBox="1"/>
          <p:nvPr/>
        </p:nvSpPr>
        <p:spPr>
          <a:xfrm>
            <a:off x="3891886" y="4090777"/>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a:t>
            </a:r>
          </a:p>
        </p:txBody>
      </p:sp>
      <p:sp>
        <p:nvSpPr>
          <p:cNvPr id="27" name="TextBox 26"/>
          <p:cNvSpPr txBox="1"/>
          <p:nvPr/>
        </p:nvSpPr>
        <p:spPr>
          <a:xfrm>
            <a:off x="3302758" y="4818249"/>
            <a:ext cx="2524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shoes</a:t>
            </a:r>
          </a:p>
        </p:txBody>
      </p:sp>
      <p:sp>
        <p:nvSpPr>
          <p:cNvPr id="28" name="TextBox 27"/>
          <p:cNvSpPr txBox="1"/>
          <p:nvPr/>
        </p:nvSpPr>
        <p:spPr>
          <a:xfrm>
            <a:off x="6937611" y="4079586"/>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wants]</a:t>
            </a:r>
          </a:p>
        </p:txBody>
      </p:sp>
      <p:sp>
        <p:nvSpPr>
          <p:cNvPr id="29" name="TextBox 28"/>
          <p:cNvSpPr txBox="1"/>
          <p:nvPr/>
        </p:nvSpPr>
        <p:spPr>
          <a:xfrm>
            <a:off x="10000395" y="4079586"/>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wants]</a:t>
            </a:r>
          </a:p>
        </p:txBody>
      </p:sp>
      <p:sp>
        <p:nvSpPr>
          <p:cNvPr id="30" name="TextBox 29"/>
          <p:cNvSpPr txBox="1"/>
          <p:nvPr/>
        </p:nvSpPr>
        <p:spPr>
          <a:xfrm>
            <a:off x="6778387" y="4613997"/>
            <a:ext cx="29024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glass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Fanta</a:t>
            </a:r>
          </a:p>
        </p:txBody>
      </p:sp>
      <p:sp>
        <p:nvSpPr>
          <p:cNvPr id="31" name="TextBox 30"/>
          <p:cNvSpPr txBox="1"/>
          <p:nvPr/>
        </p:nvSpPr>
        <p:spPr>
          <a:xfrm>
            <a:off x="10178954" y="4829440"/>
            <a:ext cx="25248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bed</a:t>
            </a:r>
          </a:p>
        </p:txBody>
      </p:sp>
      <p:sp>
        <p:nvSpPr>
          <p:cNvPr id="2" name="Rectangle 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2" name="Rectangle 31"/>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3" name="Rectangle 32"/>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4" name="Rectangle 33"/>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5" name="Rectangle 34"/>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6" name="Rectangle 35"/>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7" name="Rectangle 36"/>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38" name="Rectangle 37"/>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3" name="Title 2"/>
          <p:cNvSpPr>
            <a:spLocks noGrp="1"/>
          </p:cNvSpPr>
          <p:nvPr>
            <p:ph type="title"/>
          </p:nvPr>
        </p:nvSpPr>
        <p:spPr>
          <a:xfrm>
            <a:off x="0" y="434564"/>
            <a:ext cx="2565779" cy="244336"/>
          </a:xfrm>
        </p:spPr>
        <p:txBody>
          <a:bodyPr>
            <a:normAutofit fontScale="90000"/>
          </a:bodyPr>
          <a:lstStyle/>
          <a:p>
            <a:r>
              <a:rPr lang="en-GB" sz="3200" b="1" dirty="0">
                <a:solidFill>
                  <a:srgbClr val="002060"/>
                </a:solidFill>
              </a:rPr>
              <a:t>Persona A</a:t>
            </a:r>
            <a:br>
              <a:rPr lang="en-GB" sz="3200" b="1" dirty="0">
                <a:solidFill>
                  <a:srgbClr val="002060"/>
                </a:solidFill>
              </a:rPr>
            </a:br>
            <a:endParaRPr lang="en-GB" sz="3200" dirty="0"/>
          </a:p>
        </p:txBody>
      </p:sp>
    </p:spTree>
    <p:extLst>
      <p:ext uri="{BB962C8B-B14F-4D97-AF65-F5344CB8AC3E}">
        <p14:creationId xmlns:p14="http://schemas.microsoft.com/office/powerpoint/2010/main" val="162814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extLst/>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caballero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want’)</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4774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vaso de Coca-Cola</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plato de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brócoli</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unos zapatos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158820" y="164040"/>
            <a:ext cx="10515600" cy="481051"/>
          </a:xfrm>
        </p:spPr>
        <p:txBody>
          <a:bodyPr>
            <a:norm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Persona B </a:t>
            </a:r>
            <a:endParaRPr lang="en-US"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2" y="1065905"/>
            <a:ext cx="3397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caballo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(‘it wants’)</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2" y="1570819"/>
            <a:ext cx="2507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unos productos</a:t>
            </a: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4774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silla</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vaso de Fanta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cama</a:t>
            </a: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Answers</a:t>
            </a:r>
            <a:endParaRPr kumimoji="0" lang="en-US" sz="4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2503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69490" y="484391"/>
            <a:ext cx="8679571" cy="1121604"/>
          </a:xfrm>
        </p:spPr>
        <p:txBody>
          <a:bodyPr>
            <a:normAutofit fontScale="90000"/>
          </a:bodyPr>
          <a:lstStyle/>
          <a:p>
            <a:r>
              <a:rPr lang="en-GB" dirty="0"/>
              <a:t>La dama y su hermano</a:t>
            </a:r>
          </a:p>
        </p:txBody>
      </p:sp>
      <p:sp>
        <p:nvSpPr>
          <p:cNvPr id="8" name="Title 3"/>
          <p:cNvSpPr txBox="1">
            <a:spLocks/>
          </p:cNvSpPr>
          <p:nvPr/>
        </p:nvSpPr>
        <p:spPr>
          <a:xfrm>
            <a:off x="1239660" y="2226107"/>
            <a:ext cx="10958898" cy="2153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eres la dama.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Use the prompt cards to say</a:t>
            </a:r>
          </a:p>
          <a:p>
            <a:pPr marL="742950" marR="0" lvl="0" indent="-742950" algn="l" defTabSz="914400" rtl="0" eaLnBrk="1" fontAlgn="auto" latinLnBrk="0" hangingPunct="1">
              <a:lnSpc>
                <a:spcPct val="90000"/>
              </a:lnSpc>
              <a:spcBef>
                <a:spcPct val="0"/>
              </a:spcBef>
              <a:spcAft>
                <a:spcPts val="0"/>
              </a:spcAft>
              <a:buClrTx/>
              <a:buSzTx/>
              <a:buFontTx/>
              <a:buAutoNum type="alphaLcParenR"/>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what </a:t>
            </a:r>
            <a: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you</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give to someone in the square. </a:t>
            </a:r>
          </a:p>
          <a:p>
            <a:pPr marL="742950" marR="0" lvl="0" indent="-742950" algn="l" defTabSz="914400" rtl="0" eaLnBrk="1" fontAlgn="auto" latinLnBrk="0" hangingPunct="1">
              <a:lnSpc>
                <a:spcPct val="90000"/>
              </a:lnSpc>
              <a:spcBef>
                <a:spcPct val="0"/>
              </a:spcBef>
              <a:spcAft>
                <a:spcPts val="0"/>
              </a:spcAft>
              <a:buClrTx/>
              <a:buSzTx/>
              <a:buFontTx/>
              <a:buAutoNum type="alphaLcParenR"/>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what </a:t>
            </a:r>
            <a: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your brother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gives to someone in the square. </a:t>
            </a:r>
          </a:p>
        </p:txBody>
      </p:sp>
      <p:sp>
        <p:nvSpPr>
          <p:cNvPr id="11" name="Title 3"/>
          <p:cNvSpPr txBox="1">
            <a:spLocks/>
          </p:cNvSpPr>
          <p:nvPr/>
        </p:nvSpPr>
        <p:spPr>
          <a:xfrm>
            <a:off x="1239660" y="4999451"/>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completa la tabla.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¿Quién es, la dama o el hermano?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374833"/>
            <a:ext cx="1371600" cy="1747879"/>
          </a:xfrm>
          <a:prstGeom prst="rect">
            <a:avLst/>
          </a:prstGeom>
        </p:spPr>
      </p:pic>
      <p:sp>
        <p:nvSpPr>
          <p:cNvPr id="7" name="Rounded Rectangle 38"/>
          <p:cNvSpPr/>
          <p:nvPr/>
        </p:nvSpPr>
        <p:spPr>
          <a:xfrm>
            <a:off x="9717207" y="83472"/>
            <a:ext cx="2431854"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51" y="609501"/>
            <a:ext cx="1627450" cy="1371398"/>
          </a:xfrm>
          <a:prstGeom prst="rect">
            <a:avLst/>
          </a:prstGeom>
        </p:spPr>
      </p:pic>
      <p:sp>
        <p:nvSpPr>
          <p:cNvPr id="9" name="Rectangular Callout 8"/>
          <p:cNvSpPr/>
          <p:nvPr/>
        </p:nvSpPr>
        <p:spPr>
          <a:xfrm>
            <a:off x="8971787" y="1709390"/>
            <a:ext cx="2940813" cy="1272151"/>
          </a:xfrm>
          <a:prstGeom prst="wedgeRectCallout">
            <a:avLst>
              <a:gd name="adj1" fmla="val -49981"/>
              <a:gd name="adj2" fmla="val 8845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‘Doy’ es ‘I give’.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 es ‘s/he gives’.</a:t>
            </a:r>
          </a:p>
        </p:txBody>
      </p:sp>
    </p:spTree>
    <p:extLst>
      <p:ext uri="{BB962C8B-B14F-4D97-AF65-F5344CB8AC3E}">
        <p14:creationId xmlns:p14="http://schemas.microsoft.com/office/powerpoint/2010/main" val="32465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TextBox 13"/>
          <p:cNvSpPr txBox="1"/>
          <p:nvPr/>
        </p:nvSpPr>
        <p:spPr>
          <a:xfrm>
            <a:off x="805217"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a:t>
            </a:r>
          </a:p>
        </p:txBody>
      </p:sp>
      <p:sp>
        <p:nvSpPr>
          <p:cNvPr id="17" name="TextBox 16"/>
          <p:cNvSpPr txBox="1"/>
          <p:nvPr/>
        </p:nvSpPr>
        <p:spPr>
          <a:xfrm>
            <a:off x="6680200" y="4551232"/>
            <a:ext cx="25248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glass of Coca-Cola</a:t>
            </a:r>
          </a:p>
        </p:txBody>
      </p:sp>
      <p:sp>
        <p:nvSpPr>
          <p:cNvPr id="18" name="TextBox 17"/>
          <p:cNvSpPr txBox="1"/>
          <p:nvPr/>
        </p:nvSpPr>
        <p:spPr>
          <a:xfrm>
            <a:off x="3605283" y="1624084"/>
            <a:ext cx="2047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gives]</a:t>
            </a:r>
          </a:p>
        </p:txBody>
      </p:sp>
      <p:sp>
        <p:nvSpPr>
          <p:cNvPr id="19" name="TextBox 18"/>
          <p:cNvSpPr txBox="1"/>
          <p:nvPr/>
        </p:nvSpPr>
        <p:spPr>
          <a:xfrm>
            <a:off x="3831039" y="2362747"/>
            <a:ext cx="1566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money</a:t>
            </a:r>
          </a:p>
        </p:txBody>
      </p:sp>
      <p:sp>
        <p:nvSpPr>
          <p:cNvPr id="20" name="TextBox 19"/>
          <p:cNvSpPr txBox="1"/>
          <p:nvPr/>
        </p:nvSpPr>
        <p:spPr>
          <a:xfrm>
            <a:off x="6680200" y="1624084"/>
            <a:ext cx="2017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a:t>
            </a:r>
          </a:p>
        </p:txBody>
      </p:sp>
      <p:sp>
        <p:nvSpPr>
          <p:cNvPr id="21" name="TextBox 20"/>
          <p:cNvSpPr txBox="1"/>
          <p:nvPr/>
        </p:nvSpPr>
        <p:spPr>
          <a:xfrm>
            <a:off x="3182203" y="4930170"/>
            <a:ext cx="2766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a:t>
            </a:r>
          </a:p>
        </p:txBody>
      </p:sp>
      <p:sp>
        <p:nvSpPr>
          <p:cNvPr id="23" name="TextBox 22"/>
          <p:cNvSpPr txBox="1"/>
          <p:nvPr/>
        </p:nvSpPr>
        <p:spPr>
          <a:xfrm>
            <a:off x="10133461" y="2362747"/>
            <a:ext cx="1494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shirt</a:t>
            </a:r>
          </a:p>
        </p:txBody>
      </p:sp>
      <p:sp>
        <p:nvSpPr>
          <p:cNvPr id="24" name="TextBox 23"/>
          <p:cNvSpPr txBox="1"/>
          <p:nvPr/>
        </p:nvSpPr>
        <p:spPr>
          <a:xfrm>
            <a:off x="657367" y="4048921"/>
            <a:ext cx="1908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gives]</a:t>
            </a:r>
          </a:p>
        </p:txBody>
      </p:sp>
      <p:sp>
        <p:nvSpPr>
          <p:cNvPr id="25" name="TextBox 24"/>
          <p:cNvSpPr txBox="1"/>
          <p:nvPr/>
        </p:nvSpPr>
        <p:spPr>
          <a:xfrm>
            <a:off x="795361" y="4749343"/>
            <a:ext cx="14271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bag</a:t>
            </a:r>
          </a:p>
        </p:txBody>
      </p:sp>
      <p:sp>
        <p:nvSpPr>
          <p:cNvPr id="26" name="TextBox 25"/>
          <p:cNvSpPr txBox="1"/>
          <p:nvPr/>
        </p:nvSpPr>
        <p:spPr>
          <a:xfrm>
            <a:off x="3891886" y="4090777"/>
            <a:ext cx="17605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a:t>
            </a:r>
          </a:p>
        </p:txBody>
      </p:sp>
      <p:sp>
        <p:nvSpPr>
          <p:cNvPr id="27" name="TextBox 26"/>
          <p:cNvSpPr txBox="1"/>
          <p:nvPr/>
        </p:nvSpPr>
        <p:spPr>
          <a:xfrm>
            <a:off x="6380517" y="2463477"/>
            <a:ext cx="2524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shoes</a:t>
            </a:r>
          </a:p>
        </p:txBody>
      </p:sp>
      <p:sp>
        <p:nvSpPr>
          <p:cNvPr id="28" name="TextBox 27"/>
          <p:cNvSpPr txBox="1"/>
          <p:nvPr/>
        </p:nvSpPr>
        <p:spPr>
          <a:xfrm>
            <a:off x="6778387" y="4079586"/>
            <a:ext cx="19197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gives]</a:t>
            </a:r>
          </a:p>
        </p:txBody>
      </p:sp>
      <p:sp>
        <p:nvSpPr>
          <p:cNvPr id="29" name="TextBox 28"/>
          <p:cNvSpPr txBox="1"/>
          <p:nvPr/>
        </p:nvSpPr>
        <p:spPr>
          <a:xfrm>
            <a:off x="9827146" y="4079586"/>
            <a:ext cx="19338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gives]</a:t>
            </a:r>
          </a:p>
        </p:txBody>
      </p:sp>
      <p:sp>
        <p:nvSpPr>
          <p:cNvPr id="30" name="TextBox 29"/>
          <p:cNvSpPr txBox="1"/>
          <p:nvPr/>
        </p:nvSpPr>
        <p:spPr>
          <a:xfrm>
            <a:off x="9604992" y="4613997"/>
            <a:ext cx="22412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plate of broccoli</a:t>
            </a:r>
          </a:p>
        </p:txBody>
      </p:sp>
      <p:sp>
        <p:nvSpPr>
          <p:cNvPr id="31" name="TextBox 30"/>
          <p:cNvSpPr txBox="1"/>
          <p:nvPr/>
        </p:nvSpPr>
        <p:spPr>
          <a:xfrm>
            <a:off x="718783" y="2272929"/>
            <a:ext cx="25248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p>
        </p:txBody>
      </p:sp>
      <p:sp>
        <p:nvSpPr>
          <p:cNvPr id="32" name="Rectangle 3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3" name="Rectangle 32"/>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4" name="Rectangle 33"/>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5" name="Rectangle 34"/>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6" name="Rectangle 35"/>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7" name="Rectangle 36"/>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8" name="Rectangle 37"/>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39" name="Rectangle 38"/>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2" name="Title 1"/>
          <p:cNvSpPr>
            <a:spLocks noGrp="1"/>
          </p:cNvSpPr>
          <p:nvPr>
            <p:ph type="title"/>
          </p:nvPr>
        </p:nvSpPr>
        <p:spPr>
          <a:xfrm>
            <a:off x="0" y="333996"/>
            <a:ext cx="10515600" cy="406858"/>
          </a:xfrm>
        </p:spPr>
        <p:txBody>
          <a:bodyPr>
            <a:noAutofit/>
          </a:bodyPr>
          <a:lstStyle/>
          <a:p>
            <a:r>
              <a:rPr lang="en-GB" sz="2800" b="1" dirty="0">
                <a:solidFill>
                  <a:srgbClr val="002060"/>
                </a:solidFill>
              </a:rPr>
              <a:t>Persona B</a:t>
            </a:r>
            <a:br>
              <a:rPr lang="en-GB" sz="2800" b="1" dirty="0">
                <a:solidFill>
                  <a:srgbClr val="002060"/>
                </a:solidFill>
              </a:rPr>
            </a:br>
            <a:endParaRPr lang="en-GB" sz="2800" dirty="0"/>
          </a:p>
        </p:txBody>
      </p:sp>
    </p:spTree>
    <p:extLst>
      <p:ext uri="{BB962C8B-B14F-4D97-AF65-F5344CB8AC3E}">
        <p14:creationId xmlns:p14="http://schemas.microsoft.com/office/powerpoint/2010/main" val="352059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extLst/>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dama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give’)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1391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libro</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499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515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bolsa</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unos productos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265471" y="205935"/>
            <a:ext cx="2325329" cy="481051"/>
          </a:xfrm>
        </p:spPr>
        <p:txBody>
          <a:bodyPr>
            <a:noAutofit/>
          </a:bodyPr>
          <a:lstStyle/>
          <a:p>
            <a:pPr lvl="0">
              <a:lnSpc>
                <a:spcPct val="100000"/>
              </a:lnSpc>
              <a:spcBef>
                <a:spcPts val="0"/>
              </a:spcBef>
            </a:pPr>
            <a:r>
              <a:rPr lang="en-GB" sz="2800" b="1" dirty="0">
                <a:solidFill>
                  <a:srgbClr val="4472C4">
                    <a:lumMod val="50000"/>
                  </a:srgbClr>
                </a:solidFill>
                <a:latin typeface="Century Gothic" panose="020F0302020204030204"/>
                <a:ea typeface="+mn-ea"/>
                <a:cs typeface="+mn-cs"/>
              </a:rPr>
              <a:t>Persona A </a:t>
            </a:r>
            <a:endParaRPr lang="en-US" sz="4800"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1" y="1065905"/>
            <a:ext cx="4634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hermano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gives’)</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3" y="1570819"/>
            <a:ext cx="1402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dinero</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2718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unos zapatos</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vaso</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Coca-Cola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plato de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brócoli</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j-ea"/>
                <a:cs typeface="+mj-cs"/>
              </a:rPr>
              <a:t>Answers</a:t>
            </a:r>
            <a:endParaRPr kumimoji="0" lang="en-US" sz="4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166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3" y="-158175"/>
            <a:ext cx="10515600" cy="1022472"/>
          </a:xfrm>
        </p:spPr>
        <p:txBody>
          <a:bodyPr>
            <a:normAutofit/>
          </a:bodyPr>
          <a:lstStyle/>
          <a:p>
            <a:r>
              <a:rPr lang="en-GB" sz="3600" dirty="0"/>
              <a:t>una </a:t>
            </a:r>
            <a:r>
              <a:rPr lang="en-GB" sz="3600" dirty="0" err="1"/>
              <a:t>versión</a:t>
            </a:r>
            <a:r>
              <a:rPr lang="en-GB" sz="3600" dirty="0"/>
              <a:t> </a:t>
            </a:r>
            <a:r>
              <a:rPr lang="en-GB" sz="3600" dirty="0" err="1"/>
              <a:t>adaptada</a:t>
            </a:r>
            <a:endParaRPr lang="en-GB" sz="3600" dirty="0"/>
          </a:p>
        </p:txBody>
      </p:sp>
      <p:pic>
        <p:nvPicPr>
          <p:cNvPr id="6" name="VpvQxBlKDRc"/>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475458" y="995680"/>
            <a:ext cx="8339102" cy="4690745"/>
          </a:xfrm>
          <a:prstGeom prst="rect">
            <a:avLst/>
          </a:prstGeom>
        </p:spPr>
      </p:pic>
    </p:spTree>
    <p:extLst>
      <p:ext uri="{BB962C8B-B14F-4D97-AF65-F5344CB8AC3E}">
        <p14:creationId xmlns:p14="http://schemas.microsoft.com/office/powerpoint/2010/main" val="223705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7.2.1.3</a:t>
            </a:r>
          </a:p>
        </p:txBody>
      </p:sp>
      <p:sp>
        <p:nvSpPr>
          <p:cNvPr id="3" name="Content Placeholder 2"/>
          <p:cNvSpPr>
            <a:spLocks noGrp="1"/>
          </p:cNvSpPr>
          <p:nvPr>
            <p:ph idx="1"/>
          </p:nvPr>
        </p:nvSpPr>
        <p:spPr/>
        <p:txBody>
          <a:bodyPr/>
          <a:lstStyle/>
          <a:p>
            <a:r>
              <a:rPr lang="en-US" dirty="0"/>
              <a:t>Slide 9: listening based around the </a:t>
            </a:r>
            <a:r>
              <a:rPr lang="en-US"/>
              <a:t>Guggenheim Museum).</a:t>
            </a:r>
            <a:endParaRPr lang="en-US" dirty="0"/>
          </a:p>
          <a:p>
            <a:r>
              <a:rPr lang="en-US" dirty="0"/>
              <a:t>Slide 37: reading involving descriptions of Spain and Peru.</a:t>
            </a:r>
          </a:p>
          <a:p>
            <a:r>
              <a:rPr lang="en-US" dirty="0"/>
              <a:t>Slide 38-40: reading, listening, speaking about </a:t>
            </a:r>
            <a:r>
              <a:rPr lang="en-US" dirty="0" err="1"/>
              <a:t>Caños</a:t>
            </a:r>
            <a:r>
              <a:rPr lang="en-US" dirty="0"/>
              <a:t> </a:t>
            </a:r>
            <a:r>
              <a:rPr lang="en-US" dirty="0" err="1"/>
              <a:t>Cristales</a:t>
            </a:r>
            <a:r>
              <a:rPr lang="en-US" dirty="0"/>
              <a:t> in Colombia.</a:t>
            </a:r>
          </a:p>
        </p:txBody>
      </p:sp>
    </p:spTree>
    <p:extLst>
      <p:ext uri="{BB962C8B-B14F-4D97-AF65-F5344CB8AC3E}">
        <p14:creationId xmlns:p14="http://schemas.microsoft.com/office/powerpoint/2010/main" val="823642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Table 76" descr="Table for exercises"/>
          <p:cNvGraphicFramePr>
            <a:graphicFrameLocks noGrp="1"/>
          </p:cNvGraphicFramePr>
          <p:nvPr>
            <p:extLst/>
          </p:nvPr>
        </p:nvGraphicFramePr>
        <p:xfrm>
          <a:off x="2506442" y="1275176"/>
          <a:ext cx="9553972" cy="4870740"/>
        </p:xfrm>
        <a:graphic>
          <a:graphicData uri="http://schemas.openxmlformats.org/drawingml/2006/table">
            <a:tbl>
              <a:tblPr firstRow="1" bandRow="1">
                <a:tableStyleId>{5940675A-B579-460E-94D1-54222C63F5DA}</a:tableStyleId>
              </a:tblPr>
              <a:tblGrid>
                <a:gridCol w="600472">
                  <a:extLst>
                    <a:ext uri="{9D8B030D-6E8A-4147-A177-3AD203B41FA5}">
                      <a16:colId xmlns:a16="http://schemas.microsoft.com/office/drawing/2014/main" val="20000"/>
                    </a:ext>
                  </a:extLst>
                </a:gridCol>
                <a:gridCol w="3217686">
                  <a:extLst>
                    <a:ext uri="{9D8B030D-6E8A-4147-A177-3AD203B41FA5}">
                      <a16:colId xmlns:a16="http://schemas.microsoft.com/office/drawing/2014/main" val="2718503455"/>
                    </a:ext>
                  </a:extLst>
                </a:gridCol>
                <a:gridCol w="584200">
                  <a:extLst>
                    <a:ext uri="{9D8B030D-6E8A-4147-A177-3AD203B41FA5}">
                      <a16:colId xmlns:a16="http://schemas.microsoft.com/office/drawing/2014/main" val="161823757"/>
                    </a:ext>
                  </a:extLst>
                </a:gridCol>
                <a:gridCol w="5151614">
                  <a:extLst>
                    <a:ext uri="{9D8B030D-6E8A-4147-A177-3AD203B41FA5}">
                      <a16:colId xmlns:a16="http://schemas.microsoft.com/office/drawing/2014/main" val="20001"/>
                    </a:ext>
                  </a:extLst>
                </a:gridCol>
              </a:tblGrid>
              <a:tr h="121768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217685">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itle 7"/>
          <p:cNvSpPr>
            <a:spLocks noGrp="1"/>
          </p:cNvSpPr>
          <p:nvPr>
            <p:ph type="title"/>
          </p:nvPr>
        </p:nvSpPr>
        <p:spPr>
          <a:xfrm>
            <a:off x="10661636" y="309780"/>
            <a:ext cx="494044" cy="328362"/>
          </a:xfrm>
        </p:spPr>
        <p:txBody>
          <a:bodyPr>
            <a:normAutofit/>
          </a:bodyPr>
          <a:lstStyle/>
          <a:p>
            <a:r>
              <a:rPr lang="en-GB" sz="100" b="1" dirty="0">
                <a:solidFill>
                  <a:schemeClr val="bg1"/>
                </a:solidFill>
              </a:rPr>
              <a:t>escuchar</a:t>
            </a:r>
          </a:p>
        </p:txBody>
      </p:sp>
      <p:sp>
        <p:nvSpPr>
          <p:cNvPr id="12" name="TextBox 11"/>
          <p:cNvSpPr txBox="1"/>
          <p:nvPr/>
        </p:nvSpPr>
        <p:spPr>
          <a:xfrm>
            <a:off x="25387" y="30783"/>
            <a:ext cx="9373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En Bilbao, hay un museo famoso. </a:t>
            </a:r>
          </a:p>
        </p:txBody>
      </p:sp>
      <p:pic>
        <p:nvPicPr>
          <p:cNvPr id="1030" name="Picture 6" descr="gray concrete 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8" y="1586529"/>
            <a:ext cx="2345496" cy="31265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25387" y="422147"/>
            <a:ext cx="8392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 ¿Quiénes son las personas, y cómo son? </a:t>
            </a:r>
          </a:p>
        </p:txBody>
      </p:sp>
      <p:sp>
        <p:nvSpPr>
          <p:cNvPr id="14" name="TextBox 13"/>
          <p:cNvSpPr txBox="1"/>
          <p:nvPr/>
        </p:nvSpPr>
        <p:spPr>
          <a:xfrm>
            <a:off x="5083223" y="5689"/>
            <a:ext cx="3717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Hay ocho personas allí.</a:t>
            </a:r>
          </a:p>
        </p:txBody>
      </p:sp>
      <p:sp>
        <p:nvSpPr>
          <p:cNvPr id="39" name="TextBox 38"/>
          <p:cNvSpPr txBox="1"/>
          <p:nvPr/>
        </p:nvSpPr>
        <p:spPr>
          <a:xfrm>
            <a:off x="25387" y="867430"/>
            <a:ext cx="8392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 la persona y el adjetivo </a:t>
            </a:r>
            <a:r>
              <a:rPr kumimoji="0" lang="en-GB" sz="2400" b="1" i="1"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en inglés</a:t>
            </a:r>
            <a:r>
              <a:rPr kumimoji="0" lang="en-GB" sz="24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1345037"/>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2495110"/>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993" y="3738209"/>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4957953"/>
            <a:ext cx="853171" cy="10142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80170" y="4686855"/>
            <a:ext cx="21856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El Guggenheim, Bilbao</a:t>
            </a:r>
          </a:p>
        </p:txBody>
      </p:sp>
      <p:sp>
        <p:nvSpPr>
          <p:cNvPr id="10" name="TextBox 9"/>
          <p:cNvSpPr txBox="1"/>
          <p:nvPr/>
        </p:nvSpPr>
        <p:spPr>
          <a:xfrm>
            <a:off x="3878252" y="1754947"/>
            <a:ext cx="32925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tall mother</a:t>
            </a:r>
          </a:p>
        </p:txBody>
      </p:sp>
      <p:pic>
        <p:nvPicPr>
          <p:cNvPr id="46"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979" y="1392186"/>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2569168"/>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3743217"/>
            <a:ext cx="853171" cy="1014212"/>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4994755"/>
            <a:ext cx="853171" cy="1014212"/>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p:nvPr/>
        </p:nvSpPr>
        <p:spPr>
          <a:xfrm>
            <a:off x="4015584" y="2974835"/>
            <a:ext cx="2513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short father</a:t>
            </a:r>
          </a:p>
        </p:txBody>
      </p:sp>
      <p:sp>
        <p:nvSpPr>
          <p:cNvPr id="62" name="TextBox 61"/>
          <p:cNvSpPr txBox="1"/>
          <p:nvPr/>
        </p:nvSpPr>
        <p:spPr>
          <a:xfrm>
            <a:off x="4022576" y="4140959"/>
            <a:ext cx="2589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silly sister</a:t>
            </a:r>
          </a:p>
        </p:txBody>
      </p:sp>
      <p:sp>
        <p:nvSpPr>
          <p:cNvPr id="63" name="TextBox 62"/>
          <p:cNvSpPr txBox="1"/>
          <p:nvPr/>
        </p:nvSpPr>
        <p:spPr>
          <a:xfrm>
            <a:off x="3902844" y="5384215"/>
            <a:ext cx="27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nice brother</a:t>
            </a:r>
          </a:p>
        </p:txBody>
      </p:sp>
      <p:sp>
        <p:nvSpPr>
          <p:cNvPr id="64" name="TextBox 63"/>
          <p:cNvSpPr txBox="1"/>
          <p:nvPr/>
        </p:nvSpPr>
        <p:spPr>
          <a:xfrm>
            <a:off x="7793557" y="1789322"/>
            <a:ext cx="4424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important female author</a:t>
            </a:r>
          </a:p>
        </p:txBody>
      </p:sp>
      <p:sp>
        <p:nvSpPr>
          <p:cNvPr id="65" name="TextBox 64"/>
          <p:cNvSpPr txBox="1"/>
          <p:nvPr/>
        </p:nvSpPr>
        <p:spPr>
          <a:xfrm>
            <a:off x="7841421" y="2910985"/>
            <a:ext cx="4424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interesting male teacher</a:t>
            </a:r>
          </a:p>
        </p:txBody>
      </p:sp>
      <p:sp>
        <p:nvSpPr>
          <p:cNvPr id="66" name="TextBox 65"/>
          <p:cNvSpPr txBox="1"/>
          <p:nvPr/>
        </p:nvSpPr>
        <p:spPr>
          <a:xfrm>
            <a:off x="7774298" y="4140959"/>
            <a:ext cx="4140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nervous male director/</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headteacher</a:t>
            </a:r>
            <a:endParaRPr kumimoji="0" lang="en-GB" sz="20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67" name="TextBox 66"/>
          <p:cNvSpPr txBox="1"/>
          <p:nvPr/>
        </p:nvSpPr>
        <p:spPr>
          <a:xfrm>
            <a:off x="7841421" y="5289551"/>
            <a:ext cx="345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cheerful female director/</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headteacher</a:t>
            </a:r>
            <a:endParaRPr kumimoji="0" lang="en-GB" sz="20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78" name="Action Button: Custom 77" descr="number 1">
            <a:hlinkClick r:id="" action="ppaction://noaction" highlightClick="1">
              <a:snd r:embed="rId5" name="Phrase 1.wav"/>
            </a:hlinkClick>
          </p:cNvPr>
          <p:cNvSpPr/>
          <p:nvPr/>
        </p:nvSpPr>
        <p:spPr>
          <a:xfrm>
            <a:off x="2587990" y="1636143"/>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79" name="Action Button: Custom 78" descr="number 2">
            <a:hlinkClick r:id="" action="ppaction://noaction" highlightClick="1">
              <a:snd r:embed="rId6" name="Phrase 2.wav"/>
            </a:hlinkClick>
          </p:cNvPr>
          <p:cNvSpPr/>
          <p:nvPr/>
        </p:nvSpPr>
        <p:spPr>
          <a:xfrm>
            <a:off x="2584468" y="2850744"/>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80" name="Action Button: Custom 79" descr="number 3">
            <a:hlinkClick r:id="" action="ppaction://noaction" highlightClick="1">
              <a:snd r:embed="rId7" name="Phrase 3.wav"/>
            </a:hlinkClick>
          </p:cNvPr>
          <p:cNvSpPr/>
          <p:nvPr/>
        </p:nvSpPr>
        <p:spPr>
          <a:xfrm>
            <a:off x="2592475" y="4029315"/>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81" name="Action Button: Custom 80" descr="number 4">
            <a:hlinkClick r:id="" action="ppaction://noaction" highlightClick="1">
              <a:snd r:embed="rId8" name="Phrase 4.wav"/>
            </a:hlinkClick>
          </p:cNvPr>
          <p:cNvSpPr/>
          <p:nvPr/>
        </p:nvSpPr>
        <p:spPr>
          <a:xfrm>
            <a:off x="2592187" y="5336577"/>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82" name="Action Button: Custom 81" descr="number 5">
            <a:hlinkClick r:id="" action="ppaction://noaction" highlightClick="1">
              <a:snd r:embed="rId9" name="Phrase 5.wav"/>
            </a:hlinkClick>
          </p:cNvPr>
          <p:cNvSpPr/>
          <p:nvPr/>
        </p:nvSpPr>
        <p:spPr>
          <a:xfrm>
            <a:off x="6397628" y="1641361"/>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83" name="Action Button: Custom 82" descr="number 6">
            <a:hlinkClick r:id="" action="ppaction://noaction" highlightClick="1">
              <a:snd r:embed="rId10" name="Phrase 6.wav"/>
            </a:hlinkClick>
          </p:cNvPr>
          <p:cNvSpPr/>
          <p:nvPr/>
        </p:nvSpPr>
        <p:spPr>
          <a:xfrm>
            <a:off x="6391556" y="2846263"/>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84" name="Action Button: Custom 83" descr="number 7">
            <a:hlinkClick r:id="" action="ppaction://noaction" highlightClick="1">
              <a:snd r:embed="rId11" name="Phrase 7.wav"/>
            </a:hlinkClick>
          </p:cNvPr>
          <p:cNvSpPr/>
          <p:nvPr/>
        </p:nvSpPr>
        <p:spPr>
          <a:xfrm>
            <a:off x="6396546" y="4064089"/>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85" name="Action Button: Custom 84" descr="number 8">
            <a:hlinkClick r:id="" action="ppaction://noaction" highlightClick="1">
              <a:snd r:embed="rId12" name="Phrase 8.wav"/>
            </a:hlinkClick>
          </p:cNvPr>
          <p:cNvSpPr/>
          <p:nvPr/>
        </p:nvSpPr>
        <p:spPr>
          <a:xfrm>
            <a:off x="6393393" y="5336577"/>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8</a:t>
            </a:r>
          </a:p>
        </p:txBody>
      </p:sp>
      <p:sp>
        <p:nvSpPr>
          <p:cNvPr id="3" name="TextBox 2"/>
          <p:cNvSpPr txBox="1"/>
          <p:nvPr/>
        </p:nvSpPr>
        <p:spPr>
          <a:xfrm>
            <a:off x="4165598" y="1660326"/>
            <a:ext cx="183477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a:t>
            </a:r>
          </a:p>
        </p:txBody>
      </p:sp>
      <p:sp>
        <p:nvSpPr>
          <p:cNvPr id="47" name="TextBox 46"/>
          <p:cNvSpPr txBox="1"/>
          <p:nvPr/>
        </p:nvSpPr>
        <p:spPr>
          <a:xfrm>
            <a:off x="4327534" y="2879331"/>
            <a:ext cx="1816276"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a:t>
            </a:r>
          </a:p>
        </p:txBody>
      </p:sp>
      <p:sp>
        <p:nvSpPr>
          <p:cNvPr id="49" name="TextBox 48"/>
          <p:cNvSpPr txBox="1"/>
          <p:nvPr/>
        </p:nvSpPr>
        <p:spPr>
          <a:xfrm>
            <a:off x="4295966" y="4036619"/>
            <a:ext cx="182394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a:t>
            </a:r>
          </a:p>
        </p:txBody>
      </p:sp>
      <p:sp>
        <p:nvSpPr>
          <p:cNvPr id="51" name="TextBox 50"/>
          <p:cNvSpPr txBox="1"/>
          <p:nvPr/>
        </p:nvSpPr>
        <p:spPr>
          <a:xfrm>
            <a:off x="4196042" y="5286478"/>
            <a:ext cx="181031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________</a:t>
            </a:r>
          </a:p>
        </p:txBody>
      </p:sp>
      <p:sp>
        <p:nvSpPr>
          <p:cNvPr id="53" name="TextBox 52"/>
          <p:cNvSpPr txBox="1"/>
          <p:nvPr/>
        </p:nvSpPr>
        <p:spPr>
          <a:xfrm>
            <a:off x="8246039" y="1694459"/>
            <a:ext cx="331245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________________</a:t>
            </a:r>
          </a:p>
        </p:txBody>
      </p:sp>
      <p:sp>
        <p:nvSpPr>
          <p:cNvPr id="54" name="TextBox 53"/>
          <p:cNvSpPr txBox="1"/>
          <p:nvPr/>
        </p:nvSpPr>
        <p:spPr>
          <a:xfrm>
            <a:off x="8262676" y="2810837"/>
            <a:ext cx="322410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_________________</a:t>
            </a:r>
          </a:p>
        </p:txBody>
      </p:sp>
      <p:sp>
        <p:nvSpPr>
          <p:cNvPr id="55" name="TextBox 54"/>
          <p:cNvSpPr txBox="1"/>
          <p:nvPr/>
        </p:nvSpPr>
        <p:spPr>
          <a:xfrm>
            <a:off x="8075382" y="4025331"/>
            <a:ext cx="186590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_________</a:t>
            </a:r>
          </a:p>
        </p:txBody>
      </p:sp>
      <p:grpSp>
        <p:nvGrpSpPr>
          <p:cNvPr id="11" name="Group 10"/>
          <p:cNvGrpSpPr/>
          <p:nvPr/>
        </p:nvGrpSpPr>
        <p:grpSpPr>
          <a:xfrm>
            <a:off x="7841421" y="4475603"/>
            <a:ext cx="2728148" cy="387530"/>
            <a:chOff x="7841421" y="4475603"/>
            <a:chExt cx="2728148" cy="387530"/>
          </a:xfrm>
        </p:grpSpPr>
        <p:sp>
          <p:nvSpPr>
            <p:cNvPr id="5" name="Rectangle 4"/>
            <p:cNvSpPr/>
            <p:nvPr/>
          </p:nvSpPr>
          <p:spPr>
            <a:xfrm>
              <a:off x="7841421" y="4475603"/>
              <a:ext cx="2728148" cy="38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7" name="Straight Connector 6"/>
            <p:cNvCxnSpPr/>
            <p:nvPr/>
          </p:nvCxnSpPr>
          <p:spPr>
            <a:xfrm>
              <a:off x="7886857" y="4774024"/>
              <a:ext cx="266400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8119640" y="5191461"/>
            <a:ext cx="220172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___________</a:t>
            </a:r>
          </a:p>
        </p:txBody>
      </p:sp>
      <p:grpSp>
        <p:nvGrpSpPr>
          <p:cNvPr id="57" name="Group 56"/>
          <p:cNvGrpSpPr/>
          <p:nvPr/>
        </p:nvGrpSpPr>
        <p:grpSpPr>
          <a:xfrm>
            <a:off x="7933488" y="5641733"/>
            <a:ext cx="2728148" cy="387530"/>
            <a:chOff x="7841421" y="4475603"/>
            <a:chExt cx="2728148" cy="387530"/>
          </a:xfrm>
        </p:grpSpPr>
        <p:sp>
          <p:nvSpPr>
            <p:cNvPr id="58" name="Rectangle 57"/>
            <p:cNvSpPr/>
            <p:nvPr/>
          </p:nvSpPr>
          <p:spPr>
            <a:xfrm>
              <a:off x="7841421" y="4475603"/>
              <a:ext cx="2728148" cy="38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9" name="Straight Connector 58"/>
            <p:cNvCxnSpPr/>
            <p:nvPr/>
          </p:nvCxnSpPr>
          <p:spPr>
            <a:xfrm>
              <a:off x="7886857" y="4774024"/>
              <a:ext cx="266400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728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51"/>
                                        </p:tgtEl>
                                      </p:cBhvr>
                                    </p:animEffect>
                                    <p:set>
                                      <p:cBhvr>
                                        <p:cTn id="96" dur="1" fill="hold">
                                          <p:stCondLst>
                                            <p:cond delay="499"/>
                                          </p:stCondLst>
                                        </p:cTn>
                                        <p:tgtEl>
                                          <p:spTgt spid="5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3"/>
                                        </p:tgtEl>
                                      </p:cBhvr>
                                    </p:animEffect>
                                    <p:set>
                                      <p:cBhvr>
                                        <p:cTn id="101" dur="1" fill="hold">
                                          <p:stCondLst>
                                            <p:cond delay="499"/>
                                          </p:stCondLst>
                                        </p:cTn>
                                        <p:tgtEl>
                                          <p:spTgt spid="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4"/>
                                        </p:tgtEl>
                                      </p:cBhvr>
                                    </p:animEffect>
                                    <p:set>
                                      <p:cBhvr>
                                        <p:cTn id="106" dur="1" fill="hold">
                                          <p:stCondLst>
                                            <p:cond delay="499"/>
                                          </p:stCondLst>
                                        </p:cTn>
                                        <p:tgtEl>
                                          <p:spTgt spid="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6"/>
                                        </p:tgtEl>
                                      </p:cBhvr>
                                    </p:animEffect>
                                    <p:set>
                                      <p:cBhvr>
                                        <p:cTn id="119" dur="1" fill="hold">
                                          <p:stCondLst>
                                            <p:cond delay="499"/>
                                          </p:stCondLst>
                                        </p:cTn>
                                        <p:tgtEl>
                                          <p:spTgt spid="5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57"/>
                                        </p:tgtEl>
                                      </p:cBhvr>
                                    </p:animEffect>
                                    <p:set>
                                      <p:cBhvr>
                                        <p:cTn id="12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4" grpId="0"/>
      <p:bldP spid="39" grpId="0"/>
      <p:bldP spid="4" grpId="0"/>
      <p:bldP spid="10" grpId="0"/>
      <p:bldP spid="61" grpId="0"/>
      <p:bldP spid="62" grpId="0"/>
      <p:bldP spid="63" grpId="0"/>
      <p:bldP spid="64" grpId="0"/>
      <p:bldP spid="65" grpId="0"/>
      <p:bldP spid="66" grpId="0"/>
      <p:bldP spid="67" grpId="0"/>
      <p:bldP spid="3" grpId="0" animBg="1"/>
      <p:bldP spid="3" grpId="1" animBg="1"/>
      <p:bldP spid="47" grpId="0" animBg="1"/>
      <p:bldP spid="47" grpId="1" animBg="1"/>
      <p:bldP spid="49" grpId="0" animBg="1"/>
      <p:bldP spid="49" grpId="1" animBg="1"/>
      <p:bldP spid="51" grpId="0" animBg="1"/>
      <p:bldP spid="51"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Rectangle 5"/>
          <p:cNvSpPr/>
          <p:nvPr/>
        </p:nvSpPr>
        <p:spPr>
          <a:xfrm>
            <a:off x="1156309" y="2006378"/>
            <a:ext cx="540598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 tiene una torre,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torre tiene un balcón, </a:t>
            </a:r>
          </a:p>
        </p:txBody>
      </p:sp>
      <p:sp>
        <p:nvSpPr>
          <p:cNvPr id="8" name="Rectangle 7"/>
          <p:cNvSpPr/>
          <p:nvPr/>
        </p:nvSpPr>
        <p:spPr>
          <a:xfrm>
            <a:off x="1156309" y="3312461"/>
            <a:ext cx="55813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una dama,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dama una blanca flor…</a:t>
            </a:r>
          </a:p>
        </p:txBody>
      </p:sp>
      <p:sp>
        <p:nvSpPr>
          <p:cNvPr id="7" name="TextBox 6"/>
          <p:cNvSpPr txBox="1"/>
          <p:nvPr/>
        </p:nvSpPr>
        <p:spPr>
          <a:xfrm>
            <a:off x="1678336" y="524145"/>
            <a:ext cx="91944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el texto. ¿Qué tipo de texto es?</a:t>
            </a:r>
          </a:p>
        </p:txBody>
      </p:sp>
      <p:sp>
        <p:nvSpPr>
          <p:cNvPr id="18" name="Rectangle 17"/>
          <p:cNvSpPr/>
          <p:nvPr/>
        </p:nvSpPr>
        <p:spPr>
          <a:xfrm>
            <a:off x="7676168" y="2298766"/>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artículo?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novela?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poema?</a:t>
            </a:r>
          </a:p>
        </p:txBody>
      </p:sp>
      <p:sp>
        <p:nvSpPr>
          <p:cNvPr id="10" name="Rounded Rectangle 38"/>
          <p:cNvSpPr/>
          <p:nvPr/>
        </p:nvSpPr>
        <p:spPr>
          <a:xfrm>
            <a:off x="11062952" y="83472"/>
            <a:ext cx="1086107"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11386456" y="759457"/>
            <a:ext cx="7081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Title 2"/>
          <p:cNvSpPr>
            <a:spLocks noGrp="1"/>
          </p:cNvSpPr>
          <p:nvPr>
            <p:ph type="title"/>
          </p:nvPr>
        </p:nvSpPr>
        <p:spPr>
          <a:xfrm>
            <a:off x="11289662" y="-366051"/>
            <a:ext cx="1409700" cy="13255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16026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descr="Table for exercises"/>
          <p:cNvGraphicFramePr>
            <a:graphicFrameLocks noGrp="1"/>
          </p:cNvGraphicFramePr>
          <p:nvPr>
            <p:extLst/>
          </p:nvPr>
        </p:nvGraphicFramePr>
        <p:xfrm>
          <a:off x="210690" y="1029035"/>
          <a:ext cx="11603938" cy="5102954"/>
        </p:xfrm>
        <a:graphic>
          <a:graphicData uri="http://schemas.openxmlformats.org/drawingml/2006/table">
            <a:tbl>
              <a:tblPr firstRow="1" bandRow="1">
                <a:tableStyleId>{5940675A-B579-460E-94D1-54222C63F5DA}</a:tableStyleId>
              </a:tblPr>
              <a:tblGrid>
                <a:gridCol w="5232167">
                  <a:extLst>
                    <a:ext uri="{9D8B030D-6E8A-4147-A177-3AD203B41FA5}">
                      <a16:colId xmlns:a16="http://schemas.microsoft.com/office/drawing/2014/main" val="2718503455"/>
                    </a:ext>
                  </a:extLst>
                </a:gridCol>
                <a:gridCol w="1219200">
                  <a:extLst>
                    <a:ext uri="{9D8B030D-6E8A-4147-A177-3AD203B41FA5}">
                      <a16:colId xmlns:a16="http://schemas.microsoft.com/office/drawing/2014/main" val="20001"/>
                    </a:ext>
                  </a:extLst>
                </a:gridCol>
                <a:gridCol w="1248229">
                  <a:extLst>
                    <a:ext uri="{9D8B030D-6E8A-4147-A177-3AD203B41FA5}">
                      <a16:colId xmlns:a16="http://schemas.microsoft.com/office/drawing/2014/main" val="3057866719"/>
                    </a:ext>
                  </a:extLst>
                </a:gridCol>
                <a:gridCol w="3904342">
                  <a:extLst>
                    <a:ext uri="{9D8B030D-6E8A-4147-A177-3AD203B41FA5}">
                      <a16:colId xmlns:a16="http://schemas.microsoft.com/office/drawing/2014/main" val="2835944962"/>
                    </a:ext>
                  </a:extLst>
                </a:gridCol>
              </a:tblGrid>
              <a:tr h="676894">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294640"/>
                  </a:ext>
                </a:extLst>
              </a:tr>
              <a:tr h="442606">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4" name="Title 3"/>
          <p:cNvSpPr>
            <a:spLocks noGrp="1"/>
          </p:cNvSpPr>
          <p:nvPr>
            <p:ph type="title"/>
          </p:nvPr>
        </p:nvSpPr>
        <p:spPr>
          <a:xfrm>
            <a:off x="0" y="52385"/>
            <a:ext cx="11814628" cy="355713"/>
          </a:xfrm>
        </p:spPr>
        <p:txBody>
          <a:bodyPr>
            <a:noAutofit/>
          </a:bodyPr>
          <a:lstStyle/>
          <a:p>
            <a:r>
              <a:rPr lang="en-GB" sz="2000" dirty="0">
                <a:solidFill>
                  <a:schemeClr val="accent1">
                    <a:lumMod val="50000"/>
                  </a:schemeClr>
                </a:solidFill>
              </a:rPr>
              <a:t>Daniel talks to a friend from his country, Spain, about the beautiful things they have there.</a:t>
            </a:r>
          </a:p>
        </p:txBody>
      </p:sp>
      <p:sp>
        <p:nvSpPr>
          <p:cNvPr id="5" name="Title 3"/>
          <p:cNvSpPr txBox="1">
            <a:spLocks/>
          </p:cNvSpPr>
          <p:nvPr/>
        </p:nvSpPr>
        <p:spPr>
          <a:xfrm>
            <a:off x="-1" y="407350"/>
            <a:ext cx="728617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He also says what his Peruvian friends have in theirs. </a:t>
            </a:r>
          </a:p>
        </p:txBody>
      </p:sp>
      <p:sp>
        <p:nvSpPr>
          <p:cNvPr id="6" name="Title 3"/>
          <p:cNvSpPr txBox="1">
            <a:spLocks/>
          </p:cNvSpPr>
          <p:nvPr/>
        </p:nvSpPr>
        <p:spPr>
          <a:xfrm>
            <a:off x="223726" y="1726348"/>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“Tenemos ríos hermosos.” </a:t>
            </a:r>
          </a:p>
        </p:txBody>
      </p:sp>
      <p:sp>
        <p:nvSpPr>
          <p:cNvPr id="45" name="TextBox 44" descr="table content ">
            <a:extLst>
              <a:ext uri="{FF2B5EF4-FFF2-40B4-BE49-F238E27FC236}">
                <a16:creationId xmlns:a16="http://schemas.microsoft.com/office/drawing/2014/main" id="{E4787244-D551-0943-BF15-C343F13E7CB4}"/>
              </a:ext>
            </a:extLst>
          </p:cNvPr>
          <p:cNvSpPr txBox="1"/>
          <p:nvPr/>
        </p:nvSpPr>
        <p:spPr>
          <a:xfrm>
            <a:off x="6742315" y="-665064"/>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 name="Title 3"/>
          <p:cNvSpPr txBox="1">
            <a:spLocks/>
          </p:cNvSpPr>
          <p:nvPr/>
        </p:nvSpPr>
        <p:spPr>
          <a:xfrm>
            <a:off x="223726" y="2210807"/>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“Tienen muchas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flores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rojas.” </a:t>
            </a:r>
          </a:p>
        </p:txBody>
      </p:sp>
      <p:sp>
        <p:nvSpPr>
          <p:cNvPr id="77" name="Title 3"/>
          <p:cNvSpPr txBox="1">
            <a:spLocks/>
          </p:cNvSpPr>
          <p:nvPr/>
        </p:nvSpPr>
        <p:spPr>
          <a:xfrm>
            <a:off x="237100" y="2634051"/>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“Tienen unas ciudades grandes.” </a:t>
            </a:r>
          </a:p>
        </p:txBody>
      </p:sp>
      <p:sp>
        <p:nvSpPr>
          <p:cNvPr id="78" name="Title 3"/>
          <p:cNvSpPr txBox="1">
            <a:spLocks/>
          </p:cNvSpPr>
          <p:nvPr/>
        </p:nvSpPr>
        <p:spPr>
          <a:xfrm>
            <a:off x="210690" y="304656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“Tenemos naturaleza diversa.” </a:t>
            </a:r>
          </a:p>
        </p:txBody>
      </p:sp>
      <p:sp>
        <p:nvSpPr>
          <p:cNvPr id="81" name="Title 3"/>
          <p:cNvSpPr txBox="1">
            <a:spLocks/>
          </p:cNvSpPr>
          <p:nvPr/>
        </p:nvSpPr>
        <p:spPr>
          <a:xfrm>
            <a:off x="7956082" y="1205142"/>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Escribe la frase completa en inglés.</a:t>
            </a:r>
          </a:p>
        </p:txBody>
      </p:sp>
      <p:sp>
        <p:nvSpPr>
          <p:cNvPr id="83" name="Title 3"/>
          <p:cNvSpPr txBox="1">
            <a:spLocks/>
          </p:cNvSpPr>
          <p:nvPr/>
        </p:nvSpPr>
        <p:spPr>
          <a:xfrm>
            <a:off x="210689" y="349914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“Tienen pájaros verdes.” </a:t>
            </a:r>
          </a:p>
        </p:txBody>
      </p:sp>
      <p:sp>
        <p:nvSpPr>
          <p:cNvPr id="84" name="Title 3"/>
          <p:cNvSpPr txBox="1">
            <a:spLocks/>
          </p:cNvSpPr>
          <p:nvPr/>
        </p:nvSpPr>
        <p:spPr>
          <a:xfrm>
            <a:off x="221459" y="398360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“Tenemos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lugares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interesantes.” </a:t>
            </a:r>
          </a:p>
        </p:txBody>
      </p:sp>
      <p:sp>
        <p:nvSpPr>
          <p:cNvPr id="85" name="Title 3"/>
          <p:cNvSpPr txBox="1">
            <a:spLocks/>
          </p:cNvSpPr>
          <p:nvPr/>
        </p:nvSpPr>
        <p:spPr>
          <a:xfrm>
            <a:off x="221459" y="442393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“Tienen árboles bastante antiguos.” </a:t>
            </a:r>
          </a:p>
        </p:txBody>
      </p:sp>
      <p:sp>
        <p:nvSpPr>
          <p:cNvPr id="86" name="Title 3"/>
          <p:cNvSpPr txBox="1">
            <a:spLocks/>
          </p:cNvSpPr>
          <p:nvPr/>
        </p:nvSpPr>
        <p:spPr>
          <a:xfrm>
            <a:off x="221459" y="485004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“Tenemos montañas altas” </a:t>
            </a:r>
          </a:p>
        </p:txBody>
      </p:sp>
      <p:pic>
        <p:nvPicPr>
          <p:cNvPr id="15362" name="Picture 2" descr="Flag of Peru (stat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252" y="1058460"/>
            <a:ext cx="913688" cy="608887"/>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Rectangular Callout 74"/>
          <p:cNvSpPr/>
          <p:nvPr/>
        </p:nvSpPr>
        <p:spPr>
          <a:xfrm>
            <a:off x="7368953" y="497088"/>
            <a:ext cx="1454297" cy="353964"/>
          </a:xfrm>
          <a:prstGeom prst="wedgeRectCallout">
            <a:avLst>
              <a:gd name="adj1" fmla="val -36801"/>
              <a:gd name="adj2" fmla="val 1667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They have</a:t>
            </a:r>
          </a:p>
        </p:txBody>
      </p:sp>
      <p:pic>
        <p:nvPicPr>
          <p:cNvPr id="15364" name="Picture 4" descr="Flag of Spain (Civil).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601" y="1057901"/>
            <a:ext cx="914526" cy="609446"/>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Rectangular Callout 73"/>
          <p:cNvSpPr/>
          <p:nvPr/>
        </p:nvSpPr>
        <p:spPr>
          <a:xfrm>
            <a:off x="4478591" y="771384"/>
            <a:ext cx="1454297" cy="353964"/>
          </a:xfrm>
          <a:prstGeom prst="wedgeRectCallout">
            <a:avLst>
              <a:gd name="adj1" fmla="val 45037"/>
              <a:gd name="adj2" fmla="val 1202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We have </a:t>
            </a:r>
          </a:p>
        </p:txBody>
      </p:sp>
      <p:sp>
        <p:nvSpPr>
          <p:cNvPr id="89" name="Title 3"/>
          <p:cNvSpPr txBox="1">
            <a:spLocks/>
          </p:cNvSpPr>
          <p:nvPr/>
        </p:nvSpPr>
        <p:spPr>
          <a:xfrm>
            <a:off x="221459" y="5293874"/>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“Tenemos playas muy grandes” </a:t>
            </a:r>
          </a:p>
        </p:txBody>
      </p:sp>
      <p:sp>
        <p:nvSpPr>
          <p:cNvPr id="90" name="Title 3"/>
          <p:cNvSpPr txBox="1">
            <a:spLocks/>
          </p:cNvSpPr>
          <p:nvPr/>
        </p:nvSpPr>
        <p:spPr>
          <a:xfrm>
            <a:off x="221459" y="573770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“Solo tienen islas bonitas” </a:t>
            </a:r>
          </a:p>
        </p:txBody>
      </p:sp>
      <p:sp>
        <p:nvSpPr>
          <p:cNvPr id="91" name="Title 3"/>
          <p:cNvSpPr txBox="1">
            <a:spLocks/>
          </p:cNvSpPr>
          <p:nvPr/>
        </p:nvSpPr>
        <p:spPr>
          <a:xfrm>
            <a:off x="7956082" y="1743480"/>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We have beautiful rivers.</a:t>
            </a:r>
          </a:p>
        </p:txBody>
      </p:sp>
      <p:sp>
        <p:nvSpPr>
          <p:cNvPr id="92" name="Title 3"/>
          <p:cNvSpPr txBox="1">
            <a:spLocks/>
          </p:cNvSpPr>
          <p:nvPr/>
        </p:nvSpPr>
        <p:spPr>
          <a:xfrm>
            <a:off x="7956082" y="2210807"/>
            <a:ext cx="3871582"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They have a lot of red flowers.</a:t>
            </a:r>
          </a:p>
        </p:txBody>
      </p:sp>
      <p:sp>
        <p:nvSpPr>
          <p:cNvPr id="93" name="Title 3"/>
          <p:cNvSpPr txBox="1">
            <a:spLocks/>
          </p:cNvSpPr>
          <p:nvPr/>
        </p:nvSpPr>
        <p:spPr>
          <a:xfrm>
            <a:off x="7967789" y="2645452"/>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They have some big cities.</a:t>
            </a:r>
          </a:p>
        </p:txBody>
      </p:sp>
      <p:sp>
        <p:nvSpPr>
          <p:cNvPr id="94" name="Title 3"/>
          <p:cNvSpPr txBox="1">
            <a:spLocks/>
          </p:cNvSpPr>
          <p:nvPr/>
        </p:nvSpPr>
        <p:spPr>
          <a:xfrm>
            <a:off x="7956082" y="3080447"/>
            <a:ext cx="326346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We have diverse nature.</a:t>
            </a:r>
          </a:p>
        </p:txBody>
      </p:sp>
      <p:sp>
        <p:nvSpPr>
          <p:cNvPr id="95" name="Title 3"/>
          <p:cNvSpPr txBox="1">
            <a:spLocks/>
          </p:cNvSpPr>
          <p:nvPr/>
        </p:nvSpPr>
        <p:spPr>
          <a:xfrm>
            <a:off x="7956082" y="3524275"/>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They have green birds.</a:t>
            </a:r>
          </a:p>
        </p:txBody>
      </p:sp>
      <p:sp>
        <p:nvSpPr>
          <p:cNvPr id="96" name="Title 3"/>
          <p:cNvSpPr txBox="1">
            <a:spLocks/>
          </p:cNvSpPr>
          <p:nvPr/>
        </p:nvSpPr>
        <p:spPr>
          <a:xfrm>
            <a:off x="7956082" y="3946738"/>
            <a:ext cx="381534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We have interesting places.</a:t>
            </a:r>
          </a:p>
        </p:txBody>
      </p:sp>
      <p:sp>
        <p:nvSpPr>
          <p:cNvPr id="97" name="Title 3"/>
          <p:cNvSpPr txBox="1">
            <a:spLocks/>
          </p:cNvSpPr>
          <p:nvPr/>
        </p:nvSpPr>
        <p:spPr>
          <a:xfrm>
            <a:off x="7956082" y="4390566"/>
            <a:ext cx="354495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They have quite old trees.</a:t>
            </a:r>
          </a:p>
        </p:txBody>
      </p:sp>
      <p:sp>
        <p:nvSpPr>
          <p:cNvPr id="98" name="Title 3"/>
          <p:cNvSpPr txBox="1">
            <a:spLocks/>
          </p:cNvSpPr>
          <p:nvPr/>
        </p:nvSpPr>
        <p:spPr>
          <a:xfrm>
            <a:off x="7956081" y="4834394"/>
            <a:ext cx="385854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We have high mountains.</a:t>
            </a:r>
          </a:p>
        </p:txBody>
      </p:sp>
      <p:sp>
        <p:nvSpPr>
          <p:cNvPr id="99" name="Title 3"/>
          <p:cNvSpPr txBox="1">
            <a:spLocks/>
          </p:cNvSpPr>
          <p:nvPr/>
        </p:nvSpPr>
        <p:spPr>
          <a:xfrm>
            <a:off x="7956080" y="5293873"/>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We have very big beaches.</a:t>
            </a:r>
          </a:p>
        </p:txBody>
      </p:sp>
      <p:sp>
        <p:nvSpPr>
          <p:cNvPr id="100" name="Title 3"/>
          <p:cNvSpPr txBox="1">
            <a:spLocks/>
          </p:cNvSpPr>
          <p:nvPr/>
        </p:nvSpPr>
        <p:spPr>
          <a:xfrm>
            <a:off x="7956080" y="5722050"/>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They only have pretty islands.</a:t>
            </a:r>
          </a:p>
        </p:txBody>
      </p:sp>
      <p:pic>
        <p:nvPicPr>
          <p:cNvPr id="1536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167684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491" y="211671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435" y="252941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607" y="298902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3445539"/>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385889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0612" y="4323828"/>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4742537"/>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5201930"/>
            <a:ext cx="612514" cy="46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5656404"/>
            <a:ext cx="612514" cy="46959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5913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P spid="98" grpId="0"/>
      <p:bldP spid="99" grpId="0"/>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551571" y="453303"/>
            <a:ext cx="5956300" cy="5663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a:ea typeface="+mn-ea"/>
                <a:cs typeface="+mn-cs"/>
              </a:rPr>
              <a:t>Caño Cristales </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es</a:t>
            </a:r>
            <a:r>
              <a:rPr kumimoji="0" lang="en-GB" sz="2200" b="0" i="1"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un río hermoso </a:t>
            </a:r>
            <a:r>
              <a:rPr kumimoji="0" lang="en-GB" sz="2200" b="0" i="0" u="none" strike="noStrike" kern="1200" cap="none" spc="0" normalizeH="0" baseline="0" noProof="0" err="1">
                <a:ln>
                  <a:noFill/>
                </a:ln>
                <a:solidFill>
                  <a:srgbClr val="5B9BD5">
                    <a:lumMod val="50000"/>
                  </a:srgbClr>
                </a:solidFill>
                <a:effectLst/>
                <a:uLnTx/>
                <a:uFillTx/>
                <a:latin typeface="Century Gothic"/>
                <a:ea typeface="+mn-ea"/>
                <a:cs typeface="+mn-cs"/>
              </a:rPr>
              <a:t>en</a:t>
            </a:r>
            <a:r>
              <a:rPr kumimoji="0" lang="en-GB" sz="2200" b="0" i="0" u="none" strike="noStrike" kern="1200" cap="none" spc="0" normalizeH="0" baseline="0" noProof="0">
                <a:ln>
                  <a:noFill/>
                </a:ln>
                <a:solidFill>
                  <a:srgbClr val="5B9BD5">
                    <a:lumMod val="50000"/>
                  </a:srgbClr>
                </a:solidFill>
                <a:effectLst/>
                <a:uLnTx/>
                <a:uFillTx/>
                <a:latin typeface="Century Gothic"/>
                <a:ea typeface="+mn-ea"/>
                <a:cs typeface="+mn-cs"/>
              </a:rPr>
              <a:t> el </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centro de Colombia. Está en un parque nacional cerca de Los Andes y lejos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El río es muy especial porque es de cinco colores: rojo, verde, azul, amarillo,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No hay cosas feas allí; solo plantas, flores, árboles, animales, y también pájaros pequeños.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El pájaro azul y verde en la imagen es una especie nativa: el ‘colibrí’. ¿Cómo se dice en inglés? Hummingbird!</a:t>
            </a: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3492738"/>
            <a:ext cx="4130678" cy="275516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9405773" y="5709555"/>
            <a:ext cx="5825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 para =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 la especie = species</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626" y="645889"/>
            <a:ext cx="609600" cy="609600"/>
          </a:xfrm>
          <a:prstGeom prst="rect">
            <a:avLst/>
          </a:prstGeom>
        </p:spPr>
      </p:pic>
      <p:sp>
        <p:nvSpPr>
          <p:cNvPr id="3" name="Title 2"/>
          <p:cNvSpPr>
            <a:spLocks noGrp="1"/>
          </p:cNvSpPr>
          <p:nvPr>
            <p:ph type="title"/>
          </p:nvPr>
        </p:nvSpPr>
        <p:spPr>
          <a:xfrm>
            <a:off x="185914" y="52385"/>
            <a:ext cx="5757687" cy="400919"/>
          </a:xfrm>
        </p:spPr>
        <p:txBody>
          <a:bodyPr>
            <a:noAutofit/>
          </a:bodyPr>
          <a:lstStyle/>
          <a:p>
            <a:pPr rtl="0" eaLnBrk="1" latinLnBrk="0" hangingPunct="1"/>
            <a:r>
              <a:rPr lang="en-GB" sz="2400" b="1" i="1" kern="1200" dirty="0" err="1">
                <a:solidFill>
                  <a:schemeClr val="accent1">
                    <a:lumMod val="50000"/>
                  </a:schemeClr>
                </a:solidFill>
                <a:effectLst/>
                <a:ea typeface="+mn-ea"/>
                <a:cs typeface="+mn-cs"/>
              </a:rPr>
              <a:t>Caño</a:t>
            </a:r>
            <a:r>
              <a:rPr lang="en-GB" sz="2400" b="1" i="1" kern="1200" dirty="0">
                <a:solidFill>
                  <a:schemeClr val="accent1">
                    <a:lumMod val="50000"/>
                  </a:schemeClr>
                </a:solidFill>
                <a:effectLst/>
                <a:ea typeface="+mn-ea"/>
                <a:cs typeface="+mn-cs"/>
              </a:rPr>
              <a:t> </a:t>
            </a:r>
            <a:r>
              <a:rPr lang="en-GB" sz="2400" b="1" i="1" kern="1200" dirty="0" err="1">
                <a:solidFill>
                  <a:schemeClr val="accent1">
                    <a:lumMod val="50000"/>
                  </a:schemeClr>
                </a:solidFill>
                <a:effectLst/>
                <a:ea typeface="+mn-ea"/>
                <a:cs typeface="+mn-cs"/>
              </a:rPr>
              <a:t>Cristales</a:t>
            </a:r>
            <a:r>
              <a:rPr lang="en-GB" sz="2400" b="1" i="1" kern="1200" dirty="0">
                <a:solidFill>
                  <a:schemeClr val="accent1">
                    <a:lumMod val="50000"/>
                  </a:schemeClr>
                </a:solidFill>
                <a:effectLst/>
                <a:ea typeface="+mn-ea"/>
                <a:cs typeface="+mn-cs"/>
              </a:rPr>
              <a:t>: un </a:t>
            </a:r>
            <a:r>
              <a:rPr lang="en-GB" sz="2400" b="1" i="1" kern="1200" dirty="0" err="1">
                <a:solidFill>
                  <a:schemeClr val="accent1">
                    <a:lumMod val="50000"/>
                  </a:schemeClr>
                </a:solidFill>
                <a:effectLst/>
                <a:ea typeface="+mn-ea"/>
                <a:cs typeface="+mn-cs"/>
              </a:rPr>
              <a:t>lugar</a:t>
            </a:r>
            <a:r>
              <a:rPr lang="en-GB" sz="2400" b="1" i="1" kern="1200" dirty="0">
                <a:solidFill>
                  <a:schemeClr val="accent1">
                    <a:lumMod val="50000"/>
                  </a:schemeClr>
                </a:solidFill>
                <a:effectLst/>
                <a:ea typeface="+mn-ea"/>
                <a:cs typeface="+mn-cs"/>
              </a:rPr>
              <a:t> </a:t>
            </a:r>
            <a:r>
              <a:rPr lang="en-GB" sz="2400" b="1" i="1" kern="1200" dirty="0" err="1">
                <a:solidFill>
                  <a:schemeClr val="accent1">
                    <a:lumMod val="50000"/>
                  </a:schemeClr>
                </a:solidFill>
                <a:effectLst/>
                <a:ea typeface="+mn-ea"/>
                <a:cs typeface="+mn-cs"/>
              </a:rPr>
              <a:t>espectacular</a:t>
            </a:r>
            <a:endParaRPr lang="en-GB" dirty="0">
              <a:solidFill>
                <a:schemeClr val="accent1">
                  <a:lumMod val="50000"/>
                </a:schemeClr>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352085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001" y="646518"/>
            <a:ext cx="609600" cy="609600"/>
          </a:xfrm>
          <a:prstGeom prst="rect">
            <a:avLst/>
          </a:prstGeom>
        </p:spPr>
      </p:pic>
      <p:sp>
        <p:nvSpPr>
          <p:cNvPr id="4" name="TextBox 3"/>
          <p:cNvSpPr txBox="1"/>
          <p:nvPr/>
        </p:nvSpPr>
        <p:spPr>
          <a:xfrm>
            <a:off x="5551571" y="453304"/>
            <a:ext cx="6246729" cy="5601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5B9BD5">
                    <a:lumMod val="50000"/>
                  </a:srgbClr>
                </a:solidFill>
                <a:effectLst/>
                <a:uLnTx/>
                <a:uFillTx/>
                <a:latin typeface="Century Gothic"/>
                <a:ea typeface="+mn-ea"/>
                <a:cs typeface="+mn-cs"/>
              </a:rPr>
              <a:t>Caño Cristales </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es</a:t>
            </a:r>
            <a:r>
              <a:rPr kumimoji="0" lang="en-GB" sz="2200" b="0" i="1"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un río 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en</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el centro de Colombia. Está en un parque nacional cerca de Los Andes y ______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El río es muy especial porque es de cinco colores: rojo, verde, _____, _______,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No hay cosas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feas</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allí</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solo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plantas</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flores</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árboles</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animales</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y también pájaros 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El pájaro en la ____________ es una especie nativa: el ‘colibrí’. ¿</a:t>
            </a:r>
            <a:r>
              <a:rPr kumimoji="0" lang="en-GB" sz="2200" b="0" i="0" u="none" strike="noStrike" kern="1200" cap="none" spc="0" normalizeH="0" baseline="0" noProof="0" dirty="0" err="1">
                <a:ln>
                  <a:noFill/>
                </a:ln>
                <a:solidFill>
                  <a:srgbClr val="5B9BD5">
                    <a:lumMod val="50000"/>
                  </a:srgbClr>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5B9BD5">
                    <a:lumMod val="50000"/>
                  </a:srgbClr>
                </a:solidFill>
                <a:effectLst/>
                <a:uLnTx/>
                <a:uFillTx/>
                <a:latin typeface="Century Gothic"/>
                <a:ea typeface="+mn-ea"/>
                <a:cs typeface="+mn-cs"/>
              </a:rPr>
              <a:t> se dice en inglés? Hummingbird!</a:t>
            </a:r>
          </a:p>
        </p:txBody>
      </p:sp>
      <p:sp>
        <p:nvSpPr>
          <p:cNvPr id="3" name="Title 2"/>
          <p:cNvSpPr>
            <a:spLocks noGrp="1"/>
          </p:cNvSpPr>
          <p:nvPr>
            <p:ph type="title"/>
          </p:nvPr>
        </p:nvSpPr>
        <p:spPr>
          <a:xfrm>
            <a:off x="185786" y="-6086"/>
            <a:ext cx="5757814" cy="517859"/>
          </a:xfrm>
        </p:spPr>
        <p:txBody>
          <a:bodyPr/>
          <a:lstStyle/>
          <a:p>
            <a:pPr rtl="0" eaLnBrk="1" latinLnBrk="0" hangingPunct="1"/>
            <a:r>
              <a:rPr lang="en-GB" sz="2400" b="1" i="1" kern="1200" dirty="0" err="1">
                <a:solidFill>
                  <a:schemeClr val="accent1">
                    <a:lumMod val="50000"/>
                  </a:schemeClr>
                </a:solidFill>
                <a:effectLst/>
                <a:latin typeface="Century Gothic" panose="020B0502020202020204" pitchFamily="34" charset="0"/>
                <a:ea typeface="+mn-ea"/>
                <a:cs typeface="+mn-cs"/>
              </a:rPr>
              <a:t>Caño</a:t>
            </a:r>
            <a:r>
              <a:rPr lang="en-GB" sz="2400" b="1" i="1" kern="1200" dirty="0">
                <a:solidFill>
                  <a:schemeClr val="accent1">
                    <a:lumMod val="50000"/>
                  </a:schemeClr>
                </a:solidFill>
                <a:effectLst/>
                <a:latin typeface="Century Gothic" panose="020B0502020202020204" pitchFamily="34" charset="0"/>
                <a:ea typeface="+mn-ea"/>
                <a:cs typeface="+mn-cs"/>
              </a:rPr>
              <a:t> </a:t>
            </a:r>
            <a:r>
              <a:rPr lang="en-GB" sz="2400" b="1" i="1" kern="1200" dirty="0" err="1">
                <a:solidFill>
                  <a:schemeClr val="accent1">
                    <a:lumMod val="50000"/>
                  </a:schemeClr>
                </a:solidFill>
                <a:effectLst/>
                <a:latin typeface="Century Gothic" panose="020B0502020202020204" pitchFamily="34" charset="0"/>
                <a:ea typeface="+mn-ea"/>
                <a:cs typeface="+mn-cs"/>
              </a:rPr>
              <a:t>Cristales</a:t>
            </a:r>
            <a:r>
              <a:rPr lang="en-GB" sz="2400" b="1" i="1" kern="1200" dirty="0">
                <a:solidFill>
                  <a:schemeClr val="accent1">
                    <a:lumMod val="50000"/>
                  </a:schemeClr>
                </a:solidFill>
                <a:effectLst/>
                <a:latin typeface="Century Gothic" panose="020B0502020202020204" pitchFamily="34" charset="0"/>
                <a:ea typeface="+mn-ea"/>
                <a:cs typeface="+mn-cs"/>
              </a:rPr>
              <a:t>: un </a:t>
            </a:r>
            <a:r>
              <a:rPr lang="en-GB" sz="2400" b="1" i="1" kern="1200" dirty="0" err="1">
                <a:solidFill>
                  <a:schemeClr val="accent1">
                    <a:lumMod val="50000"/>
                  </a:schemeClr>
                </a:solidFill>
                <a:effectLst/>
                <a:latin typeface="Century Gothic" panose="020B0502020202020204" pitchFamily="34" charset="0"/>
                <a:ea typeface="+mn-ea"/>
                <a:cs typeface="+mn-cs"/>
              </a:rPr>
              <a:t>lugar</a:t>
            </a:r>
            <a:r>
              <a:rPr lang="en-GB" sz="2400" b="1" i="1" kern="1200" dirty="0">
                <a:solidFill>
                  <a:schemeClr val="accent1">
                    <a:lumMod val="50000"/>
                  </a:schemeClr>
                </a:solidFill>
                <a:effectLst/>
                <a:latin typeface="Century Gothic" panose="020B0502020202020204" pitchFamily="34" charset="0"/>
                <a:ea typeface="+mn-ea"/>
                <a:cs typeface="+mn-cs"/>
              </a:rPr>
              <a:t> </a:t>
            </a:r>
            <a:r>
              <a:rPr lang="en-GB" sz="2400" b="1" i="1" kern="1200" dirty="0" err="1">
                <a:solidFill>
                  <a:schemeClr val="accent1">
                    <a:lumMod val="50000"/>
                  </a:schemeClr>
                </a:solidFill>
                <a:effectLst/>
                <a:ea typeface="+mn-ea"/>
                <a:cs typeface="+mn-cs"/>
              </a:rPr>
              <a:t>espectacular</a:t>
            </a:r>
            <a:endParaRPr lang="en-GB" dirty="0">
              <a:solidFill>
                <a:schemeClr val="accent1">
                  <a:lumMod val="50000"/>
                </a:schemeClr>
              </a:solidFill>
            </a:endParaRPr>
          </a:p>
        </p:txBody>
      </p:sp>
      <p:pic>
        <p:nvPicPr>
          <p:cNvPr id="16"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hummingbird near 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86" y="3492738"/>
            <a:ext cx="4130678" cy="275516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4025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303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27" y="621321"/>
            <a:ext cx="9942285" cy="54014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Caño Cristales </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es</a:t>
            </a: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un ………………………….en el centro de Colombia. Está en un ……………………….. cerca de Los Andes y lejos de las ciudades grandes.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El río es muy especial porque es de cinco colores: rojo, verde, azul, amarillo, y negro. Es un ……………………………para tomar fotos de la naturaleza.</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No hay………………..…..</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allí</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solo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plantas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flores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árboles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animales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y también pájaros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pequeños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El …………………………….en la imagen es una ………..…………..: el ‘colibrí’.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Cómo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se dice en inglés? Hummingbird!</a:t>
            </a:r>
          </a:p>
        </p:txBody>
      </p:sp>
      <p:sp>
        <p:nvSpPr>
          <p:cNvPr id="6" name="TextBox 5"/>
          <p:cNvSpPr txBox="1"/>
          <p:nvPr/>
        </p:nvSpPr>
        <p:spPr>
          <a:xfrm>
            <a:off x="1451427" y="35737"/>
            <a:ext cx="8255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a:ea typeface="+mn-ea"/>
                <a:cs typeface="+mn-cs"/>
              </a:rPr>
              <a:t>Read the text aloud to your partner, translating into Spanish when necessary.</a:t>
            </a:r>
            <a:endPar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2" name="TextBox 1"/>
          <p:cNvSpPr txBox="1"/>
          <p:nvPr/>
        </p:nvSpPr>
        <p:spPr>
          <a:xfrm>
            <a:off x="9402573" y="596425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 especie = species</a:t>
            </a:r>
          </a:p>
        </p:txBody>
      </p:sp>
      <p:sp>
        <p:nvSpPr>
          <p:cNvPr id="3" name="Rectangle 2"/>
          <p:cNvSpPr/>
          <p:nvPr/>
        </p:nvSpPr>
        <p:spPr>
          <a:xfrm>
            <a:off x="4550228" y="621321"/>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beautiful river</a:t>
            </a:r>
          </a:p>
        </p:txBody>
      </p:sp>
      <p:sp>
        <p:nvSpPr>
          <p:cNvPr id="8" name="Rectangle 7"/>
          <p:cNvSpPr/>
          <p:nvPr/>
        </p:nvSpPr>
        <p:spPr>
          <a:xfrm>
            <a:off x="2206170" y="1116862"/>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national park</a:t>
            </a:r>
          </a:p>
        </p:txBody>
      </p:sp>
      <p:sp>
        <p:nvSpPr>
          <p:cNvPr id="9" name="Rectangle 8"/>
          <p:cNvSpPr/>
          <p:nvPr/>
        </p:nvSpPr>
        <p:spPr>
          <a:xfrm>
            <a:off x="3614057" y="2501897"/>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perfect place</a:t>
            </a:r>
          </a:p>
        </p:txBody>
      </p:sp>
      <p:sp>
        <p:nvSpPr>
          <p:cNvPr id="10" name="Rectangle 9"/>
          <p:cNvSpPr/>
          <p:nvPr/>
        </p:nvSpPr>
        <p:spPr>
          <a:xfrm>
            <a:off x="2739101" y="3524075"/>
            <a:ext cx="1540796"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ugly things</a:t>
            </a:r>
          </a:p>
        </p:txBody>
      </p:sp>
      <p:sp>
        <p:nvSpPr>
          <p:cNvPr id="13" name="Rectangle 12"/>
          <p:cNvSpPr/>
          <p:nvPr/>
        </p:nvSpPr>
        <p:spPr>
          <a:xfrm>
            <a:off x="2030681" y="4968057"/>
            <a:ext cx="2519547"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blue and green bird</a:t>
            </a:r>
          </a:p>
        </p:txBody>
      </p:sp>
      <p:sp>
        <p:nvSpPr>
          <p:cNvPr id="14" name="Rectangle 13"/>
          <p:cNvSpPr/>
          <p:nvPr/>
        </p:nvSpPr>
        <p:spPr>
          <a:xfrm>
            <a:off x="7391400" y="4943200"/>
            <a:ext cx="179977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a:ea typeface="+mn-ea"/>
                <a:cs typeface="+mn-cs"/>
              </a:rPr>
              <a:t>native species</a:t>
            </a:r>
          </a:p>
        </p:txBody>
      </p:sp>
      <p:sp>
        <p:nvSpPr>
          <p:cNvPr id="16" name="TextBox 15"/>
          <p:cNvSpPr txBox="1"/>
          <p:nvPr/>
        </p:nvSpPr>
        <p:spPr>
          <a:xfrm>
            <a:off x="9402572" y="556414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 nacional = national</a:t>
            </a:r>
          </a:p>
        </p:txBody>
      </p:sp>
      <p:sp>
        <p:nvSpPr>
          <p:cNvPr id="5" name="Title 4"/>
          <p:cNvSpPr>
            <a:spLocks noGrp="1"/>
          </p:cNvSpPr>
          <p:nvPr>
            <p:ph type="title"/>
          </p:nvPr>
        </p:nvSpPr>
        <p:spPr>
          <a:xfrm>
            <a:off x="0" y="48024"/>
            <a:ext cx="1727200" cy="409640"/>
          </a:xfrm>
        </p:spPr>
        <p:txBody>
          <a:bodyPr/>
          <a:lstStyle/>
          <a:p>
            <a:r>
              <a:rPr lang="en-GB" sz="2000" b="1" i="1" kern="1200" dirty="0" err="1">
                <a:solidFill>
                  <a:schemeClr val="accent1">
                    <a:lumMod val="50000"/>
                  </a:schemeClr>
                </a:solidFill>
                <a:effectLst/>
                <a:latin typeface="Century Gothic" panose="020B0502020202020204" pitchFamily="34" charset="0"/>
                <a:ea typeface="+mn-ea"/>
                <a:cs typeface="+mn-cs"/>
              </a:rPr>
              <a:t>En</a:t>
            </a:r>
            <a:r>
              <a:rPr lang="en-GB" sz="2000" b="1" i="1" kern="1200" dirty="0">
                <a:solidFill>
                  <a:schemeClr val="accent1">
                    <a:lumMod val="50000"/>
                  </a:schemeClr>
                </a:solidFill>
                <a:effectLst/>
                <a:latin typeface="Century Gothic" panose="020B0502020202020204" pitchFamily="34" charset="0"/>
                <a:ea typeface="+mn-ea"/>
                <a:cs typeface="+mn-cs"/>
              </a:rPr>
              <a:t> </a:t>
            </a:r>
            <a:r>
              <a:rPr lang="en-GB" sz="2000" b="1" i="1" kern="1200" dirty="0" err="1">
                <a:solidFill>
                  <a:schemeClr val="accent1">
                    <a:lumMod val="50000"/>
                  </a:schemeClr>
                </a:solidFill>
                <a:effectLst/>
                <a:latin typeface="Century Gothic" panose="020B0502020202020204" pitchFamily="34" charset="0"/>
                <a:ea typeface="+mn-ea"/>
                <a:cs typeface="+mn-cs"/>
              </a:rPr>
              <a:t>parejas</a:t>
            </a:r>
            <a:r>
              <a:rPr lang="en-GB" sz="2000" b="1" i="1" kern="1200" dirty="0">
                <a:solidFill>
                  <a:schemeClr val="accent1">
                    <a:lumMod val="50000"/>
                  </a:schemeClr>
                </a:solidFill>
                <a:effectLst/>
                <a:ea typeface="+mn-ea"/>
                <a:cs typeface="+mn-cs"/>
              </a:rPr>
              <a:t>.</a:t>
            </a:r>
            <a:endParaRPr lang="en-GB" dirty="0">
              <a:solidFill>
                <a:schemeClr val="accent1">
                  <a:lumMod val="50000"/>
                </a:schemeClr>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846191" y="258166"/>
            <a:ext cx="108195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8362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7.2.1.4</a:t>
            </a:r>
          </a:p>
        </p:txBody>
      </p:sp>
      <p:sp>
        <p:nvSpPr>
          <p:cNvPr id="3" name="Content Placeholder 2"/>
          <p:cNvSpPr>
            <a:spLocks noGrp="1"/>
          </p:cNvSpPr>
          <p:nvPr>
            <p:ph idx="1"/>
          </p:nvPr>
        </p:nvSpPr>
        <p:spPr/>
        <p:txBody>
          <a:bodyPr/>
          <a:lstStyle/>
          <a:p>
            <a:r>
              <a:rPr lang="en-US" dirty="0"/>
              <a:t>Slide 42: Writing about the Chinese New Year</a:t>
            </a:r>
          </a:p>
        </p:txBody>
      </p:sp>
    </p:spTree>
    <p:extLst>
      <p:ext uri="{BB962C8B-B14F-4D97-AF65-F5344CB8AC3E}">
        <p14:creationId xmlns:p14="http://schemas.microsoft.com/office/powerpoint/2010/main" val="4035269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070448" y="453846"/>
            <a:ext cx="257637" cy="130744"/>
          </a:xfrm>
        </p:spPr>
        <p:txBody>
          <a:bodyPr>
            <a:normAutofit/>
          </a:bodyPr>
          <a:lstStyle/>
          <a:p>
            <a:r>
              <a:rPr lang="en-GB" sz="100" b="1" dirty="0">
                <a:solidFill>
                  <a:prstClr val="white"/>
                </a:solidFill>
              </a:rPr>
              <a:t>escribir</a:t>
            </a:r>
            <a:endParaRPr lang="en-US" sz="100" dirty="0"/>
          </a:p>
        </p:txBody>
      </p:sp>
      <p:sp>
        <p:nvSpPr>
          <p:cNvPr id="7" name="TextBox 6"/>
          <p:cNvSpPr txBox="1"/>
          <p:nvPr/>
        </p:nvSpPr>
        <p:spPr>
          <a:xfrm>
            <a:off x="467833" y="1101239"/>
            <a:ext cx="1013282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 la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 la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completa</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 ¿ ___________ dinero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 ¿ ___________ son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regalos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para Kai?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 ___________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regalos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 ___________ es 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familia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con once regalos?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 ¿ ___________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alegre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 ¿ ___________ son las personas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ricas</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67833" y="2167851"/>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much money does Tao have?</a:t>
            </a:r>
          </a:p>
        </p:txBody>
      </p:sp>
      <p:sp>
        <p:nvSpPr>
          <p:cNvPr id="9" name="TextBox 8"/>
          <p:cNvSpPr txBox="1"/>
          <p:nvPr/>
        </p:nvSpPr>
        <p:spPr>
          <a:xfrm>
            <a:off x="467833" y="2905904"/>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are the presents for Kai?</a:t>
            </a:r>
          </a:p>
        </p:txBody>
      </p:sp>
      <p:sp>
        <p:nvSpPr>
          <p:cNvPr id="10" name="TextBox 9"/>
          <p:cNvSpPr txBox="1"/>
          <p:nvPr/>
        </p:nvSpPr>
        <p:spPr>
          <a:xfrm>
            <a:off x="467833" y="3647488"/>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many presents does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a:t>
            </a:r>
          </a:p>
        </p:txBody>
      </p:sp>
      <p:sp>
        <p:nvSpPr>
          <p:cNvPr id="11" name="TextBox 10"/>
          <p:cNvSpPr txBox="1"/>
          <p:nvPr/>
        </p:nvSpPr>
        <p:spPr>
          <a:xfrm>
            <a:off x="467833" y="4422545"/>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is the family with eleven presents?</a:t>
            </a:r>
          </a:p>
        </p:txBody>
      </p:sp>
      <p:sp>
        <p:nvSpPr>
          <p:cNvPr id="12" name="TextBox 11"/>
          <p:cNvSpPr txBox="1"/>
          <p:nvPr/>
        </p:nvSpPr>
        <p:spPr>
          <a:xfrm>
            <a:off x="467833" y="5117073"/>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is cheerful?</a:t>
            </a:r>
          </a:p>
        </p:txBody>
      </p:sp>
      <p:sp>
        <p:nvSpPr>
          <p:cNvPr id="13" name="TextBox 12"/>
          <p:cNvSpPr txBox="1"/>
          <p:nvPr/>
        </p:nvSpPr>
        <p:spPr>
          <a:xfrm>
            <a:off x="467833" y="5931579"/>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are the rich people?</a:t>
            </a:r>
          </a:p>
        </p:txBody>
      </p:sp>
      <p:sp>
        <p:nvSpPr>
          <p:cNvPr id="2" name="TextBox 1"/>
          <p:cNvSpPr txBox="1"/>
          <p:nvPr/>
        </p:nvSpPr>
        <p:spPr>
          <a:xfrm>
            <a:off x="1316550" y="1797059"/>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Cuánto</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 name="TextBox 13"/>
          <p:cNvSpPr txBox="1"/>
          <p:nvPr/>
        </p:nvSpPr>
        <p:spPr>
          <a:xfrm>
            <a:off x="1316551" y="2517708"/>
            <a:ext cx="1451212"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Cuáles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TextBox 14"/>
          <p:cNvSpPr txBox="1"/>
          <p:nvPr/>
        </p:nvSpPr>
        <p:spPr>
          <a:xfrm>
            <a:off x="1316551" y="3252710"/>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Cuántos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extBox 15"/>
          <p:cNvSpPr txBox="1"/>
          <p:nvPr/>
        </p:nvSpPr>
        <p:spPr>
          <a:xfrm>
            <a:off x="1316552" y="3994294"/>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Cuál</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 name="TextBox 16"/>
          <p:cNvSpPr txBox="1"/>
          <p:nvPr/>
        </p:nvSpPr>
        <p:spPr>
          <a:xfrm>
            <a:off x="1316551" y="4775386"/>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Quién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 name="TextBox 17"/>
          <p:cNvSpPr txBox="1"/>
          <p:nvPr/>
        </p:nvSpPr>
        <p:spPr>
          <a:xfrm>
            <a:off x="1316551" y="5469914"/>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Quiénes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extBox 2"/>
          <p:cNvSpPr txBox="1"/>
          <p:nvPr/>
        </p:nvSpPr>
        <p:spPr>
          <a:xfrm>
            <a:off x="131019" y="159273"/>
            <a:ext cx="9668073" cy="769441"/>
          </a:xfrm>
          <a:prstGeom prst="rect">
            <a:avLst/>
          </a:prstGeom>
          <a:solidFill>
            <a:srgbClr val="F664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İFeliz</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año</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nuevo</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chino!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Chinese families living in Spain are enjoying the Chinese New Year.</a:t>
            </a:r>
          </a:p>
        </p:txBody>
      </p:sp>
      <p:sp>
        <p:nvSpPr>
          <p:cNvPr id="4" name="TextBox 3"/>
          <p:cNvSpPr txBox="1"/>
          <p:nvPr/>
        </p:nvSpPr>
        <p:spPr>
          <a:xfrm>
            <a:off x="9799092" y="5855925"/>
            <a:ext cx="2800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Note. Su = his/her</a:t>
            </a:r>
          </a:p>
        </p:txBody>
      </p:sp>
      <p:pic>
        <p:nvPicPr>
          <p:cNvPr id="1026" name="Picture 2" descr="http://www.clker.com/cliparts/o/r/l/T/H/H/fireworks-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920" y="948545"/>
            <a:ext cx="2171700" cy="284797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14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7.2.2.3</a:t>
            </a:r>
          </a:p>
        </p:txBody>
      </p:sp>
      <p:sp>
        <p:nvSpPr>
          <p:cNvPr id="3" name="Content Placeholder 2"/>
          <p:cNvSpPr>
            <a:spLocks noGrp="1"/>
          </p:cNvSpPr>
          <p:nvPr>
            <p:ph idx="1"/>
          </p:nvPr>
        </p:nvSpPr>
        <p:spPr/>
        <p:txBody>
          <a:bodyPr/>
          <a:lstStyle/>
          <a:p>
            <a:r>
              <a:rPr lang="en-US" dirty="0"/>
              <a:t>Slides 19-20: writing and listening with a callout about paella.</a:t>
            </a:r>
          </a:p>
        </p:txBody>
      </p:sp>
    </p:spTree>
    <p:extLst>
      <p:ext uri="{BB962C8B-B14F-4D97-AF65-F5344CB8AC3E}">
        <p14:creationId xmlns:p14="http://schemas.microsoft.com/office/powerpoint/2010/main" val="2467589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1303767" y="393644"/>
            <a:ext cx="45719" cy="1685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1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Quiero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fiesta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 mi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hermana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Sara.</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Cómo</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estás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 amigos y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Quieres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 </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comida y Sara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vasos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Puedes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paella? ¡Hasta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También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 casa.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to organize</a:t>
            </a: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on Saturday</a:t>
            </a: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 must speak</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886162" y="2811939"/>
            <a:ext cx="168603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help</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to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718104" y="3625918"/>
            <a:ext cx="186526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I must buy</a:t>
            </a:r>
          </a:p>
        </p:txBody>
      </p:sp>
      <p:sp>
        <p:nvSpPr>
          <p:cNvPr id="23" name="TextBox 22">
            <a:extLst>
              <a:ext uri="{FF2B5EF4-FFF2-40B4-BE49-F238E27FC236}">
                <a16:creationId xmlns:a16="http://schemas.microsoft.com/office/drawing/2014/main" id="{BF0FC42A-1745-423E-A8F2-BBD55C215366}"/>
              </a:ext>
            </a:extLst>
          </p:cNvPr>
          <p:cNvSpPr txBox="1"/>
          <p:nvPr/>
        </p:nvSpPr>
        <p:spPr>
          <a:xfrm>
            <a:off x="5007626" y="3625918"/>
            <a:ext cx="1871126"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must carry</a:t>
            </a: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I must clean</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 to prepare</a:t>
            </a: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chemeClr val="accent1">
                    <a:lumMod val="50000"/>
                  </a:schemeClr>
                </a:solidFill>
                <a:latin typeface="+mj-lt"/>
                <a:ea typeface="+mn-ea"/>
                <a:cs typeface="+mn-cs"/>
              </a:rPr>
              <a:t>First, complete the text by translating the English words in gaps.</a:t>
            </a:r>
            <a:br>
              <a:rPr lang="en-GB" sz="2400" b="1" dirty="0">
                <a:solidFill>
                  <a:schemeClr val="accent1">
                    <a:lumMod val="50000"/>
                  </a:schemeClr>
                </a:solidFill>
                <a:latin typeface="+mj-lt"/>
                <a:ea typeface="+mn-ea"/>
                <a:cs typeface="+mn-cs"/>
              </a:rPr>
            </a:br>
            <a:r>
              <a:rPr lang="en-GB" sz="2400" b="1" dirty="0">
                <a:solidFill>
                  <a:schemeClr val="accent1">
                    <a:lumMod val="50000"/>
                  </a:schemeClr>
                </a:solidFill>
                <a:latin typeface="+mj-lt"/>
                <a:ea typeface="+mn-ea"/>
                <a:cs typeface="+mn-cs"/>
              </a:rPr>
              <a:t>Then, listen and check.</a:t>
            </a:r>
            <a:endParaRPr lang="en-GB" dirty="0">
              <a:solidFill>
                <a:schemeClr val="accent1">
                  <a:lumMod val="50000"/>
                </a:schemeClr>
              </a:solidFill>
              <a:latin typeface="+mj-lt"/>
            </a:endParaRP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2196" y="160626"/>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Qué</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es una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paella</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Es </a:t>
            </a:r>
            <a:r>
              <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rPr>
              <a:t>un plato español, tradicional y muy famoso.</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94834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0442759" y="305284"/>
            <a:ext cx="140473" cy="2246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 / </a:t>
            </a:r>
            <a:r>
              <a:rPr kumimoji="0" lang="en-GB" sz="1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Quiero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fiesta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 mi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hermana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Sara.</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“¡Hola!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Cómo</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estás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con amigos y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pedir</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Quieres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257907" y="3688678"/>
            <a:ext cx="1109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_______________ </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comida y Sara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vasos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Puedes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paella? ¡Hasta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También </a:t>
            </a:r>
            <a:r>
              <a:rPr kumimoji="0" lang="es-ES" sz="2400" b="1" i="0" u="sng" strike="noStrike" kern="1200" cap="none" spc="0" normalizeH="0" baseline="0" noProof="0" dirty="0">
                <a:ln>
                  <a:noFill/>
                </a:ln>
                <a:solidFill>
                  <a:srgbClr val="E25B00"/>
                </a:solidFill>
                <a:effectLst/>
                <a:uLnTx/>
                <a:uFillTx/>
                <a:latin typeface="Century Gothic" panose="020F0302020204030204"/>
                <a:ea typeface="+mn-ea"/>
                <a:cs typeface="+mn-cs"/>
              </a:rPr>
              <a:t>______________</a:t>
            </a:r>
            <a:r>
              <a:rPr kumimoji="0" lang="es-E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 casa.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organizar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el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sábadó</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Debo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hablar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AC7003CD-E78D-4590-BB0D-A822C8532AC9}"/>
              </a:ext>
            </a:extLst>
          </p:cNvPr>
          <p:cNvSpPr txBox="1"/>
          <p:nvPr/>
        </p:nvSpPr>
        <p:spPr>
          <a:xfrm>
            <a:off x="5874439" y="2811939"/>
            <a:ext cx="168603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ayuda</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257907" y="3625918"/>
            <a:ext cx="2430966"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Debo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comprar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F0FC42A-1745-423E-A8F2-BBD55C215366}"/>
              </a:ext>
            </a:extLst>
          </p:cNvPr>
          <p:cNvSpPr txBox="1"/>
          <p:nvPr/>
        </p:nvSpPr>
        <p:spPr>
          <a:xfrm>
            <a:off x="4995902" y="3625918"/>
            <a:ext cx="205128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debo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llevar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debo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limpiar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preparar</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chemeClr val="accent1">
                    <a:lumMod val="50000"/>
                  </a:schemeClr>
                </a:solidFill>
                <a:latin typeface="+mj-lt"/>
                <a:ea typeface="+mn-ea"/>
                <a:cs typeface="+mn-cs"/>
              </a:rPr>
              <a:t>First, complete the text by translating the English words in gaps.</a:t>
            </a:r>
            <a:br>
              <a:rPr lang="en-GB" sz="2400" b="1" dirty="0">
                <a:solidFill>
                  <a:schemeClr val="accent1">
                    <a:lumMod val="50000"/>
                  </a:schemeClr>
                </a:solidFill>
                <a:latin typeface="+mj-lt"/>
                <a:ea typeface="+mn-ea"/>
                <a:cs typeface="+mn-cs"/>
              </a:rPr>
            </a:br>
            <a:r>
              <a:rPr lang="en-GB" sz="2400" b="1" dirty="0">
                <a:solidFill>
                  <a:schemeClr val="accent1">
                    <a:lumMod val="50000"/>
                  </a:schemeClr>
                </a:solidFill>
                <a:latin typeface="+mj-lt"/>
                <a:ea typeface="+mn-ea"/>
                <a:cs typeface="+mn-cs"/>
              </a:rPr>
              <a:t>Then, listen and check.</a:t>
            </a:r>
            <a:endParaRPr lang="en-GB" dirty="0">
              <a:solidFill>
                <a:schemeClr val="accent1">
                  <a:lumMod val="50000"/>
                </a:schemeClr>
              </a:solidFill>
              <a:latin typeface="+mj-lt"/>
            </a:endParaRP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7407" y="155672"/>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Qué</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es una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paella</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Es </a:t>
            </a:r>
            <a:r>
              <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rPr>
              <a:t>un plato español, tradicional y muy famoso.</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32845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7.2.2.4</a:t>
            </a:r>
          </a:p>
        </p:txBody>
      </p:sp>
      <p:sp>
        <p:nvSpPr>
          <p:cNvPr id="4" name="Content Placeholder 3"/>
          <p:cNvSpPr>
            <a:spLocks noGrp="1"/>
          </p:cNvSpPr>
          <p:nvPr>
            <p:ph idx="1"/>
          </p:nvPr>
        </p:nvSpPr>
        <p:spPr/>
        <p:txBody>
          <a:bodyPr/>
          <a:lstStyle/>
          <a:p>
            <a:r>
              <a:rPr lang="en-US" dirty="0"/>
              <a:t>Slide 26: reading / grammar based on places in Madrid.</a:t>
            </a:r>
          </a:p>
          <a:p>
            <a:r>
              <a:rPr lang="en-US" dirty="0"/>
              <a:t>Slides 28-32: speaking and listening based on places in Madrid.</a:t>
            </a:r>
          </a:p>
        </p:txBody>
      </p:sp>
    </p:spTree>
    <p:extLst>
      <p:ext uri="{BB962C8B-B14F-4D97-AF65-F5344CB8AC3E}">
        <p14:creationId xmlns:p14="http://schemas.microsoft.com/office/powerpoint/2010/main" val="1785090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cision 9"/>
          <p:cNvSpPr/>
          <p:nvPr/>
        </p:nvSpPr>
        <p:spPr>
          <a:xfrm>
            <a:off x="4683060" y="212741"/>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a:ea typeface="+mn-ea"/>
              <a:cs typeface="+mn-cs"/>
            </a:endParaRPr>
          </a:p>
        </p:txBody>
      </p:sp>
      <p:sp>
        <p:nvSpPr>
          <p:cNvPr id="6" name="Rectangle 5"/>
          <p:cNvSpPr/>
          <p:nvPr/>
        </p:nvSpPr>
        <p:spPr>
          <a:xfrm>
            <a:off x="161775" y="1147349"/>
            <a:ext cx="49307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 tiene una torre, </a:t>
            </a:r>
          </a:p>
        </p:txBody>
      </p:sp>
      <p:pic>
        <p:nvPicPr>
          <p:cNvPr id="1030" name="Picture 6" descr="http://www.clker.com/cliparts/2/e/b/c/1206570767847217711nicubunu_RPG_map_symbols_Round_Tower.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257" y="124733"/>
            <a:ext cx="1446545" cy="205960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54451" y="3960930"/>
            <a:ext cx="5275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balcón tiene una dama,</a:t>
            </a:r>
          </a:p>
        </p:txBody>
      </p:sp>
      <p:grpSp>
        <p:nvGrpSpPr>
          <p:cNvPr id="30" name="Group 29"/>
          <p:cNvGrpSpPr/>
          <p:nvPr/>
        </p:nvGrpSpPr>
        <p:grpSpPr>
          <a:xfrm rot="190464">
            <a:off x="5529426" y="1228457"/>
            <a:ext cx="427964" cy="344632"/>
            <a:chOff x="3211869" y="2150013"/>
            <a:chExt cx="712162" cy="551550"/>
          </a:xfrm>
          <a:effectLst>
            <a:outerShdw blurRad="50800" dist="38100" dir="5400000" algn="t" rotWithShape="0">
              <a:prstClr val="black">
                <a:alpha val="40000"/>
              </a:prstClr>
            </a:outerShdw>
          </a:effectLst>
        </p:grpSpPr>
        <p:sp>
          <p:nvSpPr>
            <p:cNvPr id="31" name="Flowchart: Delay 3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32" name="Rectangle 3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cxnSp>
          <p:nvCxnSpPr>
            <p:cNvPr id="34" name="Straight Connector 3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54451" y="1665782"/>
            <a:ext cx="4442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torre tiene un balcón, </a:t>
            </a:r>
          </a:p>
        </p:txBody>
      </p:sp>
      <p:sp>
        <p:nvSpPr>
          <p:cNvPr id="9" name="Rectangle 8"/>
          <p:cNvSpPr/>
          <p:nvPr/>
        </p:nvSpPr>
        <p:spPr>
          <a:xfrm>
            <a:off x="154451" y="4479363"/>
            <a:ext cx="48349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dama una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flor…</a:t>
            </a:r>
          </a:p>
        </p:txBody>
      </p:sp>
      <p:sp>
        <p:nvSpPr>
          <p:cNvPr id="11" name="Flowchart: Delay 10"/>
          <p:cNvSpPr/>
          <p:nvPr/>
        </p:nvSpPr>
        <p:spPr>
          <a:xfrm rot="16200000">
            <a:off x="5822971" y="3000924"/>
            <a:ext cx="2013895" cy="14749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577" y="2797909"/>
            <a:ext cx="1802380" cy="2296838"/>
          </a:xfrm>
          <a:prstGeom prst="rect">
            <a:avLst/>
          </a:prstGeom>
        </p:spPr>
      </p:pic>
      <p:pic>
        <p:nvPicPr>
          <p:cNvPr id="2" name="Picture 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5832178" y="2842683"/>
            <a:ext cx="522689" cy="586168"/>
          </a:xfrm>
          <a:prstGeom prst="rect">
            <a:avLst/>
          </a:prstGeom>
        </p:spPr>
      </p:pic>
      <p:grpSp>
        <p:nvGrpSpPr>
          <p:cNvPr id="12" name="Group 11"/>
          <p:cNvGrpSpPr/>
          <p:nvPr/>
        </p:nvGrpSpPr>
        <p:grpSpPr>
          <a:xfrm>
            <a:off x="5259982" y="3237049"/>
            <a:ext cx="3260044" cy="2020905"/>
            <a:chOff x="11434548" y="2924076"/>
            <a:chExt cx="3380217" cy="2095400"/>
          </a:xfrm>
        </p:grpSpPr>
        <p:sp>
          <p:nvSpPr>
            <p:cNvPr id="15" name="Rectangle 14"/>
            <p:cNvSpPr/>
            <p:nvPr/>
          </p:nvSpPr>
          <p:spPr>
            <a:xfrm>
              <a:off x="11434548" y="4399034"/>
              <a:ext cx="3380217" cy="62044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ectangle 15"/>
            <p:cNvSpPr/>
            <p:nvPr/>
          </p:nvSpPr>
          <p:spPr>
            <a:xfrm>
              <a:off x="11434548" y="2924076"/>
              <a:ext cx="3380217" cy="21700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cxnSp>
          <p:nvCxnSpPr>
            <p:cNvPr id="13" name="Straight Connector 12"/>
            <p:cNvCxnSpPr/>
            <p:nvPr/>
          </p:nvCxnSpPr>
          <p:spPr>
            <a:xfrm>
              <a:off x="1163182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5926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5382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97697"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31691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8680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602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549906"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47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a plaza tiene una torre - line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La torre tiene un balcon - line 2.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3. El balcon tiene una dama.wav"/>
                                        </p:tgtEl>
                                      </p:cMediaNode>
                                    </p:audio>
                                  </p:sub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6" name="4. La dama una blanca flor.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5" grpId="0"/>
      <p:bldP spid="9"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8" y="44655"/>
            <a:ext cx="11506200" cy="667270"/>
          </a:xfrm>
        </p:spPr>
        <p:txBody>
          <a:bodyPr>
            <a:noAutofit/>
          </a:bodyPr>
          <a:lstStyle/>
          <a:p>
            <a:r>
              <a:rPr lang="en-GB" sz="2000" b="1" dirty="0">
                <a:solidFill>
                  <a:schemeClr val="accent1">
                    <a:lumMod val="50000"/>
                  </a:schemeClr>
                </a:solidFill>
                <a:latin typeface="+mj-lt"/>
              </a:rPr>
              <a:t>Pep is texting someone. He’s saying where he and his friends are in Madrid. He also says where other friends are.</a:t>
            </a:r>
          </a:p>
        </p:txBody>
      </p:sp>
      <p:graphicFrame>
        <p:nvGraphicFramePr>
          <p:cNvPr id="4" name="Content Placeholder 3"/>
          <p:cNvGraphicFramePr>
            <a:graphicFrameLocks noGrp="1"/>
          </p:cNvGraphicFramePr>
          <p:nvPr>
            <p:ph idx="1"/>
            <p:extLst/>
          </p:nvPr>
        </p:nvGraphicFramePr>
        <p:xfrm>
          <a:off x="88906" y="1802934"/>
          <a:ext cx="6819626" cy="4417771"/>
        </p:xfrm>
        <a:graphic>
          <a:graphicData uri="http://schemas.openxmlformats.org/drawingml/2006/table">
            <a:tbl>
              <a:tblPr firstRow="1" bandRow="1">
                <a:tableStyleId>{8A107856-5554-42FB-B03E-39F5DBC370BA}</a:tableStyleId>
              </a:tblPr>
              <a:tblGrid>
                <a:gridCol w="2333692">
                  <a:extLst>
                    <a:ext uri="{9D8B030D-6E8A-4147-A177-3AD203B41FA5}">
                      <a16:colId xmlns:a16="http://schemas.microsoft.com/office/drawing/2014/main" val="1777066593"/>
                    </a:ext>
                  </a:extLst>
                </a:gridCol>
                <a:gridCol w="788276">
                  <a:extLst>
                    <a:ext uri="{9D8B030D-6E8A-4147-A177-3AD203B41FA5}">
                      <a16:colId xmlns:a16="http://schemas.microsoft.com/office/drawing/2014/main" val="1708631299"/>
                    </a:ext>
                  </a:extLst>
                </a:gridCol>
                <a:gridCol w="2222938">
                  <a:extLst>
                    <a:ext uri="{9D8B030D-6E8A-4147-A177-3AD203B41FA5}">
                      <a16:colId xmlns:a16="http://schemas.microsoft.com/office/drawing/2014/main" val="2289821191"/>
                    </a:ext>
                  </a:extLst>
                </a:gridCol>
                <a:gridCol w="648333">
                  <a:extLst>
                    <a:ext uri="{9D8B030D-6E8A-4147-A177-3AD203B41FA5}">
                      <a16:colId xmlns:a16="http://schemas.microsoft.com/office/drawing/2014/main" val="3373705774"/>
                    </a:ext>
                  </a:extLst>
                </a:gridCol>
                <a:gridCol w="826387">
                  <a:extLst>
                    <a:ext uri="{9D8B030D-6E8A-4147-A177-3AD203B41FA5}">
                      <a16:colId xmlns:a16="http://schemas.microsoft.com/office/drawing/2014/main" val="257721410"/>
                    </a:ext>
                  </a:extLst>
                </a:gridCol>
              </a:tblGrid>
              <a:tr h="577047">
                <a:tc>
                  <a:txBody>
                    <a:bodyPr/>
                    <a:lstStyle/>
                    <a:p>
                      <a:endParaRPr lang="en-GB"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‘we’</a:t>
                      </a:r>
                    </a:p>
                  </a:txBody>
                  <a:tcPr>
                    <a:solidFill>
                      <a:schemeClr val="accent4">
                        <a:lumMod val="20000"/>
                        <a:lumOff val="80000"/>
                      </a:schemeClr>
                    </a:solidFill>
                  </a:tcPr>
                </a:tc>
                <a:tc>
                  <a:txBody>
                    <a:bodyPr/>
                    <a:lstStyle/>
                    <a:p>
                      <a:pPr algn="ctr"/>
                      <a:r>
                        <a:rPr lang="en-GB" dirty="0">
                          <a:solidFill>
                            <a:schemeClr val="accent1">
                              <a:lumMod val="50000"/>
                            </a:schemeClr>
                          </a:solidFill>
                        </a:rPr>
                        <a:t>‘they’</a:t>
                      </a:r>
                    </a:p>
                  </a:txBody>
                  <a:tcPr>
                    <a:solidFill>
                      <a:schemeClr val="accent4">
                        <a:lumMod val="20000"/>
                        <a:lumOff val="80000"/>
                      </a:schemeClr>
                    </a:solidFill>
                  </a:tcPr>
                </a:tc>
                <a:extLst>
                  <a:ext uri="{0D108BD9-81ED-4DB2-BD59-A6C34878D82A}">
                    <a16:rowId xmlns:a16="http://schemas.microsoft.com/office/drawing/2014/main" val="281177864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1. Estamos</a:t>
                      </a:r>
                      <a:r>
                        <a:rPr lang="en-GB" baseline="0" dirty="0">
                          <a:solidFill>
                            <a:schemeClr val="accent1">
                              <a:lumMod val="50000"/>
                            </a:schemeClr>
                          </a:solidFill>
                        </a:rPr>
                        <a:t> debajo</a:t>
                      </a:r>
                      <a:endParaRPr lang="en-GB" dirty="0">
                        <a:solidFill>
                          <a:schemeClr val="accent1">
                            <a:lumMod val="50000"/>
                          </a:schemeClr>
                        </a:solidFill>
                      </a:endParaRPr>
                    </a:p>
                  </a:txBody>
                  <a:tcPr/>
                </a:tc>
                <a:tc>
                  <a:txBody>
                    <a:bodyPr/>
                    <a:lstStyle/>
                    <a:p>
                      <a:r>
                        <a:rPr lang="en-GB" dirty="0">
                          <a:solidFill>
                            <a:schemeClr val="accent1">
                              <a:lumMod val="50000"/>
                            </a:schemeClr>
                          </a:solidFill>
                        </a:rPr>
                        <a:t>de la</a:t>
                      </a:r>
                    </a:p>
                  </a:txBody>
                  <a:tcPr/>
                </a:tc>
                <a:tc rowSpan="2">
                  <a:txBody>
                    <a:bodyPr/>
                    <a:lstStyle/>
                    <a:p>
                      <a:pPr>
                        <a:lnSpc>
                          <a:spcPct val="200000"/>
                        </a:lnSpc>
                      </a:pPr>
                      <a:r>
                        <a:rPr lang="en-GB" dirty="0">
                          <a:solidFill>
                            <a:schemeClr val="accent1">
                              <a:lumMod val="50000"/>
                            </a:schemeClr>
                          </a:solidFill>
                        </a:rPr>
                        <a:t>Puerta de Alcalá</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35707087"/>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93846636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2. </a:t>
                      </a:r>
                      <a:r>
                        <a:rPr lang="en-GB" dirty="0" err="1">
                          <a:solidFill>
                            <a:schemeClr val="accent1">
                              <a:lumMod val="50000"/>
                            </a:schemeClr>
                          </a:solidFill>
                        </a:rPr>
                        <a:t>Están</a:t>
                      </a:r>
                      <a:r>
                        <a:rPr lang="en-GB" baseline="0" dirty="0">
                          <a:solidFill>
                            <a:schemeClr val="accent1">
                              <a:lumMod val="50000"/>
                            </a:schemeClr>
                          </a:solidFill>
                        </a:rPr>
                        <a:t> cerca</a:t>
                      </a:r>
                      <a:endParaRPr lang="en-GB" dirty="0">
                        <a:solidFill>
                          <a:schemeClr val="accent1">
                            <a:lumMod val="50000"/>
                          </a:schemeClr>
                        </a:solidFill>
                      </a:endParaRPr>
                    </a:p>
                  </a:txBody>
                  <a:tcPr/>
                </a:tc>
                <a:tc>
                  <a:txBody>
                    <a:bodyPr/>
                    <a:lstStyle/>
                    <a:p>
                      <a:r>
                        <a:rPr lang="en-GB" dirty="0">
                          <a:solidFill>
                            <a:schemeClr val="accent1">
                              <a:lumMod val="50000"/>
                            </a:schemeClr>
                          </a:solidFill>
                        </a:rPr>
                        <a:t>del</a:t>
                      </a:r>
                    </a:p>
                  </a:txBody>
                  <a:tcPr/>
                </a:tc>
                <a:tc rowSpan="2">
                  <a:txBody>
                    <a:bodyPr/>
                    <a:lstStyle/>
                    <a:p>
                      <a:pPr>
                        <a:lnSpc>
                          <a:spcPct val="200000"/>
                        </a:lnSpc>
                      </a:pPr>
                      <a:r>
                        <a:rPr lang="en-GB" dirty="0">
                          <a:solidFill>
                            <a:schemeClr val="accent1">
                              <a:lumMod val="50000"/>
                            </a:schemeClr>
                          </a:solidFill>
                        </a:rPr>
                        <a:t>Parque</a:t>
                      </a:r>
                      <a:r>
                        <a:rPr lang="en-GB" baseline="0" dirty="0">
                          <a:solidFill>
                            <a:schemeClr val="accent1">
                              <a:lumMod val="50000"/>
                            </a:schemeClr>
                          </a:solidFill>
                        </a:rPr>
                        <a:t> del Retiro</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226948743"/>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 la</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375471581"/>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3. Estamos</a:t>
                      </a:r>
                      <a:r>
                        <a:rPr lang="en-GB" baseline="0" dirty="0">
                          <a:solidFill>
                            <a:schemeClr val="accent1">
                              <a:lumMod val="50000"/>
                            </a:schemeClr>
                          </a:solidFill>
                        </a:rPr>
                        <a:t> delante</a:t>
                      </a:r>
                      <a:endParaRPr lang="en-GB" dirty="0">
                        <a:solidFill>
                          <a:schemeClr val="accent1">
                            <a:lumMod val="50000"/>
                          </a:schemeClr>
                        </a:solidFill>
                      </a:endParaRPr>
                    </a:p>
                  </a:txBody>
                  <a:tcPr/>
                </a:tc>
                <a:tc>
                  <a:txBody>
                    <a:bodyPr/>
                    <a:lstStyle/>
                    <a:p>
                      <a:r>
                        <a:rPr lang="en-GB" dirty="0">
                          <a:solidFill>
                            <a:schemeClr val="accent1">
                              <a:lumMod val="50000"/>
                            </a:schemeClr>
                          </a:solidFill>
                        </a:rPr>
                        <a:t>de</a:t>
                      </a:r>
                      <a:r>
                        <a:rPr lang="en-GB" baseline="0" dirty="0">
                          <a:solidFill>
                            <a:schemeClr val="accent1">
                              <a:lumMod val="50000"/>
                            </a:schemeClr>
                          </a:solidFill>
                        </a:rPr>
                        <a:t> la</a:t>
                      </a:r>
                      <a:endParaRPr lang="en-GB" dirty="0">
                        <a:solidFill>
                          <a:schemeClr val="accent1">
                            <a:lumMod val="50000"/>
                          </a:schemeClr>
                        </a:solidFill>
                      </a:endParaRPr>
                    </a:p>
                  </a:txBody>
                  <a:tcPr/>
                </a:tc>
                <a:tc rowSpan="2">
                  <a:txBody>
                    <a:bodyPr/>
                    <a:lstStyle/>
                    <a:p>
                      <a:pPr>
                        <a:lnSpc>
                          <a:spcPct val="200000"/>
                        </a:lnSpc>
                      </a:pPr>
                      <a:r>
                        <a:rPr lang="en-GB" dirty="0">
                          <a:solidFill>
                            <a:schemeClr val="accent1">
                              <a:lumMod val="50000"/>
                            </a:schemeClr>
                          </a:solidFill>
                        </a:rPr>
                        <a:t>Estadio Bernabéu</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914934244"/>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2162891179"/>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4. </a:t>
                      </a:r>
                      <a:r>
                        <a:rPr lang="en-GB" dirty="0" err="1">
                          <a:solidFill>
                            <a:schemeClr val="accent1">
                              <a:lumMod val="50000"/>
                            </a:schemeClr>
                          </a:solidFill>
                        </a:rPr>
                        <a:t>Están</a:t>
                      </a:r>
                      <a:r>
                        <a:rPr lang="en-GB" baseline="0" dirty="0">
                          <a:solidFill>
                            <a:schemeClr val="accent1">
                              <a:lumMod val="50000"/>
                            </a:schemeClr>
                          </a:solidFill>
                        </a:rPr>
                        <a:t> fuera</a:t>
                      </a:r>
                      <a:endParaRPr lang="en-GB" dirty="0">
                        <a:solidFill>
                          <a:schemeClr val="accent1">
                            <a:lumMod val="50000"/>
                          </a:schemeClr>
                        </a:solidFill>
                      </a:endParaRPr>
                    </a:p>
                  </a:txBody>
                  <a:tcPr/>
                </a:tc>
                <a:tc>
                  <a:txBody>
                    <a:bodyPr/>
                    <a:lstStyle/>
                    <a:p>
                      <a:r>
                        <a:rPr lang="en-GB" dirty="0">
                          <a:solidFill>
                            <a:schemeClr val="accent1">
                              <a:lumMod val="50000"/>
                            </a:schemeClr>
                          </a:solidFill>
                        </a:rPr>
                        <a:t>de la</a:t>
                      </a:r>
                    </a:p>
                  </a:txBody>
                  <a:tcPr/>
                </a:tc>
                <a:tc rowSpan="2">
                  <a:txBody>
                    <a:bodyPr/>
                    <a:lstStyle/>
                    <a:p>
                      <a:pPr>
                        <a:lnSpc>
                          <a:spcPct val="200000"/>
                        </a:lnSpc>
                      </a:pPr>
                      <a:r>
                        <a:rPr lang="en-GB" dirty="0">
                          <a:solidFill>
                            <a:schemeClr val="accent1">
                              <a:lumMod val="50000"/>
                            </a:schemeClr>
                          </a:solidFill>
                        </a:rPr>
                        <a:t>Estación</a:t>
                      </a:r>
                      <a:r>
                        <a:rPr lang="en-GB" baseline="0" dirty="0">
                          <a:solidFill>
                            <a:schemeClr val="accent1">
                              <a:lumMod val="50000"/>
                            </a:schemeClr>
                          </a:solidFill>
                        </a:rPr>
                        <a:t> Atocha</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695698024"/>
                  </a:ext>
                </a:extLst>
              </a:tr>
              <a:tr h="4115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del</a:t>
                      </a:r>
                    </a:p>
                  </a:txBody>
                  <a:tcPr/>
                </a:tc>
                <a:tc vMerge="1">
                  <a:txBody>
                    <a:bodyPr/>
                    <a:lstStyle/>
                    <a:p>
                      <a:endParaRPr lang="en-GB" dirty="0">
                        <a:solidFill>
                          <a:srgbClr val="002060"/>
                        </a:solidFill>
                      </a:endParaRPr>
                    </a:p>
                  </a:txBody>
                  <a:tcPr/>
                </a:tc>
                <a:tc>
                  <a:txBody>
                    <a:bodyPr/>
                    <a:lstStyle/>
                    <a:p>
                      <a:endParaRPr lang="en-GB" dirty="0">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4087207101"/>
                  </a:ext>
                </a:extLst>
              </a:tr>
              <a:tr h="329741">
                <a:tc rowSpan="2">
                  <a:txBody>
                    <a:bodyPr/>
                    <a:lstStyle/>
                    <a:p>
                      <a:pPr algn="l">
                        <a:lnSpc>
                          <a:spcPct val="200000"/>
                        </a:lnSpc>
                        <a:spcBef>
                          <a:spcPts val="0"/>
                        </a:spcBef>
                        <a:spcAft>
                          <a:spcPts val="0"/>
                        </a:spcAft>
                      </a:pPr>
                      <a:r>
                        <a:rPr lang="en-GB" dirty="0">
                          <a:solidFill>
                            <a:schemeClr val="accent1">
                              <a:lumMod val="50000"/>
                            </a:schemeClr>
                          </a:solidFill>
                        </a:rPr>
                        <a:t>5. Estamos</a:t>
                      </a:r>
                      <a:r>
                        <a:rPr lang="en-GB" baseline="0" dirty="0">
                          <a:solidFill>
                            <a:schemeClr val="accent1">
                              <a:lumMod val="50000"/>
                            </a:schemeClr>
                          </a:solidFill>
                        </a:rPr>
                        <a:t> detrás</a:t>
                      </a:r>
                      <a:endParaRPr lang="en-GB" dirty="0">
                        <a:solidFill>
                          <a:schemeClr val="accent1">
                            <a:lumMod val="50000"/>
                          </a:schemeClr>
                        </a:solidFill>
                      </a:endParaRPr>
                    </a:p>
                  </a:txBody>
                  <a:tcPr/>
                </a:tc>
                <a:tc>
                  <a:txBody>
                    <a:bodyPr/>
                    <a:lstStyle/>
                    <a:p>
                      <a:r>
                        <a:rPr lang="en-GB" dirty="0">
                          <a:solidFill>
                            <a:schemeClr val="accent1">
                              <a:lumMod val="50000"/>
                            </a:schemeClr>
                          </a:solidFill>
                        </a:rPr>
                        <a:t>del</a:t>
                      </a:r>
                    </a:p>
                  </a:txBody>
                  <a:tcPr/>
                </a:tc>
                <a:tc rowSpan="2">
                  <a:txBody>
                    <a:bodyPr/>
                    <a:lstStyle/>
                    <a:p>
                      <a:pPr>
                        <a:lnSpc>
                          <a:spcPct val="200000"/>
                        </a:lnSpc>
                      </a:pPr>
                      <a:r>
                        <a:rPr lang="en-GB" dirty="0">
                          <a:solidFill>
                            <a:schemeClr val="accent1">
                              <a:lumMod val="50000"/>
                            </a:schemeClr>
                          </a:solidFill>
                        </a:rPr>
                        <a:t>Plaza Mayor</a:t>
                      </a:r>
                      <a:r>
                        <a:rPr lang="en-GB" i="0" dirty="0">
                          <a:solidFill>
                            <a:schemeClr val="accent1">
                              <a:lumMod val="50000"/>
                            </a:schemeClr>
                          </a:solidFill>
                        </a:rPr>
                        <a:t>. </a:t>
                      </a:r>
                      <a:endParaRPr lang="en-GB" i="1" dirty="0">
                        <a:solidFill>
                          <a:schemeClr val="accent1">
                            <a:lumMod val="50000"/>
                          </a:schemeClr>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59049805"/>
                  </a:ext>
                </a:extLst>
              </a:tr>
              <a:tr h="329741">
                <a:tc vMerge="1">
                  <a:txBody>
                    <a:bodyPr/>
                    <a:lstStyle/>
                    <a:p>
                      <a:endParaRPr lang="en-GB" dirty="0">
                        <a:solidFill>
                          <a:srgbClr val="002060"/>
                        </a:solidFill>
                      </a:endParaRPr>
                    </a:p>
                  </a:txBody>
                  <a:tcPr/>
                </a:tc>
                <a:tc>
                  <a:txBody>
                    <a:bodyPr/>
                    <a:lstStyle/>
                    <a:p>
                      <a:r>
                        <a:rPr lang="en-GB" dirty="0">
                          <a:solidFill>
                            <a:schemeClr val="accent1">
                              <a:lumMod val="50000"/>
                            </a:schemeClr>
                          </a:solidFill>
                        </a:rPr>
                        <a:t>de la</a:t>
                      </a:r>
                    </a:p>
                  </a:txBody>
                  <a:tcPr/>
                </a:tc>
                <a:tc vMerge="1">
                  <a:txBody>
                    <a:bodyPr/>
                    <a:lstStyle/>
                    <a:p>
                      <a:endParaRPr lang="en-GB" dirty="0">
                        <a:solidFill>
                          <a:srgbClr val="002060"/>
                        </a:solidFill>
                      </a:endParaRPr>
                    </a:p>
                  </a:txBody>
                  <a:tcPr/>
                </a:tc>
                <a:tc>
                  <a:txBody>
                    <a:bodyPr/>
                    <a:lstStyle/>
                    <a:p>
                      <a:endParaRPr lang="en-GB">
                        <a:solidFill>
                          <a:schemeClr val="accent1">
                            <a:lumMod val="50000"/>
                          </a:schemeClr>
                        </a:solidFill>
                      </a:endParaRPr>
                    </a:p>
                  </a:txBody>
                  <a:tcPr>
                    <a:solidFill>
                      <a:schemeClr val="accent4">
                        <a:lumMod val="20000"/>
                        <a:lumOff val="80000"/>
                      </a:schemeClr>
                    </a:solidFill>
                  </a:tcPr>
                </a:tc>
                <a:tc>
                  <a:txBody>
                    <a:bodyPr/>
                    <a:lstStyle/>
                    <a:p>
                      <a:endParaRPr lang="en-GB" dirty="0">
                        <a:solidFill>
                          <a:schemeClr val="accent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3092078632"/>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018" y="2368691"/>
            <a:ext cx="396420" cy="412937"/>
          </a:xfrm>
          <a:prstGeom prst="rect">
            <a:avLst/>
          </a:prstGeom>
        </p:spPr>
      </p:pic>
      <p:pic>
        <p:nvPicPr>
          <p:cNvPr id="1026" name="Picture 2" descr="Madrid, Monument, Puerta De Alcalá, Architecture, Spa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99"/>
          <a:stretch/>
        </p:blipFill>
        <p:spPr bwMode="auto">
          <a:xfrm>
            <a:off x="4664342" y="503719"/>
            <a:ext cx="2150357" cy="121005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arque Del Retiro, Madrid, Spain, Lake, Po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98" r="3395"/>
          <a:stretch/>
        </p:blipFill>
        <p:spPr bwMode="auto">
          <a:xfrm>
            <a:off x="7019210" y="4139486"/>
            <a:ext cx="2466048" cy="209947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835787" y="505669"/>
            <a:ext cx="3040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Puerta de Alcalá </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11" name="TextBox 10"/>
          <p:cNvSpPr txBox="1"/>
          <p:nvPr/>
        </p:nvSpPr>
        <p:spPr>
          <a:xfrm>
            <a:off x="6935798" y="3790465"/>
            <a:ext cx="30099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Parque del Retiro </a:t>
            </a: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pic>
        <p:nvPicPr>
          <p:cNvPr id="1030" name="Picture 6" descr="Stadium, Santiago, Bernabeu, Football Stadiu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54" t="15451" b="-954"/>
          <a:stretch/>
        </p:blipFill>
        <p:spPr bwMode="auto">
          <a:xfrm>
            <a:off x="9577314" y="1962971"/>
            <a:ext cx="2525780" cy="181284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9340830" y="1555539"/>
            <a:ext cx="29025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Estadio </a:t>
            </a:r>
            <a:r>
              <a:rPr kumimoji="0" lang="es-ES" sz="2000" b="0" i="0" u="none" strike="noStrike" kern="1200" cap="none" spc="0" normalizeH="0" baseline="0" noProof="0" dirty="0">
                <a:ln>
                  <a:noFill/>
                </a:ln>
                <a:solidFill>
                  <a:srgbClr val="5B9BD5">
                    <a:lumMod val="50000"/>
                  </a:srgbClr>
                </a:solidFill>
                <a:effectLst/>
                <a:uLnTx/>
                <a:uFillTx/>
                <a:latin typeface="Century Gothic"/>
                <a:ea typeface="+mn-ea"/>
                <a:cs typeface="+mn-cs"/>
              </a:rPr>
              <a:t>Bernabéu </a:t>
            </a:r>
            <a:r>
              <a:rPr kumimoji="0" lang="es-ES" sz="2000" b="1" i="0" u="none" strike="noStrike" kern="1200" cap="none" spc="0" normalizeH="0" baseline="0" noProof="0" dirty="0">
                <a:ln>
                  <a:noFill/>
                </a:ln>
                <a:solidFill>
                  <a:srgbClr val="5B9BD5">
                    <a:lumMod val="50000"/>
                  </a:srgbClr>
                </a:solidFill>
                <a:effectLst/>
                <a:uLnTx/>
                <a:uFillTx/>
                <a:latin typeface="Century Gothic"/>
                <a:ea typeface="+mn-ea"/>
                <a:cs typeface="+mn-cs"/>
              </a:rPr>
              <a:t>(m)</a:t>
            </a:r>
            <a:endPar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1032" name="Picture 8" descr="Ave, Train High Speed, Transport, Passengers, Traveler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98" r="20163" b="21807"/>
          <a:stretch/>
        </p:blipFill>
        <p:spPr bwMode="auto">
          <a:xfrm>
            <a:off x="7062602" y="1910670"/>
            <a:ext cx="2278228" cy="180656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6936145" y="1548864"/>
            <a:ext cx="2533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Estación Atocha</a:t>
            </a:r>
            <a:r>
              <a:rPr kumimoji="0" lang="es-ES" sz="18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s-ES" sz="1800" b="1" i="0" u="none" strike="noStrike" kern="1200" cap="none" spc="0" normalizeH="0" baseline="0" noProof="0" dirty="0">
                <a:ln>
                  <a:noFill/>
                </a:ln>
                <a:solidFill>
                  <a:srgbClr val="5B9BD5">
                    <a:lumMod val="50000"/>
                  </a:srgbClr>
                </a:solidFill>
                <a:effectLst/>
                <a:uLnTx/>
                <a:uFillTx/>
                <a:latin typeface="Century Gothic"/>
                <a:ea typeface="+mn-ea"/>
                <a:cs typeface="+mn-cs"/>
              </a:rPr>
              <a:t>(f)</a:t>
            </a:r>
            <a:endPar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pic>
        <p:nvPicPr>
          <p:cNvPr id="1034" name="Picture 10" descr="Plaza Mayor Madrid, Black White, City, Spain, Madri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531" r="9661" b="15196"/>
          <a:stretch/>
        </p:blipFill>
        <p:spPr bwMode="auto">
          <a:xfrm>
            <a:off x="9640880" y="4177930"/>
            <a:ext cx="2443014" cy="206103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Oval 18"/>
          <p:cNvSpPr/>
          <p:nvPr/>
        </p:nvSpPr>
        <p:spPr>
          <a:xfrm>
            <a:off x="2360700" y="3205102"/>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Oval 19"/>
          <p:cNvSpPr/>
          <p:nvPr/>
        </p:nvSpPr>
        <p:spPr>
          <a:xfrm>
            <a:off x="2324310" y="4336608"/>
            <a:ext cx="813722" cy="399073"/>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Oval 20"/>
          <p:cNvSpPr/>
          <p:nvPr/>
        </p:nvSpPr>
        <p:spPr>
          <a:xfrm>
            <a:off x="2401345" y="4782130"/>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Oval 21"/>
          <p:cNvSpPr/>
          <p:nvPr/>
        </p:nvSpPr>
        <p:spPr>
          <a:xfrm>
            <a:off x="2401345" y="5872239"/>
            <a:ext cx="813722" cy="34846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Oval 22"/>
          <p:cNvSpPr/>
          <p:nvPr/>
        </p:nvSpPr>
        <p:spPr>
          <a:xfrm>
            <a:off x="2454039" y="2429213"/>
            <a:ext cx="709020" cy="37590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TextBox 23"/>
          <p:cNvSpPr txBox="1"/>
          <p:nvPr/>
        </p:nvSpPr>
        <p:spPr>
          <a:xfrm>
            <a:off x="10101383" y="3790465"/>
            <a:ext cx="2061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Plaza Mayor </a:t>
            </a: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708" y="3071635"/>
            <a:ext cx="396420" cy="41293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4244117"/>
            <a:ext cx="396420" cy="41293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97" y="4680436"/>
            <a:ext cx="396420" cy="41293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310" y="5807768"/>
            <a:ext cx="396420" cy="412937"/>
          </a:xfrm>
          <a:prstGeom prst="rect">
            <a:avLst/>
          </a:prstGeom>
        </p:spPr>
      </p:pic>
      <p:sp>
        <p:nvSpPr>
          <p:cNvPr id="12" name="TextBox 11"/>
          <p:cNvSpPr txBox="1"/>
          <p:nvPr/>
        </p:nvSpPr>
        <p:spPr>
          <a:xfrm>
            <a:off x="113557" y="676544"/>
            <a:ext cx="38778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Marca ‘del’ o ‘de 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Luego, marca ‘we’ o ‘they’.</a:t>
            </a:r>
          </a:p>
        </p:txBody>
      </p:sp>
    </p:spTree>
    <p:extLst>
      <p:ext uri="{BB962C8B-B14F-4D97-AF65-F5344CB8AC3E}">
        <p14:creationId xmlns:p14="http://schemas.microsoft.com/office/powerpoint/2010/main" val="4301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6872512" y="869704"/>
            <a:ext cx="4699000" cy="1382667"/>
          </a:xfrm>
          <a:prstGeom prst="wedgeEllipseCallout">
            <a:avLst>
              <a:gd name="adj1" fmla="val -112213"/>
              <a:gd name="adj2" fmla="val -4969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Estamos cerca </a:t>
            </a:r>
            <a:r>
              <a:rPr kumimoji="0" lang="en-GB" sz="24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del</a:t>
            </a:r>
            <a:r>
              <a:rPr kumimoji="0" lang="en-GB"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27459" y="1068548"/>
            <a:ext cx="4441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Persona A (habla):</a:t>
            </a:r>
          </a:p>
        </p:txBody>
      </p:sp>
      <p:sp>
        <p:nvSpPr>
          <p:cNvPr id="7" name="Rectangle 6"/>
          <p:cNvSpPr/>
          <p:nvPr/>
        </p:nvSpPr>
        <p:spPr>
          <a:xfrm>
            <a:off x="644682" y="1636891"/>
            <a:ext cx="5974437" cy="74295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327459" y="3393682"/>
            <a:ext cx="5878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Persona B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completa</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tabla):</a:t>
            </a:r>
          </a:p>
        </p:txBody>
      </p:sp>
      <p:sp>
        <p:nvSpPr>
          <p:cNvPr id="16" name="Rectangle 15"/>
          <p:cNvSpPr/>
          <p:nvPr/>
        </p:nvSpPr>
        <p:spPr>
          <a:xfrm>
            <a:off x="671242" y="1754745"/>
            <a:ext cx="549541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are near the [</a:t>
            </a:r>
            <a:r>
              <a:rPr kumimoji="0" lang="en-GB" sz="2400" b="0" i="0" u="none" strike="sng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Parque</a:t>
            </a:r>
            <a:r>
              <a:rPr kumimoji="0" lang="en-GB" sz="24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del Retiro</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5043712" y="217685"/>
            <a:ext cx="2271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ejemplo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a:stretch>
            <a:fillRect/>
          </a:stretch>
        </p:blipFill>
        <p:spPr>
          <a:xfrm>
            <a:off x="0" y="4058778"/>
            <a:ext cx="11874776" cy="1699759"/>
          </a:xfrm>
          <a:prstGeom prst="rect">
            <a:avLst/>
          </a:prstGeom>
        </p:spPr>
      </p:pic>
      <p:sp>
        <p:nvSpPr>
          <p:cNvPr id="22" name="TextBox 21"/>
          <p:cNvSpPr txBox="1"/>
          <p:nvPr/>
        </p:nvSpPr>
        <p:spPr>
          <a:xfrm>
            <a:off x="4885650" y="5120179"/>
            <a:ext cx="7242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Plaza Mayor </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(f)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Parque del Retiro </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(m)</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535" y="5157885"/>
            <a:ext cx="396420" cy="412937"/>
          </a:xfrm>
          <a:prstGeom prst="rect">
            <a:avLst/>
          </a:prstGeom>
        </p:spPr>
      </p:pic>
      <p:sp>
        <p:nvSpPr>
          <p:cNvPr id="26" name="TextBox 25"/>
          <p:cNvSpPr txBox="1"/>
          <p:nvPr/>
        </p:nvSpPr>
        <p:spPr>
          <a:xfrm>
            <a:off x="2934107" y="5089401"/>
            <a:ext cx="9869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rPr>
              <a:t>near</a:t>
            </a:r>
          </a:p>
        </p:txBody>
      </p:sp>
      <p:sp>
        <p:nvSpPr>
          <p:cNvPr id="8" name="Oval 7"/>
          <p:cNvSpPr/>
          <p:nvPr/>
        </p:nvSpPr>
        <p:spPr>
          <a:xfrm>
            <a:off x="8506819" y="5089401"/>
            <a:ext cx="3745328" cy="523220"/>
          </a:xfrm>
          <a:prstGeom prst="ellipse">
            <a:avLst/>
          </a:prstGeom>
          <a:noFill/>
          <a:ln w="412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Rectangular Callout 1"/>
          <p:cNvSpPr/>
          <p:nvPr/>
        </p:nvSpPr>
        <p:spPr>
          <a:xfrm>
            <a:off x="6619119" y="2547312"/>
            <a:ext cx="4189908" cy="642939"/>
          </a:xfrm>
          <a:prstGeom prst="wedgeRectCallout">
            <a:avLst>
              <a:gd name="adj1" fmla="val -62276"/>
              <a:gd name="adj2" fmla="val -11522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Don’t say the crossed out part!</a:t>
            </a:r>
          </a:p>
        </p:txBody>
      </p:sp>
      <p:sp>
        <p:nvSpPr>
          <p:cNvPr id="3" name="Title 2"/>
          <p:cNvSpPr>
            <a:spLocks noGrp="1"/>
          </p:cNvSpPr>
          <p:nvPr>
            <p:ph type="title"/>
          </p:nvPr>
        </p:nvSpPr>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43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11" grpId="0"/>
      <p:bldP spid="16" grpId="0"/>
      <p:bldP spid="22" grpId="0"/>
      <p:bldP spid="26" grpId="0"/>
      <p:bldP spid="8"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1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7" name="Rectangle 6"/>
          <p:cNvSpPr/>
          <p:nvPr/>
        </p:nvSpPr>
        <p:spPr>
          <a:xfrm>
            <a:off x="44323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8" name="Rectangle 7"/>
          <p:cNvSpPr/>
          <p:nvPr/>
        </p:nvSpPr>
        <p:spPr>
          <a:xfrm>
            <a:off x="81915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9" name="Rectangle 8"/>
          <p:cNvSpPr/>
          <p:nvPr/>
        </p:nvSpPr>
        <p:spPr>
          <a:xfrm>
            <a:off x="6731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0" name="Rectangle 9"/>
          <p:cNvSpPr/>
          <p:nvPr/>
        </p:nvSpPr>
        <p:spPr>
          <a:xfrm>
            <a:off x="44323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1" name="Rectangle 10"/>
          <p:cNvSpPr/>
          <p:nvPr/>
        </p:nvSpPr>
        <p:spPr>
          <a:xfrm>
            <a:off x="81915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3" name="TextBox 12"/>
          <p:cNvSpPr txBox="1"/>
          <p:nvPr/>
        </p:nvSpPr>
        <p:spPr>
          <a:xfrm>
            <a:off x="892143" y="2393311"/>
            <a:ext cx="3692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Parque del Retiro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14" name="TextBox 13"/>
          <p:cNvSpPr txBox="1"/>
          <p:nvPr/>
        </p:nvSpPr>
        <p:spPr>
          <a:xfrm>
            <a:off x="5118100" y="2393311"/>
            <a:ext cx="2222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Plaza Mayor</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15" name="TextBox 14"/>
          <p:cNvSpPr txBox="1"/>
          <p:nvPr/>
        </p:nvSpPr>
        <p:spPr>
          <a:xfrm>
            <a:off x="8377237" y="2393311"/>
            <a:ext cx="30400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Estadio </a:t>
            </a:r>
            <a:r>
              <a:rPr kumimoji="0" lang="es-ES" sz="2000" b="0" i="0" u="none" strike="sngStrike" kern="1200" cap="none" spc="0" normalizeH="0" baseline="0" noProof="0" dirty="0">
                <a:ln>
                  <a:noFill/>
                </a:ln>
                <a:solidFill>
                  <a:srgbClr val="5B9BD5">
                    <a:lumMod val="50000"/>
                  </a:srgbClr>
                </a:solidFill>
                <a:effectLst/>
                <a:uLnTx/>
                <a:uFillTx/>
                <a:latin typeface="Century Gothic"/>
                <a:ea typeface="+mn-ea"/>
                <a:cs typeface="+mn-cs"/>
              </a:rPr>
              <a:t>Bernabéu</a:t>
            </a:r>
            <a:r>
              <a:rPr kumimoji="0" lang="es-ES"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6" name="TextBox 15"/>
          <p:cNvSpPr txBox="1"/>
          <p:nvPr/>
        </p:nvSpPr>
        <p:spPr>
          <a:xfrm>
            <a:off x="892143" y="4862249"/>
            <a:ext cx="3692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17" name="TextBox 16"/>
          <p:cNvSpPr txBox="1"/>
          <p:nvPr/>
        </p:nvSpPr>
        <p:spPr>
          <a:xfrm>
            <a:off x="4910680" y="4860398"/>
            <a:ext cx="2747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18" name="TextBox 17"/>
          <p:cNvSpPr txBox="1"/>
          <p:nvPr/>
        </p:nvSpPr>
        <p:spPr>
          <a:xfrm>
            <a:off x="8499443" y="4895818"/>
            <a:ext cx="3121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19" name="TextBox 18"/>
          <p:cNvSpPr txBox="1"/>
          <p:nvPr/>
        </p:nvSpPr>
        <p:spPr>
          <a:xfrm>
            <a:off x="933814" y="1605243"/>
            <a:ext cx="335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near the..</a:t>
            </a:r>
          </a:p>
        </p:txBody>
      </p:sp>
      <p:sp>
        <p:nvSpPr>
          <p:cNvPr id="20" name="TextBox 19"/>
          <p:cNvSpPr txBox="1"/>
          <p:nvPr/>
        </p:nvSpPr>
        <p:spPr>
          <a:xfrm>
            <a:off x="8670889" y="4084361"/>
            <a:ext cx="2657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outside…</a:t>
            </a:r>
          </a:p>
        </p:txBody>
      </p:sp>
      <p:sp>
        <p:nvSpPr>
          <p:cNvPr id="21" name="TextBox 20"/>
          <p:cNvSpPr txBox="1"/>
          <p:nvPr/>
        </p:nvSpPr>
        <p:spPr>
          <a:xfrm>
            <a:off x="8302016" y="1604317"/>
            <a:ext cx="3551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in front of the...</a:t>
            </a:r>
          </a:p>
        </p:txBody>
      </p:sp>
      <p:sp>
        <p:nvSpPr>
          <p:cNvPr id="22" name="TextBox 21"/>
          <p:cNvSpPr txBox="1"/>
          <p:nvPr/>
        </p:nvSpPr>
        <p:spPr>
          <a:xfrm>
            <a:off x="4531964" y="1604317"/>
            <a:ext cx="3267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below the…</a:t>
            </a:r>
          </a:p>
        </p:txBody>
      </p:sp>
      <p:sp>
        <p:nvSpPr>
          <p:cNvPr id="23" name="TextBox 22"/>
          <p:cNvSpPr txBox="1"/>
          <p:nvPr/>
        </p:nvSpPr>
        <p:spPr>
          <a:xfrm>
            <a:off x="673100" y="4084362"/>
            <a:ext cx="335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far from the…</a:t>
            </a:r>
          </a:p>
        </p:txBody>
      </p:sp>
      <p:sp>
        <p:nvSpPr>
          <p:cNvPr id="24" name="TextBox 23"/>
          <p:cNvSpPr txBox="1"/>
          <p:nvPr/>
        </p:nvSpPr>
        <p:spPr>
          <a:xfrm>
            <a:off x="4640229" y="4103296"/>
            <a:ext cx="3551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behind the...</a:t>
            </a:r>
          </a:p>
        </p:txBody>
      </p:sp>
      <p:sp>
        <p:nvSpPr>
          <p:cNvPr id="25" name="TextBox 24"/>
          <p:cNvSpPr txBox="1"/>
          <p:nvPr/>
        </p:nvSpPr>
        <p:spPr>
          <a:xfrm>
            <a:off x="0" y="40831"/>
            <a:ext cx="1460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a:ea typeface="+mn-ea"/>
                <a:cs typeface="+mn-cs"/>
              </a:rPr>
              <a:t>Persona A</a:t>
            </a:r>
          </a:p>
        </p:txBody>
      </p:sp>
      <p:sp>
        <p:nvSpPr>
          <p:cNvPr id="2" name="Title 1"/>
          <p:cNvSpPr>
            <a:spLocks noGrp="1"/>
          </p:cNvSpPr>
          <p:nvPr>
            <p:ph type="title"/>
          </p:nvPr>
        </p:nvSpPr>
        <p:spPr>
          <a:xfrm flipV="1">
            <a:off x="9673771" y="474191"/>
            <a:ext cx="275447" cy="45719"/>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4429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1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7" name="Rectangle 6"/>
          <p:cNvSpPr/>
          <p:nvPr/>
        </p:nvSpPr>
        <p:spPr>
          <a:xfrm>
            <a:off x="44323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8" name="Rectangle 7"/>
          <p:cNvSpPr/>
          <p:nvPr/>
        </p:nvSpPr>
        <p:spPr>
          <a:xfrm>
            <a:off x="8191500" y="85090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9" name="Rectangle 8"/>
          <p:cNvSpPr/>
          <p:nvPr/>
        </p:nvSpPr>
        <p:spPr>
          <a:xfrm>
            <a:off x="6731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0" name="Rectangle 9"/>
          <p:cNvSpPr/>
          <p:nvPr/>
        </p:nvSpPr>
        <p:spPr>
          <a:xfrm>
            <a:off x="44323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1" name="Rectangle 10"/>
          <p:cNvSpPr/>
          <p:nvPr/>
        </p:nvSpPr>
        <p:spPr>
          <a:xfrm>
            <a:off x="8191500" y="3312020"/>
            <a:ext cx="3225800" cy="21336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13" name="TextBox 12"/>
          <p:cNvSpPr txBox="1"/>
          <p:nvPr/>
        </p:nvSpPr>
        <p:spPr>
          <a:xfrm>
            <a:off x="1216000" y="2373206"/>
            <a:ext cx="2369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Plaza Mayor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14" name="TextBox 13"/>
          <p:cNvSpPr txBox="1"/>
          <p:nvPr/>
        </p:nvSpPr>
        <p:spPr>
          <a:xfrm>
            <a:off x="4770437" y="2393311"/>
            <a:ext cx="307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15" name="TextBox 14"/>
          <p:cNvSpPr txBox="1"/>
          <p:nvPr/>
        </p:nvSpPr>
        <p:spPr>
          <a:xfrm>
            <a:off x="8535994" y="2393311"/>
            <a:ext cx="30400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s-ES"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16" name="TextBox 15"/>
          <p:cNvSpPr txBox="1"/>
          <p:nvPr/>
        </p:nvSpPr>
        <p:spPr>
          <a:xfrm>
            <a:off x="892143" y="4862249"/>
            <a:ext cx="3692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17" name="TextBox 16"/>
          <p:cNvSpPr txBox="1"/>
          <p:nvPr/>
        </p:nvSpPr>
        <p:spPr>
          <a:xfrm>
            <a:off x="4584700" y="4860398"/>
            <a:ext cx="307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Estadio Bernabéu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18" name="TextBox 17"/>
          <p:cNvSpPr txBox="1"/>
          <p:nvPr/>
        </p:nvSpPr>
        <p:spPr>
          <a:xfrm>
            <a:off x="8499443" y="4895818"/>
            <a:ext cx="3121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sngStrike" kern="1200" cap="none" spc="0" normalizeH="0" baseline="0" noProof="0" dirty="0">
                <a:ln>
                  <a:noFill/>
                </a:ln>
                <a:solidFill>
                  <a:srgbClr val="5B9BD5">
                    <a:lumMod val="50000"/>
                  </a:srgbClr>
                </a:solidFill>
                <a:effectLst/>
                <a:uLnTx/>
                <a:uFillTx/>
                <a:latin typeface="Century Gothic"/>
                <a:ea typeface="+mn-ea"/>
                <a:cs typeface="+mn-cs"/>
              </a:rPr>
              <a:t>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19" name="TextBox 18"/>
          <p:cNvSpPr txBox="1"/>
          <p:nvPr/>
        </p:nvSpPr>
        <p:spPr>
          <a:xfrm>
            <a:off x="4645785" y="4071213"/>
            <a:ext cx="335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near the..</a:t>
            </a:r>
          </a:p>
        </p:txBody>
      </p:sp>
      <p:sp>
        <p:nvSpPr>
          <p:cNvPr id="20" name="TextBox 19"/>
          <p:cNvSpPr txBox="1"/>
          <p:nvPr/>
        </p:nvSpPr>
        <p:spPr>
          <a:xfrm>
            <a:off x="1215999" y="1598530"/>
            <a:ext cx="2657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outside…</a:t>
            </a:r>
          </a:p>
        </p:txBody>
      </p:sp>
      <p:sp>
        <p:nvSpPr>
          <p:cNvPr id="21" name="TextBox 20"/>
          <p:cNvSpPr txBox="1"/>
          <p:nvPr/>
        </p:nvSpPr>
        <p:spPr>
          <a:xfrm>
            <a:off x="774286" y="4166554"/>
            <a:ext cx="3551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in front of the...</a:t>
            </a:r>
          </a:p>
        </p:txBody>
      </p:sp>
      <p:sp>
        <p:nvSpPr>
          <p:cNvPr id="22" name="TextBox 21"/>
          <p:cNvSpPr txBox="1"/>
          <p:nvPr/>
        </p:nvSpPr>
        <p:spPr>
          <a:xfrm>
            <a:off x="8426449" y="4071212"/>
            <a:ext cx="3267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below the…</a:t>
            </a:r>
          </a:p>
        </p:txBody>
      </p:sp>
      <p:sp>
        <p:nvSpPr>
          <p:cNvPr id="23" name="TextBox 22"/>
          <p:cNvSpPr txBox="1"/>
          <p:nvPr/>
        </p:nvSpPr>
        <p:spPr>
          <a:xfrm>
            <a:off x="8218478" y="1598531"/>
            <a:ext cx="335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We are far from the…</a:t>
            </a:r>
          </a:p>
        </p:txBody>
      </p:sp>
      <p:sp>
        <p:nvSpPr>
          <p:cNvPr id="24" name="TextBox 23"/>
          <p:cNvSpPr txBox="1"/>
          <p:nvPr/>
        </p:nvSpPr>
        <p:spPr>
          <a:xfrm>
            <a:off x="4667207" y="1598531"/>
            <a:ext cx="35512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a:ea typeface="+mn-ea"/>
                <a:cs typeface="+mn-cs"/>
              </a:rPr>
              <a:t>I am behind the...</a:t>
            </a:r>
          </a:p>
        </p:txBody>
      </p:sp>
      <p:sp>
        <p:nvSpPr>
          <p:cNvPr id="25" name="TextBox 24"/>
          <p:cNvSpPr txBox="1"/>
          <p:nvPr/>
        </p:nvSpPr>
        <p:spPr>
          <a:xfrm>
            <a:off x="0" y="40831"/>
            <a:ext cx="1460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a:ea typeface="+mn-ea"/>
                <a:cs typeface="+mn-cs"/>
              </a:rPr>
              <a:t>Persona B</a:t>
            </a:r>
          </a:p>
        </p:txBody>
      </p:sp>
      <p:sp>
        <p:nvSpPr>
          <p:cNvPr id="2" name="Title 1"/>
          <p:cNvSpPr>
            <a:spLocks noGrp="1"/>
          </p:cNvSpPr>
          <p:nvPr>
            <p:ph type="title"/>
          </p:nvPr>
        </p:nvSpPr>
        <p:spPr>
          <a:xfrm>
            <a:off x="9648801" y="401376"/>
            <a:ext cx="68405" cy="45719"/>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26" name="Rounded Rectangle 11">
            <a:extLst>
              <a:ext uri="{FF2B5EF4-FFF2-40B4-BE49-F238E27FC236}">
                <a16:creationId xmlns:a16="http://schemas.microsoft.com/office/drawing/2014/main" id="{A316DD52-7894-4A75-969C-CA0645DA2978}"/>
              </a:ext>
            </a:extLst>
          </p:cNvPr>
          <p:cNvSpPr/>
          <p:nvPr/>
        </p:nvSpPr>
        <p:spPr>
          <a:xfrm>
            <a:off x="9471546" y="258166"/>
            <a:ext cx="24565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9696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nvPr>
        </p:nvGraphicFramePr>
        <p:xfrm>
          <a:off x="435426" y="1560076"/>
          <a:ext cx="11622439" cy="4385238"/>
        </p:xfrm>
        <a:graphic>
          <a:graphicData uri="http://schemas.openxmlformats.org/drawingml/2006/table">
            <a:tbl>
              <a:tblPr firstRow="1" bandRow="1">
                <a:tableStyleId>{5940675A-B579-460E-94D1-54222C63F5DA}</a:tableStyleId>
              </a:tblPr>
              <a:tblGrid>
                <a:gridCol w="1030517">
                  <a:extLst>
                    <a:ext uri="{9D8B030D-6E8A-4147-A177-3AD203B41FA5}">
                      <a16:colId xmlns:a16="http://schemas.microsoft.com/office/drawing/2014/main" val="3521550464"/>
                    </a:ext>
                  </a:extLst>
                </a:gridCol>
                <a:gridCol w="1233714">
                  <a:extLst>
                    <a:ext uri="{9D8B030D-6E8A-4147-A177-3AD203B41FA5}">
                      <a16:colId xmlns:a16="http://schemas.microsoft.com/office/drawing/2014/main" val="588175415"/>
                    </a:ext>
                  </a:extLst>
                </a:gridCol>
                <a:gridCol w="2380343">
                  <a:extLst>
                    <a:ext uri="{9D8B030D-6E8A-4147-A177-3AD203B41FA5}">
                      <a16:colId xmlns:a16="http://schemas.microsoft.com/office/drawing/2014/main" val="3251386795"/>
                    </a:ext>
                  </a:extLst>
                </a:gridCol>
                <a:gridCol w="6977865">
                  <a:extLst>
                    <a:ext uri="{9D8B030D-6E8A-4147-A177-3AD203B41FA5}">
                      <a16:colId xmlns:a16="http://schemas.microsoft.com/office/drawing/2014/main" val="2528827625"/>
                    </a:ext>
                  </a:extLst>
                </a:gridCol>
              </a:tblGrid>
              <a:tr h="980936">
                <a:tc>
                  <a:txBody>
                    <a:bodyPr/>
                    <a:lstStyle/>
                    <a:p>
                      <a:pPr>
                        <a:lnSpc>
                          <a:spcPct val="100000"/>
                        </a:lnSpc>
                      </a:pPr>
                      <a:r>
                        <a:rPr lang="en-GB" sz="2000" b="1" dirty="0">
                          <a:solidFill>
                            <a:schemeClr val="accent1">
                              <a:lumMod val="50000"/>
                            </a:schemeClr>
                          </a:solidFill>
                        </a:rPr>
                        <a:t>‘I am’  </a:t>
                      </a:r>
                    </a:p>
                  </a:txBody>
                  <a:tcPr/>
                </a:tc>
                <a:tc>
                  <a:txBody>
                    <a:bodyPr/>
                    <a:lstStyle/>
                    <a:p>
                      <a:pPr>
                        <a:lnSpc>
                          <a:spcPct val="100000"/>
                        </a:lnSpc>
                      </a:pPr>
                      <a:r>
                        <a:rPr lang="en-GB" sz="2000" b="1" dirty="0">
                          <a:solidFill>
                            <a:schemeClr val="accent1">
                              <a:lumMod val="50000"/>
                            </a:schemeClr>
                          </a:solidFill>
                        </a:rPr>
                        <a:t>‘we are’</a:t>
                      </a:r>
                    </a:p>
                  </a:txBody>
                  <a:tcPr/>
                </a:tc>
                <a:tc>
                  <a:txBody>
                    <a:bodyPr/>
                    <a:lstStyle/>
                    <a:p>
                      <a:pPr>
                        <a:lnSpc>
                          <a:spcPct val="100000"/>
                        </a:lnSpc>
                      </a:pPr>
                      <a:r>
                        <a:rPr lang="en-GB" sz="2000" b="1" dirty="0">
                          <a:solidFill>
                            <a:schemeClr val="accent1">
                              <a:lumMod val="50000"/>
                            </a:schemeClr>
                          </a:solidFill>
                        </a:rPr>
                        <a:t>near? far?</a:t>
                      </a:r>
                      <a:r>
                        <a:rPr lang="en-GB" sz="2000" b="1" baseline="0" dirty="0">
                          <a:solidFill>
                            <a:schemeClr val="accent1">
                              <a:lumMod val="50000"/>
                            </a:schemeClr>
                          </a:solidFill>
                        </a:rPr>
                        <a:t> under? behind? outside? </a:t>
                      </a:r>
                    </a:p>
                    <a:p>
                      <a:pPr>
                        <a:lnSpc>
                          <a:spcPct val="100000"/>
                        </a:lnSpc>
                      </a:pPr>
                      <a:r>
                        <a:rPr lang="en-GB" sz="2000" b="1" baseline="0" dirty="0">
                          <a:solidFill>
                            <a:schemeClr val="accent1">
                              <a:lumMod val="50000"/>
                            </a:schemeClr>
                          </a:solidFill>
                        </a:rPr>
                        <a:t>in front of?</a:t>
                      </a:r>
                      <a:endParaRPr lang="en-GB" sz="2000" b="1" dirty="0">
                        <a:solidFill>
                          <a:schemeClr val="accent1">
                            <a:lumMod val="50000"/>
                          </a:schemeClr>
                        </a:solidFill>
                      </a:endParaRPr>
                    </a:p>
                  </a:txBody>
                  <a:tcPr/>
                </a:tc>
                <a:tc>
                  <a:txBody>
                    <a:bodyPr/>
                    <a:lstStyle/>
                    <a:p>
                      <a:r>
                        <a:rPr lang="en-GB" sz="2400" b="1" dirty="0">
                          <a:solidFill>
                            <a:schemeClr val="accent1">
                              <a:lumMod val="50000"/>
                            </a:schemeClr>
                          </a:solidFill>
                        </a:rPr>
                        <a:t>¿Dónde? ¿</a:t>
                      </a:r>
                      <a:r>
                        <a:rPr lang="en-GB" sz="2400" b="1" dirty="0" err="1">
                          <a:solidFill>
                            <a:schemeClr val="accent1">
                              <a:lumMod val="50000"/>
                            </a:schemeClr>
                          </a:solidFill>
                        </a:rPr>
                        <a:t>Es</a:t>
                      </a:r>
                      <a:r>
                        <a:rPr lang="en-GB" sz="2400" b="1" dirty="0">
                          <a:solidFill>
                            <a:schemeClr val="accent1">
                              <a:lumMod val="50000"/>
                            </a:schemeClr>
                          </a:solidFill>
                        </a:rPr>
                        <a:t> ‘A’ o ‘B’? </a:t>
                      </a:r>
                    </a:p>
                  </a:txBody>
                  <a:tcPr/>
                </a:tc>
                <a:extLst>
                  <a:ext uri="{0D108BD9-81ED-4DB2-BD59-A6C34878D82A}">
                    <a16:rowId xmlns:a16="http://schemas.microsoft.com/office/drawing/2014/main" val="1643710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b="1" dirty="0">
                        <a:solidFill>
                          <a:srgbClr val="002060"/>
                        </a:solidFill>
                      </a:endParaRPr>
                    </a:p>
                  </a:txBody>
                  <a:tcPr/>
                </a:tc>
                <a:extLst>
                  <a:ext uri="{0D108BD9-81ED-4DB2-BD59-A6C34878D82A}">
                    <a16:rowId xmlns:a16="http://schemas.microsoft.com/office/drawing/2014/main" val="48653417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22555503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1369140738"/>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793693148"/>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362658185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3675185580"/>
                  </a:ext>
                </a:extLst>
              </a:tr>
            </a:tbl>
          </a:graphicData>
        </a:graphic>
      </p:graphicFrame>
      <p:sp>
        <p:nvSpPr>
          <p:cNvPr id="58" name="TextBox 57"/>
          <p:cNvSpPr txBox="1"/>
          <p:nvPr/>
        </p:nvSpPr>
        <p:spPr>
          <a:xfrm>
            <a:off x="5050974" y="4908251"/>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Estadio Bernabéu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p:cNvSpPr txBox="1"/>
          <p:nvPr/>
        </p:nvSpPr>
        <p:spPr>
          <a:xfrm>
            <a:off x="318376" y="303220"/>
            <a:ext cx="802121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 Completa la tabla. </a:t>
            </a:r>
          </a:p>
        </p:txBody>
      </p:sp>
      <p:sp>
        <p:nvSpPr>
          <p:cNvPr id="2" name="Title 1"/>
          <p:cNvSpPr>
            <a:spLocks noGrp="1"/>
          </p:cNvSpPr>
          <p:nvPr>
            <p:ph type="title"/>
          </p:nvPr>
        </p:nvSpPr>
        <p:spPr>
          <a:xfrm>
            <a:off x="10651283" y="392945"/>
            <a:ext cx="294221" cy="175235"/>
          </a:xfrm>
        </p:spPr>
        <p:txBody>
          <a:bodyPr>
            <a:normAutofit/>
          </a:bodyPr>
          <a:lstStyle/>
          <a:p>
            <a:r>
              <a:rPr lang="en-GB" sz="100" b="1" dirty="0">
                <a:solidFill>
                  <a:schemeClr val="bg1"/>
                </a:solidFill>
              </a:rPr>
              <a:t>escuchar</a:t>
            </a:r>
            <a:endParaRPr lang="en-GB" sz="100" dirty="0">
              <a:solidFill>
                <a:schemeClr val="bg1"/>
              </a:solidFill>
            </a:endParaRPr>
          </a:p>
        </p:txBody>
      </p:sp>
      <p:sp>
        <p:nvSpPr>
          <p:cNvPr id="25" name="TextBox 24"/>
          <p:cNvSpPr txBox="1"/>
          <p:nvPr/>
        </p:nvSpPr>
        <p:spPr>
          <a:xfrm>
            <a:off x="6246645" y="2068572"/>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26" name="TextBox 25"/>
          <p:cNvSpPr txBox="1"/>
          <p:nvPr/>
        </p:nvSpPr>
        <p:spPr>
          <a:xfrm>
            <a:off x="10288426" y="212217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pic>
        <p:nvPicPr>
          <p:cNvPr id="717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27" y="1969939"/>
            <a:ext cx="439510" cy="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938" y="2000510"/>
            <a:ext cx="439510" cy="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211" y="2000510"/>
            <a:ext cx="439510" cy="52247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Oval 26"/>
          <p:cNvSpPr/>
          <p:nvPr/>
        </p:nvSpPr>
        <p:spPr>
          <a:xfrm>
            <a:off x="8692697" y="2584450"/>
            <a:ext cx="2858227" cy="53940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7168" name="TextBox 7167"/>
          <p:cNvSpPr txBox="1"/>
          <p:nvPr/>
        </p:nvSpPr>
        <p:spPr>
          <a:xfrm>
            <a:off x="53371" y="2623991"/>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1</a:t>
            </a:r>
          </a:p>
        </p:txBody>
      </p:sp>
      <p:sp>
        <p:nvSpPr>
          <p:cNvPr id="35" name="TextBox 34"/>
          <p:cNvSpPr txBox="1"/>
          <p:nvPr/>
        </p:nvSpPr>
        <p:spPr>
          <a:xfrm>
            <a:off x="24386" y="321492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2</a:t>
            </a:r>
          </a:p>
        </p:txBody>
      </p:sp>
      <p:sp>
        <p:nvSpPr>
          <p:cNvPr id="36" name="TextBox 35"/>
          <p:cNvSpPr txBox="1"/>
          <p:nvPr/>
        </p:nvSpPr>
        <p:spPr>
          <a:xfrm>
            <a:off x="53371" y="3793823"/>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3</a:t>
            </a:r>
          </a:p>
        </p:txBody>
      </p:sp>
      <p:sp>
        <p:nvSpPr>
          <p:cNvPr id="37" name="TextBox 36"/>
          <p:cNvSpPr txBox="1"/>
          <p:nvPr/>
        </p:nvSpPr>
        <p:spPr>
          <a:xfrm>
            <a:off x="53371" y="4302077"/>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4</a:t>
            </a:r>
          </a:p>
        </p:txBody>
      </p:sp>
      <p:sp>
        <p:nvSpPr>
          <p:cNvPr id="38" name="TextBox 37"/>
          <p:cNvSpPr txBox="1"/>
          <p:nvPr/>
        </p:nvSpPr>
        <p:spPr>
          <a:xfrm>
            <a:off x="53371" y="4895825"/>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5</a:t>
            </a:r>
          </a:p>
        </p:txBody>
      </p:sp>
      <p:sp>
        <p:nvSpPr>
          <p:cNvPr id="39" name="TextBox 38"/>
          <p:cNvSpPr txBox="1"/>
          <p:nvPr/>
        </p:nvSpPr>
        <p:spPr>
          <a:xfrm>
            <a:off x="53371" y="544285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6</a:t>
            </a:r>
          </a:p>
        </p:txBody>
      </p:sp>
      <p:sp>
        <p:nvSpPr>
          <p:cNvPr id="42" name="TextBox 41"/>
          <p:cNvSpPr txBox="1"/>
          <p:nvPr/>
        </p:nvSpPr>
        <p:spPr>
          <a:xfrm>
            <a:off x="2773665" y="3110253"/>
            <a:ext cx="15370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below</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942" y="3220536"/>
            <a:ext cx="396420" cy="412937"/>
          </a:xfrm>
          <a:prstGeom prst="rect">
            <a:avLst/>
          </a:prstGeom>
        </p:spPr>
      </p:pic>
      <p:sp>
        <p:nvSpPr>
          <p:cNvPr id="44" name="TextBox 43"/>
          <p:cNvSpPr txBox="1"/>
          <p:nvPr/>
        </p:nvSpPr>
        <p:spPr>
          <a:xfrm>
            <a:off x="4974385" y="3196171"/>
            <a:ext cx="732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Plaza Mayor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45" name="Oval 44"/>
          <p:cNvSpPr/>
          <p:nvPr/>
        </p:nvSpPr>
        <p:spPr>
          <a:xfrm>
            <a:off x="9382069" y="3171328"/>
            <a:ext cx="2274926" cy="548869"/>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72" y="3752695"/>
            <a:ext cx="396420" cy="412937"/>
          </a:xfrm>
          <a:prstGeom prst="rect">
            <a:avLst/>
          </a:prstGeom>
        </p:spPr>
      </p:pic>
      <p:sp>
        <p:nvSpPr>
          <p:cNvPr id="47" name="TextBox 46"/>
          <p:cNvSpPr txBox="1"/>
          <p:nvPr/>
        </p:nvSpPr>
        <p:spPr>
          <a:xfrm>
            <a:off x="2773664" y="3716935"/>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in front of</a:t>
            </a:r>
          </a:p>
        </p:txBody>
      </p:sp>
      <p:sp>
        <p:nvSpPr>
          <p:cNvPr id="48" name="TextBox 47"/>
          <p:cNvSpPr txBox="1"/>
          <p:nvPr/>
        </p:nvSpPr>
        <p:spPr>
          <a:xfrm>
            <a:off x="5011736" y="3739428"/>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Estadio Bernabéu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49" name="Oval 48"/>
          <p:cNvSpPr/>
          <p:nvPr/>
        </p:nvSpPr>
        <p:spPr>
          <a:xfrm>
            <a:off x="5064263" y="3659979"/>
            <a:ext cx="2912692" cy="63532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524" y="4346005"/>
            <a:ext cx="396420" cy="412937"/>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17" y="4908251"/>
            <a:ext cx="396420" cy="412937"/>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72" y="5442859"/>
            <a:ext cx="396420" cy="412937"/>
          </a:xfrm>
          <a:prstGeom prst="rect">
            <a:avLst/>
          </a:prstGeom>
        </p:spPr>
      </p:pic>
      <p:sp>
        <p:nvSpPr>
          <p:cNvPr id="53" name="TextBox 52"/>
          <p:cNvSpPr txBox="1"/>
          <p:nvPr/>
        </p:nvSpPr>
        <p:spPr>
          <a:xfrm>
            <a:off x="2773663" y="4271300"/>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far from</a:t>
            </a:r>
          </a:p>
        </p:txBody>
      </p:sp>
      <p:sp>
        <p:nvSpPr>
          <p:cNvPr id="54" name="TextBox 53"/>
          <p:cNvSpPr txBox="1"/>
          <p:nvPr/>
        </p:nvSpPr>
        <p:spPr>
          <a:xfrm>
            <a:off x="2737360" y="4830670"/>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behind</a:t>
            </a:r>
          </a:p>
        </p:txBody>
      </p:sp>
      <p:sp>
        <p:nvSpPr>
          <p:cNvPr id="55" name="TextBox 54"/>
          <p:cNvSpPr txBox="1"/>
          <p:nvPr/>
        </p:nvSpPr>
        <p:spPr>
          <a:xfrm>
            <a:off x="2773663" y="5388745"/>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outside</a:t>
            </a:r>
          </a:p>
        </p:txBody>
      </p:sp>
      <p:sp>
        <p:nvSpPr>
          <p:cNvPr id="56" name="TextBox 55"/>
          <p:cNvSpPr txBox="1"/>
          <p:nvPr/>
        </p:nvSpPr>
        <p:spPr>
          <a:xfrm>
            <a:off x="5078567" y="4332855"/>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Parque del Retiro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7" name="Oval 56"/>
          <p:cNvSpPr/>
          <p:nvPr/>
        </p:nvSpPr>
        <p:spPr>
          <a:xfrm>
            <a:off x="5012602" y="4855897"/>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59" name="Oval 58"/>
          <p:cNvSpPr/>
          <p:nvPr/>
        </p:nvSpPr>
        <p:spPr>
          <a:xfrm>
            <a:off x="8849054" y="4278730"/>
            <a:ext cx="2904842" cy="56356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60" name="TextBox 59"/>
          <p:cNvSpPr txBox="1"/>
          <p:nvPr/>
        </p:nvSpPr>
        <p:spPr>
          <a:xfrm>
            <a:off x="5050974" y="5426782"/>
            <a:ext cx="73217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62" name="Oval 61"/>
          <p:cNvSpPr/>
          <p:nvPr/>
        </p:nvSpPr>
        <p:spPr>
          <a:xfrm>
            <a:off x="4907165" y="5387069"/>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63" name="TextBox 62"/>
          <p:cNvSpPr txBox="1"/>
          <p:nvPr/>
        </p:nvSpPr>
        <p:spPr>
          <a:xfrm>
            <a:off x="5004803" y="2593345"/>
            <a:ext cx="7242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Plaza Mayor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Parque del Retiro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688" y="2631051"/>
            <a:ext cx="396420" cy="412937"/>
          </a:xfrm>
          <a:prstGeom prst="rect">
            <a:avLst/>
          </a:prstGeom>
        </p:spPr>
      </p:pic>
      <p:sp>
        <p:nvSpPr>
          <p:cNvPr id="65" name="TextBox 64"/>
          <p:cNvSpPr txBox="1"/>
          <p:nvPr/>
        </p:nvSpPr>
        <p:spPr>
          <a:xfrm>
            <a:off x="2773663" y="2536178"/>
            <a:ext cx="9869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near</a:t>
            </a:r>
          </a:p>
        </p:txBody>
      </p:sp>
      <p:sp>
        <p:nvSpPr>
          <p:cNvPr id="4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25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2" grpId="0"/>
      <p:bldP spid="45" grpId="0" animBg="1"/>
      <p:bldP spid="47" grpId="0"/>
      <p:bldP spid="49" grpId="0" animBg="1"/>
      <p:bldP spid="53" grpId="0"/>
      <p:bldP spid="54" grpId="0"/>
      <p:bldP spid="55" grpId="0"/>
      <p:bldP spid="57" grpId="0" animBg="1"/>
      <p:bldP spid="59" grpId="0" animBg="1"/>
      <p:bldP spid="62" grpId="0" animBg="1"/>
      <p:bldP spid="6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nvPr>
        </p:nvGraphicFramePr>
        <p:xfrm>
          <a:off x="435426" y="1560076"/>
          <a:ext cx="11622439" cy="4385238"/>
        </p:xfrm>
        <a:graphic>
          <a:graphicData uri="http://schemas.openxmlformats.org/drawingml/2006/table">
            <a:tbl>
              <a:tblPr firstRow="1" bandRow="1">
                <a:tableStyleId>{5940675A-B579-460E-94D1-54222C63F5DA}</a:tableStyleId>
              </a:tblPr>
              <a:tblGrid>
                <a:gridCol w="1045031">
                  <a:extLst>
                    <a:ext uri="{9D8B030D-6E8A-4147-A177-3AD203B41FA5}">
                      <a16:colId xmlns:a16="http://schemas.microsoft.com/office/drawing/2014/main" val="3521550464"/>
                    </a:ext>
                  </a:extLst>
                </a:gridCol>
                <a:gridCol w="1219200">
                  <a:extLst>
                    <a:ext uri="{9D8B030D-6E8A-4147-A177-3AD203B41FA5}">
                      <a16:colId xmlns:a16="http://schemas.microsoft.com/office/drawing/2014/main" val="588175415"/>
                    </a:ext>
                  </a:extLst>
                </a:gridCol>
                <a:gridCol w="2380343">
                  <a:extLst>
                    <a:ext uri="{9D8B030D-6E8A-4147-A177-3AD203B41FA5}">
                      <a16:colId xmlns:a16="http://schemas.microsoft.com/office/drawing/2014/main" val="3251386795"/>
                    </a:ext>
                  </a:extLst>
                </a:gridCol>
                <a:gridCol w="6977865">
                  <a:extLst>
                    <a:ext uri="{9D8B030D-6E8A-4147-A177-3AD203B41FA5}">
                      <a16:colId xmlns:a16="http://schemas.microsoft.com/office/drawing/2014/main" val="2528827625"/>
                    </a:ext>
                  </a:extLst>
                </a:gridCol>
              </a:tblGrid>
              <a:tr h="980936">
                <a:tc>
                  <a:txBody>
                    <a:bodyPr/>
                    <a:lstStyle/>
                    <a:p>
                      <a:pPr>
                        <a:lnSpc>
                          <a:spcPct val="100000"/>
                        </a:lnSpc>
                      </a:pPr>
                      <a:r>
                        <a:rPr lang="en-GB" sz="2000" b="1" dirty="0">
                          <a:solidFill>
                            <a:schemeClr val="accent1">
                              <a:lumMod val="50000"/>
                            </a:schemeClr>
                          </a:solidFill>
                        </a:rPr>
                        <a:t>‘I am’  </a:t>
                      </a:r>
                    </a:p>
                  </a:txBody>
                  <a:tcPr/>
                </a:tc>
                <a:tc>
                  <a:txBody>
                    <a:bodyPr/>
                    <a:lstStyle/>
                    <a:p>
                      <a:pPr>
                        <a:lnSpc>
                          <a:spcPct val="100000"/>
                        </a:lnSpc>
                      </a:pPr>
                      <a:r>
                        <a:rPr lang="en-GB" sz="2000" b="1" dirty="0">
                          <a:solidFill>
                            <a:schemeClr val="accent1">
                              <a:lumMod val="50000"/>
                            </a:schemeClr>
                          </a:solidFill>
                        </a:rPr>
                        <a:t>‘we are’</a:t>
                      </a:r>
                    </a:p>
                  </a:txBody>
                  <a:tcPr/>
                </a:tc>
                <a:tc>
                  <a:txBody>
                    <a:bodyPr/>
                    <a:lstStyle/>
                    <a:p>
                      <a:pPr>
                        <a:lnSpc>
                          <a:spcPct val="100000"/>
                        </a:lnSpc>
                      </a:pPr>
                      <a:r>
                        <a:rPr lang="en-GB" sz="2000" b="1" dirty="0">
                          <a:solidFill>
                            <a:schemeClr val="accent1">
                              <a:lumMod val="50000"/>
                            </a:schemeClr>
                          </a:solidFill>
                        </a:rPr>
                        <a:t>near? far?</a:t>
                      </a:r>
                      <a:r>
                        <a:rPr lang="en-GB" sz="2000" b="1" baseline="0" dirty="0">
                          <a:solidFill>
                            <a:schemeClr val="accent1">
                              <a:lumMod val="50000"/>
                            </a:schemeClr>
                          </a:solidFill>
                        </a:rPr>
                        <a:t> under? behind? outside? </a:t>
                      </a:r>
                    </a:p>
                    <a:p>
                      <a:pPr>
                        <a:lnSpc>
                          <a:spcPct val="100000"/>
                        </a:lnSpc>
                      </a:pPr>
                      <a:r>
                        <a:rPr lang="en-GB" sz="2000" b="1" baseline="0" dirty="0">
                          <a:solidFill>
                            <a:schemeClr val="accent1">
                              <a:lumMod val="50000"/>
                            </a:schemeClr>
                          </a:solidFill>
                        </a:rPr>
                        <a:t>in front of?</a:t>
                      </a:r>
                      <a:endParaRPr lang="en-GB" sz="2000" b="1" dirty="0">
                        <a:solidFill>
                          <a:schemeClr val="accent1">
                            <a:lumMod val="50000"/>
                          </a:schemeClr>
                        </a:solidFill>
                      </a:endParaRPr>
                    </a:p>
                  </a:txBody>
                  <a:tcPr/>
                </a:tc>
                <a:tc>
                  <a:txBody>
                    <a:bodyPr/>
                    <a:lstStyle/>
                    <a:p>
                      <a:r>
                        <a:rPr lang="en-GB" sz="2400" b="1" dirty="0">
                          <a:solidFill>
                            <a:schemeClr val="accent1">
                              <a:lumMod val="50000"/>
                            </a:schemeClr>
                          </a:solidFill>
                        </a:rPr>
                        <a:t>¿Dónde? ¿</a:t>
                      </a:r>
                      <a:r>
                        <a:rPr lang="en-GB" sz="2400" b="1" dirty="0" err="1">
                          <a:solidFill>
                            <a:schemeClr val="accent1">
                              <a:lumMod val="50000"/>
                            </a:schemeClr>
                          </a:solidFill>
                        </a:rPr>
                        <a:t>Es</a:t>
                      </a:r>
                      <a:r>
                        <a:rPr lang="en-GB" sz="2400" b="1" dirty="0">
                          <a:solidFill>
                            <a:schemeClr val="accent1">
                              <a:lumMod val="50000"/>
                            </a:schemeClr>
                          </a:solidFill>
                        </a:rPr>
                        <a:t> ‘A’ o ‘B’? </a:t>
                      </a:r>
                    </a:p>
                  </a:txBody>
                  <a:tcPr/>
                </a:tc>
                <a:extLst>
                  <a:ext uri="{0D108BD9-81ED-4DB2-BD59-A6C34878D82A}">
                    <a16:rowId xmlns:a16="http://schemas.microsoft.com/office/drawing/2014/main" val="1643710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b="1" dirty="0">
                        <a:solidFill>
                          <a:srgbClr val="002060"/>
                        </a:solidFill>
                      </a:endParaRPr>
                    </a:p>
                  </a:txBody>
                  <a:tcPr/>
                </a:tc>
                <a:extLst>
                  <a:ext uri="{0D108BD9-81ED-4DB2-BD59-A6C34878D82A}">
                    <a16:rowId xmlns:a16="http://schemas.microsoft.com/office/drawing/2014/main" val="486534175"/>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225555033"/>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1369140738"/>
                  </a:ext>
                </a:extLst>
              </a:tr>
              <a:tr h="563233">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793693148"/>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extLst>
                  <a:ext uri="{0D108BD9-81ED-4DB2-BD59-A6C34878D82A}">
                    <a16:rowId xmlns:a16="http://schemas.microsoft.com/office/drawing/2014/main" val="3626581853"/>
                  </a:ext>
                </a:extLst>
              </a:tr>
              <a:tr h="563233">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dirty="0">
                        <a:solidFill>
                          <a:srgbClr val="002060"/>
                        </a:solidFill>
                      </a:endParaRPr>
                    </a:p>
                  </a:txBody>
                  <a:tcPr/>
                </a:tc>
                <a:extLst>
                  <a:ext uri="{0D108BD9-81ED-4DB2-BD59-A6C34878D82A}">
                    <a16:rowId xmlns:a16="http://schemas.microsoft.com/office/drawing/2014/main" val="3675185580"/>
                  </a:ext>
                </a:extLst>
              </a:tr>
            </a:tbl>
          </a:graphicData>
        </a:graphic>
      </p:graphicFrame>
      <p:sp>
        <p:nvSpPr>
          <p:cNvPr id="7171" name="TextBox 7170"/>
          <p:cNvSpPr txBox="1"/>
          <p:nvPr/>
        </p:nvSpPr>
        <p:spPr>
          <a:xfrm>
            <a:off x="5053842" y="2618336"/>
            <a:ext cx="7242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Plaza Mayor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Parque del Retiro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p>
        </p:txBody>
      </p:sp>
      <p:sp>
        <p:nvSpPr>
          <p:cNvPr id="58" name="TextBox 57"/>
          <p:cNvSpPr txBox="1"/>
          <p:nvPr/>
        </p:nvSpPr>
        <p:spPr>
          <a:xfrm>
            <a:off x="5050974" y="4908251"/>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Estadio Bernabéu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p:cNvSpPr txBox="1"/>
          <p:nvPr/>
        </p:nvSpPr>
        <p:spPr>
          <a:xfrm>
            <a:off x="318376" y="303220"/>
            <a:ext cx="802121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Escucha. Completa la tabla. </a:t>
            </a:r>
          </a:p>
        </p:txBody>
      </p:sp>
      <p:sp>
        <p:nvSpPr>
          <p:cNvPr id="2" name="Title 1"/>
          <p:cNvSpPr>
            <a:spLocks noGrp="1"/>
          </p:cNvSpPr>
          <p:nvPr>
            <p:ph type="title"/>
          </p:nvPr>
        </p:nvSpPr>
        <p:spPr>
          <a:xfrm>
            <a:off x="10805835" y="373194"/>
            <a:ext cx="139669" cy="176670"/>
          </a:xfrm>
        </p:spPr>
        <p:txBody>
          <a:bodyPr>
            <a:normAutofit fontScale="90000"/>
          </a:bodyPr>
          <a:lstStyle/>
          <a:p>
            <a:r>
              <a:rPr lang="en-GB" sz="100" b="1" dirty="0">
                <a:solidFill>
                  <a:schemeClr val="bg1"/>
                </a:solidFill>
              </a:rPr>
              <a:t>escuchar</a:t>
            </a:r>
            <a:endParaRPr lang="en-GB" sz="100" dirty="0">
              <a:solidFill>
                <a:schemeClr val="bg1"/>
              </a:solidFill>
            </a:endParaRPr>
          </a:p>
        </p:txBody>
      </p:sp>
      <p:sp>
        <p:nvSpPr>
          <p:cNvPr id="25" name="TextBox 24"/>
          <p:cNvSpPr txBox="1"/>
          <p:nvPr/>
        </p:nvSpPr>
        <p:spPr>
          <a:xfrm>
            <a:off x="6246645" y="2068572"/>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A</a:t>
            </a:r>
          </a:p>
        </p:txBody>
      </p:sp>
      <p:sp>
        <p:nvSpPr>
          <p:cNvPr id="26" name="TextBox 25"/>
          <p:cNvSpPr txBox="1"/>
          <p:nvPr/>
        </p:nvSpPr>
        <p:spPr>
          <a:xfrm>
            <a:off x="10288426" y="212217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B</a:t>
            </a:r>
          </a:p>
        </p:txBody>
      </p:sp>
      <p:pic>
        <p:nvPicPr>
          <p:cNvPr id="717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27" y="1969939"/>
            <a:ext cx="439510" cy="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938" y="2000510"/>
            <a:ext cx="439510" cy="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Orange Person Clip 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211" y="2000510"/>
            <a:ext cx="439510" cy="52247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27" y="2657250"/>
            <a:ext cx="396420" cy="412937"/>
          </a:xfrm>
          <a:prstGeom prst="rect">
            <a:avLst/>
          </a:prstGeom>
        </p:spPr>
      </p:pic>
      <p:sp>
        <p:nvSpPr>
          <p:cNvPr id="27" name="Oval 26"/>
          <p:cNvSpPr/>
          <p:nvPr/>
        </p:nvSpPr>
        <p:spPr>
          <a:xfrm>
            <a:off x="4993829" y="2599905"/>
            <a:ext cx="2858227" cy="53940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7169" name="TextBox 7168"/>
          <p:cNvSpPr txBox="1"/>
          <p:nvPr/>
        </p:nvSpPr>
        <p:spPr>
          <a:xfrm>
            <a:off x="2737360" y="2545759"/>
            <a:ext cx="1573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outside</a:t>
            </a:r>
          </a:p>
        </p:txBody>
      </p:sp>
      <p:sp>
        <p:nvSpPr>
          <p:cNvPr id="42" name="TextBox 41"/>
          <p:cNvSpPr txBox="1"/>
          <p:nvPr/>
        </p:nvSpPr>
        <p:spPr>
          <a:xfrm>
            <a:off x="2773665" y="3110253"/>
            <a:ext cx="15370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behind</a:t>
            </a: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71" y="3191858"/>
            <a:ext cx="396420" cy="412937"/>
          </a:xfrm>
          <a:prstGeom prst="rect">
            <a:avLst/>
          </a:prstGeom>
        </p:spPr>
      </p:pic>
      <p:sp>
        <p:nvSpPr>
          <p:cNvPr id="44" name="TextBox 43"/>
          <p:cNvSpPr txBox="1"/>
          <p:nvPr/>
        </p:nvSpPr>
        <p:spPr>
          <a:xfrm>
            <a:off x="4974385" y="3196171"/>
            <a:ext cx="732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Plaza Mayor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p>
        </p:txBody>
      </p:sp>
      <p:sp>
        <p:nvSpPr>
          <p:cNvPr id="45" name="Oval 44"/>
          <p:cNvSpPr/>
          <p:nvPr/>
        </p:nvSpPr>
        <p:spPr>
          <a:xfrm>
            <a:off x="4926340" y="3143156"/>
            <a:ext cx="3069790" cy="548869"/>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524" y="3739428"/>
            <a:ext cx="396420" cy="412937"/>
          </a:xfrm>
          <a:prstGeom prst="rect">
            <a:avLst/>
          </a:prstGeom>
        </p:spPr>
      </p:pic>
      <p:sp>
        <p:nvSpPr>
          <p:cNvPr id="47" name="TextBox 46"/>
          <p:cNvSpPr txBox="1"/>
          <p:nvPr/>
        </p:nvSpPr>
        <p:spPr>
          <a:xfrm>
            <a:off x="2773664" y="3716935"/>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far from</a:t>
            </a:r>
          </a:p>
        </p:txBody>
      </p:sp>
      <p:sp>
        <p:nvSpPr>
          <p:cNvPr id="48" name="TextBox 47"/>
          <p:cNvSpPr txBox="1"/>
          <p:nvPr/>
        </p:nvSpPr>
        <p:spPr>
          <a:xfrm>
            <a:off x="5011736" y="3739428"/>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Estadio Bernabéu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Estación Atocha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49" name="Oval 48"/>
          <p:cNvSpPr/>
          <p:nvPr/>
        </p:nvSpPr>
        <p:spPr>
          <a:xfrm>
            <a:off x="8965741" y="3648854"/>
            <a:ext cx="2912692" cy="635320"/>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071" y="4317358"/>
            <a:ext cx="396420" cy="412937"/>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187" y="4885811"/>
            <a:ext cx="396420" cy="412937"/>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2880" y="5478386"/>
            <a:ext cx="396420" cy="412937"/>
          </a:xfrm>
          <a:prstGeom prst="rect">
            <a:avLst/>
          </a:prstGeom>
        </p:spPr>
      </p:pic>
      <p:sp>
        <p:nvSpPr>
          <p:cNvPr id="53" name="TextBox 52"/>
          <p:cNvSpPr txBox="1"/>
          <p:nvPr/>
        </p:nvSpPr>
        <p:spPr>
          <a:xfrm>
            <a:off x="2773663" y="4271300"/>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in front of</a:t>
            </a:r>
          </a:p>
        </p:txBody>
      </p:sp>
      <p:sp>
        <p:nvSpPr>
          <p:cNvPr id="54" name="TextBox 53"/>
          <p:cNvSpPr txBox="1"/>
          <p:nvPr/>
        </p:nvSpPr>
        <p:spPr>
          <a:xfrm>
            <a:off x="2737360" y="4830670"/>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near</a:t>
            </a:r>
          </a:p>
        </p:txBody>
      </p:sp>
      <p:sp>
        <p:nvSpPr>
          <p:cNvPr id="55" name="TextBox 54"/>
          <p:cNvSpPr txBox="1"/>
          <p:nvPr/>
        </p:nvSpPr>
        <p:spPr>
          <a:xfrm>
            <a:off x="2773663" y="5388745"/>
            <a:ext cx="2088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a:ea typeface="+mn-ea"/>
                <a:cs typeface="+mn-cs"/>
              </a:rPr>
              <a:t>below</a:t>
            </a:r>
          </a:p>
        </p:txBody>
      </p:sp>
      <p:sp>
        <p:nvSpPr>
          <p:cNvPr id="56" name="TextBox 55"/>
          <p:cNvSpPr txBox="1"/>
          <p:nvPr/>
        </p:nvSpPr>
        <p:spPr>
          <a:xfrm>
            <a:off x="5078567" y="4332855"/>
            <a:ext cx="7217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Parque del Retiro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7" name="Oval 56"/>
          <p:cNvSpPr/>
          <p:nvPr/>
        </p:nvSpPr>
        <p:spPr>
          <a:xfrm>
            <a:off x="8569254" y="4843201"/>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59" name="Oval 58"/>
          <p:cNvSpPr/>
          <p:nvPr/>
        </p:nvSpPr>
        <p:spPr>
          <a:xfrm>
            <a:off x="9017433" y="4293238"/>
            <a:ext cx="2904842" cy="56356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60" name="TextBox 59"/>
          <p:cNvSpPr txBox="1"/>
          <p:nvPr/>
        </p:nvSpPr>
        <p:spPr>
          <a:xfrm>
            <a:off x="5050974" y="5426782"/>
            <a:ext cx="73217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Museo del Prado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(m)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Puerta de Alcalá </a:t>
            </a: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(f)</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62" name="Oval 61"/>
          <p:cNvSpPr/>
          <p:nvPr/>
        </p:nvSpPr>
        <p:spPr>
          <a:xfrm>
            <a:off x="4926340" y="5387975"/>
            <a:ext cx="3143462" cy="531942"/>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a:ea typeface="+mn-ea"/>
              <a:cs typeface="+mn-cs"/>
            </a:endParaRPr>
          </a:p>
        </p:txBody>
      </p:sp>
      <p:sp>
        <p:nvSpPr>
          <p:cNvPr id="41" name="TextBox 40"/>
          <p:cNvSpPr txBox="1"/>
          <p:nvPr/>
        </p:nvSpPr>
        <p:spPr>
          <a:xfrm>
            <a:off x="53371" y="2623991"/>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1</a:t>
            </a:r>
          </a:p>
        </p:txBody>
      </p:sp>
      <p:sp>
        <p:nvSpPr>
          <p:cNvPr id="61" name="TextBox 60"/>
          <p:cNvSpPr txBox="1"/>
          <p:nvPr/>
        </p:nvSpPr>
        <p:spPr>
          <a:xfrm>
            <a:off x="24386" y="321492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2</a:t>
            </a:r>
          </a:p>
        </p:txBody>
      </p:sp>
      <p:sp>
        <p:nvSpPr>
          <p:cNvPr id="63" name="TextBox 62"/>
          <p:cNvSpPr txBox="1"/>
          <p:nvPr/>
        </p:nvSpPr>
        <p:spPr>
          <a:xfrm>
            <a:off x="53371" y="3793823"/>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3</a:t>
            </a:r>
          </a:p>
        </p:txBody>
      </p:sp>
      <p:sp>
        <p:nvSpPr>
          <p:cNvPr id="64" name="TextBox 63"/>
          <p:cNvSpPr txBox="1"/>
          <p:nvPr/>
        </p:nvSpPr>
        <p:spPr>
          <a:xfrm>
            <a:off x="53371" y="4302077"/>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4</a:t>
            </a:r>
          </a:p>
        </p:txBody>
      </p:sp>
      <p:sp>
        <p:nvSpPr>
          <p:cNvPr id="65" name="TextBox 64"/>
          <p:cNvSpPr txBox="1"/>
          <p:nvPr/>
        </p:nvSpPr>
        <p:spPr>
          <a:xfrm>
            <a:off x="53371" y="4895825"/>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5</a:t>
            </a:r>
          </a:p>
        </p:txBody>
      </p:sp>
      <p:sp>
        <p:nvSpPr>
          <p:cNvPr id="66" name="TextBox 65"/>
          <p:cNvSpPr txBox="1"/>
          <p:nvPr/>
        </p:nvSpPr>
        <p:spPr>
          <a:xfrm>
            <a:off x="53371" y="5442859"/>
            <a:ext cx="362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6</a:t>
            </a:r>
          </a:p>
        </p:txBody>
      </p:sp>
      <p:sp>
        <p:nvSpPr>
          <p:cNvPr id="6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13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69" grpId="0"/>
      <p:bldP spid="42" grpId="0"/>
      <p:bldP spid="45" grpId="0" animBg="1"/>
      <p:bldP spid="47" grpId="0"/>
      <p:bldP spid="49" grpId="0" animBg="1"/>
      <p:bldP spid="53" grpId="0"/>
      <p:bldP spid="54" grpId="0"/>
      <p:bldP spid="55" grpId="0"/>
      <p:bldP spid="57" grpId="0" animBg="1"/>
      <p:bldP spid="59"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0"/>
            <a:ext cx="11435862" cy="1325563"/>
          </a:xfrm>
        </p:spPr>
        <p:txBody>
          <a:bodyPr/>
          <a:lstStyle/>
          <a:p>
            <a:r>
              <a:rPr lang="en-GB" dirty="0"/>
              <a:t>El autor: Antonio Machado (1875-1913)</a:t>
            </a:r>
          </a:p>
        </p:txBody>
      </p:sp>
      <p:pic>
        <p:nvPicPr>
          <p:cNvPr id="2050" name="Picture 2" descr="https://cdn.internationalliving.com/wp-content/uploads/2018/06/Sp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38" y="1199889"/>
            <a:ext cx="5578249" cy="45718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820266" y="1712685"/>
            <a:ext cx="5814646"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Valencia.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Madrid.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mucho a Francia.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francés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p:cNvSpPr txBox="1"/>
          <p:nvPr/>
        </p:nvSpPr>
        <p:spPr>
          <a:xfrm>
            <a:off x="7059168" y="4282459"/>
            <a:ext cx="40050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Intereses</a:t>
            </a:r>
          </a:p>
        </p:txBody>
      </p:sp>
      <p:sp>
        <p:nvSpPr>
          <p:cNvPr id="13" name="TextBox 12"/>
          <p:cNvSpPr txBox="1"/>
          <p:nvPr/>
        </p:nvSpPr>
        <p:spPr>
          <a:xfrm>
            <a:off x="7059168" y="1199889"/>
            <a:ext cx="40050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Biografía</a:t>
            </a:r>
          </a:p>
        </p:txBody>
      </p:sp>
      <p:sp>
        <p:nvSpPr>
          <p:cNvPr id="14" name="TextBox 13"/>
          <p:cNvSpPr txBox="1"/>
          <p:nvPr/>
        </p:nvSpPr>
        <p:spPr>
          <a:xfrm>
            <a:off x="6820266" y="4732593"/>
            <a:ext cx="4005072"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memoria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reflexión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romance</a:t>
            </a:r>
          </a:p>
        </p:txBody>
      </p:sp>
      <p:sp>
        <p:nvSpPr>
          <p:cNvPr id="3" name="TextBox 2"/>
          <p:cNvSpPr txBox="1"/>
          <p:nvPr/>
        </p:nvSpPr>
        <p:spPr>
          <a:xfrm>
            <a:off x="7149015" y="3799800"/>
            <a:ext cx="3347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viajar</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travel </a:t>
            </a:r>
          </a:p>
        </p:txBody>
      </p:sp>
    </p:spTree>
    <p:extLst>
      <p:ext uri="{BB962C8B-B14F-4D97-AF65-F5344CB8AC3E}">
        <p14:creationId xmlns:p14="http://schemas.microsoft.com/office/powerpoint/2010/main" val="11214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08" y="218149"/>
            <a:ext cx="10515600" cy="1325563"/>
          </a:xfrm>
        </p:spPr>
        <p:txBody>
          <a:bodyPr/>
          <a:lstStyle/>
          <a:p>
            <a:r>
              <a:rPr lang="en-GB" dirty="0"/>
              <a:t>¿Quién es Antonio Machado?</a:t>
            </a:r>
          </a:p>
        </p:txBody>
      </p:sp>
      <p:pic>
        <p:nvPicPr>
          <p:cNvPr id="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84" y="2290869"/>
            <a:ext cx="4597191" cy="254238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Andres Neuman. Photo by Luis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 y="1485637"/>
            <a:ext cx="2587624" cy="38853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s://www.loc.gov/static/managed-content/uploads/sites/7/2015/08/Mario-Vargas-Ll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845" y="1361135"/>
            <a:ext cx="2909734" cy="37244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20486" y="1076127"/>
            <a:ext cx="592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4" name="TextBox 13"/>
          <p:cNvSpPr txBox="1"/>
          <p:nvPr/>
        </p:nvSpPr>
        <p:spPr>
          <a:xfrm>
            <a:off x="3425078" y="1921537"/>
            <a:ext cx="592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15" name="TextBox 14"/>
          <p:cNvSpPr txBox="1"/>
          <p:nvPr/>
        </p:nvSpPr>
        <p:spPr>
          <a:xfrm>
            <a:off x="8182068" y="1300971"/>
            <a:ext cx="592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Tree>
    <p:extLst>
      <p:ext uri="{BB962C8B-B14F-4D97-AF65-F5344CB8AC3E}">
        <p14:creationId xmlns:p14="http://schemas.microsoft.com/office/powerpoint/2010/main" val="74435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69268"/>
            <a:ext cx="5674009" cy="31379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742558" y="2161055"/>
            <a:ext cx="5768368"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serio</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alegre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Está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itle 1"/>
          <p:cNvSpPr>
            <a:spLocks noGrp="1"/>
          </p:cNvSpPr>
          <p:nvPr>
            <p:ph type="title"/>
          </p:nvPr>
        </p:nvSpPr>
        <p:spPr>
          <a:xfrm>
            <a:off x="2451100" y="143705"/>
            <a:ext cx="10515600" cy="1325563"/>
          </a:xfrm>
        </p:spPr>
        <p:txBody>
          <a:bodyPr/>
          <a:lstStyle/>
          <a:p>
            <a:r>
              <a:rPr lang="en-GB" dirty="0">
                <a:solidFill>
                  <a:srgbClr val="002060"/>
                </a:solidFill>
              </a:rPr>
              <a:t>¿Cómo </a:t>
            </a:r>
            <a:r>
              <a:rPr lang="en-GB" dirty="0" err="1">
                <a:solidFill>
                  <a:srgbClr val="002060"/>
                </a:solidFill>
              </a:rPr>
              <a:t>está</a:t>
            </a:r>
            <a:r>
              <a:rPr lang="en-GB" dirty="0">
                <a:solidFill>
                  <a:srgbClr val="002060"/>
                </a:solidFill>
              </a:rPr>
              <a:t> en la </a:t>
            </a:r>
            <a:r>
              <a:rPr lang="en-GB" dirty="0" err="1">
                <a:solidFill>
                  <a:srgbClr val="002060"/>
                </a:solidFill>
              </a:rPr>
              <a:t>foto</a:t>
            </a:r>
            <a:r>
              <a:rPr lang="en-GB" dirty="0">
                <a:solidFill>
                  <a:srgbClr val="002060"/>
                </a:solidFill>
              </a:rPr>
              <a:t>?</a:t>
            </a:r>
            <a:endParaRPr lang="en-GB" dirty="0"/>
          </a:p>
        </p:txBody>
      </p:sp>
    </p:spTree>
    <p:extLst>
      <p:ext uri="{BB962C8B-B14F-4D97-AF65-F5344CB8AC3E}">
        <p14:creationId xmlns:p14="http://schemas.microsoft.com/office/powerpoint/2010/main" val="179573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152687" y="646331"/>
          <a:ext cx="9033055" cy="54864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val="1153989214"/>
                    </a:ext>
                  </a:extLst>
                </a:gridCol>
                <a:gridCol w="4969055">
                  <a:extLst>
                    <a:ext uri="{9D8B030D-6E8A-4147-A177-3AD203B41FA5}">
                      <a16:colId xmlns:a16="http://schemas.microsoft.com/office/drawing/2014/main" val="3655561854"/>
                    </a:ext>
                  </a:extLst>
                </a:gridCol>
              </a:tblGrid>
              <a:tr h="365544">
                <a:tc>
                  <a:txBody>
                    <a:bodyPr/>
                    <a:lstStyle/>
                    <a:p>
                      <a:r>
                        <a:rPr lang="en-GB" sz="2400" b="0" dirty="0">
                          <a:solidFill>
                            <a:schemeClr val="accent5">
                              <a:lumMod val="75000"/>
                            </a:schemeClr>
                          </a:solidFill>
                          <a:latin typeface="Century Gothic" panose="020B0502020202020204" pitchFamily="34" charset="0"/>
                        </a:rPr>
                        <a:t>la plaza</a:t>
                      </a:r>
                    </a:p>
                  </a:txBody>
                  <a:tcPr/>
                </a:tc>
                <a:tc>
                  <a:txBody>
                    <a:bodyPr/>
                    <a:lstStyle/>
                    <a:p>
                      <a:r>
                        <a:rPr lang="en-GB" sz="2400" b="0" dirty="0">
                          <a:solidFill>
                            <a:schemeClr val="accent5">
                              <a:lumMod val="75000"/>
                            </a:schemeClr>
                          </a:solidFill>
                          <a:latin typeface="Century Gothic" panose="020B0502020202020204" pitchFamily="34" charset="0"/>
                        </a:rPr>
                        <a:t>square</a:t>
                      </a:r>
                    </a:p>
                  </a:txBody>
                  <a:tcPr/>
                </a:tc>
                <a:extLst>
                  <a:ext uri="{0D108BD9-81ED-4DB2-BD59-A6C34878D82A}">
                    <a16:rowId xmlns:a16="http://schemas.microsoft.com/office/drawing/2014/main" val="3944752111"/>
                  </a:ext>
                </a:extLst>
              </a:tr>
              <a:tr h="365544">
                <a:tc>
                  <a:txBody>
                    <a:bodyPr/>
                    <a:lstStyle/>
                    <a:p>
                      <a:r>
                        <a:rPr lang="en-GB" sz="2400" dirty="0">
                          <a:solidFill>
                            <a:schemeClr val="accent5">
                              <a:lumMod val="75000"/>
                            </a:schemeClr>
                          </a:solidFill>
                          <a:latin typeface="Century Gothic" panose="020B0502020202020204" pitchFamily="34" charset="0"/>
                        </a:rPr>
                        <a:t>el balcón</a:t>
                      </a:r>
                    </a:p>
                  </a:txBody>
                  <a:tcPr/>
                </a:tc>
                <a:tc>
                  <a:txBody>
                    <a:bodyPr/>
                    <a:lstStyle/>
                    <a:p>
                      <a:r>
                        <a:rPr lang="en-GB" sz="2400" dirty="0">
                          <a:solidFill>
                            <a:schemeClr val="accent5">
                              <a:lumMod val="75000"/>
                            </a:schemeClr>
                          </a:solidFill>
                          <a:latin typeface="Century Gothic" panose="020B0502020202020204" pitchFamily="34" charset="0"/>
                        </a:rPr>
                        <a:t>balcony</a:t>
                      </a:r>
                    </a:p>
                  </a:txBody>
                  <a:tcPr/>
                </a:tc>
                <a:extLst>
                  <a:ext uri="{0D108BD9-81ED-4DB2-BD59-A6C34878D82A}">
                    <a16:rowId xmlns:a16="http://schemas.microsoft.com/office/drawing/2014/main" val="1945088639"/>
                  </a:ext>
                </a:extLst>
              </a:tr>
              <a:tr h="365544">
                <a:tc>
                  <a:txBody>
                    <a:bodyPr/>
                    <a:lstStyle/>
                    <a:p>
                      <a:r>
                        <a:rPr lang="en-GB" sz="2400" dirty="0">
                          <a:solidFill>
                            <a:schemeClr val="accent5">
                              <a:lumMod val="75000"/>
                            </a:schemeClr>
                          </a:solidFill>
                          <a:latin typeface="Century Gothic" panose="020B0502020202020204" pitchFamily="34" charset="0"/>
                        </a:rPr>
                        <a:t>la dama</a:t>
                      </a:r>
                    </a:p>
                  </a:txBody>
                  <a:tcPr/>
                </a:tc>
                <a:tc>
                  <a:txBody>
                    <a:bodyPr/>
                    <a:lstStyle/>
                    <a:p>
                      <a:r>
                        <a:rPr lang="en-GB" sz="2400" dirty="0">
                          <a:solidFill>
                            <a:schemeClr val="accent5">
                              <a:lumMod val="75000"/>
                            </a:schemeClr>
                          </a:solidFill>
                          <a:latin typeface="Century Gothic" panose="020B0502020202020204" pitchFamily="34" charset="0"/>
                        </a:rPr>
                        <a:t>lady</a:t>
                      </a:r>
                    </a:p>
                  </a:txBody>
                  <a:tcPr/>
                </a:tc>
                <a:extLst>
                  <a:ext uri="{0D108BD9-81ED-4DB2-BD59-A6C34878D82A}">
                    <a16:rowId xmlns:a16="http://schemas.microsoft.com/office/drawing/2014/main" val="2015774055"/>
                  </a:ext>
                </a:extLst>
              </a:tr>
              <a:tr h="365544">
                <a:tc>
                  <a:txBody>
                    <a:bodyPr/>
                    <a:lstStyle/>
                    <a:p>
                      <a:r>
                        <a:rPr lang="en-GB" sz="2400" dirty="0" err="1">
                          <a:solidFill>
                            <a:schemeClr val="accent5">
                              <a:lumMod val="75000"/>
                            </a:schemeClr>
                          </a:solidFill>
                          <a:latin typeface="Century Gothic" panose="020B0502020202020204" pitchFamily="34" charset="0"/>
                        </a:rPr>
                        <a:t>blanco</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white</a:t>
                      </a:r>
                    </a:p>
                  </a:txBody>
                  <a:tcPr/>
                </a:tc>
                <a:extLst>
                  <a:ext uri="{0D108BD9-81ED-4DB2-BD59-A6C34878D82A}">
                    <a16:rowId xmlns:a16="http://schemas.microsoft.com/office/drawing/2014/main" val="2932789739"/>
                  </a:ext>
                </a:extLst>
              </a:tr>
              <a:tr h="365544">
                <a:tc>
                  <a:txBody>
                    <a:bodyPr/>
                    <a:lstStyle/>
                    <a:p>
                      <a:r>
                        <a:rPr lang="en-GB" sz="2400" dirty="0">
                          <a:solidFill>
                            <a:schemeClr val="accent5">
                              <a:lumMod val="75000"/>
                            </a:schemeClr>
                          </a:solidFill>
                          <a:latin typeface="Century Gothic" panose="020B0502020202020204" pitchFamily="34" charset="0"/>
                        </a:rPr>
                        <a:t>la flor</a:t>
                      </a:r>
                    </a:p>
                  </a:txBody>
                  <a:tcPr/>
                </a:tc>
                <a:tc>
                  <a:txBody>
                    <a:bodyPr/>
                    <a:lstStyle/>
                    <a:p>
                      <a:r>
                        <a:rPr lang="en-GB" sz="2400" dirty="0">
                          <a:solidFill>
                            <a:schemeClr val="accent5">
                              <a:lumMod val="75000"/>
                            </a:schemeClr>
                          </a:solidFill>
                          <a:latin typeface="Century Gothic" panose="020B0502020202020204" pitchFamily="34" charset="0"/>
                        </a:rPr>
                        <a:t>flower</a:t>
                      </a:r>
                    </a:p>
                  </a:txBody>
                  <a:tcPr/>
                </a:tc>
                <a:extLst>
                  <a:ext uri="{0D108BD9-81ED-4DB2-BD59-A6C34878D82A}">
                    <a16:rowId xmlns:a16="http://schemas.microsoft.com/office/drawing/2014/main" val="820909637"/>
                  </a:ext>
                </a:extLst>
              </a:tr>
              <a:tr h="365544">
                <a:tc>
                  <a:txBody>
                    <a:bodyPr/>
                    <a:lstStyle/>
                    <a:p>
                      <a:r>
                        <a:rPr lang="en-GB" sz="2400" dirty="0">
                          <a:solidFill>
                            <a:schemeClr val="accent5">
                              <a:lumMod val="75000"/>
                            </a:schemeClr>
                          </a:solidFill>
                          <a:latin typeface="Century Gothic" panose="020B0502020202020204" pitchFamily="34" charset="0"/>
                        </a:rPr>
                        <a:t>torre</a:t>
                      </a:r>
                    </a:p>
                  </a:txBody>
                  <a:tcPr/>
                </a:tc>
                <a:tc>
                  <a:txBody>
                    <a:bodyPr/>
                    <a:lstStyle/>
                    <a:p>
                      <a:r>
                        <a:rPr lang="en-GB" sz="2400" dirty="0">
                          <a:solidFill>
                            <a:schemeClr val="accent5">
                              <a:lumMod val="75000"/>
                            </a:schemeClr>
                          </a:solidFill>
                          <a:latin typeface="Century Gothic" panose="020B0502020202020204" pitchFamily="34" charset="0"/>
                        </a:rPr>
                        <a:t>tower</a:t>
                      </a:r>
                    </a:p>
                  </a:txBody>
                  <a:tcPr/>
                </a:tc>
                <a:extLst>
                  <a:ext uri="{0D108BD9-81ED-4DB2-BD59-A6C34878D82A}">
                    <a16:rowId xmlns:a16="http://schemas.microsoft.com/office/drawing/2014/main" val="2376012837"/>
                  </a:ext>
                </a:extLst>
              </a:tr>
              <a:tr h="365544">
                <a:tc>
                  <a:txBody>
                    <a:bodyPr/>
                    <a:lstStyle/>
                    <a:p>
                      <a:r>
                        <a:rPr lang="en-GB" sz="2400" dirty="0">
                          <a:solidFill>
                            <a:schemeClr val="accent5">
                              <a:lumMod val="75000"/>
                            </a:schemeClr>
                          </a:solidFill>
                          <a:latin typeface="Century Gothic" panose="020B0502020202020204" pitchFamily="34" charset="0"/>
                        </a:rPr>
                        <a:t>el caballero</a:t>
                      </a:r>
                    </a:p>
                  </a:txBody>
                  <a:tcPr/>
                </a:tc>
                <a:tc>
                  <a:txBody>
                    <a:bodyPr/>
                    <a:lstStyle/>
                    <a:p>
                      <a:r>
                        <a:rPr lang="en-GB" sz="2400" dirty="0">
                          <a:solidFill>
                            <a:schemeClr val="accent5">
                              <a:lumMod val="75000"/>
                            </a:schemeClr>
                          </a:solidFill>
                          <a:latin typeface="Century Gothic" panose="020B0502020202020204" pitchFamily="34" charset="0"/>
                        </a:rPr>
                        <a:t>gentleman, knight</a:t>
                      </a:r>
                    </a:p>
                  </a:txBody>
                  <a:tcPr/>
                </a:tc>
                <a:extLst>
                  <a:ext uri="{0D108BD9-81ED-4DB2-BD59-A6C34878D82A}">
                    <a16:rowId xmlns:a16="http://schemas.microsoft.com/office/drawing/2014/main" val="2750566901"/>
                  </a:ext>
                </a:extLst>
              </a:tr>
              <a:tr h="365544">
                <a:tc>
                  <a:txBody>
                    <a:bodyPr/>
                    <a:lstStyle/>
                    <a:p>
                      <a:r>
                        <a:rPr lang="en-GB" sz="2400" dirty="0">
                          <a:solidFill>
                            <a:schemeClr val="accent5">
                              <a:lumMod val="75000"/>
                            </a:schemeClr>
                          </a:solidFill>
                          <a:latin typeface="Century Gothic" panose="020B0502020202020204" pitchFamily="34" charset="0"/>
                        </a:rPr>
                        <a:t>su</a:t>
                      </a:r>
                    </a:p>
                  </a:txBody>
                  <a:tcPr/>
                </a:tc>
                <a:tc>
                  <a:txBody>
                    <a:bodyPr/>
                    <a:lstStyle/>
                    <a:p>
                      <a:r>
                        <a:rPr lang="en-GB" sz="2400" dirty="0">
                          <a:solidFill>
                            <a:schemeClr val="accent5">
                              <a:lumMod val="75000"/>
                            </a:schemeClr>
                          </a:solidFill>
                          <a:latin typeface="Century Gothic" panose="020B0502020202020204" pitchFamily="34" charset="0"/>
                        </a:rPr>
                        <a:t>his/her/its</a:t>
                      </a:r>
                    </a:p>
                  </a:txBody>
                  <a:tcPr/>
                </a:tc>
                <a:extLst>
                  <a:ext uri="{0D108BD9-81ED-4DB2-BD59-A6C34878D82A}">
                    <a16:rowId xmlns:a16="http://schemas.microsoft.com/office/drawing/2014/main" val="1379272624"/>
                  </a:ext>
                </a:extLst>
              </a:tr>
              <a:tr h="365544">
                <a:tc>
                  <a:txBody>
                    <a:bodyPr/>
                    <a:lstStyle/>
                    <a:p>
                      <a:r>
                        <a:rPr lang="en-GB" sz="2400" dirty="0" err="1">
                          <a:solidFill>
                            <a:schemeClr val="accent5">
                              <a:lumMod val="75000"/>
                            </a:schemeClr>
                          </a:solidFill>
                          <a:latin typeface="Century Gothic" panose="020B0502020202020204" pitchFamily="34" charset="0"/>
                        </a:rPr>
                        <a:t>quién</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who</a:t>
                      </a:r>
                    </a:p>
                  </a:txBody>
                  <a:tcPr/>
                </a:tc>
                <a:extLst>
                  <a:ext uri="{0D108BD9-81ED-4DB2-BD59-A6C34878D82A}">
                    <a16:rowId xmlns:a16="http://schemas.microsoft.com/office/drawing/2014/main" val="3754594698"/>
                  </a:ext>
                </a:extLst>
              </a:tr>
              <a:tr h="365544">
                <a:tc>
                  <a:txBody>
                    <a:bodyPr/>
                    <a:lstStyle/>
                    <a:p>
                      <a:r>
                        <a:rPr lang="en-GB" sz="2400" dirty="0">
                          <a:solidFill>
                            <a:schemeClr val="accent5">
                              <a:lumMod val="75000"/>
                            </a:schemeClr>
                          </a:solidFill>
                          <a:latin typeface="Century Gothic" panose="020B0502020202020204" pitchFamily="34" charset="0"/>
                        </a:rPr>
                        <a:t>saber</a:t>
                      </a:r>
                    </a:p>
                  </a:txBody>
                  <a:tcPr/>
                </a:tc>
                <a:tc>
                  <a:txBody>
                    <a:bodyPr/>
                    <a:lstStyle/>
                    <a:p>
                      <a:r>
                        <a:rPr lang="en-GB" sz="2400" dirty="0">
                          <a:solidFill>
                            <a:schemeClr val="accent5">
                              <a:lumMod val="75000"/>
                            </a:schemeClr>
                          </a:solidFill>
                          <a:latin typeface="Century Gothic" panose="020B0502020202020204" pitchFamily="34" charset="0"/>
                        </a:rPr>
                        <a:t>to know,</a:t>
                      </a:r>
                      <a:r>
                        <a:rPr lang="en-GB" sz="2400" baseline="0" dirty="0">
                          <a:solidFill>
                            <a:schemeClr val="accent5">
                              <a:lumMod val="75000"/>
                            </a:schemeClr>
                          </a:solidFill>
                          <a:latin typeface="Century Gothic" panose="020B0502020202020204" pitchFamily="34" charset="0"/>
                        </a:rPr>
                        <a:t> knowing</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val="505938447"/>
                  </a:ext>
                </a:extLst>
              </a:tr>
              <a:tr h="365544">
                <a:tc>
                  <a:txBody>
                    <a:bodyPr/>
                    <a:lstStyle/>
                    <a:p>
                      <a:r>
                        <a:rPr lang="en-GB" sz="2400" dirty="0" err="1">
                          <a:solidFill>
                            <a:schemeClr val="accent5">
                              <a:lumMod val="75000"/>
                            </a:schemeClr>
                          </a:solidFill>
                          <a:latin typeface="Century Gothic" panose="020B0502020202020204" pitchFamily="34" charset="0"/>
                        </a:rPr>
                        <a:t>pasar</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to pass,</a:t>
                      </a:r>
                      <a:r>
                        <a:rPr lang="en-GB" sz="2400" baseline="0" dirty="0">
                          <a:solidFill>
                            <a:schemeClr val="accent5">
                              <a:lumMod val="75000"/>
                            </a:schemeClr>
                          </a:solidFill>
                          <a:latin typeface="Century Gothic" panose="020B0502020202020204" pitchFamily="34" charset="0"/>
                        </a:rPr>
                        <a:t> passing</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val="10010"/>
                  </a:ext>
                </a:extLst>
              </a:tr>
              <a:tr h="365544">
                <a:tc>
                  <a:txBody>
                    <a:bodyPr/>
                    <a:lstStyle/>
                    <a:p>
                      <a:r>
                        <a:rPr lang="en-GB" sz="2400" dirty="0" err="1">
                          <a:solidFill>
                            <a:schemeClr val="accent5">
                              <a:lumMod val="75000"/>
                            </a:schemeClr>
                          </a:solidFill>
                          <a:latin typeface="Century Gothic" panose="020B0502020202020204" pitchFamily="34" charset="0"/>
                        </a:rPr>
                        <a:t>llevar</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a:solidFill>
                            <a:schemeClr val="accent5">
                              <a:lumMod val="75000"/>
                            </a:schemeClr>
                          </a:solidFill>
                          <a:latin typeface="Century Gothic" panose="020B0502020202020204" pitchFamily="34" charset="0"/>
                        </a:rPr>
                        <a:t>to carry, to wear</a:t>
                      </a:r>
                    </a:p>
                  </a:txBody>
                  <a:tcPr/>
                </a:tc>
                <a:extLst>
                  <a:ext uri="{0D108BD9-81ED-4DB2-BD59-A6C34878D82A}">
                    <a16:rowId xmlns:a16="http://schemas.microsoft.com/office/drawing/2014/main" val="10011"/>
                  </a:ext>
                </a:extLst>
              </a:tr>
            </a:tbl>
          </a:graphicData>
        </a:graphic>
      </p:graphicFrame>
      <p:sp>
        <p:nvSpPr>
          <p:cNvPr id="2" name="Rectangle 1"/>
          <p:cNvSpPr/>
          <p:nvPr/>
        </p:nvSpPr>
        <p:spPr>
          <a:xfrm>
            <a:off x="6204607" y="646331"/>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Rectangle 5"/>
          <p:cNvSpPr/>
          <p:nvPr/>
        </p:nvSpPr>
        <p:spPr>
          <a:xfrm>
            <a:off x="6212910" y="11148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6"/>
          <p:cNvSpPr/>
          <p:nvPr/>
        </p:nvSpPr>
        <p:spPr>
          <a:xfrm>
            <a:off x="6212910" y="1570775"/>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p:cNvSpPr/>
          <p:nvPr/>
        </p:nvSpPr>
        <p:spPr>
          <a:xfrm>
            <a:off x="6212910" y="20267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6212910" y="248269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p:nvSpPr>
        <p:spPr>
          <a:xfrm>
            <a:off x="6212910" y="293865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6204607" y="339161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p:nvSpPr>
        <p:spPr>
          <a:xfrm>
            <a:off x="6212910" y="38553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12"/>
          <p:cNvSpPr/>
          <p:nvPr/>
        </p:nvSpPr>
        <p:spPr>
          <a:xfrm>
            <a:off x="6212910" y="430992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p:nvSpPr>
        <p:spPr>
          <a:xfrm>
            <a:off x="6212910" y="47720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p:nvSpPr>
        <p:spPr>
          <a:xfrm>
            <a:off x="6204607" y="5191519"/>
            <a:ext cx="4972832" cy="46736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15"/>
          <p:cNvSpPr/>
          <p:nvPr/>
        </p:nvSpPr>
        <p:spPr>
          <a:xfrm>
            <a:off x="6204607" y="5668410"/>
            <a:ext cx="4972832" cy="453024"/>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itle 2"/>
          <p:cNvSpPr>
            <a:spLocks noGrp="1"/>
          </p:cNvSpPr>
          <p:nvPr>
            <p:ph type="title"/>
          </p:nvPr>
        </p:nvSpPr>
        <p:spPr>
          <a:xfrm>
            <a:off x="0" y="98790"/>
            <a:ext cx="10515600" cy="448751"/>
          </a:xfrm>
        </p:spPr>
        <p:txBody>
          <a:bodyPr>
            <a:normAutofit fontScale="90000"/>
          </a:bodyPr>
          <a:lstStyle/>
          <a:p>
            <a:r>
              <a:rPr lang="en-GB" dirty="0">
                <a:solidFill>
                  <a:schemeClr val="accent5">
                    <a:lumMod val="75000"/>
                  </a:schemeClr>
                </a:solidFill>
              </a:rPr>
              <a:t>Palabras importantes</a:t>
            </a:r>
            <a:endParaRPr lang="en-GB" dirty="0"/>
          </a:p>
        </p:txBody>
      </p:sp>
    </p:spTree>
    <p:extLst>
      <p:ext uri="{BB962C8B-B14F-4D97-AF65-F5344CB8AC3E}">
        <p14:creationId xmlns:p14="http://schemas.microsoft.com/office/powerpoint/2010/main" val="17329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037"/>
            <a:ext cx="10515600" cy="789219"/>
          </a:xfrm>
        </p:spPr>
        <p:txBody>
          <a:bodyPr/>
          <a:lstStyle/>
          <a:p>
            <a:r>
              <a:rPr lang="en-GB" dirty="0">
                <a:solidFill>
                  <a:srgbClr val="002060"/>
                </a:solidFill>
              </a:rPr>
              <a:t>Escucha el poema.</a:t>
            </a:r>
          </a:p>
        </p:txBody>
      </p:sp>
      <p:sp>
        <p:nvSpPr>
          <p:cNvPr id="7" name="Title 1"/>
          <p:cNvSpPr txBox="1">
            <a:spLocks/>
          </p:cNvSpPr>
          <p:nvPr/>
        </p:nvSpPr>
        <p:spPr>
          <a:xfrm>
            <a:off x="838200" y="165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¿Cómo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está</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narradora</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p:txBody>
      </p:sp>
      <p:sp>
        <p:nvSpPr>
          <p:cNvPr id="8" name="TextBox 7"/>
          <p:cNvSpPr txBox="1"/>
          <p:nvPr/>
        </p:nvSpPr>
        <p:spPr>
          <a:xfrm>
            <a:off x="986035" y="2688128"/>
            <a:ext cx="4919662" cy="304698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tonta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alegre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seria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ounded Rectangle 38"/>
          <p:cNvSpPr/>
          <p:nvPr/>
        </p:nvSpPr>
        <p:spPr>
          <a:xfrm>
            <a:off x="10641999" y="136037"/>
            <a:ext cx="1423602"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3" name="Action Button: Forward or Next 2">
            <a:hlinkClick r:id="" action="ppaction://noaction" highlightClick="1">
              <a:snd r:embed="rId3" name="Poesía de Antonio Machado - happy.wav"/>
            </a:hlinkClick>
          </p:cNvPr>
          <p:cNvSpPr/>
          <p:nvPr/>
        </p:nvSpPr>
        <p:spPr>
          <a:xfrm>
            <a:off x="986035" y="1082196"/>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Action Button: Forward or Next 8">
            <a:hlinkClick r:id="" action="ppaction://noaction" highlightClick="1">
              <a:snd r:embed="rId4" name="Poesía de Antonio Machado - serious.wav"/>
            </a:hlinkClick>
          </p:cNvPr>
          <p:cNvSpPr/>
          <p:nvPr/>
        </p:nvSpPr>
        <p:spPr>
          <a:xfrm>
            <a:off x="986035" y="1542658"/>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48622378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372</TotalTime>
  <Words>6877</Words>
  <Application>Microsoft Office PowerPoint</Application>
  <PresentationFormat>Widescreen</PresentationFormat>
  <Paragraphs>983</Paragraphs>
  <Slides>45</Slides>
  <Notes>39</Notes>
  <HiddenSlides>0</HiddenSlides>
  <MMClips>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Calibri</vt:lpstr>
      <vt:lpstr>Century Gothic</vt:lpstr>
      <vt:lpstr>Tw Cen MT</vt:lpstr>
      <vt:lpstr>Wingdings</vt:lpstr>
      <vt:lpstr>1_Office Theme</vt:lpstr>
      <vt:lpstr>3_Office Theme</vt:lpstr>
      <vt:lpstr>7_Office Theme</vt:lpstr>
      <vt:lpstr>8_Office Theme</vt:lpstr>
      <vt:lpstr>Cultural Collection</vt:lpstr>
      <vt:lpstr>7.2.1.1</vt:lpstr>
      <vt:lpstr>leer</vt:lpstr>
      <vt:lpstr>PowerPoint Presentation</vt:lpstr>
      <vt:lpstr>El autor: Antonio Machado (1875-1913)</vt:lpstr>
      <vt:lpstr>¿Quién es Antonio Machado?</vt:lpstr>
      <vt:lpstr>¿Cómo está en la foto?</vt:lpstr>
      <vt:lpstr>Palabras importantes</vt:lpstr>
      <vt:lpstr>Escucha el poema.</vt:lpstr>
      <vt:lpstr>Escucha. Organiza las 5 partes del poema.</vt:lpstr>
      <vt:lpstr>Lee el poema. Completa la tabla con la letra correcta.</vt:lpstr>
      <vt:lpstr>Los sonidos</vt:lpstr>
      <vt:lpstr>En parejas. Lee el poema en alta voz.</vt:lpstr>
      <vt:lpstr>La plaza tiene una torre</vt:lpstr>
      <vt:lpstr>Completa la frase con LA o UNA.</vt:lpstr>
      <vt:lpstr>Completa la frase con LA o UNA. </vt:lpstr>
      <vt:lpstr>Completa la frase con LA o UNA.</vt:lpstr>
      <vt:lpstr>La dama describe una ciudad. ¿Qué hay?</vt:lpstr>
      <vt:lpstr>escribir/hablar</vt:lpstr>
      <vt:lpstr>Answers</vt:lpstr>
      <vt:lpstr>El caballero y su caballo</vt:lpstr>
      <vt:lpstr>Persona A </vt:lpstr>
      <vt:lpstr>Persona B </vt:lpstr>
      <vt:lpstr>La dama y su hermano</vt:lpstr>
      <vt:lpstr>Persona B </vt:lpstr>
      <vt:lpstr>Persona A </vt:lpstr>
      <vt:lpstr>una versión adaptada</vt:lpstr>
      <vt:lpstr>7.2.1.3</vt:lpstr>
      <vt:lpstr>escuchar</vt:lpstr>
      <vt:lpstr>Daniel talks to a friend from his country, Spain, about the beautiful things they have there.</vt:lpstr>
      <vt:lpstr>Caño Cristales: un lugar espectacular</vt:lpstr>
      <vt:lpstr>Caño Cristales: un lugar espectacular</vt:lpstr>
      <vt:lpstr>En parejas.</vt:lpstr>
      <vt:lpstr>7.2.1.4</vt:lpstr>
      <vt:lpstr>escribir</vt:lpstr>
      <vt:lpstr>7.2.2.3</vt:lpstr>
      <vt:lpstr>First, complete the text by translating the English words in gaps. Then, listen and check.</vt:lpstr>
      <vt:lpstr>First, complete the text by translating the English words in gaps. Then, listen and check.</vt:lpstr>
      <vt:lpstr>7.2.2.4</vt:lpstr>
      <vt:lpstr>Pep is texting someone. He’s saying where he and his friends are in Madrid. He also says where other friends are.</vt:lpstr>
      <vt:lpstr>hablar / escuchar</vt:lpstr>
      <vt:lpstr>hablar / escuchar</vt:lpstr>
      <vt:lpstr>hablar / escuchar</vt:lpstr>
      <vt:lpstr>escuchar</vt:lpstr>
      <vt:lpstr>escuchar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26</cp:revision>
  <dcterms:created xsi:type="dcterms:W3CDTF">2020-06-12T19:18:08Z</dcterms:created>
  <dcterms:modified xsi:type="dcterms:W3CDTF">2021-03-29T08:48:04Z</dcterms:modified>
</cp:coreProperties>
</file>