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 fontScale="90000"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ACEF87-F900-4752-B5F2-B2E9461A44CD}"/>
              </a:ext>
            </a:extLst>
          </p:cNvPr>
          <p:cNvSpPr txBox="1"/>
          <p:nvPr/>
        </p:nvSpPr>
        <p:spPr>
          <a:xfrm>
            <a:off x="145259" y="632202"/>
            <a:ext cx="636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Lies die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Sätze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mit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dem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Objekt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oder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dem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Zeitadverb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8" name="Picture 2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" y="4477998"/>
            <a:ext cx="2379186" cy="576296"/>
          </a:xfrm>
          <a:prstGeom prst="rect">
            <a:avLst/>
          </a:prstGeom>
        </p:spPr>
      </p:pic>
      <p:sp>
        <p:nvSpPr>
          <p:cNvPr id="29" name="Title 3"/>
          <p:cNvSpPr txBox="1">
            <a:spLocks/>
          </p:cNvSpPr>
          <p:nvPr/>
        </p:nvSpPr>
        <p:spPr>
          <a:xfrm>
            <a:off x="-7662" y="44779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B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36" name="Tabla 19">
            <a:extLst>
              <a:ext uri="{FF2B5EF4-FFF2-40B4-BE49-F238E27FC236}">
                <a16:creationId xmlns:a16="http://schemas.microsoft.com/office/drawing/2014/main" id="{383A6F21-8562-4C21-B117-35AF8AF12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213012"/>
              </p:ext>
            </p:extLst>
          </p:nvPr>
        </p:nvGraphicFramePr>
        <p:xfrm>
          <a:off x="157901" y="1017733"/>
          <a:ext cx="6560220" cy="163349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08049">
                  <a:extLst>
                    <a:ext uri="{9D8B030D-6E8A-4147-A177-3AD203B41FA5}">
                      <a16:colId xmlns:a16="http://schemas.microsoft.com/office/drawing/2014/main" val="404405918"/>
                    </a:ext>
                  </a:extLst>
                </a:gridCol>
                <a:gridCol w="5852171">
                  <a:extLst>
                    <a:ext uri="{9D8B030D-6E8A-4147-A177-3AD203B41FA5}">
                      <a16:colId xmlns:a16="http://schemas.microsoft.com/office/drawing/2014/main" val="2793336757"/>
                    </a:ext>
                  </a:extLst>
                </a:gridCol>
              </a:tblGrid>
              <a:tr h="408374">
                <a:tc>
                  <a:txBody>
                    <a:bodyPr/>
                    <a:lstStyle/>
                    <a:p>
                      <a:pPr algn="ctr"/>
                      <a:r>
                        <a:rPr lang="x-none" sz="1400" b="1" dirty="0">
                          <a:solidFill>
                            <a:srgbClr val="203864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Ich </a:t>
                      </a:r>
                      <a:r>
                        <a:rPr lang="en-GB" sz="1400" b="0" dirty="0" err="1">
                          <a:solidFill>
                            <a:srgbClr val="203864"/>
                          </a:solidFill>
                        </a:rPr>
                        <a:t>brauche</a:t>
                      </a: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 morgen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zwei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Geschenke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Objekt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290984"/>
                  </a:ext>
                </a:extLst>
              </a:tr>
              <a:tr h="4083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Sie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putzt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jeden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Tag das Zimmer.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Objekt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784263"/>
                  </a:ext>
                </a:extLst>
              </a:tr>
              <a:tr h="4083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Wir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lesen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am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Donnerstag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den Text.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Zeitadverb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270341"/>
                  </a:ext>
                </a:extLst>
              </a:tr>
              <a:tr h="4083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Er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sieht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samstagabends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einen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Film.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Zeitadverb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435254"/>
                  </a:ext>
                </a:extLst>
              </a:tr>
            </a:tbl>
          </a:graphicData>
        </a:graphic>
      </p:graphicFrame>
      <p:graphicFrame>
        <p:nvGraphicFramePr>
          <p:cNvPr id="37" name="Tabla 21">
            <a:extLst>
              <a:ext uri="{FF2B5EF4-FFF2-40B4-BE49-F238E27FC236}">
                <a16:creationId xmlns:a16="http://schemas.microsoft.com/office/drawing/2014/main" id="{6D060716-839B-4B54-88A7-3065EFD61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17235"/>
              </p:ext>
            </p:extLst>
          </p:nvPr>
        </p:nvGraphicFramePr>
        <p:xfrm>
          <a:off x="157901" y="3116763"/>
          <a:ext cx="6560221" cy="1219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7826">
                  <a:extLst>
                    <a:ext uri="{9D8B030D-6E8A-4147-A177-3AD203B41FA5}">
                      <a16:colId xmlns:a16="http://schemas.microsoft.com/office/drawing/2014/main" val="2768103458"/>
                    </a:ext>
                  </a:extLst>
                </a:gridCol>
                <a:gridCol w="793311">
                  <a:extLst>
                    <a:ext uri="{9D8B030D-6E8A-4147-A177-3AD203B41FA5}">
                      <a16:colId xmlns:a16="http://schemas.microsoft.com/office/drawing/2014/main" val="1365253605"/>
                    </a:ext>
                  </a:extLst>
                </a:gridCol>
                <a:gridCol w="252663">
                  <a:extLst>
                    <a:ext uri="{9D8B030D-6E8A-4147-A177-3AD203B41FA5}">
                      <a16:colId xmlns:a16="http://schemas.microsoft.com/office/drawing/2014/main" val="1372852562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1358692781"/>
                    </a:ext>
                  </a:extLst>
                </a:gridCol>
                <a:gridCol w="288758">
                  <a:extLst>
                    <a:ext uri="{9D8B030D-6E8A-4147-A177-3AD203B41FA5}">
                      <a16:colId xmlns:a16="http://schemas.microsoft.com/office/drawing/2014/main" val="1952968225"/>
                    </a:ext>
                  </a:extLst>
                </a:gridCol>
                <a:gridCol w="4013579">
                  <a:extLst>
                    <a:ext uri="{9D8B030D-6E8A-4147-A177-3AD203B41FA5}">
                      <a16:colId xmlns:a16="http://schemas.microsoft.com/office/drawing/2014/main" val="1614410457"/>
                    </a:ext>
                  </a:extLst>
                </a:gridCol>
              </a:tblGrid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x-none" sz="1400" b="1" dirty="0">
                          <a:solidFill>
                            <a:srgbClr val="203864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919388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624113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98478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7778919"/>
                  </a:ext>
                </a:extLst>
              </a:tr>
            </a:tbl>
          </a:graphicData>
        </a:graphic>
      </p:graphicFrame>
      <p:graphicFrame>
        <p:nvGraphicFramePr>
          <p:cNvPr id="38" name="Tabla 21">
            <a:extLst>
              <a:ext uri="{FF2B5EF4-FFF2-40B4-BE49-F238E27FC236}">
                <a16:creationId xmlns:a16="http://schemas.microsoft.com/office/drawing/2014/main" id="{8E6C616D-1CF7-45AE-8679-01B46DAD8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17159"/>
              </p:ext>
            </p:extLst>
          </p:nvPr>
        </p:nvGraphicFramePr>
        <p:xfrm>
          <a:off x="145258" y="5408302"/>
          <a:ext cx="6560221" cy="1219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7826">
                  <a:extLst>
                    <a:ext uri="{9D8B030D-6E8A-4147-A177-3AD203B41FA5}">
                      <a16:colId xmlns:a16="http://schemas.microsoft.com/office/drawing/2014/main" val="2768103458"/>
                    </a:ext>
                  </a:extLst>
                </a:gridCol>
                <a:gridCol w="793311">
                  <a:extLst>
                    <a:ext uri="{9D8B030D-6E8A-4147-A177-3AD203B41FA5}">
                      <a16:colId xmlns:a16="http://schemas.microsoft.com/office/drawing/2014/main" val="1365253605"/>
                    </a:ext>
                  </a:extLst>
                </a:gridCol>
                <a:gridCol w="252663">
                  <a:extLst>
                    <a:ext uri="{9D8B030D-6E8A-4147-A177-3AD203B41FA5}">
                      <a16:colId xmlns:a16="http://schemas.microsoft.com/office/drawing/2014/main" val="1372852562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1358692781"/>
                    </a:ext>
                  </a:extLst>
                </a:gridCol>
                <a:gridCol w="288758">
                  <a:extLst>
                    <a:ext uri="{9D8B030D-6E8A-4147-A177-3AD203B41FA5}">
                      <a16:colId xmlns:a16="http://schemas.microsoft.com/office/drawing/2014/main" val="1952968225"/>
                    </a:ext>
                  </a:extLst>
                </a:gridCol>
                <a:gridCol w="4013579">
                  <a:extLst>
                    <a:ext uri="{9D8B030D-6E8A-4147-A177-3AD203B41FA5}">
                      <a16:colId xmlns:a16="http://schemas.microsoft.com/office/drawing/2014/main" val="1614410457"/>
                    </a:ext>
                  </a:extLst>
                </a:gridCol>
              </a:tblGrid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x-none" sz="1400" b="1" dirty="0">
                          <a:solidFill>
                            <a:srgbClr val="203864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4919388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3624113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098478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when?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what?</a:t>
                      </a:r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7778919"/>
                  </a:ext>
                </a:extLst>
              </a:tr>
            </a:tbl>
          </a:graphicData>
        </a:graphic>
      </p:graphicFrame>
      <p:graphicFrame>
        <p:nvGraphicFramePr>
          <p:cNvPr id="39" name="Tabla 19">
            <a:extLst>
              <a:ext uri="{FF2B5EF4-FFF2-40B4-BE49-F238E27FC236}">
                <a16:creationId xmlns:a16="http://schemas.microsoft.com/office/drawing/2014/main" id="{26DBDB46-5606-4C24-87CB-D6F05FF02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27103"/>
              </p:ext>
            </p:extLst>
          </p:nvPr>
        </p:nvGraphicFramePr>
        <p:xfrm>
          <a:off x="145259" y="7050505"/>
          <a:ext cx="6560221" cy="172902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84920">
                  <a:extLst>
                    <a:ext uri="{9D8B030D-6E8A-4147-A177-3AD203B41FA5}">
                      <a16:colId xmlns:a16="http://schemas.microsoft.com/office/drawing/2014/main" val="404405918"/>
                    </a:ext>
                  </a:extLst>
                </a:gridCol>
                <a:gridCol w="5875301">
                  <a:extLst>
                    <a:ext uri="{9D8B030D-6E8A-4147-A177-3AD203B41FA5}">
                      <a16:colId xmlns:a16="http://schemas.microsoft.com/office/drawing/2014/main" val="2793336757"/>
                    </a:ext>
                  </a:extLst>
                </a:gridCol>
              </a:tblGrid>
              <a:tr h="403623">
                <a:tc>
                  <a:txBody>
                    <a:bodyPr/>
                    <a:lstStyle/>
                    <a:p>
                      <a:pPr algn="ctr"/>
                      <a:r>
                        <a:rPr lang="x-none" sz="1400" b="1" dirty="0">
                          <a:solidFill>
                            <a:srgbClr val="203864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Er </a:t>
                      </a:r>
                      <a:r>
                        <a:rPr lang="en-GB" sz="1400" b="0" dirty="0" err="1">
                          <a:solidFill>
                            <a:srgbClr val="203864"/>
                          </a:solidFill>
                        </a:rPr>
                        <a:t>hilft</a:t>
                      </a: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dirty="0" err="1">
                          <a:solidFill>
                            <a:srgbClr val="203864"/>
                          </a:solidFill>
                        </a:rPr>
                        <a:t>dem</a:t>
                      </a: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 Lehrer </a:t>
                      </a:r>
                      <a:r>
                        <a:rPr lang="en-GB" sz="1400" b="0" dirty="0" err="1">
                          <a:solidFill>
                            <a:srgbClr val="203864"/>
                          </a:solidFill>
                        </a:rPr>
                        <a:t>einmal</a:t>
                      </a: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 die </a:t>
                      </a:r>
                      <a:r>
                        <a:rPr lang="en-GB" sz="1400" b="0" dirty="0" err="1">
                          <a:solidFill>
                            <a:srgbClr val="203864"/>
                          </a:solidFill>
                        </a:rPr>
                        <a:t>Woche</a:t>
                      </a:r>
                      <a:r>
                        <a:rPr lang="en-GB" sz="1400" b="0" dirty="0">
                          <a:solidFill>
                            <a:srgbClr val="203864"/>
                          </a:solidFill>
                        </a:rPr>
                        <a:t>. 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Zeitadverb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290984"/>
                  </a:ext>
                </a:extLst>
              </a:tr>
              <a:tr h="4036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2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Sie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bereiten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sonntagabends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ihre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Schultasche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vor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Objekt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2784263"/>
                  </a:ext>
                </a:extLst>
              </a:tr>
              <a:tr h="45558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3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Du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lässt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am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Mittwochnachmittag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dein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Fahrrad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in der Schule.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Zeitadverb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6270341"/>
                  </a:ext>
                </a:extLst>
              </a:tr>
              <a:tr h="4036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203864"/>
                          </a:solidFill>
                        </a:rPr>
                        <a:t>4</a:t>
                      </a:r>
                      <a:endParaRPr lang="x-none" sz="1400" b="1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Sie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liest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jede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Woche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ein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ganzes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 Buch. (</a:t>
                      </a:r>
                      <a:r>
                        <a:rPr lang="en-GB" sz="1400" b="0" u="none" dirty="0" err="1">
                          <a:solidFill>
                            <a:srgbClr val="203864"/>
                          </a:solidFill>
                        </a:rPr>
                        <a:t>Objekt</a:t>
                      </a:r>
                      <a:r>
                        <a:rPr lang="en-GB" sz="1400" b="0" u="none" dirty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x-none" sz="1400" b="0" u="none" dirty="0">
                        <a:solidFill>
                          <a:srgbClr val="203864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1435254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9AA1373B-0886-41EE-9B53-8D7E8CF9E972}"/>
              </a:ext>
            </a:extLst>
          </p:cNvPr>
          <p:cNvSpPr txBox="1"/>
          <p:nvPr/>
        </p:nvSpPr>
        <p:spPr>
          <a:xfrm>
            <a:off x="145258" y="6711951"/>
            <a:ext cx="636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Lies die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Sätze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mit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dem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Objekt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oder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dem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Zeitadverb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665657-23E4-45D2-B1AB-21168AD98672}"/>
              </a:ext>
            </a:extLst>
          </p:cNvPr>
          <p:cNvSpPr txBox="1"/>
          <p:nvPr/>
        </p:nvSpPr>
        <p:spPr>
          <a:xfrm>
            <a:off x="139878" y="2735678"/>
            <a:ext cx="67181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Hör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zu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. Was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kommt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zuerst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, ‘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when’oder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‘what’?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Schreib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den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Satz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auf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Englisch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515BD2-F624-4DF1-8A59-0A615E49FAC3}"/>
              </a:ext>
            </a:extLst>
          </p:cNvPr>
          <p:cNvSpPr txBox="1"/>
          <p:nvPr/>
        </p:nvSpPr>
        <p:spPr>
          <a:xfrm>
            <a:off x="97901" y="5062292"/>
            <a:ext cx="67181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Hör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zu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. Was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kommt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zuerst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, ‘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when’oder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‘what’?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Schreib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den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Satz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 auf </a:t>
            </a:r>
            <a:r>
              <a:rPr lang="en-GB" sz="1300" dirty="0" err="1">
                <a:solidFill>
                  <a:schemeClr val="accent5">
                    <a:lumMod val="50000"/>
                  </a:schemeClr>
                </a:solidFill>
              </a:rPr>
              <a:t>Englisch</a:t>
            </a:r>
            <a:r>
              <a:rPr lang="en-GB" sz="13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(1)</Template>
  <TotalTime>98</TotalTime>
  <Words>202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Y8 German Term 2.2 Week 1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28</cp:revision>
  <dcterms:created xsi:type="dcterms:W3CDTF">2020-09-22T09:21:49Z</dcterms:created>
  <dcterms:modified xsi:type="dcterms:W3CDTF">2020-11-19T06:57:57Z</dcterms:modified>
</cp:coreProperties>
</file>