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tags/tag5.xml" ContentType="application/vnd.openxmlformats-officedocument.presentationml.tags+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tags/tag6.xml" ContentType="application/vnd.openxmlformats-officedocument.presentationml.tags+xml"/>
  <Override PartName="/ppt/notesSlides/notesSlide45.xml" ContentType="application/vnd.openxmlformats-officedocument.presentationml.notesSlide+xml"/>
  <Override PartName="/ppt/tags/tag7.xml" ContentType="application/vnd.openxmlformats-officedocument.presentationml.tags+xml"/>
  <Override PartName="/ppt/notesSlides/notesSlide46.xml" ContentType="application/vnd.openxmlformats-officedocument.presentationml.notesSlide+xml"/>
  <Override PartName="/ppt/tags/tag8.xml" ContentType="application/vnd.openxmlformats-officedocument.presentationml.tags+xml"/>
  <Override PartName="/ppt/notesSlides/notesSlide47.xml" ContentType="application/vnd.openxmlformats-officedocument.presentationml.notesSlide+xml"/>
  <Override PartName="/ppt/tags/tag9.xml" ContentType="application/vnd.openxmlformats-officedocument.presentationml.tags+xml"/>
  <Override PartName="/ppt/notesSlides/notesSlide48.xml" ContentType="application/vnd.openxmlformats-officedocument.presentationml.notesSlide+xml"/>
  <Override PartName="/ppt/tags/tag10.xml" ContentType="application/vnd.openxmlformats-officedocument.presentationml.tags+xml"/>
  <Override PartName="/ppt/notesSlides/notesSlide49.xml" ContentType="application/vnd.openxmlformats-officedocument.presentationml.notesSlide+xml"/>
  <Override PartName="/ppt/tags/tag11.xml" ContentType="application/vnd.openxmlformats-officedocument.presentationml.tags+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tags/tag12.xml" ContentType="application/vnd.openxmlformats-officedocument.presentationml.tag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8"/>
  </p:notesMasterIdLst>
  <p:sldIdLst>
    <p:sldId id="315" r:id="rId2"/>
    <p:sldId id="793" r:id="rId3"/>
    <p:sldId id="797" r:id="rId4"/>
    <p:sldId id="781" r:id="rId5"/>
    <p:sldId id="782" r:id="rId6"/>
    <p:sldId id="799" r:id="rId7"/>
    <p:sldId id="293" r:id="rId8"/>
    <p:sldId id="294" r:id="rId9"/>
    <p:sldId id="785" r:id="rId10"/>
    <p:sldId id="786" r:id="rId11"/>
    <p:sldId id="792" r:id="rId12"/>
    <p:sldId id="801" r:id="rId13"/>
    <p:sldId id="802" r:id="rId14"/>
    <p:sldId id="795" r:id="rId15"/>
    <p:sldId id="1543" r:id="rId16"/>
    <p:sldId id="1546" r:id="rId17"/>
    <p:sldId id="1545" r:id="rId18"/>
    <p:sldId id="804" r:id="rId19"/>
    <p:sldId id="805" r:id="rId20"/>
    <p:sldId id="1541" r:id="rId21"/>
    <p:sldId id="291" r:id="rId22"/>
    <p:sldId id="292" r:id="rId23"/>
    <p:sldId id="295" r:id="rId24"/>
    <p:sldId id="296" r:id="rId25"/>
    <p:sldId id="1547" r:id="rId26"/>
    <p:sldId id="851" r:id="rId27"/>
    <p:sldId id="1551" r:id="rId28"/>
    <p:sldId id="1550" r:id="rId29"/>
    <p:sldId id="1548" r:id="rId30"/>
    <p:sldId id="1549" r:id="rId31"/>
    <p:sldId id="878" r:id="rId32"/>
    <p:sldId id="879" r:id="rId33"/>
    <p:sldId id="880" r:id="rId34"/>
    <p:sldId id="881" r:id="rId35"/>
    <p:sldId id="882" r:id="rId36"/>
    <p:sldId id="883" r:id="rId37"/>
    <p:sldId id="884" r:id="rId38"/>
    <p:sldId id="885" r:id="rId39"/>
    <p:sldId id="886" r:id="rId40"/>
    <p:sldId id="794" r:id="rId41"/>
    <p:sldId id="490" r:id="rId42"/>
    <p:sldId id="369" r:id="rId43"/>
    <p:sldId id="798" r:id="rId44"/>
    <p:sldId id="371" r:id="rId45"/>
    <p:sldId id="372" r:id="rId46"/>
    <p:sldId id="803" r:id="rId47"/>
    <p:sldId id="375" r:id="rId48"/>
    <p:sldId id="732" r:id="rId49"/>
    <p:sldId id="733" r:id="rId50"/>
    <p:sldId id="374" r:id="rId51"/>
    <p:sldId id="796" r:id="rId52"/>
    <p:sldId id="261" r:id="rId53"/>
    <p:sldId id="267" r:id="rId54"/>
    <p:sldId id="688" r:id="rId55"/>
    <p:sldId id="288" r:id="rId56"/>
    <p:sldId id="791" r:id="rId5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mber Dudley" initials="AD" lastIdx="1" clrIdx="0">
    <p:extLst>
      <p:ext uri="{19B8F6BF-5375-455C-9EA6-DF929625EA0E}">
        <p15:presenceInfo xmlns:p15="http://schemas.microsoft.com/office/powerpoint/2012/main" userId="S::ad2u16@soton.ac.uk::3175bca7-b53d-4978-b72c-95b5e20d0140" providerId="AD"/>
      </p:ext>
    </p:extLst>
  </p:cmAuthor>
  <p:cmAuthor id="2" name="Microsoft Office User" initials="MOU" lastIdx="15" clrIdx="1">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6700"/>
    <a:srgbClr val="204E79"/>
    <a:srgbClr val="FCECE8"/>
    <a:srgbClr val="F8D7CD"/>
    <a:srgbClr val="E9EB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63040" autoAdjust="0"/>
  </p:normalViewPr>
  <p:slideViewPr>
    <p:cSldViewPr snapToGrid="0" snapToObjects="1">
      <p:cViewPr varScale="1">
        <p:scale>
          <a:sx n="65" d="100"/>
          <a:sy n="65" d="100"/>
        </p:scale>
        <p:origin x="2648" y="200"/>
      </p:cViewPr>
      <p:guideLst/>
    </p:cSldViewPr>
  </p:slideViewPr>
  <p:outlineViewPr>
    <p:cViewPr>
      <p:scale>
        <a:sx n="33" d="100"/>
        <a:sy n="33" d="100"/>
      </p:scale>
      <p:origin x="0" y="0"/>
    </p:cViewPr>
  </p:outlineViewPr>
  <p:notesTextViewPr>
    <p:cViewPr>
      <p:scale>
        <a:sx n="140" d="100"/>
        <a:sy n="14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90F9A-3A8B-7943-BAE2-D93CB4A4A5C7}" type="datetimeFigureOut">
              <a:rPr lang="en-US" smtClean="0"/>
              <a:t>1/13/22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68C0B8-26C3-C844-A108-16FD4B17F5ED}" type="slidenum">
              <a:rPr lang="en-US" smtClean="0"/>
              <a:t>‹#›</a:t>
            </a:fld>
            <a:endParaRPr lang="en-US"/>
          </a:p>
        </p:txBody>
      </p:sp>
    </p:spTree>
    <p:extLst>
      <p:ext uri="{BB962C8B-B14F-4D97-AF65-F5344CB8AC3E}">
        <p14:creationId xmlns:p14="http://schemas.microsoft.com/office/powerpoint/2010/main" val="1669289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doi.org/10.1080/09571730802389991"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8" Type="http://schemas.openxmlformats.org/officeDocument/2006/relationships/hyperlink" Target="https://www.llas.ac.uk/resources/paper/2715#ref1" TargetMode="External"/><Relationship Id="rId3" Type="http://schemas.openxmlformats.org/officeDocument/2006/relationships/hyperlink" Target="https://doi.org/10.1177/1362168808089921" TargetMode="External"/><Relationship Id="rId7" Type="http://schemas.openxmlformats.org/officeDocument/2006/relationships/hyperlink" Target="https://www.llas.ac.uk/resources/paper/2715#ref8" TargetMode="External"/><Relationship Id="rId2" Type="http://schemas.openxmlformats.org/officeDocument/2006/relationships/slide" Target="../slides/slide56.xml"/><Relationship Id="rId1" Type="http://schemas.openxmlformats.org/officeDocument/2006/relationships/notesMaster" Target="../notesMasters/notesMaster1.xml"/><Relationship Id="rId6" Type="http://schemas.openxmlformats.org/officeDocument/2006/relationships/hyperlink" Target="https://www.llas.ac.uk/events/archive/2406.html" TargetMode="External"/><Relationship Id="rId5" Type="http://schemas.openxmlformats.org/officeDocument/2006/relationships/hyperlink" Target="https://www.llas.ac.uk/resources/paper/2715" TargetMode="External"/><Relationship Id="rId10" Type="http://schemas.openxmlformats.org/officeDocument/2006/relationships/hyperlink" Target="http://www.didierfle.com/didier_fle/publications/42041.html" TargetMode="External"/><Relationship Id="rId4" Type="http://schemas.openxmlformats.org/officeDocument/2006/relationships/hyperlink" Target="https://doi.org/10.1093/applin/aml048" TargetMode="External"/><Relationship Id="rId9" Type="http://schemas.openxmlformats.org/officeDocument/2006/relationships/hyperlink" Target="https://www.llas.ac.uk/resources/paper/2715#ref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solidFill>
                  <a:prstClr val="black"/>
                </a:solidFill>
                <a:latin typeface="Century Gothic" panose="020B0502020202020204" pitchFamily="34" charset="0"/>
              </a:rPr>
              <a:pPr/>
              <a:t>1</a:t>
            </a:fld>
            <a:endParaRPr lang="en-GB"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17928295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50000"/>
                  </a:schemeClr>
                </a:solidFill>
              </a:rPr>
              <a:t>If you know about 2,200 words, you would know </a:t>
            </a:r>
            <a:r>
              <a:rPr lang="en-US" sz="1200" b="0" i="1" dirty="0">
                <a:solidFill>
                  <a:schemeClr val="accent5">
                    <a:lumMod val="50000"/>
                  </a:schemeClr>
                </a:solidFill>
              </a:rPr>
              <a:t>every single word used </a:t>
            </a:r>
            <a:r>
              <a:rPr lang="en-US" sz="1200" b="0" i="0" dirty="0">
                <a:solidFill>
                  <a:schemeClr val="accent5">
                    <a:lumMod val="50000"/>
                  </a:schemeClr>
                </a:solidFill>
              </a:rPr>
              <a:t>in Listening and Reading papers for A level, for a total of </a:t>
            </a:r>
            <a:r>
              <a:rPr lang="en-US" sz="1200" b="0" i="1" dirty="0">
                <a:solidFill>
                  <a:schemeClr val="accent5">
                    <a:lumMod val="50000"/>
                  </a:schemeClr>
                </a:solidFill>
              </a:rPr>
              <a:t>four years </a:t>
            </a:r>
            <a:r>
              <a:rPr lang="en-US" sz="1200" b="0" i="0" dirty="0">
                <a:solidFill>
                  <a:schemeClr val="accent5">
                    <a:lumMod val="50000"/>
                  </a:schemeClr>
                </a:solidFill>
              </a:rPr>
              <a:t>of exam papers.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50000"/>
                  </a:schemeClr>
                </a:solidFill>
              </a:rPr>
              <a:t>Just sitting </a:t>
            </a:r>
            <a:r>
              <a:rPr lang="en-US" sz="1200" b="0" i="1" dirty="0">
                <a:solidFill>
                  <a:schemeClr val="accent5">
                    <a:lumMod val="50000"/>
                  </a:schemeClr>
                </a:solidFill>
              </a:rPr>
              <a:t>one</a:t>
            </a:r>
            <a:r>
              <a:rPr lang="en-US" sz="1200" b="0" i="0" dirty="0">
                <a:solidFill>
                  <a:schemeClr val="accent5">
                    <a:lumMod val="50000"/>
                  </a:schemeClr>
                </a:solidFill>
              </a:rPr>
              <a:t> year’s exam, you need about 850 words to know every single word in Listening and Reading papers.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accent5">
                    <a:lumMod val="50000"/>
                  </a:schemeClr>
                </a:solidFill>
              </a:rPr>
              <a:t>Accurate as of 27 July 2021.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10</a:t>
            </a:fld>
            <a:endParaRPr lang="en-GB"/>
          </a:p>
        </p:txBody>
      </p:sp>
    </p:spTree>
    <p:extLst>
      <p:ext uri="{BB962C8B-B14F-4D97-AF65-F5344CB8AC3E}">
        <p14:creationId xmlns:p14="http://schemas.microsoft.com/office/powerpoint/2010/main" val="42172177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This suggests that the proportions of rarer words are similar in GCSE and A level papers.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In fact, one might expect an increase in the proportion of rarer words at A level, relative to GCSE, as students are expected to be more familiar with mid- and some low frequency words.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Accurate as of 27 July 2021. </a:t>
            </a:r>
          </a:p>
          <a:p>
            <a:endParaRPr lang="en-US" dirty="0"/>
          </a:p>
        </p:txBody>
      </p:sp>
      <p:sp>
        <p:nvSpPr>
          <p:cNvPr id="4" name="Slide Number Placeholder 3"/>
          <p:cNvSpPr>
            <a:spLocks noGrp="1"/>
          </p:cNvSpPr>
          <p:nvPr>
            <p:ph type="sldNum" sz="quarter" idx="5"/>
          </p:nvPr>
        </p:nvSpPr>
        <p:spPr/>
        <p:txBody>
          <a:bodyPr/>
          <a:lstStyle/>
          <a:p>
            <a:fld id="{7968C0B8-26C3-C844-A108-16FD4B17F5ED}" type="slidenum">
              <a:rPr lang="en-US" smtClean="0"/>
              <a:t>11</a:t>
            </a:fld>
            <a:endParaRPr lang="en-US"/>
          </a:p>
        </p:txBody>
      </p:sp>
    </p:spTree>
    <p:extLst>
      <p:ext uri="{BB962C8B-B14F-4D97-AF65-F5344CB8AC3E}">
        <p14:creationId xmlns:p14="http://schemas.microsoft.com/office/powerpoint/2010/main" val="36058933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accent5">
                    <a:lumMod val="50000"/>
                  </a:schemeClr>
                </a:solidFill>
              </a:rPr>
              <a:t>The low frequency items change in A level papers at a similar rate to those in GCSE papers. That is, the rate of unpredictability of low frequency items is about the same in A level and GCSE papers. It might be expected that the variability of low frequency items would be higher in A level papers relative to GCSE, as learners get better at being able to make lexical inferences and other compensatory strategies, and a higher premium is put on being able to infer meaning from context and deal with unfamiliar language. However, currently, the low frequency items change at a similar rate in GCSE as at A level.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dirty="0">
                <a:solidFill>
                  <a:schemeClr val="accent5">
                    <a:lumMod val="50000"/>
                  </a:schemeClr>
                </a:solidFill>
              </a:rPr>
              <a:t>The data suggest that that: </a:t>
            </a:r>
            <a:endParaRPr lang="en-US" sz="1200" dirty="0">
              <a:solidFill>
                <a:schemeClr val="accent5">
                  <a:lumMod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Variability index: Percentage of “word families used across all years as though one combined exam paper’” out of “word families used in each year added together”. This shows that test-takers are exposed to a higher degree of variability in ‘less frequent’ words relative to ‘high frequency’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The more repeated the words are, the smaller this percentage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Higher percentages mean that words are ‘repeated less’ – they change more often between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The data here also suggest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About </a:t>
            </a:r>
            <a:r>
              <a:rPr lang="en-US" sz="1200" b="1" dirty="0">
                <a:solidFill>
                  <a:schemeClr val="accent5">
                    <a:lumMod val="50000"/>
                  </a:schemeClr>
                </a:solidFill>
              </a:rPr>
              <a:t>1500 high frequency word families are used over four years of exam papers, in French, Spanish and German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5">
                    <a:lumMod val="50000"/>
                  </a:schemeClr>
                </a:solidFill>
              </a:rPr>
              <a:t>‘less </a:t>
            </a:r>
            <a:r>
              <a:rPr lang="en-US" sz="1200" b="1" dirty="0" err="1">
                <a:solidFill>
                  <a:schemeClr val="accent5">
                    <a:lumMod val="50000"/>
                  </a:schemeClr>
                </a:solidFill>
              </a:rPr>
              <a:t>freq</a:t>
            </a:r>
            <a:r>
              <a:rPr lang="en-US" sz="1200" b="1" dirty="0">
                <a:solidFill>
                  <a:schemeClr val="accent5">
                    <a:lumMod val="50000"/>
                  </a:schemeClr>
                </a:solidFill>
              </a:rPr>
              <a:t>’ = </a:t>
            </a:r>
            <a:r>
              <a:rPr lang="en-US" sz="1200" dirty="0">
                <a:solidFill>
                  <a:schemeClr val="accent5">
                    <a:lumMod val="50000"/>
                  </a:schemeClr>
                </a:solidFill>
              </a:rPr>
              <a:t>those less frequent than the 2,000 most frequent words in a language </a:t>
            </a:r>
            <a:endParaRPr lang="en-US" sz="1200" b="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Accurate as of 27 July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lumMod val="50000"/>
                </a:schemeClr>
              </a:solidFill>
            </a:endParaRPr>
          </a:p>
        </p:txBody>
      </p:sp>
      <p:sp>
        <p:nvSpPr>
          <p:cNvPr id="4" name="Slide Number Placeholder 3"/>
          <p:cNvSpPr>
            <a:spLocks noGrp="1"/>
          </p:cNvSpPr>
          <p:nvPr>
            <p:ph type="sldNum" sz="quarter" idx="5"/>
          </p:nvPr>
        </p:nvSpPr>
        <p:spPr/>
        <p:txBody>
          <a:bodyPr/>
          <a:lstStyle/>
          <a:p>
            <a:fld id="{051212F4-EB5A-464B-92EC-DACFCB1CC2CD}" type="slidenum">
              <a:rPr lang="en-GB" smtClean="0"/>
              <a:t>12</a:t>
            </a:fld>
            <a:endParaRPr lang="en-GB"/>
          </a:p>
        </p:txBody>
      </p:sp>
    </p:spTree>
    <p:extLst>
      <p:ext uri="{BB962C8B-B14F-4D97-AF65-F5344CB8AC3E}">
        <p14:creationId xmlns:p14="http://schemas.microsoft.com/office/powerpoint/2010/main" val="13468387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accent5">
                    <a:lumMod val="50000"/>
                  </a:schemeClr>
                </a:solidFill>
              </a:rPr>
              <a:t>The low frequency items change in A level papers at a similar rate to those in GCSE papers. That is, the rate of unpredictability of low frequency items is about the same in A level and GCSE papers. It might be expected that the variability of low frequency items would be higher in A level papers relative to GCSE, as learners get better at being able to make lexical inferences and other compensatory strategies, and a higher premium is put on being able to infer meaning from context and deal with unfamiliar language. However, currently, the low frequency items change at a similar rate in GCSE as at A level.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accent5">
                    <a:lumMod val="50000"/>
                  </a:schemeClr>
                </a:solidFill>
              </a:rPr>
              <a:t>The data suggest that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Variability index: Percentage of “word families used across all years as though one combined exam paper’” out of “word families used in each year added together”. This shows that test-takers are exposed to a higher degree of variability in ‘less frequent’ words relative to ‘high frequency’ words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The more repeated the words are, the smaller this percentage 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Higher percentages mean that words are ‘repeated less’ – they change more often between years.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The data here also suggest that: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accent5">
                    <a:lumMod val="50000"/>
                  </a:schemeClr>
                </a:solidFill>
              </a:rPr>
              <a:t>About </a:t>
            </a:r>
            <a:r>
              <a:rPr lang="en-US" sz="1200" b="1" dirty="0">
                <a:solidFill>
                  <a:schemeClr val="accent5">
                    <a:lumMod val="50000"/>
                  </a:schemeClr>
                </a:solidFill>
              </a:rPr>
              <a:t>1200 high frequency word families are used over four years of exam papers, in French, Spanish and German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5">
                    <a:lumMod val="50000"/>
                  </a:schemeClr>
                </a:solidFill>
              </a:rPr>
              <a:t>‘less </a:t>
            </a:r>
            <a:r>
              <a:rPr lang="en-US" sz="1200" b="1" dirty="0" err="1">
                <a:solidFill>
                  <a:schemeClr val="accent5">
                    <a:lumMod val="50000"/>
                  </a:schemeClr>
                </a:solidFill>
              </a:rPr>
              <a:t>freq</a:t>
            </a:r>
            <a:r>
              <a:rPr lang="en-US" sz="1200" b="1" dirty="0">
                <a:solidFill>
                  <a:schemeClr val="accent5">
                    <a:lumMod val="50000"/>
                  </a:schemeClr>
                </a:solidFill>
              </a:rPr>
              <a:t>’ = </a:t>
            </a:r>
            <a:r>
              <a:rPr lang="en-US" sz="1200" dirty="0">
                <a:solidFill>
                  <a:schemeClr val="accent5">
                    <a:lumMod val="50000"/>
                  </a:schemeClr>
                </a:solidFill>
              </a:rPr>
              <a:t>those less frequent than the 2,000 most frequent words in a language </a:t>
            </a:r>
            <a:endParaRPr lang="en-US" sz="1200" b="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Accurate as of 27 July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solidFill>
                <a:schemeClr val="accent5">
                  <a:lumMod val="50000"/>
                </a:schemeClr>
              </a:solidFill>
            </a:endParaRPr>
          </a:p>
        </p:txBody>
      </p:sp>
      <p:sp>
        <p:nvSpPr>
          <p:cNvPr id="4" name="Slide Number Placeholder 3"/>
          <p:cNvSpPr>
            <a:spLocks noGrp="1"/>
          </p:cNvSpPr>
          <p:nvPr>
            <p:ph type="sldNum" sz="quarter" idx="5"/>
          </p:nvPr>
        </p:nvSpPr>
        <p:spPr/>
        <p:txBody>
          <a:bodyPr/>
          <a:lstStyle/>
          <a:p>
            <a:fld id="{051212F4-EB5A-464B-92EC-DACFCB1CC2CD}" type="slidenum">
              <a:rPr lang="en-GB" smtClean="0"/>
              <a:t>13</a:t>
            </a:fld>
            <a:endParaRPr lang="en-GB"/>
          </a:p>
        </p:txBody>
      </p:sp>
    </p:spTree>
    <p:extLst>
      <p:ext uri="{BB962C8B-B14F-4D97-AF65-F5344CB8AC3E}">
        <p14:creationId xmlns:p14="http://schemas.microsoft.com/office/powerpoint/2010/main" val="36320421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78894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baseline="0" dirty="0"/>
              <a:t>This slide shows the number of word families used in the awarding organisations’ </a:t>
            </a:r>
            <a:r>
              <a:rPr lang="en-GB" b="1" i="1" baseline="0" dirty="0"/>
              <a:t>CURRENT</a:t>
            </a:r>
            <a:r>
              <a:rPr lang="en-GB" baseline="0" dirty="0"/>
              <a:t> GCSE word lists. </a:t>
            </a:r>
          </a:p>
          <a:p>
            <a:r>
              <a:rPr lang="en-GB" baseline="0" dirty="0"/>
              <a:t>The proposed GCSE subject content expects students to know 1,200 lexical items for the foundation tier, and 1,700 lexical items for higher tier. This does not differ substantially from AQA’s current GCSE word lists.</a:t>
            </a:r>
          </a:p>
          <a:p>
            <a:endParaRPr lang="en-GB" baseline="0" dirty="0"/>
          </a:p>
          <a:p>
            <a:r>
              <a:rPr lang="en-GB" baseline="0" dirty="0"/>
              <a:t>Accurate as of 26 November 2021. </a:t>
            </a:r>
          </a:p>
        </p:txBody>
      </p:sp>
      <p:sp>
        <p:nvSpPr>
          <p:cNvPr id="4" name="Slide Number Placeholder 3"/>
          <p:cNvSpPr>
            <a:spLocks noGrp="1"/>
          </p:cNvSpPr>
          <p:nvPr>
            <p:ph type="sldNum" sz="quarter" idx="10"/>
          </p:nvPr>
        </p:nvSpPr>
        <p:spPr/>
        <p:txBody>
          <a:bodyPr/>
          <a:lstStyle/>
          <a:p>
            <a:fld id="{672843D9-4757-4631-B0CD-BAA271821DF5}" type="slidenum">
              <a:rPr lang="en-GB" smtClean="0"/>
              <a:t>15</a:t>
            </a:fld>
            <a:endParaRPr lang="en-GB"/>
          </a:p>
        </p:txBody>
      </p:sp>
    </p:spTree>
    <p:extLst>
      <p:ext uri="{BB962C8B-B14F-4D97-AF65-F5344CB8AC3E}">
        <p14:creationId xmlns:p14="http://schemas.microsoft.com/office/powerpoint/2010/main" val="17801089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r>
              <a:rPr lang="en-GB" baseline="0" dirty="0"/>
              <a:t>This analysis shows that approximately half of all the word families on the AOs’ current word lists are part of the top 2,000 most frequent word families. Note that these analyses include the frequency of each constituent word families in multi-word units.  </a:t>
            </a:r>
            <a:r>
              <a:rPr lang="en-GB" b="1" baseline="0" dirty="0"/>
              <a:t>So, the ‘true’ frequency of </a:t>
            </a:r>
            <a:r>
              <a:rPr lang="en-GB" b="1" u="sng" baseline="0" dirty="0"/>
              <a:t>entries</a:t>
            </a:r>
            <a:r>
              <a:rPr lang="en-GB" b="1" baseline="0" dirty="0"/>
              <a:t> on the list will be lower than that presented here, as there are lots of multi-word entries in each list which are less frequent as a holistic ‘multi-word unit’ than their constituent words</a:t>
            </a:r>
          </a:p>
          <a:p>
            <a:endParaRPr lang="en-GB" baseline="0" dirty="0"/>
          </a:p>
          <a:p>
            <a:r>
              <a:rPr lang="en-GB" sz="1200" b="1" i="1" dirty="0"/>
              <a:t>Frequency lists used (for rationales of this choice, see NCELP Resources Portal)</a:t>
            </a:r>
          </a:p>
          <a:p>
            <a:r>
              <a:rPr lang="en-GB" sz="1200" dirty="0"/>
              <a:t>Davies, M., &amp; Davies, K. (2018). </a:t>
            </a:r>
            <a:r>
              <a:rPr lang="en-GB" sz="1200" i="1" dirty="0"/>
              <a:t>A frequency dictionary of Spanish: Core vocabulary for learners </a:t>
            </a:r>
            <a:r>
              <a:rPr lang="en-GB" sz="1200" dirty="0"/>
              <a:t>(2nd ed.). London: Routledge</a:t>
            </a:r>
          </a:p>
          <a:p>
            <a:r>
              <a:rPr lang="en-GB" sz="1200" dirty="0"/>
              <a:t>Lonsdale, D. &amp; Le Bras. Y. (2009). </a:t>
            </a:r>
            <a:r>
              <a:rPr lang="en-GB" sz="1200" i="1" dirty="0"/>
              <a:t>A frequency dictionary of French: Core vocabulary for learners</a:t>
            </a:r>
            <a:r>
              <a:rPr lang="en-GB" sz="1200" dirty="0"/>
              <a:t>. London: Routledge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err="1"/>
              <a:t>Tschirner</a:t>
            </a:r>
            <a:r>
              <a:rPr lang="en-GB" sz="1200" dirty="0"/>
              <a:t>, L. </a:t>
            </a:r>
            <a:r>
              <a:rPr lang="en-GB" sz="1200" dirty="0">
                <a:latin typeface="Century Gothic" panose="020B0502020202020204" pitchFamily="34" charset="0"/>
              </a:rPr>
              <a:t>&amp; </a:t>
            </a:r>
            <a:r>
              <a:rPr lang="en-GB" sz="1200" dirty="0" err="1">
                <a:latin typeface="Century Gothic" panose="020B0502020202020204" pitchFamily="34" charset="0"/>
              </a:rPr>
              <a:t>Möhring</a:t>
            </a:r>
            <a:r>
              <a:rPr kumimoji="0" lang="en-GB" sz="1200" u="none" strike="noStrike" kern="1200" cap="none" spc="0" normalizeH="0" baseline="0" noProof="0" dirty="0">
                <a:ln>
                  <a:noFill/>
                </a:ln>
                <a:solidFill>
                  <a:srgbClr val="4472C4">
                    <a:lumMod val="50000"/>
                  </a:srgbClr>
                </a:solidFill>
                <a:effectLst/>
                <a:uLnTx/>
                <a:uFillTx/>
                <a:latin typeface="Century Gothic" panose="020B0502020202020204" pitchFamily="34" charset="0"/>
              </a:rPr>
              <a:t>., J. </a:t>
            </a:r>
            <a:r>
              <a:rPr lang="en-GB" sz="1200" dirty="0"/>
              <a:t>(2020). </a:t>
            </a:r>
            <a:r>
              <a:rPr lang="en-GB" sz="1200" i="1" dirty="0"/>
              <a:t>A frequency dictionary of German: Core vocabulary for learners</a:t>
            </a:r>
            <a:r>
              <a:rPr lang="en-GB" sz="1200" dirty="0"/>
              <a:t>. London: Routledge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sz="1200" dirty="0"/>
          </a:p>
          <a:p>
            <a:endParaRPr lang="en-GB" baseline="0" dirty="0"/>
          </a:p>
          <a:p>
            <a:endParaRPr lang="en-GB" baseline="0" dirty="0"/>
          </a:p>
          <a:p>
            <a:pPr marL="0" lvl="0" indent="0" algn="l" rtl="0">
              <a:spcBef>
                <a:spcPts val="0"/>
              </a:spcBef>
              <a:spcAft>
                <a:spcPts val="0"/>
              </a:spcAft>
              <a:buNone/>
            </a:pPr>
            <a:endParaRPr dirty="0"/>
          </a:p>
        </p:txBody>
      </p:sp>
      <p:sp>
        <p:nvSpPr>
          <p:cNvPr id="711" name="Google Shape;71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16</a:t>
            </a:fld>
            <a:endParaRPr/>
          </a:p>
        </p:txBody>
      </p:sp>
    </p:spTree>
    <p:extLst>
      <p:ext uri="{BB962C8B-B14F-4D97-AF65-F5344CB8AC3E}">
        <p14:creationId xmlns:p14="http://schemas.microsoft.com/office/powerpoint/2010/main" val="10475223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11" name="Google Shape;71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17</a:t>
            </a:fld>
            <a:endParaRPr/>
          </a:p>
        </p:txBody>
      </p:sp>
    </p:spTree>
    <p:extLst>
      <p:ext uri="{BB962C8B-B14F-4D97-AF65-F5344CB8AC3E}">
        <p14:creationId xmlns:p14="http://schemas.microsoft.com/office/powerpoint/2010/main" val="11086693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25443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en-GB" dirty="0"/>
              <a:t>Here are in brief some of the consequences of not working to a set word list.</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About half of the words that are on the list have not appeared over the years.</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About 1 in 5 of the words on the list have have been used just once. Also, though not shown here, </a:t>
            </a:r>
            <a:r>
              <a:rPr lang="en-GB" sz="1100" dirty="0">
                <a:solidFill>
                  <a:srgbClr val="222222"/>
                </a:solidFill>
                <a:highlight>
                  <a:srgbClr val="FFFFFF"/>
                </a:highlight>
                <a:latin typeface="Arial"/>
                <a:ea typeface="Arial"/>
                <a:cs typeface="Arial"/>
                <a:sym typeface="Arial"/>
              </a:rPr>
              <a:t>of the words that have only ever been used once over the four papers, 42% are on the word list, meaning that 58% of them are not. </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There is a relatively low number of words that definitely will appear every year and 1 in 5 of them are not on the current lists (as the subject content states that some words must be tested off the list).</a:t>
            </a:r>
            <a:endParaRPr dirty="0"/>
          </a:p>
          <a:p>
            <a:pPr marL="171450" marR="0" lvl="0" indent="-171450" algn="l" rtl="0">
              <a:lnSpc>
                <a:spcPct val="100000"/>
              </a:lnSpc>
              <a:spcBef>
                <a:spcPts val="0"/>
              </a:spcBef>
              <a:spcAft>
                <a:spcPts val="0"/>
              </a:spcAft>
              <a:buClr>
                <a:schemeClr val="dk1"/>
              </a:buClr>
              <a:buSzPts val="1200"/>
              <a:buFont typeface="Arial"/>
              <a:buChar char="•"/>
            </a:pPr>
            <a:r>
              <a:rPr lang="en-GB" dirty="0"/>
              <a:t>The lower frequency words change year on year much more often than the high frequency words – this is to some extent inevitable – but it adds an extra layer of unpredictability. Not only are the words low frequency, so they are less likely to have turned up in books or in lessons, trips abroad, they are also not likely to turn up again in another paper. So, whilst some low frequency words are of course useful and needed, a word list would allow us to identify these words, making the connection a bit more reliable between what is being taught and what is tested. </a:t>
            </a:r>
            <a:endParaRPr dirty="0"/>
          </a:p>
          <a:p>
            <a:pPr marL="0" marR="0" lvl="0" indent="0" algn="l" rtl="0">
              <a:lnSpc>
                <a:spcPct val="100000"/>
              </a:lnSpc>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That is, with the current requirement to test words off the list and that the use of the words on the list is not obligatory, there has, necessarily to meet the current subject content requirements, been a very high degree of unpredictability for teachers and pupils and therefore an emphasis on the skill of lexical inferencing – working out words from the words around them. This is an important component of language competence, particularly once you reach intermediate proficiencies and beyond. This should, of course, be tested, and you will see this in the revised subject content. But whilst also recognising that to do lexical inferencing, a really solid grasp of the core vocabulary is needed first.</a:t>
            </a:r>
            <a:endParaRPr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Accurate as of 26 November 2021. </a:t>
            </a:r>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255" name="Google Shape;255;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8C0B8-26C3-C844-A108-16FD4B17F5ED}" type="slidenum">
              <a:rPr lang="en-US" smtClean="0"/>
              <a:t>2</a:t>
            </a:fld>
            <a:endParaRPr lang="en-US"/>
          </a:p>
        </p:txBody>
      </p:sp>
    </p:spTree>
    <p:extLst>
      <p:ext uri="{BB962C8B-B14F-4D97-AF65-F5344CB8AC3E}">
        <p14:creationId xmlns:p14="http://schemas.microsoft.com/office/powerpoint/2010/main" val="7913429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20</a:t>
            </a:fld>
            <a:endParaRPr lang="en-GB"/>
          </a:p>
        </p:txBody>
      </p:sp>
    </p:spTree>
    <p:extLst>
      <p:ext uri="{BB962C8B-B14F-4D97-AF65-F5344CB8AC3E}">
        <p14:creationId xmlns:p14="http://schemas.microsoft.com/office/powerpoint/2010/main" val="42364552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dirty="0"/>
              <a:t>We examined consistency in the words that appear each year in AQA and Edexcel exam papers.</a:t>
            </a:r>
            <a:endParaRPr dirty="0"/>
          </a:p>
          <a:p>
            <a:pPr marL="0" marR="0" lvl="0" indent="0" algn="l" rtl="0">
              <a:lnSpc>
                <a:spcPct val="100000"/>
              </a:lnSpc>
              <a:spcBef>
                <a:spcPts val="0"/>
              </a:spcBef>
              <a:spcAft>
                <a:spcPts val="0"/>
              </a:spcAft>
              <a:buClr>
                <a:schemeClr val="dk1"/>
              </a:buClr>
              <a:buSzPts val="1200"/>
              <a:buFont typeface="Calibri"/>
              <a:buNone/>
            </a:pPr>
            <a:r>
              <a:rPr lang="en-GB" dirty="0"/>
              <a:t>Unsurprisingly, the vast majority of those words that are used every year, over 90%, are within the top 2000 most frequent words. </a:t>
            </a:r>
            <a:endParaRPr dirty="0"/>
          </a:p>
          <a:p>
            <a:pPr marL="0" marR="0" lvl="0" indent="0" algn="l" rtl="0">
              <a:lnSpc>
                <a:spcPct val="100000"/>
              </a:lnSpc>
              <a:spcBef>
                <a:spcPts val="0"/>
              </a:spcBef>
              <a:spcAft>
                <a:spcPts val="0"/>
              </a:spcAft>
              <a:buClr>
                <a:schemeClr val="dk1"/>
              </a:buClr>
              <a:buSzPts val="1200"/>
              <a:buFont typeface="Calibri"/>
              <a:buNone/>
            </a:pPr>
            <a:endParaRPr b="1" dirty="0"/>
          </a:p>
          <a:p>
            <a:pPr marL="0" marR="0" lvl="0" indent="0" algn="l" rtl="0">
              <a:lnSpc>
                <a:spcPct val="100000"/>
              </a:lnSpc>
              <a:spcBef>
                <a:spcPts val="0"/>
              </a:spcBef>
              <a:spcAft>
                <a:spcPts val="0"/>
              </a:spcAft>
              <a:buClr>
                <a:schemeClr val="dk1"/>
              </a:buClr>
              <a:buSzPts val="1200"/>
              <a:buFont typeface="Calibri"/>
              <a:buNone/>
            </a:pPr>
            <a:r>
              <a:rPr lang="en-GB" dirty="0"/>
              <a:t>(About 1 in 5 words in exam papers were not on the AOs lists, probably because it has been assumed that they have been covered in KS2 or 3).</a:t>
            </a:r>
            <a:endParaRPr dirty="0"/>
          </a:p>
          <a:p>
            <a:pPr marL="0" marR="0" lvl="0" indent="0" algn="l" rtl="0">
              <a:lnSpc>
                <a:spcPct val="100000"/>
              </a:lnSpc>
              <a:spcBef>
                <a:spcPts val="0"/>
              </a:spcBef>
              <a:spcAft>
                <a:spcPts val="0"/>
              </a:spcAft>
              <a:buClr>
                <a:schemeClr val="dk1"/>
              </a:buClr>
              <a:buSzPts val="1200"/>
              <a:buFont typeface="Calibri"/>
              <a:buNone/>
            </a:pPr>
            <a:endParaRPr dirty="0"/>
          </a:p>
          <a:p>
            <a:pPr marL="0" marR="0" lvl="0" indent="0" algn="l" rtl="0">
              <a:lnSpc>
                <a:spcPct val="100000"/>
              </a:lnSpc>
              <a:spcBef>
                <a:spcPts val="0"/>
              </a:spcBef>
              <a:spcAft>
                <a:spcPts val="0"/>
              </a:spcAft>
              <a:buClr>
                <a:schemeClr val="dk1"/>
              </a:buClr>
              <a:buSzPts val="1200"/>
              <a:buFont typeface="Calibri"/>
              <a:buNone/>
            </a:pPr>
            <a:r>
              <a:rPr lang="en-GB" dirty="0"/>
              <a:t>------</a:t>
            </a:r>
            <a:endParaRPr dirty="0"/>
          </a:p>
          <a:p>
            <a:pPr marL="0" marR="0" lvl="0" indent="0" algn="l" rtl="0">
              <a:lnSpc>
                <a:spcPct val="100000"/>
              </a:lnSpc>
              <a:spcBef>
                <a:spcPts val="0"/>
              </a:spcBef>
              <a:spcAft>
                <a:spcPts val="0"/>
              </a:spcAft>
              <a:buClr>
                <a:schemeClr val="dk1"/>
              </a:buClr>
              <a:buSzPts val="1200"/>
              <a:buFont typeface="Calibri"/>
              <a:buNone/>
            </a:pPr>
            <a:r>
              <a:rPr lang="en-GB" sz="1200" b="1" dirty="0"/>
              <a:t>Notes: </a:t>
            </a:r>
            <a:endParaRPr dirty="0"/>
          </a:p>
          <a:p>
            <a:pPr marL="0" marR="0" lvl="0" indent="0" algn="l" rtl="0">
              <a:lnSpc>
                <a:spcPct val="100000"/>
              </a:lnSpc>
              <a:spcBef>
                <a:spcPts val="0"/>
              </a:spcBef>
              <a:spcAft>
                <a:spcPts val="0"/>
              </a:spcAft>
              <a:buClr>
                <a:schemeClr val="dk1"/>
              </a:buClr>
              <a:buSzPts val="1200"/>
              <a:buFont typeface="Calibri"/>
              <a:buNone/>
            </a:pPr>
            <a:r>
              <a:rPr lang="en-GB" sz="1200" b="1" dirty="0"/>
              <a:t>Average for Foundation and Higher are aggregated across AOs (AQA, Edexcel) and languages (French, Spanish, German).</a:t>
            </a:r>
            <a:endParaRPr dirty="0"/>
          </a:p>
          <a:p>
            <a:pPr marL="0" marR="0" lvl="0" indent="0" algn="l" rtl="0">
              <a:lnSpc>
                <a:spcPct val="100000"/>
              </a:lnSpc>
              <a:spcBef>
                <a:spcPts val="0"/>
              </a:spcBef>
              <a:spcAft>
                <a:spcPts val="0"/>
              </a:spcAft>
              <a:buClr>
                <a:schemeClr val="dk1"/>
              </a:buClr>
              <a:buSzPts val="1200"/>
              <a:buFont typeface="Calibri"/>
              <a:buNone/>
            </a:pPr>
            <a:r>
              <a:rPr lang="en-GB" sz="1200" b="1" dirty="0"/>
              <a:t>The % in the top 2000 and not on the AO’s lists are aggregated across tier (foundation, higher), AOs (AQA, Edexcel), and languages (French, Spanish, German).</a:t>
            </a:r>
            <a:endParaRPr dirty="0"/>
          </a:p>
          <a:p>
            <a:pPr marL="0" marR="0" lvl="0" indent="0" algn="l" rtl="0">
              <a:lnSpc>
                <a:spcPct val="100000"/>
              </a:lnSpc>
              <a:spcBef>
                <a:spcPts val="0"/>
              </a:spcBef>
              <a:spcAft>
                <a:spcPts val="0"/>
              </a:spcAft>
              <a:buClr>
                <a:schemeClr val="dk1"/>
              </a:buClr>
              <a:buSzPts val="1200"/>
              <a:buFont typeface="Calibri"/>
              <a:buNone/>
            </a:pPr>
            <a:r>
              <a:rPr lang="en-GB" sz="1200" b="1" dirty="0"/>
              <a:t>The “about 1 in 5” is precisely 17-18%.</a:t>
            </a:r>
            <a:endParaRPr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aseline="0" dirty="0"/>
              <a:t>Accurate as of 26 November 2021. </a:t>
            </a:r>
          </a:p>
          <a:p>
            <a:pPr marL="0" marR="0" lvl="0" indent="0" algn="l" rtl="0">
              <a:lnSpc>
                <a:spcPct val="100000"/>
              </a:lnSpc>
              <a:spcBef>
                <a:spcPts val="0"/>
              </a:spcBef>
              <a:spcAft>
                <a:spcPts val="0"/>
              </a:spcAft>
              <a:buClr>
                <a:schemeClr val="dk1"/>
              </a:buClr>
              <a:buSzPts val="1200"/>
              <a:buFont typeface="Calibri"/>
              <a:buNone/>
            </a:pPr>
            <a:endParaRPr dirty="0"/>
          </a:p>
          <a:p>
            <a:pPr marL="0" lvl="0" indent="0" algn="l" rtl="0">
              <a:spcBef>
                <a:spcPts val="0"/>
              </a:spcBef>
              <a:spcAft>
                <a:spcPts val="0"/>
              </a:spcAft>
              <a:buNone/>
            </a:pPr>
            <a:endParaRPr dirty="0"/>
          </a:p>
        </p:txBody>
      </p:sp>
      <p:sp>
        <p:nvSpPr>
          <p:cNvPr id="711" name="Google Shape;71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3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pPr marL="0" lvl="0" indent="0" algn="l" rtl="0">
              <a:spcBef>
                <a:spcPts val="0"/>
              </a:spcBef>
              <a:spcAft>
                <a:spcPts val="0"/>
              </a:spcAft>
              <a:buNone/>
            </a:pPr>
            <a:endParaRPr dirty="0"/>
          </a:p>
        </p:txBody>
      </p:sp>
      <p:sp>
        <p:nvSpPr>
          <p:cNvPr id="720" name="Google Shape;720;p3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5"/>
        <p:cNvGrpSpPr/>
        <p:nvPr/>
      </p:nvGrpSpPr>
      <p:grpSpPr>
        <a:xfrm>
          <a:off x="0" y="0"/>
          <a:ext cx="0" cy="0"/>
          <a:chOff x="0" y="0"/>
          <a:chExt cx="0" cy="0"/>
        </a:xfrm>
      </p:grpSpPr>
      <p:sp>
        <p:nvSpPr>
          <p:cNvPr id="746" name="Google Shape;746;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7" name="Google Shape;747;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We analysed the words that you have never used in any exam paper across the four years.</a:t>
            </a: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GB" dirty="0"/>
              <a:t>There is a lot of detail here, but here is a summary of the findings.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GB" dirty="0"/>
              <a:t>Without a defined word list, we see a misfit between what is being taught (put into textbooks) and what is being tested. Of course, due to the lost lessons due to the pandemic, the AOs are going to only include words that are on their lists for this coming year 11 cohort.</a:t>
            </a:r>
            <a:endParaRPr dirty="0"/>
          </a:p>
          <a:p>
            <a:pPr marL="0" lvl="0" indent="0" algn="l" rtl="0">
              <a:spcBef>
                <a:spcPts val="0"/>
              </a:spcBef>
              <a:spcAft>
                <a:spcPts val="0"/>
              </a:spcAft>
              <a:buNone/>
            </a:pPr>
            <a:r>
              <a:rPr lang="en-GB" dirty="0"/>
              <a:t> </a:t>
            </a:r>
            <a:endParaRPr dirty="0"/>
          </a:p>
          <a:p>
            <a:pPr marL="0" lvl="0" indent="0" algn="l" rtl="0">
              <a:spcBef>
                <a:spcPts val="0"/>
              </a:spcBef>
              <a:spcAft>
                <a:spcPts val="0"/>
              </a:spcAft>
              <a:buNone/>
            </a:pPr>
            <a:r>
              <a:rPr lang="en-GB" dirty="0"/>
              <a:t>----------------</a:t>
            </a:r>
            <a:endParaRPr dirty="0"/>
          </a:p>
          <a:p>
            <a:pPr marL="0" lvl="0" indent="0" algn="l" rtl="0">
              <a:spcBef>
                <a:spcPts val="0"/>
              </a:spcBef>
              <a:spcAft>
                <a:spcPts val="0"/>
              </a:spcAft>
              <a:buNone/>
            </a:pPr>
            <a:r>
              <a:rPr lang="en-GB" dirty="0"/>
              <a:t>This analysis has isolated the words given in multi-word units listed in the AOs lists – so this is ‘unique’ word families – not MWUs.  </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pPr marL="0" lvl="0" indent="0" algn="l" rtl="0">
              <a:spcBef>
                <a:spcPts val="0"/>
              </a:spcBef>
              <a:spcAft>
                <a:spcPts val="0"/>
              </a:spcAft>
              <a:buNone/>
            </a:pPr>
            <a:endParaRPr lang="en-GB" dirty="0"/>
          </a:p>
        </p:txBody>
      </p:sp>
      <p:sp>
        <p:nvSpPr>
          <p:cNvPr id="748" name="Google Shape;748;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3"/>
        <p:cNvGrpSpPr/>
        <p:nvPr/>
      </p:nvGrpSpPr>
      <p:grpSpPr>
        <a:xfrm>
          <a:off x="0" y="0"/>
          <a:ext cx="0" cy="0"/>
          <a:chOff x="0" y="0"/>
          <a:chExt cx="0" cy="0"/>
        </a:xfrm>
      </p:grpSpPr>
      <p:sp>
        <p:nvSpPr>
          <p:cNvPr id="754" name="Google Shape;754;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55" name="Google Shape;755;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b="1" dirty="0"/>
              <a:t>Here is an analysis of the words that have been used once over the four papers. </a:t>
            </a:r>
            <a:endParaRPr dirty="0"/>
          </a:p>
          <a:p>
            <a:pPr marL="0" lvl="0" indent="0" algn="l" rtl="0">
              <a:spcBef>
                <a:spcPts val="0"/>
              </a:spcBef>
              <a:spcAft>
                <a:spcPts val="0"/>
              </a:spcAft>
              <a:buNone/>
            </a:pPr>
            <a:r>
              <a:rPr lang="en-GB" dirty="0"/>
              <a:t>Again, there is a lot of detail, so here are some headline findings. </a:t>
            </a:r>
            <a:endParaRPr dirty="0"/>
          </a:p>
          <a:p>
            <a:pPr marL="171450" lvl="0" indent="-171450" algn="l" rtl="0">
              <a:spcBef>
                <a:spcPts val="0"/>
              </a:spcBef>
              <a:spcAft>
                <a:spcPts val="0"/>
              </a:spcAft>
              <a:buClr>
                <a:schemeClr val="dk1"/>
              </a:buClr>
              <a:buSzPts val="1200"/>
              <a:buFont typeface="Arial"/>
              <a:buChar char="•"/>
            </a:pPr>
            <a:r>
              <a:rPr lang="en-GB" dirty="0"/>
              <a:t>between 45% and 70% of those words are NOT on the AOs lists. </a:t>
            </a:r>
            <a:endParaRPr dirty="0"/>
          </a:p>
          <a:p>
            <a:pPr marL="171450" lvl="0" indent="-171450" algn="l" rtl="0">
              <a:spcBef>
                <a:spcPts val="0"/>
              </a:spcBef>
              <a:spcAft>
                <a:spcPts val="0"/>
              </a:spcAft>
              <a:buClr>
                <a:schemeClr val="dk1"/>
              </a:buClr>
              <a:buSzPts val="1200"/>
              <a:buFont typeface="Arial"/>
              <a:buChar char="•"/>
            </a:pPr>
            <a:r>
              <a:rPr lang="en-GB" dirty="0"/>
              <a:t>between 53% and 66% of are </a:t>
            </a:r>
            <a:r>
              <a:rPr lang="en-GB" b="1" dirty="0"/>
              <a:t>not </a:t>
            </a:r>
            <a:r>
              <a:rPr lang="en-GB" dirty="0"/>
              <a:t>high frequency words</a:t>
            </a:r>
            <a:endParaRPr dirty="0"/>
          </a:p>
          <a:p>
            <a:pPr marL="171450" lvl="0" indent="-171450" algn="l" rtl="0">
              <a:spcBef>
                <a:spcPts val="0"/>
              </a:spcBef>
              <a:spcAft>
                <a:spcPts val="0"/>
              </a:spcAft>
              <a:buClr>
                <a:schemeClr val="dk1"/>
              </a:buClr>
              <a:buSzPts val="1200"/>
              <a:buFont typeface="Arial"/>
              <a:buChar char="•"/>
            </a:pPr>
            <a:r>
              <a:rPr lang="en-GB" dirty="0"/>
              <a:t>between 57% - 86% are words that cannot easily be guessed – they are NOT exact cognates and they are not proper nouns.</a:t>
            </a:r>
            <a:endParaRPr dirty="0"/>
          </a:p>
          <a:p>
            <a:pPr marL="171450" lvl="0" indent="-95250" algn="l" rtl="0">
              <a:spcBef>
                <a:spcPts val="0"/>
              </a:spcBef>
              <a:spcAft>
                <a:spcPts val="0"/>
              </a:spcAft>
              <a:buClr>
                <a:schemeClr val="dk1"/>
              </a:buClr>
              <a:buSzPts val="1200"/>
              <a:buFont typeface="Arial"/>
              <a:buNone/>
            </a:pPr>
            <a:endParaRPr dirty="0"/>
          </a:p>
          <a:p>
            <a:pPr marL="0" lvl="0" indent="0" algn="l" rtl="0">
              <a:spcBef>
                <a:spcPts val="0"/>
              </a:spcBef>
              <a:spcAft>
                <a:spcPts val="0"/>
              </a:spcAft>
              <a:buNone/>
            </a:pPr>
            <a:r>
              <a:rPr lang="en-GB" dirty="0"/>
              <a:t>In sum: The chances of understanding the words are low, meaning that the bar is set very high. This is another consequence of having a word list that is only an optional guide.</a:t>
            </a:r>
            <a:endParaRPr dirty="0"/>
          </a:p>
          <a:p>
            <a:pPr marL="0" lvl="0" indent="0" algn="l" rtl="0">
              <a:spcBef>
                <a:spcPts val="0"/>
              </a:spcBef>
              <a:spcAft>
                <a:spcPts val="0"/>
              </a:spcAft>
              <a:buNone/>
            </a:pPr>
            <a:r>
              <a:rPr lang="en-GB" dirty="0"/>
              <a:t>Students are simultaneously trying to learn </a:t>
            </a:r>
            <a:r>
              <a:rPr lang="en-GB" b="1" dirty="0"/>
              <a:t>too many </a:t>
            </a:r>
            <a:r>
              <a:rPr lang="en-GB" b="0" dirty="0"/>
              <a:t>words (which are rarely tested), and </a:t>
            </a:r>
            <a:r>
              <a:rPr lang="en-GB" b="1" dirty="0"/>
              <a:t>too few </a:t>
            </a:r>
            <a:r>
              <a:rPr lang="en-GB" b="0" dirty="0"/>
              <a:t>words (as they are being tested on words they have never encountered).</a:t>
            </a:r>
            <a:endParaRPr b="1" dirty="0"/>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pPr marL="0" lvl="0" indent="0" algn="l" rtl="0">
              <a:spcBef>
                <a:spcPts val="0"/>
              </a:spcBef>
              <a:spcAft>
                <a:spcPts val="0"/>
              </a:spcAft>
              <a:buNone/>
            </a:pPr>
            <a:endParaRPr dirty="0"/>
          </a:p>
        </p:txBody>
      </p:sp>
      <p:sp>
        <p:nvSpPr>
          <p:cNvPr id="756" name="Google Shape;756;p4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5">
                  <a:lumMod val="50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02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For the third analysis of coverage, we followed the revised subject content’s recommendation of a 85%:15% ratio of high frequency words to other words, and created a word list that aligns with all of the details given in the grammar annexes about what should go in the word lists (including highly irregular verbs listed as lexical items). </a:t>
            </a:r>
          </a:p>
        </p:txBody>
      </p:sp>
      <p:sp>
        <p:nvSpPr>
          <p:cNvPr id="4" name="Slide Number Placeholder 3"/>
          <p:cNvSpPr>
            <a:spLocks noGrp="1"/>
          </p:cNvSpPr>
          <p:nvPr>
            <p:ph type="sldNum" sz="quarter" idx="10"/>
          </p:nvPr>
        </p:nvSpPr>
        <p:spPr/>
        <p:txBody>
          <a:bodyPr/>
          <a:lstStyle/>
          <a:p>
            <a:fld id="{E4CBB0F0-5421-4DD3-A740-691E0B0480FB}" type="slidenum">
              <a:rPr lang="en-GB" smtClean="0"/>
              <a:t>26</a:t>
            </a:fld>
            <a:endParaRPr lang="en-GB"/>
          </a:p>
        </p:txBody>
      </p:sp>
    </p:spTree>
    <p:extLst>
      <p:ext uri="{BB962C8B-B14F-4D97-AF65-F5344CB8AC3E}">
        <p14:creationId xmlns:p14="http://schemas.microsoft.com/office/powerpoint/2010/main" val="33200096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dirty="0"/>
              <a:t>This graph shows that NCELP’s working example of a word list that follows the 85:15 parameters, as described in the recently introduced GCSE Subject Content, provides greater coverage of a typical AQA GCSE exam under the current exam specification than AQA’s own word list.</a:t>
            </a:r>
          </a:p>
          <a:p>
            <a:pPr marL="0" lvl="0" indent="0" algn="l" rtl="0">
              <a:spcBef>
                <a:spcPts val="0"/>
              </a:spcBef>
              <a:spcAft>
                <a:spcPts val="0"/>
              </a:spcAft>
              <a:buNone/>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if a pupil studying French at the Foundation tier knew every word from AQA’s current word list, they would know approximately 60% of all the word (families) used in a typical exam paper. However, if the same pupil knew every word from a 85:15 ‘new GCSE’ word list, they would know approximately 65% of all the word (families) used in a typical exam paper.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In other words, a 85:15 ‘new GCSE’ word list prepares students better for a typical GCSE exam under the current specification than a word list develop by AQA specifically as part of their exam specification. </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Note that these probabilities account for the fact that the individual word lists differ in terms of the number of word (families) that they include.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Accurate as of 13 January 2022. </a:t>
            </a:r>
            <a:endParaRPr dirty="0"/>
          </a:p>
        </p:txBody>
      </p:sp>
      <p:sp>
        <p:nvSpPr>
          <p:cNvPr id="711" name="Google Shape;71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27</a:t>
            </a:fld>
            <a:endParaRPr/>
          </a:p>
        </p:txBody>
      </p:sp>
    </p:spTree>
    <p:extLst>
      <p:ext uri="{BB962C8B-B14F-4D97-AF65-F5344CB8AC3E}">
        <p14:creationId xmlns:p14="http://schemas.microsoft.com/office/powerpoint/2010/main" val="103391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0" name="Google Shape;710;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graph shows that NCELP’s working example of a word list that follows the 85:15 parameters, as described in the recently introduced GCSE Subject Content, provides equal, and in most cases greater, coverage of a typical AQA GCSE exam under the current exam specification than Edexcel’s own word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For example, a pupil studying French at Foundation tier, regardless of the word list that they learn, would understand approximately 72% of all the word (families) included in a typical exam paper. However, a pupil studying French at Higher tier, would understand approximately 4% more of the word families included in a typical exam paper if they learnt all the word (families) from a 85:15 ‘new GCSE’ word list than if they learnt all the word (families) from Edexcel’s current GCSE word list.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In other words, a 85:15 ‘new GCSE’ word list prepares students as well, if not better, for a typical GCSE exam under the current specification than a word list develop by AQA specifically as part of their exam specification.</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Note that these probabilities account for the fact that the individual word lists differ in terms of the number of word (families) that they include.</a:t>
            </a:r>
          </a:p>
          <a:p>
            <a:pPr marL="0" lvl="0" indent="0" algn="l" rtl="0">
              <a:spcBef>
                <a:spcPts val="0"/>
              </a:spcBef>
              <a:spcAft>
                <a:spcPts val="0"/>
              </a:spcAft>
              <a:buNone/>
            </a:pPr>
            <a:endParaRPr lang="en-GB" dirty="0"/>
          </a:p>
          <a:p>
            <a:pPr marL="0" lvl="0" indent="0" algn="l" rtl="0">
              <a:spcBef>
                <a:spcPts val="0"/>
              </a:spcBef>
              <a:spcAft>
                <a:spcPts val="0"/>
              </a:spcAft>
              <a:buNone/>
            </a:pPr>
            <a:r>
              <a:rPr lang="en-GB" dirty="0"/>
              <a:t>Accurate as of 13 January 2022. </a:t>
            </a:r>
          </a:p>
          <a:p>
            <a:pPr marL="0" lvl="0" indent="0" algn="l" rtl="0">
              <a:spcBef>
                <a:spcPts val="0"/>
              </a:spcBef>
              <a:spcAft>
                <a:spcPts val="0"/>
              </a:spcAft>
              <a:buNone/>
            </a:pPr>
            <a:endParaRPr dirty="0"/>
          </a:p>
        </p:txBody>
      </p:sp>
      <p:sp>
        <p:nvSpPr>
          <p:cNvPr id="711" name="Google Shape;711;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28</a:t>
            </a:fld>
            <a:endParaRPr/>
          </a:p>
        </p:txBody>
      </p:sp>
    </p:spTree>
    <p:extLst>
      <p:ext uri="{BB962C8B-B14F-4D97-AF65-F5344CB8AC3E}">
        <p14:creationId xmlns:p14="http://schemas.microsoft.com/office/powerpoint/2010/main" val="743777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5">
                  <a:lumMod val="50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2471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1406668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For the fourth analysis of coverage, we followed the revised subject content’s recommendation of a 85%:15% ratio of high frequency words to other words, and created a word list that aligns with all of the details given in the grammar annexes about what should go in the word lists (including highly irregular verbs listed as lexical items). </a:t>
            </a:r>
          </a:p>
        </p:txBody>
      </p:sp>
      <p:sp>
        <p:nvSpPr>
          <p:cNvPr id="4" name="Slide Number Placeholder 3"/>
          <p:cNvSpPr>
            <a:spLocks noGrp="1"/>
          </p:cNvSpPr>
          <p:nvPr>
            <p:ph type="sldNum" sz="quarter" idx="10"/>
          </p:nvPr>
        </p:nvSpPr>
        <p:spPr/>
        <p:txBody>
          <a:bodyPr/>
          <a:lstStyle/>
          <a:p>
            <a:fld id="{E4CBB0F0-5421-4DD3-A740-691E0B0480FB}" type="slidenum">
              <a:rPr lang="en-GB" smtClean="0"/>
              <a:t>30</a:t>
            </a:fld>
            <a:endParaRPr lang="en-GB"/>
          </a:p>
        </p:txBody>
      </p:sp>
    </p:spTree>
    <p:extLst>
      <p:ext uri="{BB962C8B-B14F-4D97-AF65-F5344CB8AC3E}">
        <p14:creationId xmlns:p14="http://schemas.microsoft.com/office/powerpoint/2010/main" val="22518966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First, you might wonder why the new GCSE list only has 1555 words. Not 1700. This is because there are about 145 irregular verb forms that are on the GCSE word list,</a:t>
            </a:r>
            <a:r>
              <a:rPr lang="en-GB" baseline="0" dirty="0"/>
              <a:t> </a:t>
            </a:r>
            <a:r>
              <a:rPr lang="en-GB" dirty="0"/>
              <a:t>which actually belong to a high frequency word family. So, </a:t>
            </a:r>
            <a:r>
              <a:rPr lang="en-GB" i="1" dirty="0" err="1"/>
              <a:t>suis</a:t>
            </a:r>
            <a:r>
              <a:rPr lang="en-GB" i="1" dirty="0"/>
              <a:t> </a:t>
            </a:r>
            <a:r>
              <a:rPr lang="en-GB" dirty="0"/>
              <a:t>counts as one separate word on the actual GCSE list, that is so there is sufficient curriculum time given to it. But of course for profiling a text, </a:t>
            </a:r>
            <a:r>
              <a:rPr lang="en-GB" i="1" dirty="0" err="1"/>
              <a:t>suis</a:t>
            </a:r>
            <a:r>
              <a:rPr lang="en-GB" dirty="0"/>
              <a:t> just fits in with its family – </a:t>
            </a:r>
            <a:r>
              <a:rPr lang="en-GB" i="1" dirty="0" err="1"/>
              <a:t>être</a:t>
            </a:r>
            <a:r>
              <a:rPr lang="en-GB" i="1" dirty="0"/>
              <a:t>.</a:t>
            </a:r>
          </a:p>
          <a:p>
            <a:endParaRPr lang="en-GB" i="1" dirty="0"/>
          </a:p>
          <a:p>
            <a:r>
              <a:rPr lang="en-GB" dirty="0"/>
              <a:t>So, as we can see, of course the high frequency word list provides more coverage – the same number of words as the current AO’s list, but all very high frequency. </a:t>
            </a:r>
          </a:p>
          <a:p>
            <a:endParaRPr lang="en-GB" dirty="0"/>
          </a:p>
          <a:p>
            <a:r>
              <a:rPr lang="en-GB" dirty="0"/>
              <a:t>The current AQA word list has 229 fewer words than a new GCSE word list. There are 229 MORE words on the NCELP-created new GCSE list, so this is in favour of new GCSE list:</a:t>
            </a:r>
            <a:r>
              <a:rPr lang="en-GB" baseline="0" dirty="0"/>
              <a:t> I</a:t>
            </a:r>
            <a:r>
              <a:rPr lang="en-GB" dirty="0"/>
              <a:t>t should provide more coverage,</a:t>
            </a:r>
            <a:r>
              <a:rPr lang="en-GB" baseline="0" dirty="0"/>
              <a:t> </a:t>
            </a:r>
            <a:r>
              <a:rPr lang="en-GB" dirty="0"/>
              <a:t>which it does. But quite considerably more. This list has more bang for its buck.</a:t>
            </a:r>
          </a:p>
          <a:p>
            <a:endParaRPr lang="en-GB" dirty="0"/>
          </a:p>
          <a:p>
            <a:r>
              <a:rPr lang="en-GB" b="1" dirty="0"/>
              <a:t>**The ‘new GCSE’ Higher word list has 17% more words, but provides 44% more coverage of a typical A level exam paper**</a:t>
            </a:r>
          </a:p>
          <a:p>
            <a:endParaRPr lang="en-GB" b="1" dirty="0"/>
          </a:p>
          <a:p>
            <a:r>
              <a:rPr lang="en-GB" dirty="0"/>
              <a:t>And also remember that the current GCSE assumes knowledge of other words too - from KS3 - so the exams test words off the list, using words every year in their exams which were not on the list. So this makes up the difference between the NCELP lists and the current GCSE word lists, thus making the comparison fair: with the same number of words essentially on both lists, </a:t>
            </a:r>
            <a:r>
              <a:rPr lang="en-GB" b="1" dirty="0"/>
              <a:t>the frequency informed list, with 85% from the top 2000, provides better preparation for  the words used on current A levels.  </a:t>
            </a:r>
          </a:p>
          <a:p>
            <a:endParaRPr lang="en-GB" b="1" dirty="0"/>
          </a:p>
          <a:p>
            <a:r>
              <a:rPr lang="en-GB" b="1" dirty="0"/>
              <a:t>Even the rare words – those words that are only ever used in one exam – perhaps the really unpredictable ones that help us to distinguish between the top grades- even with those words, a frequency informed list provides more coverage.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b="1" dirty="0"/>
          </a:p>
        </p:txBody>
      </p:sp>
      <p:sp>
        <p:nvSpPr>
          <p:cNvPr id="4" name="Slide Number Placeholder 3"/>
          <p:cNvSpPr>
            <a:spLocks noGrp="1"/>
          </p:cNvSpPr>
          <p:nvPr>
            <p:ph type="sldNum" sz="quarter" idx="10"/>
          </p:nvPr>
        </p:nvSpPr>
        <p:spPr/>
        <p:txBody>
          <a:bodyPr/>
          <a:lstStyle/>
          <a:p>
            <a:fld id="{672843D9-4757-4631-B0CD-BAA271821DF5}" type="slidenum">
              <a:rPr lang="en-GB" smtClean="0"/>
              <a:t>31</a:t>
            </a:fld>
            <a:endParaRPr lang="en-GB"/>
          </a:p>
        </p:txBody>
      </p:sp>
    </p:spTree>
    <p:extLst>
      <p:ext uri="{BB962C8B-B14F-4D97-AF65-F5344CB8AC3E}">
        <p14:creationId xmlns:p14="http://schemas.microsoft.com/office/powerpoint/2010/main" val="40019889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For Edexcel, the bias is in favour of the Edexcel lists – they have more words – about 527 more words – so coverage of any text should in theory be better – you have more words, the chances are that you will ‘hit’ more of the words in the text you are looking at.</a:t>
            </a:r>
          </a:p>
          <a:p>
            <a:endParaRPr lang="en-GB" dirty="0"/>
          </a:p>
          <a:p>
            <a:r>
              <a:rPr lang="en-GB" b="1" dirty="0"/>
              <a:t>**The ‘new GCSE’ Higher word list has 25% fewer words, but provides 16% more coverage of a typical A level exam paper**</a:t>
            </a:r>
          </a:p>
          <a:p>
            <a:endParaRPr lang="en-GB" dirty="0"/>
          </a:p>
          <a:p>
            <a:r>
              <a:rPr lang="en-GB" dirty="0"/>
              <a:t>As you might expect, the same number of words but from a list made up only of the highest frequency words – you get better coverage.  </a:t>
            </a:r>
          </a:p>
          <a:p>
            <a:r>
              <a:rPr lang="en-GB" dirty="0"/>
              <a:t>Yet, even though the new GCSE list has fewer words, they provide more coverage of the A level texts. The difference is less pronounced this time. </a:t>
            </a:r>
          </a:p>
          <a:p>
            <a:endParaRPr lang="en-GB" dirty="0"/>
          </a:p>
          <a:p>
            <a:r>
              <a:rPr lang="en-GB" dirty="0"/>
              <a:t>In this case, however, the list just based on high frequency and the same length as the GCSE lists, in this case, the HF lists provide more coverage.</a:t>
            </a:r>
          </a:p>
          <a:p>
            <a:endParaRPr lang="en-GB" dirty="0"/>
          </a:p>
          <a:p>
            <a:r>
              <a:rPr lang="en-GB" dirty="0"/>
              <a:t>But still,</a:t>
            </a:r>
            <a:r>
              <a:rPr lang="en-GB" baseline="0" dirty="0"/>
              <a:t> </a:t>
            </a:r>
            <a:r>
              <a:rPr lang="en-GB" dirty="0"/>
              <a:t>the NCELP lists provide better coverage than a list that is not informed, systematically, by frequency.</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32</a:t>
            </a:fld>
            <a:endParaRPr lang="en-GB"/>
          </a:p>
        </p:txBody>
      </p:sp>
    </p:spTree>
    <p:extLst>
      <p:ext uri="{BB962C8B-B14F-4D97-AF65-F5344CB8AC3E}">
        <p14:creationId xmlns:p14="http://schemas.microsoft.com/office/powerpoint/2010/main" val="35818171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Back to AQA with shorter lists than the new GCSE – 46 words fewer than the proposed length of new lists. </a:t>
            </a:r>
          </a:p>
          <a:p>
            <a:r>
              <a:rPr lang="en-GB" dirty="0"/>
              <a:t>But the new GCSE list provides a much greater coverage  - nearly 30% greater coverage.</a:t>
            </a:r>
          </a:p>
          <a:p>
            <a:endParaRPr lang="en-GB" dirty="0"/>
          </a:p>
          <a:p>
            <a:r>
              <a:rPr lang="en-GB" b="1" dirty="0"/>
              <a:t>**The ‘new GCSE’ Higher word list has 3% more words, but provides 54% more coverage of a typical A level exam paper**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92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Back to Edexcel, and the same patterns emerge.</a:t>
            </a:r>
          </a:p>
          <a:p>
            <a:r>
              <a:rPr lang="en-GB" dirty="0"/>
              <a:t>The Edexcel list is longer than the proposed list, but a new GCSE list provides more coverage.</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22% fewer words, but provides 27% more coverage of a typical A level exam paper**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422605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5% fewer words, but provides 38% more coverage of a typical A level exam paper**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35</a:t>
            </a:fld>
            <a:endParaRPr lang="en-GB"/>
          </a:p>
        </p:txBody>
      </p:sp>
    </p:spTree>
    <p:extLst>
      <p:ext uri="{BB962C8B-B14F-4D97-AF65-F5344CB8AC3E}">
        <p14:creationId xmlns:p14="http://schemas.microsoft.com/office/powerpoint/2010/main" val="191165871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27% fewer words, but provides 20% more coverage in a typical exam paper**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p:txBody>
      </p:sp>
      <p:sp>
        <p:nvSpPr>
          <p:cNvPr id="4" name="Slide Number Placeholder 3"/>
          <p:cNvSpPr>
            <a:spLocks noGrp="1"/>
          </p:cNvSpPr>
          <p:nvPr>
            <p:ph type="sldNum" sz="quarter" idx="10"/>
          </p:nvPr>
        </p:nvSpPr>
        <p:spPr/>
        <p:txBody>
          <a:bodyPr/>
          <a:lstStyle/>
          <a:p>
            <a:fld id="{672843D9-4757-4631-B0CD-BAA271821DF5}" type="slidenum">
              <a:rPr lang="en-GB" smtClean="0"/>
              <a:t>36</a:t>
            </a:fld>
            <a:endParaRPr lang="en-GB"/>
          </a:p>
        </p:txBody>
      </p:sp>
    </p:spTree>
    <p:extLst>
      <p:ext uri="{BB962C8B-B14F-4D97-AF65-F5344CB8AC3E}">
        <p14:creationId xmlns:p14="http://schemas.microsoft.com/office/powerpoint/2010/main" val="32908509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The new GCSE word lists: more bang for their buck.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5% more words, but provides 45% more coverage in a typical exam paper**</a:t>
            </a:r>
            <a:endParaRPr lang="en-GB" dirty="0"/>
          </a:p>
          <a:p>
            <a:endParaRPr lang="en-GB" dirty="0"/>
          </a:p>
          <a:p>
            <a:r>
              <a:rPr lang="en-GB" dirty="0"/>
              <a:t>There are 1582 words in the new GCSE word list column because this is an average across the three languages. </a:t>
            </a:r>
          </a:p>
          <a:p>
            <a:endParaRPr lang="en-GB" dirty="0"/>
          </a:p>
          <a:p>
            <a:r>
              <a:rPr lang="en-GB" dirty="0"/>
              <a:t>We also must remember that the current GCSE assumes knowledge of other words too (from KS3) so the exams use words every year in their exams which were not on the list.</a:t>
            </a:r>
            <a:r>
              <a:rPr lang="en-GB" baseline="0" dirty="0"/>
              <a:t> This </a:t>
            </a:r>
            <a:r>
              <a:rPr lang="en-GB" dirty="0"/>
              <a:t>makes up  - or even over-compensates for - the difference in size between the NCELP lists and the current GCSE word lists, making the comparison fair: with the same number of words, essentially, on both lists, the frequency informed list, with 85% from the top 2000, provides better preparation for</a:t>
            </a:r>
            <a:r>
              <a:rPr lang="en-GB" baseline="0" dirty="0"/>
              <a:t> </a:t>
            </a:r>
            <a:r>
              <a:rPr lang="en-GB" dirty="0"/>
              <a:t>the words used on current A levels.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941169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New GCSE word lists: more bang for their buck.</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25% fewer words, but provides 21% more coverage in a typical exam paper**</a:t>
            </a:r>
            <a:endParaRPr lang="en-GB" dirty="0"/>
          </a:p>
          <a:p>
            <a:endParaRPr lang="en-GB" dirty="0"/>
          </a:p>
          <a:p>
            <a:r>
              <a:rPr lang="en-GB" dirty="0"/>
              <a:t>We also must remember that the current GCSE assumes knowledge of other words too (from KS3) so the exams use words every year in their exams which were not on the list.</a:t>
            </a:r>
            <a:r>
              <a:rPr lang="en-GB" baseline="0" dirty="0"/>
              <a:t> This </a:t>
            </a:r>
            <a:r>
              <a:rPr lang="en-GB" dirty="0"/>
              <a:t>makes up the difference between the NCELP lists and the current GCSE word lists, making the comparison fair: with the same number of words essentially on both lists, the frequency informed list, with 85% from the top 2000, provides better preparation for</a:t>
            </a:r>
            <a:r>
              <a:rPr lang="en-GB" baseline="0" dirty="0"/>
              <a:t> </a:t>
            </a:r>
            <a:r>
              <a:rPr lang="en-GB" dirty="0"/>
              <a:t>the words used on current A levels.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1582 words in the new GCSE word list column because this is an average across the three languages.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3065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dirty="0"/>
              <a:t>New GCSE word lists: more bang for their buck. </a:t>
            </a:r>
          </a:p>
          <a:p>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**The ‘new GCSE’ Higher word list has 13% fewer words, but provides 34% more coverage in a typical exam paper**</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There are 1582 words in the new GCSE word list column because this is an average across the three languages. </a:t>
            </a:r>
          </a:p>
          <a:p>
            <a:endParaRPr lang="en-GB" dirty="0"/>
          </a:p>
          <a:p>
            <a:r>
              <a:rPr lang="en-GB" dirty="0"/>
              <a:t>We also must remember that the current GCSE assumes knowledge of other words too (from KS3) so the exams use words every year in their exams which were not on the list.</a:t>
            </a:r>
            <a:r>
              <a:rPr lang="en-GB" baseline="0" dirty="0"/>
              <a:t> This </a:t>
            </a:r>
            <a:r>
              <a:rPr lang="en-GB" dirty="0"/>
              <a:t>makes up the difference between the NCELP lists and the current GCSE word lists, making the comparison fair: with the same number of words essentially on both lists, the frequency informed list, with 85% from the top 2000, provides better preparation for</a:t>
            </a:r>
            <a:r>
              <a:rPr lang="en-GB" baseline="0" dirty="0"/>
              <a:t> </a:t>
            </a:r>
            <a:r>
              <a:rPr lang="en-GB" dirty="0"/>
              <a:t>the words used on current A levels.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a:t>Accurate as of 26 November 2021. </a:t>
            </a:r>
          </a:p>
          <a:p>
            <a:endParaRPr lang="en-GB" dirty="0"/>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4052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AQA used up </a:t>
            </a:r>
            <a:r>
              <a:rPr lang="en-US" sz="1800" b="1" i="1" dirty="0"/>
              <a:t>about 1600</a:t>
            </a:r>
            <a:r>
              <a:rPr lang="en-US" sz="1800" b="1" dirty="0"/>
              <a:t> different word families to create 3 years of Higher tier exams,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1" dirty="0"/>
              <a:t>Each year, students would know </a:t>
            </a:r>
            <a:r>
              <a:rPr lang="en-US" sz="1800" b="1" i="1" dirty="0"/>
              <a:t>every single word </a:t>
            </a:r>
            <a:r>
              <a:rPr lang="en-US" sz="1800" b="1" dirty="0"/>
              <a:t>in the Listening and Reading if they knew about </a:t>
            </a:r>
            <a:r>
              <a:rPr lang="en-US" sz="1800" b="1" u="sng" dirty="0"/>
              <a:t>650 words</a:t>
            </a:r>
            <a:r>
              <a:rPr lang="en-US" sz="1800" b="1" dirty="0"/>
              <a:t> for Foundation and </a:t>
            </a:r>
            <a:r>
              <a:rPr lang="en-US" sz="1800" b="1" u="sng" dirty="0"/>
              <a:t>820 words </a:t>
            </a:r>
            <a:r>
              <a:rPr lang="en-US" sz="1800" b="1" dirty="0"/>
              <a:t>for Higher.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These analyses treat proper nouns as though they are ‘in’ the most frequent 2,000, by ‘extending’ the list in the </a:t>
            </a:r>
            <a:r>
              <a:rPr lang="en-US" dirty="0" err="1"/>
              <a:t>MultlingProfiler</a:t>
            </a:r>
            <a:r>
              <a:rPr lang="en-US" dirty="0"/>
              <a:t> (this is because in the recently revised subject content, proper nouns could be glossed).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Each year, about 600-650 word families used in tests, across both L &amp; R – combined – at Foundation. And about 800-850 word families used in Higher papers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What is not shown here, because L &amp; R are joined together, is that a substantial part of the vocab tested in the listening is the same as the vocab used in the reading – that is, the total word families used in those two tests ‘combined to make one’ is much less than if you were to just add the individual papers together.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1" dirty="0">
                <a:solidFill>
                  <a:schemeClr val="accent5">
                    <a:lumMod val="50000"/>
                  </a:schemeClr>
                </a:solidFill>
              </a:rPr>
              <a:t>Only L &amp; R were </a:t>
            </a:r>
            <a:r>
              <a:rPr lang="en-US" sz="1200" b="1" dirty="0" err="1">
                <a:solidFill>
                  <a:schemeClr val="accent5">
                    <a:lumMod val="50000"/>
                  </a:schemeClr>
                </a:solidFill>
              </a:rPr>
              <a:t>analysed</a:t>
            </a:r>
            <a:r>
              <a:rPr lang="en-US" sz="1200" b="1" dirty="0">
                <a:solidFill>
                  <a:schemeClr val="accent5">
                    <a:lumMod val="50000"/>
                  </a:schemeClr>
                </a:solidFill>
              </a:rPr>
              <a:t> here. This is for several reasons: </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5">
                    <a:lumMod val="50000"/>
                  </a:schemeClr>
                </a:solidFill>
              </a:rPr>
              <a:t>Receptive knowledge is larger than productive (e.g., vocabulary researchers use receptive measures to ascertain the maximum words ‘known’), so the words elicited in productive tests are likely to be a </a:t>
            </a:r>
            <a:r>
              <a:rPr lang="en-US" sz="1200" b="1" i="1" dirty="0">
                <a:solidFill>
                  <a:schemeClr val="accent5">
                    <a:lumMod val="50000"/>
                  </a:schemeClr>
                </a:solidFill>
              </a:rPr>
              <a:t>subset</a:t>
            </a:r>
            <a:r>
              <a:rPr lang="en-US" sz="1200" dirty="0">
                <a:solidFill>
                  <a:schemeClr val="accent5">
                    <a:lumMod val="50000"/>
                  </a:schemeClr>
                </a:solidFill>
              </a:rPr>
              <a:t> of those known for reading and listening</a:t>
            </a:r>
            <a:endParaRPr lang="en-US" sz="1200" b="1" dirty="0">
              <a:solidFill>
                <a:schemeClr val="accent5">
                  <a:lumMod val="50000"/>
                </a:schemeClr>
              </a:solidFill>
            </a:endParaRP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5">
                    <a:lumMod val="50000"/>
                  </a:schemeClr>
                </a:solidFill>
              </a:rPr>
              <a:t>Strictly speaking, ‘model answers’ in production should be put through the profiler too. But it is hard / impossible to know (reliably or validly) what these model answers would be. Both currently and in the recently revised subject content, equivalent credit would be given for producing </a:t>
            </a:r>
            <a:r>
              <a:rPr lang="en-US" sz="1200" i="1" dirty="0">
                <a:solidFill>
                  <a:schemeClr val="accent5">
                    <a:lumMod val="50000"/>
                  </a:schemeClr>
                </a:solidFill>
              </a:rPr>
              <a:t>any</a:t>
            </a:r>
            <a:r>
              <a:rPr lang="en-US" sz="1200" dirty="0">
                <a:solidFill>
                  <a:schemeClr val="accent5">
                    <a:lumMod val="50000"/>
                  </a:schemeClr>
                </a:solidFill>
              </a:rPr>
              <a:t> word that fulfilled the task requirement, of course.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5">
                    <a:lumMod val="50000"/>
                  </a:schemeClr>
                </a:solidFill>
              </a:rPr>
              <a:t>It is good practice to test the same words in different modes, modalities, grammatical forms (different inflections), and in different contexts – so testing/targeting at least some of the same words in both receptive and productive tasks is a good thing, if there is an expectation that the words are known both receptively and productive</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r>
              <a:rPr lang="en-US" sz="1200" dirty="0">
                <a:solidFill>
                  <a:schemeClr val="accent5">
                    <a:lumMod val="50000"/>
                  </a:schemeClr>
                </a:solidFill>
              </a:rPr>
              <a:t>We did not put the </a:t>
            </a:r>
            <a:r>
              <a:rPr lang="en-US" sz="1200" i="1" dirty="0">
                <a:solidFill>
                  <a:schemeClr val="accent5">
                    <a:lumMod val="50000"/>
                  </a:schemeClr>
                </a:solidFill>
              </a:rPr>
              <a:t>instructions/rubrics/questions </a:t>
            </a:r>
            <a:r>
              <a:rPr lang="en-US" sz="1200" dirty="0">
                <a:solidFill>
                  <a:schemeClr val="accent5">
                    <a:lumMod val="50000"/>
                  </a:schemeClr>
                </a:solidFill>
              </a:rPr>
              <a:t>for </a:t>
            </a:r>
            <a:r>
              <a:rPr lang="en-US" sz="1200" i="1" dirty="0">
                <a:solidFill>
                  <a:schemeClr val="accent5">
                    <a:lumMod val="50000"/>
                  </a:schemeClr>
                </a:solidFill>
              </a:rPr>
              <a:t>production</a:t>
            </a:r>
            <a:r>
              <a:rPr lang="en-US" sz="1200" dirty="0">
                <a:solidFill>
                  <a:schemeClr val="accent5">
                    <a:lumMod val="50000"/>
                  </a:schemeClr>
                </a:solidFill>
              </a:rPr>
              <a:t> tasks through the profiler – such words are likely to be a subset of the words used in the listening and reading texts, so would be unlikely to lead to an underestimation of the words used in creating the papers in total. (The recently revised GCSE Subject Content stipulates that instructions/rubrics would be in English)</a:t>
            </a:r>
          </a:p>
          <a:p>
            <a:pPr marL="228600" marR="0" lvl="0" indent="-228600" algn="l" defTabSz="914400" rtl="0" eaLnBrk="1" fontAlgn="auto" latinLnBrk="0" hangingPunct="1">
              <a:lnSpc>
                <a:spcPct val="100000"/>
              </a:lnSpc>
              <a:spcBef>
                <a:spcPts val="0"/>
              </a:spcBef>
              <a:spcAft>
                <a:spcPts val="0"/>
              </a:spcAft>
              <a:buClrTx/>
              <a:buSzTx/>
              <a:buFont typeface="+mj-lt"/>
              <a:buAutoNum type="arabicPeriod"/>
              <a:tabLst/>
              <a:defRPr/>
            </a:pPr>
            <a:endParaRPr lang="en-US" sz="120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dirty="0">
                <a:solidFill>
                  <a:schemeClr val="accent5">
                    <a:lumMod val="50000"/>
                  </a:schemeClr>
                </a:solidFill>
              </a:rPr>
              <a:t>Accurate as of 27 July 2021. </a:t>
            </a:r>
          </a:p>
        </p:txBody>
      </p:sp>
      <p:sp>
        <p:nvSpPr>
          <p:cNvPr id="4" name="Slide Number Placeholder 3"/>
          <p:cNvSpPr>
            <a:spLocks noGrp="1"/>
          </p:cNvSpPr>
          <p:nvPr>
            <p:ph type="sldNum" sz="quarter" idx="10"/>
          </p:nvPr>
        </p:nvSpPr>
        <p:spPr/>
        <p:txBody>
          <a:bodyPr/>
          <a:lstStyle/>
          <a:p>
            <a:fld id="{672843D9-4757-4631-B0CD-BAA271821DF5}" type="slidenum">
              <a:rPr lang="en-GB" smtClean="0"/>
              <a:t>4</a:t>
            </a:fld>
            <a:endParaRPr lang="en-GB"/>
          </a:p>
        </p:txBody>
      </p:sp>
    </p:spTree>
    <p:extLst>
      <p:ext uri="{BB962C8B-B14F-4D97-AF65-F5344CB8AC3E}">
        <p14:creationId xmlns:p14="http://schemas.microsoft.com/office/powerpoint/2010/main" val="287550036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71306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p:txBody>
          <a:bodyPr/>
          <a:lstStyle/>
          <a:p>
            <a:r>
              <a:rPr lang="en-GB" dirty="0" err="1"/>
              <a:t>Häcker</a:t>
            </a:r>
            <a:r>
              <a:rPr lang="en-GB" dirty="0"/>
              <a:t>, M. (2008). Eleven pets and 20 ways to express one's opinion: the vocabulary learners of German acquire at English secondary schools. </a:t>
            </a:r>
            <a:r>
              <a:rPr lang="en-GB" i="1" dirty="0"/>
              <a:t>Language Learning Journal</a:t>
            </a:r>
            <a:r>
              <a:rPr lang="en-GB" dirty="0"/>
              <a:t>, 36:2, 215-226.</a:t>
            </a:r>
            <a:br>
              <a:rPr lang="en-GB" dirty="0"/>
            </a:br>
            <a:r>
              <a:rPr lang="en-GB" sz="1200" dirty="0">
                <a:solidFill>
                  <a:srgbClr val="002060"/>
                </a:solidFill>
                <a:latin typeface="Century Gothic" panose="020B0502020202020204" pitchFamily="34" charset="0"/>
              </a:rPr>
              <a:t>Meara, P. (2005) Lexical Frequency Profiles: A Monte Carlo Analysis, </a:t>
            </a:r>
            <a:r>
              <a:rPr lang="en-GB" sz="1200" i="1" dirty="0">
                <a:solidFill>
                  <a:srgbClr val="002060"/>
                </a:solidFill>
                <a:latin typeface="Century Gothic" panose="020B0502020202020204" pitchFamily="34" charset="0"/>
              </a:rPr>
              <a:t>Applied Linguistics </a:t>
            </a:r>
            <a:r>
              <a:rPr lang="en-GB" sz="1200" dirty="0">
                <a:solidFill>
                  <a:srgbClr val="002060"/>
                </a:solidFill>
                <a:latin typeface="Century Gothic" panose="020B0502020202020204" pitchFamily="34" charset="0"/>
              </a:rPr>
              <a:t>26/1: 32–47</a:t>
            </a:r>
          </a:p>
          <a:p>
            <a:r>
              <a:rPr lang="en-GB" sz="1200" b="0" i="0" u="none" strike="noStrike" kern="1200" baseline="0" dirty="0">
                <a:solidFill>
                  <a:schemeClr val="tx1"/>
                </a:solidFill>
                <a:ea typeface="+mn-ea"/>
                <a:cs typeface="+mn-cs"/>
              </a:rPr>
              <a:t>Nation, I. S. P. (2001). </a:t>
            </a:r>
            <a:r>
              <a:rPr lang="en-GB" sz="1200" b="0" i="1" u="none" strike="noStrike" kern="1200" baseline="0" dirty="0">
                <a:solidFill>
                  <a:schemeClr val="tx1"/>
                </a:solidFill>
                <a:ea typeface="+mn-ea"/>
                <a:cs typeface="+mn-cs"/>
              </a:rPr>
              <a:t>Learning Vocabulary in Another Language. </a:t>
            </a:r>
            <a:r>
              <a:rPr lang="en-GB" sz="1200" b="0" i="0" u="none" strike="noStrike" kern="1200" baseline="0" dirty="0">
                <a:solidFill>
                  <a:schemeClr val="tx1"/>
                </a:solidFill>
                <a:ea typeface="+mn-ea"/>
                <a:cs typeface="+mn-cs"/>
              </a:rPr>
              <a:t>Cambridge: Cambridge University Press.</a:t>
            </a:r>
          </a:p>
          <a:p>
            <a:r>
              <a:rPr lang="en-GB" sz="1200" b="0" i="0" kern="1200" dirty="0">
                <a:solidFill>
                  <a:schemeClr val="tx1"/>
                </a:solidFill>
                <a:effectLst/>
                <a:latin typeface="+mn-lt"/>
                <a:ea typeface="+mn-ea"/>
                <a:cs typeface="+mn-cs"/>
              </a:rPr>
              <a:t>Nation, P. and Waring, R. (1997) Vocabulary Size, Text Coverage and Word Lists. In: Schmitt, N. and McCarthy, M., Eds., </a:t>
            </a:r>
            <a:r>
              <a:rPr lang="en-GB" sz="1200" b="0" i="1" kern="1200" dirty="0">
                <a:solidFill>
                  <a:schemeClr val="tx1"/>
                </a:solidFill>
                <a:effectLst/>
                <a:latin typeface="+mn-lt"/>
                <a:ea typeface="+mn-ea"/>
                <a:cs typeface="+mn-cs"/>
              </a:rPr>
              <a:t>Vocabulary: Description, Acquisition, and Pedagogy, </a:t>
            </a:r>
            <a:r>
              <a:rPr lang="en-GB" sz="1200" b="0" i="0" kern="1200" dirty="0">
                <a:solidFill>
                  <a:schemeClr val="tx1"/>
                </a:solidFill>
                <a:effectLst/>
                <a:latin typeface="+mn-lt"/>
                <a:ea typeface="+mn-ea"/>
                <a:cs typeface="+mn-cs"/>
              </a:rPr>
              <a:t>Cambridge University Press, Cambridge, 6-19.</a:t>
            </a:r>
            <a:endParaRPr lang="en-GB" dirty="0"/>
          </a:p>
          <a:p>
            <a:br>
              <a:rPr lang="en-GB" sz="1200" dirty="0">
                <a:solidFill>
                  <a:srgbClr val="002060"/>
                </a:solidFill>
                <a:latin typeface="Century Gothic" panose="020B0502020202020204" pitchFamily="34" charset="0"/>
              </a:rPr>
            </a:br>
            <a:endParaRPr lang="en-GB" sz="1200" dirty="0">
              <a:solidFill>
                <a:srgbClr val="002060"/>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2E086C-5126-44FC-9A22-B8B42DF0479A}"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82612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Of course, knowing a word does not mean understanding a</a:t>
            </a:r>
            <a:r>
              <a:rPr lang="en-US" b="1" dirty="0"/>
              <a:t> text </a:t>
            </a:r>
            <a:r>
              <a:rPr lang="en-US" dirty="0"/>
              <a:t>– but knowing more words of a text gives you a high </a:t>
            </a:r>
            <a:r>
              <a:rPr lang="en-US" i="1" dirty="0"/>
              <a:t>chance </a:t>
            </a:r>
            <a:r>
              <a:rPr lang="en-US" dirty="0"/>
              <a:t>of understanding more of the text</a:t>
            </a:r>
          </a:p>
          <a:p>
            <a:r>
              <a:rPr lang="en-US" dirty="0"/>
              <a:t>This visual demonstrates the importance of high frequency words. It is based on data about English. </a:t>
            </a:r>
          </a:p>
          <a:p>
            <a:r>
              <a:rPr lang="en-US" b="1" dirty="0"/>
              <a:t>The findings come 100 million of words collected from a wide range of texts from different contexts.</a:t>
            </a:r>
            <a:r>
              <a:rPr lang="en-US" dirty="0"/>
              <a:t> The information was reproduced in a book by Jim Milton. </a:t>
            </a:r>
          </a:p>
          <a:p>
            <a:r>
              <a:rPr lang="en-US" dirty="0"/>
              <a:t>The x axis along the bottom is ‘words by frequency’ – so, 1,000 means the most frequent 1000 words in a language. </a:t>
            </a:r>
          </a:p>
          <a:p>
            <a:r>
              <a:rPr lang="en-US" dirty="0"/>
              <a:t>The y axis is called ‘coverage’ – this is the proportion of word families in a text (from a conversation, formal speech, or written language) that you will understand if you know the 500, 1,000, 1,500, or 2,000 most frequent words etc. </a:t>
            </a:r>
          </a:p>
          <a:p>
            <a:r>
              <a:rPr lang="en-US" dirty="0"/>
              <a:t>The top grey line is the estimation for general conversation – very high frequency vocabulary is the most important for this</a:t>
            </a:r>
          </a:p>
          <a:p>
            <a:r>
              <a:rPr lang="en-US" dirty="0"/>
              <a:t>The middle line is the estimation for more formal speech – the media, educational contexts, </a:t>
            </a:r>
          </a:p>
          <a:p>
            <a:r>
              <a:rPr lang="en-US" dirty="0"/>
              <a:t>The bottom line is the estimation for written language – you tend to get rarer words being used in written texts – though this massively varies according to context and genre (type of text)</a:t>
            </a:r>
          </a:p>
          <a:p>
            <a:r>
              <a:rPr lang="en-US" dirty="0"/>
              <a:t>We highlight three things about this visual: </a:t>
            </a:r>
          </a:p>
          <a:p>
            <a:r>
              <a:rPr lang="en-US" dirty="0"/>
              <a:t>First – you will see that knowing just the most frequent 200-300 words gives you a massive boost – you can see a really, really steep curve here – knowing these words gives you access to between 50% and 75% of any input you hear or read </a:t>
            </a:r>
          </a:p>
          <a:p>
            <a:r>
              <a:rPr lang="en-US" dirty="0"/>
              <a:t>Second – If you know somewhere around 1,700 of the most frequent words you </a:t>
            </a:r>
            <a:r>
              <a:rPr lang="en-US" i="0" dirty="0"/>
              <a:t>can probably </a:t>
            </a:r>
            <a:r>
              <a:rPr lang="en-US" dirty="0"/>
              <a:t>understand between 70% and 92% of things you read and hear. </a:t>
            </a:r>
          </a:p>
          <a:p>
            <a:r>
              <a:rPr lang="en-US" dirty="0"/>
              <a:t>Third - This very clear value of knowing really high frequency words tends to almost completely plateau after </a:t>
            </a:r>
            <a:r>
              <a:rPr lang="en-US" i="1" dirty="0"/>
              <a:t>about </a:t>
            </a:r>
            <a:r>
              <a:rPr lang="en-US" dirty="0"/>
              <a:t>the 1,700 to 2,000 most frequent words; but this plateauing *starts* even earlier, at between 1,000 and 1,500 most frequent words. So, after knowing </a:t>
            </a:r>
            <a:r>
              <a:rPr lang="en-US" i="1" dirty="0"/>
              <a:t>about</a:t>
            </a:r>
            <a:r>
              <a:rPr lang="en-US" dirty="0"/>
              <a:t> the 1,500 most frequent words, how much you understand depends on whether you</a:t>
            </a:r>
            <a:r>
              <a:rPr lang="en-US" i="1" dirty="0"/>
              <a:t> happen </a:t>
            </a:r>
            <a:r>
              <a:rPr lang="en-US" dirty="0"/>
              <a:t>to know those other, rarer words. We need to know A LOT of words to be able to be sure that we will understand any more of a text.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To date, the choice of which words we teach has had to be driven by intuition about which topics might come up in a child’s experience. Now, with the use of large corpora and the frequency information derived from them, we have hard evidence that can guide these choices.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But of course, we don’t need to stick to this slavishly. We still need to add in some words about the kinds of things that we *think* might be of special interest and use to our kinds of learners. It is hard to know which ‘rarer words’ a learner might need to know.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When time is limited and we have to make hard choices about the words we teach and revisit to ensure they are really known, then we are in with a good shout of motivating children, by showing them that they can ‘crack’ a language, if we provide them with a booster pack of ‘super-vocabulary’.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t>
            </a:r>
          </a:p>
        </p:txBody>
      </p:sp>
      <p:sp>
        <p:nvSpPr>
          <p:cNvPr id="4" name="Slide Number Placeholder 3"/>
          <p:cNvSpPr>
            <a:spLocks noGrp="1"/>
          </p:cNvSpPr>
          <p:nvPr>
            <p:ph type="sldNum" sz="quarter" idx="10"/>
          </p:nvPr>
        </p:nvSpPr>
        <p:spPr/>
        <p:txBody>
          <a:bodyPr/>
          <a:lstStyle/>
          <a:p>
            <a:fld id="{672843D9-4757-4631-B0CD-BAA271821DF5}" type="slidenum">
              <a:rPr lang="en-GB" smtClean="0"/>
              <a:t>42</a:t>
            </a:fld>
            <a:endParaRPr lang="en-GB"/>
          </a:p>
        </p:txBody>
      </p:sp>
    </p:spTree>
    <p:extLst>
      <p:ext uri="{BB962C8B-B14F-4D97-AF65-F5344CB8AC3E}">
        <p14:creationId xmlns:p14="http://schemas.microsoft.com/office/powerpoint/2010/main" val="26732179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68C0B8-26C3-C844-A108-16FD4B17F5ED}" type="slidenum">
              <a:rPr lang="en-US" smtClean="0"/>
              <a:t>43</a:t>
            </a:fld>
            <a:endParaRPr lang="en-US"/>
          </a:p>
        </p:txBody>
      </p:sp>
    </p:spTree>
    <p:extLst>
      <p:ext uri="{BB962C8B-B14F-4D97-AF65-F5344CB8AC3E}">
        <p14:creationId xmlns:p14="http://schemas.microsoft.com/office/powerpoint/2010/main" val="334803672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63533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This is in progress work by Prof Tom Cobb, sent in a personal communication, about evidence that the highest frequency words really don't vary much regardless of which corpora you use (e.g, when the corpus was compiled, who spoke/wrote the language, the sources drawn on, how you count what is a 'word’).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He told me that this was a very intuitive and well accepted 'truth' among vocabulary researchers, but he admitted he couldn't think of research to cite. So he kindly did some analysis on English, shown here. </a:t>
            </a:r>
          </a:p>
        </p:txBody>
      </p:sp>
      <p:sp>
        <p:nvSpPr>
          <p:cNvPr id="4" name="Slide Number Placeholder 3"/>
          <p:cNvSpPr>
            <a:spLocks noGrp="1"/>
          </p:cNvSpPr>
          <p:nvPr>
            <p:ph type="sldNum" sz="quarter" idx="10"/>
          </p:nvPr>
        </p:nvSpPr>
        <p:spPr/>
        <p:txBody>
          <a:bodyPr/>
          <a:lstStyle/>
          <a:p>
            <a:fld id="{672843D9-4757-4631-B0CD-BAA271821DF5}" type="slidenum">
              <a:rPr lang="en-GB" smtClean="0"/>
              <a:t>45</a:t>
            </a:fld>
            <a:endParaRPr lang="en-GB"/>
          </a:p>
        </p:txBody>
      </p:sp>
    </p:spTree>
    <p:extLst>
      <p:ext uri="{BB962C8B-B14F-4D97-AF65-F5344CB8AC3E}">
        <p14:creationId xmlns:p14="http://schemas.microsoft.com/office/powerpoint/2010/main" val="241419325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err="1"/>
              <a:t>Brezina</a:t>
            </a:r>
            <a:r>
              <a:rPr lang="en-GB" dirty="0"/>
              <a:t>, V. &amp; </a:t>
            </a:r>
            <a:r>
              <a:rPr lang="en-GB" dirty="0" err="1"/>
              <a:t>Gablasova</a:t>
            </a:r>
            <a:r>
              <a:rPr lang="en-GB" dirty="0"/>
              <a:t>, D. (2015)  Is There a Corpus General Vocabulary? Introducing the New General Service List. </a:t>
            </a:r>
            <a:r>
              <a:rPr lang="en-GB" i="1" dirty="0"/>
              <a:t>Applied Linguistics. </a:t>
            </a:r>
            <a:r>
              <a:rPr lang="en-GB" i="0" dirty="0"/>
              <a:t>36(1): 1-22. </a:t>
            </a:r>
            <a:r>
              <a:rPr lang="en-GB" sz="1200" kern="1200" dirty="0">
                <a:solidFill>
                  <a:schemeClr val="tx1"/>
                </a:solidFill>
                <a:effectLst/>
                <a:latin typeface="+mn-lt"/>
                <a:ea typeface="+mn-ea"/>
                <a:cs typeface="+mn-cs"/>
              </a:rPr>
              <a:t>doi:10.1093/</a:t>
            </a:r>
            <a:r>
              <a:rPr lang="en-GB" sz="1200" kern="1200" dirty="0" err="1">
                <a:solidFill>
                  <a:schemeClr val="tx1"/>
                </a:solidFill>
                <a:effectLst/>
                <a:latin typeface="+mn-lt"/>
                <a:ea typeface="+mn-ea"/>
                <a:cs typeface="+mn-cs"/>
              </a:rPr>
              <a:t>applin</a:t>
            </a:r>
            <a:r>
              <a:rPr lang="en-GB" sz="1200" kern="1200" dirty="0">
                <a:solidFill>
                  <a:schemeClr val="tx1"/>
                </a:solidFill>
                <a:effectLst/>
                <a:latin typeface="+mn-lt"/>
                <a:ea typeface="+mn-ea"/>
                <a:cs typeface="+mn-cs"/>
              </a:rPr>
              <a:t>/amt018. </a:t>
            </a:r>
            <a:endParaRPr lang="en-GB" i="1" dirty="0"/>
          </a:p>
        </p:txBody>
      </p:sp>
      <p:sp>
        <p:nvSpPr>
          <p:cNvPr id="4" name="Slide Number Placeholder 3"/>
          <p:cNvSpPr>
            <a:spLocks noGrp="1"/>
          </p:cNvSpPr>
          <p:nvPr>
            <p:ph type="sldNum" sz="quarter" idx="10"/>
          </p:nvPr>
        </p:nvSpPr>
        <p:spPr/>
        <p:txBody>
          <a:bodyPr/>
          <a:lstStyle/>
          <a:p>
            <a:fld id="{672843D9-4757-4631-B0CD-BAA271821DF5}" type="slidenum">
              <a:rPr lang="en-GB" smtClean="0"/>
              <a:t>46</a:t>
            </a:fld>
            <a:endParaRPr lang="en-GB"/>
          </a:p>
        </p:txBody>
      </p:sp>
    </p:spTree>
    <p:extLst>
      <p:ext uri="{BB962C8B-B14F-4D97-AF65-F5344CB8AC3E}">
        <p14:creationId xmlns:p14="http://schemas.microsoft.com/office/powerpoint/2010/main" val="30459032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u="none" dirty="0"/>
              <a:t>These figures show the proportions of words in the various frequency bands from ‘other corpora’ that are ALSO in the most frequent 2000 words in the frequency lists currently mentioned in the DfE recently revised Subject Content. </a:t>
            </a:r>
          </a:p>
          <a:p>
            <a:endParaRPr lang="en-GB" sz="1200" b="0" u="none" dirty="0"/>
          </a:p>
        </p:txBody>
      </p:sp>
      <p:sp>
        <p:nvSpPr>
          <p:cNvPr id="4" name="Slide Number Placeholder 3"/>
          <p:cNvSpPr>
            <a:spLocks noGrp="1"/>
          </p:cNvSpPr>
          <p:nvPr>
            <p:ph type="sldNum" sz="quarter" idx="10"/>
          </p:nvPr>
        </p:nvSpPr>
        <p:spPr/>
        <p:txBody>
          <a:bodyPr/>
          <a:lstStyle/>
          <a:p>
            <a:fld id="{672843D9-4757-4631-B0CD-BAA271821DF5}" type="slidenum">
              <a:rPr lang="en-GB" smtClean="0"/>
              <a:t>47</a:t>
            </a:fld>
            <a:endParaRPr lang="en-GB"/>
          </a:p>
        </p:txBody>
      </p:sp>
    </p:spTree>
    <p:extLst>
      <p:ext uri="{BB962C8B-B14F-4D97-AF65-F5344CB8AC3E}">
        <p14:creationId xmlns:p14="http://schemas.microsoft.com/office/powerpoint/2010/main" val="235708384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b="0" u="none" dirty="0"/>
          </a:p>
        </p:txBody>
      </p:sp>
      <p:sp>
        <p:nvSpPr>
          <p:cNvPr id="4" name="Slide Number Placeholder 3"/>
          <p:cNvSpPr>
            <a:spLocks noGrp="1"/>
          </p:cNvSpPr>
          <p:nvPr>
            <p:ph type="sldNum" sz="quarter" idx="10"/>
          </p:nvPr>
        </p:nvSpPr>
        <p:spPr/>
        <p:txBody>
          <a:bodyPr/>
          <a:lstStyle/>
          <a:p>
            <a:fld id="{672843D9-4757-4631-B0CD-BAA271821DF5}" type="slidenum">
              <a:rPr lang="en-GB" smtClean="0"/>
              <a:t>48</a:t>
            </a:fld>
            <a:endParaRPr lang="en-GB"/>
          </a:p>
        </p:txBody>
      </p:sp>
    </p:spTree>
    <p:extLst>
      <p:ext uri="{BB962C8B-B14F-4D97-AF65-F5344CB8AC3E}">
        <p14:creationId xmlns:p14="http://schemas.microsoft.com/office/powerpoint/2010/main" val="160910304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b="0" u="none" dirty="0"/>
          </a:p>
        </p:txBody>
      </p:sp>
      <p:sp>
        <p:nvSpPr>
          <p:cNvPr id="4" name="Slide Number Placeholder 3"/>
          <p:cNvSpPr>
            <a:spLocks noGrp="1"/>
          </p:cNvSpPr>
          <p:nvPr>
            <p:ph type="sldNum" sz="quarter" idx="10"/>
          </p:nvPr>
        </p:nvSpPr>
        <p:spPr/>
        <p:txBody>
          <a:bodyPr/>
          <a:lstStyle/>
          <a:p>
            <a:fld id="{672843D9-4757-4631-B0CD-BAA271821DF5}" type="slidenum">
              <a:rPr lang="en-GB" smtClean="0"/>
              <a:t>49</a:t>
            </a:fld>
            <a:endParaRPr lang="en-GB"/>
          </a:p>
        </p:txBody>
      </p:sp>
    </p:spTree>
    <p:extLst>
      <p:ext uri="{BB962C8B-B14F-4D97-AF65-F5344CB8AC3E}">
        <p14:creationId xmlns:p14="http://schemas.microsoft.com/office/powerpoint/2010/main" val="3013614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dirty="0"/>
              <a:t>Edexcel used up just over 1700 word families after creating 4 years of creating Higher tier papers, COMBINED</a:t>
            </a:r>
            <a:endParaRPr lang="en-US" sz="1200" b="0" dirty="0">
              <a:solidFill>
                <a:schemeClr val="accent5">
                  <a:lumMod val="50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50000"/>
                  </a:schemeClr>
                </a:solidFill>
              </a:rPr>
              <a:t>Just sitting </a:t>
            </a:r>
            <a:r>
              <a:rPr lang="en-US" sz="1200" b="0" i="1" dirty="0">
                <a:solidFill>
                  <a:schemeClr val="accent5">
                    <a:lumMod val="50000"/>
                  </a:schemeClr>
                </a:solidFill>
              </a:rPr>
              <a:t>one</a:t>
            </a:r>
            <a:r>
              <a:rPr lang="en-US" sz="1200" b="0" i="0" dirty="0">
                <a:solidFill>
                  <a:schemeClr val="accent5">
                    <a:lumMod val="50000"/>
                  </a:schemeClr>
                </a:solidFill>
              </a:rPr>
              <a:t> year’s exam, a student would need about 750-800 words to know </a:t>
            </a:r>
            <a:r>
              <a:rPr lang="en-US" sz="1200" b="0" i="1" u="sng" dirty="0">
                <a:solidFill>
                  <a:schemeClr val="accent5">
                    <a:lumMod val="50000"/>
                  </a:schemeClr>
                </a:solidFill>
              </a:rPr>
              <a:t>every single word </a:t>
            </a:r>
            <a:r>
              <a:rPr lang="en-US" sz="1200" b="0" i="0" dirty="0">
                <a:solidFill>
                  <a:schemeClr val="accent5">
                    <a:lumMod val="50000"/>
                  </a:schemeClr>
                </a:solidFill>
              </a:rPr>
              <a:t>in Listening and Reading papers at Higher tier.</a:t>
            </a:r>
            <a:endParaRPr lang="en-US" sz="1200" b="0" dirty="0">
              <a:solidFill>
                <a:schemeClr val="accent5">
                  <a:lumMod val="50000"/>
                </a:schemeClr>
              </a:solidFil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Accurate as of 27 July 2021. </a:t>
            </a:r>
          </a:p>
          <a:p>
            <a:endParaRPr lang="en-US" dirty="0"/>
          </a:p>
        </p:txBody>
      </p:sp>
      <p:sp>
        <p:nvSpPr>
          <p:cNvPr id="4" name="Slide Number Placeholder 3"/>
          <p:cNvSpPr>
            <a:spLocks noGrp="1"/>
          </p:cNvSpPr>
          <p:nvPr>
            <p:ph type="sldNum" sz="quarter" idx="10"/>
          </p:nvPr>
        </p:nvSpPr>
        <p:spPr/>
        <p:txBody>
          <a:bodyPr/>
          <a:lstStyle/>
          <a:p>
            <a:fld id="{672843D9-4757-4631-B0CD-BAA271821DF5}" type="slidenum">
              <a:rPr lang="en-GB" smtClean="0"/>
              <a:t>5</a:t>
            </a:fld>
            <a:endParaRPr lang="en-GB"/>
          </a:p>
        </p:txBody>
      </p:sp>
    </p:spTree>
    <p:extLst>
      <p:ext uri="{BB962C8B-B14F-4D97-AF65-F5344CB8AC3E}">
        <p14:creationId xmlns:p14="http://schemas.microsoft.com/office/powerpoint/2010/main" val="148765291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sz="1200" b="0" u="none" dirty="0"/>
          </a:p>
        </p:txBody>
      </p:sp>
      <p:sp>
        <p:nvSpPr>
          <p:cNvPr id="4" name="Slide Number Placeholder 3"/>
          <p:cNvSpPr>
            <a:spLocks noGrp="1"/>
          </p:cNvSpPr>
          <p:nvPr>
            <p:ph type="sldNum" sz="quarter" idx="10"/>
          </p:nvPr>
        </p:nvSpPr>
        <p:spPr/>
        <p:txBody>
          <a:bodyPr/>
          <a:lstStyle/>
          <a:p>
            <a:fld id="{672843D9-4757-4631-B0CD-BAA271821DF5}" type="slidenum">
              <a:rPr lang="en-GB" smtClean="0"/>
              <a:t>50</a:t>
            </a:fld>
            <a:endParaRPr lang="en-GB"/>
          </a:p>
        </p:txBody>
      </p:sp>
    </p:spTree>
    <p:extLst>
      <p:ext uri="{BB962C8B-B14F-4D97-AF65-F5344CB8AC3E}">
        <p14:creationId xmlns:p14="http://schemas.microsoft.com/office/powerpoint/2010/main" val="195984333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i="1" dirty="0">
              <a:solidFill>
                <a:schemeClr val="accent5">
                  <a:lumMod val="50000"/>
                </a:schemeClr>
              </a:solidFill>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50765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This is </a:t>
            </a:r>
            <a:r>
              <a:rPr lang="en-GB" sz="1200" b="1" i="0" u="none" strike="noStrike" kern="1200" baseline="0" dirty="0">
                <a:solidFill>
                  <a:schemeClr val="tx1"/>
                </a:solidFill>
                <a:ea typeface="+mn-ea"/>
                <a:cs typeface="+mn-cs"/>
              </a:rPr>
              <a:t>receptive</a:t>
            </a:r>
            <a:r>
              <a:rPr lang="en-GB" sz="1200" b="0" i="0" u="none" strike="noStrike" kern="1200" baseline="0" dirty="0">
                <a:solidFill>
                  <a:schemeClr val="tx1"/>
                </a:solidFill>
                <a:ea typeface="+mn-ea"/>
                <a:cs typeface="+mn-cs"/>
              </a:rPr>
              <a:t> knowledge. NB Data gathered in summer term of 2004 and study was cross-sectional, not longitudinal, so progress is to be inferred rather than evidenced</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Of the Y11 students, the largest vocabulary size was 1800</a:t>
            </a:r>
          </a:p>
          <a:p>
            <a:r>
              <a:rPr lang="en-GB" sz="1200" b="1" i="0" u="none" strike="noStrike" kern="1200" baseline="0" dirty="0">
                <a:solidFill>
                  <a:schemeClr val="tx1"/>
                </a:solidFill>
                <a:ea typeface="+mn-ea"/>
                <a:cs typeface="+mn-cs"/>
              </a:rPr>
              <a:t>Notice how the number of words known by the end of year 11 is remarkably close to the number of words used in each year of current GCSE in reading + listening paper (combined)= about 850 words (this is even though Milton’s study was entirely different and independent from our count of words in GCSE exams – the two studies were done at different times - 2021 and 2004 - and under different GCSE specifications). </a:t>
            </a:r>
          </a:p>
          <a:p>
            <a:r>
              <a:rPr lang="en-GB" sz="1200" b="0" i="0" u="none" strike="noStrike" kern="1200" baseline="0" dirty="0">
                <a:solidFill>
                  <a:schemeClr val="tx1"/>
                </a:solidFill>
                <a:ea typeface="+mn-ea"/>
                <a:cs typeface="+mn-cs"/>
              </a:rPr>
              <a:t>Table and the graph in the slide are based on the same data. </a:t>
            </a:r>
            <a:endParaRPr lang="en-GB" sz="1200" b="1" i="0" u="none" strike="noStrike" kern="1200" baseline="0" dirty="0">
              <a:solidFill>
                <a:schemeClr val="tx1"/>
              </a:solidFill>
              <a:ea typeface="+mn-ea"/>
              <a:cs typeface="+mn-cs"/>
            </a:endParaRPr>
          </a:p>
          <a:p>
            <a:endParaRPr lang="en-GB" sz="1200" b="1" i="0" u="none" strike="noStrike" kern="1200" baseline="0" dirty="0">
              <a:solidFill>
                <a:schemeClr val="tx1"/>
              </a:solidFill>
              <a:ea typeface="+mn-ea"/>
              <a:cs typeface="+mn-cs"/>
            </a:endParaRPr>
          </a:p>
          <a:p>
            <a:endParaRPr lang="en-GB" sz="1200" b="0" i="0" u="none" strike="noStrike" kern="1200" baseline="0" dirty="0">
              <a:solidFill>
                <a:schemeClr val="tx1"/>
              </a:solidFill>
              <a:ea typeface="+mn-ea"/>
              <a:cs typeface="+mn-cs"/>
            </a:endParaRPr>
          </a:p>
          <a:p>
            <a:endParaRPr lang="en-GB" sz="1200" b="0" i="0" u="none" strike="noStrike" kern="1200" baseline="0" dirty="0">
              <a:solidFill>
                <a:schemeClr val="tx1"/>
              </a:solidFill>
              <a:ea typeface="+mn-ea"/>
              <a:cs typeface="+mn-cs"/>
            </a:endParaRPr>
          </a:p>
          <a:p>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52</a:t>
            </a:fld>
            <a:endParaRPr lang="en-GB"/>
          </a:p>
        </p:txBody>
      </p:sp>
    </p:spTree>
    <p:extLst>
      <p:ext uri="{BB962C8B-B14F-4D97-AF65-F5344CB8AC3E}">
        <p14:creationId xmlns:p14="http://schemas.microsoft.com/office/powerpoint/2010/main" val="220760752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Study done in a UK grammar school with 69 French A level learners.</a:t>
            </a:r>
          </a:p>
          <a:p>
            <a:r>
              <a:rPr lang="en-GB" sz="1200" b="1" i="0" u="none" strike="noStrike" kern="1200" baseline="0" dirty="0">
                <a:solidFill>
                  <a:schemeClr val="tx1"/>
                </a:solidFill>
                <a:ea typeface="+mn-ea"/>
                <a:cs typeface="+mn-cs"/>
              </a:rPr>
              <a:t>The vocabulary knowledge of learners who take ‘A’ level appears to be an average (mean) of a little fewer than 2000 words.</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Table and the graph in the slide are based on the same data. </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No student achieved an A without an indicative vocabulary size of more than 2000 words.</a:t>
            </a:r>
          </a:p>
          <a:p>
            <a:r>
              <a:rPr lang="en-GB" sz="1200" b="0" i="0" u="none" strike="noStrike" kern="1200" baseline="0" dirty="0">
                <a:solidFill>
                  <a:schemeClr val="tx1"/>
                </a:solidFill>
                <a:ea typeface="+mn-ea"/>
                <a:cs typeface="+mn-cs"/>
              </a:rPr>
              <a:t>No-one with more than 2,750 words failed to get an A at A level.</a:t>
            </a:r>
            <a:br>
              <a:rPr lang="en-GB" sz="1200" b="0" i="0" u="none" strike="noStrike" kern="1200" baseline="0" dirty="0">
                <a:solidFill>
                  <a:schemeClr val="tx1"/>
                </a:solidFill>
                <a:ea typeface="+mn-ea"/>
                <a:cs typeface="+mn-cs"/>
              </a:rPr>
            </a:br>
            <a:r>
              <a:rPr lang="en-GB" sz="1200" b="0" i="0" u="none" strike="noStrike" kern="1200" baseline="0" dirty="0">
                <a:solidFill>
                  <a:schemeClr val="tx1"/>
                </a:solidFill>
                <a:ea typeface="+mn-ea"/>
                <a:cs typeface="+mn-cs"/>
              </a:rPr>
              <a:t>However, vocab size isn’t everything of course: students with vocabularies of more than 2000 words (in some cases, substantially more) achieved B, C and D grades, too…And one student (at least) achieved a B grade at A level with a little over 1150 words!</a:t>
            </a:r>
            <a:br>
              <a:rPr lang="en-GB" sz="1200" b="0" i="0" u="none" strike="noStrike" kern="1200" baseline="0" dirty="0">
                <a:solidFill>
                  <a:schemeClr val="tx1"/>
                </a:solidFill>
                <a:ea typeface="+mn-ea"/>
                <a:cs typeface="+mn-cs"/>
              </a:rPr>
            </a:b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53</a:t>
            </a:fld>
            <a:endParaRPr lang="en-GB"/>
          </a:p>
        </p:txBody>
      </p:sp>
    </p:spTree>
    <p:extLst>
      <p:ext uri="{BB962C8B-B14F-4D97-AF65-F5344CB8AC3E}">
        <p14:creationId xmlns:p14="http://schemas.microsoft.com/office/powerpoint/2010/main" val="307808360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39738" y="1252538"/>
            <a:ext cx="6008687" cy="3381375"/>
          </a:xfrm>
        </p:spPr>
      </p:sp>
      <p:sp>
        <p:nvSpPr>
          <p:cNvPr id="3" name="Notes Placeholder 2"/>
          <p:cNvSpPr>
            <a:spLocks noGrp="1"/>
          </p:cNvSpPr>
          <p:nvPr>
            <p:ph type="body" idx="1"/>
          </p:nvPr>
        </p:nvSpPr>
        <p:spPr/>
        <p:txBody>
          <a:bodyPr/>
          <a:lstStyle/>
          <a:p>
            <a:pPr marL="0" marR="0" lvl="0" indent="0" algn="l" defTabSz="966155"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Annabelle David (2008) Vocabulary breadth in French L2 learners, </a:t>
            </a:r>
            <a:r>
              <a:rPr lang="en-GB" sz="1200" b="0" i="1" kern="1200" dirty="0">
                <a:solidFill>
                  <a:schemeClr val="tx1"/>
                </a:solidFill>
                <a:effectLst/>
                <a:latin typeface="+mn-lt"/>
                <a:ea typeface="+mn-ea"/>
                <a:cs typeface="+mn-cs"/>
              </a:rPr>
              <a:t>The Language Learning Journal</a:t>
            </a:r>
            <a:r>
              <a:rPr lang="en-GB" sz="1200" b="0" i="0" kern="1200" dirty="0">
                <a:solidFill>
                  <a:schemeClr val="tx1"/>
                </a:solidFill>
                <a:effectLst/>
                <a:latin typeface="+mn-lt"/>
                <a:ea typeface="+mn-ea"/>
                <a:cs typeface="+mn-cs"/>
              </a:rPr>
              <a:t>, 36:2, 167-180, DOI: </a:t>
            </a:r>
            <a:r>
              <a:rPr lang="en-GB" sz="1200" b="0" i="0" u="sng" kern="1200" dirty="0">
                <a:solidFill>
                  <a:schemeClr val="tx1"/>
                </a:solidFill>
                <a:effectLst/>
                <a:latin typeface="+mn-lt"/>
                <a:ea typeface="+mn-ea"/>
                <a:cs typeface="+mn-cs"/>
                <a:hlinkClick r:id="rId3"/>
              </a:rPr>
              <a:t>10.1080/09571730802389991</a:t>
            </a:r>
            <a:endParaRPr lang="en-GB" sz="1200" b="0" i="0" u="sng" kern="1200" dirty="0">
              <a:solidFill>
                <a:schemeClr val="tx1"/>
              </a:solidFill>
              <a:effectLst/>
              <a:latin typeface="+mn-lt"/>
              <a:ea typeface="+mn-ea"/>
              <a:cs typeface="+mn-cs"/>
            </a:endParaRPr>
          </a:p>
          <a:p>
            <a:pPr marL="0" marR="0" lvl="0" indent="0" algn="l" defTabSz="966155" rtl="0" eaLnBrk="1" fontAlgn="auto" latinLnBrk="0" hangingPunct="1">
              <a:lnSpc>
                <a:spcPct val="100000"/>
              </a:lnSpc>
              <a:spcBef>
                <a:spcPts val="0"/>
              </a:spcBef>
              <a:spcAft>
                <a:spcPts val="0"/>
              </a:spcAft>
              <a:buClrTx/>
              <a:buSzTx/>
              <a:buFontTx/>
              <a:buNone/>
              <a:tabLst/>
              <a:defRPr/>
            </a:pPr>
            <a:r>
              <a:rPr lang="en-GB" dirty="0"/>
              <a:t>Milton, J. (2006). Language </a:t>
            </a:r>
            <a:r>
              <a:rPr lang="en-GB" dirty="0" err="1"/>
              <a:t>lite</a:t>
            </a:r>
            <a:r>
              <a:rPr lang="en-GB" dirty="0"/>
              <a:t>? Learning French vocabulary in school. </a:t>
            </a:r>
            <a:r>
              <a:rPr lang="en-GB" i="1" dirty="0"/>
              <a:t>Journal of French Language Studies </a:t>
            </a:r>
            <a:r>
              <a:rPr lang="en-GB" dirty="0"/>
              <a:t>16, no. 2: 187–205.</a:t>
            </a:r>
            <a:endParaRPr lang="en-GB" b="0" baseline="0" dirty="0"/>
          </a:p>
        </p:txBody>
      </p:sp>
      <p:sp>
        <p:nvSpPr>
          <p:cNvPr id="4" name="Slide Number Placeholder 3"/>
          <p:cNvSpPr>
            <a:spLocks noGrp="1"/>
          </p:cNvSpPr>
          <p:nvPr>
            <p:ph type="sldNum" sz="quarter" idx="10"/>
          </p:nvPr>
        </p:nvSpPr>
        <p:spPr/>
        <p:txBody>
          <a:bodyPr/>
          <a:lstStyle/>
          <a:p>
            <a:pPr marL="0" marR="0" lvl="0" indent="0" algn="r" defTabSz="966155" rtl="0" eaLnBrk="1" fontAlgn="auto" latinLnBrk="0" hangingPunct="1">
              <a:lnSpc>
                <a:spcPct val="100000"/>
              </a:lnSpc>
              <a:spcBef>
                <a:spcPts val="0"/>
              </a:spcBef>
              <a:spcAft>
                <a:spcPts val="0"/>
              </a:spcAft>
              <a:buClrTx/>
              <a:buSzTx/>
              <a:buFontTx/>
              <a:buNone/>
              <a:tabLst/>
              <a:defRPr/>
            </a:pPr>
            <a:fld id="{672843D9-4757-4631-B0CD-BAA271821DF5}" type="slidenum">
              <a:rPr kumimoji="0" lang="en-GB" sz="13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66155" rtl="0" eaLnBrk="1" fontAlgn="auto" latinLnBrk="0" hangingPunct="1">
                <a:lnSpc>
                  <a:spcPct val="100000"/>
                </a:lnSpc>
                <a:spcBef>
                  <a:spcPts val="0"/>
                </a:spcBef>
                <a:spcAft>
                  <a:spcPts val="0"/>
                </a:spcAft>
                <a:buClrTx/>
                <a:buSzTx/>
                <a:buFontTx/>
                <a:buNone/>
                <a:tabLst/>
                <a:defRPr/>
              </a:pPr>
              <a:t>54</a:t>
            </a:fld>
            <a:endParaRPr kumimoji="0" lang="en-GB"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7468560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ea typeface="+mn-ea"/>
                <a:cs typeface="+mn-cs"/>
              </a:rPr>
              <a:t>Nation, I. S. P. (2001). </a:t>
            </a:r>
            <a:r>
              <a:rPr lang="en-GB" sz="1200" b="0" i="1" u="none" strike="noStrike" kern="1200" baseline="0" dirty="0">
                <a:solidFill>
                  <a:schemeClr val="tx1"/>
                </a:solidFill>
                <a:ea typeface="+mn-ea"/>
                <a:cs typeface="+mn-cs"/>
              </a:rPr>
              <a:t>Learning Vocabulary in Another Language. </a:t>
            </a:r>
            <a:r>
              <a:rPr lang="en-GB" sz="1200" b="0" i="0" u="none" strike="noStrike" kern="1200" baseline="0" dirty="0">
                <a:solidFill>
                  <a:schemeClr val="tx1"/>
                </a:solidFill>
                <a:ea typeface="+mn-ea"/>
                <a:cs typeface="+mn-cs"/>
              </a:rPr>
              <a:t>Cambridge:</a:t>
            </a:r>
          </a:p>
          <a:p>
            <a:r>
              <a:rPr lang="en-GB" sz="1200" b="0" i="0" u="none" strike="noStrike" kern="1200" baseline="0" dirty="0">
                <a:solidFill>
                  <a:schemeClr val="tx1"/>
                </a:solidFill>
                <a:ea typeface="+mn-ea"/>
                <a:cs typeface="+mn-cs"/>
              </a:rPr>
              <a:t>Cambridge University Press.</a:t>
            </a:r>
            <a:endParaRPr lang="en-GB" dirty="0"/>
          </a:p>
        </p:txBody>
      </p:sp>
      <p:sp>
        <p:nvSpPr>
          <p:cNvPr id="4" name="Slide Number Placeholder 3"/>
          <p:cNvSpPr>
            <a:spLocks noGrp="1"/>
          </p:cNvSpPr>
          <p:nvPr>
            <p:ph type="sldNum" sz="quarter" idx="10"/>
          </p:nvPr>
        </p:nvSpPr>
        <p:spPr/>
        <p:txBody>
          <a:bodyPr/>
          <a:lstStyle/>
          <a:p>
            <a:fld id="{132E086C-5126-44FC-9A22-B8B42DF0479A}" type="slidenum">
              <a:rPr lang="en-GB" smtClean="0"/>
              <a:t>55</a:t>
            </a:fld>
            <a:endParaRPr lang="en-GB"/>
          </a:p>
        </p:txBody>
      </p:sp>
    </p:spTree>
    <p:extLst>
      <p:ext uri="{BB962C8B-B14F-4D97-AF65-F5344CB8AC3E}">
        <p14:creationId xmlns:p14="http://schemas.microsoft.com/office/powerpoint/2010/main" val="3012777688"/>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5782"/>
                </a:solidFill>
                <a:latin typeface="Century Gothic" panose="020B0502020202020204" pitchFamily="34" charset="0"/>
              </a:rPr>
              <a:t>Nation, I. S. P. (2001). </a:t>
            </a:r>
            <a:r>
              <a:rPr lang="en-GB" sz="1200" i="1" dirty="0">
                <a:solidFill>
                  <a:srgbClr val="005782"/>
                </a:solidFill>
                <a:latin typeface="Century Gothic" panose="020B0502020202020204" pitchFamily="34" charset="0"/>
              </a:rPr>
              <a:t>Learning Vocabulary in Another Language. </a:t>
            </a:r>
            <a:r>
              <a:rPr lang="en-GB" sz="1200" dirty="0">
                <a:solidFill>
                  <a:srgbClr val="005782"/>
                </a:solidFill>
                <a:latin typeface="Century Gothic" panose="020B0502020202020204" pitchFamily="34" charset="0"/>
              </a:rPr>
              <a:t>Cambridge: Cambridge University Press.</a:t>
            </a:r>
            <a:endParaRPr lang="en-GB" sz="1200" dirty="0">
              <a:solidFill>
                <a:srgbClr val="005782"/>
              </a:solidFill>
              <a:latin typeface="Century Gothic" panose="020B050202020202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005782"/>
                </a:solidFill>
                <a:latin typeface="Century Gothic" panose="020B0502020202020204" pitchFamily="34" charset="0"/>
                <a:cs typeface="Times New Roman" panose="02020603050405020304" pitchFamily="18" charset="0"/>
              </a:rPr>
              <a:t>Schmitt, N. (2008).  Review Article. Instructed second language vocabulary learning.  </a:t>
            </a:r>
            <a:r>
              <a:rPr lang="en-GB" sz="1200" i="1" dirty="0">
                <a:solidFill>
                  <a:srgbClr val="005782"/>
                </a:solidFill>
                <a:latin typeface="Century Gothic" panose="020B0502020202020204" pitchFamily="34" charset="0"/>
                <a:cs typeface="Times New Roman" panose="02020603050405020304" pitchFamily="18" charset="0"/>
              </a:rPr>
              <a:t>Language Teaching Research, 12(3), 329–363. </a:t>
            </a:r>
            <a:r>
              <a:rPr lang="en-GB" sz="1200" dirty="0">
                <a:solidFill>
                  <a:srgbClr val="005782"/>
                </a:solidFill>
                <a:latin typeface="Century Gothic" panose="020B0502020202020204" pitchFamily="34" charset="0"/>
                <a:cs typeface="Times New Roman" panose="02020603050405020304" pitchFamily="18" charset="0"/>
                <a:hlinkClick r:id="rId3"/>
              </a:rPr>
              <a:t>https://doi.org/10.1177/1362168808089921</a:t>
            </a:r>
            <a:endParaRPr lang="en-US" dirty="0"/>
          </a:p>
          <a:p>
            <a:r>
              <a:rPr lang="en-GB" sz="1200" b="0" i="0" kern="1200" dirty="0">
                <a:solidFill>
                  <a:schemeClr val="tx1"/>
                </a:solidFill>
                <a:effectLst/>
                <a:latin typeface="+mn-lt"/>
                <a:ea typeface="+mn-ea"/>
                <a:cs typeface="+mn-cs"/>
              </a:rPr>
              <a:t>Milton, J (2015) "French lexis and formal exams in the British foreign language classroom", </a:t>
            </a:r>
            <a:r>
              <a:rPr lang="en-GB" sz="1200" b="0" i="1" kern="1200" dirty="0">
                <a:solidFill>
                  <a:schemeClr val="tx1"/>
                </a:solidFill>
                <a:effectLst/>
                <a:latin typeface="+mn-lt"/>
                <a:ea typeface="+mn-ea"/>
                <a:cs typeface="+mn-cs"/>
              </a:rPr>
              <a:t>Revue </a:t>
            </a:r>
            <a:r>
              <a:rPr lang="en-GB" sz="1200" b="0" i="1" kern="1200" dirty="0" err="1">
                <a:solidFill>
                  <a:schemeClr val="tx1"/>
                </a:solidFill>
                <a:effectLst/>
                <a:latin typeface="+mn-lt"/>
                <a:ea typeface="+mn-ea"/>
                <a:cs typeface="+mn-cs"/>
              </a:rPr>
              <a:t>française</a:t>
            </a:r>
            <a:r>
              <a:rPr lang="en-GB" sz="1200" b="0" i="1" kern="1200" dirty="0">
                <a:solidFill>
                  <a:schemeClr val="tx1"/>
                </a:solidFill>
                <a:effectLst/>
                <a:latin typeface="+mn-lt"/>
                <a:ea typeface="+mn-ea"/>
                <a:cs typeface="+mn-cs"/>
              </a:rPr>
              <a:t> de </a:t>
            </a:r>
            <a:r>
              <a:rPr lang="en-GB" sz="1200" b="0" i="1" kern="1200" dirty="0" err="1">
                <a:solidFill>
                  <a:schemeClr val="tx1"/>
                </a:solidFill>
                <a:effectLst/>
                <a:latin typeface="+mn-lt"/>
                <a:ea typeface="+mn-ea"/>
                <a:cs typeface="+mn-cs"/>
              </a:rPr>
              <a:t>linguistique</a:t>
            </a:r>
            <a:r>
              <a:rPr lang="en-GB" sz="1200" b="0" i="1" kern="1200" dirty="0">
                <a:solidFill>
                  <a:schemeClr val="tx1"/>
                </a:solidFill>
                <a:effectLst/>
                <a:latin typeface="+mn-lt"/>
                <a:ea typeface="+mn-ea"/>
                <a:cs typeface="+mn-cs"/>
              </a:rPr>
              <a:t> </a:t>
            </a:r>
            <a:r>
              <a:rPr lang="en-GB" sz="1200" b="0" i="1" kern="1200" dirty="0" err="1">
                <a:solidFill>
                  <a:schemeClr val="tx1"/>
                </a:solidFill>
                <a:effectLst/>
                <a:latin typeface="+mn-lt"/>
                <a:ea typeface="+mn-ea"/>
                <a:cs typeface="+mn-cs"/>
              </a:rPr>
              <a:t>appliquée</a:t>
            </a:r>
            <a:r>
              <a:rPr lang="en-GB" sz="1200" b="0" i="0" kern="1200" dirty="0">
                <a:solidFill>
                  <a:schemeClr val="tx1"/>
                </a:solidFill>
                <a:effectLst/>
                <a:latin typeface="+mn-lt"/>
                <a:ea typeface="+mn-ea"/>
                <a:cs typeface="+mn-cs"/>
              </a:rPr>
              <a:t>, 2015/1 (Vol. XX), p. 107-119. DOI: 10.3917/rfla.201.0107</a:t>
            </a:r>
          </a:p>
          <a:p>
            <a:r>
              <a:rPr lang="en-GB" sz="1200" b="0" i="0" kern="1200" dirty="0">
                <a:solidFill>
                  <a:schemeClr val="tx1"/>
                </a:solidFill>
                <a:effectLst/>
                <a:latin typeface="+mn-lt"/>
                <a:ea typeface="+mn-ea"/>
                <a:cs typeface="+mn-cs"/>
              </a:rPr>
              <a:t>Webb, S. (2007) The Effects of Repetition on Vocabulary Knowledge, </a:t>
            </a:r>
            <a:r>
              <a:rPr lang="en-GB" sz="1200" b="0" i="1" kern="1200" dirty="0">
                <a:solidFill>
                  <a:schemeClr val="tx1"/>
                </a:solidFill>
                <a:effectLst/>
                <a:latin typeface="+mn-lt"/>
                <a:ea typeface="+mn-ea"/>
                <a:cs typeface="+mn-cs"/>
              </a:rPr>
              <a:t>Applied Linguistics</a:t>
            </a:r>
            <a:r>
              <a:rPr lang="en-GB" sz="1200" b="0" i="0" kern="1200" dirty="0">
                <a:solidFill>
                  <a:schemeClr val="tx1"/>
                </a:solidFill>
                <a:effectLst/>
                <a:latin typeface="+mn-lt"/>
                <a:ea typeface="+mn-ea"/>
                <a:cs typeface="+mn-cs"/>
              </a:rPr>
              <a:t>, 28 (1) 46–65, </a:t>
            </a:r>
            <a:r>
              <a:rPr lang="en-GB" sz="1200" b="0" i="0" u="none" strike="noStrike" kern="1200" dirty="0">
                <a:solidFill>
                  <a:schemeClr val="tx1"/>
                </a:solidFill>
                <a:effectLst/>
                <a:latin typeface="+mn-lt"/>
                <a:ea typeface="+mn-ea"/>
                <a:cs typeface="+mn-cs"/>
                <a:hlinkClick r:id="rId4"/>
              </a:rPr>
              <a:t>https://doi.org/10.1093/applin/aml048</a:t>
            </a:r>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r>
              <a:rPr lang="en-GB" sz="1200" b="1" i="1" kern="1200" dirty="0">
                <a:solidFill>
                  <a:srgbClr val="002060"/>
                </a:solidFill>
                <a:effectLst/>
                <a:latin typeface="Century Gothic" panose="020B0502020202020204" pitchFamily="34" charset="0"/>
                <a:ea typeface="+mn-ea"/>
                <a:cs typeface="+mn-cs"/>
              </a:rPr>
              <a:t>Information about CEFR work from the 1980s and early 90s. </a:t>
            </a:r>
            <a:endParaRPr lang="en-GB" sz="1200" b="1" i="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u="sng" kern="1200" dirty="0">
                <a:solidFill>
                  <a:schemeClr val="tx1"/>
                </a:solidFill>
                <a:effectLst/>
                <a:latin typeface="+mn-lt"/>
                <a:ea typeface="+mn-ea"/>
                <a:cs typeface="+mn-cs"/>
                <a:hlinkClick r:id="rId5"/>
              </a:rPr>
              <a:t>https://www.llas.ac.uk/resources/paper/2715</a:t>
            </a:r>
            <a:r>
              <a:rPr lang="en-GB" sz="1200" kern="1200" dirty="0">
                <a:solidFill>
                  <a:schemeClr val="tx1"/>
                </a:solidFill>
                <a:effectLst/>
                <a:latin typeface="+mn-lt"/>
                <a:ea typeface="+mn-ea"/>
                <a:cs typeface="+mn-cs"/>
              </a:rPr>
              <a:t> from Jim Milton’s presentation at </a:t>
            </a:r>
            <a:r>
              <a:rPr lang="en-GB" sz="1200" b="0" i="0" kern="1200" dirty="0">
                <a:solidFill>
                  <a:schemeClr val="tx1"/>
                </a:solidFill>
                <a:effectLst/>
                <a:latin typeface="+mn-lt"/>
                <a:ea typeface="+mn-ea"/>
                <a:cs typeface="+mn-cs"/>
              </a:rPr>
              <a:t>the conference: </a:t>
            </a:r>
            <a:r>
              <a:rPr lang="en-GB" sz="1200" b="0" i="1" u="none" strike="noStrike" kern="1200" dirty="0">
                <a:solidFill>
                  <a:schemeClr val="tx1"/>
                </a:solidFill>
                <a:effectLst/>
                <a:latin typeface="+mn-lt"/>
                <a:ea typeface="+mn-ea"/>
                <a:cs typeface="+mn-cs"/>
                <a:hlinkClick r:id="rId6"/>
              </a:rPr>
              <a:t>Crossing frontiers: languages and the international dimension</a:t>
            </a:r>
            <a:r>
              <a:rPr lang="en-GB" sz="1200" b="0" i="0" kern="1200" dirty="0">
                <a:solidFill>
                  <a:schemeClr val="tx1"/>
                </a:solidFill>
                <a:effectLst/>
                <a:latin typeface="+mn-lt"/>
                <a:ea typeface="+mn-ea"/>
                <a:cs typeface="+mn-cs"/>
              </a:rPr>
              <a:t>, 6-7 July 2006.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said:</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The original Threshold level materials (</a:t>
            </a:r>
            <a:r>
              <a:rPr lang="en-GB" sz="1200" u="sng" kern="1200" dirty="0">
                <a:solidFill>
                  <a:schemeClr val="tx1"/>
                </a:solidFill>
                <a:effectLst/>
                <a:latin typeface="+mn-lt"/>
                <a:ea typeface="+mn-ea"/>
                <a:cs typeface="+mn-cs"/>
                <a:hlinkClick r:id="rId7"/>
              </a:rPr>
              <a:t>Van Ek and Trim, 1990</a:t>
            </a:r>
            <a:r>
              <a:rPr lang="en-GB" sz="1200" kern="1200" dirty="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8"/>
              </a:rPr>
              <a:t>Coste et al 1987</a:t>
            </a:r>
            <a:r>
              <a:rPr lang="en-GB" sz="1200" kern="1200" dirty="0">
                <a:solidFill>
                  <a:schemeClr val="tx1"/>
                </a:solidFill>
                <a:effectLst/>
                <a:latin typeface="+mn-lt"/>
                <a:ea typeface="+mn-ea"/>
                <a:cs typeface="+mn-cs"/>
              </a:rPr>
              <a:t>) contained wordlists for French, and other languages at B1 level. The French list contains just under 2000 words, and the EFL list just over 2000 words, for example. The A2, Waystage materials for French and English (for example, </a:t>
            </a:r>
            <a:r>
              <a:rPr lang="en-GB" sz="1200" u="sng" kern="1200" dirty="0">
                <a:solidFill>
                  <a:schemeClr val="tx1"/>
                </a:solidFill>
                <a:effectLst/>
                <a:latin typeface="+mn-lt"/>
                <a:ea typeface="+mn-ea"/>
                <a:cs typeface="+mn-cs"/>
                <a:hlinkClick r:id="rId9"/>
              </a:rPr>
              <a:t>Van Ek, 1990</a:t>
            </a:r>
            <a:r>
              <a:rPr lang="en-GB" sz="1200" kern="1200" dirty="0">
                <a:solidFill>
                  <a:schemeClr val="tx1"/>
                </a:solidFill>
                <a:effectLst/>
                <a:latin typeface="+mn-lt"/>
                <a:ea typeface="+mn-ea"/>
                <a:cs typeface="+mn-cs"/>
              </a:rPr>
              <a:t>) both contain wordlists of about 1000 words.</a:t>
            </a:r>
          </a:p>
          <a:p>
            <a:pPr fontAlgn="base"/>
            <a:r>
              <a:rPr lang="en-GB" sz="1200" kern="1200" dirty="0" err="1">
                <a:solidFill>
                  <a:schemeClr val="tx1"/>
                </a:solidFill>
                <a:effectLst/>
                <a:latin typeface="+mn-lt"/>
                <a:ea typeface="+mn-ea"/>
                <a:cs typeface="+mn-cs"/>
              </a:rPr>
              <a:t>Coste</a:t>
            </a:r>
            <a:r>
              <a:rPr lang="en-GB" sz="1200" kern="1200" dirty="0">
                <a:solidFill>
                  <a:schemeClr val="tx1"/>
                </a:solidFill>
                <a:effectLst/>
                <a:latin typeface="+mn-lt"/>
                <a:ea typeface="+mn-ea"/>
                <a:cs typeface="+mn-cs"/>
              </a:rPr>
              <a:t>, D., </a:t>
            </a:r>
            <a:r>
              <a:rPr lang="en-GB" sz="1200" kern="1200" dirty="0" err="1">
                <a:solidFill>
                  <a:schemeClr val="tx1"/>
                </a:solidFill>
                <a:effectLst/>
                <a:latin typeface="+mn-lt"/>
                <a:ea typeface="+mn-ea"/>
                <a:cs typeface="+mn-cs"/>
              </a:rPr>
              <a:t>Courtillon</a:t>
            </a:r>
            <a:r>
              <a:rPr lang="en-GB" sz="1200" kern="1200" dirty="0">
                <a:solidFill>
                  <a:schemeClr val="tx1"/>
                </a:solidFill>
                <a:effectLst/>
                <a:latin typeface="+mn-lt"/>
                <a:ea typeface="+mn-ea"/>
                <a:cs typeface="+mn-cs"/>
              </a:rPr>
              <a:t>, J., </a:t>
            </a:r>
            <a:r>
              <a:rPr lang="en-GB" sz="1200" kern="1200" dirty="0" err="1">
                <a:solidFill>
                  <a:schemeClr val="tx1"/>
                </a:solidFill>
                <a:effectLst/>
                <a:latin typeface="+mn-lt"/>
                <a:ea typeface="+mn-ea"/>
                <a:cs typeface="+mn-cs"/>
              </a:rPr>
              <a:t>Ferenczi</a:t>
            </a:r>
            <a:r>
              <a:rPr lang="en-GB" sz="1200" kern="1200" dirty="0">
                <a:solidFill>
                  <a:schemeClr val="tx1"/>
                </a:solidFill>
                <a:effectLst/>
                <a:latin typeface="+mn-lt"/>
                <a:ea typeface="+mn-ea"/>
                <a:cs typeface="+mn-cs"/>
              </a:rPr>
              <a:t>, V., Martins-</a:t>
            </a:r>
            <a:r>
              <a:rPr lang="en-GB" sz="1200" kern="1200" dirty="0" err="1">
                <a:solidFill>
                  <a:schemeClr val="tx1"/>
                </a:solidFill>
                <a:effectLst/>
                <a:latin typeface="+mn-lt"/>
                <a:ea typeface="+mn-ea"/>
                <a:cs typeface="+mn-cs"/>
              </a:rPr>
              <a:t>Baltar</a:t>
            </a:r>
            <a:r>
              <a:rPr lang="en-GB" sz="1200" kern="1200" dirty="0">
                <a:solidFill>
                  <a:schemeClr val="tx1"/>
                </a:solidFill>
                <a:effectLst/>
                <a:latin typeface="+mn-lt"/>
                <a:ea typeface="+mn-ea"/>
                <a:cs typeface="+mn-cs"/>
              </a:rPr>
              <a:t>, M. and </a:t>
            </a:r>
            <a:r>
              <a:rPr lang="en-GB" sz="1200" kern="1200" dirty="0" err="1">
                <a:solidFill>
                  <a:schemeClr val="tx1"/>
                </a:solidFill>
                <a:effectLst/>
                <a:latin typeface="+mn-lt"/>
                <a:ea typeface="+mn-ea"/>
                <a:cs typeface="+mn-cs"/>
              </a:rPr>
              <a:t>Papo</a:t>
            </a:r>
            <a:r>
              <a:rPr lang="en-GB" sz="1200" kern="1200" dirty="0">
                <a:solidFill>
                  <a:schemeClr val="tx1"/>
                </a:solidFill>
                <a:effectLst/>
                <a:latin typeface="+mn-lt"/>
                <a:ea typeface="+mn-ea"/>
                <a:cs typeface="+mn-cs"/>
              </a:rPr>
              <a:t>, E. (1987) </a:t>
            </a:r>
            <a:r>
              <a:rPr lang="en-GB" sz="1200" i="1" u="none" strike="noStrike" kern="1200" dirty="0">
                <a:solidFill>
                  <a:schemeClr val="tx1"/>
                </a:solidFill>
                <a:effectLst/>
                <a:latin typeface="+mn-lt"/>
                <a:ea typeface="+mn-ea"/>
                <a:cs typeface="+mn-cs"/>
                <a:hlinkClick r:id="rId10"/>
              </a:rPr>
              <a:t>Un Niveau Seuil. </a:t>
            </a:r>
            <a:r>
              <a:rPr lang="en-GB" sz="1200" kern="1200" dirty="0">
                <a:solidFill>
                  <a:schemeClr val="tx1"/>
                </a:solidFill>
                <a:effectLst/>
                <a:latin typeface="+mn-lt"/>
                <a:ea typeface="+mn-ea"/>
                <a:cs typeface="+mn-cs"/>
              </a:rPr>
              <a:t>Paris; Editions Didier</a:t>
            </a:r>
            <a:br>
              <a:rPr lang="en-GB" sz="1200" kern="1200" dirty="0">
                <a:solidFill>
                  <a:schemeClr val="tx1"/>
                </a:solidFill>
                <a:effectLst/>
                <a:latin typeface="+mn-lt"/>
                <a:ea typeface="+mn-ea"/>
                <a:cs typeface="+mn-cs"/>
              </a:rPr>
            </a:br>
            <a:r>
              <a:rPr lang="en-GB" sz="1200" kern="1200" dirty="0">
                <a:solidFill>
                  <a:schemeClr val="tx1"/>
                </a:solidFill>
                <a:effectLst/>
                <a:latin typeface="+mn-lt"/>
                <a:ea typeface="+mn-ea"/>
                <a:cs typeface="+mn-cs"/>
              </a:rPr>
              <a:t>Van </a:t>
            </a:r>
            <a:r>
              <a:rPr lang="en-GB" sz="1200" kern="1200" dirty="0" err="1">
                <a:solidFill>
                  <a:schemeClr val="tx1"/>
                </a:solidFill>
                <a:effectLst/>
                <a:latin typeface="+mn-lt"/>
                <a:ea typeface="+mn-ea"/>
                <a:cs typeface="+mn-cs"/>
              </a:rPr>
              <a:t>Ek</a:t>
            </a:r>
            <a:r>
              <a:rPr lang="en-GB" sz="1200" kern="1200" dirty="0">
                <a:solidFill>
                  <a:schemeClr val="tx1"/>
                </a:solidFill>
                <a:effectLst/>
                <a:latin typeface="+mn-lt"/>
                <a:ea typeface="+mn-ea"/>
                <a:cs typeface="+mn-cs"/>
              </a:rPr>
              <a:t>, J.A. and Trim, J.L.M. (1990) </a:t>
            </a:r>
            <a:r>
              <a:rPr lang="en-GB" sz="1200" i="1" kern="1200" dirty="0">
                <a:solidFill>
                  <a:schemeClr val="tx1"/>
                </a:solidFill>
                <a:effectLst/>
                <a:latin typeface="+mn-lt"/>
                <a:ea typeface="+mn-ea"/>
                <a:cs typeface="+mn-cs"/>
              </a:rPr>
              <a:t>Threshold 1990. </a:t>
            </a:r>
            <a:r>
              <a:rPr lang="en-GB" sz="1200" kern="1200" dirty="0">
                <a:solidFill>
                  <a:schemeClr val="tx1"/>
                </a:solidFill>
                <a:effectLst/>
                <a:latin typeface="+mn-lt"/>
                <a:ea typeface="+mn-ea"/>
                <a:cs typeface="+mn-cs"/>
              </a:rPr>
              <a:t>Strasbourg: Council of Europe Publishing.</a:t>
            </a:r>
          </a:p>
          <a:p>
            <a:pPr fontAlgn="base"/>
            <a:r>
              <a:rPr lang="en-GB" sz="1200" kern="1200" dirty="0">
                <a:solidFill>
                  <a:schemeClr val="tx1"/>
                </a:solidFill>
                <a:effectLst/>
                <a:latin typeface="+mn-lt"/>
                <a:ea typeface="+mn-ea"/>
                <a:cs typeface="+mn-cs"/>
              </a:rPr>
              <a:t>Van </a:t>
            </a:r>
            <a:r>
              <a:rPr lang="en-GB" sz="1200" kern="1200" dirty="0" err="1">
                <a:solidFill>
                  <a:schemeClr val="tx1"/>
                </a:solidFill>
                <a:effectLst/>
                <a:latin typeface="+mn-lt"/>
                <a:ea typeface="+mn-ea"/>
                <a:cs typeface="+mn-cs"/>
              </a:rPr>
              <a:t>Ek</a:t>
            </a:r>
            <a:r>
              <a:rPr lang="en-GB" sz="1200" kern="1200" dirty="0">
                <a:solidFill>
                  <a:schemeClr val="tx1"/>
                </a:solidFill>
                <a:effectLst/>
                <a:latin typeface="+mn-lt"/>
                <a:ea typeface="+mn-ea"/>
                <a:cs typeface="+mn-cs"/>
              </a:rPr>
              <a:t>, J.A. (1990) </a:t>
            </a:r>
            <a:r>
              <a:rPr lang="en-GB" sz="1200" i="1" kern="1200" dirty="0">
                <a:solidFill>
                  <a:schemeClr val="tx1"/>
                </a:solidFill>
                <a:effectLst/>
                <a:latin typeface="+mn-lt"/>
                <a:ea typeface="+mn-ea"/>
                <a:cs typeface="+mn-cs"/>
              </a:rPr>
              <a:t>Waystage English. </a:t>
            </a:r>
            <a:r>
              <a:rPr lang="en-GB" sz="1200" kern="1200" dirty="0">
                <a:solidFill>
                  <a:schemeClr val="tx1"/>
                </a:solidFill>
                <a:effectLst/>
                <a:latin typeface="+mn-lt"/>
                <a:ea typeface="+mn-ea"/>
                <a:cs typeface="+mn-cs"/>
              </a:rPr>
              <a:t>London; </a:t>
            </a:r>
            <a:r>
              <a:rPr lang="en-GB" sz="1200" kern="1200" dirty="0" err="1">
                <a:solidFill>
                  <a:schemeClr val="tx1"/>
                </a:solidFill>
                <a:effectLst/>
                <a:latin typeface="+mn-lt"/>
                <a:ea typeface="+mn-ea"/>
                <a:cs typeface="+mn-cs"/>
              </a:rPr>
              <a:t>Pergamon</a:t>
            </a:r>
            <a:r>
              <a:rPr lang="en-GB" sz="1200" kern="1200" dirty="0">
                <a:solidFill>
                  <a:schemeClr val="tx1"/>
                </a:solidFill>
                <a:effectLst/>
                <a:latin typeface="+mn-lt"/>
                <a:ea typeface="+mn-ea"/>
                <a:cs typeface="+mn-cs"/>
              </a:rPr>
              <a:t> Press</a:t>
            </a:r>
            <a:br>
              <a:rPr lang="en-GB" sz="1200" kern="1200" dirty="0">
                <a:solidFill>
                  <a:schemeClr val="tx1"/>
                </a:solidFill>
                <a:effectLst/>
                <a:latin typeface="+mn-lt"/>
                <a:ea typeface="+mn-ea"/>
                <a:cs typeface="+mn-cs"/>
              </a:rPr>
            </a:br>
            <a:br>
              <a:rPr lang="en-GB" sz="1200" kern="1200" dirty="0">
                <a:solidFill>
                  <a:schemeClr val="tx1"/>
                </a:solidFill>
                <a:effectLst/>
                <a:latin typeface="+mn-lt"/>
                <a:ea typeface="+mn-ea"/>
                <a:cs typeface="+mn-cs"/>
              </a:rPr>
            </a:br>
            <a:endParaRPr lang="en-GB" dirty="0"/>
          </a:p>
          <a:p>
            <a:endParaRPr lang="en-US" dirty="0"/>
          </a:p>
        </p:txBody>
      </p:sp>
      <p:sp>
        <p:nvSpPr>
          <p:cNvPr id="4" name="Slide Number Placeholder 3"/>
          <p:cNvSpPr>
            <a:spLocks noGrp="1"/>
          </p:cNvSpPr>
          <p:nvPr>
            <p:ph type="sldNum" sz="quarter" idx="5"/>
          </p:nvPr>
        </p:nvSpPr>
        <p:spPr/>
        <p:txBody>
          <a:bodyPr/>
          <a:lstStyle/>
          <a:p>
            <a:fld id="{7968C0B8-26C3-C844-A108-16FD4B17F5ED}" type="slidenum">
              <a:rPr lang="en-US" smtClean="0"/>
              <a:t>56</a:t>
            </a:fld>
            <a:endParaRPr lang="en-US"/>
          </a:p>
        </p:txBody>
      </p:sp>
    </p:spTree>
    <p:extLst>
      <p:ext uri="{BB962C8B-B14F-4D97-AF65-F5344CB8AC3E}">
        <p14:creationId xmlns:p14="http://schemas.microsoft.com/office/powerpoint/2010/main" val="13756404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means, collapsing across languages. </a:t>
            </a:r>
          </a:p>
          <a:p>
            <a:r>
              <a:rPr lang="en-US" dirty="0"/>
              <a:t>The average overall, across awarding bodies, tiers, languages, years is 61.6% (62%).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accent5">
                    <a:lumMod val="50000"/>
                  </a:schemeClr>
                </a:solidFill>
              </a:rPr>
              <a:t>Accurate as of 27 July 2021. </a:t>
            </a:r>
          </a:p>
          <a:p>
            <a:endParaRPr lang="en-US" dirty="0"/>
          </a:p>
        </p:txBody>
      </p:sp>
      <p:sp>
        <p:nvSpPr>
          <p:cNvPr id="4" name="Slide Number Placeholder 3"/>
          <p:cNvSpPr>
            <a:spLocks noGrp="1"/>
          </p:cNvSpPr>
          <p:nvPr>
            <p:ph type="sldNum" sz="quarter" idx="5"/>
          </p:nvPr>
        </p:nvSpPr>
        <p:spPr/>
        <p:txBody>
          <a:bodyPr/>
          <a:lstStyle/>
          <a:p>
            <a:fld id="{7968C0B8-26C3-C844-A108-16FD4B17F5ED}" type="slidenum">
              <a:rPr lang="en-US" smtClean="0"/>
              <a:t>6</a:t>
            </a:fld>
            <a:endParaRPr lang="en-US"/>
          </a:p>
        </p:txBody>
      </p:sp>
    </p:spTree>
    <p:extLst>
      <p:ext uri="{BB962C8B-B14F-4D97-AF65-F5344CB8AC3E}">
        <p14:creationId xmlns:p14="http://schemas.microsoft.com/office/powerpoint/2010/main" val="10942252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Without a fixed list of low frequency words, they naturally don’t appear very often (as might be expected)</a:t>
            </a:r>
            <a:endParaRPr dirty="0"/>
          </a:p>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Of course, there is nothing ‘wrong’ with low frequency words </a:t>
            </a:r>
            <a:r>
              <a:rPr lang="en-GB" sz="1200" i="1" dirty="0">
                <a:solidFill>
                  <a:srgbClr val="1F3864"/>
                </a:solidFill>
              </a:rPr>
              <a:t>per se </a:t>
            </a:r>
            <a:r>
              <a:rPr lang="en-GB" sz="1200" dirty="0">
                <a:solidFill>
                  <a:srgbClr val="1F3864"/>
                </a:solidFill>
              </a:rPr>
              <a:t>but because they are low frequency they are extremely unpredictable and don’t recur very often in the papers.</a:t>
            </a:r>
            <a:r>
              <a:rPr lang="en-GB" sz="1200" dirty="0">
                <a:solidFill>
                  <a:schemeClr val="tx1"/>
                </a:solidFill>
              </a:rPr>
              <a:t> </a:t>
            </a:r>
            <a:r>
              <a:rPr lang="en-GB" sz="1200" dirty="0">
                <a:solidFill>
                  <a:srgbClr val="1F3864"/>
                </a:solidFill>
              </a:rPr>
              <a:t>So, when compiling a vocabulary list that includes some low frequency words, it is important to be careful about which low frequency words are chosen – which will be most relevant to those taking the GCSEs? These will then be the ones that could then appear in different papers, more often than currently.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1F3864"/>
              </a:solidFill>
            </a:endParaRPr>
          </a:p>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To date, how has frequency played out in terms of revisiting the high frequency words in relation to the low frequency words? </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1F3864"/>
              </a:solidFill>
            </a:endParaRPr>
          </a:p>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The data show that: </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For Foundation Tier: about </a:t>
            </a:r>
            <a:r>
              <a:rPr lang="en-GB" sz="1200" b="1" dirty="0">
                <a:solidFill>
                  <a:srgbClr val="1F3864"/>
                </a:solidFill>
              </a:rPr>
              <a:t>950 high frequency word families are used over four years of papers, in French, Spanish and German.</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For Higher Tier: about </a:t>
            </a:r>
            <a:r>
              <a:rPr lang="en-GB" sz="1200" b="1" dirty="0">
                <a:solidFill>
                  <a:srgbClr val="1F3864"/>
                </a:solidFill>
              </a:rPr>
              <a:t>1150 high frequency word families are used over four years of papers, in French, Spanish and German.</a:t>
            </a:r>
            <a:endParaRPr dirty="0"/>
          </a:p>
          <a:p>
            <a:pPr marL="0" marR="0" lvl="0" indent="0" algn="l" rtl="0">
              <a:lnSpc>
                <a:spcPct val="100000"/>
              </a:lnSpc>
              <a:spcBef>
                <a:spcPts val="0"/>
              </a:spcBef>
              <a:spcAft>
                <a:spcPts val="0"/>
              </a:spcAft>
              <a:buClr>
                <a:schemeClr val="dk1"/>
              </a:buClr>
              <a:buSzPts val="1200"/>
              <a:buFont typeface="Calibri"/>
              <a:buNone/>
            </a:pPr>
            <a:endParaRPr sz="1200" dirty="0">
              <a:solidFill>
                <a:srgbClr val="1F3864"/>
              </a:solidFill>
            </a:endParaRPr>
          </a:p>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Less frequent words* </a:t>
            </a:r>
            <a:r>
              <a:rPr lang="en-GB" sz="1200" i="1" dirty="0">
                <a:solidFill>
                  <a:srgbClr val="1F3864"/>
                </a:solidFill>
              </a:rPr>
              <a:t>change</a:t>
            </a:r>
            <a:r>
              <a:rPr lang="en-GB" sz="1200" dirty="0">
                <a:solidFill>
                  <a:srgbClr val="1F3864"/>
                </a:solidFill>
              </a:rPr>
              <a:t> much more often, between papers, than high frequency words. This is intuitive and expected. High frequency words occur more, year in year out.</a:t>
            </a:r>
            <a:endParaRPr dirty="0"/>
          </a:p>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But the extent to which this has happened could pose a challenge for test-takers. The less frequent words are likely to be less well known (because the chances that they have been encountered one or more times in books, classrooms or interactions is much less than the high frequency words) AND as they change more between years, relative to the high frequency words, it is less possible to predict which of these less frequent words would be used in an exam paper year on year. Arguably, therefore, this puts a relatively </a:t>
            </a:r>
            <a:r>
              <a:rPr lang="en-GB" sz="1200" i="1" dirty="0">
                <a:solidFill>
                  <a:srgbClr val="1F3864"/>
                </a:solidFill>
              </a:rPr>
              <a:t>heavy weight </a:t>
            </a:r>
            <a:r>
              <a:rPr lang="en-GB" sz="1200" dirty="0">
                <a:solidFill>
                  <a:srgbClr val="1F3864"/>
                </a:solidFill>
              </a:rPr>
              <a:t>on knowing low frequency words and/or the sub-competence of ‘lexical inferencing’. </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Variability index: Percentage of “word families used across all years as though one combined exam paper” out of “word families used in each year added together”. This shows that test-takers are exposed to a higher degree of variability in ‘less frequent’ words relative to ‘high frequency’ words</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The more repeated the words are, the smaller this percentage is. </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Higher percentages mean that words are ‘less repeated’ – they change more often between years. </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b="1" dirty="0">
                <a:solidFill>
                  <a:srgbClr val="1F3864"/>
                </a:solidFill>
              </a:rPr>
              <a:t>‘less </a:t>
            </a:r>
            <a:r>
              <a:rPr lang="en-GB" sz="1200" b="1" dirty="0" err="1">
                <a:solidFill>
                  <a:srgbClr val="1F3864"/>
                </a:solidFill>
              </a:rPr>
              <a:t>freq</a:t>
            </a:r>
            <a:r>
              <a:rPr lang="en-GB" sz="1200" b="1" dirty="0">
                <a:solidFill>
                  <a:srgbClr val="1F3864"/>
                </a:solidFill>
              </a:rPr>
              <a:t>’ = </a:t>
            </a:r>
            <a:r>
              <a:rPr lang="en-GB" sz="1200" dirty="0">
                <a:solidFill>
                  <a:srgbClr val="1F3864"/>
                </a:solidFill>
              </a:rPr>
              <a:t>those less frequent than the 2,000 most frequent words in a language </a:t>
            </a:r>
          </a:p>
          <a:p>
            <a:pPr marL="171450" marR="0" lvl="0" indent="-171450" algn="l" rtl="0">
              <a:lnSpc>
                <a:spcPct val="100000"/>
              </a:lnSpc>
              <a:spcBef>
                <a:spcPts val="0"/>
              </a:spcBef>
              <a:spcAft>
                <a:spcPts val="0"/>
              </a:spcAft>
              <a:buClr>
                <a:srgbClr val="1F3864"/>
              </a:buClr>
              <a:buSzPts val="1200"/>
              <a:buFont typeface="Arial"/>
              <a:buChar char="•"/>
            </a:pPr>
            <a:endParaRPr lang="en-GB" sz="1200" b="1" dirty="0">
              <a:solidFill>
                <a:srgbClr val="1F3864"/>
              </a:solidFill>
            </a:endParaRPr>
          </a:p>
          <a:p>
            <a:pPr marL="0" marR="0" lvl="0" indent="0" algn="l" defTabSz="914400" rtl="0" eaLnBrk="1" fontAlgn="auto" latinLnBrk="0" hangingPunct="1">
              <a:lnSpc>
                <a:spcPct val="100000"/>
              </a:lnSpc>
              <a:spcBef>
                <a:spcPts val="0"/>
              </a:spcBef>
              <a:spcAft>
                <a:spcPts val="0"/>
              </a:spcAft>
              <a:buClr>
                <a:srgbClr val="1F3864"/>
              </a:buClr>
              <a:buSzPts val="1200"/>
              <a:buFont typeface="Arial"/>
              <a:buNone/>
              <a:tabLst/>
              <a:defRPr/>
            </a:pPr>
            <a:r>
              <a:rPr lang="en-US" sz="1200" dirty="0">
                <a:solidFill>
                  <a:schemeClr val="accent5">
                    <a:lumMod val="50000"/>
                  </a:schemeClr>
                </a:solidFill>
              </a:rPr>
              <a:t>Accurate as of 27 July 2021. </a:t>
            </a:r>
          </a:p>
          <a:p>
            <a:pPr marL="0" marR="0" lvl="0" indent="0" algn="l" rtl="0">
              <a:lnSpc>
                <a:spcPct val="100000"/>
              </a:lnSpc>
              <a:spcBef>
                <a:spcPts val="0"/>
              </a:spcBef>
              <a:spcAft>
                <a:spcPts val="0"/>
              </a:spcAft>
              <a:buClr>
                <a:srgbClr val="1F3864"/>
              </a:buClr>
              <a:buSzPts val="1200"/>
              <a:buFont typeface="Arial"/>
              <a:buNone/>
            </a:pPr>
            <a:endParaRPr lang="en-GB" sz="1200" b="1" dirty="0">
              <a:solidFill>
                <a:srgbClr val="1F3864"/>
              </a:solidFill>
            </a:endParaRPr>
          </a:p>
        </p:txBody>
      </p:sp>
      <p:sp>
        <p:nvSpPr>
          <p:cNvPr id="729" name="Google Shape;729;p3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6"/>
        <p:cNvGrpSpPr/>
        <p:nvPr/>
      </p:nvGrpSpPr>
      <p:grpSpPr>
        <a:xfrm>
          <a:off x="0" y="0"/>
          <a:ext cx="0" cy="0"/>
          <a:chOff x="0" y="0"/>
          <a:chExt cx="0" cy="0"/>
        </a:xfrm>
      </p:grpSpPr>
      <p:sp>
        <p:nvSpPr>
          <p:cNvPr id="737" name="Google Shape;737;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8" name="Google Shape;73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1F3864"/>
              </a:buClr>
              <a:buSzPts val="1200"/>
              <a:buFont typeface="Calibri"/>
              <a:buNone/>
            </a:pPr>
            <a:r>
              <a:rPr lang="en-GB" sz="1200" b="0" dirty="0">
                <a:solidFill>
                  <a:srgbClr val="1F3864"/>
                </a:solidFill>
              </a:rPr>
              <a:t>The data here suggest that: </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For Foundation Tier: about </a:t>
            </a:r>
            <a:r>
              <a:rPr lang="en-GB" sz="1200" b="1" dirty="0">
                <a:solidFill>
                  <a:srgbClr val="1F3864"/>
                </a:solidFill>
              </a:rPr>
              <a:t>860 high frequency word families are used over four years of </a:t>
            </a:r>
            <a:r>
              <a:rPr lang="en-GB" sz="1200" b="1" dirty="0" err="1">
                <a:solidFill>
                  <a:srgbClr val="1F3864"/>
                </a:solidFill>
              </a:rPr>
              <a:t>paperes</a:t>
            </a:r>
            <a:r>
              <a:rPr lang="en-GB" sz="1200" b="1" dirty="0">
                <a:solidFill>
                  <a:srgbClr val="1F3864"/>
                </a:solidFill>
              </a:rPr>
              <a:t>, in French, Spanish and German.</a:t>
            </a:r>
            <a:endParaRPr dirty="0"/>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For Higher Tier: about </a:t>
            </a:r>
            <a:r>
              <a:rPr lang="en-GB" sz="1200" b="1" dirty="0">
                <a:solidFill>
                  <a:srgbClr val="1F3864"/>
                </a:solidFill>
              </a:rPr>
              <a:t>1110 high frequency word families are used over four years of papers, in French, Spanish and German.</a:t>
            </a:r>
            <a:endParaRPr dirty="0"/>
          </a:p>
          <a:p>
            <a:pPr marL="0" marR="0" lvl="0" indent="0" algn="l" rtl="0">
              <a:lnSpc>
                <a:spcPct val="100000"/>
              </a:lnSpc>
              <a:spcBef>
                <a:spcPts val="0"/>
              </a:spcBef>
              <a:spcAft>
                <a:spcPts val="0"/>
              </a:spcAft>
              <a:buClr>
                <a:schemeClr val="dk1"/>
              </a:buClr>
              <a:buSzPts val="1200"/>
              <a:buFont typeface="Calibri"/>
              <a:buNone/>
            </a:pPr>
            <a:endParaRPr sz="1200" b="0" dirty="0">
              <a:solidFill>
                <a:srgbClr val="1F3864"/>
              </a:solidFill>
            </a:endParaRPr>
          </a:p>
          <a:p>
            <a:pPr marL="0" marR="0" lvl="0" indent="0" algn="l" rtl="0">
              <a:lnSpc>
                <a:spcPct val="100000"/>
              </a:lnSpc>
              <a:spcBef>
                <a:spcPts val="0"/>
              </a:spcBef>
              <a:spcAft>
                <a:spcPts val="0"/>
              </a:spcAft>
              <a:buClr>
                <a:srgbClr val="1F3864"/>
              </a:buClr>
              <a:buSzPts val="1200"/>
              <a:buFont typeface="Calibri"/>
              <a:buNone/>
            </a:pPr>
            <a:r>
              <a:rPr lang="en-GB" sz="1200" dirty="0">
                <a:solidFill>
                  <a:srgbClr val="1F3864"/>
                </a:solidFill>
              </a:rPr>
              <a:t>Variability index: </a:t>
            </a:r>
            <a:r>
              <a:rPr lang="en-GB" sz="1200" b="1" dirty="0">
                <a:solidFill>
                  <a:srgbClr val="1F3864"/>
                </a:solidFill>
              </a:rPr>
              <a:t>The more repeated the words are between exam papers, the smaller this percentage is. </a:t>
            </a:r>
            <a:endParaRPr dirty="0"/>
          </a:p>
          <a:p>
            <a:pPr marL="0" marR="0" lvl="0" indent="0" algn="l" rtl="0">
              <a:lnSpc>
                <a:spcPct val="100000"/>
              </a:lnSpc>
              <a:spcBef>
                <a:spcPts val="0"/>
              </a:spcBef>
              <a:spcAft>
                <a:spcPts val="0"/>
              </a:spcAft>
              <a:buClr>
                <a:srgbClr val="1F3864"/>
              </a:buClr>
              <a:buSzPts val="1200"/>
              <a:buFont typeface="Calibri"/>
              <a:buNone/>
            </a:pPr>
            <a:r>
              <a:rPr lang="en-GB" sz="1200" b="1" dirty="0">
                <a:solidFill>
                  <a:srgbClr val="1F3864"/>
                </a:solidFill>
              </a:rPr>
              <a:t>Higher percentages mean that words are ‘less repeated’ – they change more often between years. </a:t>
            </a:r>
            <a:endParaRPr dirty="0"/>
          </a:p>
          <a:p>
            <a:pPr marL="0" marR="0" lvl="0" indent="0" algn="l" rtl="0">
              <a:lnSpc>
                <a:spcPct val="100000"/>
              </a:lnSpc>
              <a:spcBef>
                <a:spcPts val="0"/>
              </a:spcBef>
              <a:spcAft>
                <a:spcPts val="0"/>
              </a:spcAft>
              <a:buClr>
                <a:schemeClr val="dk1"/>
              </a:buClr>
              <a:buSzPts val="1200"/>
              <a:buFont typeface="Calibri"/>
              <a:buNone/>
            </a:pPr>
            <a:endParaRPr sz="1200" b="0" dirty="0">
              <a:solidFill>
                <a:srgbClr val="1F3864"/>
              </a:solidFill>
            </a:endParaRPr>
          </a:p>
          <a:p>
            <a:pPr marL="171450" marR="0" lvl="0" indent="-171450" algn="l" rtl="0">
              <a:lnSpc>
                <a:spcPct val="100000"/>
              </a:lnSpc>
              <a:spcBef>
                <a:spcPts val="0"/>
              </a:spcBef>
              <a:spcAft>
                <a:spcPts val="0"/>
              </a:spcAft>
              <a:buClr>
                <a:srgbClr val="1F3864"/>
              </a:buClr>
              <a:buSzPts val="1200"/>
              <a:buFont typeface="Arial"/>
              <a:buChar char="•"/>
            </a:pPr>
            <a:r>
              <a:rPr lang="en-GB" sz="1200" dirty="0">
                <a:solidFill>
                  <a:srgbClr val="1F3864"/>
                </a:solidFill>
              </a:rPr>
              <a:t>Variability index: Percentage of “word families used across all years as though one combined exam paper” out of “word families used in each year added together”. This shows that test-takers are exposed to a higher degree of variability in ‘less frequent’ words relative to ‘high frequency’ words.</a:t>
            </a:r>
          </a:p>
          <a:p>
            <a:pPr marL="171450" marR="0" lvl="0" indent="-171450" algn="l" rtl="0">
              <a:lnSpc>
                <a:spcPct val="100000"/>
              </a:lnSpc>
              <a:spcBef>
                <a:spcPts val="0"/>
              </a:spcBef>
              <a:spcAft>
                <a:spcPts val="0"/>
              </a:spcAft>
              <a:buClr>
                <a:srgbClr val="1F3864"/>
              </a:buClr>
              <a:buSzPts val="1200"/>
              <a:buFont typeface="Arial"/>
              <a:buChar char="•"/>
            </a:pPr>
            <a:endParaRPr lang="en-GB" sz="1200" dirty="0">
              <a:solidFill>
                <a:srgbClr val="1F3864"/>
              </a:solidFill>
            </a:endParaRPr>
          </a:p>
          <a:p>
            <a:pPr marL="0" marR="0" lvl="0" indent="0" algn="l" defTabSz="914400" rtl="0" eaLnBrk="1" fontAlgn="auto" latinLnBrk="0" hangingPunct="1">
              <a:lnSpc>
                <a:spcPct val="100000"/>
              </a:lnSpc>
              <a:spcBef>
                <a:spcPts val="0"/>
              </a:spcBef>
              <a:spcAft>
                <a:spcPts val="0"/>
              </a:spcAft>
              <a:buClr>
                <a:srgbClr val="1F3864"/>
              </a:buClr>
              <a:buSzPts val="1200"/>
              <a:buFont typeface="Arial"/>
              <a:buNone/>
              <a:tabLst/>
              <a:defRPr/>
            </a:pPr>
            <a:r>
              <a:rPr lang="en-US" sz="1200" dirty="0">
                <a:solidFill>
                  <a:schemeClr val="accent5">
                    <a:lumMod val="50000"/>
                  </a:schemeClr>
                </a:solidFill>
              </a:rPr>
              <a:t>Accurate as of 27 July 2021. </a:t>
            </a:r>
          </a:p>
          <a:p>
            <a:pPr marL="0" marR="0" lvl="0" indent="0" algn="l" rtl="0">
              <a:lnSpc>
                <a:spcPct val="100000"/>
              </a:lnSpc>
              <a:spcBef>
                <a:spcPts val="0"/>
              </a:spcBef>
              <a:spcAft>
                <a:spcPts val="0"/>
              </a:spcAft>
              <a:buClr>
                <a:srgbClr val="1F3864"/>
              </a:buClr>
              <a:buSzPts val="1200"/>
              <a:buFont typeface="Arial"/>
              <a:buNone/>
            </a:pPr>
            <a:endParaRPr dirty="0"/>
          </a:p>
        </p:txBody>
      </p:sp>
      <p:sp>
        <p:nvSpPr>
          <p:cNvPr id="739" name="Google Shape;739;p3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8</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50000"/>
                  </a:schemeClr>
                </a:solidFill>
              </a:rPr>
              <a:t>If you know about 2,600 words, you would know </a:t>
            </a:r>
            <a:r>
              <a:rPr lang="en-US" sz="1200" b="0" i="1" dirty="0">
                <a:solidFill>
                  <a:schemeClr val="accent5">
                    <a:lumMod val="50000"/>
                  </a:schemeClr>
                </a:solidFill>
              </a:rPr>
              <a:t>every single word used </a:t>
            </a:r>
            <a:r>
              <a:rPr lang="en-US" sz="1200" b="0" i="0" dirty="0">
                <a:solidFill>
                  <a:schemeClr val="accent5">
                    <a:lumMod val="50000"/>
                  </a:schemeClr>
                </a:solidFill>
              </a:rPr>
              <a:t>in Listening and Reading papers for A level, for a total of </a:t>
            </a:r>
            <a:r>
              <a:rPr lang="en-US" sz="1200" b="0" i="1" dirty="0">
                <a:solidFill>
                  <a:schemeClr val="accent5">
                    <a:lumMod val="50000"/>
                  </a:schemeClr>
                </a:solidFill>
              </a:rPr>
              <a:t>five years </a:t>
            </a:r>
            <a:r>
              <a:rPr lang="en-US" sz="1200" b="0" i="0" dirty="0">
                <a:solidFill>
                  <a:schemeClr val="accent5">
                    <a:lumMod val="50000"/>
                  </a:schemeClr>
                </a:solidFill>
              </a:rPr>
              <a:t>of exam papers.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dirty="0">
                <a:solidFill>
                  <a:schemeClr val="accent5">
                    <a:lumMod val="50000"/>
                  </a:schemeClr>
                </a:solidFill>
              </a:rPr>
              <a:t>Just sitting </a:t>
            </a:r>
            <a:r>
              <a:rPr lang="en-US" sz="1200" b="0" i="1" dirty="0">
                <a:solidFill>
                  <a:schemeClr val="accent5">
                    <a:lumMod val="50000"/>
                  </a:schemeClr>
                </a:solidFill>
              </a:rPr>
              <a:t>one</a:t>
            </a:r>
            <a:r>
              <a:rPr lang="en-US" sz="1200" b="0" i="0" dirty="0">
                <a:solidFill>
                  <a:schemeClr val="accent5">
                    <a:lumMod val="50000"/>
                  </a:schemeClr>
                </a:solidFill>
              </a:rPr>
              <a:t> year’s exam, you need about 955 words to know every single word in Listening and Reading papers.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dirty="0">
              <a:solidFill>
                <a:schemeClr val="accent5">
                  <a:lumMod val="50000"/>
                </a:schemeClr>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solidFill>
                  <a:schemeClr val="accent5">
                    <a:lumMod val="50000"/>
                  </a:schemeClr>
                </a:solidFill>
              </a:rPr>
              <a:t>Accurate as of 27 July 2021.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dirty="0">
              <a:solidFill>
                <a:schemeClr val="accent5">
                  <a:lumMod val="50000"/>
                </a:schemeClr>
              </a:solidFill>
            </a:endParaRPr>
          </a:p>
        </p:txBody>
      </p:sp>
      <p:sp>
        <p:nvSpPr>
          <p:cNvPr id="4" name="Slide Number Placeholder 3"/>
          <p:cNvSpPr>
            <a:spLocks noGrp="1"/>
          </p:cNvSpPr>
          <p:nvPr>
            <p:ph type="sldNum" sz="quarter" idx="10"/>
          </p:nvPr>
        </p:nvSpPr>
        <p:spPr/>
        <p:txBody>
          <a:bodyPr/>
          <a:lstStyle/>
          <a:p>
            <a:fld id="{672843D9-4757-4631-B0CD-BAA271821DF5}" type="slidenum">
              <a:rPr lang="en-GB" smtClean="0"/>
              <a:t>9</a:t>
            </a:fld>
            <a:endParaRPr lang="en-GB"/>
          </a:p>
        </p:txBody>
      </p:sp>
    </p:spTree>
    <p:extLst>
      <p:ext uri="{BB962C8B-B14F-4D97-AF65-F5344CB8AC3E}">
        <p14:creationId xmlns:p14="http://schemas.microsoft.com/office/powerpoint/2010/main" val="966850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8ECE9-556C-6544-915B-97A9DF8429C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DA01C1E-F3BA-464E-9AF8-D099927E999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AE2DABA-5E02-6D49-AD69-59D6CA4BF5C2}"/>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5" name="Footer Placeholder 4">
            <a:extLst>
              <a:ext uri="{FF2B5EF4-FFF2-40B4-BE49-F238E27FC236}">
                <a16:creationId xmlns:a16="http://schemas.microsoft.com/office/drawing/2014/main" id="{D7C67707-719A-2E43-B37E-68732D4867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23EF2BE-0A31-AE49-A538-5AB55B2861BE}"/>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2852239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A0924-D395-0141-8BBB-B00BBF473D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013A0A0-0A59-B146-BD0F-256221B2A3A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19A77D4-1B55-1C4C-AA2B-CFDD01402C4C}"/>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5" name="Footer Placeholder 4">
            <a:extLst>
              <a:ext uri="{FF2B5EF4-FFF2-40B4-BE49-F238E27FC236}">
                <a16:creationId xmlns:a16="http://schemas.microsoft.com/office/drawing/2014/main" id="{99677ACC-48C0-B649-9C6F-14D901D4BA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433383-6630-814C-8F8F-DE018F2CC72A}"/>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1605851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B421187-74EF-9746-9989-B00EB3372D0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54B5C9C-F5A0-D649-A600-2B06693CBADD}"/>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2F26F-44BB-8643-8D23-B5B73B9D9A16}"/>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5" name="Footer Placeholder 4">
            <a:extLst>
              <a:ext uri="{FF2B5EF4-FFF2-40B4-BE49-F238E27FC236}">
                <a16:creationId xmlns:a16="http://schemas.microsoft.com/office/drawing/2014/main" id="{6FEB9BCC-CC66-E04A-B1A0-1884E93B25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2BF1E2-392E-C040-B553-29EFDCF979E4}"/>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2535112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CB9F85-6D9A-744F-8750-89089173D3F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FF02DC-D9D2-204D-B15B-724F282337C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0E79EB-873D-6B41-B00A-2B106A6CA93A}"/>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5" name="Footer Placeholder 4">
            <a:extLst>
              <a:ext uri="{FF2B5EF4-FFF2-40B4-BE49-F238E27FC236}">
                <a16:creationId xmlns:a16="http://schemas.microsoft.com/office/drawing/2014/main" id="{97567262-4519-A940-B4A7-4648B90F5C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92D67A-52FA-424C-BCF7-D9F30D254C81}"/>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3568577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CF956-0DD7-2C47-A99D-9E3F69433B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1FA11F9-8C54-8646-B1DD-ED81E81ADD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E6F5D93-399E-D048-A992-F29F4E6E50C1}"/>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5" name="Footer Placeholder 4">
            <a:extLst>
              <a:ext uri="{FF2B5EF4-FFF2-40B4-BE49-F238E27FC236}">
                <a16:creationId xmlns:a16="http://schemas.microsoft.com/office/drawing/2014/main" id="{DD459859-BB33-C048-BE0A-AE79DD4B9DF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EF58192-981D-DE45-8AA1-C68ADBE74240}"/>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41700478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89E65-D576-C245-B1B3-405980D931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2F2A4C-C06F-3145-B100-BED3C5572CA7}"/>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CCF91-2869-B745-BC31-808F34908E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ED8C6BD-095D-E947-86DB-D62CEFFABF8E}"/>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6" name="Footer Placeholder 5">
            <a:extLst>
              <a:ext uri="{FF2B5EF4-FFF2-40B4-BE49-F238E27FC236}">
                <a16:creationId xmlns:a16="http://schemas.microsoft.com/office/drawing/2014/main" id="{9AD41E24-9AE2-6542-9F3E-6ABF3080A1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79CAFF0-3B1F-7D42-88F0-40B367BACEDF}"/>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453986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494805-CBFA-364B-B7AB-E7E98065D73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38456E-3FF2-4E49-8C4E-5CF8E75A5F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D8333C8-BDCD-AA43-A3FB-E4CFD4FEE7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B0055BC-6CC6-B14E-8677-3488BA15F1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3007561-E5E8-4649-B4CC-FEF4531D264A}"/>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ECEDEA-6827-334B-B8C1-7EF08C8D5B85}"/>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8" name="Footer Placeholder 7">
            <a:extLst>
              <a:ext uri="{FF2B5EF4-FFF2-40B4-BE49-F238E27FC236}">
                <a16:creationId xmlns:a16="http://schemas.microsoft.com/office/drawing/2014/main" id="{0D396935-9139-BA41-B228-489AA18A6F7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355A661-20EC-F84D-9838-8D4652FAA3BF}"/>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5102763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85DFD-48A7-6347-B7CF-FBF6C20BC2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B5B5D43-1490-754C-A0BA-9EB9437F898B}"/>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4" name="Footer Placeholder 3">
            <a:extLst>
              <a:ext uri="{FF2B5EF4-FFF2-40B4-BE49-F238E27FC236}">
                <a16:creationId xmlns:a16="http://schemas.microsoft.com/office/drawing/2014/main" id="{294D939B-0853-2248-9AC5-593C419A6C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90BD6B-558E-AE4B-A7DF-CB371C9FB07A}"/>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39908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C53EA13-6003-664F-BA08-9914D553933A}"/>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3" name="Footer Placeholder 2">
            <a:extLst>
              <a:ext uri="{FF2B5EF4-FFF2-40B4-BE49-F238E27FC236}">
                <a16:creationId xmlns:a16="http://schemas.microsoft.com/office/drawing/2014/main" id="{9C4ADB84-6ECD-AD45-8599-EB8212BBEF8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742A6D8-DF0A-2444-B2D5-D81539A49D94}"/>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31536052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F507D9-049D-1946-8A25-C612F7692C3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63194F-E162-AC4E-8867-9686E5961A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8B3407-7007-5D47-B0CD-7EEE038DC8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51A1B40-1873-F349-938C-9979D69D4C81}"/>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6" name="Footer Placeholder 5">
            <a:extLst>
              <a:ext uri="{FF2B5EF4-FFF2-40B4-BE49-F238E27FC236}">
                <a16:creationId xmlns:a16="http://schemas.microsoft.com/office/drawing/2014/main" id="{AB51CAC2-E9F2-8B4F-BA61-47399633E83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327FC6-7BB4-C744-927B-6735899FFC0C}"/>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13498722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10F8F-4EB8-9D46-9864-03CE7F110F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A12583F-AB17-4B47-B368-250D5DCD3A2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F70C0A0-90C0-AD40-B7E7-A03BBFF52F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C0C323C-0566-8848-AF5A-37ECA40906D0}"/>
              </a:ext>
            </a:extLst>
          </p:cNvPr>
          <p:cNvSpPr>
            <a:spLocks noGrp="1"/>
          </p:cNvSpPr>
          <p:nvPr>
            <p:ph type="dt" sz="half" idx="10"/>
          </p:nvPr>
        </p:nvSpPr>
        <p:spPr/>
        <p:txBody>
          <a:bodyPr/>
          <a:lstStyle/>
          <a:p>
            <a:fld id="{2CA65223-D065-D742-AEF3-61D5B9304A90}" type="datetimeFigureOut">
              <a:rPr lang="en-US" smtClean="0"/>
              <a:t>1/13/22</a:t>
            </a:fld>
            <a:endParaRPr lang="en-US"/>
          </a:p>
        </p:txBody>
      </p:sp>
      <p:sp>
        <p:nvSpPr>
          <p:cNvPr id="6" name="Footer Placeholder 5">
            <a:extLst>
              <a:ext uri="{FF2B5EF4-FFF2-40B4-BE49-F238E27FC236}">
                <a16:creationId xmlns:a16="http://schemas.microsoft.com/office/drawing/2014/main" id="{5C4FC541-CAA8-0341-86C4-AD15D14B6BD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3D2A64-DAB0-7D46-BA3A-C242DE4589A9}"/>
              </a:ext>
            </a:extLst>
          </p:cNvPr>
          <p:cNvSpPr>
            <a:spLocks noGrp="1"/>
          </p:cNvSpPr>
          <p:nvPr>
            <p:ph type="sldNum" sz="quarter" idx="12"/>
          </p:nvPr>
        </p:nvSpPr>
        <p:spPr/>
        <p:txBody>
          <a:bodyPr/>
          <a:lstStyle/>
          <a:p>
            <a:fld id="{0781FA0B-6E7D-1E4C-8AE1-C8F95A1EB8D9}" type="slidenum">
              <a:rPr lang="en-US" smtClean="0"/>
              <a:t>‹#›</a:t>
            </a:fld>
            <a:endParaRPr lang="en-US"/>
          </a:p>
        </p:txBody>
      </p:sp>
    </p:spTree>
    <p:extLst>
      <p:ext uri="{BB962C8B-B14F-4D97-AF65-F5344CB8AC3E}">
        <p14:creationId xmlns:p14="http://schemas.microsoft.com/office/powerpoint/2010/main" val="23572286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1939D8-BA8C-F541-8740-5C5EE51B322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E71156-B6BB-B14C-9664-EB937A876C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096B4B-1097-B44A-AFE1-B4DC39B02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A65223-D065-D742-AEF3-61D5B9304A90}" type="datetimeFigureOut">
              <a:rPr lang="en-US" smtClean="0"/>
              <a:t>1/13/22</a:t>
            </a:fld>
            <a:endParaRPr lang="en-US"/>
          </a:p>
        </p:txBody>
      </p:sp>
      <p:sp>
        <p:nvSpPr>
          <p:cNvPr id="5" name="Footer Placeholder 4">
            <a:extLst>
              <a:ext uri="{FF2B5EF4-FFF2-40B4-BE49-F238E27FC236}">
                <a16:creationId xmlns:a16="http://schemas.microsoft.com/office/drawing/2014/main" id="{58A8C42C-B3E5-6043-A307-DC9201153D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A7ACCA0-307A-E84B-8F9C-8310430CAB4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81FA0B-6E7D-1E4C-8AE1-C8F95A1EB8D9}" type="slidenum">
              <a:rPr lang="en-US" smtClean="0"/>
              <a:t>‹#›</a:t>
            </a:fld>
            <a:endParaRPr lang="en-US"/>
          </a:p>
        </p:txBody>
      </p:sp>
    </p:spTree>
    <p:extLst>
      <p:ext uri="{BB962C8B-B14F-4D97-AF65-F5344CB8AC3E}">
        <p14:creationId xmlns:p14="http://schemas.microsoft.com/office/powerpoint/2010/main" val="459441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47.xml.rels><?xml version="1.0" encoding="UTF-8" standalone="yes"?>
<Relationships xmlns="http://schemas.openxmlformats.org/package/2006/relationships"><Relationship Id="rId3" Type="http://schemas.openxmlformats.org/officeDocument/2006/relationships/notesSlide" Target="../notesSlides/notesSlide4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50.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54.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a:extLst>
              <a:ext uri="{C183D7F6-B498-43B3-948B-1728B52AA6E4}">
                <adec:decorative xmlns:adec="http://schemas.microsoft.com/office/drawing/2017/decorative" val="1"/>
              </a:ext>
            </a:extLst>
          </p:cNvPr>
          <p:cNvGrpSpPr/>
          <p:nvPr/>
        </p:nvGrpSpPr>
        <p:grpSpPr>
          <a:xfrm>
            <a:off x="-167489"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0" name="Rectangle 9"/>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4" name="Isosceles Triangle 3"/>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grpSp>
      <p:sp>
        <p:nvSpPr>
          <p:cNvPr id="5" name="Rectangle 4">
            <a:extLst>
              <a:ext uri="{C183D7F6-B498-43B3-948B-1728B52AA6E4}">
                <adec:decorative xmlns:adec="http://schemas.microsoft.com/office/drawing/2017/decorative" val="1"/>
              </a:ext>
            </a:extLst>
          </p:cNvPr>
          <p:cNvSpPr/>
          <p:nvPr/>
        </p:nvSpPr>
        <p:spPr>
          <a:xfrm>
            <a:off x="-167489"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entury Gothic" panose="020B0502020202020204" pitchFamily="34" charset="0"/>
            </a:endParaRPr>
          </a:p>
        </p:txBody>
      </p:sp>
      <p:sp>
        <p:nvSpPr>
          <p:cNvPr id="13" name="TextBox 12"/>
          <p:cNvSpPr txBox="1"/>
          <p:nvPr/>
        </p:nvSpPr>
        <p:spPr>
          <a:xfrm>
            <a:off x="0" y="612508"/>
            <a:ext cx="9174665" cy="2862322"/>
          </a:xfrm>
          <a:prstGeom prst="rect">
            <a:avLst/>
          </a:prstGeom>
          <a:noFill/>
        </p:spPr>
        <p:txBody>
          <a:bodyPr wrap="square" rtlCol="0">
            <a:spAutoFit/>
          </a:bodyPr>
          <a:lstStyle/>
          <a:p>
            <a:r>
              <a:rPr lang="en-US" sz="6000" dirty="0">
                <a:solidFill>
                  <a:schemeClr val="bg1"/>
                </a:solidFill>
                <a:latin typeface="Century Gothic" panose="020B0502020202020204" pitchFamily="34" charset="0"/>
              </a:rPr>
              <a:t>Lexical content: </a:t>
            </a:r>
          </a:p>
          <a:p>
            <a:r>
              <a:rPr lang="en-US" sz="6000" dirty="0">
                <a:solidFill>
                  <a:schemeClr val="bg1"/>
                </a:solidFill>
                <a:latin typeface="Century Gothic" panose="020B0502020202020204" pitchFamily="34" charset="0"/>
              </a:rPr>
              <a:t>selection, teaching, learning, and testing</a:t>
            </a:r>
            <a:endParaRPr lang="en-GB" sz="6000" b="1" dirty="0">
              <a:solidFill>
                <a:schemeClr val="bg1"/>
              </a:solidFill>
              <a:latin typeface="Century Gothic" panose="020B0502020202020204" pitchFamily="34" charset="0"/>
            </a:endParaRPr>
          </a:p>
        </p:txBody>
      </p:sp>
      <p:sp>
        <p:nvSpPr>
          <p:cNvPr id="3" name="TextBox 2"/>
          <p:cNvSpPr txBox="1"/>
          <p:nvPr/>
        </p:nvSpPr>
        <p:spPr>
          <a:xfrm>
            <a:off x="113913" y="4181530"/>
            <a:ext cx="4669658" cy="2554545"/>
          </a:xfrm>
          <a:prstGeom prst="rect">
            <a:avLst/>
          </a:prstGeom>
          <a:noFill/>
        </p:spPr>
        <p:txBody>
          <a:bodyPr wrap="square" rtlCol="0">
            <a:spAutoFit/>
          </a:bodyPr>
          <a:lstStyle/>
          <a:p>
            <a:r>
              <a:rPr lang="en-GB" sz="2000" dirty="0">
                <a:solidFill>
                  <a:schemeClr val="bg1"/>
                </a:solidFill>
                <a:latin typeface="Century Gothic" panose="020B0502020202020204" pitchFamily="34" charset="0"/>
              </a:rPr>
              <a:t>Emma Marsden</a:t>
            </a:r>
          </a:p>
          <a:p>
            <a:r>
              <a:rPr lang="en-GB" sz="2000" dirty="0">
                <a:solidFill>
                  <a:schemeClr val="bg1"/>
                </a:solidFill>
                <a:latin typeface="Century Gothic" panose="020B0502020202020204" pitchFamily="34" charset="0"/>
              </a:rPr>
              <a:t>Amber Dudley</a:t>
            </a:r>
          </a:p>
          <a:p>
            <a:r>
              <a:rPr lang="en-GB" sz="2000" dirty="0">
                <a:solidFill>
                  <a:schemeClr val="bg1"/>
                </a:solidFill>
                <a:latin typeface="Century Gothic" panose="020B0502020202020204" pitchFamily="34" charset="0"/>
              </a:rPr>
              <a:t>Nick Avery</a:t>
            </a:r>
          </a:p>
          <a:p>
            <a:r>
              <a:rPr lang="en-GB" sz="2000" dirty="0">
                <a:solidFill>
                  <a:schemeClr val="bg1"/>
                </a:solidFill>
                <a:latin typeface="Century Gothic" panose="020B0502020202020204" pitchFamily="34" charset="0"/>
              </a:rPr>
              <a:t>Natalie Finlayson</a:t>
            </a:r>
          </a:p>
          <a:p>
            <a:r>
              <a:rPr lang="en-GB" sz="2000" dirty="0">
                <a:solidFill>
                  <a:schemeClr val="bg1"/>
                </a:solidFill>
                <a:latin typeface="Century Gothic" panose="020B0502020202020204" pitchFamily="34" charset="0"/>
              </a:rPr>
              <a:t>Rachel Hawkes</a:t>
            </a:r>
          </a:p>
          <a:p>
            <a:r>
              <a:rPr lang="en-GB" sz="2000" dirty="0">
                <a:solidFill>
                  <a:schemeClr val="bg1"/>
                </a:solidFill>
                <a:latin typeface="Century Gothic" panose="020B0502020202020204" pitchFamily="34" charset="0"/>
              </a:rPr>
              <a:t>Stephen Owen</a:t>
            </a:r>
          </a:p>
          <a:p>
            <a:r>
              <a:rPr lang="en-GB" sz="2000" dirty="0">
                <a:solidFill>
                  <a:schemeClr val="bg1"/>
                </a:solidFill>
                <a:latin typeface="Century Gothic" panose="020B0502020202020204" pitchFamily="34" charset="0"/>
              </a:rPr>
              <a:t>Peter Watson</a:t>
            </a:r>
          </a:p>
          <a:p>
            <a:r>
              <a:rPr lang="en-GB" sz="2000" b="1" dirty="0">
                <a:solidFill>
                  <a:schemeClr val="bg1"/>
                </a:solidFill>
                <a:latin typeface="Century Gothic" panose="020B0502020202020204" pitchFamily="34" charset="0"/>
              </a:rPr>
              <a:t>Last updated: 13 January 2022</a:t>
            </a:r>
          </a:p>
        </p:txBody>
      </p:sp>
      <p:pic>
        <p:nvPicPr>
          <p:cNvPr id="11" name="Picture 10" descr="NCELP Logo">
            <a:extLst>
              <a:ext uri="{FF2B5EF4-FFF2-40B4-BE49-F238E27FC236}">
                <a16:creationId xmlns:a16="http://schemas.microsoft.com/office/drawing/2014/main" id="{FDE4BA9E-B45D-0C40-AEC7-B019C4CF2ED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6998" y="6428299"/>
            <a:ext cx="3077513" cy="288077"/>
          </a:xfrm>
          <a:prstGeom prst="rect">
            <a:avLst/>
          </a:prstGeom>
        </p:spPr>
      </p:pic>
    </p:spTree>
    <p:extLst>
      <p:ext uri="{BB962C8B-B14F-4D97-AF65-F5344CB8AC3E}">
        <p14:creationId xmlns:p14="http://schemas.microsoft.com/office/powerpoint/2010/main" val="3125179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a:extLst>
              <a:ext uri="{FF2B5EF4-FFF2-40B4-BE49-F238E27FC236}">
                <a16:creationId xmlns:a16="http://schemas.microsoft.com/office/drawing/2014/main" id="{D0EF56F3-0FF3-4539-A948-C2D203B122B7}"/>
              </a:ext>
            </a:extLst>
          </p:cNvPr>
          <p:cNvGraphicFramePr>
            <a:graphicFrameLocks noGrp="1"/>
          </p:cNvGraphicFramePr>
          <p:nvPr>
            <p:ph idx="1"/>
            <p:extLst>
              <p:ext uri="{D42A27DB-BD31-4B8C-83A1-F6EECF244321}">
                <p14:modId xmlns:p14="http://schemas.microsoft.com/office/powerpoint/2010/main" val="2918585532"/>
              </p:ext>
            </p:extLst>
          </p:nvPr>
        </p:nvGraphicFramePr>
        <p:xfrm>
          <a:off x="432501" y="2329637"/>
          <a:ext cx="11365200" cy="3988114"/>
        </p:xfrm>
        <a:graphic>
          <a:graphicData uri="http://schemas.openxmlformats.org/drawingml/2006/table">
            <a:tbl>
              <a:tblPr firstRow="1" bandRow="1">
                <a:tableStyleId>{69012ECD-51FC-41F1-AA8D-1B2483CD663E}</a:tableStyleId>
              </a:tblPr>
              <a:tblGrid>
                <a:gridCol w="1480227">
                  <a:extLst>
                    <a:ext uri="{9D8B030D-6E8A-4147-A177-3AD203B41FA5}">
                      <a16:colId xmlns:a16="http://schemas.microsoft.com/office/drawing/2014/main" val="1393854814"/>
                    </a:ext>
                  </a:extLst>
                </a:gridCol>
                <a:gridCol w="1412139">
                  <a:extLst>
                    <a:ext uri="{9D8B030D-6E8A-4147-A177-3AD203B41FA5}">
                      <a16:colId xmlns:a16="http://schemas.microsoft.com/office/drawing/2014/main" val="1311147438"/>
                    </a:ext>
                  </a:extLst>
                </a:gridCol>
                <a:gridCol w="1412139">
                  <a:extLst>
                    <a:ext uri="{9D8B030D-6E8A-4147-A177-3AD203B41FA5}">
                      <a16:colId xmlns:a16="http://schemas.microsoft.com/office/drawing/2014/main" val="984239837"/>
                    </a:ext>
                  </a:extLst>
                </a:gridCol>
                <a:gridCol w="1412139">
                  <a:extLst>
                    <a:ext uri="{9D8B030D-6E8A-4147-A177-3AD203B41FA5}">
                      <a16:colId xmlns:a16="http://schemas.microsoft.com/office/drawing/2014/main" val="2781124057"/>
                    </a:ext>
                  </a:extLst>
                </a:gridCol>
                <a:gridCol w="1412139">
                  <a:extLst>
                    <a:ext uri="{9D8B030D-6E8A-4147-A177-3AD203B41FA5}">
                      <a16:colId xmlns:a16="http://schemas.microsoft.com/office/drawing/2014/main" val="2524643410"/>
                    </a:ext>
                  </a:extLst>
                </a:gridCol>
                <a:gridCol w="1412139">
                  <a:extLst>
                    <a:ext uri="{9D8B030D-6E8A-4147-A177-3AD203B41FA5}">
                      <a16:colId xmlns:a16="http://schemas.microsoft.com/office/drawing/2014/main" val="2164561204"/>
                    </a:ext>
                  </a:extLst>
                </a:gridCol>
                <a:gridCol w="1412139">
                  <a:extLst>
                    <a:ext uri="{9D8B030D-6E8A-4147-A177-3AD203B41FA5}">
                      <a16:colId xmlns:a16="http://schemas.microsoft.com/office/drawing/2014/main" val="3090720966"/>
                    </a:ext>
                  </a:extLst>
                </a:gridCol>
                <a:gridCol w="1412139">
                  <a:extLst>
                    <a:ext uri="{9D8B030D-6E8A-4147-A177-3AD203B41FA5}">
                      <a16:colId xmlns:a16="http://schemas.microsoft.com/office/drawing/2014/main" val="709329238"/>
                    </a:ext>
                  </a:extLst>
                </a:gridCol>
              </a:tblGrid>
              <a:tr h="1352984">
                <a:tc>
                  <a:txBody>
                    <a:bodyPr/>
                    <a:lstStyle/>
                    <a:p>
                      <a:pPr algn="ctr"/>
                      <a:endParaRPr lang="en-US" sz="2000" dirty="0">
                        <a:latin typeface="Century Gothic" panose="020B0502020202020204" pitchFamily="34" charset="0"/>
                      </a:endParaRPr>
                    </a:p>
                  </a:txBody>
                  <a:tcPr anchor="ctr">
                    <a:solidFill>
                      <a:srgbClr val="204E79"/>
                    </a:solidFill>
                  </a:tcPr>
                </a:tc>
                <a:tc>
                  <a:txBody>
                    <a:bodyPr/>
                    <a:lstStyle/>
                    <a:p>
                      <a:pPr algn="ctr"/>
                      <a:r>
                        <a:rPr lang="en-US" sz="2000" dirty="0">
                          <a:latin typeface="Century Gothic" panose="020B0502020202020204" pitchFamily="34" charset="0"/>
                        </a:rPr>
                        <a:t>2018</a:t>
                      </a:r>
                    </a:p>
                  </a:txBody>
                  <a:tcPr anchor="ctr">
                    <a:solidFill>
                      <a:srgbClr val="204E79"/>
                    </a:solidFill>
                  </a:tcPr>
                </a:tc>
                <a:tc>
                  <a:txBody>
                    <a:bodyPr/>
                    <a:lstStyle/>
                    <a:p>
                      <a:pPr algn="ctr"/>
                      <a:r>
                        <a:rPr lang="en-US" sz="2000" dirty="0">
                          <a:latin typeface="Century Gothic" panose="020B0502020202020204" pitchFamily="34" charset="0"/>
                        </a:rPr>
                        <a:t>2019</a:t>
                      </a:r>
                    </a:p>
                  </a:txBody>
                  <a:tcPr anchor="ctr">
                    <a:solidFill>
                      <a:srgbClr val="204E79"/>
                    </a:solidFill>
                  </a:tcPr>
                </a:tc>
                <a:tc>
                  <a:txBody>
                    <a:bodyPr/>
                    <a:lstStyle/>
                    <a:p>
                      <a:pPr algn="ctr"/>
                      <a:r>
                        <a:rPr lang="en-US" sz="2000" dirty="0">
                          <a:latin typeface="Century Gothic" panose="020B0502020202020204" pitchFamily="34" charset="0"/>
                        </a:rPr>
                        <a:t>2020</a:t>
                      </a:r>
                    </a:p>
                  </a:txBody>
                  <a:tcPr anchor="ctr">
                    <a:solidFill>
                      <a:srgbClr val="204E79"/>
                    </a:solidFill>
                  </a:tcPr>
                </a:tc>
                <a:tc>
                  <a:txBody>
                    <a:bodyPr/>
                    <a:lstStyle/>
                    <a:p>
                      <a:pPr algn="ctr"/>
                      <a:r>
                        <a:rPr lang="en-US" sz="2000" dirty="0">
                          <a:latin typeface="Century Gothic" panose="020B0502020202020204" pitchFamily="34" charset="0"/>
                        </a:rPr>
                        <a:t>Sample </a:t>
                      </a:r>
                    </a:p>
                  </a:txBody>
                  <a:tcPr anchor="ctr">
                    <a:solidFill>
                      <a:srgbClr val="204E79"/>
                    </a:solidFill>
                  </a:tcPr>
                </a:tc>
                <a:tc>
                  <a:txBody>
                    <a:bodyPr/>
                    <a:lstStyle/>
                    <a:p>
                      <a:pPr algn="ctr"/>
                      <a:r>
                        <a:rPr lang="en-US" sz="2000" dirty="0">
                          <a:latin typeface="Century Gothic" panose="020B0502020202020204" pitchFamily="34" charset="0"/>
                        </a:rPr>
                        <a:t>2018 + 2019</a:t>
                      </a:r>
                    </a:p>
                  </a:txBody>
                  <a:tcPr anchor="ctr">
                    <a:solidFill>
                      <a:srgbClr val="204E79"/>
                    </a:solidFill>
                  </a:tcPr>
                </a:tc>
                <a:tc>
                  <a:txBody>
                    <a:bodyPr/>
                    <a:lstStyle/>
                    <a:p>
                      <a:pPr algn="ctr"/>
                      <a:r>
                        <a:rPr lang="en-US" sz="2000" dirty="0">
                          <a:latin typeface="Century Gothic" panose="020B0502020202020204" pitchFamily="34" charset="0"/>
                        </a:rPr>
                        <a:t> 2018 + 2019 + 2020</a:t>
                      </a:r>
                    </a:p>
                  </a:txBody>
                  <a:tcPr anchor="ctr">
                    <a:solidFill>
                      <a:srgbClr val="204E79"/>
                    </a:solidFill>
                  </a:tcPr>
                </a:tc>
                <a:tc>
                  <a:txBody>
                    <a:bodyPr/>
                    <a:lstStyle/>
                    <a:p>
                      <a:pPr algn="ctr"/>
                      <a:r>
                        <a:rPr lang="en-US" sz="2000" dirty="0">
                          <a:latin typeface="Century Gothic" panose="020B0502020202020204" pitchFamily="34" charset="0"/>
                        </a:rPr>
                        <a:t>2018 + 2019 + 2020 + sample</a:t>
                      </a:r>
                    </a:p>
                  </a:txBody>
                  <a:tcPr anchor="ctr">
                    <a:solidFill>
                      <a:srgbClr val="204E79"/>
                    </a:solidFill>
                  </a:tcPr>
                </a:tc>
                <a:extLst>
                  <a:ext uri="{0D108BD9-81ED-4DB2-BD59-A6C34878D82A}">
                    <a16:rowId xmlns:a16="http://schemas.microsoft.com/office/drawing/2014/main" val="2990784847"/>
                  </a:ext>
                </a:extLst>
              </a:tr>
              <a:tr h="942989">
                <a:tc>
                  <a:txBody>
                    <a:bodyPr/>
                    <a:lstStyle/>
                    <a:p>
                      <a:pPr algn="ctr"/>
                      <a:r>
                        <a:rPr lang="en-US" sz="2000" dirty="0">
                          <a:solidFill>
                            <a:srgbClr val="002060"/>
                          </a:solidFill>
                          <a:latin typeface="Century Gothic" panose="020B0502020202020204" pitchFamily="34" charset="0"/>
                        </a:rPr>
                        <a:t>French</a:t>
                      </a:r>
                    </a:p>
                  </a:txBody>
                  <a:tcPr anchor="ctr"/>
                </a:tc>
                <a:tc>
                  <a:txBody>
                    <a:bodyPr/>
                    <a:lstStyle/>
                    <a:p>
                      <a:pPr algn="ctr"/>
                      <a:r>
                        <a:rPr lang="en-US" sz="2000" dirty="0">
                          <a:solidFill>
                            <a:srgbClr val="002060"/>
                          </a:solidFill>
                          <a:latin typeface="Century Gothic" panose="020B0502020202020204" pitchFamily="34" charset="0"/>
                        </a:rPr>
                        <a:t>827 </a:t>
                      </a:r>
                    </a:p>
                    <a:p>
                      <a:pPr algn="ctr"/>
                      <a:r>
                        <a:rPr lang="en-US" sz="2000" dirty="0">
                          <a:solidFill>
                            <a:srgbClr val="002060"/>
                          </a:solidFill>
                          <a:latin typeface="Century Gothic" panose="020B0502020202020204" pitchFamily="34" charset="0"/>
                        </a:rPr>
                        <a:t>(72%)</a:t>
                      </a:r>
                    </a:p>
                  </a:txBody>
                  <a:tcPr anchor="ctr"/>
                </a:tc>
                <a:tc>
                  <a:txBody>
                    <a:bodyPr/>
                    <a:lstStyle/>
                    <a:p>
                      <a:pPr algn="ctr"/>
                      <a:r>
                        <a:rPr lang="en-US" sz="2000" dirty="0">
                          <a:solidFill>
                            <a:srgbClr val="002060"/>
                          </a:solidFill>
                          <a:latin typeface="Century Gothic" panose="020B0502020202020204" pitchFamily="34" charset="0"/>
                        </a:rPr>
                        <a:t>845 </a:t>
                      </a:r>
                    </a:p>
                    <a:p>
                      <a:pPr algn="ctr"/>
                      <a:r>
                        <a:rPr lang="en-US" sz="2000" dirty="0">
                          <a:solidFill>
                            <a:srgbClr val="002060"/>
                          </a:solidFill>
                          <a:latin typeface="Century Gothic" panose="020B0502020202020204" pitchFamily="34" charset="0"/>
                        </a:rPr>
                        <a:t>(75%)</a:t>
                      </a:r>
                    </a:p>
                  </a:txBody>
                  <a:tcPr anchor="ctr"/>
                </a:tc>
                <a:tc>
                  <a:txBody>
                    <a:bodyPr/>
                    <a:lstStyle/>
                    <a:p>
                      <a:pPr algn="ctr"/>
                      <a:r>
                        <a:rPr lang="en-US" sz="2000" dirty="0">
                          <a:solidFill>
                            <a:srgbClr val="002060"/>
                          </a:solidFill>
                          <a:latin typeface="Century Gothic" panose="020B0502020202020204" pitchFamily="34" charset="0"/>
                        </a:rPr>
                        <a:t>832 </a:t>
                      </a:r>
                    </a:p>
                    <a:p>
                      <a:pPr algn="ctr"/>
                      <a:r>
                        <a:rPr lang="en-US" sz="2000" dirty="0">
                          <a:solidFill>
                            <a:srgbClr val="002060"/>
                          </a:solidFill>
                          <a:latin typeface="Century Gothic" panose="020B0502020202020204" pitchFamily="34" charset="0"/>
                        </a:rPr>
                        <a:t>(73%)</a:t>
                      </a:r>
                    </a:p>
                  </a:txBody>
                  <a:tcPr anchor="ctr"/>
                </a:tc>
                <a:tc>
                  <a:txBody>
                    <a:bodyPr/>
                    <a:lstStyle/>
                    <a:p>
                      <a:pPr algn="ctr"/>
                      <a:r>
                        <a:rPr lang="en-US" sz="2000" dirty="0">
                          <a:solidFill>
                            <a:srgbClr val="002060"/>
                          </a:solidFill>
                          <a:latin typeface="Century Gothic" panose="020B0502020202020204" pitchFamily="34" charset="0"/>
                        </a:rPr>
                        <a:t>861 </a:t>
                      </a:r>
                    </a:p>
                    <a:p>
                      <a:pPr algn="ctr"/>
                      <a:r>
                        <a:rPr lang="en-US" sz="2000" dirty="0">
                          <a:solidFill>
                            <a:srgbClr val="002060"/>
                          </a:solidFill>
                          <a:latin typeface="Century Gothic" panose="020B0502020202020204" pitchFamily="34" charset="0"/>
                        </a:rPr>
                        <a:t>(72%)</a:t>
                      </a:r>
                    </a:p>
                  </a:txBody>
                  <a:tcPr anchor="ctr"/>
                </a:tc>
                <a:tc>
                  <a:txBody>
                    <a:bodyPr/>
                    <a:lstStyle/>
                    <a:p>
                      <a:pPr algn="ctr"/>
                      <a:r>
                        <a:rPr lang="en-US" sz="2000" dirty="0">
                          <a:solidFill>
                            <a:srgbClr val="002060"/>
                          </a:solidFill>
                          <a:latin typeface="Century Gothic" panose="020B0502020202020204" pitchFamily="34" charset="0"/>
                        </a:rPr>
                        <a:t>1336 </a:t>
                      </a:r>
                    </a:p>
                    <a:p>
                      <a:pPr algn="ctr"/>
                      <a:r>
                        <a:rPr lang="en-US" sz="2000" dirty="0">
                          <a:solidFill>
                            <a:srgbClr val="002060"/>
                          </a:solidFill>
                          <a:latin typeface="Century Gothic" panose="020B0502020202020204" pitchFamily="34" charset="0"/>
                        </a:rPr>
                        <a:t>(69%)</a:t>
                      </a:r>
                    </a:p>
                  </a:txBody>
                  <a:tcPr anchor="ctr"/>
                </a:tc>
                <a:tc>
                  <a:txBody>
                    <a:bodyPr/>
                    <a:lstStyle/>
                    <a:p>
                      <a:pPr algn="ctr"/>
                      <a:r>
                        <a:rPr lang="en-US" sz="2000" dirty="0">
                          <a:solidFill>
                            <a:srgbClr val="002060"/>
                          </a:solidFill>
                          <a:latin typeface="Century Gothic" panose="020B0502020202020204" pitchFamily="34" charset="0"/>
                        </a:rPr>
                        <a:t>1761 </a:t>
                      </a:r>
                    </a:p>
                    <a:p>
                      <a:pPr algn="ctr"/>
                      <a:r>
                        <a:rPr lang="en-US" sz="2000" dirty="0">
                          <a:solidFill>
                            <a:srgbClr val="002060"/>
                          </a:solidFill>
                          <a:latin typeface="Century Gothic" panose="020B0502020202020204" pitchFamily="34" charset="0"/>
                        </a:rPr>
                        <a:t>(64%)</a:t>
                      </a:r>
                    </a:p>
                  </a:txBody>
                  <a:tcPr anchor="ctr"/>
                </a:tc>
                <a:tc>
                  <a:txBody>
                    <a:bodyPr/>
                    <a:lstStyle/>
                    <a:p>
                      <a:pPr algn="ctr"/>
                      <a:r>
                        <a:rPr lang="en-US" sz="2000" dirty="0">
                          <a:solidFill>
                            <a:srgbClr val="002060"/>
                          </a:solidFill>
                          <a:latin typeface="Century Gothic" panose="020B0502020202020204" pitchFamily="34" charset="0"/>
                        </a:rPr>
                        <a:t>2118 </a:t>
                      </a:r>
                    </a:p>
                    <a:p>
                      <a:pPr algn="ctr"/>
                      <a:r>
                        <a:rPr lang="en-US" sz="2000" dirty="0">
                          <a:solidFill>
                            <a:srgbClr val="002060"/>
                          </a:solidFill>
                          <a:latin typeface="Century Gothic" panose="020B0502020202020204" pitchFamily="34" charset="0"/>
                        </a:rPr>
                        <a:t>(62%)</a:t>
                      </a:r>
                    </a:p>
                  </a:txBody>
                  <a:tcPr anchor="ctr"/>
                </a:tc>
                <a:extLst>
                  <a:ext uri="{0D108BD9-81ED-4DB2-BD59-A6C34878D82A}">
                    <a16:rowId xmlns:a16="http://schemas.microsoft.com/office/drawing/2014/main" val="3182239625"/>
                  </a:ext>
                </a:extLst>
              </a:tr>
              <a:tr h="942989">
                <a:tc>
                  <a:txBody>
                    <a:bodyPr/>
                    <a:lstStyle/>
                    <a:p>
                      <a:pPr algn="ctr"/>
                      <a:r>
                        <a:rPr lang="en-US" sz="2000" dirty="0">
                          <a:solidFill>
                            <a:srgbClr val="002060"/>
                          </a:solidFill>
                          <a:latin typeface="Century Gothic" panose="020B0502020202020204" pitchFamily="34" charset="0"/>
                        </a:rPr>
                        <a:t>Spanish</a:t>
                      </a:r>
                    </a:p>
                  </a:txBody>
                  <a:tcPr anchor="ctr"/>
                </a:tc>
                <a:tc>
                  <a:txBody>
                    <a:bodyPr/>
                    <a:lstStyle/>
                    <a:p>
                      <a:pPr algn="ctr"/>
                      <a:r>
                        <a:rPr lang="en-US" sz="2000" dirty="0">
                          <a:solidFill>
                            <a:srgbClr val="002060"/>
                          </a:solidFill>
                          <a:latin typeface="Century Gothic" panose="020B0502020202020204" pitchFamily="34" charset="0"/>
                        </a:rPr>
                        <a:t>759 </a:t>
                      </a:r>
                    </a:p>
                    <a:p>
                      <a:pPr algn="ctr"/>
                      <a:r>
                        <a:rPr lang="en-US" sz="2000" dirty="0">
                          <a:solidFill>
                            <a:srgbClr val="002060"/>
                          </a:solidFill>
                          <a:latin typeface="Century Gothic" panose="020B0502020202020204" pitchFamily="34" charset="0"/>
                        </a:rPr>
                        <a:t>(76%)</a:t>
                      </a:r>
                    </a:p>
                  </a:txBody>
                  <a:tcPr anchor="ctr"/>
                </a:tc>
                <a:tc>
                  <a:txBody>
                    <a:bodyPr/>
                    <a:lstStyle/>
                    <a:p>
                      <a:pPr algn="ctr"/>
                      <a:r>
                        <a:rPr lang="en-US" sz="2000" dirty="0">
                          <a:solidFill>
                            <a:srgbClr val="002060"/>
                          </a:solidFill>
                          <a:latin typeface="Century Gothic" panose="020B0502020202020204" pitchFamily="34" charset="0"/>
                        </a:rPr>
                        <a:t>816 </a:t>
                      </a:r>
                    </a:p>
                    <a:p>
                      <a:pPr algn="ctr"/>
                      <a:r>
                        <a:rPr lang="en-US" sz="2000" dirty="0">
                          <a:solidFill>
                            <a:srgbClr val="002060"/>
                          </a:solidFill>
                          <a:latin typeface="Century Gothic" panose="020B0502020202020204" pitchFamily="34" charset="0"/>
                        </a:rPr>
                        <a:t>(74%)</a:t>
                      </a:r>
                    </a:p>
                  </a:txBody>
                  <a:tcPr anchor="ctr"/>
                </a:tc>
                <a:tc>
                  <a:txBody>
                    <a:bodyPr/>
                    <a:lstStyle/>
                    <a:p>
                      <a:pPr algn="ctr"/>
                      <a:r>
                        <a:rPr lang="en-US" sz="2000" dirty="0">
                          <a:solidFill>
                            <a:srgbClr val="002060"/>
                          </a:solidFill>
                          <a:latin typeface="Century Gothic" panose="020B0502020202020204" pitchFamily="34" charset="0"/>
                        </a:rPr>
                        <a:t>808 </a:t>
                      </a:r>
                    </a:p>
                    <a:p>
                      <a:pPr algn="ctr"/>
                      <a:r>
                        <a:rPr lang="en-US" sz="2000" dirty="0">
                          <a:solidFill>
                            <a:srgbClr val="002060"/>
                          </a:solidFill>
                          <a:latin typeface="Century Gothic" panose="020B0502020202020204" pitchFamily="34" charset="0"/>
                        </a:rPr>
                        <a:t>(74%)</a:t>
                      </a:r>
                    </a:p>
                  </a:txBody>
                  <a:tcPr anchor="ctr"/>
                </a:tc>
                <a:tc>
                  <a:txBody>
                    <a:bodyPr/>
                    <a:lstStyle/>
                    <a:p>
                      <a:pPr algn="ctr"/>
                      <a:r>
                        <a:rPr lang="en-US" sz="2000" dirty="0">
                          <a:solidFill>
                            <a:srgbClr val="002060"/>
                          </a:solidFill>
                          <a:latin typeface="Century Gothic" panose="020B0502020202020204" pitchFamily="34" charset="0"/>
                        </a:rPr>
                        <a:t>763 </a:t>
                      </a:r>
                    </a:p>
                    <a:p>
                      <a:pPr algn="ctr"/>
                      <a:r>
                        <a:rPr lang="en-US" sz="2000" dirty="0">
                          <a:solidFill>
                            <a:srgbClr val="002060"/>
                          </a:solidFill>
                          <a:latin typeface="Century Gothic" panose="020B0502020202020204" pitchFamily="34" charset="0"/>
                        </a:rPr>
                        <a:t>(76%)</a:t>
                      </a:r>
                    </a:p>
                  </a:txBody>
                  <a:tcPr anchor="ctr"/>
                </a:tc>
                <a:tc>
                  <a:txBody>
                    <a:bodyPr/>
                    <a:lstStyle/>
                    <a:p>
                      <a:pPr algn="ctr"/>
                      <a:r>
                        <a:rPr lang="en-US" sz="2000" dirty="0">
                          <a:solidFill>
                            <a:srgbClr val="002060"/>
                          </a:solidFill>
                          <a:latin typeface="Century Gothic" panose="020B0502020202020204" pitchFamily="34" charset="0"/>
                        </a:rPr>
                        <a:t>1299 </a:t>
                      </a:r>
                    </a:p>
                    <a:p>
                      <a:pPr algn="ctr"/>
                      <a:r>
                        <a:rPr lang="en-US" sz="2000" dirty="0">
                          <a:solidFill>
                            <a:srgbClr val="002060"/>
                          </a:solidFill>
                          <a:latin typeface="Century Gothic" panose="020B0502020202020204" pitchFamily="34" charset="0"/>
                        </a:rPr>
                        <a:t>(69%)</a:t>
                      </a:r>
                    </a:p>
                  </a:txBody>
                  <a:tcPr anchor="ctr"/>
                </a:tc>
                <a:tc>
                  <a:txBody>
                    <a:bodyPr/>
                    <a:lstStyle/>
                    <a:p>
                      <a:pPr algn="ctr"/>
                      <a:r>
                        <a:rPr lang="en-US" sz="2000" dirty="0">
                          <a:solidFill>
                            <a:srgbClr val="002060"/>
                          </a:solidFill>
                          <a:latin typeface="Century Gothic" panose="020B0502020202020204" pitchFamily="34" charset="0"/>
                        </a:rPr>
                        <a:t>1638 </a:t>
                      </a:r>
                    </a:p>
                    <a:p>
                      <a:pPr algn="ctr"/>
                      <a:r>
                        <a:rPr lang="en-US" sz="2000" dirty="0">
                          <a:solidFill>
                            <a:srgbClr val="002060"/>
                          </a:solidFill>
                          <a:latin typeface="Century Gothic" panose="020B0502020202020204" pitchFamily="34" charset="0"/>
                        </a:rPr>
                        <a:t>(65%)</a:t>
                      </a:r>
                    </a:p>
                  </a:txBody>
                  <a:tcPr anchor="ctr"/>
                </a:tc>
                <a:tc>
                  <a:txBody>
                    <a:bodyPr/>
                    <a:lstStyle/>
                    <a:p>
                      <a:pPr algn="ctr"/>
                      <a:r>
                        <a:rPr lang="en-US" sz="2000" dirty="0">
                          <a:solidFill>
                            <a:srgbClr val="002060"/>
                          </a:solidFill>
                          <a:latin typeface="Century Gothic" panose="020B0502020202020204" pitchFamily="34" charset="0"/>
                        </a:rPr>
                        <a:t>1928 </a:t>
                      </a:r>
                    </a:p>
                    <a:p>
                      <a:pPr algn="ctr"/>
                      <a:r>
                        <a:rPr lang="en-US" sz="2000" dirty="0">
                          <a:solidFill>
                            <a:srgbClr val="002060"/>
                          </a:solidFill>
                          <a:latin typeface="Century Gothic" panose="020B0502020202020204" pitchFamily="34" charset="0"/>
                        </a:rPr>
                        <a:t>(63%)</a:t>
                      </a:r>
                    </a:p>
                  </a:txBody>
                  <a:tcPr anchor="ctr"/>
                </a:tc>
                <a:extLst>
                  <a:ext uri="{0D108BD9-81ED-4DB2-BD59-A6C34878D82A}">
                    <a16:rowId xmlns:a16="http://schemas.microsoft.com/office/drawing/2014/main" val="764090516"/>
                  </a:ext>
                </a:extLst>
              </a:tr>
              <a:tr h="749152">
                <a:tc>
                  <a:txBody>
                    <a:bodyPr/>
                    <a:lstStyle/>
                    <a:p>
                      <a:pPr algn="ctr"/>
                      <a:r>
                        <a:rPr lang="en-US" sz="2000" dirty="0">
                          <a:solidFill>
                            <a:srgbClr val="002060"/>
                          </a:solidFill>
                          <a:latin typeface="Century Gothic" panose="020B0502020202020204" pitchFamily="34" charset="0"/>
                        </a:rPr>
                        <a:t>German</a:t>
                      </a:r>
                    </a:p>
                  </a:txBody>
                  <a:tcPr anchor="ctr"/>
                </a:tc>
                <a:tc>
                  <a:txBody>
                    <a:bodyPr/>
                    <a:lstStyle/>
                    <a:p>
                      <a:pPr algn="ctr"/>
                      <a:r>
                        <a:rPr lang="en-US" sz="2000" dirty="0">
                          <a:solidFill>
                            <a:srgbClr val="002060"/>
                          </a:solidFill>
                          <a:latin typeface="Century Gothic" panose="020B0502020202020204" pitchFamily="34" charset="0"/>
                        </a:rPr>
                        <a:t>969 </a:t>
                      </a:r>
                    </a:p>
                    <a:p>
                      <a:pPr algn="ctr"/>
                      <a:r>
                        <a:rPr lang="en-US" sz="2000" dirty="0">
                          <a:solidFill>
                            <a:srgbClr val="002060"/>
                          </a:solidFill>
                          <a:latin typeface="Century Gothic" panose="020B0502020202020204" pitchFamily="34" charset="0"/>
                        </a:rPr>
                        <a:t>(56%)</a:t>
                      </a:r>
                    </a:p>
                  </a:txBody>
                  <a:tcPr anchor="ctr"/>
                </a:tc>
                <a:tc>
                  <a:txBody>
                    <a:bodyPr/>
                    <a:lstStyle/>
                    <a:p>
                      <a:pPr algn="ctr"/>
                      <a:r>
                        <a:rPr lang="en-US" sz="2000" dirty="0">
                          <a:solidFill>
                            <a:srgbClr val="002060"/>
                          </a:solidFill>
                          <a:latin typeface="Century Gothic" panose="020B0502020202020204" pitchFamily="34" charset="0"/>
                        </a:rPr>
                        <a:t>910 </a:t>
                      </a:r>
                    </a:p>
                    <a:p>
                      <a:pPr algn="ctr"/>
                      <a:r>
                        <a:rPr lang="en-US" sz="2000" dirty="0">
                          <a:solidFill>
                            <a:srgbClr val="002060"/>
                          </a:solidFill>
                          <a:latin typeface="Century Gothic" panose="020B0502020202020204" pitchFamily="34" charset="0"/>
                        </a:rPr>
                        <a:t>(61%)</a:t>
                      </a:r>
                    </a:p>
                  </a:txBody>
                  <a:tcPr anchor="ctr"/>
                </a:tc>
                <a:tc>
                  <a:txBody>
                    <a:bodyPr/>
                    <a:lstStyle/>
                    <a:p>
                      <a:pPr algn="ctr"/>
                      <a:r>
                        <a:rPr lang="en-US" sz="2000" dirty="0">
                          <a:solidFill>
                            <a:srgbClr val="002060"/>
                          </a:solidFill>
                          <a:latin typeface="Century Gothic" panose="020B0502020202020204" pitchFamily="34" charset="0"/>
                        </a:rPr>
                        <a:t>880 </a:t>
                      </a:r>
                    </a:p>
                    <a:p>
                      <a:pPr algn="ctr"/>
                      <a:r>
                        <a:rPr lang="en-US" sz="2000" dirty="0">
                          <a:solidFill>
                            <a:srgbClr val="002060"/>
                          </a:solidFill>
                          <a:latin typeface="Century Gothic" panose="020B0502020202020204" pitchFamily="34" charset="0"/>
                        </a:rPr>
                        <a:t>(64%)</a:t>
                      </a:r>
                    </a:p>
                  </a:txBody>
                  <a:tcPr anchor="ctr"/>
                </a:tc>
                <a:tc>
                  <a:txBody>
                    <a:bodyPr/>
                    <a:lstStyle/>
                    <a:p>
                      <a:pPr algn="ctr"/>
                      <a:r>
                        <a:rPr lang="en-US" sz="2000" dirty="0">
                          <a:solidFill>
                            <a:srgbClr val="002060"/>
                          </a:solidFill>
                          <a:latin typeface="Century Gothic" panose="020B0502020202020204" pitchFamily="34" charset="0"/>
                        </a:rPr>
                        <a:t>900 </a:t>
                      </a:r>
                    </a:p>
                    <a:p>
                      <a:pPr algn="ctr"/>
                      <a:r>
                        <a:rPr lang="en-US" sz="2000" dirty="0">
                          <a:solidFill>
                            <a:srgbClr val="002060"/>
                          </a:solidFill>
                          <a:latin typeface="Century Gothic" panose="020B0502020202020204" pitchFamily="34" charset="0"/>
                        </a:rPr>
                        <a:t>(64%)</a:t>
                      </a:r>
                    </a:p>
                  </a:txBody>
                  <a:tcPr anchor="ctr"/>
                </a:tc>
                <a:tc>
                  <a:txBody>
                    <a:bodyPr/>
                    <a:lstStyle/>
                    <a:p>
                      <a:pPr algn="ctr"/>
                      <a:r>
                        <a:rPr lang="en-US" sz="2000">
                          <a:solidFill>
                            <a:srgbClr val="002060"/>
                          </a:solidFill>
                          <a:latin typeface="Century Gothic" panose="020B0502020202020204" pitchFamily="34" charset="0"/>
                        </a:rPr>
                        <a:t>1583 (51%)</a:t>
                      </a:r>
                      <a:endParaRPr lang="en-US" sz="2000" dirty="0">
                        <a:solidFill>
                          <a:srgbClr val="002060"/>
                        </a:solidFill>
                        <a:latin typeface="Century Gothic" panose="020B0502020202020204" pitchFamily="34" charset="0"/>
                      </a:endParaRPr>
                    </a:p>
                  </a:txBody>
                  <a:tcPr anchor="ctr"/>
                </a:tc>
                <a:tc>
                  <a:txBody>
                    <a:bodyPr/>
                    <a:lstStyle/>
                    <a:p>
                      <a:pPr algn="ctr"/>
                      <a:r>
                        <a:rPr lang="en-US" sz="2000" dirty="0">
                          <a:solidFill>
                            <a:srgbClr val="002060"/>
                          </a:solidFill>
                          <a:latin typeface="Century Gothic" panose="020B0502020202020204" pitchFamily="34" charset="0"/>
                        </a:rPr>
                        <a:t>2080 (49%)</a:t>
                      </a:r>
                    </a:p>
                  </a:txBody>
                  <a:tcPr anchor="ctr"/>
                </a:tc>
                <a:tc>
                  <a:txBody>
                    <a:bodyPr/>
                    <a:lstStyle/>
                    <a:p>
                      <a:pPr algn="ctr"/>
                      <a:r>
                        <a:rPr lang="en-US" sz="2000" dirty="0">
                          <a:solidFill>
                            <a:srgbClr val="002060"/>
                          </a:solidFill>
                          <a:latin typeface="Century Gothic" panose="020B0502020202020204" pitchFamily="34" charset="0"/>
                        </a:rPr>
                        <a:t>2544 (47%)</a:t>
                      </a:r>
                    </a:p>
                  </a:txBody>
                  <a:tcPr anchor="ctr"/>
                </a:tc>
                <a:extLst>
                  <a:ext uri="{0D108BD9-81ED-4DB2-BD59-A6C34878D82A}">
                    <a16:rowId xmlns:a16="http://schemas.microsoft.com/office/drawing/2014/main" val="3171182022"/>
                  </a:ext>
                </a:extLst>
              </a:tr>
            </a:tbl>
          </a:graphicData>
        </a:graphic>
      </p:graphicFrame>
      <p:sp>
        <p:nvSpPr>
          <p:cNvPr id="8" name="TextBox 7">
            <a:extLst>
              <a:ext uri="{FF2B5EF4-FFF2-40B4-BE49-F238E27FC236}">
                <a16:creationId xmlns:a16="http://schemas.microsoft.com/office/drawing/2014/main" id="{516E3BC9-5B4B-A441-87D9-EF5764257559}"/>
              </a:ext>
            </a:extLst>
          </p:cNvPr>
          <p:cNvSpPr txBox="1"/>
          <p:nvPr/>
        </p:nvSpPr>
        <p:spPr>
          <a:xfrm>
            <a:off x="1086394" y="32084"/>
            <a:ext cx="10057414" cy="1964512"/>
          </a:xfrm>
          <a:prstGeom prst="rect">
            <a:avLst/>
          </a:prstGeom>
          <a:noFill/>
        </p:spPr>
        <p:txBody>
          <a:bodyPr wrap="square" rtlCol="0">
            <a:spAutoFit/>
          </a:bodyPr>
          <a:lstStyle/>
          <a:p>
            <a:pPr algn="ctr">
              <a:lnSpc>
                <a:spcPct val="150000"/>
              </a:lnSpc>
            </a:pPr>
            <a:r>
              <a:rPr lang="en-GB" sz="2800" b="1" dirty="0">
                <a:solidFill>
                  <a:srgbClr val="115076"/>
                </a:solidFill>
                <a:latin typeface="Century Gothic" panose="020B0502020202020204" pitchFamily="34" charset="0"/>
              </a:rPr>
              <a:t>Edexcel </a:t>
            </a:r>
            <a:r>
              <a:rPr lang="en-GB" sz="2800" b="1" u="sng" dirty="0">
                <a:solidFill>
                  <a:srgbClr val="115076"/>
                </a:solidFill>
                <a:latin typeface="Century Gothic" panose="020B0502020202020204" pitchFamily="34" charset="0"/>
              </a:rPr>
              <a:t>A level</a:t>
            </a:r>
            <a:r>
              <a:rPr lang="en-GB" sz="2800" dirty="0">
                <a:solidFill>
                  <a:srgbClr val="115076"/>
                </a:solidFill>
                <a:latin typeface="Century Gothic" panose="020B0502020202020204" pitchFamily="34" charset="0"/>
              </a:rPr>
              <a:t>: Number of </a:t>
            </a:r>
            <a:r>
              <a:rPr lang="en-GB" sz="2800" b="1" i="1" dirty="0">
                <a:solidFill>
                  <a:srgbClr val="115076"/>
                </a:solidFill>
                <a:latin typeface="Century Gothic" panose="020B0502020202020204" pitchFamily="34" charset="0"/>
              </a:rPr>
              <a:t>different</a:t>
            </a:r>
            <a:r>
              <a:rPr lang="en-GB" sz="2800" dirty="0">
                <a:solidFill>
                  <a:srgbClr val="115076"/>
                </a:solidFill>
                <a:latin typeface="Century Gothic" panose="020B0502020202020204" pitchFamily="34" charset="0"/>
              </a:rPr>
              <a:t> word families used </a:t>
            </a:r>
          </a:p>
          <a:p>
            <a:pPr algn="ctr">
              <a:lnSpc>
                <a:spcPct val="150000"/>
              </a:lnSpc>
            </a:pPr>
            <a:r>
              <a:rPr lang="en-GB" sz="2800" dirty="0">
                <a:solidFill>
                  <a:srgbClr val="115076"/>
                </a:solidFill>
                <a:latin typeface="Century Gothic" panose="020B0502020202020204" pitchFamily="34" charset="0"/>
              </a:rPr>
              <a:t>in the Listening &amp; Reading papers combined</a:t>
            </a:r>
          </a:p>
          <a:p>
            <a:pPr algn="ctr">
              <a:lnSpc>
                <a:spcPct val="150000"/>
              </a:lnSpc>
            </a:pPr>
            <a:r>
              <a:rPr lang="en-GB" sz="2800" dirty="0">
                <a:solidFill>
                  <a:srgbClr val="115076"/>
                </a:solidFill>
                <a:latin typeface="Century Gothic" panose="020B0502020202020204" pitchFamily="34" charset="0"/>
              </a:rPr>
              <a:t>(% in top 2,000 most frequent words) </a:t>
            </a:r>
          </a:p>
        </p:txBody>
      </p:sp>
    </p:spTree>
    <p:custDataLst>
      <p:tags r:id="rId1"/>
    </p:custDataLst>
    <p:extLst>
      <p:ext uri="{BB962C8B-B14F-4D97-AF65-F5344CB8AC3E}">
        <p14:creationId xmlns:p14="http://schemas.microsoft.com/office/powerpoint/2010/main" val="2485261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800A6-56A7-6C44-890A-EA10F291403A}"/>
              </a:ext>
            </a:extLst>
          </p:cNvPr>
          <p:cNvSpPr>
            <a:spLocks noGrp="1"/>
          </p:cNvSpPr>
          <p:nvPr>
            <p:ph type="title"/>
          </p:nvPr>
        </p:nvSpPr>
        <p:spPr>
          <a:xfrm>
            <a:off x="838200" y="120138"/>
            <a:ext cx="10577052" cy="1516933"/>
          </a:xfrm>
        </p:spPr>
        <p:txBody>
          <a:bodyPr>
            <a:normAutofit fontScale="90000"/>
          </a:bodyPr>
          <a:lstStyle/>
          <a:p>
            <a:pPr algn="ctr"/>
            <a:r>
              <a:rPr lang="en-US" b="1" dirty="0">
                <a:solidFill>
                  <a:srgbClr val="204E79"/>
                </a:solidFill>
                <a:latin typeface="Century Gothic" panose="020B0502020202020204" pitchFamily="34" charset="0"/>
              </a:rPr>
              <a:t>Average % of 2,000 most frequent words </a:t>
            </a:r>
            <a:br>
              <a:rPr lang="en-US" b="1" dirty="0">
                <a:solidFill>
                  <a:srgbClr val="204E79"/>
                </a:solidFill>
                <a:latin typeface="Century Gothic" panose="020B0502020202020204" pitchFamily="34" charset="0"/>
              </a:rPr>
            </a:br>
            <a:r>
              <a:rPr lang="en-US" b="1" dirty="0">
                <a:solidFill>
                  <a:srgbClr val="204E79"/>
                </a:solidFill>
                <a:latin typeface="Century Gothic" panose="020B0502020202020204" pitchFamily="34" charset="0"/>
              </a:rPr>
              <a:t>across three years of A level papers. Similar % to the current GCSE</a:t>
            </a:r>
          </a:p>
        </p:txBody>
      </p:sp>
      <p:graphicFrame>
        <p:nvGraphicFramePr>
          <p:cNvPr id="4" name="Content Placeholder 3">
            <a:extLst>
              <a:ext uri="{FF2B5EF4-FFF2-40B4-BE49-F238E27FC236}">
                <a16:creationId xmlns:a16="http://schemas.microsoft.com/office/drawing/2014/main" id="{180586C7-E806-D746-87E0-2EF47DA43908}"/>
              </a:ext>
            </a:extLst>
          </p:cNvPr>
          <p:cNvGraphicFramePr>
            <a:graphicFrameLocks noGrp="1"/>
          </p:cNvGraphicFramePr>
          <p:nvPr>
            <p:ph idx="1"/>
            <p:extLst>
              <p:ext uri="{D42A27DB-BD31-4B8C-83A1-F6EECF244321}">
                <p14:modId xmlns:p14="http://schemas.microsoft.com/office/powerpoint/2010/main" val="48781522"/>
              </p:ext>
            </p:extLst>
          </p:nvPr>
        </p:nvGraphicFramePr>
        <p:xfrm>
          <a:off x="927101" y="1743835"/>
          <a:ext cx="10337798" cy="4964113"/>
        </p:xfrm>
        <a:graphic>
          <a:graphicData uri="http://schemas.openxmlformats.org/drawingml/2006/table">
            <a:tbl>
              <a:tblPr firstRow="1">
                <a:tableStyleId>{B301B821-A1FF-4177-AEE7-76D212191A09}</a:tableStyleId>
              </a:tblPr>
              <a:tblGrid>
                <a:gridCol w="1754067">
                  <a:extLst>
                    <a:ext uri="{9D8B030D-6E8A-4147-A177-3AD203B41FA5}">
                      <a16:colId xmlns:a16="http://schemas.microsoft.com/office/drawing/2014/main" val="1055705212"/>
                    </a:ext>
                  </a:extLst>
                </a:gridCol>
                <a:gridCol w="2005133">
                  <a:extLst>
                    <a:ext uri="{9D8B030D-6E8A-4147-A177-3AD203B41FA5}">
                      <a16:colId xmlns:a16="http://schemas.microsoft.com/office/drawing/2014/main" val="2327297000"/>
                    </a:ext>
                  </a:extLst>
                </a:gridCol>
                <a:gridCol w="3480991">
                  <a:extLst>
                    <a:ext uri="{9D8B030D-6E8A-4147-A177-3AD203B41FA5}">
                      <a16:colId xmlns:a16="http://schemas.microsoft.com/office/drawing/2014/main" val="658886377"/>
                    </a:ext>
                  </a:extLst>
                </a:gridCol>
                <a:gridCol w="3097607">
                  <a:extLst>
                    <a:ext uri="{9D8B030D-6E8A-4147-A177-3AD203B41FA5}">
                      <a16:colId xmlns:a16="http://schemas.microsoft.com/office/drawing/2014/main" val="3718605165"/>
                    </a:ext>
                  </a:extLst>
                </a:gridCol>
              </a:tblGrid>
              <a:tr h="1095801">
                <a:tc>
                  <a:txBody>
                    <a:bodyPr/>
                    <a:lstStyle/>
                    <a:p>
                      <a:pPr algn="ctr" fontAlgn="b"/>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Language</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incl. sample paper</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excl. sample paper</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extLst>
                  <a:ext uri="{0D108BD9-81ED-4DB2-BD59-A6C34878D82A}">
                    <a16:rowId xmlns:a16="http://schemas.microsoft.com/office/drawing/2014/main" val="141933253"/>
                  </a:ext>
                </a:extLst>
              </a:tr>
              <a:tr h="552616">
                <a:tc>
                  <a:txBody>
                    <a:bodyPr/>
                    <a:lstStyle/>
                    <a:p>
                      <a:pPr algn="ctr" fontAlgn="b"/>
                      <a:r>
                        <a:rPr lang="en-GB" sz="2400" b="1" u="none" strike="noStrike" dirty="0">
                          <a:solidFill>
                            <a:srgbClr val="204E79"/>
                          </a:solidFill>
                          <a:effectLst/>
                          <a:latin typeface="Century Gothic" panose="020B0502020202020204" pitchFamily="34" charset="0"/>
                        </a:rPr>
                        <a:t>Edexcel</a:t>
                      </a:r>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French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62</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64</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083367598"/>
                  </a:ext>
                </a:extLst>
              </a:tr>
              <a:tr h="552616">
                <a:tc>
                  <a:txBody>
                    <a:bodyPr/>
                    <a:lstStyle/>
                    <a:p>
                      <a:pPr algn="ctr" fontAlgn="b"/>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Spanish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63</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65</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93627643"/>
                  </a:ext>
                </a:extLst>
              </a:tr>
              <a:tr h="552616">
                <a:tc>
                  <a:txBody>
                    <a:bodyPr/>
                    <a:lstStyle/>
                    <a:p>
                      <a:pPr algn="ctr" fontAlgn="b"/>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German</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47</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49</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529283752"/>
                  </a:ext>
                </a:extLst>
              </a:tr>
              <a:tr h="552616">
                <a:tc>
                  <a:txBody>
                    <a:bodyPr/>
                    <a:lstStyle/>
                    <a:p>
                      <a:pPr algn="ctr" fontAlgn="b"/>
                      <a:r>
                        <a:rPr lang="en-GB" sz="2400" b="1" u="none" strike="noStrike" dirty="0">
                          <a:solidFill>
                            <a:srgbClr val="204E79"/>
                          </a:solidFill>
                          <a:effectLst/>
                          <a:latin typeface="Century Gothic" panose="020B0502020202020204" pitchFamily="34" charset="0"/>
                        </a:rPr>
                        <a:t>AQA</a:t>
                      </a:r>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French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56</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63</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739091742"/>
                  </a:ext>
                </a:extLst>
              </a:tr>
              <a:tr h="552616">
                <a:tc>
                  <a:txBody>
                    <a:bodyPr/>
                    <a:lstStyle/>
                    <a:p>
                      <a:pPr algn="ctr" fontAlgn="b"/>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Spanish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58</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62</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558713784"/>
                  </a:ext>
                </a:extLst>
              </a:tr>
              <a:tr h="552616">
                <a:tc>
                  <a:txBody>
                    <a:bodyPr/>
                    <a:lstStyle/>
                    <a:p>
                      <a:pPr algn="ctr" fontAlgn="b"/>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German</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48</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54</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370216929"/>
                  </a:ext>
                </a:extLst>
              </a:tr>
              <a:tr h="552616">
                <a:tc gridSpan="2">
                  <a:txBody>
                    <a:bodyPr/>
                    <a:lstStyle/>
                    <a:p>
                      <a:pPr algn="ctr" fontAlgn="b"/>
                      <a:r>
                        <a:rPr lang="en-GB" sz="2400" b="1" i="0" u="none" strike="noStrike" dirty="0">
                          <a:solidFill>
                            <a:srgbClr val="204E79"/>
                          </a:solidFill>
                          <a:effectLst/>
                          <a:latin typeface="Century Gothic" panose="020B0502020202020204" pitchFamily="34" charset="0"/>
                        </a:rPr>
                        <a:t>Overall Mean</a:t>
                      </a:r>
                    </a:p>
                  </a:txBody>
                  <a:tcPr marL="9525" marR="9525" marT="9525" marB="0" anchor="ctr"/>
                </a:tc>
                <a:tc hMerge="1">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56</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u="none" strike="noStrike" dirty="0">
                          <a:solidFill>
                            <a:srgbClr val="204E79"/>
                          </a:solidFill>
                          <a:effectLst/>
                          <a:latin typeface="Century Gothic" panose="020B0502020202020204" pitchFamily="34" charset="0"/>
                        </a:rPr>
                        <a:t>60</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905340304"/>
                  </a:ext>
                </a:extLst>
              </a:tr>
            </a:tbl>
          </a:graphicData>
        </a:graphic>
      </p:graphicFrame>
    </p:spTree>
    <p:extLst>
      <p:ext uri="{BB962C8B-B14F-4D97-AF65-F5344CB8AC3E}">
        <p14:creationId xmlns:p14="http://schemas.microsoft.com/office/powerpoint/2010/main" val="1284433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B548BC6-F606-BA47-B6CC-35E3DCD6C6AD}"/>
              </a:ext>
            </a:extLst>
          </p:cNvPr>
          <p:cNvGraphicFramePr>
            <a:graphicFrameLocks noGrp="1"/>
          </p:cNvGraphicFramePr>
          <p:nvPr>
            <p:ph idx="1"/>
            <p:extLst>
              <p:ext uri="{D42A27DB-BD31-4B8C-83A1-F6EECF244321}">
                <p14:modId xmlns:p14="http://schemas.microsoft.com/office/powerpoint/2010/main" val="2234443534"/>
              </p:ext>
            </p:extLst>
          </p:nvPr>
        </p:nvGraphicFramePr>
        <p:xfrm>
          <a:off x="896008" y="1403127"/>
          <a:ext cx="10457792" cy="4867043"/>
        </p:xfrm>
        <a:graphic>
          <a:graphicData uri="http://schemas.openxmlformats.org/drawingml/2006/table">
            <a:tbl>
              <a:tblPr firstRow="1" bandRow="1">
                <a:tableStyleId>{69012ECD-51FC-41F1-AA8D-1B2483CD663E}</a:tableStyleId>
              </a:tblPr>
              <a:tblGrid>
                <a:gridCol w="2103466">
                  <a:extLst>
                    <a:ext uri="{9D8B030D-6E8A-4147-A177-3AD203B41FA5}">
                      <a16:colId xmlns:a16="http://schemas.microsoft.com/office/drawing/2014/main" val="3105858334"/>
                    </a:ext>
                  </a:extLst>
                </a:gridCol>
                <a:gridCol w="1964555">
                  <a:extLst>
                    <a:ext uri="{9D8B030D-6E8A-4147-A177-3AD203B41FA5}">
                      <a16:colId xmlns:a16="http://schemas.microsoft.com/office/drawing/2014/main" val="4251693561"/>
                    </a:ext>
                  </a:extLst>
                </a:gridCol>
                <a:gridCol w="4183779">
                  <a:extLst>
                    <a:ext uri="{9D8B030D-6E8A-4147-A177-3AD203B41FA5}">
                      <a16:colId xmlns:a16="http://schemas.microsoft.com/office/drawing/2014/main" val="3964536702"/>
                    </a:ext>
                  </a:extLst>
                </a:gridCol>
                <a:gridCol w="2205992">
                  <a:extLst>
                    <a:ext uri="{9D8B030D-6E8A-4147-A177-3AD203B41FA5}">
                      <a16:colId xmlns:a16="http://schemas.microsoft.com/office/drawing/2014/main" val="404670425"/>
                    </a:ext>
                  </a:extLst>
                </a:gridCol>
              </a:tblGrid>
              <a:tr h="1458137">
                <a:tc>
                  <a:txBody>
                    <a:bodyPr/>
                    <a:lstStyle/>
                    <a:p>
                      <a:pPr algn="ctr" fontAlgn="b"/>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word frequency</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2018+2019+2020+samples </a:t>
                      </a:r>
                    </a:p>
                    <a:p>
                      <a:pPr algn="ctr" fontAlgn="b"/>
                      <a:r>
                        <a:rPr lang="en-GB" sz="2400" b="1" u="none" strike="noStrike" dirty="0">
                          <a:solidFill>
                            <a:schemeClr val="bg1"/>
                          </a:solidFill>
                          <a:effectLst/>
                          <a:latin typeface="Century Gothic" panose="020B0502020202020204" pitchFamily="34" charset="0"/>
                        </a:rPr>
                        <a:t>number of word families used over all 5 papers</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variability index across years</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extLst>
                  <a:ext uri="{0D108BD9-81ED-4DB2-BD59-A6C34878D82A}">
                    <a16:rowId xmlns:a16="http://schemas.microsoft.com/office/drawing/2014/main" val="94638862"/>
                  </a:ext>
                </a:extLst>
              </a:tr>
              <a:tr h="568151">
                <a:tc>
                  <a:txBody>
                    <a:bodyPr/>
                    <a:lstStyle/>
                    <a:p>
                      <a:pPr algn="ctr" fontAlgn="b"/>
                      <a:r>
                        <a:rPr lang="en-GB" sz="2400" b="0" u="none" strike="noStrike" dirty="0">
                          <a:solidFill>
                            <a:srgbClr val="204E79"/>
                          </a:solidFill>
                          <a:effectLst/>
                          <a:latin typeface="Century Gothic" panose="020B0502020202020204" pitchFamily="34" charset="0"/>
                        </a:rPr>
                        <a:t>French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high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1502</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44%</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963012762"/>
                  </a:ext>
                </a:extLst>
              </a:tr>
              <a:tr h="568151">
                <a:tc>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less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1158</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85%</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28842032"/>
                  </a:ext>
                </a:extLst>
              </a:tr>
              <a:tr h="568151">
                <a:tc>
                  <a:txBody>
                    <a:bodyPr/>
                    <a:lstStyle/>
                    <a:p>
                      <a:pPr algn="ctr" fontAlgn="b"/>
                      <a:r>
                        <a:rPr lang="en-GB" sz="2400" b="0" u="none" strike="noStrike" dirty="0">
                          <a:solidFill>
                            <a:srgbClr val="204E79"/>
                          </a:solidFill>
                          <a:effectLst/>
                          <a:latin typeface="Century Gothic" panose="020B0502020202020204" pitchFamily="34" charset="0"/>
                        </a:rPr>
                        <a:t>Spanish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high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1478</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45%</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301358225"/>
                  </a:ext>
                </a:extLst>
              </a:tr>
              <a:tr h="568151">
                <a:tc>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less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1073</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83% </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584550120"/>
                  </a:ext>
                </a:extLst>
              </a:tr>
              <a:tr h="568151">
                <a:tc>
                  <a:txBody>
                    <a:bodyPr/>
                    <a:lstStyle/>
                    <a:p>
                      <a:pPr algn="ctr" fontAlgn="b"/>
                      <a:r>
                        <a:rPr lang="en-GB" sz="2400" b="0" u="none" strike="noStrike" dirty="0">
                          <a:solidFill>
                            <a:srgbClr val="204E79"/>
                          </a:solidFill>
                          <a:effectLst/>
                          <a:latin typeface="Century Gothic" panose="020B0502020202020204" pitchFamily="34" charset="0"/>
                        </a:rPr>
                        <a:t>German</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high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1428</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44%</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183117048"/>
                  </a:ext>
                </a:extLst>
              </a:tr>
              <a:tr h="568151">
                <a:tc>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less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1544</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90%</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919779707"/>
                  </a:ext>
                </a:extLst>
              </a:tr>
            </a:tbl>
          </a:graphicData>
        </a:graphic>
      </p:graphicFrame>
      <p:sp>
        <p:nvSpPr>
          <p:cNvPr id="2" name="Title 1">
            <a:extLst>
              <a:ext uri="{FF2B5EF4-FFF2-40B4-BE49-F238E27FC236}">
                <a16:creationId xmlns:a16="http://schemas.microsoft.com/office/drawing/2014/main" id="{1F822320-8029-45CE-8415-731BE3F5B468}"/>
              </a:ext>
            </a:extLst>
          </p:cNvPr>
          <p:cNvSpPr>
            <a:spLocks noGrp="1"/>
          </p:cNvSpPr>
          <p:nvPr>
            <p:ph type="title"/>
          </p:nvPr>
        </p:nvSpPr>
        <p:spPr/>
        <p:txBody>
          <a:bodyPr>
            <a:normAutofit/>
          </a:bodyPr>
          <a:lstStyle/>
          <a:p>
            <a:pPr rtl="0" eaLnBrk="1" latinLnBrk="0" hangingPunct="1"/>
            <a:r>
              <a:rPr lang="en-US" sz="800" b="1" kern="1200" dirty="0">
                <a:solidFill>
                  <a:schemeClr val="bg1"/>
                </a:solidFill>
                <a:effectLst/>
                <a:latin typeface="Calibri" panose="020F0502020204030204" pitchFamily="34" charset="0"/>
                <a:ea typeface="+mn-ea"/>
                <a:cs typeface="+mn-cs"/>
              </a:rPr>
              <a:t>In GCSEs year on year, the less frequent words change (are ‘new’) </a:t>
            </a:r>
            <a:r>
              <a:rPr lang="en-US" sz="800" b="1" i="1" kern="1200" dirty="0">
                <a:solidFill>
                  <a:schemeClr val="bg1"/>
                </a:solidFill>
                <a:effectLst/>
                <a:latin typeface="Calibri" panose="020F0502020204030204" pitchFamily="34" charset="0"/>
                <a:ea typeface="+mn-ea"/>
                <a:cs typeface="+mn-cs"/>
              </a:rPr>
              <a:t>much</a:t>
            </a:r>
            <a:r>
              <a:rPr lang="en-US" sz="800" b="1" kern="1200" dirty="0">
                <a:solidFill>
                  <a:schemeClr val="bg1"/>
                </a:solidFill>
                <a:effectLst/>
                <a:latin typeface="Calibri" panose="020F0502020204030204" pitchFamily="34" charset="0"/>
                <a:ea typeface="+mn-ea"/>
                <a:cs typeface="+mn-cs"/>
              </a:rPr>
              <a:t> more often </a:t>
            </a:r>
            <a:endParaRPr lang="en-GB" sz="800" dirty="0">
              <a:solidFill>
                <a:schemeClr val="bg1"/>
              </a:solidFill>
              <a:effectLst/>
            </a:endParaRPr>
          </a:p>
          <a:p>
            <a:pPr rtl="0" eaLnBrk="1" latinLnBrk="0" hangingPunct="1"/>
            <a:r>
              <a:rPr lang="en-US" sz="800" b="1" kern="1200" dirty="0">
                <a:solidFill>
                  <a:schemeClr val="bg1"/>
                </a:solidFill>
                <a:effectLst/>
                <a:latin typeface="Calibri" panose="020F0502020204030204" pitchFamily="34" charset="0"/>
                <a:ea typeface="+mn-ea"/>
                <a:cs typeface="+mn-cs"/>
              </a:rPr>
              <a:t>than high frequency words (AQA only)</a:t>
            </a:r>
            <a:endParaRPr lang="en-GB" sz="800" dirty="0">
              <a:solidFill>
                <a:schemeClr val="bg1"/>
              </a:solidFill>
              <a:effectLst/>
            </a:endParaRPr>
          </a:p>
          <a:p>
            <a:r>
              <a:rPr lang="fr-FR" sz="800" dirty="0">
                <a:solidFill>
                  <a:schemeClr val="bg1"/>
                </a:solidFill>
              </a:rPr>
              <a:t>s</a:t>
            </a:r>
          </a:p>
        </p:txBody>
      </p:sp>
      <p:sp>
        <p:nvSpPr>
          <p:cNvPr id="6" name="TextBox 5">
            <a:extLst>
              <a:ext uri="{FF2B5EF4-FFF2-40B4-BE49-F238E27FC236}">
                <a16:creationId xmlns:a16="http://schemas.microsoft.com/office/drawing/2014/main" id="{241A28F0-8A3E-CA47-83B8-DBC8D4A43E7F}"/>
              </a:ext>
            </a:extLst>
          </p:cNvPr>
          <p:cNvSpPr txBox="1"/>
          <p:nvPr/>
        </p:nvSpPr>
        <p:spPr>
          <a:xfrm>
            <a:off x="183931" y="18132"/>
            <a:ext cx="11824137" cy="1384995"/>
          </a:xfrm>
          <a:prstGeom prst="rect">
            <a:avLst/>
          </a:prstGeom>
          <a:noFill/>
        </p:spPr>
        <p:txBody>
          <a:bodyPr wrap="square" rtlCol="0">
            <a:spAutoFit/>
          </a:bodyPr>
          <a:lstStyle/>
          <a:p>
            <a:pPr algn="ctr"/>
            <a:r>
              <a:rPr lang="en-US" sz="2800" b="1" dirty="0">
                <a:solidFill>
                  <a:schemeClr val="accent5">
                    <a:lumMod val="50000"/>
                  </a:schemeClr>
                </a:solidFill>
                <a:latin typeface="Century Gothic" panose="020B0502020202020204" pitchFamily="34" charset="0"/>
              </a:rPr>
              <a:t>In A-Levels year on year, the less frequent words change (are ‘new’) </a:t>
            </a:r>
            <a:r>
              <a:rPr lang="en-US" sz="2800" b="1" i="1" dirty="0">
                <a:solidFill>
                  <a:schemeClr val="accent5">
                    <a:lumMod val="50000"/>
                  </a:schemeClr>
                </a:solidFill>
                <a:latin typeface="Century Gothic" panose="020B0502020202020204" pitchFamily="34" charset="0"/>
              </a:rPr>
              <a:t>much</a:t>
            </a:r>
            <a:r>
              <a:rPr lang="en-US" sz="2800" b="1" dirty="0">
                <a:solidFill>
                  <a:schemeClr val="accent5">
                    <a:lumMod val="50000"/>
                  </a:schemeClr>
                </a:solidFill>
                <a:latin typeface="Century Gothic" panose="020B0502020202020204" pitchFamily="34" charset="0"/>
              </a:rPr>
              <a:t> more often than high frequency words (AQA only).</a:t>
            </a:r>
          </a:p>
          <a:p>
            <a:pPr algn="ctr"/>
            <a:r>
              <a:rPr lang="en-US" sz="2800" b="1" dirty="0">
                <a:solidFill>
                  <a:schemeClr val="accent5">
                    <a:lumMod val="50000"/>
                  </a:schemeClr>
                </a:solidFill>
                <a:latin typeface="Century Gothic" panose="020B0502020202020204" pitchFamily="34" charset="0"/>
              </a:rPr>
              <a:t>This is similar to the rate at GCSE</a:t>
            </a:r>
          </a:p>
        </p:txBody>
      </p:sp>
    </p:spTree>
    <p:extLst>
      <p:ext uri="{BB962C8B-B14F-4D97-AF65-F5344CB8AC3E}">
        <p14:creationId xmlns:p14="http://schemas.microsoft.com/office/powerpoint/2010/main" val="251980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0B548BC6-F606-BA47-B6CC-35E3DCD6C6AD}"/>
              </a:ext>
            </a:extLst>
          </p:cNvPr>
          <p:cNvGraphicFramePr>
            <a:graphicFrameLocks noGrp="1"/>
          </p:cNvGraphicFramePr>
          <p:nvPr>
            <p:ph idx="1"/>
            <p:extLst>
              <p:ext uri="{D42A27DB-BD31-4B8C-83A1-F6EECF244321}">
                <p14:modId xmlns:p14="http://schemas.microsoft.com/office/powerpoint/2010/main" val="874925126"/>
              </p:ext>
            </p:extLst>
          </p:nvPr>
        </p:nvGraphicFramePr>
        <p:xfrm>
          <a:off x="896008" y="1403127"/>
          <a:ext cx="10461600" cy="4863599"/>
        </p:xfrm>
        <a:graphic>
          <a:graphicData uri="http://schemas.openxmlformats.org/drawingml/2006/table">
            <a:tbl>
              <a:tblPr firstRow="1" bandRow="1">
                <a:tableStyleId>{69012ECD-51FC-41F1-AA8D-1B2483CD663E}</a:tableStyleId>
              </a:tblPr>
              <a:tblGrid>
                <a:gridCol w="2104232">
                  <a:extLst>
                    <a:ext uri="{9D8B030D-6E8A-4147-A177-3AD203B41FA5}">
                      <a16:colId xmlns:a16="http://schemas.microsoft.com/office/drawing/2014/main" val="3105858334"/>
                    </a:ext>
                  </a:extLst>
                </a:gridCol>
                <a:gridCol w="1965271">
                  <a:extLst>
                    <a:ext uri="{9D8B030D-6E8A-4147-A177-3AD203B41FA5}">
                      <a16:colId xmlns:a16="http://schemas.microsoft.com/office/drawing/2014/main" val="4251693561"/>
                    </a:ext>
                  </a:extLst>
                </a:gridCol>
                <a:gridCol w="4185302">
                  <a:extLst>
                    <a:ext uri="{9D8B030D-6E8A-4147-A177-3AD203B41FA5}">
                      <a16:colId xmlns:a16="http://schemas.microsoft.com/office/drawing/2014/main" val="3964536702"/>
                    </a:ext>
                  </a:extLst>
                </a:gridCol>
                <a:gridCol w="2206795">
                  <a:extLst>
                    <a:ext uri="{9D8B030D-6E8A-4147-A177-3AD203B41FA5}">
                      <a16:colId xmlns:a16="http://schemas.microsoft.com/office/drawing/2014/main" val="404670425"/>
                    </a:ext>
                  </a:extLst>
                </a:gridCol>
              </a:tblGrid>
              <a:tr h="1602809">
                <a:tc>
                  <a:txBody>
                    <a:bodyPr/>
                    <a:lstStyle/>
                    <a:p>
                      <a:pPr algn="ctr" fontAlgn="b"/>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word frequency</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2018+2019+2020+sample </a:t>
                      </a:r>
                    </a:p>
                    <a:p>
                      <a:pPr algn="ctr" fontAlgn="b"/>
                      <a:r>
                        <a:rPr lang="en-GB" sz="2400" b="1" u="none" strike="noStrike" dirty="0">
                          <a:solidFill>
                            <a:schemeClr val="bg1"/>
                          </a:solidFill>
                          <a:effectLst/>
                          <a:latin typeface="Century Gothic" panose="020B0502020202020204" pitchFamily="34" charset="0"/>
                        </a:rPr>
                        <a:t>number of word families used over all 4 papers</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a:txBody>
                    <a:bodyPr/>
                    <a:lstStyle/>
                    <a:p>
                      <a:pPr algn="ctr" fontAlgn="b"/>
                      <a:r>
                        <a:rPr lang="en-GB" sz="2400" b="1" u="none" strike="noStrike" dirty="0">
                          <a:solidFill>
                            <a:schemeClr val="bg1"/>
                          </a:solidFill>
                          <a:effectLst/>
                          <a:latin typeface="Century Gothic" panose="020B0502020202020204" pitchFamily="34" charset="0"/>
                        </a:rPr>
                        <a:t>variability index across years</a:t>
                      </a:r>
                      <a:endParaRPr lang="en-GB" sz="2400" b="1"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extLst>
                  <a:ext uri="{0D108BD9-81ED-4DB2-BD59-A6C34878D82A}">
                    <a16:rowId xmlns:a16="http://schemas.microsoft.com/office/drawing/2014/main" val="94638862"/>
                  </a:ext>
                </a:extLst>
              </a:tr>
              <a:tr h="543465">
                <a:tc>
                  <a:txBody>
                    <a:bodyPr/>
                    <a:lstStyle/>
                    <a:p>
                      <a:pPr algn="ctr" fontAlgn="b"/>
                      <a:r>
                        <a:rPr lang="en-GB" sz="2400" b="0" u="none" strike="noStrike" dirty="0">
                          <a:solidFill>
                            <a:srgbClr val="204E79"/>
                          </a:solidFill>
                          <a:effectLst/>
                          <a:latin typeface="Century Gothic" panose="020B0502020202020204" pitchFamily="34" charset="0"/>
                        </a:rPr>
                        <a:t>French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high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1304</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53%</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963012762"/>
                  </a:ext>
                </a:extLst>
              </a:tr>
              <a:tr h="543465">
                <a:tc>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less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814</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89%</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28842032"/>
                  </a:ext>
                </a:extLst>
              </a:tr>
              <a:tr h="543465">
                <a:tc>
                  <a:txBody>
                    <a:bodyPr/>
                    <a:lstStyle/>
                    <a:p>
                      <a:pPr algn="ctr" fontAlgn="b"/>
                      <a:r>
                        <a:rPr lang="en-GB" sz="2400" b="0" u="none" strike="noStrike" dirty="0">
                          <a:solidFill>
                            <a:srgbClr val="204E79"/>
                          </a:solidFill>
                          <a:effectLst/>
                          <a:latin typeface="Century Gothic" panose="020B0502020202020204" pitchFamily="34" charset="0"/>
                        </a:rPr>
                        <a:t>Spanish</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high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1212</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51%</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3301358225"/>
                  </a:ext>
                </a:extLst>
              </a:tr>
              <a:tr h="543465">
                <a:tc>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less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716</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91%</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584550120"/>
                  </a:ext>
                </a:extLst>
              </a:tr>
              <a:tr h="543465">
                <a:tc>
                  <a:txBody>
                    <a:bodyPr/>
                    <a:lstStyle/>
                    <a:p>
                      <a:pPr algn="ctr" fontAlgn="b"/>
                      <a:r>
                        <a:rPr lang="en-GB" sz="2400" b="0" u="none" strike="noStrike" dirty="0">
                          <a:solidFill>
                            <a:srgbClr val="204E79"/>
                          </a:solidFill>
                          <a:effectLst/>
                          <a:latin typeface="Century Gothic" panose="020B0502020202020204" pitchFamily="34" charset="0"/>
                        </a:rPr>
                        <a:t>German</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high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1195</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54%</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183117048"/>
                  </a:ext>
                </a:extLst>
              </a:tr>
              <a:tr h="543465">
                <a:tc>
                  <a:txBody>
                    <a:bodyPr/>
                    <a:lstStyle/>
                    <a:p>
                      <a:pPr algn="ctr" fontAlgn="b"/>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less freq</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1349</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94%</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919779707"/>
                  </a:ext>
                </a:extLst>
              </a:tr>
            </a:tbl>
          </a:graphicData>
        </a:graphic>
      </p:graphicFrame>
      <p:sp>
        <p:nvSpPr>
          <p:cNvPr id="2" name="Title 1">
            <a:extLst>
              <a:ext uri="{FF2B5EF4-FFF2-40B4-BE49-F238E27FC236}">
                <a16:creationId xmlns:a16="http://schemas.microsoft.com/office/drawing/2014/main" id="{1F822320-8029-45CE-8415-731BE3F5B468}"/>
              </a:ext>
            </a:extLst>
          </p:cNvPr>
          <p:cNvSpPr>
            <a:spLocks noGrp="1"/>
          </p:cNvSpPr>
          <p:nvPr>
            <p:ph type="title"/>
          </p:nvPr>
        </p:nvSpPr>
        <p:spPr/>
        <p:txBody>
          <a:bodyPr>
            <a:normAutofit/>
          </a:bodyPr>
          <a:lstStyle/>
          <a:p>
            <a:pPr rtl="0" eaLnBrk="1" latinLnBrk="0" hangingPunct="1"/>
            <a:r>
              <a:rPr lang="en-US" sz="800" b="1" kern="1200" dirty="0">
                <a:solidFill>
                  <a:schemeClr val="bg1"/>
                </a:solidFill>
                <a:effectLst/>
                <a:latin typeface="Calibri" panose="020F0502020204030204" pitchFamily="34" charset="0"/>
                <a:ea typeface="+mn-ea"/>
                <a:cs typeface="+mn-cs"/>
              </a:rPr>
              <a:t>In GCSEs year on year, the less frequent words change (are ‘new’) </a:t>
            </a:r>
            <a:r>
              <a:rPr lang="en-US" sz="800" b="1" i="1" kern="1200" dirty="0">
                <a:solidFill>
                  <a:schemeClr val="bg1"/>
                </a:solidFill>
                <a:effectLst/>
                <a:latin typeface="Calibri" panose="020F0502020204030204" pitchFamily="34" charset="0"/>
                <a:ea typeface="+mn-ea"/>
                <a:cs typeface="+mn-cs"/>
              </a:rPr>
              <a:t>much</a:t>
            </a:r>
            <a:r>
              <a:rPr lang="en-US" sz="800" b="1" kern="1200" dirty="0">
                <a:solidFill>
                  <a:schemeClr val="bg1"/>
                </a:solidFill>
                <a:effectLst/>
                <a:latin typeface="Calibri" panose="020F0502020204030204" pitchFamily="34" charset="0"/>
                <a:ea typeface="+mn-ea"/>
                <a:cs typeface="+mn-cs"/>
              </a:rPr>
              <a:t> more often </a:t>
            </a:r>
            <a:endParaRPr lang="en-GB" sz="800" dirty="0">
              <a:solidFill>
                <a:schemeClr val="bg1"/>
              </a:solidFill>
              <a:effectLst/>
            </a:endParaRPr>
          </a:p>
          <a:p>
            <a:pPr rtl="0" eaLnBrk="1" latinLnBrk="0" hangingPunct="1"/>
            <a:r>
              <a:rPr lang="en-US" sz="800" b="1" kern="1200" dirty="0">
                <a:solidFill>
                  <a:schemeClr val="bg1"/>
                </a:solidFill>
                <a:effectLst/>
                <a:latin typeface="Calibri" panose="020F0502020204030204" pitchFamily="34" charset="0"/>
                <a:ea typeface="+mn-ea"/>
                <a:cs typeface="+mn-cs"/>
              </a:rPr>
              <a:t>than high frequency words (AQA only)</a:t>
            </a:r>
            <a:endParaRPr lang="en-GB" sz="800" dirty="0">
              <a:solidFill>
                <a:schemeClr val="bg1"/>
              </a:solidFill>
              <a:effectLst/>
            </a:endParaRPr>
          </a:p>
          <a:p>
            <a:r>
              <a:rPr lang="fr-FR" sz="800" dirty="0">
                <a:solidFill>
                  <a:schemeClr val="bg1"/>
                </a:solidFill>
              </a:rPr>
              <a:t>s</a:t>
            </a:r>
          </a:p>
        </p:txBody>
      </p:sp>
      <p:sp>
        <p:nvSpPr>
          <p:cNvPr id="6" name="TextBox 5">
            <a:extLst>
              <a:ext uri="{FF2B5EF4-FFF2-40B4-BE49-F238E27FC236}">
                <a16:creationId xmlns:a16="http://schemas.microsoft.com/office/drawing/2014/main" id="{241A28F0-8A3E-CA47-83B8-DBC8D4A43E7F}"/>
              </a:ext>
            </a:extLst>
          </p:cNvPr>
          <p:cNvSpPr txBox="1"/>
          <p:nvPr/>
        </p:nvSpPr>
        <p:spPr>
          <a:xfrm>
            <a:off x="183931" y="0"/>
            <a:ext cx="11824137" cy="1384995"/>
          </a:xfrm>
          <a:prstGeom prst="rect">
            <a:avLst/>
          </a:prstGeom>
          <a:noFill/>
        </p:spPr>
        <p:txBody>
          <a:bodyPr wrap="square" rtlCol="0">
            <a:spAutoFit/>
          </a:bodyPr>
          <a:lstStyle/>
          <a:p>
            <a:pPr algn="ctr"/>
            <a:r>
              <a:rPr lang="en-US" sz="2800" b="1" dirty="0">
                <a:solidFill>
                  <a:schemeClr val="accent5">
                    <a:lumMod val="50000"/>
                  </a:schemeClr>
                </a:solidFill>
                <a:latin typeface="Century Gothic" panose="020B0502020202020204" pitchFamily="34" charset="0"/>
              </a:rPr>
              <a:t>In A-Levels year on year, the less frequent words change (are ‘new’) </a:t>
            </a:r>
            <a:r>
              <a:rPr lang="en-US" sz="2800" b="1" i="1" dirty="0">
                <a:solidFill>
                  <a:schemeClr val="accent5">
                    <a:lumMod val="50000"/>
                  </a:schemeClr>
                </a:solidFill>
                <a:latin typeface="Century Gothic" panose="020B0502020202020204" pitchFamily="34" charset="0"/>
              </a:rPr>
              <a:t>much</a:t>
            </a:r>
            <a:r>
              <a:rPr lang="en-US" sz="2800" b="1" dirty="0">
                <a:solidFill>
                  <a:schemeClr val="accent5">
                    <a:lumMod val="50000"/>
                  </a:schemeClr>
                </a:solidFill>
                <a:latin typeface="Century Gothic" panose="020B0502020202020204" pitchFamily="34" charset="0"/>
              </a:rPr>
              <a:t> more often than high frequency words (Edexcel only)</a:t>
            </a:r>
          </a:p>
          <a:p>
            <a:pPr algn="ctr"/>
            <a:r>
              <a:rPr lang="en-US" sz="2800" b="1" dirty="0">
                <a:solidFill>
                  <a:schemeClr val="accent5">
                    <a:lumMod val="50000"/>
                  </a:schemeClr>
                </a:solidFill>
                <a:latin typeface="Century Gothic" panose="020B0502020202020204" pitchFamily="34" charset="0"/>
              </a:rPr>
              <a:t>This is similar to the rate at GCSE</a:t>
            </a:r>
          </a:p>
        </p:txBody>
      </p:sp>
    </p:spTree>
    <p:extLst>
      <p:ext uri="{BB962C8B-B14F-4D97-AF65-F5344CB8AC3E}">
        <p14:creationId xmlns:p14="http://schemas.microsoft.com/office/powerpoint/2010/main" val="30321039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03980" y="1273880"/>
            <a:ext cx="7540978" cy="1445569"/>
          </a:xfrm>
        </p:spPr>
        <p:txBody>
          <a:bodyPr>
            <a:normAutofit fontScale="90000"/>
          </a:bodyPr>
          <a:lstStyle/>
          <a:p>
            <a:pPr algn="l"/>
            <a:r>
              <a:rPr lang="en-GB" sz="4000" b="1" dirty="0">
                <a:solidFill>
                  <a:prstClr val="white"/>
                </a:solidFill>
                <a:latin typeface="Century Gothic" panose="020B0502020202020204" pitchFamily="34" charset="0"/>
              </a:rPr>
              <a:t>Number and frequency of word families on the awarding organisations’ word lists</a:t>
            </a:r>
            <a:endParaRPr lang="en-US" sz="4000" dirty="0">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8208710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25"/>
            <a:ext cx="12191999" cy="1325563"/>
          </a:xfrm>
        </p:spPr>
        <p:txBody>
          <a:bodyPr>
            <a:normAutofit/>
          </a:bodyPr>
          <a:lstStyle/>
          <a:p>
            <a:pPr algn="ctr"/>
            <a:r>
              <a:rPr lang="en-GB" sz="2800" b="1" dirty="0">
                <a:solidFill>
                  <a:srgbClr val="204E79"/>
                </a:solidFill>
                <a:latin typeface="Century Gothic" panose="020B0502020202020204" pitchFamily="34" charset="0"/>
              </a:rPr>
              <a:t>Number of word families used in the AOs’ current word lists</a:t>
            </a:r>
          </a:p>
        </p:txBody>
      </p:sp>
      <p:graphicFrame>
        <p:nvGraphicFramePr>
          <p:cNvPr id="4" name="Table 3">
            <a:extLst>
              <a:ext uri="{FF2B5EF4-FFF2-40B4-BE49-F238E27FC236}">
                <a16:creationId xmlns:a16="http://schemas.microsoft.com/office/drawing/2014/main" id="{8D7B9B63-8E32-EB4E-9D42-560713E19189}"/>
              </a:ext>
            </a:extLst>
          </p:cNvPr>
          <p:cNvGraphicFramePr>
            <a:graphicFrameLocks noGrp="1"/>
          </p:cNvGraphicFramePr>
          <p:nvPr>
            <p:extLst>
              <p:ext uri="{D42A27DB-BD31-4B8C-83A1-F6EECF244321}">
                <p14:modId xmlns:p14="http://schemas.microsoft.com/office/powerpoint/2010/main" val="1319180119"/>
              </p:ext>
            </p:extLst>
          </p:nvPr>
        </p:nvGraphicFramePr>
        <p:xfrm>
          <a:off x="899856" y="1271540"/>
          <a:ext cx="9715892" cy="5055743"/>
        </p:xfrm>
        <a:graphic>
          <a:graphicData uri="http://schemas.openxmlformats.org/drawingml/2006/table">
            <a:tbl>
              <a:tblPr firstRow="1" bandRow="1"/>
              <a:tblGrid>
                <a:gridCol w="2428973">
                  <a:extLst>
                    <a:ext uri="{9D8B030D-6E8A-4147-A177-3AD203B41FA5}">
                      <a16:colId xmlns:a16="http://schemas.microsoft.com/office/drawing/2014/main" val="2781622677"/>
                    </a:ext>
                  </a:extLst>
                </a:gridCol>
                <a:gridCol w="2428973">
                  <a:extLst>
                    <a:ext uri="{9D8B030D-6E8A-4147-A177-3AD203B41FA5}">
                      <a16:colId xmlns:a16="http://schemas.microsoft.com/office/drawing/2014/main" val="4224884030"/>
                    </a:ext>
                  </a:extLst>
                </a:gridCol>
                <a:gridCol w="2428973">
                  <a:extLst>
                    <a:ext uri="{9D8B030D-6E8A-4147-A177-3AD203B41FA5}">
                      <a16:colId xmlns:a16="http://schemas.microsoft.com/office/drawing/2014/main" val="3408810361"/>
                    </a:ext>
                  </a:extLst>
                </a:gridCol>
                <a:gridCol w="2428973">
                  <a:extLst>
                    <a:ext uri="{9D8B030D-6E8A-4147-A177-3AD203B41FA5}">
                      <a16:colId xmlns:a16="http://schemas.microsoft.com/office/drawing/2014/main" val="2133804828"/>
                    </a:ext>
                  </a:extLst>
                </a:gridCol>
              </a:tblGrid>
              <a:tr h="1332323">
                <a:tc gridSpan="3">
                  <a:txBody>
                    <a:bodyPr/>
                    <a:lstStyle/>
                    <a:p>
                      <a:pPr algn="l" rtl="0" fontAlgn="ctr"/>
                      <a:endParaRPr lang="en-GB" sz="2000" b="0" i="0" u="none" strike="noStrike" dirty="0">
                        <a:solidFill>
                          <a:srgbClr val="000000"/>
                        </a:solidFill>
                        <a:effectLst/>
                        <a:latin typeface="Palatino Linotype" panose="02040502050505030304" pitchFamily="18" charset="0"/>
                      </a:endParaRPr>
                    </a:p>
                  </a:txBody>
                  <a:tcPr marL="5485" marR="5485" marT="548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114F7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rtl="0" fontAlgn="ctr"/>
                      <a:r>
                        <a:rPr lang="en-GB" sz="2000" b="1" i="0" u="none" strike="noStrike" dirty="0">
                          <a:solidFill>
                            <a:srgbClr val="000000"/>
                          </a:solidFill>
                          <a:effectLst/>
                          <a:latin typeface="Palatino Linotype" panose="02040502050505030304" pitchFamily="18" charset="0"/>
                        </a:rPr>
                        <a:t>Mean no. of word families used in the AOs’ word lists</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2556155427"/>
                  </a:ext>
                </a:extLst>
              </a:tr>
              <a:tr h="197456">
                <a:tc rowSpan="4">
                  <a:txBody>
                    <a:bodyPr/>
                    <a:lstStyle/>
                    <a:p>
                      <a:pPr algn="ctr" rtl="0" fontAlgn="ctr"/>
                      <a:r>
                        <a:rPr lang="en-GB" sz="2000" b="1" i="0" u="none" strike="noStrike">
                          <a:solidFill>
                            <a:srgbClr val="FFFFFF"/>
                          </a:solidFill>
                          <a:effectLst/>
                          <a:latin typeface="Palatino Linotype" panose="02040502050505030304" pitchFamily="18" charset="0"/>
                        </a:rPr>
                        <a:t>French</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114F76"/>
                    </a:solidFill>
                  </a:tcPr>
                </a:tc>
                <a:tc rowSpan="2">
                  <a:txBody>
                    <a:bodyPr/>
                    <a:lstStyle/>
                    <a:p>
                      <a:pPr algn="ctr" rtl="0" fontAlgn="ctr"/>
                      <a:r>
                        <a:rPr lang="en-GB" sz="2000" b="1" i="0" u="none" strike="noStrike">
                          <a:solidFill>
                            <a:srgbClr val="FFFFFF"/>
                          </a:solidFill>
                          <a:effectLst/>
                          <a:latin typeface="Palatino Linotype" panose="02040502050505030304" pitchFamily="18" charset="0"/>
                        </a:rPr>
                        <a:t>Foundation</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1061</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3523923445"/>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1817</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3640180696"/>
                  </a:ext>
                </a:extLst>
              </a:tr>
              <a:tr h="197456">
                <a:tc vMerge="1">
                  <a:txBody>
                    <a:bodyPr/>
                    <a:lstStyle/>
                    <a:p>
                      <a:endParaRPr lang="en-US"/>
                    </a:p>
                  </a:txBody>
                  <a:tcPr/>
                </a:tc>
                <a:tc rowSpan="2">
                  <a:txBody>
                    <a:bodyPr/>
                    <a:lstStyle/>
                    <a:p>
                      <a:pPr algn="ctr" rtl="0" fontAlgn="ctr"/>
                      <a:r>
                        <a:rPr lang="en-GB" sz="2000" b="1" i="0" u="none" strike="noStrike">
                          <a:solidFill>
                            <a:srgbClr val="FFFFFF"/>
                          </a:solidFill>
                          <a:effectLst/>
                          <a:latin typeface="Palatino Linotype" panose="02040502050505030304" pitchFamily="18" charset="0"/>
                        </a:rPr>
                        <a:t>Higher</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114F76"/>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1326</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4213834210"/>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114F76"/>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2082</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661296670"/>
                  </a:ext>
                </a:extLst>
              </a:tr>
              <a:tr h="197456">
                <a:tc rowSpan="4">
                  <a:txBody>
                    <a:bodyPr/>
                    <a:lstStyle/>
                    <a:p>
                      <a:pPr algn="ctr" rtl="0" fontAlgn="ctr"/>
                      <a:r>
                        <a:rPr lang="en-GB" sz="2000" b="1" i="0" u="none" strike="noStrike" dirty="0">
                          <a:solidFill>
                            <a:srgbClr val="FFFFFF"/>
                          </a:solidFill>
                          <a:effectLst/>
                          <a:latin typeface="Palatino Linotype" panose="02040502050505030304" pitchFamily="18" charset="0"/>
                        </a:rPr>
                        <a:t>Spanish</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E56700"/>
                    </a:solidFill>
                  </a:tcPr>
                </a:tc>
                <a:tc rowSpan="2">
                  <a:txBody>
                    <a:bodyPr/>
                    <a:lstStyle/>
                    <a:p>
                      <a:pPr algn="ctr" rtl="0" fontAlgn="ctr"/>
                      <a:r>
                        <a:rPr lang="en-GB" sz="2000" b="1" i="0" u="none" strike="noStrike">
                          <a:solidFill>
                            <a:srgbClr val="FFFFFF"/>
                          </a:solidFill>
                          <a:effectLst/>
                          <a:latin typeface="Palatino Linotype" panose="02040502050505030304" pitchFamily="18" charset="0"/>
                        </a:rPr>
                        <a:t>Foundation</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1311</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1327315778"/>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dirty="0">
                          <a:solidFill>
                            <a:srgbClr val="FFFFFF"/>
                          </a:solidFill>
                          <a:effectLst/>
                          <a:latin typeface="Palatino Linotype" panose="02040502050505030304" pitchFamily="18" charset="0"/>
                        </a:rPr>
                        <a:t>Edexcel</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1796</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4135800088"/>
                  </a:ext>
                </a:extLst>
              </a:tr>
              <a:tr h="197456">
                <a:tc vMerge="1">
                  <a:txBody>
                    <a:bodyPr/>
                    <a:lstStyle/>
                    <a:p>
                      <a:endParaRPr lang="en-US"/>
                    </a:p>
                  </a:txBody>
                  <a:tcPr/>
                </a:tc>
                <a:tc rowSpan="2">
                  <a:txBody>
                    <a:bodyPr/>
                    <a:lstStyle/>
                    <a:p>
                      <a:pPr algn="ctr" rtl="0" fontAlgn="ctr"/>
                      <a:r>
                        <a:rPr lang="en-GB" sz="2000" b="1" i="0" u="none" strike="noStrike">
                          <a:solidFill>
                            <a:srgbClr val="FFFFFF"/>
                          </a:solidFill>
                          <a:effectLst/>
                          <a:latin typeface="Palatino Linotype" panose="02040502050505030304" pitchFamily="18" charset="0"/>
                        </a:rPr>
                        <a:t>Higher</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E56700"/>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1545</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571859263"/>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E56700"/>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2031</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1437767406"/>
                  </a:ext>
                </a:extLst>
              </a:tr>
              <a:tr h="197456">
                <a:tc rowSpan="4">
                  <a:txBody>
                    <a:bodyPr/>
                    <a:lstStyle/>
                    <a:p>
                      <a:pPr algn="ctr" rtl="0" fontAlgn="ctr"/>
                      <a:r>
                        <a:rPr lang="en-GB" sz="2000" b="1" i="0" u="none" strike="noStrike">
                          <a:solidFill>
                            <a:srgbClr val="FFFFFF"/>
                          </a:solidFill>
                          <a:effectLst/>
                          <a:latin typeface="Palatino Linotype" panose="02040502050505030304" pitchFamily="18" charset="0"/>
                        </a:rPr>
                        <a:t>German</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rowSpan="2">
                  <a:txBody>
                    <a:bodyPr/>
                    <a:lstStyle/>
                    <a:p>
                      <a:pPr algn="ctr" rtl="0" fontAlgn="ctr"/>
                      <a:r>
                        <a:rPr lang="en-GB" sz="2000" b="1" i="0" u="none" strike="noStrike">
                          <a:solidFill>
                            <a:srgbClr val="FFFFFF"/>
                          </a:solidFill>
                          <a:effectLst/>
                          <a:latin typeface="Palatino Linotype" panose="02040502050505030304" pitchFamily="18" charset="0"/>
                        </a:rPr>
                        <a:t>Foundation</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1467</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3178881205"/>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1925</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2037764397"/>
                  </a:ext>
                </a:extLst>
              </a:tr>
              <a:tr h="197456">
                <a:tc vMerge="1">
                  <a:txBody>
                    <a:bodyPr/>
                    <a:lstStyle/>
                    <a:p>
                      <a:endParaRPr lang="en-US"/>
                    </a:p>
                  </a:txBody>
                  <a:tcPr/>
                </a:tc>
                <a:tc rowSpan="2">
                  <a:txBody>
                    <a:bodyPr/>
                    <a:lstStyle/>
                    <a:p>
                      <a:pPr algn="ctr" rtl="0" fontAlgn="ctr"/>
                      <a:r>
                        <a:rPr lang="en-GB" sz="2000" b="1" i="0" u="none" strike="noStrike">
                          <a:solidFill>
                            <a:srgbClr val="FFFFFF"/>
                          </a:solidFill>
                          <a:effectLst/>
                          <a:latin typeface="Palatino Linotype" panose="02040502050505030304" pitchFamily="18" charset="0"/>
                        </a:rPr>
                        <a:t>Higher</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1670</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1464649290"/>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2205</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6649073"/>
                  </a:ext>
                </a:extLst>
              </a:tr>
            </a:tbl>
          </a:graphicData>
        </a:graphic>
      </p:graphicFrame>
    </p:spTree>
    <p:extLst>
      <p:ext uri="{BB962C8B-B14F-4D97-AF65-F5344CB8AC3E}">
        <p14:creationId xmlns:p14="http://schemas.microsoft.com/office/powerpoint/2010/main" val="27601061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graphicFrame>
        <p:nvGraphicFramePr>
          <p:cNvPr id="714" name="Google Shape;714;p36"/>
          <p:cNvGraphicFramePr/>
          <p:nvPr>
            <p:extLst>
              <p:ext uri="{D42A27DB-BD31-4B8C-83A1-F6EECF244321}">
                <p14:modId xmlns:p14="http://schemas.microsoft.com/office/powerpoint/2010/main" val="606740124"/>
              </p:ext>
            </p:extLst>
          </p:nvPr>
        </p:nvGraphicFramePr>
        <p:xfrm>
          <a:off x="162763" y="1279068"/>
          <a:ext cx="11830886" cy="5327283"/>
        </p:xfrm>
        <a:graphic>
          <a:graphicData uri="http://schemas.openxmlformats.org/drawingml/2006/table">
            <a:tbl>
              <a:tblPr firstRow="1" bandRow="1">
                <a:noFill/>
              </a:tblPr>
              <a:tblGrid>
                <a:gridCol w="1728170">
                  <a:extLst>
                    <a:ext uri="{9D8B030D-6E8A-4147-A177-3AD203B41FA5}">
                      <a16:colId xmlns:a16="http://schemas.microsoft.com/office/drawing/2014/main" val="20000"/>
                    </a:ext>
                  </a:extLst>
                </a:gridCol>
                <a:gridCol w="841893">
                  <a:extLst>
                    <a:ext uri="{9D8B030D-6E8A-4147-A177-3AD203B41FA5}">
                      <a16:colId xmlns:a16="http://schemas.microsoft.com/office/drawing/2014/main" val="20001"/>
                    </a:ext>
                  </a:extLst>
                </a:gridCol>
                <a:gridCol w="841893">
                  <a:extLst>
                    <a:ext uri="{9D8B030D-6E8A-4147-A177-3AD203B41FA5}">
                      <a16:colId xmlns:a16="http://schemas.microsoft.com/office/drawing/2014/main" val="20002"/>
                    </a:ext>
                  </a:extLst>
                </a:gridCol>
                <a:gridCol w="841893">
                  <a:extLst>
                    <a:ext uri="{9D8B030D-6E8A-4147-A177-3AD203B41FA5}">
                      <a16:colId xmlns:a16="http://schemas.microsoft.com/office/drawing/2014/main" val="20003"/>
                    </a:ext>
                  </a:extLst>
                </a:gridCol>
                <a:gridCol w="841893">
                  <a:extLst>
                    <a:ext uri="{9D8B030D-6E8A-4147-A177-3AD203B41FA5}">
                      <a16:colId xmlns:a16="http://schemas.microsoft.com/office/drawing/2014/main" val="20004"/>
                    </a:ext>
                  </a:extLst>
                </a:gridCol>
                <a:gridCol w="841893">
                  <a:extLst>
                    <a:ext uri="{9D8B030D-6E8A-4147-A177-3AD203B41FA5}">
                      <a16:colId xmlns:a16="http://schemas.microsoft.com/office/drawing/2014/main" val="20005"/>
                    </a:ext>
                  </a:extLst>
                </a:gridCol>
                <a:gridCol w="841893">
                  <a:extLst>
                    <a:ext uri="{9D8B030D-6E8A-4147-A177-3AD203B41FA5}">
                      <a16:colId xmlns:a16="http://schemas.microsoft.com/office/drawing/2014/main" val="20006"/>
                    </a:ext>
                  </a:extLst>
                </a:gridCol>
                <a:gridCol w="841893">
                  <a:extLst>
                    <a:ext uri="{9D8B030D-6E8A-4147-A177-3AD203B41FA5}">
                      <a16:colId xmlns:a16="http://schemas.microsoft.com/office/drawing/2014/main" val="20007"/>
                    </a:ext>
                  </a:extLst>
                </a:gridCol>
                <a:gridCol w="841893">
                  <a:extLst>
                    <a:ext uri="{9D8B030D-6E8A-4147-A177-3AD203B41FA5}">
                      <a16:colId xmlns:a16="http://schemas.microsoft.com/office/drawing/2014/main" val="20008"/>
                    </a:ext>
                  </a:extLst>
                </a:gridCol>
                <a:gridCol w="841893">
                  <a:extLst>
                    <a:ext uri="{9D8B030D-6E8A-4147-A177-3AD203B41FA5}">
                      <a16:colId xmlns:a16="http://schemas.microsoft.com/office/drawing/2014/main" val="20009"/>
                    </a:ext>
                  </a:extLst>
                </a:gridCol>
                <a:gridCol w="841893">
                  <a:extLst>
                    <a:ext uri="{9D8B030D-6E8A-4147-A177-3AD203B41FA5}">
                      <a16:colId xmlns:a16="http://schemas.microsoft.com/office/drawing/2014/main" val="20010"/>
                    </a:ext>
                  </a:extLst>
                </a:gridCol>
                <a:gridCol w="841893">
                  <a:extLst>
                    <a:ext uri="{9D8B030D-6E8A-4147-A177-3AD203B41FA5}">
                      <a16:colId xmlns:a16="http://schemas.microsoft.com/office/drawing/2014/main" val="20011"/>
                    </a:ext>
                  </a:extLst>
                </a:gridCol>
                <a:gridCol w="841893">
                  <a:extLst>
                    <a:ext uri="{9D8B030D-6E8A-4147-A177-3AD203B41FA5}">
                      <a16:colId xmlns:a16="http://schemas.microsoft.com/office/drawing/2014/main" val="20012"/>
                    </a:ext>
                  </a:extLst>
                </a:gridCol>
              </a:tblGrid>
              <a:tr h="649067">
                <a:tc rowSpan="3">
                  <a:txBody>
                    <a:bodyPr/>
                    <a:lstStyle/>
                    <a:p>
                      <a:pPr marL="0" marR="0" lvl="0" indent="0" algn="l" rtl="0">
                        <a:lnSpc>
                          <a:spcPct val="100000"/>
                        </a:lnSpc>
                        <a:spcBef>
                          <a:spcPts val="0"/>
                        </a:spcBef>
                        <a:spcAft>
                          <a:spcPts val="0"/>
                        </a:spcAft>
                        <a:buClr>
                          <a:schemeClr val="dk1"/>
                        </a:buClr>
                        <a:buSzPts val="1800"/>
                        <a:buFont typeface="Palatino Linotype"/>
                        <a:buNone/>
                      </a:pPr>
                      <a:endParaRPr dirty="0">
                        <a:latin typeface="Palatino Linotype" panose="02040502050505030304" pitchFamily="18" charset="0"/>
                      </a:endParaRPr>
                    </a:p>
                  </a:txBody>
                  <a:tcPr marL="36000" marR="36000" marT="45725" marB="45725" anchor="ctr">
                    <a:lnL w="9525" cap="flat" cmpd="sng">
                      <a:solidFill>
                        <a:srgbClr val="000000">
                          <a:alpha val="0"/>
                        </a:srgbClr>
                      </a:solidFill>
                      <a:prstDash val="solid"/>
                      <a:round/>
                      <a:headEnd type="none" w="sm" len="sm"/>
                      <a:tailEnd type="none" w="sm" len="sm"/>
                    </a:lnL>
                    <a:lnR w="12700" cap="flat" cmpd="sng">
                      <a:solidFill>
                        <a:srgbClr val="114F76"/>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French</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Spanish</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German</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49067">
                <a:tc v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Foundation</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Higher</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dirty="0">
                          <a:solidFill>
                            <a:schemeClr val="lt1"/>
                          </a:solidFill>
                          <a:latin typeface="Palatino Linotype" panose="02040502050505030304" pitchFamily="18" charset="0"/>
                          <a:ea typeface="Palatino Linotype"/>
                          <a:cs typeface="Palatino Linotype"/>
                          <a:sym typeface="Palatino Linotype"/>
                        </a:rPr>
                        <a:t>Foundation</a:t>
                      </a:r>
                      <a:endParaRPr dirty="0">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Higher</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Foundation</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Higher</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extLst>
                  <a:ext uri="{0D108BD9-81ED-4DB2-BD59-A6C34878D82A}">
                    <a16:rowId xmlns:a16="http://schemas.microsoft.com/office/drawing/2014/main" val="10001"/>
                  </a:ext>
                </a:extLst>
              </a:tr>
              <a:tr h="649067">
                <a:tc vMerge="1">
                  <a:txBody>
                    <a:bodyPr/>
                    <a:lstStyle/>
                    <a:p>
                      <a:endParaRPr lang="en-US"/>
                    </a:p>
                  </a:txBody>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extLst>
                  <a:ext uri="{0D108BD9-81ED-4DB2-BD59-A6C34878D82A}">
                    <a16:rowId xmlns:a16="http://schemas.microsoft.com/office/drawing/2014/main" val="10002"/>
                  </a:ext>
                </a:extLst>
              </a:tr>
              <a:tr h="892457">
                <a:tc>
                  <a:txBody>
                    <a:bodyPr/>
                    <a:lstStyle/>
                    <a:p>
                      <a:pPr marL="0" marR="0" lvl="0" indent="0" algn="ctr" rtl="0">
                        <a:spcBef>
                          <a:spcPts val="0"/>
                        </a:spcBef>
                        <a:spcAft>
                          <a:spcPts val="0"/>
                        </a:spcAft>
                        <a:buNone/>
                      </a:pPr>
                      <a:r>
                        <a:rPr lang="en-GB" i="0" dirty="0">
                          <a:latin typeface="Palatino Linotype" panose="02040502050505030304" pitchFamily="18" charset="0"/>
                        </a:rPr>
                        <a:t>high freq.</a:t>
                      </a:r>
                    </a:p>
                    <a:p>
                      <a:pPr marL="0" marR="0" lvl="0" indent="0" algn="ctr" rtl="0">
                        <a:spcBef>
                          <a:spcPts val="0"/>
                        </a:spcBef>
                        <a:spcAft>
                          <a:spcPts val="0"/>
                        </a:spcAft>
                        <a:buNone/>
                      </a:pPr>
                      <a:r>
                        <a:rPr lang="en-GB" i="0" dirty="0">
                          <a:latin typeface="Palatino Linotype" panose="02040502050505030304" pitchFamily="18" charset="0"/>
                        </a:rPr>
                        <a:t>1 – 2000</a:t>
                      </a:r>
                      <a:endParaRPr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552</a:t>
                      </a:r>
                    </a:p>
                    <a:p>
                      <a:pPr marL="0" marR="0" lvl="0" indent="0" algn="ctr" rtl="0">
                        <a:spcBef>
                          <a:spcPts val="0"/>
                        </a:spcBef>
                        <a:spcAft>
                          <a:spcPts val="0"/>
                        </a:spcAft>
                        <a:buNone/>
                      </a:pPr>
                      <a:r>
                        <a:rPr lang="en-GB" sz="1600" i="0" dirty="0">
                          <a:latin typeface="Palatino Linotype" panose="02040502050505030304" pitchFamily="18" charset="0"/>
                        </a:rPr>
                        <a:t>(52%)</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798</a:t>
                      </a:r>
                    </a:p>
                    <a:p>
                      <a:pPr marL="0" marR="0" lvl="0" indent="0" algn="ctr" rtl="0">
                        <a:spcBef>
                          <a:spcPts val="0"/>
                        </a:spcBef>
                        <a:spcAft>
                          <a:spcPts val="0"/>
                        </a:spcAft>
                        <a:buNone/>
                      </a:pPr>
                      <a:r>
                        <a:rPr lang="en-GB" sz="1600" i="0" dirty="0">
                          <a:latin typeface="Palatino Linotype" panose="02040502050505030304" pitchFamily="18" charset="0"/>
                        </a:rPr>
                        <a:t>(44%)</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651</a:t>
                      </a:r>
                    </a:p>
                    <a:p>
                      <a:pPr marL="0" marR="0" lvl="0" indent="0" algn="ctr" rtl="0">
                        <a:spcBef>
                          <a:spcPts val="0"/>
                        </a:spcBef>
                        <a:spcAft>
                          <a:spcPts val="0"/>
                        </a:spcAft>
                        <a:buNone/>
                      </a:pPr>
                      <a:r>
                        <a:rPr lang="en-GB" sz="1600" i="0" dirty="0">
                          <a:latin typeface="Palatino Linotype" panose="02040502050505030304" pitchFamily="18" charset="0"/>
                        </a:rPr>
                        <a:t>(49%)</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872</a:t>
                      </a:r>
                    </a:p>
                    <a:p>
                      <a:pPr marL="0" marR="0" lvl="0" indent="0" algn="ctr" rtl="0">
                        <a:spcBef>
                          <a:spcPts val="0"/>
                        </a:spcBef>
                        <a:spcAft>
                          <a:spcPts val="0"/>
                        </a:spcAft>
                        <a:buNone/>
                      </a:pPr>
                      <a:r>
                        <a:rPr lang="en-GB" sz="1600" i="0" dirty="0">
                          <a:latin typeface="Palatino Linotype" panose="02040502050505030304" pitchFamily="18" charset="0"/>
                        </a:rPr>
                        <a:t>(42%)</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751</a:t>
                      </a:r>
                    </a:p>
                    <a:p>
                      <a:pPr marL="0" marR="0" lvl="0" indent="0" algn="ctr" rtl="0">
                        <a:spcBef>
                          <a:spcPts val="0"/>
                        </a:spcBef>
                        <a:spcAft>
                          <a:spcPts val="0"/>
                        </a:spcAft>
                        <a:buNone/>
                      </a:pPr>
                      <a:r>
                        <a:rPr lang="en-GB" sz="1600" i="0" dirty="0">
                          <a:latin typeface="Palatino Linotype" panose="02040502050505030304" pitchFamily="18" charset="0"/>
                        </a:rPr>
                        <a:t>(57%)</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892</a:t>
                      </a:r>
                    </a:p>
                    <a:p>
                      <a:pPr marL="0" marR="0" lvl="0" indent="0" algn="ctr" rtl="0">
                        <a:spcBef>
                          <a:spcPts val="0"/>
                        </a:spcBef>
                        <a:spcAft>
                          <a:spcPts val="0"/>
                        </a:spcAft>
                        <a:buNone/>
                      </a:pPr>
                      <a:r>
                        <a:rPr lang="en-GB" sz="1600" i="0" dirty="0">
                          <a:latin typeface="Palatino Linotype" panose="02040502050505030304" pitchFamily="18" charset="0"/>
                        </a:rPr>
                        <a:t>(50%)</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820</a:t>
                      </a:r>
                    </a:p>
                    <a:p>
                      <a:pPr marL="0" marR="0" lvl="0" indent="0" algn="ctr" rtl="0">
                        <a:spcBef>
                          <a:spcPts val="0"/>
                        </a:spcBef>
                        <a:spcAft>
                          <a:spcPts val="0"/>
                        </a:spcAft>
                        <a:buNone/>
                      </a:pPr>
                      <a:r>
                        <a:rPr lang="en-GB" sz="1600" i="0" dirty="0">
                          <a:latin typeface="Palatino Linotype" panose="02040502050505030304" pitchFamily="18" charset="0"/>
                        </a:rPr>
                        <a:t>(53%)</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962</a:t>
                      </a:r>
                    </a:p>
                    <a:p>
                      <a:pPr marL="0" marR="0" lvl="0" indent="0" algn="ctr" rtl="0">
                        <a:spcBef>
                          <a:spcPts val="0"/>
                        </a:spcBef>
                        <a:spcAft>
                          <a:spcPts val="0"/>
                        </a:spcAft>
                        <a:buNone/>
                      </a:pPr>
                      <a:r>
                        <a:rPr lang="en-GB" sz="1600" i="0" dirty="0">
                          <a:latin typeface="Palatino Linotype" panose="02040502050505030304" pitchFamily="18" charset="0"/>
                        </a:rPr>
                        <a:t>(47%)</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670</a:t>
                      </a:r>
                    </a:p>
                    <a:p>
                      <a:pPr marL="0" marR="0" lvl="0" indent="0" algn="ctr" rtl="0">
                        <a:spcBef>
                          <a:spcPts val="0"/>
                        </a:spcBef>
                        <a:spcAft>
                          <a:spcPts val="0"/>
                        </a:spcAft>
                        <a:buNone/>
                      </a:pPr>
                      <a:r>
                        <a:rPr lang="en-GB" sz="1600" i="0" dirty="0">
                          <a:latin typeface="Palatino Linotype" panose="02040502050505030304" pitchFamily="18" charset="0"/>
                        </a:rPr>
                        <a:t>(46%)</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827</a:t>
                      </a:r>
                    </a:p>
                    <a:p>
                      <a:pPr marL="0" marR="0" lvl="0" indent="0" algn="ctr" rtl="0">
                        <a:spcBef>
                          <a:spcPts val="0"/>
                        </a:spcBef>
                        <a:spcAft>
                          <a:spcPts val="0"/>
                        </a:spcAft>
                        <a:buNone/>
                      </a:pPr>
                      <a:r>
                        <a:rPr lang="en-GB" sz="1600" i="0" dirty="0">
                          <a:latin typeface="Palatino Linotype" panose="02040502050505030304" pitchFamily="18" charset="0"/>
                        </a:rPr>
                        <a:t>(43%)</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717</a:t>
                      </a:r>
                    </a:p>
                    <a:p>
                      <a:pPr marL="0" marR="0" lvl="0" indent="0" algn="ctr" rtl="0">
                        <a:spcBef>
                          <a:spcPts val="0"/>
                        </a:spcBef>
                        <a:spcAft>
                          <a:spcPts val="0"/>
                        </a:spcAft>
                        <a:buNone/>
                      </a:pPr>
                      <a:r>
                        <a:rPr lang="en-GB" sz="1600" i="0" dirty="0">
                          <a:latin typeface="Palatino Linotype" panose="02040502050505030304" pitchFamily="18" charset="0"/>
                        </a:rPr>
                        <a:t>(43%)</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881</a:t>
                      </a:r>
                    </a:p>
                    <a:p>
                      <a:pPr marL="0" marR="0" lvl="0" indent="0" algn="ctr" rtl="0">
                        <a:spcBef>
                          <a:spcPts val="0"/>
                        </a:spcBef>
                        <a:spcAft>
                          <a:spcPts val="0"/>
                        </a:spcAft>
                        <a:buNone/>
                      </a:pPr>
                      <a:r>
                        <a:rPr lang="en-GB" sz="1600" i="0" dirty="0">
                          <a:latin typeface="Palatino Linotype" panose="02040502050505030304" pitchFamily="18" charset="0"/>
                        </a:rPr>
                        <a:t>(40%)</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extLst>
                  <a:ext uri="{0D108BD9-81ED-4DB2-BD59-A6C34878D82A}">
                    <a16:rowId xmlns:a16="http://schemas.microsoft.com/office/drawing/2014/main" val="10003"/>
                  </a:ext>
                </a:extLst>
              </a:tr>
              <a:tr h="892457">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mid freq.</a:t>
                      </a:r>
                    </a:p>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2001 – 5000 </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296</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518</a:t>
                      </a:r>
                    </a:p>
                    <a:p>
                      <a:pPr marL="0" marR="0" lvl="0" indent="0" algn="ctr" rtl="0">
                        <a:spcBef>
                          <a:spcPts val="0"/>
                        </a:spcBef>
                        <a:spcAft>
                          <a:spcPts val="0"/>
                        </a:spcAft>
                        <a:buNone/>
                      </a:pPr>
                      <a:r>
                        <a:rPr lang="en-GB" sz="1600" i="0" dirty="0">
                          <a:latin typeface="Palatino Linotype" panose="02040502050505030304" pitchFamily="18" charset="0"/>
                        </a:rPr>
                        <a:t>(29%)</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378</a:t>
                      </a:r>
                    </a:p>
                    <a:p>
                      <a:pPr marL="0" marR="0" lvl="0" indent="0" algn="ctr" rtl="0">
                        <a:spcBef>
                          <a:spcPts val="0"/>
                        </a:spcBef>
                        <a:spcAft>
                          <a:spcPts val="0"/>
                        </a:spcAft>
                        <a:buNone/>
                      </a:pPr>
                      <a:r>
                        <a:rPr lang="en-GB" sz="1600" i="0" dirty="0">
                          <a:latin typeface="Palatino Linotype" panose="02040502050505030304" pitchFamily="18" charset="0"/>
                        </a:rPr>
                        <a:t>(29%)</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587</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304</a:t>
                      </a:r>
                    </a:p>
                    <a:p>
                      <a:pPr marL="0" marR="0" lvl="0" indent="0" algn="ctr" rtl="0">
                        <a:spcBef>
                          <a:spcPts val="0"/>
                        </a:spcBef>
                        <a:spcAft>
                          <a:spcPts val="0"/>
                        </a:spcAft>
                        <a:buNone/>
                      </a:pPr>
                      <a:r>
                        <a:rPr lang="en-GB" sz="1600" i="0" dirty="0">
                          <a:latin typeface="Palatino Linotype" panose="02040502050505030304" pitchFamily="18" charset="0"/>
                        </a:rPr>
                        <a:t>(23%)</a:t>
                      </a: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451</a:t>
                      </a:r>
                    </a:p>
                    <a:p>
                      <a:pPr marL="0" marR="0" lvl="0" indent="0" algn="ctr" rtl="0">
                        <a:spcBef>
                          <a:spcPts val="0"/>
                        </a:spcBef>
                        <a:spcAft>
                          <a:spcPts val="0"/>
                        </a:spcAft>
                        <a:buNone/>
                      </a:pPr>
                      <a:r>
                        <a:rPr lang="en-GB" sz="1600" i="0" dirty="0">
                          <a:latin typeface="Palatino Linotype" panose="02040502050505030304" pitchFamily="18" charset="0"/>
                        </a:rPr>
                        <a:t>(25%)</a:t>
                      </a: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379</a:t>
                      </a:r>
                    </a:p>
                    <a:p>
                      <a:pPr marL="0" marR="0" lvl="0" indent="0" algn="ctr" rtl="0">
                        <a:spcBef>
                          <a:spcPts val="0"/>
                        </a:spcBef>
                        <a:spcAft>
                          <a:spcPts val="0"/>
                        </a:spcAft>
                        <a:buNone/>
                      </a:pPr>
                      <a:r>
                        <a:rPr lang="en-GB" sz="1600" i="0" dirty="0">
                          <a:latin typeface="Palatino Linotype" panose="02040502050505030304" pitchFamily="18" charset="0"/>
                        </a:rPr>
                        <a:t>(25%)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519</a:t>
                      </a:r>
                    </a:p>
                    <a:p>
                      <a:pPr marL="0" marR="0" lvl="0" indent="0" algn="ctr" rtl="0">
                        <a:spcBef>
                          <a:spcPts val="0"/>
                        </a:spcBef>
                        <a:spcAft>
                          <a:spcPts val="0"/>
                        </a:spcAft>
                        <a:buNone/>
                      </a:pPr>
                      <a:r>
                        <a:rPr lang="en-GB" sz="1600" i="0" dirty="0">
                          <a:latin typeface="Palatino Linotype" panose="02040502050505030304" pitchFamily="18" charset="0"/>
                        </a:rPr>
                        <a:t>(26%)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386</a:t>
                      </a:r>
                    </a:p>
                    <a:p>
                      <a:pPr marL="0" marR="0" lvl="0" indent="0" algn="ctr" rtl="0">
                        <a:spcBef>
                          <a:spcPts val="0"/>
                        </a:spcBef>
                        <a:spcAft>
                          <a:spcPts val="0"/>
                        </a:spcAft>
                        <a:buNone/>
                      </a:pPr>
                      <a:r>
                        <a:rPr lang="en-GB" sz="1600" i="0" dirty="0">
                          <a:latin typeface="Palatino Linotype" panose="02040502050505030304" pitchFamily="18" charset="0"/>
                        </a:rPr>
                        <a:t>(26%)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494</a:t>
                      </a:r>
                    </a:p>
                    <a:p>
                      <a:pPr marL="0" marR="0" lvl="0" indent="0" algn="ctr" rtl="0">
                        <a:spcBef>
                          <a:spcPts val="0"/>
                        </a:spcBef>
                        <a:spcAft>
                          <a:spcPts val="0"/>
                        </a:spcAft>
                        <a:buNone/>
                      </a:pPr>
                      <a:r>
                        <a:rPr lang="en-GB" sz="1600" i="0" dirty="0">
                          <a:latin typeface="Palatino Linotype" panose="02040502050505030304" pitchFamily="18" charset="0"/>
                        </a:rPr>
                        <a:t>(26%)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423</a:t>
                      </a:r>
                    </a:p>
                    <a:p>
                      <a:pPr marL="0" marR="0" lvl="0" indent="0" algn="ctr" rtl="0">
                        <a:spcBef>
                          <a:spcPts val="0"/>
                        </a:spcBef>
                        <a:spcAft>
                          <a:spcPts val="0"/>
                        </a:spcAft>
                        <a:buNone/>
                      </a:pPr>
                      <a:r>
                        <a:rPr lang="en-GB" sz="1600" i="0" dirty="0">
                          <a:latin typeface="Palatino Linotype" panose="02040502050505030304" pitchFamily="18" charset="0"/>
                        </a:rPr>
                        <a:t>(25%)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564</a:t>
                      </a:r>
                    </a:p>
                    <a:p>
                      <a:pPr marL="0" marR="0" lvl="0" indent="0" algn="ctr" rtl="0">
                        <a:spcBef>
                          <a:spcPts val="0"/>
                        </a:spcBef>
                        <a:spcAft>
                          <a:spcPts val="0"/>
                        </a:spcAft>
                        <a:buNone/>
                      </a:pPr>
                      <a:r>
                        <a:rPr lang="en-GB" sz="1600" i="0" dirty="0">
                          <a:latin typeface="Palatino Linotype" panose="02040502050505030304" pitchFamily="18" charset="0"/>
                        </a:rPr>
                        <a:t>(26%)</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10004"/>
                  </a:ext>
                </a:extLst>
              </a:tr>
              <a:tr h="892457">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low freq.</a:t>
                      </a:r>
                    </a:p>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&gt; 5000</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213</a:t>
                      </a:r>
                    </a:p>
                    <a:p>
                      <a:pPr marL="0" marR="0" lvl="0" indent="0" algn="ctr" rtl="0">
                        <a:spcBef>
                          <a:spcPts val="0"/>
                        </a:spcBef>
                        <a:spcAft>
                          <a:spcPts val="0"/>
                        </a:spcAft>
                        <a:buNone/>
                      </a:pPr>
                      <a:r>
                        <a:rPr lang="en-GB" sz="1600" i="0" dirty="0">
                          <a:latin typeface="Palatino Linotype" panose="02040502050505030304" pitchFamily="18" charset="0"/>
                        </a:rPr>
                        <a:t>(20%)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501</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297</a:t>
                      </a:r>
                    </a:p>
                    <a:p>
                      <a:pPr marL="0" marR="0" lvl="0" indent="0" algn="ctr" rtl="0">
                        <a:spcBef>
                          <a:spcPts val="0"/>
                        </a:spcBef>
                        <a:spcAft>
                          <a:spcPts val="0"/>
                        </a:spcAft>
                        <a:buNone/>
                      </a:pPr>
                      <a:r>
                        <a:rPr lang="en-GB" sz="1600" i="0" dirty="0">
                          <a:latin typeface="Palatino Linotype" panose="02040502050505030304" pitchFamily="18" charset="0"/>
                        </a:rPr>
                        <a:t>(22%)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623</a:t>
                      </a:r>
                    </a:p>
                    <a:p>
                      <a:pPr marL="0" marR="0" lvl="0" indent="0" algn="ctr" rtl="0">
                        <a:spcBef>
                          <a:spcPts val="0"/>
                        </a:spcBef>
                        <a:spcAft>
                          <a:spcPts val="0"/>
                        </a:spcAft>
                        <a:buNone/>
                      </a:pPr>
                      <a:r>
                        <a:rPr lang="en-GB" sz="1600" i="0" dirty="0">
                          <a:latin typeface="Palatino Linotype" panose="02040502050505030304" pitchFamily="18" charset="0"/>
                        </a:rPr>
                        <a:t>(30%)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256</a:t>
                      </a:r>
                    </a:p>
                    <a:p>
                      <a:pPr marL="0" marR="0" lvl="0" indent="0" algn="ctr" rtl="0">
                        <a:spcBef>
                          <a:spcPts val="0"/>
                        </a:spcBef>
                        <a:spcAft>
                          <a:spcPts val="0"/>
                        </a:spcAft>
                        <a:buNone/>
                      </a:pPr>
                      <a:r>
                        <a:rPr lang="en-GB" sz="1600" i="0" dirty="0">
                          <a:latin typeface="Palatino Linotype" panose="02040502050505030304" pitchFamily="18" charset="0"/>
                        </a:rPr>
                        <a:t>(20%)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453</a:t>
                      </a:r>
                    </a:p>
                    <a:p>
                      <a:pPr marL="0" marR="0" lvl="0" indent="0" algn="ctr" rtl="0">
                        <a:spcBef>
                          <a:spcPts val="0"/>
                        </a:spcBef>
                        <a:spcAft>
                          <a:spcPts val="0"/>
                        </a:spcAft>
                        <a:buNone/>
                      </a:pPr>
                      <a:r>
                        <a:rPr lang="en-GB" sz="1600" i="0" dirty="0">
                          <a:latin typeface="Palatino Linotype" panose="02040502050505030304" pitchFamily="18" charset="0"/>
                        </a:rPr>
                        <a:t>(25%)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346</a:t>
                      </a:r>
                    </a:p>
                    <a:p>
                      <a:pPr marL="0" marR="0" lvl="0" indent="0" algn="ctr" rtl="0">
                        <a:spcBef>
                          <a:spcPts val="0"/>
                        </a:spcBef>
                        <a:spcAft>
                          <a:spcPts val="0"/>
                        </a:spcAft>
                        <a:buNone/>
                      </a:pPr>
                      <a:r>
                        <a:rPr lang="en-GB" sz="1600" i="0" dirty="0">
                          <a:latin typeface="Palatino Linotype" panose="02040502050505030304" pitchFamily="18" charset="0"/>
                        </a:rPr>
                        <a:t>(22%)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550</a:t>
                      </a:r>
                    </a:p>
                    <a:p>
                      <a:pPr marL="0" marR="0" lvl="0" indent="0" algn="ctr" rtl="0">
                        <a:spcBef>
                          <a:spcPts val="0"/>
                        </a:spcBef>
                        <a:spcAft>
                          <a:spcPts val="0"/>
                        </a:spcAft>
                        <a:buNone/>
                      </a:pPr>
                      <a:r>
                        <a:rPr lang="en-GB" sz="1600" i="0" dirty="0">
                          <a:latin typeface="Palatino Linotype" panose="02040502050505030304" pitchFamily="18" charset="0"/>
                        </a:rPr>
                        <a:t>(27%)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411</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604</a:t>
                      </a:r>
                    </a:p>
                    <a:p>
                      <a:pPr marL="0" marR="0" lvl="0" indent="0" algn="ctr" rtl="0">
                        <a:spcBef>
                          <a:spcPts val="0"/>
                        </a:spcBef>
                        <a:spcAft>
                          <a:spcPts val="0"/>
                        </a:spcAft>
                        <a:buNone/>
                      </a:pPr>
                      <a:r>
                        <a:rPr lang="en-GB" sz="1600" i="0" dirty="0">
                          <a:latin typeface="Palatino Linotype" panose="02040502050505030304" pitchFamily="18" charset="0"/>
                        </a:rPr>
                        <a:t>(31%)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530</a:t>
                      </a:r>
                    </a:p>
                    <a:p>
                      <a:pPr marL="0" marR="0" lvl="0" indent="0" algn="ctr" rtl="0">
                        <a:spcBef>
                          <a:spcPts val="0"/>
                        </a:spcBef>
                        <a:spcAft>
                          <a:spcPts val="0"/>
                        </a:spcAft>
                        <a:buNone/>
                      </a:pPr>
                      <a:r>
                        <a:rPr lang="en-GB" sz="1600" i="0" dirty="0">
                          <a:latin typeface="Palatino Linotype" panose="02040502050505030304" pitchFamily="18" charset="0"/>
                        </a:rPr>
                        <a:t>(32%)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760</a:t>
                      </a:r>
                    </a:p>
                    <a:p>
                      <a:pPr marL="0" marR="0" lvl="0" indent="0" algn="ctr" rtl="0">
                        <a:spcBef>
                          <a:spcPts val="0"/>
                        </a:spcBef>
                        <a:spcAft>
                          <a:spcPts val="0"/>
                        </a:spcAft>
                        <a:buNone/>
                      </a:pPr>
                      <a:r>
                        <a:rPr lang="en-GB" sz="1600" i="0" dirty="0">
                          <a:latin typeface="Palatino Linotype" panose="02040502050505030304" pitchFamily="18" charset="0"/>
                        </a:rPr>
                        <a:t>(34%)</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10005"/>
                  </a:ext>
                </a:extLst>
              </a:tr>
              <a:tr h="702711">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Total</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1061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1817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1326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2082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1311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1796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1545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2031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1467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1925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1670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2205</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4063632892"/>
                  </a:ext>
                </a:extLst>
              </a:tr>
            </a:tbl>
          </a:graphicData>
        </a:graphic>
      </p:graphicFrame>
      <p:sp>
        <p:nvSpPr>
          <p:cNvPr id="716" name="Google Shape;716;p36"/>
          <p:cNvSpPr txBox="1"/>
          <p:nvPr/>
        </p:nvSpPr>
        <p:spPr>
          <a:xfrm>
            <a:off x="61994" y="-38474"/>
            <a:ext cx="12130006"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800" b="1" i="0" u="none" strike="noStrike" cap="none" dirty="0">
                <a:solidFill>
                  <a:srgbClr val="204E79"/>
                </a:solidFill>
                <a:latin typeface="Century Gothic"/>
                <a:ea typeface="Century Gothic"/>
                <a:cs typeface="Century Gothic"/>
                <a:sym typeface="Century Gothic"/>
              </a:rPr>
              <a:t>Frequency of word families on the AOs’ word lists</a:t>
            </a:r>
          </a:p>
          <a:p>
            <a:pPr marL="0" marR="0" lvl="0" indent="0" algn="ctr" rtl="0">
              <a:lnSpc>
                <a:spcPct val="90000"/>
              </a:lnSpc>
              <a:spcBef>
                <a:spcPts val="0"/>
              </a:spcBef>
              <a:spcAft>
                <a:spcPts val="0"/>
              </a:spcAft>
              <a:buClr>
                <a:srgbClr val="FFFFFF"/>
              </a:buClr>
              <a:buSzPts val="2400"/>
              <a:buFont typeface="Century Gothic"/>
              <a:buNone/>
            </a:pPr>
            <a:r>
              <a:rPr lang="en-GB" sz="2800" b="1" dirty="0">
                <a:solidFill>
                  <a:srgbClr val="204E79"/>
                </a:solidFill>
                <a:latin typeface="Century Gothic"/>
                <a:sym typeface="Century Gothic"/>
              </a:rPr>
              <a:t>Averages across four exam papers (2018, 2019, 2020, sample)</a:t>
            </a:r>
            <a:endParaRPr sz="2000" dirty="0">
              <a:solidFill>
                <a:srgbClr val="204E79"/>
              </a:solidFill>
            </a:endParaRPr>
          </a:p>
        </p:txBody>
      </p:sp>
    </p:spTree>
    <p:extLst>
      <p:ext uri="{BB962C8B-B14F-4D97-AF65-F5344CB8AC3E}">
        <p14:creationId xmlns:p14="http://schemas.microsoft.com/office/powerpoint/2010/main" val="199645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pic>
        <p:nvPicPr>
          <p:cNvPr id="713" name="Google Shape;713;p36"/>
          <p:cNvPicPr preferRelativeResize="0"/>
          <p:nvPr/>
        </p:nvPicPr>
        <p:blipFill rotWithShape="1">
          <a:blip r:embed="rId3">
            <a:alphaModFix/>
          </a:blip>
          <a:srcRect/>
          <a:stretch/>
        </p:blipFill>
        <p:spPr>
          <a:xfrm>
            <a:off x="61994" y="251649"/>
            <a:ext cx="12192001" cy="867128"/>
          </a:xfrm>
          <a:prstGeom prst="rect">
            <a:avLst/>
          </a:prstGeom>
          <a:noFill/>
          <a:ln>
            <a:noFill/>
          </a:ln>
        </p:spPr>
      </p:pic>
      <p:graphicFrame>
        <p:nvGraphicFramePr>
          <p:cNvPr id="714" name="Google Shape;714;p36"/>
          <p:cNvGraphicFramePr/>
          <p:nvPr/>
        </p:nvGraphicFramePr>
        <p:xfrm>
          <a:off x="299120" y="1279068"/>
          <a:ext cx="11717748" cy="5375355"/>
        </p:xfrm>
        <a:graphic>
          <a:graphicData uri="http://schemas.openxmlformats.org/drawingml/2006/table">
            <a:tbl>
              <a:tblPr firstRow="1" bandRow="1">
                <a:noFill/>
              </a:tblPr>
              <a:tblGrid>
                <a:gridCol w="1711644">
                  <a:extLst>
                    <a:ext uri="{9D8B030D-6E8A-4147-A177-3AD203B41FA5}">
                      <a16:colId xmlns:a16="http://schemas.microsoft.com/office/drawing/2014/main" val="20000"/>
                    </a:ext>
                  </a:extLst>
                </a:gridCol>
                <a:gridCol w="833842">
                  <a:extLst>
                    <a:ext uri="{9D8B030D-6E8A-4147-A177-3AD203B41FA5}">
                      <a16:colId xmlns:a16="http://schemas.microsoft.com/office/drawing/2014/main" val="20001"/>
                    </a:ext>
                  </a:extLst>
                </a:gridCol>
                <a:gridCol w="833842">
                  <a:extLst>
                    <a:ext uri="{9D8B030D-6E8A-4147-A177-3AD203B41FA5}">
                      <a16:colId xmlns:a16="http://schemas.microsoft.com/office/drawing/2014/main" val="20002"/>
                    </a:ext>
                  </a:extLst>
                </a:gridCol>
                <a:gridCol w="833842">
                  <a:extLst>
                    <a:ext uri="{9D8B030D-6E8A-4147-A177-3AD203B41FA5}">
                      <a16:colId xmlns:a16="http://schemas.microsoft.com/office/drawing/2014/main" val="20003"/>
                    </a:ext>
                  </a:extLst>
                </a:gridCol>
                <a:gridCol w="833842">
                  <a:extLst>
                    <a:ext uri="{9D8B030D-6E8A-4147-A177-3AD203B41FA5}">
                      <a16:colId xmlns:a16="http://schemas.microsoft.com/office/drawing/2014/main" val="20004"/>
                    </a:ext>
                  </a:extLst>
                </a:gridCol>
                <a:gridCol w="833842">
                  <a:extLst>
                    <a:ext uri="{9D8B030D-6E8A-4147-A177-3AD203B41FA5}">
                      <a16:colId xmlns:a16="http://schemas.microsoft.com/office/drawing/2014/main" val="20005"/>
                    </a:ext>
                  </a:extLst>
                </a:gridCol>
                <a:gridCol w="833842">
                  <a:extLst>
                    <a:ext uri="{9D8B030D-6E8A-4147-A177-3AD203B41FA5}">
                      <a16:colId xmlns:a16="http://schemas.microsoft.com/office/drawing/2014/main" val="20006"/>
                    </a:ext>
                  </a:extLst>
                </a:gridCol>
                <a:gridCol w="833842">
                  <a:extLst>
                    <a:ext uri="{9D8B030D-6E8A-4147-A177-3AD203B41FA5}">
                      <a16:colId xmlns:a16="http://schemas.microsoft.com/office/drawing/2014/main" val="20007"/>
                    </a:ext>
                  </a:extLst>
                </a:gridCol>
                <a:gridCol w="833842">
                  <a:extLst>
                    <a:ext uri="{9D8B030D-6E8A-4147-A177-3AD203B41FA5}">
                      <a16:colId xmlns:a16="http://schemas.microsoft.com/office/drawing/2014/main" val="20008"/>
                    </a:ext>
                  </a:extLst>
                </a:gridCol>
                <a:gridCol w="833842">
                  <a:extLst>
                    <a:ext uri="{9D8B030D-6E8A-4147-A177-3AD203B41FA5}">
                      <a16:colId xmlns:a16="http://schemas.microsoft.com/office/drawing/2014/main" val="20009"/>
                    </a:ext>
                  </a:extLst>
                </a:gridCol>
                <a:gridCol w="833842">
                  <a:extLst>
                    <a:ext uri="{9D8B030D-6E8A-4147-A177-3AD203B41FA5}">
                      <a16:colId xmlns:a16="http://schemas.microsoft.com/office/drawing/2014/main" val="20010"/>
                    </a:ext>
                  </a:extLst>
                </a:gridCol>
                <a:gridCol w="833842">
                  <a:extLst>
                    <a:ext uri="{9D8B030D-6E8A-4147-A177-3AD203B41FA5}">
                      <a16:colId xmlns:a16="http://schemas.microsoft.com/office/drawing/2014/main" val="20011"/>
                    </a:ext>
                  </a:extLst>
                </a:gridCol>
                <a:gridCol w="833842">
                  <a:extLst>
                    <a:ext uri="{9D8B030D-6E8A-4147-A177-3AD203B41FA5}">
                      <a16:colId xmlns:a16="http://schemas.microsoft.com/office/drawing/2014/main" val="20012"/>
                    </a:ext>
                  </a:extLst>
                </a:gridCol>
              </a:tblGrid>
              <a:tr h="465525">
                <a:tc rowSpan="3">
                  <a:txBody>
                    <a:bodyPr/>
                    <a:lstStyle/>
                    <a:p>
                      <a:pPr marL="0" marR="0" lvl="0" indent="0" algn="l" rtl="0">
                        <a:lnSpc>
                          <a:spcPct val="100000"/>
                        </a:lnSpc>
                        <a:spcBef>
                          <a:spcPts val="0"/>
                        </a:spcBef>
                        <a:spcAft>
                          <a:spcPts val="0"/>
                        </a:spcAft>
                        <a:buClr>
                          <a:schemeClr val="dk1"/>
                        </a:buClr>
                        <a:buSzPts val="1800"/>
                        <a:buFont typeface="Palatino Linotype"/>
                        <a:buNone/>
                      </a:pPr>
                      <a:endParaRPr dirty="0">
                        <a:latin typeface="Palatino Linotype" panose="02040502050505030304" pitchFamily="18" charset="0"/>
                      </a:endParaRPr>
                    </a:p>
                  </a:txBody>
                  <a:tcPr marL="36000" marR="36000" marT="45725" marB="45725" anchor="ctr">
                    <a:lnL w="9525" cap="flat" cmpd="sng">
                      <a:solidFill>
                        <a:srgbClr val="000000">
                          <a:alpha val="0"/>
                        </a:srgbClr>
                      </a:solidFill>
                      <a:prstDash val="solid"/>
                      <a:round/>
                      <a:headEnd type="none" w="sm" len="sm"/>
                      <a:tailEnd type="none" w="sm" len="sm"/>
                    </a:lnL>
                    <a:lnR w="12700" cap="flat" cmpd="sng">
                      <a:solidFill>
                        <a:srgbClr val="114F76"/>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French</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Spanish</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German</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5525">
                <a:tc v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Foundation</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Higher</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dirty="0">
                          <a:solidFill>
                            <a:schemeClr val="lt1"/>
                          </a:solidFill>
                          <a:latin typeface="Palatino Linotype" panose="02040502050505030304" pitchFamily="18" charset="0"/>
                          <a:ea typeface="Palatino Linotype"/>
                          <a:cs typeface="Palatino Linotype"/>
                          <a:sym typeface="Palatino Linotype"/>
                        </a:rPr>
                        <a:t>Foundation</a:t>
                      </a:r>
                      <a:endParaRPr dirty="0">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Higher</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Foundation</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panose="02040502050505030304" pitchFamily="18" charset="0"/>
                          <a:ea typeface="Palatino Linotype"/>
                          <a:cs typeface="Palatino Linotype"/>
                          <a:sym typeface="Palatino Linotype"/>
                        </a:rPr>
                        <a:t>Higher</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extLst>
                  <a:ext uri="{0D108BD9-81ED-4DB2-BD59-A6C34878D82A}">
                    <a16:rowId xmlns:a16="http://schemas.microsoft.com/office/drawing/2014/main" val="10001"/>
                  </a:ext>
                </a:extLst>
              </a:tr>
              <a:tr h="465525">
                <a:tc vMerge="1">
                  <a:txBody>
                    <a:bodyPr/>
                    <a:lstStyle/>
                    <a:p>
                      <a:endParaRPr lang="en-US"/>
                    </a:p>
                  </a:txBody>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AQA</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panose="02040502050505030304" pitchFamily="18" charset="0"/>
                          <a:ea typeface="Palatino Linotype"/>
                          <a:cs typeface="Palatino Linotype"/>
                          <a:sym typeface="Palatino Linotype"/>
                        </a:rPr>
                        <a:t>Edexcel</a:t>
                      </a:r>
                      <a:endParaRPr>
                        <a:latin typeface="Palatino Linotype" panose="02040502050505030304" pitchFamily="18" charset="0"/>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extLst>
                  <a:ext uri="{0D108BD9-81ED-4DB2-BD59-A6C34878D82A}">
                    <a16:rowId xmlns:a16="http://schemas.microsoft.com/office/drawing/2014/main" val="10002"/>
                  </a:ext>
                </a:extLst>
              </a:tr>
              <a:tr h="504000">
                <a:tc>
                  <a:txBody>
                    <a:bodyPr/>
                    <a:lstStyle/>
                    <a:p>
                      <a:pPr marL="0" marR="0" lvl="0" indent="0" algn="ctr" rtl="0">
                        <a:spcBef>
                          <a:spcPts val="0"/>
                        </a:spcBef>
                        <a:spcAft>
                          <a:spcPts val="0"/>
                        </a:spcAft>
                        <a:buNone/>
                      </a:pPr>
                      <a:r>
                        <a:rPr lang="en-GB" i="0" dirty="0">
                          <a:latin typeface="Palatino Linotype" panose="02040502050505030304" pitchFamily="18" charset="0"/>
                        </a:rPr>
                        <a:t>1-1000</a:t>
                      </a:r>
                      <a:endParaRPr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387</a:t>
                      </a:r>
                    </a:p>
                    <a:p>
                      <a:pPr marL="0" marR="0" lvl="0" indent="0" algn="ctr" rtl="0">
                        <a:spcBef>
                          <a:spcPts val="0"/>
                        </a:spcBef>
                        <a:spcAft>
                          <a:spcPts val="0"/>
                        </a:spcAft>
                        <a:buNone/>
                      </a:pPr>
                      <a:r>
                        <a:rPr lang="en-GB" sz="1600" i="0" dirty="0">
                          <a:latin typeface="Palatino Linotype" panose="02040502050505030304" pitchFamily="18" charset="0"/>
                        </a:rPr>
                        <a:t>(36%)</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510</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428</a:t>
                      </a:r>
                    </a:p>
                    <a:p>
                      <a:pPr marL="0" marR="0" lvl="0" indent="0" algn="ctr" rtl="0">
                        <a:spcBef>
                          <a:spcPts val="0"/>
                        </a:spcBef>
                        <a:spcAft>
                          <a:spcPts val="0"/>
                        </a:spcAft>
                        <a:buNone/>
                      </a:pPr>
                      <a:r>
                        <a:rPr lang="en-GB" sz="1600" i="0" dirty="0">
                          <a:latin typeface="Palatino Linotype" panose="02040502050505030304" pitchFamily="18" charset="0"/>
                        </a:rPr>
                        <a:t>(32%)</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539</a:t>
                      </a:r>
                    </a:p>
                    <a:p>
                      <a:pPr marL="0" marR="0" lvl="0" indent="0" algn="ctr" rtl="0">
                        <a:spcBef>
                          <a:spcPts val="0"/>
                        </a:spcBef>
                        <a:spcAft>
                          <a:spcPts val="0"/>
                        </a:spcAft>
                        <a:buNone/>
                      </a:pPr>
                      <a:r>
                        <a:rPr lang="en-GB" sz="1600" i="0" dirty="0">
                          <a:latin typeface="Palatino Linotype" panose="02040502050505030304" pitchFamily="18" charset="0"/>
                        </a:rPr>
                        <a:t>(26%)</a:t>
                      </a:r>
                      <a:endParaRPr sz="1600" i="0" dirty="0">
                        <a:latin typeface="Palatino Linotype" panose="02040502050505030304" pitchFamily="18" charset="0"/>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523</a:t>
                      </a:r>
                    </a:p>
                    <a:p>
                      <a:pPr marL="0" marR="0" lvl="0" indent="0" algn="ctr" rtl="0">
                        <a:spcBef>
                          <a:spcPts val="0"/>
                        </a:spcBef>
                        <a:spcAft>
                          <a:spcPts val="0"/>
                        </a:spcAft>
                        <a:buNone/>
                      </a:pPr>
                      <a:r>
                        <a:rPr lang="en-GB" sz="1600" i="0" dirty="0">
                          <a:latin typeface="Palatino Linotype" panose="02040502050505030304" pitchFamily="18" charset="0"/>
                        </a:rPr>
                        <a:t>(40%)</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a:latin typeface="Palatino Linotype" panose="02040502050505030304" pitchFamily="18" charset="0"/>
                        </a:rPr>
                        <a:t>591</a:t>
                      </a:r>
                    </a:p>
                    <a:p>
                      <a:pPr marL="0" marR="0" lvl="0" indent="0" algn="ctr" rtl="0">
                        <a:spcBef>
                          <a:spcPts val="0"/>
                        </a:spcBef>
                        <a:spcAft>
                          <a:spcPts val="0"/>
                        </a:spcAft>
                        <a:buNone/>
                      </a:pPr>
                      <a:r>
                        <a:rPr lang="en-GB" sz="1600" i="0">
                          <a:latin typeface="Palatino Linotype" panose="02040502050505030304" pitchFamily="18" charset="0"/>
                        </a:rPr>
                        <a:t>(33%)</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548 (35%)</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619 (30%)</a:t>
                      </a:r>
                      <a:endParaRPr sz="1600" i="0" dirty="0">
                        <a:latin typeface="Palatino Linotype" panose="02040502050505030304" pitchFamily="18" charset="0"/>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a:latin typeface="Palatino Linotype" panose="02040502050505030304" pitchFamily="18" charset="0"/>
                        </a:rPr>
                        <a:t>439 (30%)</a:t>
                      </a:r>
                      <a:endParaRPr sz="1600" i="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548 (28%)</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460</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548 (25%)</a:t>
                      </a:r>
                      <a:endParaRPr sz="1600" i="0" dirty="0">
                        <a:latin typeface="Palatino Linotype" panose="02040502050505030304" pitchFamily="18" charset="0"/>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extLst>
                  <a:ext uri="{0D108BD9-81ED-4DB2-BD59-A6C34878D82A}">
                    <a16:rowId xmlns:a16="http://schemas.microsoft.com/office/drawing/2014/main" val="10003"/>
                  </a:ext>
                </a:extLst>
              </a:tr>
              <a:tr h="504000">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1001-2000</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165</a:t>
                      </a:r>
                    </a:p>
                    <a:p>
                      <a:pPr marL="0" marR="0" lvl="0" indent="0" algn="ctr" rtl="0">
                        <a:spcBef>
                          <a:spcPts val="0"/>
                        </a:spcBef>
                        <a:spcAft>
                          <a:spcPts val="0"/>
                        </a:spcAft>
                        <a:buNone/>
                      </a:pPr>
                      <a:r>
                        <a:rPr lang="en-GB" sz="1600" i="0" dirty="0">
                          <a:latin typeface="Palatino Linotype" panose="02040502050505030304" pitchFamily="18" charset="0"/>
                        </a:rPr>
                        <a:t>(16%)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288</a:t>
                      </a:r>
                    </a:p>
                    <a:p>
                      <a:pPr marL="0" marR="0" lvl="0" indent="0" algn="ctr" rtl="0">
                        <a:spcBef>
                          <a:spcPts val="0"/>
                        </a:spcBef>
                        <a:spcAft>
                          <a:spcPts val="0"/>
                        </a:spcAft>
                        <a:buNone/>
                      </a:pPr>
                      <a:r>
                        <a:rPr lang="en-GB" sz="1600" i="0" dirty="0">
                          <a:latin typeface="Palatino Linotype" panose="02040502050505030304" pitchFamily="18" charset="0"/>
                        </a:rPr>
                        <a:t>(16%)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223</a:t>
                      </a:r>
                    </a:p>
                    <a:p>
                      <a:pPr marL="0" marR="0" lvl="0" indent="0" algn="ctr" rtl="0">
                        <a:spcBef>
                          <a:spcPts val="0"/>
                        </a:spcBef>
                        <a:spcAft>
                          <a:spcPts val="0"/>
                        </a:spcAft>
                        <a:buNone/>
                      </a:pPr>
                      <a:r>
                        <a:rPr lang="en-GB" sz="1600" i="0" dirty="0">
                          <a:latin typeface="Palatino Linotype" panose="02040502050505030304" pitchFamily="18" charset="0"/>
                        </a:rPr>
                        <a:t>(17%)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333</a:t>
                      </a:r>
                    </a:p>
                    <a:p>
                      <a:pPr marL="0" marR="0" lvl="0" indent="0" algn="ctr" rtl="0">
                        <a:spcBef>
                          <a:spcPts val="0"/>
                        </a:spcBef>
                        <a:spcAft>
                          <a:spcPts val="0"/>
                        </a:spcAft>
                        <a:buNone/>
                      </a:pPr>
                      <a:r>
                        <a:rPr lang="en-GB" sz="1600" i="0" dirty="0">
                          <a:latin typeface="Palatino Linotype" panose="02040502050505030304" pitchFamily="18" charset="0"/>
                        </a:rPr>
                        <a:t>(16%)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228</a:t>
                      </a:r>
                    </a:p>
                    <a:p>
                      <a:pPr marL="0" marR="0" lvl="0" indent="0" algn="ctr" rtl="0">
                        <a:spcBef>
                          <a:spcPts val="0"/>
                        </a:spcBef>
                        <a:spcAft>
                          <a:spcPts val="0"/>
                        </a:spcAft>
                        <a:buNone/>
                      </a:pPr>
                      <a:r>
                        <a:rPr lang="en-GB" sz="1600" i="0" dirty="0">
                          <a:latin typeface="Palatino Linotype" panose="02040502050505030304" pitchFamily="18" charset="0"/>
                        </a:rPr>
                        <a:t>(17%)</a:t>
                      </a: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a:latin typeface="Palatino Linotype" panose="02040502050505030304" pitchFamily="18" charset="0"/>
                        </a:rPr>
                        <a:t>301</a:t>
                      </a:r>
                    </a:p>
                    <a:p>
                      <a:pPr marL="0" marR="0" lvl="0" indent="0" algn="ctr" rtl="0">
                        <a:spcBef>
                          <a:spcPts val="0"/>
                        </a:spcBef>
                        <a:spcAft>
                          <a:spcPts val="0"/>
                        </a:spcAft>
                        <a:buNone/>
                      </a:pPr>
                      <a:r>
                        <a:rPr lang="en-GB" sz="1600" i="0">
                          <a:latin typeface="Palatino Linotype" panose="02040502050505030304" pitchFamily="18" charset="0"/>
                        </a:rPr>
                        <a:t>(17%)</a:t>
                      </a:r>
                      <a:endParaRPr lang="en-GB"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272</a:t>
                      </a:r>
                    </a:p>
                    <a:p>
                      <a:pPr marL="0" marR="0" lvl="0" indent="0" algn="ctr" rtl="0">
                        <a:spcBef>
                          <a:spcPts val="0"/>
                        </a:spcBef>
                        <a:spcAft>
                          <a:spcPts val="0"/>
                        </a:spcAft>
                        <a:buNone/>
                      </a:pPr>
                      <a:r>
                        <a:rPr lang="en-GB" sz="1600" i="0" dirty="0">
                          <a:latin typeface="Palatino Linotype" panose="02040502050505030304" pitchFamily="18" charset="0"/>
                        </a:rPr>
                        <a:t>(18%)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343</a:t>
                      </a:r>
                    </a:p>
                    <a:p>
                      <a:pPr marL="0" marR="0" lvl="0" indent="0" algn="ctr" rtl="0">
                        <a:spcBef>
                          <a:spcPts val="0"/>
                        </a:spcBef>
                        <a:spcAft>
                          <a:spcPts val="0"/>
                        </a:spcAft>
                        <a:buNone/>
                      </a:pPr>
                      <a:r>
                        <a:rPr lang="en-GB" sz="1600" i="0" dirty="0">
                          <a:latin typeface="Palatino Linotype" panose="02040502050505030304" pitchFamily="18" charset="0"/>
                        </a:rPr>
                        <a:t>(17%)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231 (16%)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279 (14%)</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257 (15%)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333 (15%)</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10004"/>
                  </a:ext>
                </a:extLst>
              </a:tr>
              <a:tr h="504000">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2001-3000</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142</a:t>
                      </a:r>
                    </a:p>
                    <a:p>
                      <a:pPr marL="0" marR="0" lvl="0" indent="0" algn="ctr" rtl="0">
                        <a:spcBef>
                          <a:spcPts val="0"/>
                        </a:spcBef>
                        <a:spcAft>
                          <a:spcPts val="0"/>
                        </a:spcAft>
                        <a:buNone/>
                      </a:pPr>
                      <a:r>
                        <a:rPr lang="en-GB" sz="1600" i="0" dirty="0">
                          <a:latin typeface="Palatino Linotype" panose="02040502050505030304" pitchFamily="18" charset="0"/>
                        </a:rPr>
                        <a:t>(13%)</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232</a:t>
                      </a:r>
                    </a:p>
                    <a:p>
                      <a:pPr marL="0" marR="0" lvl="0" indent="0" algn="ctr" rtl="0">
                        <a:spcBef>
                          <a:spcPts val="0"/>
                        </a:spcBef>
                        <a:spcAft>
                          <a:spcPts val="0"/>
                        </a:spcAft>
                        <a:buNone/>
                      </a:pPr>
                      <a:r>
                        <a:rPr lang="en-GB" sz="1600" i="0" dirty="0">
                          <a:latin typeface="Palatino Linotype" panose="02040502050505030304" pitchFamily="18" charset="0"/>
                        </a:rPr>
                        <a:t>(13%)</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175</a:t>
                      </a:r>
                    </a:p>
                    <a:p>
                      <a:pPr marL="0" marR="0" lvl="0" indent="0" algn="ctr" rtl="0">
                        <a:spcBef>
                          <a:spcPts val="0"/>
                        </a:spcBef>
                        <a:spcAft>
                          <a:spcPts val="0"/>
                        </a:spcAft>
                        <a:buNone/>
                      </a:pPr>
                      <a:r>
                        <a:rPr lang="en-GB" sz="1600" i="0" dirty="0">
                          <a:latin typeface="Palatino Linotype" panose="02040502050505030304" pitchFamily="18" charset="0"/>
                        </a:rPr>
                        <a:t>(13%)</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265</a:t>
                      </a:r>
                    </a:p>
                    <a:p>
                      <a:pPr marL="0" marR="0" lvl="0" indent="0" algn="ctr" rtl="0">
                        <a:spcBef>
                          <a:spcPts val="0"/>
                        </a:spcBef>
                        <a:spcAft>
                          <a:spcPts val="0"/>
                        </a:spcAft>
                        <a:buNone/>
                      </a:pPr>
                      <a:r>
                        <a:rPr lang="en-GB" sz="1600" i="0" dirty="0">
                          <a:latin typeface="Palatino Linotype" panose="02040502050505030304" pitchFamily="18" charset="0"/>
                        </a:rPr>
                        <a:t>(13%)</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139</a:t>
                      </a:r>
                    </a:p>
                    <a:p>
                      <a:pPr marL="0" marR="0" lvl="0" indent="0" algn="ctr" rtl="0">
                        <a:spcBef>
                          <a:spcPts val="0"/>
                        </a:spcBef>
                        <a:spcAft>
                          <a:spcPts val="0"/>
                        </a:spcAft>
                        <a:buNone/>
                      </a:pPr>
                      <a:r>
                        <a:rPr lang="en-GB" sz="1600" i="0" dirty="0">
                          <a:latin typeface="Palatino Linotype" panose="02040502050505030304" pitchFamily="18" charset="0"/>
                        </a:rPr>
                        <a:t>(11%)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193</a:t>
                      </a:r>
                    </a:p>
                    <a:p>
                      <a:pPr marL="0" marR="0" lvl="0" indent="0" algn="ctr" rtl="0">
                        <a:spcBef>
                          <a:spcPts val="0"/>
                        </a:spcBef>
                        <a:spcAft>
                          <a:spcPts val="0"/>
                        </a:spcAft>
                        <a:buNone/>
                      </a:pPr>
                      <a:r>
                        <a:rPr lang="en-GB" sz="1600" i="0" dirty="0">
                          <a:latin typeface="Palatino Linotype" panose="02040502050505030304" pitchFamily="18" charset="0"/>
                        </a:rPr>
                        <a:t>(11%)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171</a:t>
                      </a:r>
                    </a:p>
                    <a:p>
                      <a:pPr marL="0" marR="0" lvl="0" indent="0" algn="ctr" rtl="0">
                        <a:spcBef>
                          <a:spcPts val="0"/>
                        </a:spcBef>
                        <a:spcAft>
                          <a:spcPts val="0"/>
                        </a:spcAft>
                        <a:buNone/>
                      </a:pPr>
                      <a:r>
                        <a:rPr lang="en-GB" sz="1600" i="0" dirty="0">
                          <a:latin typeface="Palatino Linotype" panose="02040502050505030304" pitchFamily="18" charset="0"/>
                        </a:rPr>
                        <a:t>(11%)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229</a:t>
                      </a:r>
                    </a:p>
                    <a:p>
                      <a:pPr marL="0" marR="0" lvl="0" indent="0" algn="ctr" rtl="0">
                        <a:spcBef>
                          <a:spcPts val="0"/>
                        </a:spcBef>
                        <a:spcAft>
                          <a:spcPts val="0"/>
                        </a:spcAft>
                        <a:buNone/>
                      </a:pPr>
                      <a:r>
                        <a:rPr lang="en-GB" sz="1600" i="0" dirty="0">
                          <a:latin typeface="Palatino Linotype" panose="02040502050505030304" pitchFamily="18" charset="0"/>
                        </a:rPr>
                        <a:t>(11%)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173 (12%)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216 (11%)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183 (11%)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231 (10%)</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10005"/>
                  </a:ext>
                </a:extLst>
              </a:tr>
              <a:tr h="504000">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3001-4000</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81</a:t>
                      </a:r>
                    </a:p>
                    <a:p>
                      <a:pPr marL="0" marR="0" lvl="0" indent="0" algn="ctr" rtl="0">
                        <a:spcBef>
                          <a:spcPts val="0"/>
                        </a:spcBef>
                        <a:spcAft>
                          <a:spcPts val="0"/>
                        </a:spcAft>
                        <a:buNone/>
                      </a:pPr>
                      <a:r>
                        <a:rPr lang="en-GB" sz="1600" i="0" dirty="0">
                          <a:latin typeface="Palatino Linotype" panose="02040502050505030304" pitchFamily="18" charset="0"/>
                        </a:rPr>
                        <a:t>(8%)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161</a:t>
                      </a:r>
                    </a:p>
                    <a:p>
                      <a:pPr marL="0" marR="0" lvl="0" indent="0" algn="ctr" rtl="0">
                        <a:spcBef>
                          <a:spcPts val="0"/>
                        </a:spcBef>
                        <a:spcAft>
                          <a:spcPts val="0"/>
                        </a:spcAft>
                        <a:buNone/>
                      </a:pPr>
                      <a:r>
                        <a:rPr lang="en-GB" sz="1600" i="0" dirty="0">
                          <a:latin typeface="Palatino Linotype" panose="02040502050505030304" pitchFamily="18" charset="0"/>
                        </a:rPr>
                        <a:t>(9%)</a:t>
                      </a: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107</a:t>
                      </a:r>
                    </a:p>
                    <a:p>
                      <a:pPr marL="0" marR="0" lvl="0" indent="0" algn="ctr" rtl="0">
                        <a:spcBef>
                          <a:spcPts val="0"/>
                        </a:spcBef>
                        <a:spcAft>
                          <a:spcPts val="0"/>
                        </a:spcAft>
                        <a:buNone/>
                      </a:pPr>
                      <a:r>
                        <a:rPr lang="en-GB" sz="1600" i="0" dirty="0">
                          <a:latin typeface="Palatino Linotype" panose="02040502050505030304" pitchFamily="18" charset="0"/>
                        </a:rPr>
                        <a:t>(8%)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175</a:t>
                      </a:r>
                    </a:p>
                    <a:p>
                      <a:pPr marL="0" marR="0" lvl="0" indent="0" algn="ctr" rtl="0">
                        <a:spcBef>
                          <a:spcPts val="0"/>
                        </a:spcBef>
                        <a:spcAft>
                          <a:spcPts val="0"/>
                        </a:spcAft>
                        <a:buNone/>
                      </a:pPr>
                      <a:r>
                        <a:rPr lang="en-GB" sz="1600" i="0" dirty="0">
                          <a:latin typeface="Palatino Linotype" panose="02040502050505030304" pitchFamily="18" charset="0"/>
                        </a:rPr>
                        <a:t>(8%)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94</a:t>
                      </a:r>
                    </a:p>
                    <a:p>
                      <a:pPr marL="0" marR="0" lvl="0" indent="0" algn="ctr" rtl="0">
                        <a:spcBef>
                          <a:spcPts val="0"/>
                        </a:spcBef>
                        <a:spcAft>
                          <a:spcPts val="0"/>
                        </a:spcAft>
                        <a:buNone/>
                      </a:pPr>
                      <a:r>
                        <a:rPr lang="en-GB" sz="1600" i="0" dirty="0">
                          <a:latin typeface="Palatino Linotype" panose="02040502050505030304" pitchFamily="18" charset="0"/>
                        </a:rPr>
                        <a:t>(7%)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a:latin typeface="Palatino Linotype" panose="02040502050505030304" pitchFamily="18" charset="0"/>
                        </a:rPr>
                        <a:t>143</a:t>
                      </a:r>
                    </a:p>
                    <a:p>
                      <a:pPr marL="0" marR="0" lvl="0" indent="0" algn="ctr" rtl="0">
                        <a:spcBef>
                          <a:spcPts val="0"/>
                        </a:spcBef>
                        <a:spcAft>
                          <a:spcPts val="0"/>
                        </a:spcAft>
                        <a:buNone/>
                      </a:pPr>
                      <a:r>
                        <a:rPr lang="en-GB" sz="1600" i="0">
                          <a:latin typeface="Palatino Linotype" panose="02040502050505030304" pitchFamily="18" charset="0"/>
                        </a:rPr>
                        <a:t>(8%)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108</a:t>
                      </a:r>
                    </a:p>
                    <a:p>
                      <a:pPr marL="0" marR="0" lvl="0" indent="0" algn="ctr" rtl="0">
                        <a:spcBef>
                          <a:spcPts val="0"/>
                        </a:spcBef>
                        <a:spcAft>
                          <a:spcPts val="0"/>
                        </a:spcAft>
                        <a:buNone/>
                      </a:pPr>
                      <a:r>
                        <a:rPr lang="en-GB" sz="1600" i="0" dirty="0">
                          <a:latin typeface="Palatino Linotype" panose="02040502050505030304" pitchFamily="18" charset="0"/>
                        </a:rPr>
                        <a:t>(7%)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167 (8%)</a:t>
                      </a: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134 (9%)</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180 (9%)</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148 (9%)</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207 (9%)</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546903357"/>
                  </a:ext>
                </a:extLst>
              </a:tr>
              <a:tr h="504000">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4000-5000</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73</a:t>
                      </a:r>
                    </a:p>
                    <a:p>
                      <a:pPr marL="0" marR="0" lvl="0" indent="0" algn="ctr" rtl="0">
                        <a:spcBef>
                          <a:spcPts val="0"/>
                        </a:spcBef>
                        <a:spcAft>
                          <a:spcPts val="0"/>
                        </a:spcAft>
                        <a:buNone/>
                      </a:pPr>
                      <a:r>
                        <a:rPr lang="en-GB" sz="1600" i="0" dirty="0">
                          <a:latin typeface="Palatino Linotype" panose="02040502050505030304" pitchFamily="18" charset="0"/>
                        </a:rPr>
                        <a:t>(7%)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125</a:t>
                      </a:r>
                    </a:p>
                    <a:p>
                      <a:pPr marL="0" marR="0" lvl="0" indent="0" algn="ctr" rtl="0">
                        <a:spcBef>
                          <a:spcPts val="0"/>
                        </a:spcBef>
                        <a:spcAft>
                          <a:spcPts val="0"/>
                        </a:spcAft>
                        <a:buNone/>
                      </a:pPr>
                      <a:r>
                        <a:rPr lang="en-GB" sz="1600" i="0" dirty="0">
                          <a:latin typeface="Palatino Linotype" panose="02040502050505030304" pitchFamily="18" charset="0"/>
                        </a:rPr>
                        <a:t>(7%)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96</a:t>
                      </a:r>
                    </a:p>
                    <a:p>
                      <a:pPr marL="0" marR="0" lvl="0" indent="0" algn="ctr" rtl="0">
                        <a:spcBef>
                          <a:spcPts val="0"/>
                        </a:spcBef>
                        <a:spcAft>
                          <a:spcPts val="0"/>
                        </a:spcAft>
                        <a:buNone/>
                      </a:pPr>
                      <a:r>
                        <a:rPr lang="en-GB" sz="1600" i="0" dirty="0">
                          <a:latin typeface="Palatino Linotype" panose="02040502050505030304" pitchFamily="18" charset="0"/>
                        </a:rPr>
                        <a:t>(7%)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147</a:t>
                      </a:r>
                    </a:p>
                    <a:p>
                      <a:pPr marL="0" marR="0" lvl="0" indent="0" algn="ctr" rtl="0">
                        <a:spcBef>
                          <a:spcPts val="0"/>
                        </a:spcBef>
                        <a:spcAft>
                          <a:spcPts val="0"/>
                        </a:spcAft>
                        <a:buNone/>
                      </a:pPr>
                      <a:r>
                        <a:rPr lang="en-GB" sz="1600" i="0" dirty="0">
                          <a:latin typeface="Palatino Linotype" panose="02040502050505030304" pitchFamily="18" charset="0"/>
                        </a:rPr>
                        <a:t>(7%)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71</a:t>
                      </a:r>
                    </a:p>
                    <a:p>
                      <a:pPr marL="0" marR="0" lvl="0" indent="0" algn="ctr" rtl="0">
                        <a:spcBef>
                          <a:spcPts val="0"/>
                        </a:spcBef>
                        <a:spcAft>
                          <a:spcPts val="0"/>
                        </a:spcAft>
                        <a:buNone/>
                      </a:pPr>
                      <a:r>
                        <a:rPr lang="en-GB" sz="1600" i="0" dirty="0">
                          <a:latin typeface="Palatino Linotype" panose="02040502050505030304" pitchFamily="18" charset="0"/>
                        </a:rPr>
                        <a:t>(5%)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a:latin typeface="Palatino Linotype" panose="02040502050505030304" pitchFamily="18" charset="0"/>
                        </a:rPr>
                        <a:t>115</a:t>
                      </a:r>
                    </a:p>
                    <a:p>
                      <a:pPr marL="0" marR="0" lvl="0" indent="0" algn="ctr" rtl="0">
                        <a:spcBef>
                          <a:spcPts val="0"/>
                        </a:spcBef>
                        <a:spcAft>
                          <a:spcPts val="0"/>
                        </a:spcAft>
                        <a:buNone/>
                      </a:pPr>
                      <a:r>
                        <a:rPr lang="en-GB" sz="1600" i="0">
                          <a:latin typeface="Palatino Linotype" panose="02040502050505030304" pitchFamily="18" charset="0"/>
                        </a:rPr>
                        <a:t>(6%)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100</a:t>
                      </a:r>
                    </a:p>
                    <a:p>
                      <a:pPr marL="0" marR="0" lvl="0" indent="0" algn="ctr" rtl="0">
                        <a:spcBef>
                          <a:spcPts val="0"/>
                        </a:spcBef>
                        <a:spcAft>
                          <a:spcPts val="0"/>
                        </a:spcAft>
                        <a:buNone/>
                      </a:pPr>
                      <a:r>
                        <a:rPr lang="en-GB" sz="1600" i="0" dirty="0">
                          <a:latin typeface="Palatino Linotype" panose="02040502050505030304" pitchFamily="18" charset="0"/>
                        </a:rPr>
                        <a:t>(6%)</a:t>
                      </a: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123 (6%)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79 </a:t>
                      </a:r>
                    </a:p>
                    <a:p>
                      <a:pPr marL="0" marR="0" lvl="0" indent="0" algn="ctr" rtl="0">
                        <a:spcBef>
                          <a:spcPts val="0"/>
                        </a:spcBef>
                        <a:spcAft>
                          <a:spcPts val="0"/>
                        </a:spcAft>
                        <a:buNone/>
                      </a:pPr>
                      <a:r>
                        <a:rPr lang="en-GB" sz="1600" i="0" dirty="0">
                          <a:latin typeface="Palatino Linotype" panose="02040502050505030304" pitchFamily="18" charset="0"/>
                        </a:rPr>
                        <a:t>(5%)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98</a:t>
                      </a:r>
                    </a:p>
                    <a:p>
                      <a:pPr marL="0" marR="0" lvl="0" indent="0" algn="ctr" rtl="0">
                        <a:spcBef>
                          <a:spcPts val="0"/>
                        </a:spcBef>
                        <a:spcAft>
                          <a:spcPts val="0"/>
                        </a:spcAft>
                        <a:buNone/>
                      </a:pPr>
                      <a:r>
                        <a:rPr lang="en-GB" sz="1600" i="0" dirty="0">
                          <a:latin typeface="Palatino Linotype" panose="02040502050505030304" pitchFamily="18" charset="0"/>
                        </a:rPr>
                        <a:t>(5%)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92</a:t>
                      </a:r>
                    </a:p>
                    <a:p>
                      <a:pPr marL="0" marR="0" lvl="0" indent="0" algn="ctr" rtl="0">
                        <a:spcBef>
                          <a:spcPts val="0"/>
                        </a:spcBef>
                        <a:spcAft>
                          <a:spcPts val="0"/>
                        </a:spcAft>
                        <a:buNone/>
                      </a:pPr>
                      <a:r>
                        <a:rPr lang="en-GB" sz="1600" i="0" dirty="0">
                          <a:latin typeface="Palatino Linotype" panose="02040502050505030304" pitchFamily="18" charset="0"/>
                        </a:rPr>
                        <a:t>(6%)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126</a:t>
                      </a:r>
                    </a:p>
                    <a:p>
                      <a:pPr marL="0" marR="0" lvl="0" indent="0" algn="ctr" rtl="0">
                        <a:spcBef>
                          <a:spcPts val="0"/>
                        </a:spcBef>
                        <a:spcAft>
                          <a:spcPts val="0"/>
                        </a:spcAft>
                        <a:buNone/>
                      </a:pPr>
                      <a:r>
                        <a:rPr lang="en-GB" sz="1600" i="0" dirty="0">
                          <a:latin typeface="Palatino Linotype" panose="02040502050505030304" pitchFamily="18" charset="0"/>
                        </a:rPr>
                        <a:t>(6%)</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3645409131"/>
                  </a:ext>
                </a:extLst>
              </a:tr>
              <a:tr h="504000">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&gt;5000</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213</a:t>
                      </a:r>
                    </a:p>
                    <a:p>
                      <a:pPr marL="0" marR="0" lvl="0" indent="0" algn="ctr" rtl="0">
                        <a:spcBef>
                          <a:spcPts val="0"/>
                        </a:spcBef>
                        <a:spcAft>
                          <a:spcPts val="0"/>
                        </a:spcAft>
                        <a:buNone/>
                      </a:pPr>
                      <a:r>
                        <a:rPr lang="en-GB" sz="1600" i="0" dirty="0">
                          <a:latin typeface="Palatino Linotype" panose="02040502050505030304" pitchFamily="18" charset="0"/>
                        </a:rPr>
                        <a:t>(20%)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501</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297</a:t>
                      </a:r>
                    </a:p>
                    <a:p>
                      <a:pPr marL="0" marR="0" lvl="0" indent="0" algn="ctr" rtl="0">
                        <a:spcBef>
                          <a:spcPts val="0"/>
                        </a:spcBef>
                        <a:spcAft>
                          <a:spcPts val="0"/>
                        </a:spcAft>
                        <a:buNone/>
                      </a:pPr>
                      <a:r>
                        <a:rPr lang="en-GB" sz="1600" i="0" dirty="0">
                          <a:latin typeface="Palatino Linotype" panose="02040502050505030304" pitchFamily="18" charset="0"/>
                        </a:rPr>
                        <a:t>(22%)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623</a:t>
                      </a:r>
                    </a:p>
                    <a:p>
                      <a:pPr marL="0" marR="0" lvl="0" indent="0" algn="ctr" rtl="0">
                        <a:spcBef>
                          <a:spcPts val="0"/>
                        </a:spcBef>
                        <a:spcAft>
                          <a:spcPts val="0"/>
                        </a:spcAft>
                        <a:buNone/>
                      </a:pPr>
                      <a:r>
                        <a:rPr lang="en-GB" sz="1600" i="0" dirty="0">
                          <a:latin typeface="Palatino Linotype" panose="02040502050505030304" pitchFamily="18" charset="0"/>
                        </a:rPr>
                        <a:t>(30%)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256</a:t>
                      </a:r>
                    </a:p>
                    <a:p>
                      <a:pPr marL="0" marR="0" lvl="0" indent="0" algn="ctr" rtl="0">
                        <a:spcBef>
                          <a:spcPts val="0"/>
                        </a:spcBef>
                        <a:spcAft>
                          <a:spcPts val="0"/>
                        </a:spcAft>
                        <a:buNone/>
                      </a:pPr>
                      <a:r>
                        <a:rPr lang="en-GB" sz="1600" i="0" dirty="0">
                          <a:latin typeface="Palatino Linotype" panose="02040502050505030304" pitchFamily="18" charset="0"/>
                        </a:rPr>
                        <a:t>(20%)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a:latin typeface="Palatino Linotype" panose="02040502050505030304" pitchFamily="18" charset="0"/>
                        </a:rPr>
                        <a:t>453</a:t>
                      </a:r>
                    </a:p>
                    <a:p>
                      <a:pPr marL="0" marR="0" lvl="0" indent="0" algn="ctr" rtl="0">
                        <a:spcBef>
                          <a:spcPts val="0"/>
                        </a:spcBef>
                        <a:spcAft>
                          <a:spcPts val="0"/>
                        </a:spcAft>
                        <a:buNone/>
                      </a:pPr>
                      <a:r>
                        <a:rPr lang="en-GB" sz="1600" i="0">
                          <a:latin typeface="Palatino Linotype" panose="02040502050505030304" pitchFamily="18" charset="0"/>
                        </a:rPr>
                        <a:t>(25</a:t>
                      </a:r>
                      <a:r>
                        <a:rPr lang="en-GB" sz="1600" b="1" i="0">
                          <a:latin typeface="Palatino Linotype" panose="02040502050505030304" pitchFamily="18" charset="0"/>
                        </a:rPr>
                        <a:t>%)</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346</a:t>
                      </a:r>
                    </a:p>
                    <a:p>
                      <a:pPr marL="0" marR="0" lvl="0" indent="0" algn="ctr" rtl="0">
                        <a:spcBef>
                          <a:spcPts val="0"/>
                        </a:spcBef>
                        <a:spcAft>
                          <a:spcPts val="0"/>
                        </a:spcAft>
                        <a:buNone/>
                      </a:pPr>
                      <a:r>
                        <a:rPr lang="en-GB" sz="1600" i="0" dirty="0">
                          <a:latin typeface="Palatino Linotype" panose="02040502050505030304" pitchFamily="18" charset="0"/>
                        </a:rPr>
                        <a:t>(22%)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550 (27%)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411</a:t>
                      </a:r>
                    </a:p>
                    <a:p>
                      <a:pPr marL="0" marR="0" lvl="0" indent="0" algn="ctr" rtl="0">
                        <a:spcBef>
                          <a:spcPts val="0"/>
                        </a:spcBef>
                        <a:spcAft>
                          <a:spcPts val="0"/>
                        </a:spcAft>
                        <a:buNone/>
                      </a:pPr>
                      <a:r>
                        <a:rPr lang="en-GB" sz="1600" i="0" dirty="0">
                          <a:latin typeface="Palatino Linotype" panose="02040502050505030304" pitchFamily="18" charset="0"/>
                        </a:rPr>
                        <a:t>(28%)</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604 (31%)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530 (32%)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760</a:t>
                      </a:r>
                    </a:p>
                    <a:p>
                      <a:pPr marL="0" marR="0" lvl="0" indent="0" algn="ctr" rtl="0">
                        <a:spcBef>
                          <a:spcPts val="0"/>
                        </a:spcBef>
                        <a:spcAft>
                          <a:spcPts val="0"/>
                        </a:spcAft>
                        <a:buNone/>
                      </a:pPr>
                      <a:r>
                        <a:rPr lang="en-GB" sz="1600" i="0" dirty="0">
                          <a:latin typeface="Palatino Linotype" panose="02040502050505030304" pitchFamily="18" charset="0"/>
                        </a:rPr>
                        <a:t>(34%)</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4032537349"/>
                  </a:ext>
                </a:extLst>
              </a:tr>
              <a:tr h="504000">
                <a:tc>
                  <a:txBody>
                    <a:bodyPr/>
                    <a:lstStyle/>
                    <a:p>
                      <a:pPr marL="0" marR="0" lvl="0" indent="0" algn="ctr" rtl="0">
                        <a:spcBef>
                          <a:spcPts val="0"/>
                        </a:spcBef>
                        <a:spcAft>
                          <a:spcPts val="0"/>
                        </a:spcAft>
                        <a:buNone/>
                      </a:pPr>
                      <a:r>
                        <a:rPr lang="en-GB" sz="1800" b="0" i="0" u="none" strike="noStrike" cap="none" dirty="0">
                          <a:solidFill>
                            <a:schemeClr val="dk1"/>
                          </a:solidFill>
                          <a:latin typeface="Palatino Linotype" panose="02040502050505030304" pitchFamily="18" charset="0"/>
                          <a:ea typeface="Palatino Linotype"/>
                          <a:cs typeface="Palatino Linotype"/>
                          <a:sym typeface="Palatino Linotype"/>
                        </a:rPr>
                        <a:t>Total</a:t>
                      </a:r>
                      <a:endParaRPr sz="1800" b="0" i="0" u="none" strike="noStrike" cap="none" dirty="0">
                        <a:solidFill>
                          <a:schemeClr val="dk1"/>
                        </a:solidFill>
                        <a:latin typeface="Palatino Linotype" panose="02040502050505030304" pitchFamily="18" charset="0"/>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1061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1817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1326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2082</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1311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1796</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1545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2031</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1467</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1925</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1670</a:t>
                      </a:r>
                      <a:endParaRPr sz="1600" i="0" dirty="0">
                        <a:latin typeface="Palatino Linotype" panose="02040502050505030304" pitchFamily="18" charset="0"/>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600" i="0" dirty="0">
                          <a:latin typeface="Palatino Linotype" panose="02040502050505030304" pitchFamily="18" charset="0"/>
                        </a:rPr>
                        <a:t>2205</a:t>
                      </a:r>
                      <a:endParaRPr sz="1600" i="0" dirty="0">
                        <a:latin typeface="Palatino Linotype" panose="02040502050505030304" pitchFamily="18" charset="0"/>
                      </a:endParaRPr>
                    </a:p>
                  </a:txBody>
                  <a:tcPr marL="36000" marR="36000" marT="45725" marB="45725" anchor="ctr">
                    <a:solidFill>
                      <a:schemeClr val="lt1"/>
                    </a:solidFill>
                  </a:tcPr>
                </a:tc>
                <a:extLst>
                  <a:ext uri="{0D108BD9-81ED-4DB2-BD59-A6C34878D82A}">
                    <a16:rowId xmlns:a16="http://schemas.microsoft.com/office/drawing/2014/main" val="4063632892"/>
                  </a:ext>
                </a:extLst>
              </a:tr>
            </a:tbl>
          </a:graphicData>
        </a:graphic>
      </p:graphicFrame>
      <p:sp>
        <p:nvSpPr>
          <p:cNvPr id="716" name="Google Shape;716;p36"/>
          <p:cNvSpPr txBox="1"/>
          <p:nvPr/>
        </p:nvSpPr>
        <p:spPr>
          <a:xfrm>
            <a:off x="61994" y="-46495"/>
            <a:ext cx="11261002"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FFFFFF"/>
              </a:buClr>
              <a:buSzPts val="2400"/>
              <a:buFont typeface="Century Gothic"/>
              <a:buNone/>
            </a:pPr>
            <a:r>
              <a:rPr lang="en-GB" sz="2400" b="1" i="0" u="none" strike="noStrike" cap="none" dirty="0">
                <a:solidFill>
                  <a:srgbClr val="FFFFFF"/>
                </a:solidFill>
                <a:latin typeface="Century Gothic"/>
                <a:ea typeface="Century Gothic"/>
                <a:cs typeface="Century Gothic"/>
                <a:sym typeface="Century Gothic"/>
              </a:rPr>
              <a:t>Frequency of word families on the AOs’ word lists: 1000 frequency bands</a:t>
            </a:r>
            <a:endParaRPr dirty="0"/>
          </a:p>
        </p:txBody>
      </p:sp>
    </p:spTree>
    <p:extLst>
      <p:ext uri="{BB962C8B-B14F-4D97-AF65-F5344CB8AC3E}">
        <p14:creationId xmlns:p14="http://schemas.microsoft.com/office/powerpoint/2010/main" val="2114288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03979" y="1273880"/>
            <a:ext cx="8013325" cy="1806204"/>
          </a:xfrm>
        </p:spPr>
        <p:txBody>
          <a:bodyPr>
            <a:noAutofit/>
          </a:bodyPr>
          <a:lstStyle/>
          <a:p>
            <a:pPr algn="l"/>
            <a:r>
              <a:rPr lang="en-GB" sz="4000" b="1" dirty="0">
                <a:solidFill>
                  <a:prstClr val="white"/>
                </a:solidFill>
                <a:latin typeface="Century Gothic" panose="020B0502020202020204" pitchFamily="34" charset="0"/>
              </a:rPr>
              <a:t>Which words to use? </a:t>
            </a:r>
            <a:br>
              <a:rPr lang="en-GB" sz="4000" b="1" dirty="0">
                <a:solidFill>
                  <a:prstClr val="white"/>
                </a:solidFill>
                <a:latin typeface="Century Gothic" panose="020B0502020202020204" pitchFamily="34" charset="0"/>
              </a:rPr>
            </a:br>
            <a:r>
              <a:rPr lang="en-GB" sz="4000" b="1" dirty="0">
                <a:solidFill>
                  <a:srgbClr val="FFFFFF"/>
                </a:solidFill>
                <a:latin typeface="Century Gothic" panose="020B0502020202020204" pitchFamily="34" charset="0"/>
                <a:ea typeface="Century Gothic"/>
                <a:cs typeface="Century Gothic"/>
                <a:sym typeface="Century Gothic"/>
              </a:rPr>
              <a:t>What is it like now, without a statutory word list?</a:t>
            </a:r>
            <a:endParaRPr lang="en-US" sz="4000" dirty="0">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419911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8" name="Google Shape;258;p7"/>
          <p:cNvSpPr txBox="1"/>
          <p:nvPr/>
        </p:nvSpPr>
        <p:spPr>
          <a:xfrm>
            <a:off x="0" y="0"/>
            <a:ext cx="121920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200"/>
              <a:buFont typeface="Century Gothic"/>
              <a:buNone/>
            </a:pPr>
            <a:r>
              <a:rPr lang="en-GB" sz="3200" b="1" i="0" u="none" strike="noStrike" cap="none" dirty="0">
                <a:solidFill>
                  <a:srgbClr val="204E79"/>
                </a:solidFill>
                <a:latin typeface="Century Gothic"/>
                <a:ea typeface="Century Gothic"/>
                <a:cs typeface="Century Gothic"/>
                <a:sym typeface="Century Gothic"/>
              </a:rPr>
              <a:t>What is it like now, without a statutory word list?</a:t>
            </a:r>
            <a:endParaRPr dirty="0">
              <a:solidFill>
                <a:srgbClr val="204E79"/>
              </a:solidFill>
            </a:endParaRPr>
          </a:p>
        </p:txBody>
      </p:sp>
      <p:sp>
        <p:nvSpPr>
          <p:cNvPr id="259" name="Google Shape;259;p7"/>
          <p:cNvSpPr/>
          <p:nvPr/>
        </p:nvSpPr>
        <p:spPr>
          <a:xfrm>
            <a:off x="530297" y="3912132"/>
            <a:ext cx="6142087" cy="2433904"/>
          </a:xfrm>
          <a:prstGeom prst="roundRect">
            <a:avLst>
              <a:gd name="adj" fmla="val 16667"/>
            </a:avLst>
          </a:prstGeom>
          <a:solidFill>
            <a:srgbClr val="104F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dirty="0">
                <a:solidFill>
                  <a:schemeClr val="lt1"/>
                </a:solidFill>
                <a:latin typeface="Palatino Linotype"/>
                <a:ea typeface="Palatino Linotype"/>
                <a:cs typeface="Palatino Linotype"/>
                <a:sym typeface="Palatino Linotype"/>
              </a:rPr>
              <a:t>On average*, </a:t>
            </a:r>
            <a:endParaRPr dirty="0"/>
          </a:p>
          <a:p>
            <a:pPr marL="0" marR="0" lvl="0" indent="0" algn="ctr" rtl="0">
              <a:spcBef>
                <a:spcPts val="0"/>
              </a:spcBef>
              <a:spcAft>
                <a:spcPts val="0"/>
              </a:spcAft>
              <a:buNone/>
            </a:pPr>
            <a:r>
              <a:rPr lang="en-GB" sz="2800" b="1" dirty="0">
                <a:solidFill>
                  <a:schemeClr val="lt1"/>
                </a:solidFill>
                <a:latin typeface="Palatino Linotype"/>
                <a:ea typeface="Palatino Linotype"/>
                <a:cs typeface="Palatino Linotype"/>
                <a:sym typeface="Palatino Linotype"/>
              </a:rPr>
              <a:t>21% </a:t>
            </a:r>
            <a:r>
              <a:rPr lang="en-GB" sz="2400" b="1" dirty="0">
                <a:solidFill>
                  <a:schemeClr val="lt1"/>
                </a:solidFill>
                <a:latin typeface="Palatino Linotype"/>
                <a:ea typeface="Palatino Linotype"/>
                <a:cs typeface="Palatino Linotype"/>
                <a:sym typeface="Palatino Linotype"/>
              </a:rPr>
              <a:t>of the words on the current word lists have been used </a:t>
            </a:r>
            <a:r>
              <a:rPr lang="en-GB" sz="2400" b="1" u="sng" dirty="0">
                <a:solidFill>
                  <a:schemeClr val="lt1"/>
                </a:solidFill>
                <a:latin typeface="Palatino Linotype"/>
                <a:ea typeface="Palatino Linotype"/>
                <a:cs typeface="Palatino Linotype"/>
                <a:sym typeface="Palatino Linotype"/>
              </a:rPr>
              <a:t>only once</a:t>
            </a:r>
            <a:r>
              <a:rPr lang="en-GB" sz="2400" b="1" dirty="0">
                <a:solidFill>
                  <a:schemeClr val="lt1"/>
                </a:solidFill>
                <a:latin typeface="Palatino Linotype"/>
                <a:ea typeface="Palatino Linotype"/>
                <a:cs typeface="Palatino Linotype"/>
                <a:sym typeface="Palatino Linotype"/>
              </a:rPr>
              <a:t> over four L &amp; R papers</a:t>
            </a:r>
            <a:endParaRPr sz="2000" b="1" dirty="0">
              <a:solidFill>
                <a:schemeClr val="lt1"/>
              </a:solidFill>
              <a:latin typeface="Palatino Linotype"/>
              <a:ea typeface="Palatino Linotype"/>
              <a:cs typeface="Palatino Linotype"/>
              <a:sym typeface="Palatino Linotype"/>
            </a:endParaRPr>
          </a:p>
          <a:p>
            <a:pPr marL="0" marR="0" lvl="0" indent="0" algn="ctr" rtl="0">
              <a:spcBef>
                <a:spcPts val="0"/>
              </a:spcBef>
              <a:spcAft>
                <a:spcPts val="0"/>
              </a:spcAft>
              <a:buNone/>
            </a:pPr>
            <a:r>
              <a:rPr lang="en-GB" sz="1600" b="1" dirty="0">
                <a:solidFill>
                  <a:schemeClr val="lt1"/>
                </a:solidFill>
                <a:latin typeface="Palatino Linotype"/>
                <a:ea typeface="Palatino Linotype"/>
                <a:cs typeface="Palatino Linotype"/>
                <a:sym typeface="Palatino Linotype"/>
              </a:rPr>
              <a:t>* across tiers (foundation, higher), AOs (AQA, Edexcel), and languages (French, Spanish, and German)</a:t>
            </a:r>
            <a:endParaRPr dirty="0"/>
          </a:p>
        </p:txBody>
      </p:sp>
      <p:sp>
        <p:nvSpPr>
          <p:cNvPr id="260" name="Google Shape;260;p7"/>
          <p:cNvSpPr/>
          <p:nvPr/>
        </p:nvSpPr>
        <p:spPr>
          <a:xfrm>
            <a:off x="6819254" y="1242336"/>
            <a:ext cx="5156225" cy="2751651"/>
          </a:xfrm>
          <a:prstGeom prst="roundRect">
            <a:avLst>
              <a:gd name="adj" fmla="val 16667"/>
            </a:avLst>
          </a:prstGeom>
          <a:solidFill>
            <a:srgbClr val="104F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FFFFFF"/>
                </a:solidFill>
                <a:latin typeface="Palatino Linotype"/>
                <a:ea typeface="Palatino Linotype"/>
                <a:cs typeface="Palatino Linotype"/>
                <a:sym typeface="Palatino Linotype"/>
              </a:rPr>
              <a:t>Average number of words used </a:t>
            </a:r>
            <a:endParaRPr/>
          </a:p>
          <a:p>
            <a:pPr marL="0" marR="0" lvl="0" indent="0" algn="ctr" rtl="0">
              <a:spcBef>
                <a:spcPts val="0"/>
              </a:spcBef>
              <a:spcAft>
                <a:spcPts val="0"/>
              </a:spcAft>
              <a:buNone/>
            </a:pPr>
            <a:r>
              <a:rPr lang="en-GB" sz="2400" b="1">
                <a:solidFill>
                  <a:srgbClr val="FFFFFF"/>
                </a:solidFill>
                <a:latin typeface="Palatino Linotype"/>
                <a:ea typeface="Palatino Linotype"/>
                <a:cs typeface="Palatino Linotype"/>
                <a:sym typeface="Palatino Linotype"/>
              </a:rPr>
              <a:t>in </a:t>
            </a:r>
            <a:r>
              <a:rPr lang="en-GB" sz="2400" b="1" u="sng">
                <a:solidFill>
                  <a:srgbClr val="FFFFFF"/>
                </a:solidFill>
                <a:latin typeface="Palatino Linotype"/>
                <a:ea typeface="Palatino Linotype"/>
                <a:cs typeface="Palatino Linotype"/>
                <a:sym typeface="Palatino Linotype"/>
              </a:rPr>
              <a:t>every</a:t>
            </a:r>
            <a:r>
              <a:rPr lang="en-GB" sz="2400" b="1">
                <a:solidFill>
                  <a:srgbClr val="FFFFFF"/>
                </a:solidFill>
                <a:latin typeface="Palatino Linotype"/>
                <a:ea typeface="Palatino Linotype"/>
                <a:cs typeface="Palatino Linotype"/>
                <a:sym typeface="Palatino Linotype"/>
              </a:rPr>
              <a:t> paper (excl. sample): </a:t>
            </a:r>
            <a:endParaRPr/>
          </a:p>
          <a:p>
            <a:pPr marL="0" marR="0" lvl="0" indent="0" algn="ctr" rtl="0">
              <a:spcBef>
                <a:spcPts val="0"/>
              </a:spcBef>
              <a:spcAft>
                <a:spcPts val="0"/>
              </a:spcAft>
              <a:buNone/>
            </a:pPr>
            <a:r>
              <a:rPr lang="en-GB" sz="2400" b="1">
                <a:solidFill>
                  <a:srgbClr val="FFFFFF"/>
                </a:solidFill>
                <a:latin typeface="Palatino Linotype"/>
                <a:ea typeface="Palatino Linotype"/>
                <a:cs typeface="Palatino Linotype"/>
                <a:sym typeface="Palatino Linotype"/>
              </a:rPr>
              <a:t>Foundation: 178 (214) </a:t>
            </a:r>
            <a:endParaRPr/>
          </a:p>
          <a:p>
            <a:pPr marL="0" marR="0" lvl="0" indent="0" algn="ctr" rtl="0">
              <a:spcBef>
                <a:spcPts val="0"/>
              </a:spcBef>
              <a:spcAft>
                <a:spcPts val="0"/>
              </a:spcAft>
              <a:buNone/>
            </a:pPr>
            <a:r>
              <a:rPr lang="en-GB" sz="2400" b="1">
                <a:solidFill>
                  <a:srgbClr val="FFFFFF"/>
                </a:solidFill>
                <a:latin typeface="Palatino Linotype"/>
                <a:ea typeface="Palatino Linotype"/>
                <a:cs typeface="Palatino Linotype"/>
                <a:sym typeface="Palatino Linotype"/>
              </a:rPr>
              <a:t>Higher: 221 (268)</a:t>
            </a:r>
            <a:endParaRPr sz="2800" b="1">
              <a:solidFill>
                <a:srgbClr val="FFFFFF"/>
              </a:solidFill>
              <a:latin typeface="Palatino Linotype"/>
              <a:ea typeface="Palatino Linotype"/>
              <a:cs typeface="Palatino Linotype"/>
              <a:sym typeface="Palatino Linotype"/>
            </a:endParaRPr>
          </a:p>
          <a:p>
            <a:pPr marL="0" marR="0" lvl="0" indent="0" algn="ctr" rtl="0">
              <a:spcBef>
                <a:spcPts val="0"/>
              </a:spcBef>
              <a:spcAft>
                <a:spcPts val="0"/>
              </a:spcAft>
              <a:buNone/>
            </a:pPr>
            <a:r>
              <a:rPr lang="en-GB" sz="2400" b="1">
                <a:solidFill>
                  <a:srgbClr val="FFFFFF"/>
                </a:solidFill>
                <a:latin typeface="Palatino Linotype"/>
                <a:ea typeface="Palatino Linotype"/>
                <a:cs typeface="Palatino Linotype"/>
                <a:sym typeface="Palatino Linotype"/>
              </a:rPr>
              <a:t>of which about 20% are not on current wordlists</a:t>
            </a:r>
            <a:endParaRPr/>
          </a:p>
        </p:txBody>
      </p:sp>
      <p:sp>
        <p:nvSpPr>
          <p:cNvPr id="261" name="Google Shape;261;p7"/>
          <p:cNvSpPr/>
          <p:nvPr/>
        </p:nvSpPr>
        <p:spPr>
          <a:xfrm>
            <a:off x="7125592" y="4070395"/>
            <a:ext cx="4543547" cy="2153745"/>
          </a:xfrm>
          <a:prstGeom prst="roundRect">
            <a:avLst>
              <a:gd name="adj" fmla="val 16667"/>
            </a:avLst>
          </a:prstGeom>
          <a:solidFill>
            <a:srgbClr val="104F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2400" b="1">
                <a:solidFill>
                  <a:srgbClr val="FFFFFF"/>
                </a:solidFill>
                <a:latin typeface="Palatino Linotype"/>
                <a:ea typeface="Palatino Linotype"/>
                <a:cs typeface="Palatino Linotype"/>
                <a:sym typeface="Palatino Linotype"/>
              </a:rPr>
              <a:t>Lower frequency words change at a much greater rate year on year than the high frequency words </a:t>
            </a:r>
            <a:endParaRPr/>
          </a:p>
        </p:txBody>
      </p:sp>
      <p:sp>
        <p:nvSpPr>
          <p:cNvPr id="262" name="Google Shape;262;p7"/>
          <p:cNvSpPr/>
          <p:nvPr/>
        </p:nvSpPr>
        <p:spPr>
          <a:xfrm>
            <a:off x="90610" y="1228760"/>
            <a:ext cx="6700026" cy="2572108"/>
          </a:xfrm>
          <a:prstGeom prst="roundRect">
            <a:avLst>
              <a:gd name="adj" fmla="val 16667"/>
            </a:avLst>
          </a:prstGeom>
          <a:solidFill>
            <a:srgbClr val="104F7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On average*,</a:t>
            </a:r>
            <a:endParaRPr/>
          </a:p>
          <a:p>
            <a:pPr marL="0" marR="0" lvl="0" indent="0" algn="ctr" rtl="0">
              <a:spcBef>
                <a:spcPts val="0"/>
              </a:spcBef>
              <a:spcAft>
                <a:spcPts val="0"/>
              </a:spcAft>
              <a:buNone/>
            </a:pPr>
            <a:r>
              <a:rPr lang="en-GB" sz="2800" b="1">
                <a:solidFill>
                  <a:schemeClr val="lt1"/>
                </a:solidFill>
                <a:latin typeface="Palatino Linotype"/>
                <a:ea typeface="Palatino Linotype"/>
                <a:cs typeface="Palatino Linotype"/>
                <a:sym typeface="Palatino Linotype"/>
              </a:rPr>
              <a:t>49%</a:t>
            </a:r>
            <a:r>
              <a:rPr lang="en-GB" sz="2400" b="1">
                <a:solidFill>
                  <a:schemeClr val="lt1"/>
                </a:solidFill>
                <a:latin typeface="Palatino Linotype"/>
                <a:ea typeface="Palatino Linotype"/>
                <a:cs typeface="Palatino Linotype"/>
                <a:sym typeface="Palatino Linotype"/>
              </a:rPr>
              <a:t> of the words on the current word lists have </a:t>
            </a:r>
            <a:r>
              <a:rPr lang="en-GB" sz="2400" b="1" u="sng">
                <a:solidFill>
                  <a:schemeClr val="lt1"/>
                </a:solidFill>
                <a:latin typeface="Palatino Linotype"/>
                <a:ea typeface="Palatino Linotype"/>
                <a:cs typeface="Palatino Linotype"/>
                <a:sym typeface="Palatino Linotype"/>
              </a:rPr>
              <a:t>never</a:t>
            </a:r>
            <a:r>
              <a:rPr lang="en-GB" sz="2400" b="1">
                <a:solidFill>
                  <a:schemeClr val="lt1"/>
                </a:solidFill>
                <a:latin typeface="Palatino Linotype"/>
                <a:ea typeface="Palatino Linotype"/>
                <a:cs typeface="Palatino Linotype"/>
                <a:sym typeface="Palatino Linotype"/>
              </a:rPr>
              <a:t> been used over four L &amp; R exams</a:t>
            </a:r>
            <a:endParaRPr/>
          </a:p>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 across tiers (foundation, higher), AOs (AQA, Edexcel), and languages (French, Spanish, and German)</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E26288-7280-3147-9EFF-409DF3DD37F3}"/>
              </a:ext>
            </a:extLst>
          </p:cNvPr>
          <p:cNvSpPr>
            <a:spLocks noGrp="1"/>
          </p:cNvSpPr>
          <p:nvPr>
            <p:ph type="title"/>
          </p:nvPr>
        </p:nvSpPr>
        <p:spPr>
          <a:xfrm>
            <a:off x="593557" y="365125"/>
            <a:ext cx="10760243" cy="1325563"/>
          </a:xfrm>
        </p:spPr>
        <p:txBody>
          <a:bodyPr/>
          <a:lstStyle/>
          <a:p>
            <a:r>
              <a:rPr lang="en-US" b="1" dirty="0">
                <a:solidFill>
                  <a:srgbClr val="204E79"/>
                </a:solidFill>
                <a:latin typeface="Century Gothic" panose="020B0502020202020204" pitchFamily="34" charset="0"/>
              </a:rPr>
              <a:t>Contents</a:t>
            </a:r>
          </a:p>
        </p:txBody>
      </p:sp>
      <p:sp>
        <p:nvSpPr>
          <p:cNvPr id="3" name="Content Placeholder 2">
            <a:extLst>
              <a:ext uri="{FF2B5EF4-FFF2-40B4-BE49-F238E27FC236}">
                <a16:creationId xmlns:a16="http://schemas.microsoft.com/office/drawing/2014/main" id="{D52B096F-940B-584F-8F63-C45F0F7C9AAE}"/>
              </a:ext>
            </a:extLst>
          </p:cNvPr>
          <p:cNvSpPr>
            <a:spLocks noGrp="1"/>
          </p:cNvSpPr>
          <p:nvPr>
            <p:ph idx="1"/>
          </p:nvPr>
        </p:nvSpPr>
        <p:spPr>
          <a:xfrm>
            <a:off x="593557" y="1357741"/>
            <a:ext cx="11149263" cy="5306290"/>
          </a:xfrm>
        </p:spPr>
        <p:txBody>
          <a:bodyPr>
            <a:normAutofit fontScale="85000" lnSpcReduction="20000"/>
          </a:bodyPr>
          <a:lstStyle/>
          <a:p>
            <a:pPr marL="514800" indent="-514350">
              <a:lnSpc>
                <a:spcPct val="130000"/>
              </a:lnSpc>
              <a:buFont typeface="+mj-lt"/>
              <a:buAutoNum type="arabicPeriod"/>
            </a:pPr>
            <a:r>
              <a:rPr lang="en-US" dirty="0">
                <a:solidFill>
                  <a:srgbClr val="204E79"/>
                </a:solidFill>
                <a:latin typeface="Century Gothic" panose="020B0502020202020204" pitchFamily="34" charset="0"/>
              </a:rPr>
              <a:t>Number and frequency of </a:t>
            </a:r>
            <a:r>
              <a:rPr lang="en-US" b="1" dirty="0">
                <a:solidFill>
                  <a:srgbClr val="204E79"/>
                </a:solidFill>
                <a:latin typeface="Century Gothic" panose="020B0502020202020204" pitchFamily="34" charset="0"/>
              </a:rPr>
              <a:t>word families </a:t>
            </a:r>
            <a:r>
              <a:rPr lang="en-US" dirty="0">
                <a:solidFill>
                  <a:srgbClr val="204E79"/>
                </a:solidFill>
                <a:latin typeface="Century Gothic" panose="020B0502020202020204" pitchFamily="34" charset="0"/>
              </a:rPr>
              <a:t>used to create </a:t>
            </a:r>
            <a:r>
              <a:rPr lang="en-US" i="1" dirty="0">
                <a:solidFill>
                  <a:srgbClr val="204E79"/>
                </a:solidFill>
                <a:latin typeface="Century Gothic" panose="020B0502020202020204" pitchFamily="34" charset="0"/>
              </a:rPr>
              <a:t>current</a:t>
            </a:r>
            <a:r>
              <a:rPr lang="en-US" dirty="0">
                <a:solidFill>
                  <a:srgbClr val="204E79"/>
                </a:solidFill>
                <a:latin typeface="Century Gothic" panose="020B0502020202020204" pitchFamily="34" charset="0"/>
              </a:rPr>
              <a:t> </a:t>
            </a:r>
            <a:r>
              <a:rPr lang="en-US" b="1" dirty="0">
                <a:solidFill>
                  <a:srgbClr val="204E79"/>
                </a:solidFill>
                <a:latin typeface="Century Gothic" panose="020B0502020202020204" pitchFamily="34" charset="0"/>
              </a:rPr>
              <a:t>GCSE and A level papers</a:t>
            </a:r>
          </a:p>
          <a:p>
            <a:pPr marL="514800" indent="-514350">
              <a:lnSpc>
                <a:spcPct val="130000"/>
              </a:lnSpc>
              <a:buFont typeface="+mj-lt"/>
              <a:buAutoNum type="arabicPeriod"/>
            </a:pPr>
            <a:r>
              <a:rPr lang="en-US" dirty="0">
                <a:solidFill>
                  <a:srgbClr val="204E79"/>
                </a:solidFill>
                <a:latin typeface="Century Gothic" panose="020B0502020202020204" pitchFamily="34" charset="0"/>
              </a:rPr>
              <a:t>Number and frequency of </a:t>
            </a:r>
            <a:r>
              <a:rPr lang="en-US" b="1" dirty="0">
                <a:solidFill>
                  <a:srgbClr val="204E79"/>
                </a:solidFill>
                <a:latin typeface="Century Gothic" panose="020B0502020202020204" pitchFamily="34" charset="0"/>
              </a:rPr>
              <a:t>word families </a:t>
            </a:r>
            <a:r>
              <a:rPr lang="en-US" dirty="0">
                <a:solidFill>
                  <a:srgbClr val="204E79"/>
                </a:solidFill>
                <a:latin typeface="Century Gothic" panose="020B0502020202020204" pitchFamily="34" charset="0"/>
              </a:rPr>
              <a:t>on the </a:t>
            </a:r>
            <a:r>
              <a:rPr lang="en-US" b="1" dirty="0">
                <a:solidFill>
                  <a:srgbClr val="204E79"/>
                </a:solidFill>
                <a:latin typeface="Century Gothic" panose="020B0502020202020204" pitchFamily="34" charset="0"/>
              </a:rPr>
              <a:t>AOs’ word lists</a:t>
            </a:r>
          </a:p>
          <a:p>
            <a:pPr marL="514800" indent="-514350">
              <a:lnSpc>
                <a:spcPct val="130000"/>
              </a:lnSpc>
              <a:buFont typeface="+mj-lt"/>
              <a:buAutoNum type="arabicPeriod"/>
            </a:pPr>
            <a:r>
              <a:rPr lang="en-US" dirty="0">
                <a:solidFill>
                  <a:srgbClr val="204E79"/>
                </a:solidFill>
                <a:latin typeface="Century Gothic" panose="020B0502020202020204" pitchFamily="34" charset="0"/>
              </a:rPr>
              <a:t>Which words? What is it like now, </a:t>
            </a:r>
            <a:r>
              <a:rPr lang="en-US" b="1" i="1" dirty="0">
                <a:solidFill>
                  <a:srgbClr val="204E79"/>
                </a:solidFill>
                <a:latin typeface="Century Gothic" panose="020B0502020202020204" pitchFamily="34" charset="0"/>
              </a:rPr>
              <a:t>without a statutory word list</a:t>
            </a:r>
            <a:r>
              <a:rPr lang="en-US" dirty="0">
                <a:solidFill>
                  <a:srgbClr val="204E79"/>
                </a:solidFill>
                <a:latin typeface="Century Gothic" panose="020B0502020202020204" pitchFamily="34" charset="0"/>
              </a:rPr>
              <a:t>?</a:t>
            </a:r>
          </a:p>
          <a:p>
            <a:pPr marL="514800" indent="-514350">
              <a:lnSpc>
                <a:spcPct val="130000"/>
              </a:lnSpc>
              <a:buFont typeface="+mj-lt"/>
              <a:buAutoNum type="arabicPeriod"/>
            </a:pPr>
            <a:r>
              <a:rPr lang="en-GB" dirty="0">
                <a:solidFill>
                  <a:srgbClr val="204E79"/>
                </a:solidFill>
                <a:latin typeface="Century Gothic" panose="020B0502020202020204" pitchFamily="34" charset="0"/>
              </a:rPr>
              <a:t>How much </a:t>
            </a:r>
            <a:r>
              <a:rPr lang="en-GB" b="1" dirty="0">
                <a:solidFill>
                  <a:srgbClr val="204E79"/>
                </a:solidFill>
                <a:latin typeface="Century Gothic" panose="020B0502020202020204" pitchFamily="34" charset="0"/>
              </a:rPr>
              <a:t>coverage</a:t>
            </a:r>
            <a:r>
              <a:rPr lang="en-GB" dirty="0">
                <a:solidFill>
                  <a:srgbClr val="204E79"/>
                </a:solidFill>
                <a:latin typeface="Century Gothic" panose="020B0502020202020204" pitchFamily="34" charset="0"/>
              </a:rPr>
              <a:t> do AOs’ </a:t>
            </a:r>
            <a:r>
              <a:rPr lang="en-GB" b="1" i="1" dirty="0">
                <a:solidFill>
                  <a:srgbClr val="204E79"/>
                </a:solidFill>
                <a:latin typeface="Century Gothic" panose="020B0502020202020204" pitchFamily="34" charset="0"/>
              </a:rPr>
              <a:t>current</a:t>
            </a:r>
            <a:r>
              <a:rPr lang="en-GB" dirty="0">
                <a:solidFill>
                  <a:srgbClr val="204E79"/>
                </a:solidFill>
                <a:latin typeface="Century Gothic" panose="020B0502020202020204" pitchFamily="34" charset="0"/>
              </a:rPr>
              <a:t> </a:t>
            </a:r>
            <a:r>
              <a:rPr lang="en-GB" b="1" dirty="0">
                <a:solidFill>
                  <a:srgbClr val="204E79"/>
                </a:solidFill>
                <a:latin typeface="Century Gothic" panose="020B0502020202020204" pitchFamily="34" charset="0"/>
              </a:rPr>
              <a:t>GCSE word lists </a:t>
            </a:r>
            <a:r>
              <a:rPr lang="en-GB" dirty="0">
                <a:solidFill>
                  <a:srgbClr val="204E79"/>
                </a:solidFill>
                <a:latin typeface="Century Gothic" panose="020B0502020202020204" pitchFamily="34" charset="0"/>
              </a:rPr>
              <a:t>and </a:t>
            </a:r>
            <a:r>
              <a:rPr lang="en-GB" b="1" i="1" dirty="0">
                <a:solidFill>
                  <a:srgbClr val="204E79"/>
                </a:solidFill>
                <a:latin typeface="Century Gothic" panose="020B0502020202020204" pitchFamily="34" charset="0"/>
              </a:rPr>
              <a:t>a 85:15 ‘new’ </a:t>
            </a:r>
            <a:r>
              <a:rPr lang="en-GB" b="1" dirty="0">
                <a:solidFill>
                  <a:srgbClr val="204E79"/>
                </a:solidFill>
                <a:latin typeface="Century Gothic" panose="020B0502020202020204" pitchFamily="34" charset="0"/>
              </a:rPr>
              <a:t>GCSE word lists </a:t>
            </a:r>
            <a:r>
              <a:rPr lang="en-GB" dirty="0">
                <a:solidFill>
                  <a:srgbClr val="204E79"/>
                </a:solidFill>
                <a:latin typeface="Century Gothic" panose="020B0502020202020204" pitchFamily="34" charset="0"/>
              </a:rPr>
              <a:t>have over </a:t>
            </a:r>
            <a:r>
              <a:rPr lang="en-GB" b="1" dirty="0">
                <a:solidFill>
                  <a:srgbClr val="204E79"/>
                </a:solidFill>
                <a:latin typeface="Century Gothic" panose="020B0502020202020204" pitchFamily="34" charset="0"/>
              </a:rPr>
              <a:t>GCSE</a:t>
            </a:r>
            <a:r>
              <a:rPr lang="en-GB" dirty="0">
                <a:solidFill>
                  <a:srgbClr val="204E79"/>
                </a:solidFill>
                <a:latin typeface="Century Gothic" panose="020B0502020202020204" pitchFamily="34" charset="0"/>
              </a:rPr>
              <a:t> and </a:t>
            </a:r>
            <a:r>
              <a:rPr lang="en-GB" b="1" dirty="0">
                <a:solidFill>
                  <a:srgbClr val="204E79"/>
                </a:solidFill>
                <a:latin typeface="Century Gothic" panose="020B0502020202020204" pitchFamily="34" charset="0"/>
              </a:rPr>
              <a:t>A level papers</a:t>
            </a:r>
            <a:r>
              <a:rPr lang="en-GB" dirty="0">
                <a:solidFill>
                  <a:srgbClr val="204E79"/>
                </a:solidFill>
                <a:latin typeface="Century Gothic" panose="020B0502020202020204" pitchFamily="34" charset="0"/>
              </a:rPr>
              <a:t>? </a:t>
            </a:r>
          </a:p>
          <a:p>
            <a:pPr marL="514800" indent="-514350">
              <a:lnSpc>
                <a:spcPct val="130000"/>
              </a:lnSpc>
              <a:buFont typeface="+mj-lt"/>
              <a:buAutoNum type="arabicPeriod"/>
            </a:pPr>
            <a:r>
              <a:rPr lang="en-US" dirty="0">
                <a:solidFill>
                  <a:srgbClr val="204E79"/>
                </a:solidFill>
                <a:latin typeface="Century Gothic" panose="020B0502020202020204" pitchFamily="34" charset="0"/>
              </a:rPr>
              <a:t>Proportions of </a:t>
            </a:r>
            <a:r>
              <a:rPr lang="en-US" b="1" dirty="0">
                <a:solidFill>
                  <a:srgbClr val="204E79"/>
                </a:solidFill>
                <a:latin typeface="Century Gothic" panose="020B0502020202020204" pitchFamily="34" charset="0"/>
              </a:rPr>
              <a:t>‘high frequency’ </a:t>
            </a:r>
            <a:r>
              <a:rPr lang="en-US" dirty="0">
                <a:solidFill>
                  <a:srgbClr val="204E79"/>
                </a:solidFill>
                <a:latin typeface="Century Gothic" panose="020B0502020202020204" pitchFamily="34" charset="0"/>
              </a:rPr>
              <a:t>words usually found in texts (oral and written)</a:t>
            </a:r>
          </a:p>
          <a:p>
            <a:pPr marL="514800" indent="-514350">
              <a:lnSpc>
                <a:spcPct val="130000"/>
              </a:lnSpc>
              <a:buFont typeface="+mj-lt"/>
              <a:buAutoNum type="arabicPeriod"/>
            </a:pPr>
            <a:r>
              <a:rPr lang="en-US" dirty="0">
                <a:solidFill>
                  <a:srgbClr val="204E79"/>
                </a:solidFill>
                <a:latin typeface="Century Gothic" panose="020B0502020202020204" pitchFamily="34" charset="0"/>
              </a:rPr>
              <a:t>Doesn’t calling words </a:t>
            </a:r>
            <a:r>
              <a:rPr lang="en-US" b="1" dirty="0">
                <a:solidFill>
                  <a:srgbClr val="204E79"/>
                </a:solidFill>
                <a:latin typeface="Century Gothic" panose="020B0502020202020204" pitchFamily="34" charset="0"/>
              </a:rPr>
              <a:t>“high frequency” </a:t>
            </a:r>
            <a:r>
              <a:rPr lang="en-US" dirty="0">
                <a:solidFill>
                  <a:srgbClr val="204E79"/>
                </a:solidFill>
                <a:latin typeface="Century Gothic" panose="020B0502020202020204" pitchFamily="34" charset="0"/>
              </a:rPr>
              <a:t>depend heavily on which </a:t>
            </a:r>
            <a:r>
              <a:rPr lang="en-US" b="1" dirty="0">
                <a:solidFill>
                  <a:srgbClr val="204E79"/>
                </a:solidFill>
                <a:latin typeface="Century Gothic" panose="020B0502020202020204" pitchFamily="34" charset="0"/>
              </a:rPr>
              <a:t>corpus</a:t>
            </a:r>
            <a:r>
              <a:rPr lang="en-US" dirty="0">
                <a:solidFill>
                  <a:srgbClr val="204E79"/>
                </a:solidFill>
                <a:latin typeface="Century Gothic" panose="020B0502020202020204" pitchFamily="34" charset="0"/>
              </a:rPr>
              <a:t> you use?</a:t>
            </a:r>
          </a:p>
          <a:p>
            <a:pPr marL="514800" indent="-514350">
              <a:lnSpc>
                <a:spcPct val="130000"/>
              </a:lnSpc>
              <a:buFont typeface="+mj-lt"/>
              <a:buAutoNum type="arabicPeriod"/>
            </a:pPr>
            <a:r>
              <a:rPr lang="en-US" dirty="0">
                <a:solidFill>
                  <a:srgbClr val="204E79"/>
                </a:solidFill>
                <a:latin typeface="Century Gothic" panose="020B0502020202020204" pitchFamily="34" charset="0"/>
              </a:rPr>
              <a:t>How </a:t>
            </a:r>
            <a:r>
              <a:rPr lang="en-US" b="1" dirty="0">
                <a:solidFill>
                  <a:srgbClr val="204E79"/>
                </a:solidFill>
                <a:latin typeface="Century Gothic" panose="020B0502020202020204" pitchFamily="34" charset="0"/>
              </a:rPr>
              <a:t>many words </a:t>
            </a:r>
            <a:r>
              <a:rPr lang="en-US" dirty="0">
                <a:solidFill>
                  <a:srgbClr val="204E79"/>
                </a:solidFill>
                <a:latin typeface="Century Gothic" panose="020B0502020202020204" pitchFamily="34" charset="0"/>
              </a:rPr>
              <a:t>is it reasonable to expect to be known at </a:t>
            </a:r>
            <a:r>
              <a:rPr lang="en-US" b="1" dirty="0">
                <a:solidFill>
                  <a:srgbClr val="204E79"/>
                </a:solidFill>
                <a:latin typeface="Century Gothic" panose="020B0502020202020204" pitchFamily="34" charset="0"/>
              </a:rPr>
              <a:t>GCSE</a:t>
            </a:r>
            <a:r>
              <a:rPr lang="en-US" dirty="0">
                <a:solidFill>
                  <a:srgbClr val="204E79"/>
                </a:solidFill>
                <a:latin typeface="Century Gothic" panose="020B0502020202020204" pitchFamily="34" charset="0"/>
              </a:rPr>
              <a:t>? </a:t>
            </a:r>
          </a:p>
        </p:txBody>
      </p:sp>
    </p:spTree>
    <p:extLst>
      <p:ext uri="{BB962C8B-B14F-4D97-AF65-F5344CB8AC3E}">
        <p14:creationId xmlns:p14="http://schemas.microsoft.com/office/powerpoint/2010/main" val="3670609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925"/>
            <a:ext cx="12191999" cy="1325563"/>
          </a:xfrm>
        </p:spPr>
        <p:txBody>
          <a:bodyPr>
            <a:normAutofit/>
          </a:bodyPr>
          <a:lstStyle/>
          <a:p>
            <a:pPr algn="ctr"/>
            <a:r>
              <a:rPr lang="en-GB" sz="2800" b="1" dirty="0">
                <a:solidFill>
                  <a:srgbClr val="204E79"/>
                </a:solidFill>
                <a:latin typeface="Century Gothic" panose="020B0502020202020204" pitchFamily="34" charset="0"/>
              </a:rPr>
              <a:t>Average number of word families used in each paper</a:t>
            </a:r>
          </a:p>
        </p:txBody>
      </p:sp>
      <p:graphicFrame>
        <p:nvGraphicFramePr>
          <p:cNvPr id="4" name="Table 3">
            <a:extLst>
              <a:ext uri="{FF2B5EF4-FFF2-40B4-BE49-F238E27FC236}">
                <a16:creationId xmlns:a16="http://schemas.microsoft.com/office/drawing/2014/main" id="{8D7B9B63-8E32-EB4E-9D42-560713E19189}"/>
              </a:ext>
            </a:extLst>
          </p:cNvPr>
          <p:cNvGraphicFramePr>
            <a:graphicFrameLocks noGrp="1"/>
          </p:cNvGraphicFramePr>
          <p:nvPr>
            <p:extLst>
              <p:ext uri="{D42A27DB-BD31-4B8C-83A1-F6EECF244321}">
                <p14:modId xmlns:p14="http://schemas.microsoft.com/office/powerpoint/2010/main" val="1036086468"/>
              </p:ext>
            </p:extLst>
          </p:nvPr>
        </p:nvGraphicFramePr>
        <p:xfrm>
          <a:off x="899856" y="1271540"/>
          <a:ext cx="9715892" cy="5055743"/>
        </p:xfrm>
        <a:graphic>
          <a:graphicData uri="http://schemas.openxmlformats.org/drawingml/2006/table">
            <a:tbl>
              <a:tblPr firstRow="1" bandRow="1"/>
              <a:tblGrid>
                <a:gridCol w="2428973">
                  <a:extLst>
                    <a:ext uri="{9D8B030D-6E8A-4147-A177-3AD203B41FA5}">
                      <a16:colId xmlns:a16="http://schemas.microsoft.com/office/drawing/2014/main" val="2781622677"/>
                    </a:ext>
                  </a:extLst>
                </a:gridCol>
                <a:gridCol w="2428973">
                  <a:extLst>
                    <a:ext uri="{9D8B030D-6E8A-4147-A177-3AD203B41FA5}">
                      <a16:colId xmlns:a16="http://schemas.microsoft.com/office/drawing/2014/main" val="4224884030"/>
                    </a:ext>
                  </a:extLst>
                </a:gridCol>
                <a:gridCol w="2428973">
                  <a:extLst>
                    <a:ext uri="{9D8B030D-6E8A-4147-A177-3AD203B41FA5}">
                      <a16:colId xmlns:a16="http://schemas.microsoft.com/office/drawing/2014/main" val="3408810361"/>
                    </a:ext>
                  </a:extLst>
                </a:gridCol>
                <a:gridCol w="2428973">
                  <a:extLst>
                    <a:ext uri="{9D8B030D-6E8A-4147-A177-3AD203B41FA5}">
                      <a16:colId xmlns:a16="http://schemas.microsoft.com/office/drawing/2014/main" val="2133804828"/>
                    </a:ext>
                  </a:extLst>
                </a:gridCol>
              </a:tblGrid>
              <a:tr h="1332323">
                <a:tc gridSpan="3">
                  <a:txBody>
                    <a:bodyPr/>
                    <a:lstStyle/>
                    <a:p>
                      <a:pPr algn="l" rtl="0" fontAlgn="ctr"/>
                      <a:r>
                        <a:rPr lang="en-GB" sz="2000" b="0" i="0" u="none" strike="noStrike" dirty="0">
                          <a:solidFill>
                            <a:srgbClr val="000000"/>
                          </a:solidFill>
                          <a:effectLst/>
                          <a:latin typeface="Palatino Linotype" panose="02040502050505030304" pitchFamily="18" charset="0"/>
                        </a:rPr>
                        <a:t>The lexical content of the receptive (listening and reading) components of GCSE papers in 2018, 2019, 2020, and the sample paper. </a:t>
                      </a:r>
                    </a:p>
                  </a:txBody>
                  <a:tcPr marL="5485" marR="5485" marT="5485" marB="0" anchor="ctr">
                    <a:lnL>
                      <a:noFill/>
                    </a:lnL>
                    <a:lnR w="12700" cap="flat" cmpd="sng" algn="ctr">
                      <a:solidFill>
                        <a:srgbClr val="000000"/>
                      </a:solidFill>
                      <a:prstDash val="solid"/>
                      <a:round/>
                      <a:headEnd type="none" w="med" len="med"/>
                      <a:tailEnd type="none" w="med" len="med"/>
                    </a:lnR>
                    <a:lnT>
                      <a:noFill/>
                    </a:lnT>
                    <a:lnB w="12700" cap="flat" cmpd="sng" algn="ctr">
                      <a:solidFill>
                        <a:srgbClr val="114F76"/>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a:txBody>
                    <a:bodyPr/>
                    <a:lstStyle/>
                    <a:p>
                      <a:pPr algn="ctr" rtl="0" fontAlgn="ctr"/>
                      <a:r>
                        <a:rPr lang="en-GB" sz="2000" b="1" i="0" u="none" strike="noStrike" dirty="0">
                          <a:solidFill>
                            <a:srgbClr val="000000"/>
                          </a:solidFill>
                          <a:effectLst/>
                          <a:latin typeface="Palatino Linotype" panose="02040502050505030304" pitchFamily="18" charset="0"/>
                        </a:rPr>
                        <a:t>Mean no. of word families used in </a:t>
                      </a:r>
                      <a:r>
                        <a:rPr lang="en-GB" sz="2000" b="1" i="1" u="none" strike="noStrike" dirty="0">
                          <a:solidFill>
                            <a:srgbClr val="000000"/>
                          </a:solidFill>
                          <a:effectLst/>
                          <a:latin typeface="Palatino Linotype" panose="02040502050505030304" pitchFamily="18" charset="0"/>
                        </a:rPr>
                        <a:t>each</a:t>
                      </a:r>
                      <a:r>
                        <a:rPr lang="en-GB" sz="2000" b="1" i="0" u="none" strike="noStrike" dirty="0">
                          <a:solidFill>
                            <a:srgbClr val="000000"/>
                          </a:solidFill>
                          <a:effectLst/>
                          <a:latin typeface="Palatino Linotype" panose="02040502050505030304" pitchFamily="18" charset="0"/>
                        </a:rPr>
                        <a:t> exam paper </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2556155427"/>
                  </a:ext>
                </a:extLst>
              </a:tr>
              <a:tr h="197456">
                <a:tc rowSpan="4">
                  <a:txBody>
                    <a:bodyPr/>
                    <a:lstStyle/>
                    <a:p>
                      <a:pPr algn="ctr" rtl="0" fontAlgn="ctr"/>
                      <a:r>
                        <a:rPr lang="en-GB" sz="2000" b="1" i="0" u="none" strike="noStrike" dirty="0">
                          <a:solidFill>
                            <a:srgbClr val="FFFFFF"/>
                          </a:solidFill>
                          <a:effectLst/>
                          <a:latin typeface="Palatino Linotype" panose="02040502050505030304" pitchFamily="18" charset="0"/>
                        </a:rPr>
                        <a:t>French</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114F76"/>
                    </a:solidFill>
                  </a:tcPr>
                </a:tc>
                <a:tc rowSpan="2">
                  <a:txBody>
                    <a:bodyPr/>
                    <a:lstStyle/>
                    <a:p>
                      <a:pPr algn="ctr" rtl="0" fontAlgn="ctr"/>
                      <a:r>
                        <a:rPr lang="en-GB" sz="2000" b="1" i="0" u="none" strike="noStrike">
                          <a:solidFill>
                            <a:srgbClr val="FFFFFF"/>
                          </a:solidFill>
                          <a:effectLst/>
                          <a:latin typeface="Palatino Linotype" panose="02040502050505030304" pitchFamily="18" charset="0"/>
                        </a:rPr>
                        <a:t>Foundation</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0" i="0" u="none" strike="noStrike">
                          <a:solidFill>
                            <a:srgbClr val="000000"/>
                          </a:solidFill>
                          <a:effectLst/>
                          <a:latin typeface="Palatino Linotype" panose="02040502050505030304" pitchFamily="18" charset="0"/>
                        </a:rPr>
                        <a:t>652</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3523923445"/>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0" i="0" u="none" strike="noStrike">
                          <a:solidFill>
                            <a:srgbClr val="000000"/>
                          </a:solidFill>
                          <a:effectLst/>
                          <a:latin typeface="Palatino Linotype" panose="02040502050505030304" pitchFamily="18" charset="0"/>
                        </a:rPr>
                        <a:t>564</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3640180696"/>
                  </a:ext>
                </a:extLst>
              </a:tr>
              <a:tr h="197456">
                <a:tc vMerge="1">
                  <a:txBody>
                    <a:bodyPr/>
                    <a:lstStyle/>
                    <a:p>
                      <a:endParaRPr lang="en-US"/>
                    </a:p>
                  </a:txBody>
                  <a:tcPr/>
                </a:tc>
                <a:tc rowSpan="2">
                  <a:txBody>
                    <a:bodyPr/>
                    <a:lstStyle/>
                    <a:p>
                      <a:pPr algn="ctr" rtl="0" fontAlgn="ctr"/>
                      <a:r>
                        <a:rPr lang="en-GB" sz="2000" b="1" i="0" u="none" strike="noStrike">
                          <a:solidFill>
                            <a:srgbClr val="FFFFFF"/>
                          </a:solidFill>
                          <a:effectLst/>
                          <a:latin typeface="Palatino Linotype" panose="02040502050505030304" pitchFamily="18" charset="0"/>
                        </a:rPr>
                        <a:t>Higher</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114F76"/>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rtl="0" fontAlgn="ctr"/>
                      <a:r>
                        <a:rPr lang="en-GB" sz="2000" b="0" i="0" u="none" strike="noStrike">
                          <a:solidFill>
                            <a:srgbClr val="000000"/>
                          </a:solidFill>
                          <a:effectLst/>
                          <a:latin typeface="Palatino Linotype" panose="02040502050505030304" pitchFamily="18" charset="0"/>
                        </a:rPr>
                        <a:t>820</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FFFFFF"/>
                    </a:solidFill>
                  </a:tcPr>
                </a:tc>
                <a:extLst>
                  <a:ext uri="{0D108BD9-81ED-4DB2-BD59-A6C34878D82A}">
                    <a16:rowId xmlns:a16="http://schemas.microsoft.com/office/drawing/2014/main" val="4213834210"/>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114F76"/>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114F76"/>
                    </a:solidFill>
                  </a:tcPr>
                </a:tc>
                <a:tc>
                  <a:txBody>
                    <a:bodyPr/>
                    <a:lstStyle/>
                    <a:p>
                      <a:pPr algn="ctr" rtl="0" fontAlgn="ctr"/>
                      <a:r>
                        <a:rPr lang="en-GB" sz="2000" b="0" i="0" u="none" strike="noStrike">
                          <a:solidFill>
                            <a:srgbClr val="000000"/>
                          </a:solidFill>
                          <a:effectLst/>
                          <a:latin typeface="Palatino Linotype" panose="02040502050505030304" pitchFamily="18" charset="0"/>
                        </a:rPr>
                        <a:t>736</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661296670"/>
                  </a:ext>
                </a:extLst>
              </a:tr>
              <a:tr h="197456">
                <a:tc rowSpan="4">
                  <a:txBody>
                    <a:bodyPr/>
                    <a:lstStyle/>
                    <a:p>
                      <a:pPr algn="ctr" rtl="0" fontAlgn="ctr"/>
                      <a:r>
                        <a:rPr lang="en-GB" sz="2000" b="1" i="0" u="none" strike="noStrike" dirty="0">
                          <a:solidFill>
                            <a:srgbClr val="FFFFFF"/>
                          </a:solidFill>
                          <a:effectLst/>
                          <a:latin typeface="Palatino Linotype" panose="02040502050505030304" pitchFamily="18" charset="0"/>
                        </a:rPr>
                        <a:t>Spanish</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E56700"/>
                    </a:solidFill>
                  </a:tcPr>
                </a:tc>
                <a:tc rowSpan="2">
                  <a:txBody>
                    <a:bodyPr/>
                    <a:lstStyle/>
                    <a:p>
                      <a:pPr algn="ctr" rtl="0" fontAlgn="ctr"/>
                      <a:r>
                        <a:rPr lang="en-GB" sz="2000" b="1" i="0" u="none" strike="noStrike">
                          <a:solidFill>
                            <a:srgbClr val="FFFFFF"/>
                          </a:solidFill>
                          <a:effectLst/>
                          <a:latin typeface="Palatino Linotype" panose="02040502050505030304" pitchFamily="18" charset="0"/>
                        </a:rPr>
                        <a:t>Foundation</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0" i="0" u="none" strike="noStrike">
                          <a:solidFill>
                            <a:srgbClr val="000000"/>
                          </a:solidFill>
                          <a:effectLst/>
                          <a:latin typeface="Palatino Linotype" panose="02040502050505030304" pitchFamily="18" charset="0"/>
                        </a:rPr>
                        <a:t>623</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1327315778"/>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0" i="0" u="none" strike="noStrike">
                          <a:solidFill>
                            <a:srgbClr val="000000"/>
                          </a:solidFill>
                          <a:effectLst/>
                          <a:latin typeface="Palatino Linotype" panose="02040502050505030304" pitchFamily="18" charset="0"/>
                        </a:rPr>
                        <a:t>588</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4135800088"/>
                  </a:ext>
                </a:extLst>
              </a:tr>
              <a:tr h="197456">
                <a:tc vMerge="1">
                  <a:txBody>
                    <a:bodyPr/>
                    <a:lstStyle/>
                    <a:p>
                      <a:endParaRPr lang="en-US"/>
                    </a:p>
                  </a:txBody>
                  <a:tcPr/>
                </a:tc>
                <a:tc rowSpan="2">
                  <a:txBody>
                    <a:bodyPr/>
                    <a:lstStyle/>
                    <a:p>
                      <a:pPr algn="ctr" rtl="0" fontAlgn="ctr"/>
                      <a:r>
                        <a:rPr lang="en-GB" sz="2000" b="1" i="0" u="none" strike="noStrike">
                          <a:solidFill>
                            <a:srgbClr val="FFFFFF"/>
                          </a:solidFill>
                          <a:effectLst/>
                          <a:latin typeface="Palatino Linotype" panose="02040502050505030304" pitchFamily="18" charset="0"/>
                        </a:rPr>
                        <a:t>Higher</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E56700"/>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rtl="0" fontAlgn="ctr"/>
                      <a:r>
                        <a:rPr lang="en-GB" sz="2000" b="0" i="0" u="none" strike="noStrike">
                          <a:solidFill>
                            <a:srgbClr val="000000"/>
                          </a:solidFill>
                          <a:effectLst/>
                          <a:latin typeface="Palatino Linotype" panose="02040502050505030304" pitchFamily="18" charset="0"/>
                        </a:rPr>
                        <a:t>808</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FFFFFF"/>
                    </a:solidFill>
                  </a:tcPr>
                </a:tc>
                <a:extLst>
                  <a:ext uri="{0D108BD9-81ED-4DB2-BD59-A6C34878D82A}">
                    <a16:rowId xmlns:a16="http://schemas.microsoft.com/office/drawing/2014/main" val="571859263"/>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E567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E56700"/>
                    </a:solidFill>
                  </a:tcPr>
                </a:tc>
                <a:tc>
                  <a:txBody>
                    <a:bodyPr/>
                    <a:lstStyle/>
                    <a:p>
                      <a:pPr algn="ctr" rtl="0" fontAlgn="ctr"/>
                      <a:r>
                        <a:rPr lang="en-GB" sz="2000" b="0" i="0" u="none" strike="noStrike">
                          <a:solidFill>
                            <a:srgbClr val="000000"/>
                          </a:solidFill>
                          <a:effectLst/>
                          <a:latin typeface="Palatino Linotype" panose="02040502050505030304" pitchFamily="18" charset="0"/>
                        </a:rPr>
                        <a:t>724</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1437767406"/>
                  </a:ext>
                </a:extLst>
              </a:tr>
              <a:tr h="197456">
                <a:tc rowSpan="4">
                  <a:txBody>
                    <a:bodyPr/>
                    <a:lstStyle/>
                    <a:p>
                      <a:pPr algn="ctr" rtl="0" fontAlgn="ctr"/>
                      <a:r>
                        <a:rPr lang="en-GB" sz="2000" b="1" i="0" u="none" strike="noStrike">
                          <a:solidFill>
                            <a:srgbClr val="FFFFFF"/>
                          </a:solidFill>
                          <a:effectLst/>
                          <a:latin typeface="Palatino Linotype" panose="02040502050505030304" pitchFamily="18" charset="0"/>
                        </a:rPr>
                        <a:t>German</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rowSpan="2">
                  <a:txBody>
                    <a:bodyPr/>
                    <a:lstStyle/>
                    <a:p>
                      <a:pPr algn="ctr" rtl="0" fontAlgn="ctr"/>
                      <a:r>
                        <a:rPr lang="en-GB" sz="2000" b="1" i="0" u="none" strike="noStrike">
                          <a:solidFill>
                            <a:srgbClr val="FFFFFF"/>
                          </a:solidFill>
                          <a:effectLst/>
                          <a:latin typeface="Palatino Linotype" panose="02040502050505030304" pitchFamily="18" charset="0"/>
                        </a:rPr>
                        <a:t>Foundation</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585</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3178881205"/>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617</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2037764397"/>
                  </a:ext>
                </a:extLst>
              </a:tr>
              <a:tr h="197456">
                <a:tc vMerge="1">
                  <a:txBody>
                    <a:bodyPr/>
                    <a:lstStyle/>
                    <a:p>
                      <a:endParaRPr lang="en-US"/>
                    </a:p>
                  </a:txBody>
                  <a:tcPr/>
                </a:tc>
                <a:tc rowSpan="2">
                  <a:txBody>
                    <a:bodyPr/>
                    <a:lstStyle/>
                    <a:p>
                      <a:pPr algn="ctr" rtl="0" fontAlgn="ctr"/>
                      <a:r>
                        <a:rPr lang="en-GB" sz="2000" b="1" i="0" u="none" strike="noStrike">
                          <a:solidFill>
                            <a:srgbClr val="FFFFFF"/>
                          </a:solidFill>
                          <a:effectLst/>
                          <a:latin typeface="Palatino Linotype" panose="02040502050505030304" pitchFamily="18" charset="0"/>
                        </a:rPr>
                        <a:t>Higher</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1" i="0" u="none" strike="noStrike">
                          <a:solidFill>
                            <a:srgbClr val="FFFFFF"/>
                          </a:solidFill>
                          <a:effectLst/>
                          <a:latin typeface="Palatino Linotype" panose="02040502050505030304" pitchFamily="18" charset="0"/>
                        </a:rPr>
                        <a:t>AQA</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769</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FFFFFF"/>
                    </a:solidFill>
                  </a:tcPr>
                </a:tc>
                <a:extLst>
                  <a:ext uri="{0D108BD9-81ED-4DB2-BD59-A6C34878D82A}">
                    <a16:rowId xmlns:a16="http://schemas.microsoft.com/office/drawing/2014/main" val="1464649290"/>
                  </a:ext>
                </a:extLst>
              </a:tr>
              <a:tr h="197456">
                <a:tc vMerge="1">
                  <a:txBody>
                    <a:bodyPr/>
                    <a:lstStyle/>
                    <a:p>
                      <a:endParaRPr lang="en-US"/>
                    </a:p>
                  </a:txBody>
                  <a:tcPr/>
                </a:tc>
                <a:tc vMerge="1">
                  <a:txBody>
                    <a:bodyPr/>
                    <a:lstStyle/>
                    <a:p>
                      <a:endParaRPr lang="en-US"/>
                    </a:p>
                  </a:txBody>
                  <a:tcPr/>
                </a:tc>
                <a:tc>
                  <a:txBody>
                    <a:bodyPr/>
                    <a:lstStyle/>
                    <a:p>
                      <a:pPr algn="ctr" rtl="0" fontAlgn="ctr"/>
                      <a:r>
                        <a:rPr lang="en-GB" sz="2000" b="1" i="0" u="none" strike="noStrike">
                          <a:solidFill>
                            <a:srgbClr val="FFFFFF"/>
                          </a:solidFill>
                          <a:effectLst/>
                          <a:latin typeface="Palatino Linotype" panose="02040502050505030304" pitchFamily="18" charset="0"/>
                        </a:rPr>
                        <a:t>Edexcel</a:t>
                      </a:r>
                    </a:p>
                  </a:txBody>
                  <a:tcPr marL="5485" marR="5485" marT="5485" marB="0" anchor="ctr">
                    <a:lnL w="12700" cap="flat" cmpd="sng" algn="ctr">
                      <a:solidFill>
                        <a:srgbClr val="D9A527"/>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rtl="0" fontAlgn="ctr"/>
                      <a:r>
                        <a:rPr lang="en-GB" sz="2000" b="0" i="0" u="none" strike="noStrike" dirty="0">
                          <a:solidFill>
                            <a:srgbClr val="000000"/>
                          </a:solidFill>
                          <a:effectLst/>
                          <a:latin typeface="Palatino Linotype" panose="02040502050505030304" pitchFamily="18" charset="0"/>
                        </a:rPr>
                        <a:t>767</a:t>
                      </a:r>
                    </a:p>
                  </a:txBody>
                  <a:tcPr marL="5485" marR="5485" marT="548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86649073"/>
                  </a:ext>
                </a:extLst>
              </a:tr>
            </a:tbl>
          </a:graphicData>
        </a:graphic>
      </p:graphicFrame>
    </p:spTree>
    <p:extLst>
      <p:ext uri="{BB962C8B-B14F-4D97-AF65-F5344CB8AC3E}">
        <p14:creationId xmlns:p14="http://schemas.microsoft.com/office/powerpoint/2010/main" val="42742438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graphicFrame>
        <p:nvGraphicFramePr>
          <p:cNvPr id="714" name="Google Shape;714;p36"/>
          <p:cNvGraphicFramePr/>
          <p:nvPr/>
        </p:nvGraphicFramePr>
        <p:xfrm>
          <a:off x="300036" y="1641058"/>
          <a:ext cx="11717750" cy="4000460"/>
        </p:xfrm>
        <a:graphic>
          <a:graphicData uri="http://schemas.openxmlformats.org/drawingml/2006/table">
            <a:tbl>
              <a:tblPr firstRow="1" bandRow="1">
                <a:noFill/>
              </a:tblPr>
              <a:tblGrid>
                <a:gridCol w="3292250">
                  <a:extLst>
                    <a:ext uri="{9D8B030D-6E8A-4147-A177-3AD203B41FA5}">
                      <a16:colId xmlns:a16="http://schemas.microsoft.com/office/drawing/2014/main" val="20000"/>
                    </a:ext>
                  </a:extLst>
                </a:gridCol>
                <a:gridCol w="702125">
                  <a:extLst>
                    <a:ext uri="{9D8B030D-6E8A-4147-A177-3AD203B41FA5}">
                      <a16:colId xmlns:a16="http://schemas.microsoft.com/office/drawing/2014/main" val="20001"/>
                    </a:ext>
                  </a:extLst>
                </a:gridCol>
                <a:gridCol w="702125">
                  <a:extLst>
                    <a:ext uri="{9D8B030D-6E8A-4147-A177-3AD203B41FA5}">
                      <a16:colId xmlns:a16="http://schemas.microsoft.com/office/drawing/2014/main" val="20002"/>
                    </a:ext>
                  </a:extLst>
                </a:gridCol>
                <a:gridCol w="702125">
                  <a:extLst>
                    <a:ext uri="{9D8B030D-6E8A-4147-A177-3AD203B41FA5}">
                      <a16:colId xmlns:a16="http://schemas.microsoft.com/office/drawing/2014/main" val="20003"/>
                    </a:ext>
                  </a:extLst>
                </a:gridCol>
                <a:gridCol w="702125">
                  <a:extLst>
                    <a:ext uri="{9D8B030D-6E8A-4147-A177-3AD203B41FA5}">
                      <a16:colId xmlns:a16="http://schemas.microsoft.com/office/drawing/2014/main" val="20004"/>
                    </a:ext>
                  </a:extLst>
                </a:gridCol>
                <a:gridCol w="702125">
                  <a:extLst>
                    <a:ext uri="{9D8B030D-6E8A-4147-A177-3AD203B41FA5}">
                      <a16:colId xmlns:a16="http://schemas.microsoft.com/office/drawing/2014/main" val="20005"/>
                    </a:ext>
                  </a:extLst>
                </a:gridCol>
                <a:gridCol w="702125">
                  <a:extLst>
                    <a:ext uri="{9D8B030D-6E8A-4147-A177-3AD203B41FA5}">
                      <a16:colId xmlns:a16="http://schemas.microsoft.com/office/drawing/2014/main" val="20006"/>
                    </a:ext>
                  </a:extLst>
                </a:gridCol>
                <a:gridCol w="702125">
                  <a:extLst>
                    <a:ext uri="{9D8B030D-6E8A-4147-A177-3AD203B41FA5}">
                      <a16:colId xmlns:a16="http://schemas.microsoft.com/office/drawing/2014/main" val="20007"/>
                    </a:ext>
                  </a:extLst>
                </a:gridCol>
                <a:gridCol w="702125">
                  <a:extLst>
                    <a:ext uri="{9D8B030D-6E8A-4147-A177-3AD203B41FA5}">
                      <a16:colId xmlns:a16="http://schemas.microsoft.com/office/drawing/2014/main" val="20008"/>
                    </a:ext>
                  </a:extLst>
                </a:gridCol>
                <a:gridCol w="702125">
                  <a:extLst>
                    <a:ext uri="{9D8B030D-6E8A-4147-A177-3AD203B41FA5}">
                      <a16:colId xmlns:a16="http://schemas.microsoft.com/office/drawing/2014/main" val="20009"/>
                    </a:ext>
                  </a:extLst>
                </a:gridCol>
                <a:gridCol w="702125">
                  <a:extLst>
                    <a:ext uri="{9D8B030D-6E8A-4147-A177-3AD203B41FA5}">
                      <a16:colId xmlns:a16="http://schemas.microsoft.com/office/drawing/2014/main" val="20010"/>
                    </a:ext>
                  </a:extLst>
                </a:gridCol>
                <a:gridCol w="702125">
                  <a:extLst>
                    <a:ext uri="{9D8B030D-6E8A-4147-A177-3AD203B41FA5}">
                      <a16:colId xmlns:a16="http://schemas.microsoft.com/office/drawing/2014/main" val="20011"/>
                    </a:ext>
                  </a:extLst>
                </a:gridCol>
                <a:gridCol w="702125">
                  <a:extLst>
                    <a:ext uri="{9D8B030D-6E8A-4147-A177-3AD203B41FA5}">
                      <a16:colId xmlns:a16="http://schemas.microsoft.com/office/drawing/2014/main" val="20012"/>
                    </a:ext>
                  </a:extLst>
                </a:gridCol>
              </a:tblGrid>
              <a:tr h="465525">
                <a:tc rowSpan="3">
                  <a:txBody>
                    <a:bodyPr/>
                    <a:lstStyle/>
                    <a:p>
                      <a:pPr marL="0" marR="0" lvl="0" indent="0" algn="l" rtl="0">
                        <a:lnSpc>
                          <a:spcPct val="100000"/>
                        </a:lnSpc>
                        <a:spcBef>
                          <a:spcPts val="0"/>
                        </a:spcBef>
                        <a:spcAft>
                          <a:spcPts val="0"/>
                        </a:spcAft>
                        <a:buClr>
                          <a:schemeClr val="dk1"/>
                        </a:buClr>
                        <a:buSzPts val="1800"/>
                        <a:buFont typeface="Palatino Linotype"/>
                        <a:buNone/>
                      </a:pPr>
                      <a:r>
                        <a:rPr lang="en-GB" sz="1800" dirty="0">
                          <a:solidFill>
                            <a:schemeClr val="dk1"/>
                          </a:solidFill>
                          <a:latin typeface="Palatino Linotype"/>
                          <a:ea typeface="Palatino Linotype"/>
                          <a:cs typeface="Palatino Linotype"/>
                          <a:sym typeface="Palatino Linotype"/>
                        </a:rPr>
                        <a:t>We analysed the lexical content of the receptive (listening and reading) components of GCSE exam papers in 2018, 2019, 2020, and the sample year. </a:t>
                      </a:r>
                      <a:endParaRPr dirty="0"/>
                    </a:p>
                  </a:txBody>
                  <a:tcPr marL="36000" marR="36000" marT="45725" marB="45725" anchor="ctr">
                    <a:lnL w="9525" cap="flat" cmpd="sng">
                      <a:solidFill>
                        <a:srgbClr val="000000">
                          <a:alpha val="0"/>
                        </a:srgbClr>
                      </a:solidFill>
                      <a:prstDash val="solid"/>
                      <a:round/>
                      <a:headEnd type="none" w="sm" len="sm"/>
                      <a:tailEnd type="none" w="sm" len="sm"/>
                    </a:lnL>
                    <a:lnR w="12700" cap="flat" cmpd="sng">
                      <a:solidFill>
                        <a:srgbClr val="114F76"/>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French</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Spanish</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German</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465525">
                <a:tc v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extLst>
                  <a:ext uri="{0D108BD9-81ED-4DB2-BD59-A6C34878D82A}">
                    <a16:rowId xmlns:a16="http://schemas.microsoft.com/office/drawing/2014/main" val="10001"/>
                  </a:ext>
                </a:extLst>
              </a:tr>
              <a:tr h="465525">
                <a:tc vMerge="1">
                  <a:txBody>
                    <a:bodyPr/>
                    <a:lstStyle/>
                    <a:p>
                      <a:endParaRPr lang="en-US"/>
                    </a:p>
                  </a:txBody>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extLst>
                  <a:ext uri="{0D108BD9-81ED-4DB2-BD59-A6C34878D82A}">
                    <a16:rowId xmlns:a16="http://schemas.microsoft.com/office/drawing/2014/main" val="10002"/>
                  </a:ext>
                </a:extLst>
              </a:tr>
              <a:tr h="811500">
                <a:tc>
                  <a:txBody>
                    <a:bodyPr/>
                    <a:lstStyle/>
                    <a:p>
                      <a:pPr marL="0" marR="0" lvl="0" indent="0" algn="l" rtl="0">
                        <a:spcBef>
                          <a:spcPts val="0"/>
                        </a:spcBef>
                        <a:spcAft>
                          <a:spcPts val="0"/>
                        </a:spcAft>
                        <a:buNone/>
                      </a:pPr>
                      <a:r>
                        <a:rPr lang="en-GB" sz="1800" b="1" dirty="0">
                          <a:solidFill>
                            <a:schemeClr val="dk1"/>
                          </a:solidFill>
                          <a:latin typeface="Palatino Linotype"/>
                          <a:ea typeface="Palatino Linotype"/>
                          <a:cs typeface="Palatino Linotype"/>
                          <a:sym typeface="Palatino Linotype"/>
                        </a:rPr>
                        <a:t>No. (%) of word families used in e</a:t>
                      </a:r>
                      <a:r>
                        <a:rPr lang="en-GB" sz="1800" b="1" i="1" dirty="0">
                          <a:solidFill>
                            <a:schemeClr val="dk1"/>
                          </a:solidFill>
                          <a:latin typeface="Palatino Linotype"/>
                          <a:ea typeface="Palatino Linotype"/>
                          <a:cs typeface="Palatino Linotype"/>
                          <a:sym typeface="Palatino Linotype"/>
                        </a:rPr>
                        <a:t>very</a:t>
                      </a:r>
                      <a:r>
                        <a:rPr lang="en-GB" sz="1800" b="1" dirty="0">
                          <a:solidFill>
                            <a:schemeClr val="dk1"/>
                          </a:solidFill>
                          <a:latin typeface="Palatino Linotype"/>
                          <a:ea typeface="Palatino Linotype"/>
                          <a:cs typeface="Palatino Linotype"/>
                          <a:sym typeface="Palatino Linotype"/>
                        </a:rPr>
                        <a:t> exam paper across the four papers</a:t>
                      </a:r>
                      <a:endParaRPr dirty="0"/>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185</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181</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229</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208</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166</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173</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233</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201</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174</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186</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216</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235</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extLst>
                  <a:ext uri="{0D108BD9-81ED-4DB2-BD59-A6C34878D82A}">
                    <a16:rowId xmlns:a16="http://schemas.microsoft.com/office/drawing/2014/main" val="10003"/>
                  </a:ext>
                </a:extLst>
              </a:tr>
              <a:tr h="811500">
                <a:tc>
                  <a:txBody>
                    <a:bodyPr/>
                    <a:lstStyle/>
                    <a:p>
                      <a:pPr marL="457200" marR="0" lvl="1" indent="0" algn="l" rtl="0">
                        <a:spcBef>
                          <a:spcPts val="0"/>
                        </a:spcBef>
                        <a:spcAft>
                          <a:spcPts val="0"/>
                        </a:spcAft>
                        <a:buNone/>
                      </a:pPr>
                      <a:r>
                        <a:rPr lang="en-GB" sz="1800" b="0" u="none" strike="noStrike" cap="none">
                          <a:solidFill>
                            <a:schemeClr val="dk1"/>
                          </a:solidFill>
                          <a:latin typeface="Palatino Linotype"/>
                          <a:ea typeface="Palatino Linotype"/>
                          <a:cs typeface="Palatino Linotype"/>
                          <a:sym typeface="Palatino Linotype"/>
                        </a:rPr>
                        <a:t>of which are in the 2000 most frequent words*</a:t>
                      </a:r>
                      <a:endParaRPr sz="1800" b="0" i="1" u="none" strike="noStrike" cap="none">
                        <a:solidFill>
                          <a:schemeClr val="dk1"/>
                        </a:solidFill>
                        <a:latin typeface="Palatino Linotype"/>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164 (89%)</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151 (83%)</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205 (90%)</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179 (86%)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159 (96%)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162 (94%)</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222 (95%)</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192 (96%)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168 (97%)</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177 (95%)</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208 (96%)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220 (94%)</a:t>
                      </a:r>
                      <a:endParaRPr/>
                    </a:p>
                  </a:txBody>
                  <a:tcPr marL="36000" marR="36000" marT="45725" marB="45725" anchor="ctr">
                    <a:solidFill>
                      <a:schemeClr val="lt1"/>
                    </a:solidFill>
                  </a:tcPr>
                </a:tc>
                <a:extLst>
                  <a:ext uri="{0D108BD9-81ED-4DB2-BD59-A6C34878D82A}">
                    <a16:rowId xmlns:a16="http://schemas.microsoft.com/office/drawing/2014/main" val="10004"/>
                  </a:ext>
                </a:extLst>
              </a:tr>
              <a:tr h="811500">
                <a:tc>
                  <a:txBody>
                    <a:bodyPr/>
                    <a:lstStyle/>
                    <a:p>
                      <a:pPr marL="457200" marR="0" lvl="1" indent="0" algn="l" rtl="0">
                        <a:spcBef>
                          <a:spcPts val="0"/>
                        </a:spcBef>
                        <a:spcAft>
                          <a:spcPts val="0"/>
                        </a:spcAft>
                        <a:buNone/>
                      </a:pPr>
                      <a:r>
                        <a:rPr lang="en-GB" sz="1800" b="0" u="none" strike="noStrike" cap="none">
                          <a:solidFill>
                            <a:schemeClr val="dk1"/>
                          </a:solidFill>
                          <a:latin typeface="Palatino Linotype"/>
                          <a:ea typeface="Palatino Linotype"/>
                          <a:cs typeface="Palatino Linotype"/>
                          <a:sym typeface="Palatino Linotype"/>
                        </a:rPr>
                        <a:t>of which appear on the AO wordlist</a:t>
                      </a:r>
                      <a:endParaRPr sz="1800" b="0" i="1" u="none" strike="noStrike" cap="none">
                        <a:solidFill>
                          <a:schemeClr val="dk1"/>
                        </a:solidFill>
                        <a:latin typeface="Palatino Linotype"/>
                        <a:ea typeface="Palatino Linotype"/>
                        <a:cs typeface="Palatino Linotype"/>
                        <a:sym typeface="Palatino Linotype"/>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142 (77%)</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161 (89%)</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175 (76%)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187 (90%)</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133 (80%)</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150 (87%)</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182 (78%)</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178 (89%)</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115 (66%)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163 (88%)</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152 (70%)</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dirty="0">
                          <a:latin typeface="Palatino Linotype"/>
                          <a:ea typeface="Palatino Linotype"/>
                          <a:cs typeface="Palatino Linotype"/>
                          <a:sym typeface="Palatino Linotype"/>
                        </a:rPr>
                        <a:t>205 (87%)</a:t>
                      </a:r>
                      <a:endParaRPr dirty="0"/>
                    </a:p>
                  </a:txBody>
                  <a:tcPr marL="36000" marR="36000" marT="45725" marB="45725" anchor="ctr">
                    <a:solidFill>
                      <a:schemeClr val="lt1"/>
                    </a:solidFill>
                  </a:tcPr>
                </a:tc>
                <a:extLst>
                  <a:ext uri="{0D108BD9-81ED-4DB2-BD59-A6C34878D82A}">
                    <a16:rowId xmlns:a16="http://schemas.microsoft.com/office/drawing/2014/main" val="10005"/>
                  </a:ext>
                </a:extLst>
              </a:tr>
            </a:tbl>
          </a:graphicData>
        </a:graphic>
      </p:graphicFrame>
      <p:sp>
        <p:nvSpPr>
          <p:cNvPr id="715" name="Google Shape;715;p36"/>
          <p:cNvSpPr txBox="1"/>
          <p:nvPr/>
        </p:nvSpPr>
        <p:spPr>
          <a:xfrm>
            <a:off x="6320392" y="5739285"/>
            <a:ext cx="5697394"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000" dirty="0">
                <a:latin typeface="Palatino Linotype" panose="02040502050505030304" pitchFamily="18" charset="0"/>
                <a:ea typeface="Century Gothic"/>
                <a:cs typeface="Century Gothic"/>
                <a:sym typeface="Century Gothic"/>
              </a:rPr>
              <a:t>*word family = </a:t>
            </a:r>
            <a:r>
              <a:rPr lang="en-GB" sz="2000" dirty="0" err="1">
                <a:latin typeface="Palatino Linotype" panose="02040502050505030304" pitchFamily="18" charset="0"/>
                <a:ea typeface="Century Gothic"/>
                <a:cs typeface="Century Gothic"/>
                <a:sym typeface="Century Gothic"/>
              </a:rPr>
              <a:t>jouer</a:t>
            </a:r>
            <a:r>
              <a:rPr lang="en-GB" sz="2000" dirty="0">
                <a:latin typeface="Palatino Linotype" panose="02040502050505030304" pitchFamily="18" charset="0"/>
                <a:ea typeface="Century Gothic"/>
                <a:cs typeface="Century Gothic"/>
                <a:sym typeface="Century Gothic"/>
              </a:rPr>
              <a:t>, </a:t>
            </a:r>
            <a:r>
              <a:rPr lang="en-GB" sz="2000" dirty="0" err="1">
                <a:latin typeface="Palatino Linotype" panose="02040502050505030304" pitchFamily="18" charset="0"/>
                <a:ea typeface="Century Gothic"/>
                <a:cs typeface="Century Gothic"/>
                <a:sym typeface="Century Gothic"/>
              </a:rPr>
              <a:t>joue</a:t>
            </a:r>
            <a:r>
              <a:rPr lang="en-GB" sz="2000" dirty="0">
                <a:latin typeface="Palatino Linotype" panose="02040502050505030304" pitchFamily="18" charset="0"/>
                <a:ea typeface="Century Gothic"/>
                <a:cs typeface="Century Gothic"/>
                <a:sym typeface="Century Gothic"/>
              </a:rPr>
              <a:t>, </a:t>
            </a:r>
            <a:r>
              <a:rPr lang="en-GB" sz="2000" dirty="0" err="1">
                <a:latin typeface="Palatino Linotype" panose="02040502050505030304" pitchFamily="18" charset="0"/>
                <a:ea typeface="Century Gothic"/>
                <a:cs typeface="Century Gothic"/>
                <a:sym typeface="Century Gothic"/>
              </a:rPr>
              <a:t>jouons</a:t>
            </a:r>
            <a:r>
              <a:rPr lang="en-GB" sz="2000" dirty="0">
                <a:latin typeface="Palatino Linotype" panose="02040502050505030304" pitchFamily="18" charset="0"/>
                <a:ea typeface="Century Gothic"/>
                <a:cs typeface="Century Gothic"/>
                <a:sym typeface="Century Gothic"/>
              </a:rPr>
              <a:t>, </a:t>
            </a:r>
            <a:r>
              <a:rPr lang="en-GB" sz="2000" dirty="0" err="1">
                <a:latin typeface="Palatino Linotype" panose="02040502050505030304" pitchFamily="18" charset="0"/>
                <a:ea typeface="Century Gothic"/>
                <a:cs typeface="Century Gothic"/>
                <a:sym typeface="Century Gothic"/>
              </a:rPr>
              <a:t>jouent</a:t>
            </a:r>
            <a:r>
              <a:rPr lang="en-GB" sz="2000" dirty="0">
                <a:latin typeface="Palatino Linotype" panose="02040502050505030304" pitchFamily="18" charset="0"/>
                <a:ea typeface="Century Gothic"/>
                <a:cs typeface="Century Gothic"/>
                <a:sym typeface="Century Gothic"/>
              </a:rPr>
              <a:t>, etc.</a:t>
            </a:r>
            <a:endParaRPr sz="2000" dirty="0">
              <a:latin typeface="Palatino Linotype" panose="02040502050505030304" pitchFamily="18" charset="0"/>
              <a:ea typeface="Century Gothic"/>
              <a:cs typeface="Century Gothic"/>
              <a:sym typeface="Century Gothic"/>
            </a:endParaRPr>
          </a:p>
        </p:txBody>
      </p:sp>
      <p:sp>
        <p:nvSpPr>
          <p:cNvPr id="716" name="Google Shape;716;p36"/>
          <p:cNvSpPr txBox="1"/>
          <p:nvPr/>
        </p:nvSpPr>
        <p:spPr>
          <a:xfrm>
            <a:off x="21889" y="217728"/>
            <a:ext cx="12130006"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800" b="1" i="0" u="none" strike="noStrike" cap="none" dirty="0">
                <a:solidFill>
                  <a:srgbClr val="204E79"/>
                </a:solidFill>
                <a:latin typeface="Century Gothic"/>
                <a:ea typeface="Century Gothic"/>
                <a:cs typeface="Century Gothic"/>
                <a:sym typeface="Century Gothic"/>
              </a:rPr>
              <a:t>Which words from current lists have been used in every </a:t>
            </a:r>
            <a:r>
              <a:rPr lang="en-GB" sz="2800" b="1" i="0" u="sng" strike="noStrike" cap="none" dirty="0">
                <a:solidFill>
                  <a:srgbClr val="204E79"/>
                </a:solidFill>
                <a:latin typeface="Century Gothic"/>
                <a:ea typeface="Century Gothic"/>
                <a:cs typeface="Century Gothic"/>
                <a:sym typeface="Century Gothic"/>
              </a:rPr>
              <a:t>paper</a:t>
            </a:r>
            <a:r>
              <a:rPr lang="en-GB" sz="2800" b="1" i="0" u="none" strike="noStrike" cap="none" dirty="0">
                <a:solidFill>
                  <a:srgbClr val="204E79"/>
                </a:solidFill>
                <a:latin typeface="Century Gothic"/>
                <a:ea typeface="Century Gothic"/>
                <a:cs typeface="Century Gothic"/>
                <a:sym typeface="Century Gothic"/>
              </a:rPr>
              <a:t> so far? </a:t>
            </a:r>
          </a:p>
          <a:p>
            <a:pPr marL="0" marR="0" lvl="0" indent="0" algn="ctr" rtl="0">
              <a:lnSpc>
                <a:spcPct val="90000"/>
              </a:lnSpc>
              <a:spcBef>
                <a:spcPts val="0"/>
              </a:spcBef>
              <a:spcAft>
                <a:spcPts val="0"/>
              </a:spcAft>
              <a:buClr>
                <a:srgbClr val="FFFFFF"/>
              </a:buClr>
              <a:buSzPts val="2400"/>
              <a:buFont typeface="Century Gothic"/>
              <a:buNone/>
            </a:pPr>
            <a:r>
              <a:rPr lang="en-GB" sz="2800" b="1" i="0" u="none" strike="noStrike" cap="none" dirty="0">
                <a:solidFill>
                  <a:srgbClr val="204E79"/>
                </a:solidFill>
                <a:latin typeface="Century Gothic"/>
                <a:ea typeface="Century Gothic"/>
                <a:cs typeface="Century Gothic"/>
                <a:sym typeface="Century Gothic"/>
              </a:rPr>
              <a:t>(incl. sample)</a:t>
            </a:r>
            <a:endParaRPr sz="2800" dirty="0">
              <a:solidFill>
                <a:srgbClr val="204E7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graphicFrame>
        <p:nvGraphicFramePr>
          <p:cNvPr id="723" name="Google Shape;723;p37"/>
          <p:cNvGraphicFramePr/>
          <p:nvPr>
            <p:extLst>
              <p:ext uri="{D42A27DB-BD31-4B8C-83A1-F6EECF244321}">
                <p14:modId xmlns:p14="http://schemas.microsoft.com/office/powerpoint/2010/main" val="1435055768"/>
              </p:ext>
            </p:extLst>
          </p:nvPr>
        </p:nvGraphicFramePr>
        <p:xfrm>
          <a:off x="345365" y="1423129"/>
          <a:ext cx="11501350" cy="4480605"/>
        </p:xfrm>
        <a:graphic>
          <a:graphicData uri="http://schemas.openxmlformats.org/drawingml/2006/table">
            <a:tbl>
              <a:tblPr firstRow="1" bandRow="1">
                <a:noFill/>
              </a:tblPr>
              <a:tblGrid>
                <a:gridCol w="2671750">
                  <a:extLst>
                    <a:ext uri="{9D8B030D-6E8A-4147-A177-3AD203B41FA5}">
                      <a16:colId xmlns:a16="http://schemas.microsoft.com/office/drawing/2014/main" val="20000"/>
                    </a:ext>
                  </a:extLst>
                </a:gridCol>
                <a:gridCol w="735800">
                  <a:extLst>
                    <a:ext uri="{9D8B030D-6E8A-4147-A177-3AD203B41FA5}">
                      <a16:colId xmlns:a16="http://schemas.microsoft.com/office/drawing/2014/main" val="20001"/>
                    </a:ext>
                  </a:extLst>
                </a:gridCol>
                <a:gridCol w="735800">
                  <a:extLst>
                    <a:ext uri="{9D8B030D-6E8A-4147-A177-3AD203B41FA5}">
                      <a16:colId xmlns:a16="http://schemas.microsoft.com/office/drawing/2014/main" val="20002"/>
                    </a:ext>
                  </a:extLst>
                </a:gridCol>
                <a:gridCol w="735800">
                  <a:extLst>
                    <a:ext uri="{9D8B030D-6E8A-4147-A177-3AD203B41FA5}">
                      <a16:colId xmlns:a16="http://schemas.microsoft.com/office/drawing/2014/main" val="20003"/>
                    </a:ext>
                  </a:extLst>
                </a:gridCol>
                <a:gridCol w="735800">
                  <a:extLst>
                    <a:ext uri="{9D8B030D-6E8A-4147-A177-3AD203B41FA5}">
                      <a16:colId xmlns:a16="http://schemas.microsoft.com/office/drawing/2014/main" val="20004"/>
                    </a:ext>
                  </a:extLst>
                </a:gridCol>
                <a:gridCol w="735800">
                  <a:extLst>
                    <a:ext uri="{9D8B030D-6E8A-4147-A177-3AD203B41FA5}">
                      <a16:colId xmlns:a16="http://schemas.microsoft.com/office/drawing/2014/main" val="20005"/>
                    </a:ext>
                  </a:extLst>
                </a:gridCol>
                <a:gridCol w="735800">
                  <a:extLst>
                    <a:ext uri="{9D8B030D-6E8A-4147-A177-3AD203B41FA5}">
                      <a16:colId xmlns:a16="http://schemas.microsoft.com/office/drawing/2014/main" val="20006"/>
                    </a:ext>
                  </a:extLst>
                </a:gridCol>
                <a:gridCol w="735800">
                  <a:extLst>
                    <a:ext uri="{9D8B030D-6E8A-4147-A177-3AD203B41FA5}">
                      <a16:colId xmlns:a16="http://schemas.microsoft.com/office/drawing/2014/main" val="20007"/>
                    </a:ext>
                  </a:extLst>
                </a:gridCol>
                <a:gridCol w="735800">
                  <a:extLst>
                    <a:ext uri="{9D8B030D-6E8A-4147-A177-3AD203B41FA5}">
                      <a16:colId xmlns:a16="http://schemas.microsoft.com/office/drawing/2014/main" val="20008"/>
                    </a:ext>
                  </a:extLst>
                </a:gridCol>
                <a:gridCol w="735800">
                  <a:extLst>
                    <a:ext uri="{9D8B030D-6E8A-4147-A177-3AD203B41FA5}">
                      <a16:colId xmlns:a16="http://schemas.microsoft.com/office/drawing/2014/main" val="20009"/>
                    </a:ext>
                  </a:extLst>
                </a:gridCol>
                <a:gridCol w="735800">
                  <a:extLst>
                    <a:ext uri="{9D8B030D-6E8A-4147-A177-3AD203B41FA5}">
                      <a16:colId xmlns:a16="http://schemas.microsoft.com/office/drawing/2014/main" val="20010"/>
                    </a:ext>
                  </a:extLst>
                </a:gridCol>
                <a:gridCol w="735800">
                  <a:extLst>
                    <a:ext uri="{9D8B030D-6E8A-4147-A177-3AD203B41FA5}">
                      <a16:colId xmlns:a16="http://schemas.microsoft.com/office/drawing/2014/main" val="20011"/>
                    </a:ext>
                  </a:extLst>
                </a:gridCol>
                <a:gridCol w="735800">
                  <a:extLst>
                    <a:ext uri="{9D8B030D-6E8A-4147-A177-3AD203B41FA5}">
                      <a16:colId xmlns:a16="http://schemas.microsoft.com/office/drawing/2014/main" val="20012"/>
                    </a:ext>
                  </a:extLst>
                </a:gridCol>
              </a:tblGrid>
              <a:tr h="579125">
                <a:tc rowSpan="3">
                  <a:txBody>
                    <a:bodyPr/>
                    <a:lstStyle/>
                    <a:p>
                      <a:pPr marL="0" marR="0" lvl="0" indent="0" algn="l" rtl="0">
                        <a:lnSpc>
                          <a:spcPct val="100000"/>
                        </a:lnSpc>
                        <a:spcBef>
                          <a:spcPts val="0"/>
                        </a:spcBef>
                        <a:spcAft>
                          <a:spcPts val="0"/>
                        </a:spcAft>
                        <a:buClr>
                          <a:schemeClr val="dk1"/>
                        </a:buClr>
                        <a:buSzPts val="1800"/>
                        <a:buFont typeface="Palatino Linotype"/>
                        <a:buNone/>
                      </a:pPr>
                      <a:r>
                        <a:rPr lang="en-GB" sz="1800" dirty="0">
                          <a:solidFill>
                            <a:schemeClr val="dk1"/>
                          </a:solidFill>
                          <a:latin typeface="Palatino Linotype"/>
                          <a:ea typeface="Palatino Linotype"/>
                          <a:cs typeface="Palatino Linotype"/>
                          <a:sym typeface="Palatino Linotype"/>
                        </a:rPr>
                        <a:t>We analysed the lexical content of the receptive (listening and reading) components of GCSE exam papers in 2018, 2019, and 2020. </a:t>
                      </a:r>
                      <a:endParaRPr dirty="0"/>
                    </a:p>
                  </a:txBody>
                  <a:tcPr marL="36000" marR="36000" marT="45725" marB="45725" anchor="ctr">
                    <a:lnL w="9525" cap="flat" cmpd="sng">
                      <a:solidFill>
                        <a:srgbClr val="000000">
                          <a:alpha val="0"/>
                        </a:srgbClr>
                      </a:solidFill>
                      <a:prstDash val="solid"/>
                      <a:round/>
                      <a:headEnd type="none" w="sm" len="sm"/>
                      <a:tailEnd type="none" w="sm" len="sm"/>
                    </a:lnL>
                    <a:lnR w="12700" cap="flat" cmpd="sng">
                      <a:solidFill>
                        <a:srgbClr val="104F76"/>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French</a:t>
                      </a:r>
                      <a:endParaRPr/>
                    </a:p>
                  </a:txBody>
                  <a:tcPr marL="36000" marR="36000" marT="45725" marB="45725" anchor="ctr">
                    <a:lnL w="12700" cap="flat" cmpd="sng">
                      <a:solidFill>
                        <a:srgbClr val="10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04F76"/>
                      </a:solidFill>
                      <a:prstDash val="solid"/>
                      <a:round/>
                      <a:headEnd type="none" w="sm" len="sm"/>
                      <a:tailEnd type="none" w="sm" len="sm"/>
                    </a:lnB>
                    <a:solidFill>
                      <a:srgbClr val="114F7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Spanish</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German</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79125">
                <a:tc v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104F76"/>
                      </a:solidFill>
                      <a:prstDash val="solid"/>
                      <a:round/>
                      <a:headEnd type="none" w="sm" len="sm"/>
                      <a:tailEnd type="none" w="sm" len="sm"/>
                    </a:lnL>
                    <a:lnR w="12700" cap="flat" cmpd="sng">
                      <a:solidFill>
                        <a:srgbClr val="104F76"/>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0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10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04F76"/>
                      </a:solidFill>
                      <a:prstDash val="solid"/>
                      <a:round/>
                      <a:headEnd type="none" w="sm" len="sm"/>
                      <a:tailEnd type="none" w="sm" len="sm"/>
                    </a:lnB>
                    <a:solidFill>
                      <a:srgbClr val="10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hMerge="1">
                  <a:txBody>
                    <a:bodyPr/>
                    <a:lstStyle/>
                    <a:p>
                      <a:endParaRPr lang="en-US"/>
                    </a:p>
                  </a:txBody>
                  <a:tcPr/>
                </a:tc>
                <a:extLst>
                  <a:ext uri="{0D108BD9-81ED-4DB2-BD59-A6C34878D82A}">
                    <a16:rowId xmlns:a16="http://schemas.microsoft.com/office/drawing/2014/main" val="10001"/>
                  </a:ext>
                </a:extLst>
              </a:tr>
              <a:tr h="579125">
                <a:tc vMerge="1">
                  <a:txBody>
                    <a:bodyPr/>
                    <a:lstStyle/>
                    <a:p>
                      <a:endParaRPr lang="en-US"/>
                    </a:p>
                  </a:txBody>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04F76"/>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04F76"/>
                      </a:solidFill>
                      <a:prstDash val="solid"/>
                      <a:round/>
                      <a:headEnd type="none" w="sm" len="sm"/>
                      <a:tailEnd type="none" w="sm" len="sm"/>
                    </a:lnL>
                    <a:lnR w="12700" cap="flat" cmpd="sng">
                      <a:solidFill>
                        <a:srgbClr val="104F76"/>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0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04F76"/>
                      </a:solidFill>
                      <a:prstDash val="solid"/>
                      <a:round/>
                      <a:headEnd type="none" w="sm" len="sm"/>
                      <a:tailEnd type="none" w="sm" len="sm"/>
                    </a:lnL>
                    <a:lnR w="12700" cap="flat" cmpd="sng">
                      <a:solidFill>
                        <a:srgbClr val="104F76"/>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0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0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04F76"/>
                      </a:solidFill>
                      <a:prstDash val="solid"/>
                      <a:round/>
                      <a:headEnd type="none" w="sm" len="sm"/>
                      <a:tailEnd type="none" w="sm" len="sm"/>
                    </a:lnT>
                    <a:lnB w="12700" cap="flat" cmpd="sng">
                      <a:solidFill>
                        <a:srgbClr val="104F76"/>
                      </a:solidFill>
                      <a:prstDash val="solid"/>
                      <a:round/>
                      <a:headEnd type="none" w="sm" len="sm"/>
                      <a:tailEnd type="none" w="sm" len="sm"/>
                    </a:lnB>
                    <a:solidFill>
                      <a:srgbClr val="10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8A527"/>
                      </a:solidFill>
                      <a:prstDash val="solid"/>
                      <a:round/>
                      <a:headEnd type="none" w="sm" len="sm"/>
                      <a:tailEnd type="none" w="sm" len="sm"/>
                    </a:lnL>
                    <a:lnR w="12700" cap="flat" cmpd="sng">
                      <a:solidFill>
                        <a:srgbClr val="D8A527"/>
                      </a:solidFill>
                      <a:prstDash val="solid"/>
                      <a:round/>
                      <a:headEnd type="none" w="sm" len="sm"/>
                      <a:tailEnd type="none" w="sm" len="sm"/>
                    </a:lnR>
                    <a:lnT w="12700" cap="flat" cmpd="sng">
                      <a:solidFill>
                        <a:srgbClr val="D8A527"/>
                      </a:solidFill>
                      <a:prstDash val="solid"/>
                      <a:round/>
                      <a:headEnd type="none" w="sm" len="sm"/>
                      <a:tailEnd type="none" w="sm" len="sm"/>
                    </a:lnT>
                    <a:lnB w="12700" cap="flat" cmpd="sng">
                      <a:solidFill>
                        <a:srgbClr val="D8A527"/>
                      </a:solidFill>
                      <a:prstDash val="solid"/>
                      <a:round/>
                      <a:headEnd type="none" w="sm" len="sm"/>
                      <a:tailEnd type="none" w="sm" len="sm"/>
                    </a:lnB>
                    <a:solidFill>
                      <a:srgbClr val="D8A527"/>
                    </a:solidFill>
                  </a:tcPr>
                </a:tc>
                <a:extLst>
                  <a:ext uri="{0D108BD9-81ED-4DB2-BD59-A6C34878D82A}">
                    <a16:rowId xmlns:a16="http://schemas.microsoft.com/office/drawing/2014/main" val="10002"/>
                  </a:ext>
                </a:extLst>
              </a:tr>
              <a:tr h="612000">
                <a:tc>
                  <a:txBody>
                    <a:bodyPr/>
                    <a:lstStyle/>
                    <a:p>
                      <a:pPr marL="0" marR="0" lvl="0" indent="0" algn="l" rtl="0">
                        <a:spcBef>
                          <a:spcPts val="0"/>
                        </a:spcBef>
                        <a:spcAft>
                          <a:spcPts val="0"/>
                        </a:spcAft>
                        <a:buNone/>
                      </a:pPr>
                      <a:r>
                        <a:rPr lang="en-GB" sz="1800" b="1">
                          <a:solidFill>
                            <a:schemeClr val="dk1"/>
                          </a:solidFill>
                          <a:latin typeface="Palatino Linotype"/>
                          <a:ea typeface="Palatino Linotype"/>
                          <a:cs typeface="Palatino Linotype"/>
                          <a:sym typeface="Palatino Linotype"/>
                        </a:rPr>
                        <a:t>No. (%) of word families used in the actual exam papers (2018, 2019, and 2020)</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214</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215</a:t>
                      </a:r>
                      <a:endParaRPr/>
                    </a:p>
                  </a:txBody>
                  <a:tcPr marL="36000" marR="36000" marT="45725" marB="45725" anchor="ctr">
                    <a:lnT w="12700" cap="flat" cmpd="sng">
                      <a:solidFill>
                        <a:srgbClr val="10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270</a:t>
                      </a:r>
                      <a:endParaRPr/>
                    </a:p>
                  </a:txBody>
                  <a:tcPr marL="36000" marR="36000" marT="45725" marB="45725" anchor="ctr">
                    <a:lnT w="12700" cap="flat" cmpd="sng">
                      <a:solidFill>
                        <a:srgbClr val="10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255</a:t>
                      </a:r>
                      <a:endParaRPr/>
                    </a:p>
                  </a:txBody>
                  <a:tcPr marL="36000" marR="36000" marT="45725" marB="45725" anchor="ctr">
                    <a:lnT w="12700" cap="flat" cmpd="sng">
                      <a:solidFill>
                        <a:srgbClr val="10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198</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205</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285</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236</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223</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231</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277</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284</a:t>
                      </a:r>
                      <a:endParaRPr/>
                    </a:p>
                  </a:txBody>
                  <a:tcPr marL="36000" marR="36000" marT="45725" marB="45725" anchor="ctr">
                    <a:lnT w="12700" cap="flat" cmpd="sng">
                      <a:solidFill>
                        <a:srgbClr val="D8A527"/>
                      </a:solidFill>
                      <a:prstDash val="solid"/>
                      <a:round/>
                      <a:headEnd type="none" w="sm" len="sm"/>
                      <a:tailEnd type="none" w="sm" len="sm"/>
                    </a:lnT>
                    <a:solidFill>
                      <a:schemeClr val="lt1"/>
                    </a:solidFill>
                  </a:tcPr>
                </a:tc>
                <a:extLst>
                  <a:ext uri="{0D108BD9-81ED-4DB2-BD59-A6C34878D82A}">
                    <a16:rowId xmlns:a16="http://schemas.microsoft.com/office/drawing/2014/main" val="10003"/>
                  </a:ext>
                </a:extLst>
              </a:tr>
              <a:tr h="612000">
                <a:tc>
                  <a:txBody>
                    <a:bodyPr/>
                    <a:lstStyle/>
                    <a:p>
                      <a:pPr marL="457200" marR="0" lvl="1" indent="0" algn="l" rtl="0">
                        <a:spcBef>
                          <a:spcPts val="0"/>
                        </a:spcBef>
                        <a:spcAft>
                          <a:spcPts val="0"/>
                        </a:spcAft>
                        <a:buNone/>
                      </a:pPr>
                      <a:r>
                        <a:rPr lang="en-GB" sz="1800" b="0" u="none" strike="noStrike" cap="none">
                          <a:solidFill>
                            <a:schemeClr val="dk1"/>
                          </a:solidFill>
                          <a:latin typeface="Palatino Linotype"/>
                          <a:ea typeface="Palatino Linotype"/>
                          <a:cs typeface="Palatino Linotype"/>
                          <a:sym typeface="Palatino Linotype"/>
                        </a:rPr>
                        <a:t>of which are in the 2000 most frequent words*</a:t>
                      </a:r>
                      <a:endParaRPr sz="1800" b="0" i="1" u="none" strike="noStrike" cap="none">
                        <a:solidFill>
                          <a:schemeClr val="dk1"/>
                        </a:solidFill>
                        <a:latin typeface="Palatino Linotype"/>
                        <a:ea typeface="Palatino Linotype"/>
                        <a:cs typeface="Palatino Linotype"/>
                        <a:sym typeface="Palatino Linotype"/>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185 (86%)</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176 (82%)</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237 (88%)</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209 (82%)</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186 (94%)</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190 (93%)</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269 (94%)</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222 (94%)</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210 (94%)</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212 (92%)</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259 (94%)</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261 (92%)</a:t>
                      </a:r>
                      <a:endParaRPr/>
                    </a:p>
                  </a:txBody>
                  <a:tcPr marL="36000" marR="36000" marT="45725" marB="45725" anchor="ctr"/>
                </a:tc>
                <a:extLst>
                  <a:ext uri="{0D108BD9-81ED-4DB2-BD59-A6C34878D82A}">
                    <a16:rowId xmlns:a16="http://schemas.microsoft.com/office/drawing/2014/main" val="10004"/>
                  </a:ext>
                </a:extLst>
              </a:tr>
              <a:tr h="612000">
                <a:tc>
                  <a:txBody>
                    <a:bodyPr/>
                    <a:lstStyle/>
                    <a:p>
                      <a:pPr marL="457200" marR="0" lvl="1" indent="0" algn="l" rtl="0">
                        <a:spcBef>
                          <a:spcPts val="0"/>
                        </a:spcBef>
                        <a:spcAft>
                          <a:spcPts val="0"/>
                        </a:spcAft>
                        <a:buNone/>
                      </a:pPr>
                      <a:r>
                        <a:rPr lang="en-GB" sz="1800" b="0" u="none" strike="noStrike" cap="none">
                          <a:solidFill>
                            <a:schemeClr val="dk1"/>
                          </a:solidFill>
                          <a:latin typeface="Palatino Linotype"/>
                          <a:ea typeface="Palatino Linotype"/>
                          <a:cs typeface="Palatino Linotype"/>
                          <a:sym typeface="Palatino Linotype"/>
                        </a:rPr>
                        <a:t>of which appear on the AO wordlist</a:t>
                      </a:r>
                      <a:endParaRPr sz="1800" b="0" i="1" u="none" strike="noStrike" cap="none">
                        <a:solidFill>
                          <a:schemeClr val="dk1"/>
                        </a:solidFill>
                        <a:latin typeface="Palatino Linotype"/>
                        <a:ea typeface="Palatino Linotype"/>
                        <a:cs typeface="Palatino Linotype"/>
                        <a:sym typeface="Palatino Linotype"/>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161 (76%)</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190 (88%)</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201 (74%)</a:t>
                      </a:r>
                      <a:endParaRPr/>
                    </a:p>
                  </a:txBody>
                  <a:tcPr marL="36000" marR="36000" marT="45725" marB="45725" anchor="ct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223 (87%)</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159 (80%)</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174 (85%)</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216 (76%)</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208 (88%)</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149 (67%)</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204 (88%)</a:t>
                      </a:r>
                      <a:endParaRPr/>
                    </a:p>
                  </a:txBody>
                  <a:tcPr marL="36000" marR="36000" marT="45725" marB="45725" anchor="ctr"/>
                </a:tc>
                <a:tc>
                  <a:txBody>
                    <a:bodyPr/>
                    <a:lstStyle/>
                    <a:p>
                      <a:pPr marL="0" marR="0" lvl="0" indent="0" algn="ctr" rtl="0">
                        <a:spcBef>
                          <a:spcPts val="0"/>
                        </a:spcBef>
                        <a:spcAft>
                          <a:spcPts val="0"/>
                        </a:spcAft>
                        <a:buNone/>
                      </a:pPr>
                      <a:r>
                        <a:rPr lang="en-GB" sz="1800">
                          <a:latin typeface="Palatino Linotype"/>
                          <a:ea typeface="Palatino Linotype"/>
                          <a:cs typeface="Palatino Linotype"/>
                          <a:sym typeface="Palatino Linotype"/>
                        </a:rPr>
                        <a:t>193 (70%)</a:t>
                      </a:r>
                      <a:endParaRPr/>
                    </a:p>
                  </a:txBody>
                  <a:tcPr marL="36000" marR="36000" marT="45725" marB="45725" anchor="ctr"/>
                </a:tc>
                <a:tc>
                  <a:txBody>
                    <a:bodyPr/>
                    <a:lstStyle/>
                    <a:p>
                      <a:pPr marL="0" marR="0" lvl="0" indent="0" algn="ctr" rtl="0">
                        <a:spcBef>
                          <a:spcPts val="0"/>
                        </a:spcBef>
                        <a:spcAft>
                          <a:spcPts val="0"/>
                        </a:spcAft>
                        <a:buNone/>
                      </a:pPr>
                      <a:r>
                        <a:rPr lang="en-GB" sz="1800" dirty="0">
                          <a:latin typeface="Palatino Linotype"/>
                          <a:ea typeface="Palatino Linotype"/>
                          <a:cs typeface="Palatino Linotype"/>
                          <a:sym typeface="Palatino Linotype"/>
                        </a:rPr>
                        <a:t>248 (87%)</a:t>
                      </a:r>
                      <a:endParaRPr dirty="0"/>
                    </a:p>
                  </a:txBody>
                  <a:tcPr marL="36000" marR="36000" marT="45725" marB="45725" anchor="ctr"/>
                </a:tc>
                <a:extLst>
                  <a:ext uri="{0D108BD9-81ED-4DB2-BD59-A6C34878D82A}">
                    <a16:rowId xmlns:a16="http://schemas.microsoft.com/office/drawing/2014/main" val="10005"/>
                  </a:ext>
                </a:extLst>
              </a:tr>
            </a:tbl>
          </a:graphicData>
        </a:graphic>
      </p:graphicFrame>
      <p:sp>
        <p:nvSpPr>
          <p:cNvPr id="725" name="Google Shape;725;p37"/>
          <p:cNvSpPr txBox="1"/>
          <p:nvPr/>
        </p:nvSpPr>
        <p:spPr>
          <a:xfrm>
            <a:off x="-1" y="0"/>
            <a:ext cx="12192001"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800" b="1" i="0" u="none" strike="noStrike" cap="none" dirty="0">
                <a:solidFill>
                  <a:srgbClr val="204E79"/>
                </a:solidFill>
                <a:latin typeface="Century Gothic"/>
                <a:ea typeface="Century Gothic"/>
                <a:cs typeface="Century Gothic"/>
                <a:sym typeface="Century Gothic"/>
              </a:rPr>
              <a:t>How many words on the current lists have been used in every </a:t>
            </a:r>
            <a:r>
              <a:rPr lang="en-GB" sz="2800" b="1" i="0" u="sng" strike="noStrike" cap="none" dirty="0">
                <a:solidFill>
                  <a:srgbClr val="204E79"/>
                </a:solidFill>
                <a:latin typeface="Century Gothic"/>
                <a:ea typeface="Century Gothic"/>
                <a:cs typeface="Century Gothic"/>
                <a:sym typeface="Century Gothic"/>
              </a:rPr>
              <a:t>exam</a:t>
            </a:r>
            <a:r>
              <a:rPr lang="en-GB" sz="2800" b="1" i="0" u="none" strike="noStrike" cap="none" dirty="0">
                <a:solidFill>
                  <a:srgbClr val="204E79"/>
                </a:solidFill>
                <a:latin typeface="Century Gothic"/>
                <a:ea typeface="Century Gothic"/>
                <a:cs typeface="Century Gothic"/>
                <a:sym typeface="Century Gothic"/>
              </a:rPr>
              <a:t> so far (excl. sample)? </a:t>
            </a:r>
            <a:endParaRPr sz="2800" dirty="0">
              <a:solidFill>
                <a:srgbClr val="204E79"/>
              </a:solidFill>
            </a:endParaRPr>
          </a:p>
        </p:txBody>
      </p:sp>
      <p:sp>
        <p:nvSpPr>
          <p:cNvPr id="6" name="Google Shape;715;p36">
            <a:extLst>
              <a:ext uri="{FF2B5EF4-FFF2-40B4-BE49-F238E27FC236}">
                <a16:creationId xmlns:a16="http://schemas.microsoft.com/office/drawing/2014/main" id="{C75F1354-9550-F046-85E3-7888A1560879}"/>
              </a:ext>
            </a:extLst>
          </p:cNvPr>
          <p:cNvSpPr txBox="1"/>
          <p:nvPr/>
        </p:nvSpPr>
        <p:spPr>
          <a:xfrm>
            <a:off x="6149321" y="5921090"/>
            <a:ext cx="5697394" cy="40011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GB" sz="2000" dirty="0">
                <a:latin typeface="Palatino Linotype" panose="02040502050505030304" pitchFamily="18" charset="0"/>
                <a:ea typeface="Century Gothic"/>
                <a:cs typeface="Century Gothic"/>
                <a:sym typeface="Century Gothic"/>
              </a:rPr>
              <a:t>*word family = </a:t>
            </a:r>
            <a:r>
              <a:rPr lang="en-GB" sz="2000" dirty="0" err="1">
                <a:latin typeface="Palatino Linotype" panose="02040502050505030304" pitchFamily="18" charset="0"/>
                <a:ea typeface="Century Gothic"/>
                <a:cs typeface="Century Gothic"/>
                <a:sym typeface="Century Gothic"/>
              </a:rPr>
              <a:t>jouer</a:t>
            </a:r>
            <a:r>
              <a:rPr lang="en-GB" sz="2000" dirty="0">
                <a:latin typeface="Palatino Linotype" panose="02040502050505030304" pitchFamily="18" charset="0"/>
                <a:ea typeface="Century Gothic"/>
                <a:cs typeface="Century Gothic"/>
                <a:sym typeface="Century Gothic"/>
              </a:rPr>
              <a:t>, </a:t>
            </a:r>
            <a:r>
              <a:rPr lang="en-GB" sz="2000" dirty="0" err="1">
                <a:latin typeface="Palatino Linotype" panose="02040502050505030304" pitchFamily="18" charset="0"/>
                <a:ea typeface="Century Gothic"/>
                <a:cs typeface="Century Gothic"/>
                <a:sym typeface="Century Gothic"/>
              </a:rPr>
              <a:t>joue</a:t>
            </a:r>
            <a:r>
              <a:rPr lang="en-GB" sz="2000" dirty="0">
                <a:latin typeface="Palatino Linotype" panose="02040502050505030304" pitchFamily="18" charset="0"/>
                <a:ea typeface="Century Gothic"/>
                <a:cs typeface="Century Gothic"/>
                <a:sym typeface="Century Gothic"/>
              </a:rPr>
              <a:t>, </a:t>
            </a:r>
            <a:r>
              <a:rPr lang="en-GB" sz="2000" dirty="0" err="1">
                <a:latin typeface="Palatino Linotype" panose="02040502050505030304" pitchFamily="18" charset="0"/>
                <a:ea typeface="Century Gothic"/>
                <a:cs typeface="Century Gothic"/>
                <a:sym typeface="Century Gothic"/>
              </a:rPr>
              <a:t>jouons</a:t>
            </a:r>
            <a:r>
              <a:rPr lang="en-GB" sz="2000" dirty="0">
                <a:latin typeface="Palatino Linotype" panose="02040502050505030304" pitchFamily="18" charset="0"/>
                <a:ea typeface="Century Gothic"/>
                <a:cs typeface="Century Gothic"/>
                <a:sym typeface="Century Gothic"/>
              </a:rPr>
              <a:t>, </a:t>
            </a:r>
            <a:r>
              <a:rPr lang="en-GB" sz="2000" dirty="0" err="1">
                <a:latin typeface="Palatino Linotype" panose="02040502050505030304" pitchFamily="18" charset="0"/>
                <a:ea typeface="Century Gothic"/>
                <a:cs typeface="Century Gothic"/>
                <a:sym typeface="Century Gothic"/>
              </a:rPr>
              <a:t>jouent</a:t>
            </a:r>
            <a:r>
              <a:rPr lang="en-GB" sz="2000" dirty="0">
                <a:latin typeface="Palatino Linotype" panose="02040502050505030304" pitchFamily="18" charset="0"/>
                <a:ea typeface="Century Gothic"/>
                <a:cs typeface="Century Gothic"/>
                <a:sym typeface="Century Gothic"/>
              </a:rPr>
              <a:t>, etc.</a:t>
            </a:r>
            <a:endParaRPr sz="2000" dirty="0">
              <a:latin typeface="Palatino Linotype" panose="02040502050505030304" pitchFamily="18" charset="0"/>
              <a:ea typeface="Century Gothic"/>
              <a:cs typeface="Century Gothic"/>
              <a:sym typeface="Century Gothic"/>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49"/>
        <p:cNvGrpSpPr/>
        <p:nvPr/>
      </p:nvGrpSpPr>
      <p:grpSpPr>
        <a:xfrm>
          <a:off x="0" y="0"/>
          <a:ext cx="0" cy="0"/>
          <a:chOff x="0" y="0"/>
          <a:chExt cx="0" cy="0"/>
        </a:xfrm>
      </p:grpSpPr>
      <p:graphicFrame>
        <p:nvGraphicFramePr>
          <p:cNvPr id="751" name="Google Shape;751;p40"/>
          <p:cNvGraphicFramePr/>
          <p:nvPr/>
        </p:nvGraphicFramePr>
        <p:xfrm>
          <a:off x="300037" y="1564106"/>
          <a:ext cx="11542875" cy="4597305"/>
        </p:xfrm>
        <a:graphic>
          <a:graphicData uri="http://schemas.openxmlformats.org/drawingml/2006/table">
            <a:tbl>
              <a:tblPr firstRow="1" bandRow="1">
                <a:noFill/>
              </a:tblPr>
              <a:tblGrid>
                <a:gridCol w="2612775">
                  <a:extLst>
                    <a:ext uri="{9D8B030D-6E8A-4147-A177-3AD203B41FA5}">
                      <a16:colId xmlns:a16="http://schemas.microsoft.com/office/drawing/2014/main" val="20000"/>
                    </a:ext>
                  </a:extLst>
                </a:gridCol>
                <a:gridCol w="744175">
                  <a:extLst>
                    <a:ext uri="{9D8B030D-6E8A-4147-A177-3AD203B41FA5}">
                      <a16:colId xmlns:a16="http://schemas.microsoft.com/office/drawing/2014/main" val="20001"/>
                    </a:ext>
                  </a:extLst>
                </a:gridCol>
                <a:gridCol w="744175">
                  <a:extLst>
                    <a:ext uri="{9D8B030D-6E8A-4147-A177-3AD203B41FA5}">
                      <a16:colId xmlns:a16="http://schemas.microsoft.com/office/drawing/2014/main" val="20002"/>
                    </a:ext>
                  </a:extLst>
                </a:gridCol>
                <a:gridCol w="744175">
                  <a:extLst>
                    <a:ext uri="{9D8B030D-6E8A-4147-A177-3AD203B41FA5}">
                      <a16:colId xmlns:a16="http://schemas.microsoft.com/office/drawing/2014/main" val="20003"/>
                    </a:ext>
                  </a:extLst>
                </a:gridCol>
                <a:gridCol w="744175">
                  <a:extLst>
                    <a:ext uri="{9D8B030D-6E8A-4147-A177-3AD203B41FA5}">
                      <a16:colId xmlns:a16="http://schemas.microsoft.com/office/drawing/2014/main" val="20004"/>
                    </a:ext>
                  </a:extLst>
                </a:gridCol>
                <a:gridCol w="744175">
                  <a:extLst>
                    <a:ext uri="{9D8B030D-6E8A-4147-A177-3AD203B41FA5}">
                      <a16:colId xmlns:a16="http://schemas.microsoft.com/office/drawing/2014/main" val="20005"/>
                    </a:ext>
                  </a:extLst>
                </a:gridCol>
                <a:gridCol w="744175">
                  <a:extLst>
                    <a:ext uri="{9D8B030D-6E8A-4147-A177-3AD203B41FA5}">
                      <a16:colId xmlns:a16="http://schemas.microsoft.com/office/drawing/2014/main" val="20006"/>
                    </a:ext>
                  </a:extLst>
                </a:gridCol>
                <a:gridCol w="744175">
                  <a:extLst>
                    <a:ext uri="{9D8B030D-6E8A-4147-A177-3AD203B41FA5}">
                      <a16:colId xmlns:a16="http://schemas.microsoft.com/office/drawing/2014/main" val="20007"/>
                    </a:ext>
                  </a:extLst>
                </a:gridCol>
                <a:gridCol w="744175">
                  <a:extLst>
                    <a:ext uri="{9D8B030D-6E8A-4147-A177-3AD203B41FA5}">
                      <a16:colId xmlns:a16="http://schemas.microsoft.com/office/drawing/2014/main" val="20008"/>
                    </a:ext>
                  </a:extLst>
                </a:gridCol>
                <a:gridCol w="744175">
                  <a:extLst>
                    <a:ext uri="{9D8B030D-6E8A-4147-A177-3AD203B41FA5}">
                      <a16:colId xmlns:a16="http://schemas.microsoft.com/office/drawing/2014/main" val="20009"/>
                    </a:ext>
                  </a:extLst>
                </a:gridCol>
                <a:gridCol w="744175">
                  <a:extLst>
                    <a:ext uri="{9D8B030D-6E8A-4147-A177-3AD203B41FA5}">
                      <a16:colId xmlns:a16="http://schemas.microsoft.com/office/drawing/2014/main" val="20010"/>
                    </a:ext>
                  </a:extLst>
                </a:gridCol>
                <a:gridCol w="744175">
                  <a:extLst>
                    <a:ext uri="{9D8B030D-6E8A-4147-A177-3AD203B41FA5}">
                      <a16:colId xmlns:a16="http://schemas.microsoft.com/office/drawing/2014/main" val="20011"/>
                    </a:ext>
                  </a:extLst>
                </a:gridCol>
                <a:gridCol w="744175">
                  <a:extLst>
                    <a:ext uri="{9D8B030D-6E8A-4147-A177-3AD203B41FA5}">
                      <a16:colId xmlns:a16="http://schemas.microsoft.com/office/drawing/2014/main" val="20012"/>
                    </a:ext>
                  </a:extLst>
                </a:gridCol>
              </a:tblGrid>
              <a:tr h="1106350">
                <a:tc rowSpan="3">
                  <a:txBody>
                    <a:bodyPr/>
                    <a:lstStyle/>
                    <a:p>
                      <a:pPr marL="0" marR="0" lvl="0" indent="0" algn="l" rtl="0">
                        <a:lnSpc>
                          <a:spcPct val="100000"/>
                        </a:lnSpc>
                        <a:spcBef>
                          <a:spcPts val="0"/>
                        </a:spcBef>
                        <a:spcAft>
                          <a:spcPts val="0"/>
                        </a:spcAft>
                        <a:buClr>
                          <a:schemeClr val="dk1"/>
                        </a:buClr>
                        <a:buSzPts val="1800"/>
                        <a:buFont typeface="Twentieth Century"/>
                        <a:buNone/>
                      </a:pPr>
                      <a:endParaRPr sz="1800">
                        <a:solidFill>
                          <a:schemeClr val="dk1"/>
                        </a:solidFill>
                        <a:latin typeface="Palatino Linotype"/>
                        <a:ea typeface="Palatino Linotype"/>
                        <a:cs typeface="Palatino Linotype"/>
                        <a:sym typeface="Palatino Linotype"/>
                      </a:endParaRPr>
                    </a:p>
                  </a:txBody>
                  <a:tcPr marL="36000" marR="36000" marT="45725" marB="45725" anchor="ctr">
                    <a:lnL w="9525" cap="flat" cmpd="sng">
                      <a:solidFill>
                        <a:srgbClr val="000000">
                          <a:alpha val="0"/>
                        </a:srgbClr>
                      </a:solidFill>
                      <a:prstDash val="solid"/>
                      <a:round/>
                      <a:headEnd type="none" w="sm" len="sm"/>
                      <a:tailEnd type="none" w="sm" len="sm"/>
                    </a:lnL>
                    <a:lnR w="12700" cap="flat" cmpd="sng">
                      <a:solidFill>
                        <a:srgbClr val="114F76"/>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French</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Spanish</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German</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15050">
                <a:tc v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hMerge="1">
                  <a:txBody>
                    <a:bodyPr/>
                    <a:lstStyle/>
                    <a:p>
                      <a:endParaRPr lang="en-US"/>
                    </a:p>
                  </a:txBody>
                  <a:tcPr/>
                </a:tc>
                <a:extLst>
                  <a:ext uri="{0D108BD9-81ED-4DB2-BD59-A6C34878D82A}">
                    <a16:rowId xmlns:a16="http://schemas.microsoft.com/office/drawing/2014/main" val="10001"/>
                  </a:ext>
                </a:extLst>
              </a:tr>
              <a:tr h="615050">
                <a:tc vMerge="1">
                  <a:txBody>
                    <a:bodyPr/>
                    <a:lstStyle/>
                    <a:p>
                      <a:endParaRPr lang="en-US"/>
                    </a:p>
                  </a:txBody>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extLst>
                  <a:ext uri="{0D108BD9-81ED-4DB2-BD59-A6C34878D82A}">
                    <a16:rowId xmlns:a16="http://schemas.microsoft.com/office/drawing/2014/main" val="10002"/>
                  </a:ext>
                </a:extLst>
              </a:tr>
              <a:tr h="1072125">
                <a:tc>
                  <a:txBody>
                    <a:bodyPr/>
                    <a:lstStyle/>
                    <a:p>
                      <a:pPr marL="0" marR="0" lvl="0" indent="0" algn="l" rtl="0">
                        <a:lnSpc>
                          <a:spcPct val="100000"/>
                        </a:lnSpc>
                        <a:spcBef>
                          <a:spcPts val="0"/>
                        </a:spcBef>
                        <a:spcAft>
                          <a:spcPts val="0"/>
                        </a:spcAft>
                        <a:buClr>
                          <a:schemeClr val="dk1"/>
                        </a:buClr>
                        <a:buSzPts val="1800"/>
                        <a:buFont typeface="Palatino Linotype"/>
                        <a:buNone/>
                      </a:pPr>
                      <a:r>
                        <a:rPr lang="en-GB" sz="1800" b="1">
                          <a:solidFill>
                            <a:schemeClr val="dk1"/>
                          </a:solidFill>
                          <a:latin typeface="Palatino Linotype"/>
                          <a:ea typeface="Palatino Linotype"/>
                          <a:cs typeface="Palatino Linotype"/>
                          <a:sym typeface="Palatino Linotype"/>
                        </a:rPr>
                        <a:t>No. of different word families that appear on the AO wordlists</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1061</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1817</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1326</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2083</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1311</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1796</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1545</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2031</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1466</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1925</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1669</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2205</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extLst>
                  <a:ext uri="{0D108BD9-81ED-4DB2-BD59-A6C34878D82A}">
                    <a16:rowId xmlns:a16="http://schemas.microsoft.com/office/drawing/2014/main" val="10003"/>
                  </a:ext>
                </a:extLst>
              </a:tr>
              <a:tr h="1072125">
                <a:tc>
                  <a:txBody>
                    <a:bodyPr/>
                    <a:lstStyle/>
                    <a:p>
                      <a:pPr marL="0" marR="0" lvl="0" indent="0" algn="l" rtl="0">
                        <a:spcBef>
                          <a:spcPts val="0"/>
                        </a:spcBef>
                        <a:spcAft>
                          <a:spcPts val="0"/>
                        </a:spcAft>
                        <a:buNone/>
                      </a:pPr>
                      <a:r>
                        <a:rPr lang="en-GB" sz="1800" b="1">
                          <a:solidFill>
                            <a:schemeClr val="dk1"/>
                          </a:solidFill>
                          <a:latin typeface="Palatino Linotype"/>
                          <a:ea typeface="Palatino Linotype"/>
                          <a:cs typeface="Palatino Linotype"/>
                          <a:sym typeface="Palatino Linotype"/>
                        </a:rPr>
                        <a:t>No. (%) of word families that were never used in </a:t>
                      </a:r>
                      <a:r>
                        <a:rPr lang="en-GB" sz="1800" b="1" i="1">
                          <a:solidFill>
                            <a:schemeClr val="dk1"/>
                          </a:solidFill>
                          <a:latin typeface="Palatino Linotype"/>
                          <a:ea typeface="Palatino Linotype"/>
                          <a:cs typeface="Palatino Linotype"/>
                          <a:sym typeface="Palatino Linotype"/>
                        </a:rPr>
                        <a:t>any</a:t>
                      </a:r>
                      <a:r>
                        <a:rPr lang="en-GB" sz="1800" b="1">
                          <a:solidFill>
                            <a:schemeClr val="dk1"/>
                          </a:solidFill>
                          <a:latin typeface="Palatino Linotype"/>
                          <a:ea typeface="Palatino Linotype"/>
                          <a:cs typeface="Palatino Linotype"/>
                          <a:sym typeface="Palatino Linotype"/>
                        </a:rPr>
                        <a:t> exam papers</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413 (39%)</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1022 (56%)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522 (39%)</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1118 (54%)</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580 (44%)</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963 (54%)</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613 (40%)</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1065 (52%)</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814 (56%)</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1034 (54%)</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846 (51%)</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1156 (52%)</a:t>
                      </a:r>
                      <a:endParaRPr/>
                    </a:p>
                  </a:txBody>
                  <a:tcPr marL="36000" marR="36000" marT="45725" marB="45725" anchor="ctr">
                    <a:solidFill>
                      <a:schemeClr val="lt1"/>
                    </a:solidFill>
                  </a:tcPr>
                </a:tc>
                <a:extLst>
                  <a:ext uri="{0D108BD9-81ED-4DB2-BD59-A6C34878D82A}">
                    <a16:rowId xmlns:a16="http://schemas.microsoft.com/office/drawing/2014/main" val="10004"/>
                  </a:ext>
                </a:extLst>
              </a:tr>
            </a:tbl>
          </a:graphicData>
        </a:graphic>
      </p:graphicFrame>
      <p:sp>
        <p:nvSpPr>
          <p:cNvPr id="752" name="Google Shape;752;p40"/>
          <p:cNvSpPr txBox="1"/>
          <p:nvPr/>
        </p:nvSpPr>
        <p:spPr>
          <a:xfrm>
            <a:off x="0" y="96253"/>
            <a:ext cx="12192001"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800"/>
              <a:buFont typeface="Century Gothic"/>
              <a:buNone/>
            </a:pPr>
            <a:r>
              <a:rPr lang="en-GB" sz="2800" b="1" i="0" u="none" strike="noStrike" cap="none" dirty="0">
                <a:solidFill>
                  <a:srgbClr val="204E79"/>
                </a:solidFill>
                <a:latin typeface="Century Gothic"/>
                <a:ea typeface="Century Gothic"/>
                <a:cs typeface="Century Gothic"/>
                <a:sym typeface="Century Gothic"/>
              </a:rPr>
              <a:t>Which words from the current lists have AOs never used so far in a paper (2018, 2019, 2020, and sample)?</a:t>
            </a:r>
            <a:endParaRPr dirty="0">
              <a:solidFill>
                <a:srgbClr val="204E7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7"/>
        <p:cNvGrpSpPr/>
        <p:nvPr/>
      </p:nvGrpSpPr>
      <p:grpSpPr>
        <a:xfrm>
          <a:off x="0" y="0"/>
          <a:ext cx="0" cy="0"/>
          <a:chOff x="0" y="0"/>
          <a:chExt cx="0" cy="0"/>
        </a:xfrm>
      </p:grpSpPr>
      <p:graphicFrame>
        <p:nvGraphicFramePr>
          <p:cNvPr id="759" name="Google Shape;759;p41"/>
          <p:cNvGraphicFramePr/>
          <p:nvPr>
            <p:extLst>
              <p:ext uri="{D42A27DB-BD31-4B8C-83A1-F6EECF244321}">
                <p14:modId xmlns:p14="http://schemas.microsoft.com/office/powerpoint/2010/main" val="2020719262"/>
              </p:ext>
            </p:extLst>
          </p:nvPr>
        </p:nvGraphicFramePr>
        <p:xfrm>
          <a:off x="137777" y="1215385"/>
          <a:ext cx="11812275" cy="5307880"/>
        </p:xfrm>
        <a:graphic>
          <a:graphicData uri="http://schemas.openxmlformats.org/drawingml/2006/table">
            <a:tbl>
              <a:tblPr firstRow="1" bandRow="1">
                <a:noFill/>
              </a:tblPr>
              <a:tblGrid>
                <a:gridCol w="2970675">
                  <a:extLst>
                    <a:ext uri="{9D8B030D-6E8A-4147-A177-3AD203B41FA5}">
                      <a16:colId xmlns:a16="http://schemas.microsoft.com/office/drawing/2014/main" val="20000"/>
                    </a:ext>
                  </a:extLst>
                </a:gridCol>
                <a:gridCol w="736800">
                  <a:extLst>
                    <a:ext uri="{9D8B030D-6E8A-4147-A177-3AD203B41FA5}">
                      <a16:colId xmlns:a16="http://schemas.microsoft.com/office/drawing/2014/main" val="20001"/>
                    </a:ext>
                  </a:extLst>
                </a:gridCol>
                <a:gridCol w="736800">
                  <a:extLst>
                    <a:ext uri="{9D8B030D-6E8A-4147-A177-3AD203B41FA5}">
                      <a16:colId xmlns:a16="http://schemas.microsoft.com/office/drawing/2014/main" val="20002"/>
                    </a:ext>
                  </a:extLst>
                </a:gridCol>
                <a:gridCol w="736800">
                  <a:extLst>
                    <a:ext uri="{9D8B030D-6E8A-4147-A177-3AD203B41FA5}">
                      <a16:colId xmlns:a16="http://schemas.microsoft.com/office/drawing/2014/main" val="20003"/>
                    </a:ext>
                  </a:extLst>
                </a:gridCol>
                <a:gridCol w="736800">
                  <a:extLst>
                    <a:ext uri="{9D8B030D-6E8A-4147-A177-3AD203B41FA5}">
                      <a16:colId xmlns:a16="http://schemas.microsoft.com/office/drawing/2014/main" val="20004"/>
                    </a:ext>
                  </a:extLst>
                </a:gridCol>
                <a:gridCol w="736800">
                  <a:extLst>
                    <a:ext uri="{9D8B030D-6E8A-4147-A177-3AD203B41FA5}">
                      <a16:colId xmlns:a16="http://schemas.microsoft.com/office/drawing/2014/main" val="20005"/>
                    </a:ext>
                  </a:extLst>
                </a:gridCol>
                <a:gridCol w="736800">
                  <a:extLst>
                    <a:ext uri="{9D8B030D-6E8A-4147-A177-3AD203B41FA5}">
                      <a16:colId xmlns:a16="http://schemas.microsoft.com/office/drawing/2014/main" val="20006"/>
                    </a:ext>
                  </a:extLst>
                </a:gridCol>
                <a:gridCol w="736800">
                  <a:extLst>
                    <a:ext uri="{9D8B030D-6E8A-4147-A177-3AD203B41FA5}">
                      <a16:colId xmlns:a16="http://schemas.microsoft.com/office/drawing/2014/main" val="20007"/>
                    </a:ext>
                  </a:extLst>
                </a:gridCol>
                <a:gridCol w="736800">
                  <a:extLst>
                    <a:ext uri="{9D8B030D-6E8A-4147-A177-3AD203B41FA5}">
                      <a16:colId xmlns:a16="http://schemas.microsoft.com/office/drawing/2014/main" val="20008"/>
                    </a:ext>
                  </a:extLst>
                </a:gridCol>
                <a:gridCol w="736800">
                  <a:extLst>
                    <a:ext uri="{9D8B030D-6E8A-4147-A177-3AD203B41FA5}">
                      <a16:colId xmlns:a16="http://schemas.microsoft.com/office/drawing/2014/main" val="20009"/>
                    </a:ext>
                  </a:extLst>
                </a:gridCol>
                <a:gridCol w="736800">
                  <a:extLst>
                    <a:ext uri="{9D8B030D-6E8A-4147-A177-3AD203B41FA5}">
                      <a16:colId xmlns:a16="http://schemas.microsoft.com/office/drawing/2014/main" val="20010"/>
                    </a:ext>
                  </a:extLst>
                </a:gridCol>
                <a:gridCol w="736800">
                  <a:extLst>
                    <a:ext uri="{9D8B030D-6E8A-4147-A177-3AD203B41FA5}">
                      <a16:colId xmlns:a16="http://schemas.microsoft.com/office/drawing/2014/main" val="20011"/>
                    </a:ext>
                  </a:extLst>
                </a:gridCol>
                <a:gridCol w="736800">
                  <a:extLst>
                    <a:ext uri="{9D8B030D-6E8A-4147-A177-3AD203B41FA5}">
                      <a16:colId xmlns:a16="http://schemas.microsoft.com/office/drawing/2014/main" val="20012"/>
                    </a:ext>
                  </a:extLst>
                </a:gridCol>
              </a:tblGrid>
              <a:tr h="367200">
                <a:tc rowSpan="3">
                  <a:txBody>
                    <a:bodyPr/>
                    <a:lstStyle/>
                    <a:p>
                      <a:pPr marL="0" marR="0" lvl="0" indent="0" algn="l" rtl="0">
                        <a:lnSpc>
                          <a:spcPct val="100000"/>
                        </a:lnSpc>
                        <a:spcBef>
                          <a:spcPts val="0"/>
                        </a:spcBef>
                        <a:spcAft>
                          <a:spcPts val="0"/>
                        </a:spcAft>
                        <a:buClr>
                          <a:schemeClr val="dk1"/>
                        </a:buClr>
                        <a:buSzPts val="1800"/>
                        <a:buFont typeface="Twentieth Century"/>
                        <a:buNone/>
                      </a:pPr>
                      <a:endParaRPr sz="1800">
                        <a:solidFill>
                          <a:schemeClr val="dk1"/>
                        </a:solidFill>
                        <a:latin typeface="Palatino Linotype"/>
                        <a:ea typeface="Palatino Linotype"/>
                        <a:cs typeface="Palatino Linotype"/>
                        <a:sym typeface="Palatino Linotype"/>
                      </a:endParaRPr>
                    </a:p>
                  </a:txBody>
                  <a:tcPr marL="36000" marR="36000" marT="45725" marB="45725" anchor="ctr">
                    <a:lnL w="9525" cap="flat" cmpd="sng">
                      <a:solidFill>
                        <a:srgbClr val="000000">
                          <a:alpha val="0"/>
                        </a:srgbClr>
                      </a:solidFill>
                      <a:prstDash val="solid"/>
                      <a:round/>
                      <a:headEnd type="none" w="sm" len="sm"/>
                      <a:tailEnd type="none" w="sm" len="sm"/>
                    </a:lnL>
                    <a:lnR w="12700" cap="flat" cmpd="sng">
                      <a:solidFill>
                        <a:srgbClr val="114F76"/>
                      </a:solidFill>
                      <a:prstDash val="solid"/>
                      <a:round/>
                      <a:headEnd type="none" w="sm" len="sm"/>
                      <a:tailEnd type="none" w="sm" len="sm"/>
                    </a:lnR>
                    <a:lnT w="9525" cap="flat" cmpd="sng">
                      <a:solidFill>
                        <a:srgbClr val="000000">
                          <a:alpha val="0"/>
                        </a:srgbClr>
                      </a:solidFill>
                      <a:prstDash val="solid"/>
                      <a:round/>
                      <a:headEnd type="none" w="sm" len="sm"/>
                      <a:tailEnd type="none" w="sm" len="sm"/>
                    </a:lnT>
                    <a:solidFill>
                      <a:schemeClr val="lt1"/>
                    </a:solidFill>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French</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Spanish</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hMerge="1">
                  <a:txBody>
                    <a:bodyPr/>
                    <a:lstStyle/>
                    <a:p>
                      <a:endParaRPr lang="en-US"/>
                    </a:p>
                  </a:txBody>
                  <a:tcPr/>
                </a:tc>
                <a:tc hMerge="1">
                  <a:txBody>
                    <a:bodyPr/>
                    <a:lstStyle/>
                    <a:p>
                      <a:endParaRPr lang="en-US"/>
                    </a:p>
                  </a:txBody>
                  <a:tcPr/>
                </a:tc>
                <a:tc gridSpan="4">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German</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67200">
                <a:tc v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Foundation</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hMerge="1">
                  <a:txBody>
                    <a:bodyPr/>
                    <a:lstStyle/>
                    <a:p>
                      <a:endParaRPr lang="en-US"/>
                    </a:p>
                  </a:txBody>
                  <a:tcPr/>
                </a:tc>
                <a:tc gridSpan="2">
                  <a:txBody>
                    <a:bodyPr/>
                    <a:lstStyle/>
                    <a:p>
                      <a:pPr marL="0" marR="0" lvl="0" indent="0" algn="ctr" rtl="0">
                        <a:spcBef>
                          <a:spcPts val="0"/>
                        </a:spcBef>
                        <a:spcAft>
                          <a:spcPts val="0"/>
                        </a:spcAft>
                        <a:buNone/>
                      </a:pPr>
                      <a:r>
                        <a:rPr lang="en-GB" sz="1800" b="1">
                          <a:solidFill>
                            <a:schemeClr val="lt1"/>
                          </a:solidFill>
                          <a:latin typeface="Palatino Linotype"/>
                          <a:ea typeface="Palatino Linotype"/>
                          <a:cs typeface="Palatino Linotype"/>
                          <a:sym typeface="Palatino Linotype"/>
                        </a:rPr>
                        <a:t>Higher</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hMerge="1">
                  <a:txBody>
                    <a:bodyPr/>
                    <a:lstStyle/>
                    <a:p>
                      <a:endParaRPr lang="en-US"/>
                    </a:p>
                  </a:txBody>
                  <a:tcPr/>
                </a:tc>
                <a:extLst>
                  <a:ext uri="{0D108BD9-81ED-4DB2-BD59-A6C34878D82A}">
                    <a16:rowId xmlns:a16="http://schemas.microsoft.com/office/drawing/2014/main" val="10001"/>
                  </a:ext>
                </a:extLst>
              </a:tr>
              <a:tr h="367200">
                <a:tc vMerge="1">
                  <a:txBody>
                    <a:bodyPr/>
                    <a:lstStyle/>
                    <a:p>
                      <a:endParaRPr lang="en-US"/>
                    </a:p>
                  </a:txBody>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114F76"/>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114F76"/>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114F76"/>
                      </a:solidFill>
                      <a:prstDash val="solid"/>
                      <a:round/>
                      <a:headEnd type="none" w="sm" len="sm"/>
                      <a:tailEnd type="none" w="sm" len="sm"/>
                    </a:lnT>
                    <a:lnB w="12700" cap="flat" cmpd="sng">
                      <a:solidFill>
                        <a:srgbClr val="114F76"/>
                      </a:solidFill>
                      <a:prstDash val="solid"/>
                      <a:round/>
                      <a:headEnd type="none" w="sm" len="sm"/>
                      <a:tailEnd type="none" w="sm" len="sm"/>
                    </a:lnB>
                    <a:solidFill>
                      <a:srgbClr val="114F76"/>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E56700"/>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E56700"/>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E56700"/>
                      </a:solidFill>
                      <a:prstDash val="solid"/>
                      <a:round/>
                      <a:headEnd type="none" w="sm" len="sm"/>
                      <a:tailEnd type="none" w="sm" len="sm"/>
                    </a:lnT>
                    <a:lnB w="12700" cap="flat" cmpd="sng">
                      <a:solidFill>
                        <a:srgbClr val="E56700"/>
                      </a:solidFill>
                      <a:prstDash val="solid"/>
                      <a:round/>
                      <a:headEnd type="none" w="sm" len="sm"/>
                      <a:tailEnd type="none" w="sm" len="sm"/>
                    </a:lnB>
                    <a:solidFill>
                      <a:srgbClr val="E56700"/>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AQA</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tc>
                  <a:txBody>
                    <a:bodyPr/>
                    <a:lstStyle/>
                    <a:p>
                      <a:pPr marL="0" marR="0" lvl="0" indent="0" algn="ctr" rtl="0">
                        <a:spcBef>
                          <a:spcPts val="0"/>
                        </a:spcBef>
                        <a:spcAft>
                          <a:spcPts val="0"/>
                        </a:spcAft>
                        <a:buNone/>
                      </a:pPr>
                      <a:r>
                        <a:rPr lang="en-GB" sz="1400" b="1">
                          <a:solidFill>
                            <a:schemeClr val="lt1"/>
                          </a:solidFill>
                          <a:latin typeface="Palatino Linotype"/>
                          <a:ea typeface="Palatino Linotype"/>
                          <a:cs typeface="Palatino Linotype"/>
                          <a:sym typeface="Palatino Linotype"/>
                        </a:rPr>
                        <a:t>Edexcel</a:t>
                      </a:r>
                      <a:endParaRPr/>
                    </a:p>
                  </a:txBody>
                  <a:tcPr marL="36000" marR="36000" marT="45725" marB="45725" anchor="ctr">
                    <a:lnL w="12700" cap="flat" cmpd="sng">
                      <a:solidFill>
                        <a:srgbClr val="D9A527"/>
                      </a:solidFill>
                      <a:prstDash val="solid"/>
                      <a:round/>
                      <a:headEnd type="none" w="sm" len="sm"/>
                      <a:tailEnd type="none" w="sm" len="sm"/>
                    </a:lnL>
                    <a:lnR w="12700" cap="flat" cmpd="sng">
                      <a:solidFill>
                        <a:srgbClr val="D9A527"/>
                      </a:solidFill>
                      <a:prstDash val="solid"/>
                      <a:round/>
                      <a:headEnd type="none" w="sm" len="sm"/>
                      <a:tailEnd type="none" w="sm" len="sm"/>
                    </a:lnR>
                    <a:lnT w="12700" cap="flat" cmpd="sng">
                      <a:solidFill>
                        <a:srgbClr val="D9A527"/>
                      </a:solidFill>
                      <a:prstDash val="solid"/>
                      <a:round/>
                      <a:headEnd type="none" w="sm" len="sm"/>
                      <a:tailEnd type="none" w="sm" len="sm"/>
                    </a:lnT>
                    <a:lnB w="12700" cap="flat" cmpd="sng">
                      <a:solidFill>
                        <a:srgbClr val="D9A527"/>
                      </a:solidFill>
                      <a:prstDash val="solid"/>
                      <a:round/>
                      <a:headEnd type="none" w="sm" len="sm"/>
                      <a:tailEnd type="none" w="sm" len="sm"/>
                    </a:lnB>
                    <a:solidFill>
                      <a:srgbClr val="D9A527"/>
                    </a:solidFill>
                  </a:tcPr>
                </a:tc>
                <a:extLst>
                  <a:ext uri="{0D108BD9-81ED-4DB2-BD59-A6C34878D82A}">
                    <a16:rowId xmlns:a16="http://schemas.microsoft.com/office/drawing/2014/main" val="10002"/>
                  </a:ext>
                </a:extLst>
              </a:tr>
              <a:tr h="612000">
                <a:tc>
                  <a:txBody>
                    <a:bodyPr/>
                    <a:lstStyle/>
                    <a:p>
                      <a:pPr marL="0" marR="0" lvl="0" indent="0" algn="l" rtl="0">
                        <a:spcBef>
                          <a:spcPts val="0"/>
                        </a:spcBef>
                        <a:spcAft>
                          <a:spcPts val="0"/>
                        </a:spcAft>
                        <a:buNone/>
                      </a:pPr>
                      <a:r>
                        <a:rPr lang="en-GB" sz="1800" b="1">
                          <a:solidFill>
                            <a:schemeClr val="dk1"/>
                          </a:solidFill>
                          <a:latin typeface="Palatino Linotype"/>
                          <a:ea typeface="Palatino Linotype"/>
                          <a:cs typeface="Palatino Linotype"/>
                          <a:sym typeface="Palatino Linotype"/>
                        </a:rPr>
                        <a:t>No. of word families that appear </a:t>
                      </a:r>
                      <a:r>
                        <a:rPr lang="en-GB" sz="1800" b="1" i="1" u="sng">
                          <a:solidFill>
                            <a:schemeClr val="dk1"/>
                          </a:solidFill>
                          <a:latin typeface="Palatino Linotype"/>
                          <a:ea typeface="Palatino Linotype"/>
                          <a:cs typeface="Palatino Linotype"/>
                          <a:sym typeface="Palatino Linotype"/>
                        </a:rPr>
                        <a:t>only once </a:t>
                      </a:r>
                      <a:r>
                        <a:rPr lang="en-GB" sz="1800" b="1">
                          <a:solidFill>
                            <a:schemeClr val="dk1"/>
                          </a:solidFill>
                          <a:latin typeface="Palatino Linotype"/>
                          <a:ea typeface="Palatino Linotype"/>
                          <a:cs typeface="Palatino Linotype"/>
                          <a:sym typeface="Palatino Linotype"/>
                        </a:rPr>
                        <a:t>over the total of </a:t>
                      </a:r>
                      <a:r>
                        <a:rPr lang="en-GB" sz="1800" b="1" i="1" u="sng">
                          <a:solidFill>
                            <a:schemeClr val="dk1"/>
                          </a:solidFill>
                          <a:latin typeface="Palatino Linotype"/>
                          <a:ea typeface="Palatino Linotype"/>
                          <a:cs typeface="Palatino Linotype"/>
                          <a:sym typeface="Palatino Linotype"/>
                        </a:rPr>
                        <a:t>four</a:t>
                      </a:r>
                      <a:r>
                        <a:rPr lang="en-GB" sz="1800" b="1">
                          <a:solidFill>
                            <a:schemeClr val="dk1"/>
                          </a:solidFill>
                          <a:latin typeface="Palatino Linotype"/>
                          <a:ea typeface="Palatino Linotype"/>
                          <a:cs typeface="Palatino Linotype"/>
                          <a:sym typeface="Palatino Linotype"/>
                        </a:rPr>
                        <a:t> papers </a:t>
                      </a:r>
                      <a:endParaRPr/>
                    </a:p>
                    <a:p>
                      <a:pPr marL="0" marR="0" lvl="0" indent="0" algn="l" rtl="0">
                        <a:spcBef>
                          <a:spcPts val="0"/>
                        </a:spcBef>
                        <a:spcAft>
                          <a:spcPts val="0"/>
                        </a:spcAft>
                        <a:buNone/>
                      </a:pPr>
                      <a:r>
                        <a:rPr lang="en-GB" sz="1800" b="1">
                          <a:solidFill>
                            <a:schemeClr val="dk1"/>
                          </a:solidFill>
                          <a:latin typeface="Palatino Linotype"/>
                          <a:ea typeface="Palatino Linotype"/>
                          <a:cs typeface="Palatino Linotype"/>
                          <a:sym typeface="Palatino Linotype"/>
                        </a:rPr>
                        <a:t>(%, out of the word families that have been used only once)</a:t>
                      </a:r>
                      <a:endParaRPr/>
                    </a:p>
                  </a:txBody>
                  <a:tcPr marL="36000" marR="36000" marT="45725" marB="45725" anchor="ctr">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799</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647</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1016</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949</a:t>
                      </a:r>
                      <a:endParaRPr/>
                    </a:p>
                  </a:txBody>
                  <a:tcPr marL="36000" marR="36000" marT="45725" marB="45725" anchor="ctr">
                    <a:lnT w="12700" cap="flat" cmpd="sng">
                      <a:solidFill>
                        <a:srgbClr val="114F76"/>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747</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673</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974</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963</a:t>
                      </a:r>
                      <a:endParaRPr/>
                    </a:p>
                  </a:txBody>
                  <a:tcPr marL="36000" marR="36000" marT="45725" marB="45725" anchor="ctr">
                    <a:lnT w="12700" cap="flat" cmpd="sng">
                      <a:solidFill>
                        <a:srgbClr val="E56700"/>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704</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739</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981</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1070</a:t>
                      </a:r>
                      <a:endParaRPr/>
                    </a:p>
                  </a:txBody>
                  <a:tcPr marL="36000" marR="36000" marT="45725" marB="45725" anchor="ctr">
                    <a:lnT w="12700" cap="flat" cmpd="sng">
                      <a:solidFill>
                        <a:srgbClr val="D9A527"/>
                      </a:solidFill>
                      <a:prstDash val="solid"/>
                      <a:round/>
                      <a:headEnd type="none" w="sm" len="sm"/>
                      <a:tailEnd type="none" w="sm" len="sm"/>
                    </a:lnT>
                    <a:solidFill>
                      <a:schemeClr val="lt1"/>
                    </a:solidFill>
                  </a:tcPr>
                </a:tc>
                <a:extLst>
                  <a:ext uri="{0D108BD9-81ED-4DB2-BD59-A6C34878D82A}">
                    <a16:rowId xmlns:a16="http://schemas.microsoft.com/office/drawing/2014/main" val="10003"/>
                  </a:ext>
                </a:extLst>
              </a:tr>
              <a:tr h="612000">
                <a:tc>
                  <a:txBody>
                    <a:bodyPr/>
                    <a:lstStyle/>
                    <a:p>
                      <a:pPr marL="457200" marR="0" lvl="1" indent="0" algn="l" rtl="0">
                        <a:spcBef>
                          <a:spcPts val="0"/>
                        </a:spcBef>
                        <a:spcAft>
                          <a:spcPts val="0"/>
                        </a:spcAft>
                        <a:buNone/>
                      </a:pPr>
                      <a:r>
                        <a:rPr lang="en-GB" sz="1800" u="none" strike="noStrike" cap="none">
                          <a:solidFill>
                            <a:schemeClr val="dk1"/>
                          </a:solidFill>
                          <a:latin typeface="Palatino Linotype"/>
                          <a:ea typeface="Palatino Linotype"/>
                          <a:cs typeface="Palatino Linotype"/>
                          <a:sym typeface="Palatino Linotype"/>
                        </a:rPr>
                        <a:t>of which are </a:t>
                      </a:r>
                      <a:r>
                        <a:rPr lang="en-GB" sz="1800" i="1" u="none" strike="noStrike" cap="none">
                          <a:solidFill>
                            <a:schemeClr val="dk1"/>
                          </a:solidFill>
                          <a:latin typeface="Palatino Linotype"/>
                          <a:ea typeface="Palatino Linotype"/>
                          <a:cs typeface="Palatino Linotype"/>
                          <a:sym typeface="Palatino Linotype"/>
                        </a:rPr>
                        <a:t>not </a:t>
                      </a:r>
                      <a:r>
                        <a:rPr lang="en-GB" sz="1800" u="none" strike="noStrike" cap="none">
                          <a:solidFill>
                            <a:schemeClr val="dk1"/>
                          </a:solidFill>
                          <a:latin typeface="Palatino Linotype"/>
                          <a:ea typeface="Palatino Linotype"/>
                          <a:cs typeface="Palatino Linotype"/>
                          <a:sym typeface="Palatino Linotype"/>
                        </a:rPr>
                        <a:t>cognates or proper nouns</a:t>
                      </a:r>
                      <a:endParaRPr sz="1800" i="1" u="none" strike="noStrike" cap="none">
                        <a:solidFill>
                          <a:schemeClr val="dk1"/>
                        </a:solidFill>
                        <a:latin typeface="Palatino Linotype"/>
                        <a:ea typeface="Palatino Linotype"/>
                        <a:cs typeface="Palatino Linotype"/>
                        <a:sym typeface="Palatino Linotype"/>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523 (65%)</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369 (57%)</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694 (68%)</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611 (64%)</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599 (80%)</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517 (77%)</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838 (86%)</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780 (81%)</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516 (73%)</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545 (74%)</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783 (80%)</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tc>
                  <a:txBody>
                    <a:bodyPr/>
                    <a:lstStyle/>
                    <a:p>
                      <a:pPr marL="0" marR="0" lvl="0" indent="0" algn="ctr" rtl="0">
                        <a:spcBef>
                          <a:spcPts val="0"/>
                        </a:spcBef>
                        <a:spcAft>
                          <a:spcPts val="0"/>
                        </a:spcAft>
                        <a:buNone/>
                      </a:pPr>
                      <a:r>
                        <a:rPr lang="en-GB" sz="1800">
                          <a:solidFill>
                            <a:schemeClr val="dk1"/>
                          </a:solidFill>
                          <a:latin typeface="Palatino Linotype"/>
                          <a:ea typeface="Palatino Linotype"/>
                          <a:cs typeface="Palatino Linotype"/>
                          <a:sym typeface="Palatino Linotype"/>
                        </a:rPr>
                        <a:t>801 (75%)</a:t>
                      </a:r>
                      <a:endParaRPr/>
                    </a:p>
                  </a:txBody>
                  <a:tcPr marL="36000" marR="36000" marT="45725" marB="45725" anchor="ctr">
                    <a:lnB w="9525" cap="flat" cmpd="sng">
                      <a:solidFill>
                        <a:srgbClr val="000000">
                          <a:alpha val="0"/>
                        </a:srgbClr>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12000">
                <a:tc>
                  <a:txBody>
                    <a:bodyPr/>
                    <a:lstStyle/>
                    <a:p>
                      <a:pPr marL="457200" marR="0" lvl="1" indent="0" algn="l" rtl="0">
                        <a:spcBef>
                          <a:spcPts val="0"/>
                        </a:spcBef>
                        <a:spcAft>
                          <a:spcPts val="0"/>
                        </a:spcAft>
                        <a:buNone/>
                      </a:pPr>
                      <a:r>
                        <a:rPr lang="en-GB" sz="1800" b="0" u="none" strike="noStrike" cap="none">
                          <a:solidFill>
                            <a:schemeClr val="dk1"/>
                          </a:solidFill>
                          <a:latin typeface="Palatino Linotype"/>
                          <a:ea typeface="Palatino Linotype"/>
                          <a:cs typeface="Palatino Linotype"/>
                          <a:sym typeface="Palatino Linotype"/>
                        </a:rPr>
                        <a:t>of which are not in the top 2000 most frequent words</a:t>
                      </a:r>
                      <a:endParaRPr sz="1800" b="0" i="1" u="none" strike="noStrike" cap="none">
                        <a:solidFill>
                          <a:schemeClr val="dk1"/>
                        </a:solidFill>
                        <a:latin typeface="Palatino Linotype"/>
                        <a:ea typeface="Palatino Linotype"/>
                        <a:cs typeface="Palatino Linotype"/>
                        <a:sym typeface="Palatino Linotype"/>
                      </a:endParaRPr>
                    </a:p>
                  </a:txBody>
                  <a:tcPr marL="36000" marR="36000" marT="45725" marB="45725"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465 (58%)</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398 (62%)</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618 (61%)</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567 (60%)</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419 (56%)</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354 (53%)</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565 (58%)</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559 (58%)</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439 (62%)</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452 (61%)</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652 (66%)</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701 (66%)</a:t>
                      </a:r>
                      <a:endParaRPr/>
                    </a:p>
                  </a:txBody>
                  <a:tcPr marL="9525" marR="9525" marT="9525" marB="0" anchor="ctr">
                    <a:lnT w="9525" cap="flat" cmpd="sng">
                      <a:solidFill>
                        <a:srgbClr val="000000">
                          <a:alpha val="0"/>
                        </a:srgbClr>
                      </a:solidFill>
                      <a:prstDash val="solid"/>
                      <a:round/>
                      <a:headEnd type="none" w="sm" len="sm"/>
                      <a:tailEnd type="none" w="sm" len="sm"/>
                    </a:lnT>
                    <a:solidFill>
                      <a:schemeClr val="lt1"/>
                    </a:solidFill>
                  </a:tcPr>
                </a:tc>
                <a:extLst>
                  <a:ext uri="{0D108BD9-81ED-4DB2-BD59-A6C34878D82A}">
                    <a16:rowId xmlns:a16="http://schemas.microsoft.com/office/drawing/2014/main" val="10005"/>
                  </a:ext>
                </a:extLst>
              </a:tr>
              <a:tr h="612000">
                <a:tc>
                  <a:txBody>
                    <a:bodyPr/>
                    <a:lstStyle/>
                    <a:p>
                      <a:pPr marL="457200" marR="0" lvl="1" indent="0" algn="l" rtl="0">
                        <a:spcBef>
                          <a:spcPts val="0"/>
                        </a:spcBef>
                        <a:spcAft>
                          <a:spcPts val="0"/>
                        </a:spcAft>
                        <a:buNone/>
                      </a:pPr>
                      <a:r>
                        <a:rPr lang="en-GB" sz="1800" b="0" u="none" strike="noStrike" cap="none">
                          <a:solidFill>
                            <a:schemeClr val="dk1"/>
                          </a:solidFill>
                          <a:latin typeface="Palatino Linotype"/>
                          <a:ea typeface="Palatino Linotype"/>
                          <a:cs typeface="Palatino Linotype"/>
                          <a:sym typeface="Palatino Linotype"/>
                        </a:rPr>
                        <a:t>of which do not appear on the AO wordlist</a:t>
                      </a:r>
                      <a:endParaRPr sz="1800" b="0" i="1" u="none" strike="noStrike" cap="none">
                        <a:solidFill>
                          <a:schemeClr val="dk1"/>
                        </a:solidFill>
                        <a:latin typeface="Palatino Linotype"/>
                        <a:ea typeface="Palatino Linotype"/>
                        <a:cs typeface="Palatino Linotype"/>
                        <a:sym typeface="Palatino Linotype"/>
                      </a:endParaRPr>
                    </a:p>
                  </a:txBody>
                  <a:tcPr marL="36000" marR="36000" marT="45725" marB="45725"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559 (70%)</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323 (50%)</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703 (69%)</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539 (57%)</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448 (60%)</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320 (48%)</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612 (63%)</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556 (58%)</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409 (58%)</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335 (45%)</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a:solidFill>
                            <a:srgbClr val="000000"/>
                          </a:solidFill>
                          <a:latin typeface="Palatino Linotype"/>
                          <a:ea typeface="Palatino Linotype"/>
                          <a:cs typeface="Palatino Linotype"/>
                          <a:sym typeface="Palatino Linotype"/>
                        </a:rPr>
                        <a:t>632 (64%)</a:t>
                      </a:r>
                      <a:endParaRPr/>
                    </a:p>
                  </a:txBody>
                  <a:tcPr marL="9525" marR="9525" marT="9525" marB="0" anchor="ctr"/>
                </a:tc>
                <a:tc>
                  <a:txBody>
                    <a:bodyPr/>
                    <a:lstStyle/>
                    <a:p>
                      <a:pPr marL="0" marR="0" lvl="0" indent="0" algn="ctr" rtl="0">
                        <a:spcBef>
                          <a:spcPts val="0"/>
                        </a:spcBef>
                        <a:spcAft>
                          <a:spcPts val="0"/>
                        </a:spcAft>
                        <a:buNone/>
                      </a:pPr>
                      <a:r>
                        <a:rPr lang="en-GB" sz="1800" b="0" i="0" u="none" strike="noStrike" dirty="0">
                          <a:solidFill>
                            <a:srgbClr val="000000"/>
                          </a:solidFill>
                          <a:latin typeface="Palatino Linotype"/>
                          <a:ea typeface="Palatino Linotype"/>
                          <a:cs typeface="Palatino Linotype"/>
                          <a:sym typeface="Palatino Linotype"/>
                        </a:rPr>
                        <a:t>621 (58%)</a:t>
                      </a:r>
                      <a:endParaRPr dirty="0"/>
                    </a:p>
                  </a:txBody>
                  <a:tcPr marL="9525" marR="9525" marT="9525" marB="0" anchor="ctr"/>
                </a:tc>
                <a:extLst>
                  <a:ext uri="{0D108BD9-81ED-4DB2-BD59-A6C34878D82A}">
                    <a16:rowId xmlns:a16="http://schemas.microsoft.com/office/drawing/2014/main" val="10006"/>
                  </a:ext>
                </a:extLst>
              </a:tr>
            </a:tbl>
          </a:graphicData>
        </a:graphic>
      </p:graphicFrame>
      <p:sp>
        <p:nvSpPr>
          <p:cNvPr id="760" name="Google Shape;760;p41"/>
          <p:cNvSpPr txBox="1"/>
          <p:nvPr/>
        </p:nvSpPr>
        <p:spPr>
          <a:xfrm>
            <a:off x="0" y="-17318"/>
            <a:ext cx="121920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800"/>
              <a:buFont typeface="Century Gothic"/>
              <a:buNone/>
            </a:pPr>
            <a:r>
              <a:rPr lang="en-GB" sz="2800" b="1" i="0" u="none" strike="noStrike" cap="none" dirty="0">
                <a:solidFill>
                  <a:srgbClr val="204E79"/>
                </a:solidFill>
                <a:latin typeface="Century Gothic"/>
                <a:ea typeface="Century Gothic"/>
                <a:cs typeface="Century Gothic"/>
                <a:sym typeface="Century Gothic"/>
              </a:rPr>
              <a:t>Which words from the current lists have the AOs used once, over four papers? </a:t>
            </a:r>
            <a:endParaRPr sz="2800" dirty="0">
              <a:solidFill>
                <a:srgbClr val="204E7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245740" y="838200"/>
            <a:ext cx="7969307" cy="2235200"/>
          </a:xfrm>
        </p:spPr>
        <p:txBody>
          <a:bodyPr>
            <a:normAutofit/>
          </a:bodyPr>
          <a:lstStyle/>
          <a:p>
            <a:pPr algn="l"/>
            <a:r>
              <a:rPr lang="en-US" sz="4000" b="1" dirty="0">
                <a:solidFill>
                  <a:schemeClr val="bg1"/>
                </a:solidFill>
                <a:latin typeface="Century Gothic" panose="020B0502020202020204" pitchFamily="34" charset="0"/>
              </a:rPr>
              <a:t>How much coverage do ‘new’ 85:15 GCSE word lists have over GCSE papers? </a:t>
            </a:r>
            <a:endParaRPr lang="en-US" sz="4000" dirty="0">
              <a:solidFill>
                <a:schemeClr val="bg1"/>
              </a:solidFill>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39105530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6D95-9AA3-B441-9A60-CAC338975C95}"/>
              </a:ext>
            </a:extLst>
          </p:cNvPr>
          <p:cNvSpPr>
            <a:spLocks noGrp="1"/>
          </p:cNvSpPr>
          <p:nvPr>
            <p:ph type="title"/>
          </p:nvPr>
        </p:nvSpPr>
        <p:spPr>
          <a:xfrm>
            <a:off x="838200" y="445011"/>
            <a:ext cx="10515600" cy="1244672"/>
          </a:xfrm>
        </p:spPr>
        <p:txBody>
          <a:bodyPr>
            <a:normAutofit fontScale="90000"/>
          </a:bodyPr>
          <a:lstStyle/>
          <a:p>
            <a:pPr algn="ctr"/>
            <a:r>
              <a:rPr lang="en-US" b="1" dirty="0">
                <a:solidFill>
                  <a:srgbClr val="204E79"/>
                </a:solidFill>
                <a:latin typeface="Century Gothic" panose="020B0502020202020204" pitchFamily="34" charset="0"/>
              </a:rPr>
              <a:t>How much coverage do word lists have over a typical GCSE exam under the current AOs’ exam specifications?</a:t>
            </a:r>
            <a:endParaRPr lang="en-US" dirty="0">
              <a:solidFill>
                <a:srgbClr val="204E79"/>
              </a:solidFill>
              <a:latin typeface="Century Gothic" panose="020B0502020202020204" pitchFamily="34" charset="0"/>
            </a:endParaRPr>
          </a:p>
        </p:txBody>
      </p:sp>
      <p:sp>
        <p:nvSpPr>
          <p:cNvPr id="4" name="Rectangle 3">
            <a:extLst>
              <a:ext uri="{FF2B5EF4-FFF2-40B4-BE49-F238E27FC236}">
                <a16:creationId xmlns:a16="http://schemas.microsoft.com/office/drawing/2014/main" id="{9ABE1927-66F9-5647-B784-840BCDB1A58C}"/>
              </a:ext>
            </a:extLst>
          </p:cNvPr>
          <p:cNvSpPr/>
          <p:nvPr/>
        </p:nvSpPr>
        <p:spPr>
          <a:xfrm>
            <a:off x="713678" y="2262722"/>
            <a:ext cx="10709178" cy="3099888"/>
          </a:xfrm>
          <a:prstGeom prst="rect">
            <a:avLst/>
          </a:prstGeom>
        </p:spPr>
        <p:txBody>
          <a:bodyPr wrap="square">
            <a:spAutoFit/>
          </a:bodyPr>
          <a:lstStyle/>
          <a:p>
            <a:pPr>
              <a:lnSpc>
                <a:spcPct val="150000"/>
              </a:lnSpc>
              <a:spcAft>
                <a:spcPts val="1200"/>
              </a:spcAft>
            </a:pPr>
            <a:r>
              <a:rPr lang="en-US" sz="2400" b="1" i="1" dirty="0">
                <a:solidFill>
                  <a:schemeClr val="accent5">
                    <a:lumMod val="50000"/>
                  </a:schemeClr>
                </a:solidFill>
                <a:latin typeface="Century Gothic" panose="020B0502020202020204" pitchFamily="34" charset="0"/>
              </a:rPr>
              <a:t>Comparing the coverage given by: </a:t>
            </a:r>
          </a:p>
          <a:p>
            <a:pPr marL="342900" indent="-342900">
              <a:lnSpc>
                <a:spcPct val="150000"/>
              </a:lnSpc>
              <a:spcAft>
                <a:spcPts val="1200"/>
              </a:spcAft>
              <a:buFont typeface="Arial" panose="020B0604020202020204" pitchFamily="34" charset="0"/>
              <a:buChar char="•"/>
            </a:pPr>
            <a:r>
              <a:rPr lang="en-US" sz="2400" dirty="0">
                <a:solidFill>
                  <a:schemeClr val="accent5">
                    <a:lumMod val="50000"/>
                  </a:schemeClr>
                </a:solidFill>
                <a:latin typeface="Century Gothic" panose="020B0502020202020204" pitchFamily="34" charset="0"/>
              </a:rPr>
              <a:t>Current GCSE word lists</a:t>
            </a:r>
          </a:p>
          <a:p>
            <a:pPr marL="342900" indent="-342900">
              <a:lnSpc>
                <a:spcPct val="150000"/>
              </a:lnSpc>
              <a:spcAft>
                <a:spcPts val="1200"/>
              </a:spcAft>
              <a:buFont typeface="Arial" panose="020B0604020202020204" pitchFamily="34" charset="0"/>
              <a:buChar char="•"/>
            </a:pPr>
            <a:r>
              <a:rPr lang="en-US" sz="2400" dirty="0">
                <a:solidFill>
                  <a:schemeClr val="accent5">
                    <a:lumMod val="50000"/>
                  </a:schemeClr>
                </a:solidFill>
                <a:latin typeface="Century Gothic" panose="020B0502020202020204" pitchFamily="34" charset="0"/>
              </a:rPr>
              <a:t>Lists following the recently announced new GCSE Subject Content parameters 85% high freq:15% other (a </a:t>
            </a:r>
            <a:r>
              <a:rPr lang="en-US" sz="2400" b="1" dirty="0">
                <a:solidFill>
                  <a:schemeClr val="accent5">
                    <a:lumMod val="50000"/>
                  </a:schemeClr>
                </a:solidFill>
                <a:latin typeface="Century Gothic" panose="020B0502020202020204" pitchFamily="34" charset="0"/>
              </a:rPr>
              <a:t>working example</a:t>
            </a:r>
            <a:r>
              <a:rPr lang="en-US" sz="2400" dirty="0">
                <a:solidFill>
                  <a:schemeClr val="accent5">
                    <a:lumMod val="50000"/>
                  </a:schemeClr>
                </a:solidFill>
                <a:latin typeface="Century Gothic" panose="020B0502020202020204" pitchFamily="34" charset="0"/>
              </a:rPr>
              <a:t>, created by NCELP)</a:t>
            </a:r>
          </a:p>
        </p:txBody>
      </p:sp>
    </p:spTree>
    <p:extLst>
      <p:ext uri="{BB962C8B-B14F-4D97-AF65-F5344CB8AC3E}">
        <p14:creationId xmlns:p14="http://schemas.microsoft.com/office/powerpoint/2010/main" val="383918088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6" name="Google Shape;716;p36"/>
          <p:cNvSpPr txBox="1"/>
          <p:nvPr/>
        </p:nvSpPr>
        <p:spPr>
          <a:xfrm>
            <a:off x="21889" y="89136"/>
            <a:ext cx="12130006"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800" b="1" dirty="0">
                <a:solidFill>
                  <a:srgbClr val="E56700"/>
                </a:solidFill>
                <a:latin typeface="Century Gothic"/>
                <a:ea typeface="Century Gothic"/>
                <a:cs typeface="Century Gothic"/>
                <a:sym typeface="Century Gothic"/>
              </a:rPr>
              <a:t>A 85:15 ‘new GCSE’ word list* </a:t>
            </a:r>
            <a:r>
              <a:rPr lang="en-GB" sz="2800" b="1" dirty="0">
                <a:solidFill>
                  <a:srgbClr val="204E79"/>
                </a:solidFill>
                <a:latin typeface="Century Gothic"/>
                <a:ea typeface="Century Gothic"/>
                <a:cs typeface="Century Gothic"/>
                <a:sym typeface="Century Gothic"/>
              </a:rPr>
              <a:t>prepare students </a:t>
            </a:r>
            <a:r>
              <a:rPr lang="en-GB" sz="2800" b="1" dirty="0">
                <a:solidFill>
                  <a:srgbClr val="E56700"/>
                </a:solidFill>
                <a:latin typeface="Century Gothic"/>
                <a:ea typeface="Century Gothic"/>
                <a:cs typeface="Century Gothic"/>
                <a:sym typeface="Century Gothic"/>
              </a:rPr>
              <a:t>better </a:t>
            </a:r>
            <a:r>
              <a:rPr lang="en-GB" sz="2800" b="1" dirty="0">
                <a:solidFill>
                  <a:srgbClr val="204E79"/>
                </a:solidFill>
                <a:latin typeface="Century Gothic"/>
                <a:ea typeface="Century Gothic"/>
                <a:cs typeface="Century Gothic"/>
                <a:sym typeface="Century Gothic"/>
              </a:rPr>
              <a:t>for a typical GCSE exam than </a:t>
            </a:r>
            <a:r>
              <a:rPr lang="en-GB" sz="2800" b="1" dirty="0">
                <a:solidFill>
                  <a:srgbClr val="E56700"/>
                </a:solidFill>
                <a:latin typeface="Century Gothic"/>
                <a:ea typeface="Century Gothic"/>
                <a:cs typeface="Century Gothic"/>
                <a:sym typeface="Century Gothic"/>
              </a:rPr>
              <a:t>AQA’s current word list</a:t>
            </a:r>
            <a:r>
              <a:rPr lang="en-GB" sz="2800" b="1" dirty="0">
                <a:solidFill>
                  <a:srgbClr val="204E79"/>
                </a:solidFill>
                <a:latin typeface="Century Gothic"/>
                <a:ea typeface="Century Gothic"/>
                <a:cs typeface="Century Gothic"/>
                <a:sym typeface="Century Gothic"/>
              </a:rPr>
              <a:t>.</a:t>
            </a:r>
            <a:endParaRPr lang="en-GB" sz="2800" b="1" i="0" u="none" strike="noStrike" cap="none" dirty="0">
              <a:solidFill>
                <a:srgbClr val="204E79"/>
              </a:solidFill>
              <a:latin typeface="Century Gothic"/>
              <a:ea typeface="Century Gothic"/>
              <a:cs typeface="Century Gothic"/>
              <a:sym typeface="Century Gothic"/>
            </a:endParaRPr>
          </a:p>
        </p:txBody>
      </p:sp>
      <p:sp>
        <p:nvSpPr>
          <p:cNvPr id="6" name="TextBox 5">
            <a:extLst>
              <a:ext uri="{FF2B5EF4-FFF2-40B4-BE49-F238E27FC236}">
                <a16:creationId xmlns:a16="http://schemas.microsoft.com/office/drawing/2014/main" id="{6AD75934-CB7B-6B42-96C4-3B06CAC133E3}"/>
              </a:ext>
            </a:extLst>
          </p:cNvPr>
          <p:cNvSpPr txBox="1"/>
          <p:nvPr/>
        </p:nvSpPr>
        <p:spPr>
          <a:xfrm>
            <a:off x="7100542" y="6379630"/>
            <a:ext cx="5091458" cy="400110"/>
          </a:xfrm>
          <a:prstGeom prst="rect">
            <a:avLst/>
          </a:prstGeom>
          <a:noFill/>
        </p:spPr>
        <p:txBody>
          <a:bodyPr wrap="none" rtlCol="0">
            <a:spAutoFit/>
          </a:bodyPr>
          <a:lstStyle/>
          <a:p>
            <a:r>
              <a:rPr lang="en-US" sz="2000" b="1" dirty="0">
                <a:solidFill>
                  <a:srgbClr val="204E79"/>
                </a:solidFill>
                <a:latin typeface="Century Gothic" panose="020B0502020202020204" pitchFamily="34" charset="0"/>
              </a:rPr>
              <a:t>* a working example created by NCELP</a:t>
            </a:r>
          </a:p>
        </p:txBody>
      </p:sp>
      <p:pic>
        <p:nvPicPr>
          <p:cNvPr id="3" name="Picture 2" descr="Chart, diagram&#10;&#10;Description automatically generated">
            <a:extLst>
              <a:ext uri="{FF2B5EF4-FFF2-40B4-BE49-F238E27FC236}">
                <a16:creationId xmlns:a16="http://schemas.microsoft.com/office/drawing/2014/main" id="{FBF2CCCF-27E9-9E47-AA19-5FE0FB1CC0DB}"/>
              </a:ext>
            </a:extLst>
          </p:cNvPr>
          <p:cNvPicPr>
            <a:picLocks noChangeAspect="1"/>
          </p:cNvPicPr>
          <p:nvPr/>
        </p:nvPicPr>
        <p:blipFill>
          <a:blip r:embed="rId3"/>
          <a:stretch>
            <a:fillRect/>
          </a:stretch>
        </p:blipFill>
        <p:spPr>
          <a:xfrm>
            <a:off x="138000" y="1204837"/>
            <a:ext cx="11916000" cy="5213419"/>
          </a:xfrm>
          <a:prstGeom prst="rect">
            <a:avLst/>
          </a:prstGeom>
        </p:spPr>
      </p:pic>
    </p:spTree>
    <p:extLst>
      <p:ext uri="{BB962C8B-B14F-4D97-AF65-F5344CB8AC3E}">
        <p14:creationId xmlns:p14="http://schemas.microsoft.com/office/powerpoint/2010/main" val="4542706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12"/>
        <p:cNvGrpSpPr/>
        <p:nvPr/>
      </p:nvGrpSpPr>
      <p:grpSpPr>
        <a:xfrm>
          <a:off x="0" y="0"/>
          <a:ext cx="0" cy="0"/>
          <a:chOff x="0" y="0"/>
          <a:chExt cx="0" cy="0"/>
        </a:xfrm>
      </p:grpSpPr>
      <p:sp>
        <p:nvSpPr>
          <p:cNvPr id="716" name="Google Shape;716;p36"/>
          <p:cNvSpPr txBox="1"/>
          <p:nvPr/>
        </p:nvSpPr>
        <p:spPr>
          <a:xfrm>
            <a:off x="21889" y="89136"/>
            <a:ext cx="12130006"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2400"/>
              <a:buFont typeface="Century Gothic"/>
              <a:buNone/>
            </a:pPr>
            <a:r>
              <a:rPr lang="en-GB" sz="2800" b="1" dirty="0">
                <a:solidFill>
                  <a:srgbClr val="E56700"/>
                </a:solidFill>
                <a:latin typeface="Century Gothic"/>
                <a:ea typeface="Century Gothic"/>
                <a:cs typeface="Century Gothic"/>
                <a:sym typeface="Century Gothic"/>
              </a:rPr>
              <a:t>A 85:15 ‘new GCSE’ word list* </a:t>
            </a:r>
            <a:r>
              <a:rPr lang="en-GB" sz="2800" b="1" dirty="0">
                <a:solidFill>
                  <a:srgbClr val="204E79"/>
                </a:solidFill>
                <a:latin typeface="Century Gothic"/>
                <a:ea typeface="Century Gothic"/>
                <a:cs typeface="Century Gothic"/>
                <a:sym typeface="Century Gothic"/>
              </a:rPr>
              <a:t>prepare students </a:t>
            </a:r>
            <a:r>
              <a:rPr lang="en-GB" sz="2800" b="1" dirty="0">
                <a:solidFill>
                  <a:srgbClr val="E56700"/>
                </a:solidFill>
                <a:latin typeface="Century Gothic"/>
                <a:ea typeface="Century Gothic"/>
                <a:cs typeface="Century Gothic"/>
                <a:sym typeface="Century Gothic"/>
              </a:rPr>
              <a:t>as well, if not better, </a:t>
            </a:r>
            <a:r>
              <a:rPr lang="en-GB" sz="2800" b="1" dirty="0">
                <a:solidFill>
                  <a:srgbClr val="204E79"/>
                </a:solidFill>
                <a:latin typeface="Century Gothic"/>
                <a:ea typeface="Century Gothic"/>
                <a:cs typeface="Century Gothic"/>
                <a:sym typeface="Century Gothic"/>
              </a:rPr>
              <a:t>for a typical GCSE exam as </a:t>
            </a:r>
            <a:r>
              <a:rPr lang="en-GB" sz="2800" b="1" dirty="0">
                <a:solidFill>
                  <a:srgbClr val="E56700"/>
                </a:solidFill>
                <a:latin typeface="Century Gothic"/>
                <a:ea typeface="Century Gothic"/>
                <a:cs typeface="Century Gothic"/>
                <a:sym typeface="Century Gothic"/>
              </a:rPr>
              <a:t>Edexcel’s current word list</a:t>
            </a:r>
            <a:r>
              <a:rPr lang="en-GB" sz="2800" b="1" dirty="0">
                <a:solidFill>
                  <a:srgbClr val="204E79"/>
                </a:solidFill>
                <a:latin typeface="Century Gothic"/>
                <a:ea typeface="Century Gothic"/>
                <a:cs typeface="Century Gothic"/>
                <a:sym typeface="Century Gothic"/>
              </a:rPr>
              <a:t>.</a:t>
            </a:r>
            <a:endParaRPr lang="en-GB" sz="2800" b="1" i="0" u="none" strike="noStrike" cap="none" dirty="0">
              <a:solidFill>
                <a:srgbClr val="204E79"/>
              </a:solidFill>
              <a:latin typeface="Century Gothic"/>
              <a:ea typeface="Century Gothic"/>
              <a:cs typeface="Century Gothic"/>
              <a:sym typeface="Century Gothic"/>
            </a:endParaRPr>
          </a:p>
        </p:txBody>
      </p:sp>
      <p:pic>
        <p:nvPicPr>
          <p:cNvPr id="5" name="Picture 4" descr="Diagram, schematic&#10;&#10;Description automatically generated">
            <a:extLst>
              <a:ext uri="{FF2B5EF4-FFF2-40B4-BE49-F238E27FC236}">
                <a16:creationId xmlns:a16="http://schemas.microsoft.com/office/drawing/2014/main" id="{EB6A05AE-6D9C-3B48-8A59-0EF1215E8263}"/>
              </a:ext>
            </a:extLst>
          </p:cNvPr>
          <p:cNvPicPr>
            <a:picLocks noChangeAspect="1"/>
          </p:cNvPicPr>
          <p:nvPr/>
        </p:nvPicPr>
        <p:blipFill>
          <a:blip r:embed="rId3"/>
          <a:stretch>
            <a:fillRect/>
          </a:stretch>
        </p:blipFill>
        <p:spPr>
          <a:xfrm>
            <a:off x="143878" y="1260540"/>
            <a:ext cx="11914585" cy="5212800"/>
          </a:xfrm>
          <a:prstGeom prst="rect">
            <a:avLst/>
          </a:prstGeom>
        </p:spPr>
      </p:pic>
      <p:sp>
        <p:nvSpPr>
          <p:cNvPr id="6" name="TextBox 5">
            <a:extLst>
              <a:ext uri="{FF2B5EF4-FFF2-40B4-BE49-F238E27FC236}">
                <a16:creationId xmlns:a16="http://schemas.microsoft.com/office/drawing/2014/main" id="{6AD75934-CB7B-6B42-96C4-3B06CAC133E3}"/>
              </a:ext>
            </a:extLst>
          </p:cNvPr>
          <p:cNvSpPr txBox="1"/>
          <p:nvPr/>
        </p:nvSpPr>
        <p:spPr>
          <a:xfrm>
            <a:off x="7100542" y="6379630"/>
            <a:ext cx="5091458" cy="400110"/>
          </a:xfrm>
          <a:prstGeom prst="rect">
            <a:avLst/>
          </a:prstGeom>
          <a:noFill/>
        </p:spPr>
        <p:txBody>
          <a:bodyPr wrap="none" rtlCol="0">
            <a:spAutoFit/>
          </a:bodyPr>
          <a:lstStyle/>
          <a:p>
            <a:r>
              <a:rPr lang="en-US" sz="2000" b="1" dirty="0">
                <a:solidFill>
                  <a:srgbClr val="204E79"/>
                </a:solidFill>
                <a:latin typeface="Century Gothic" panose="020B0502020202020204" pitchFamily="34" charset="0"/>
              </a:rPr>
              <a:t>* a working example created by NCELP</a:t>
            </a:r>
          </a:p>
        </p:txBody>
      </p:sp>
    </p:spTree>
    <p:extLst>
      <p:ext uri="{BB962C8B-B14F-4D97-AF65-F5344CB8AC3E}">
        <p14:creationId xmlns:p14="http://schemas.microsoft.com/office/powerpoint/2010/main" val="8478422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245740" y="838200"/>
            <a:ext cx="7969307" cy="2235200"/>
          </a:xfrm>
        </p:spPr>
        <p:txBody>
          <a:bodyPr>
            <a:normAutofit fontScale="90000"/>
          </a:bodyPr>
          <a:lstStyle/>
          <a:p>
            <a:pPr algn="l"/>
            <a:r>
              <a:rPr lang="en-US" sz="4000" b="1" dirty="0">
                <a:solidFill>
                  <a:schemeClr val="bg1"/>
                </a:solidFill>
                <a:latin typeface="Century Gothic" panose="020B0502020202020204" pitchFamily="34" charset="0"/>
              </a:rPr>
              <a:t>How much coverage do AOs’ current GCSE word lists and ‘new’ 85:15 GCSE word lists have over A level papers? </a:t>
            </a:r>
            <a:endParaRPr lang="en-US" sz="4000" dirty="0">
              <a:solidFill>
                <a:schemeClr val="bg1"/>
              </a:solidFill>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17003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03980" y="572168"/>
            <a:ext cx="7540978" cy="2184400"/>
          </a:xfrm>
        </p:spPr>
        <p:txBody>
          <a:bodyPr>
            <a:normAutofit fontScale="90000"/>
          </a:bodyPr>
          <a:lstStyle/>
          <a:p>
            <a:pPr algn="l"/>
            <a:r>
              <a:rPr lang="en-US" sz="4000" b="1" dirty="0">
                <a:solidFill>
                  <a:schemeClr val="bg1"/>
                </a:solidFill>
                <a:latin typeface="Century Gothic" panose="020B0502020202020204" pitchFamily="34" charset="0"/>
              </a:rPr>
              <a:t>Number of word families used to create current GCSE and A levels and how many of them are among the most frequent 2,000 words</a:t>
            </a:r>
          </a:p>
        </p:txBody>
      </p:sp>
      <p:sp>
        <p:nvSpPr>
          <p:cNvPr id="11" name="Subtitle 2">
            <a:extLst>
              <a:ext uri="{FF2B5EF4-FFF2-40B4-BE49-F238E27FC236}">
                <a16:creationId xmlns:a16="http://schemas.microsoft.com/office/drawing/2014/main" id="{9B8C9DB2-0EC2-1C4D-B43C-9C18DC8C9258}"/>
              </a:ext>
            </a:extLst>
          </p:cNvPr>
          <p:cNvSpPr>
            <a:spLocks noGrp="1"/>
          </p:cNvSpPr>
          <p:nvPr>
            <p:ph type="subTitle" idx="1"/>
          </p:nvPr>
        </p:nvSpPr>
        <p:spPr>
          <a:xfrm>
            <a:off x="103980" y="3272654"/>
            <a:ext cx="5992020" cy="2137546"/>
          </a:xfrm>
        </p:spPr>
        <p:txBody>
          <a:bodyPr>
            <a:normAutofit/>
          </a:bodyPr>
          <a:lstStyle/>
          <a:p>
            <a:r>
              <a:rPr lang="en-US" sz="2800" b="1" dirty="0">
                <a:solidFill>
                  <a:schemeClr val="bg1"/>
                </a:solidFill>
                <a:latin typeface="Century Gothic" panose="020B0502020202020204" pitchFamily="34" charset="0"/>
              </a:rPr>
              <a:t>For the Reading and Listening components of exams only </a:t>
            </a:r>
          </a:p>
          <a:p>
            <a:r>
              <a:rPr lang="en-US" b="1" dirty="0">
                <a:solidFill>
                  <a:schemeClr val="bg1"/>
                </a:solidFill>
                <a:latin typeface="Century Gothic" panose="020B0502020202020204" pitchFamily="34" charset="0"/>
              </a:rPr>
              <a:t>(as vocabulary used in production is almost always a </a:t>
            </a:r>
            <a:r>
              <a:rPr lang="en-US" b="1" i="1" dirty="0">
                <a:solidFill>
                  <a:schemeClr val="bg1"/>
                </a:solidFill>
                <a:latin typeface="Century Gothic" panose="020B0502020202020204" pitchFamily="34" charset="0"/>
              </a:rPr>
              <a:t>subset</a:t>
            </a:r>
            <a:r>
              <a:rPr lang="en-US" b="1" dirty="0">
                <a:solidFill>
                  <a:schemeClr val="bg1"/>
                </a:solidFill>
                <a:latin typeface="Century Gothic" panose="020B0502020202020204" pitchFamily="34" charset="0"/>
              </a:rPr>
              <a:t> of knowledge needed for reading &amp; listening)</a:t>
            </a: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1829905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4E6D95-9AA3-B441-9A60-CAC338975C95}"/>
              </a:ext>
            </a:extLst>
          </p:cNvPr>
          <p:cNvSpPr>
            <a:spLocks noGrp="1"/>
          </p:cNvSpPr>
          <p:nvPr>
            <p:ph type="title"/>
          </p:nvPr>
        </p:nvSpPr>
        <p:spPr>
          <a:xfrm>
            <a:off x="838200" y="445011"/>
            <a:ext cx="10515600" cy="1244672"/>
          </a:xfrm>
        </p:spPr>
        <p:txBody>
          <a:bodyPr>
            <a:normAutofit fontScale="90000"/>
          </a:bodyPr>
          <a:lstStyle/>
          <a:p>
            <a:pPr algn="ctr"/>
            <a:r>
              <a:rPr lang="en-US" b="1" dirty="0">
                <a:solidFill>
                  <a:srgbClr val="204E79"/>
                </a:solidFill>
                <a:latin typeface="Century Gothic" panose="020B0502020202020204" pitchFamily="34" charset="0"/>
              </a:rPr>
              <a:t>How much coverage do word lists have over current A level exams? </a:t>
            </a:r>
            <a:endParaRPr lang="en-US" dirty="0">
              <a:solidFill>
                <a:srgbClr val="204E79"/>
              </a:solidFill>
              <a:latin typeface="Century Gothic" panose="020B0502020202020204" pitchFamily="34" charset="0"/>
            </a:endParaRPr>
          </a:p>
        </p:txBody>
      </p:sp>
      <p:sp>
        <p:nvSpPr>
          <p:cNvPr id="4" name="Rectangle 3">
            <a:extLst>
              <a:ext uri="{FF2B5EF4-FFF2-40B4-BE49-F238E27FC236}">
                <a16:creationId xmlns:a16="http://schemas.microsoft.com/office/drawing/2014/main" id="{9ABE1927-66F9-5647-B784-840BCDB1A58C}"/>
              </a:ext>
            </a:extLst>
          </p:cNvPr>
          <p:cNvSpPr/>
          <p:nvPr/>
        </p:nvSpPr>
        <p:spPr>
          <a:xfrm>
            <a:off x="713678" y="2262722"/>
            <a:ext cx="10709178" cy="3807774"/>
          </a:xfrm>
          <a:prstGeom prst="rect">
            <a:avLst/>
          </a:prstGeom>
        </p:spPr>
        <p:txBody>
          <a:bodyPr wrap="square">
            <a:spAutoFit/>
          </a:bodyPr>
          <a:lstStyle/>
          <a:p>
            <a:pPr>
              <a:lnSpc>
                <a:spcPct val="150000"/>
              </a:lnSpc>
              <a:spcAft>
                <a:spcPts val="1200"/>
              </a:spcAft>
            </a:pPr>
            <a:r>
              <a:rPr lang="en-US" sz="2400" b="1" i="1" dirty="0">
                <a:solidFill>
                  <a:schemeClr val="accent5">
                    <a:lumMod val="50000"/>
                  </a:schemeClr>
                </a:solidFill>
                <a:latin typeface="Century Gothic" panose="020B0502020202020204" pitchFamily="34" charset="0"/>
              </a:rPr>
              <a:t>Comparing the coverage given by: </a:t>
            </a:r>
          </a:p>
          <a:p>
            <a:pPr marL="342900" indent="-342900">
              <a:lnSpc>
                <a:spcPct val="150000"/>
              </a:lnSpc>
              <a:spcAft>
                <a:spcPts val="1200"/>
              </a:spcAft>
              <a:buFont typeface="Arial" panose="020B0604020202020204" pitchFamily="34" charset="0"/>
              <a:buChar char="•"/>
            </a:pPr>
            <a:r>
              <a:rPr lang="en-US" sz="2400" dirty="0">
                <a:solidFill>
                  <a:schemeClr val="accent5">
                    <a:lumMod val="50000"/>
                  </a:schemeClr>
                </a:solidFill>
                <a:latin typeface="Century Gothic" panose="020B0502020202020204" pitchFamily="34" charset="0"/>
              </a:rPr>
              <a:t>Current GCSE word lists</a:t>
            </a:r>
          </a:p>
          <a:p>
            <a:pPr marL="342900" indent="-342900">
              <a:lnSpc>
                <a:spcPct val="150000"/>
              </a:lnSpc>
              <a:spcAft>
                <a:spcPts val="1200"/>
              </a:spcAft>
              <a:buFont typeface="Arial" panose="020B0604020202020204" pitchFamily="34" charset="0"/>
              <a:buChar char="•"/>
            </a:pPr>
            <a:r>
              <a:rPr lang="en-US" sz="2400" dirty="0">
                <a:solidFill>
                  <a:schemeClr val="accent5">
                    <a:lumMod val="50000"/>
                  </a:schemeClr>
                </a:solidFill>
                <a:latin typeface="Century Gothic" panose="020B0502020202020204" pitchFamily="34" charset="0"/>
              </a:rPr>
              <a:t>A list with an equivalent number of words based </a:t>
            </a:r>
            <a:r>
              <a:rPr lang="en-US" sz="2400" i="1" dirty="0">
                <a:solidFill>
                  <a:schemeClr val="accent5">
                    <a:lumMod val="50000"/>
                  </a:schemeClr>
                </a:solidFill>
                <a:latin typeface="Century Gothic" panose="020B0502020202020204" pitchFamily="34" charset="0"/>
              </a:rPr>
              <a:t>solely </a:t>
            </a:r>
            <a:r>
              <a:rPr lang="en-US" sz="2400" dirty="0">
                <a:solidFill>
                  <a:schemeClr val="accent5">
                    <a:lumMod val="50000"/>
                  </a:schemeClr>
                </a:solidFill>
                <a:latin typeface="Century Gothic" panose="020B0502020202020204" pitchFamily="34" charset="0"/>
              </a:rPr>
              <a:t>on frequency</a:t>
            </a:r>
          </a:p>
          <a:p>
            <a:pPr marL="342900" indent="-342900">
              <a:lnSpc>
                <a:spcPct val="150000"/>
              </a:lnSpc>
              <a:spcAft>
                <a:spcPts val="1200"/>
              </a:spcAft>
              <a:buFont typeface="Arial" panose="020B0604020202020204" pitchFamily="34" charset="0"/>
              <a:buChar char="•"/>
            </a:pPr>
            <a:r>
              <a:rPr lang="en-US" sz="2400" dirty="0">
                <a:solidFill>
                  <a:schemeClr val="accent5">
                    <a:lumMod val="50000"/>
                  </a:schemeClr>
                </a:solidFill>
                <a:latin typeface="Century Gothic" panose="020B0502020202020204" pitchFamily="34" charset="0"/>
              </a:rPr>
              <a:t>Lists following the recently introduced new GCSE Subject Content parameters 85% high freq:15% other (a </a:t>
            </a:r>
            <a:r>
              <a:rPr lang="en-US" sz="2400" b="1" dirty="0">
                <a:solidFill>
                  <a:schemeClr val="accent5">
                    <a:lumMod val="50000"/>
                  </a:schemeClr>
                </a:solidFill>
                <a:latin typeface="Century Gothic" panose="020B0502020202020204" pitchFamily="34" charset="0"/>
              </a:rPr>
              <a:t>working example</a:t>
            </a:r>
            <a:r>
              <a:rPr lang="en-US" sz="2400" dirty="0">
                <a:solidFill>
                  <a:schemeClr val="accent5">
                    <a:lumMod val="50000"/>
                  </a:schemeClr>
                </a:solidFill>
                <a:latin typeface="Century Gothic" panose="020B0502020202020204" pitchFamily="34" charset="0"/>
              </a:rPr>
              <a:t>, created by NCELP)</a:t>
            </a:r>
          </a:p>
        </p:txBody>
      </p:sp>
    </p:spTree>
    <p:extLst>
      <p:ext uri="{BB962C8B-B14F-4D97-AF65-F5344CB8AC3E}">
        <p14:creationId xmlns:p14="http://schemas.microsoft.com/office/powerpoint/2010/main" val="213261083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056EF4AB-132E-214D-8B97-AD8B5446CA40}"/>
              </a:ext>
            </a:extLst>
          </p:cNvPr>
          <p:cNvGraphicFramePr>
            <a:graphicFrameLocks noGrp="1"/>
          </p:cNvGraphicFramePr>
          <p:nvPr>
            <p:extLst>
              <p:ext uri="{D42A27DB-BD31-4B8C-83A1-F6EECF244321}">
                <p14:modId xmlns:p14="http://schemas.microsoft.com/office/powerpoint/2010/main" val="4084355816"/>
              </p:ext>
            </p:extLst>
          </p:nvPr>
        </p:nvGraphicFramePr>
        <p:xfrm>
          <a:off x="180000" y="1080000"/>
          <a:ext cx="11739563" cy="50328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449843">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bg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520529">
                <a:tc>
                  <a:txBody>
                    <a:bodyPr/>
                    <a:lstStyle/>
                    <a:p>
                      <a:r>
                        <a:rPr lang="en-US" sz="1800"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rgbClr val="114F76"/>
                      </a:solidFill>
                      <a:prstDash val="solid"/>
                      <a:round/>
                      <a:headEnd type="none" w="med" len="med"/>
                      <a:tailEnd type="none" w="med" len="med"/>
                    </a:lnR>
                    <a:solidFill>
                      <a:schemeClr val="bg1"/>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Current GCSE </a:t>
                      </a:r>
                    </a:p>
                    <a:p>
                      <a:pPr algn="ctr"/>
                      <a:r>
                        <a:rPr lang="en-US" sz="1800" b="1" dirty="0">
                          <a:solidFill>
                            <a:schemeClr val="bg1"/>
                          </a:solidFill>
                          <a:latin typeface="Palatino Linotype" panose="02040502050505030304" pitchFamily="18" charset="0"/>
                          <a:cs typeface="Calibri" panose="020F0502020204030204" pitchFamily="34" charset="0"/>
                        </a:rPr>
                        <a:t>word list</a:t>
                      </a:r>
                    </a:p>
                    <a:p>
                      <a:pPr algn="ctr"/>
                      <a:r>
                        <a:rPr lang="en-US" sz="1800" b="1" dirty="0">
                          <a:solidFill>
                            <a:schemeClr val="bg1"/>
                          </a:solidFill>
                          <a:latin typeface="Palatino Linotype" panose="02040502050505030304" pitchFamily="18" charset="0"/>
                          <a:cs typeface="Calibri" panose="020F0502020204030204" pitchFamily="34" charset="0"/>
                        </a:rPr>
                        <a:t>(n = 1326)</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bg1"/>
                          </a:solidFill>
                          <a:latin typeface="Palatino Linotype" panose="02040502050505030304" pitchFamily="18" charset="0"/>
                          <a:cs typeface="Calibri" panose="020F0502020204030204" pitchFamily="34" charset="0"/>
                        </a:rPr>
                        <a:t>(n = 1326)</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A ‘new GCSE’ Higher word list**</a:t>
                      </a:r>
                    </a:p>
                    <a:p>
                      <a:pPr algn="ctr"/>
                      <a:r>
                        <a:rPr lang="en-US" sz="1800" b="1" dirty="0">
                          <a:solidFill>
                            <a:schemeClr val="bg1"/>
                          </a:solidFill>
                          <a:latin typeface="Palatino Linotype" panose="02040502050505030304" pitchFamily="18" charset="0"/>
                          <a:cs typeface="Calibri" panose="020F0502020204030204" pitchFamily="34" charset="0"/>
                        </a:rPr>
                        <a:t>(n = 1555)</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2853880354"/>
                  </a:ext>
                </a:extLst>
              </a:tr>
              <a:tr h="6408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 sample 2)</a:t>
                      </a:r>
                    </a:p>
                    <a:p>
                      <a:r>
                        <a:rPr lang="en-US" sz="1800" b="0" i="0" dirty="0">
                          <a:solidFill>
                            <a:schemeClr val="tx1"/>
                          </a:solidFill>
                          <a:latin typeface="Palatino Linotype" panose="02040502050505030304" pitchFamily="18" charset="0"/>
                          <a:cs typeface="Calibri" panose="020F0502020204030204" pitchFamily="34" charset="0"/>
                        </a:rPr>
                        <a:t>(196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134</a:t>
                      </a:r>
                    </a:p>
                    <a:p>
                      <a:pPr algn="ctr"/>
                      <a:r>
                        <a:rPr lang="en-US" sz="1800" b="0" dirty="0">
                          <a:solidFill>
                            <a:schemeClr val="tx1"/>
                          </a:solidFill>
                          <a:latin typeface="Palatino Linotype" panose="02040502050505030304" pitchFamily="18" charset="0"/>
                          <a:cs typeface="Calibri" panose="020F0502020204030204" pitchFamily="34" charset="0"/>
                        </a:rPr>
                        <a:t>(68%)</a:t>
                      </a:r>
                    </a:p>
                  </a:txBody>
                  <a:tcPr marL="36000" marR="36000" anchor="ctr">
                    <a:lnT w="12700" cap="flat" cmpd="sng" algn="ctr">
                      <a:solidFill>
                        <a:srgbClr val="114F76"/>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184</a:t>
                      </a:r>
                    </a:p>
                    <a:p>
                      <a:pPr algn="ctr"/>
                      <a:r>
                        <a:rPr lang="en-US" sz="1800" b="0" dirty="0">
                          <a:solidFill>
                            <a:schemeClr val="tx1"/>
                          </a:solidFill>
                          <a:latin typeface="Palatino Linotype" panose="02040502050505030304" pitchFamily="18" charset="0"/>
                          <a:cs typeface="Calibri" panose="020F0502020204030204" pitchFamily="34" charset="0"/>
                        </a:rPr>
                        <a:t>(94%)</a:t>
                      </a:r>
                    </a:p>
                  </a:txBody>
                  <a:tcPr marL="36000" marR="36000" anchor="ctr">
                    <a:lnT w="12700" cap="flat" cmpd="sng" algn="ctr">
                      <a:solidFill>
                        <a:srgbClr val="114F76"/>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176 </a:t>
                      </a:r>
                    </a:p>
                    <a:p>
                      <a:pPr algn="ctr"/>
                      <a:r>
                        <a:rPr lang="en-US" sz="1800" b="0" dirty="0">
                          <a:solidFill>
                            <a:schemeClr val="tx1"/>
                          </a:solidFill>
                          <a:latin typeface="Palatino Linotype" panose="02040502050505030304" pitchFamily="18" charset="0"/>
                          <a:cs typeface="Calibri" panose="020F0502020204030204" pitchFamily="34" charset="0"/>
                        </a:rPr>
                        <a:t>(90%)</a:t>
                      </a:r>
                    </a:p>
                  </a:txBody>
                  <a:tcPr marL="36000" marR="36000" anchor="ctr">
                    <a:lnT w="12700" cap="flat" cmpd="sng" algn="ctr">
                      <a:solidFill>
                        <a:srgbClr val="114F76"/>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408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samples)</a:t>
                      </a:r>
                    </a:p>
                    <a:p>
                      <a:pPr lvl="0"/>
                      <a:r>
                        <a:rPr lang="en-US" sz="1800" b="0" i="0" dirty="0">
                          <a:solidFill>
                            <a:schemeClr val="tx1"/>
                          </a:solidFill>
                          <a:latin typeface="Palatino Linotype" panose="02040502050505030304" pitchFamily="18" charset="0"/>
                          <a:cs typeface="Calibri" panose="020F0502020204030204" pitchFamily="34" charset="0"/>
                        </a:rPr>
                        <a:t>(261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167</a:t>
                      </a:r>
                    </a:p>
                    <a:p>
                      <a:pPr algn="ctr"/>
                      <a:r>
                        <a:rPr lang="en-US" sz="1800" b="0" dirty="0">
                          <a:solidFill>
                            <a:schemeClr val="tx1"/>
                          </a:solidFill>
                          <a:latin typeface="Palatino Linotype" panose="02040502050505030304" pitchFamily="18" charset="0"/>
                          <a:cs typeface="Calibri" panose="020F0502020204030204" pitchFamily="34" charset="0"/>
                        </a:rPr>
                        <a:t>(64%)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236 </a:t>
                      </a:r>
                    </a:p>
                    <a:p>
                      <a:pPr algn="ctr"/>
                      <a:r>
                        <a:rPr lang="en-US" sz="1800" b="0" dirty="0">
                          <a:solidFill>
                            <a:schemeClr val="tx1"/>
                          </a:solidFill>
                          <a:latin typeface="Palatino Linotype" panose="02040502050505030304" pitchFamily="18" charset="0"/>
                          <a:cs typeface="Calibri" panose="020F0502020204030204" pitchFamily="34" charset="0"/>
                        </a:rPr>
                        <a:t>(90%)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222</a:t>
                      </a:r>
                    </a:p>
                    <a:p>
                      <a:pPr algn="ctr"/>
                      <a:r>
                        <a:rPr lang="en-US" sz="1800" b="0" dirty="0">
                          <a:solidFill>
                            <a:schemeClr val="tx1"/>
                          </a:solidFill>
                          <a:latin typeface="Palatino Linotype" panose="02040502050505030304" pitchFamily="18" charset="0"/>
                          <a:cs typeface="Calibri" panose="020F0502020204030204" pitchFamily="34" charset="0"/>
                        </a:rPr>
                        <a:t>(85%)</a:t>
                      </a:r>
                    </a:p>
                  </a:txBody>
                  <a:tcPr marL="36000" marR="36000" anchor="ctr">
                    <a:noFill/>
                  </a:tcPr>
                </a:tc>
                <a:extLst>
                  <a:ext uri="{0D108BD9-81ED-4DB2-BD59-A6C34878D82A}">
                    <a16:rowId xmlns:a16="http://schemas.microsoft.com/office/drawing/2014/main" val="595471451"/>
                  </a:ext>
                </a:extLst>
              </a:tr>
              <a:tr h="6408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(1517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239 </a:t>
                      </a:r>
                    </a:p>
                    <a:p>
                      <a:pPr algn="ctr"/>
                      <a:r>
                        <a:rPr lang="en-US" sz="1800" b="0" dirty="0">
                          <a:solidFill>
                            <a:schemeClr val="tx1"/>
                          </a:solidFill>
                          <a:latin typeface="Palatino Linotype" panose="02040502050505030304" pitchFamily="18" charset="0"/>
                          <a:cs typeface="Calibri" panose="020F0502020204030204" pitchFamily="34" charset="0"/>
                        </a:rPr>
                        <a:t>(16%)</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321</a:t>
                      </a:r>
                    </a:p>
                    <a:p>
                      <a:pPr algn="ctr"/>
                      <a:r>
                        <a:rPr lang="en-US" sz="1800" b="0" dirty="0">
                          <a:solidFill>
                            <a:schemeClr val="tx1"/>
                          </a:solidFill>
                          <a:latin typeface="Palatino Linotype" panose="02040502050505030304" pitchFamily="18" charset="0"/>
                          <a:cs typeface="Calibri" panose="020F0502020204030204" pitchFamily="34" charset="0"/>
                        </a:rPr>
                        <a:t>(21%)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368 </a:t>
                      </a:r>
                    </a:p>
                    <a:p>
                      <a:pPr algn="ctr"/>
                      <a:r>
                        <a:rPr lang="en-US" sz="1800" b="0" dirty="0">
                          <a:solidFill>
                            <a:schemeClr val="tx1"/>
                          </a:solidFill>
                          <a:latin typeface="Palatino Linotype" panose="02040502050505030304" pitchFamily="18" charset="0"/>
                          <a:cs typeface="Calibri" panose="020F0502020204030204" pitchFamily="34" charset="0"/>
                        </a:rPr>
                        <a:t>(24%)</a:t>
                      </a:r>
                    </a:p>
                  </a:txBody>
                  <a:tcPr marL="36000" marR="36000" anchor="ctr">
                    <a:noFill/>
                  </a:tcPr>
                </a:tc>
                <a:extLst>
                  <a:ext uri="{0D108BD9-81ED-4DB2-BD59-A6C34878D82A}">
                    <a16:rowId xmlns:a16="http://schemas.microsoft.com/office/drawing/2014/main" val="1313501788"/>
                  </a:ext>
                </a:extLst>
              </a:tr>
              <a:tr h="6408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five exam papers)</a:t>
                      </a:r>
                    </a:p>
                    <a:p>
                      <a:pPr lvl="0"/>
                      <a:r>
                        <a:rPr lang="en-US" sz="1800" b="0" i="0" dirty="0">
                          <a:solidFill>
                            <a:schemeClr val="tx1"/>
                          </a:solidFill>
                          <a:latin typeface="Palatino Linotype" panose="02040502050505030304" pitchFamily="18" charset="0"/>
                          <a:cs typeface="Calibri" panose="020F0502020204030204" pitchFamily="34" charset="0"/>
                        </a:rPr>
                        <a:t>(934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367</a:t>
                      </a:r>
                    </a:p>
                    <a:p>
                      <a:pPr algn="ctr"/>
                      <a:r>
                        <a:rPr lang="en-US" sz="1800" b="0" dirty="0">
                          <a:solidFill>
                            <a:schemeClr val="tx1"/>
                          </a:solidFill>
                          <a:latin typeface="Palatino Linotype" panose="02040502050505030304" pitchFamily="18" charset="0"/>
                          <a:cs typeface="Calibri" panose="020F0502020204030204" pitchFamily="34" charset="0"/>
                        </a:rPr>
                        <a:t>(39%)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542</a:t>
                      </a:r>
                    </a:p>
                    <a:p>
                      <a:pPr algn="ctr"/>
                      <a:r>
                        <a:rPr lang="en-US" sz="1800" b="0" dirty="0">
                          <a:solidFill>
                            <a:schemeClr val="tx1"/>
                          </a:solidFill>
                          <a:latin typeface="Palatino Linotype" panose="02040502050505030304" pitchFamily="18" charset="0"/>
                          <a:cs typeface="Calibri" panose="020F0502020204030204" pitchFamily="34" charset="0"/>
                        </a:rPr>
                        <a:t>(58%)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526</a:t>
                      </a:r>
                    </a:p>
                    <a:p>
                      <a:pPr algn="ctr"/>
                      <a:r>
                        <a:rPr lang="en-US" sz="1800" b="0" dirty="0">
                          <a:solidFill>
                            <a:schemeClr val="tx1"/>
                          </a:solidFill>
                          <a:latin typeface="Palatino Linotype" panose="02040502050505030304" pitchFamily="18" charset="0"/>
                          <a:cs typeface="Calibri" panose="020F0502020204030204" pitchFamily="34" charset="0"/>
                        </a:rPr>
                        <a:t>(56%)</a:t>
                      </a:r>
                    </a:p>
                  </a:txBody>
                  <a:tcPr marL="36000" marR="36000" anchor="ctr">
                    <a:noFill/>
                  </a:tcPr>
                </a:tc>
                <a:extLst>
                  <a:ext uri="{0D108BD9-81ED-4DB2-BD59-A6C34878D82A}">
                    <a16:rowId xmlns:a16="http://schemas.microsoft.com/office/drawing/2014/main" val="1882035372"/>
                  </a:ext>
                </a:extLst>
              </a:tr>
              <a:tr h="6408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(2562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713 </a:t>
                      </a:r>
                    </a:p>
                    <a:p>
                      <a:pPr algn="ctr"/>
                      <a:r>
                        <a:rPr lang="en-US" sz="1800" b="0" dirty="0">
                          <a:solidFill>
                            <a:schemeClr val="tx1"/>
                          </a:solidFill>
                          <a:latin typeface="Palatino Linotype" panose="02040502050505030304" pitchFamily="18" charset="0"/>
                          <a:cs typeface="Calibri" panose="020F0502020204030204" pitchFamily="34" charset="0"/>
                        </a:rPr>
                        <a:t>(28%)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1050</a:t>
                      </a:r>
                    </a:p>
                    <a:p>
                      <a:pPr algn="ctr"/>
                      <a:r>
                        <a:rPr lang="en-US" sz="1800" b="0" dirty="0">
                          <a:solidFill>
                            <a:schemeClr val="tx1"/>
                          </a:solidFill>
                          <a:latin typeface="Palatino Linotype" panose="02040502050505030304" pitchFamily="18" charset="0"/>
                          <a:cs typeface="Calibri" panose="020F0502020204030204" pitchFamily="34" charset="0"/>
                        </a:rPr>
                        <a:t>(41%)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1061 </a:t>
                      </a:r>
                    </a:p>
                    <a:p>
                      <a:pPr algn="ctr"/>
                      <a:r>
                        <a:rPr lang="en-US" sz="1800" b="0" dirty="0">
                          <a:solidFill>
                            <a:schemeClr val="tx1"/>
                          </a:solidFill>
                          <a:latin typeface="Palatino Linotype" panose="02040502050505030304" pitchFamily="18" charset="0"/>
                          <a:cs typeface="Calibri" panose="020F0502020204030204" pitchFamily="34" charset="0"/>
                        </a:rPr>
                        <a:t>(41%)</a:t>
                      </a:r>
                    </a:p>
                  </a:txBody>
                  <a:tcPr marL="36000" marR="36000" anchor="ctr">
                    <a:noFill/>
                  </a:tcPr>
                </a:tc>
                <a:extLst>
                  <a:ext uri="{0D108BD9-81ED-4DB2-BD59-A6C34878D82A}">
                    <a16:rowId xmlns:a16="http://schemas.microsoft.com/office/drawing/2014/main" val="735092405"/>
                  </a:ext>
                </a:extLst>
              </a:tr>
            </a:tbl>
          </a:graphicData>
        </a:graphic>
      </p:graphicFrame>
      <p:sp>
        <p:nvSpPr>
          <p:cNvPr id="4" name="TextBox 3">
            <a:extLst>
              <a:ext uri="{FF2B5EF4-FFF2-40B4-BE49-F238E27FC236}">
                <a16:creationId xmlns:a16="http://schemas.microsoft.com/office/drawing/2014/main" id="{65D26C1E-3EBD-8D4B-A84B-53728861849A}"/>
              </a:ext>
            </a:extLst>
          </p:cNvPr>
          <p:cNvSpPr txBox="1"/>
          <p:nvPr/>
        </p:nvSpPr>
        <p:spPr>
          <a:xfrm>
            <a:off x="8851415" y="6128842"/>
            <a:ext cx="3068148" cy="338554"/>
          </a:xfrm>
          <a:prstGeom prst="rect">
            <a:avLst/>
          </a:prstGeom>
          <a:noFill/>
        </p:spPr>
        <p:txBody>
          <a:bodyPr wrap="none" rtlCol="0">
            <a:spAutoFit/>
          </a:bodyPr>
          <a:lstStyle/>
          <a:p>
            <a:pPr algn="r"/>
            <a:r>
              <a:rPr lang="en-US" sz="1600" dirty="0">
                <a:latin typeface="Palatino Linotype" panose="02040502050505030304" pitchFamily="18" charset="0"/>
              </a:rPr>
              <a:t>* The most frequent 1326 words</a:t>
            </a:r>
          </a:p>
        </p:txBody>
      </p:sp>
      <p:sp>
        <p:nvSpPr>
          <p:cNvPr id="5" name="TextBox 4">
            <a:extLst>
              <a:ext uri="{FF2B5EF4-FFF2-40B4-BE49-F238E27FC236}">
                <a16:creationId xmlns:a16="http://schemas.microsoft.com/office/drawing/2014/main" id="{45078CE0-A785-6C4A-A2BF-5E8E914FE3EA}"/>
              </a:ext>
            </a:extLst>
          </p:cNvPr>
          <p:cNvSpPr txBox="1"/>
          <p:nvPr/>
        </p:nvSpPr>
        <p:spPr>
          <a:xfrm>
            <a:off x="5548328" y="6451354"/>
            <a:ext cx="6371235" cy="338554"/>
          </a:xfrm>
          <a:prstGeom prst="rect">
            <a:avLst/>
          </a:prstGeom>
          <a:noFill/>
        </p:spPr>
        <p:txBody>
          <a:bodyPr wrap="square" rtlCol="0">
            <a:spAutoFit/>
          </a:bodyPr>
          <a:lstStyle/>
          <a:p>
            <a:pPr algn="r"/>
            <a:r>
              <a:rPr lang="en-US" sz="1600" dirty="0">
                <a:latin typeface="Palatino Linotype" panose="02040502050505030304" pitchFamily="18" charset="0"/>
              </a:rPr>
              <a:t>** a ‘</a:t>
            </a:r>
            <a:r>
              <a:rPr lang="en-US" sz="1600" i="1" dirty="0">
                <a:latin typeface="Palatino Linotype" panose="02040502050505030304" pitchFamily="18" charset="0"/>
              </a:rPr>
              <a:t>working example</a:t>
            </a:r>
            <a:r>
              <a:rPr lang="en-US" sz="1600" dirty="0">
                <a:latin typeface="Palatino Linotype" panose="02040502050505030304" pitchFamily="18" charset="0"/>
              </a:rPr>
              <a:t>’, created by NCELP</a:t>
            </a:r>
          </a:p>
        </p:txBody>
      </p:sp>
      <p:pic>
        <p:nvPicPr>
          <p:cNvPr id="10" name="Picture 9" descr="background rectangle">
            <a:extLst>
              <a:ext uri="{FF2B5EF4-FFF2-40B4-BE49-F238E27FC236}">
                <a16:creationId xmlns:a16="http://schemas.microsoft.com/office/drawing/2014/main" id="{A6989CF6-9B23-D44D-85E2-DBB6B85AE0F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11" name="Title 1">
            <a:extLst>
              <a:ext uri="{FF2B5EF4-FFF2-40B4-BE49-F238E27FC236}">
                <a16:creationId xmlns:a16="http://schemas.microsoft.com/office/drawing/2014/main" id="{4EDC53CC-9342-5644-BCA5-FA2BC098C743}"/>
              </a:ext>
            </a:extLst>
          </p:cNvPr>
          <p:cNvSpPr txBox="1">
            <a:spLocks/>
          </p:cNvSpPr>
          <p:nvPr/>
        </p:nvSpPr>
        <p:spPr>
          <a:xfrm>
            <a:off x="0" y="0"/>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defRPr/>
            </a:pPr>
            <a:r>
              <a:rPr lang="en-GB" sz="3200" b="1" dirty="0">
                <a:solidFill>
                  <a:prstClr val="white"/>
                </a:solidFill>
                <a:latin typeface="Palatino Linotype" panose="02040502050505030304" pitchFamily="18" charset="0"/>
              </a:rPr>
              <a:t>French: AQA</a:t>
            </a:r>
          </a:p>
        </p:txBody>
      </p:sp>
    </p:spTree>
    <p:extLst>
      <p:ext uri="{BB962C8B-B14F-4D97-AF65-F5344CB8AC3E}">
        <p14:creationId xmlns:p14="http://schemas.microsoft.com/office/powerpoint/2010/main" val="246883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21925"/>
            <a:ext cx="9986963" cy="1325563"/>
          </a:xfrm>
        </p:spPr>
        <p:txBody>
          <a:bodyPr>
            <a:normAutofit/>
          </a:bodyPr>
          <a:lstStyle/>
          <a:p>
            <a:r>
              <a:rPr lang="en-GB" sz="3600" b="1" dirty="0">
                <a:solidFill>
                  <a:schemeClr val="bg1"/>
                </a:solidFill>
                <a:latin typeface="Palatino Linotype" panose="02040502050505030304" pitchFamily="18" charset="0"/>
              </a:rPr>
              <a:t>French: Edexcel</a:t>
            </a:r>
          </a:p>
        </p:txBody>
      </p:sp>
      <p:graphicFrame>
        <p:nvGraphicFramePr>
          <p:cNvPr id="7" name="Table 5">
            <a:extLst>
              <a:ext uri="{FF2B5EF4-FFF2-40B4-BE49-F238E27FC236}">
                <a16:creationId xmlns:a16="http://schemas.microsoft.com/office/drawing/2014/main" id="{056EF4AB-132E-214D-8B97-AD8B5446CA40}"/>
              </a:ext>
            </a:extLst>
          </p:cNvPr>
          <p:cNvGraphicFramePr>
            <a:graphicFrameLocks noGrp="1"/>
          </p:cNvGraphicFramePr>
          <p:nvPr>
            <p:extLst>
              <p:ext uri="{D42A27DB-BD31-4B8C-83A1-F6EECF244321}">
                <p14:modId xmlns:p14="http://schemas.microsoft.com/office/powerpoint/2010/main" val="1458022124"/>
              </p:ext>
            </p:extLst>
          </p:nvPr>
        </p:nvGraphicFramePr>
        <p:xfrm>
          <a:off x="180000" y="108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bg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rgbClr val="114F76"/>
                      </a:solidFill>
                      <a:prstDash val="solid"/>
                      <a:round/>
                      <a:headEnd type="none" w="med" len="med"/>
                      <a:tailEnd type="none" w="med" len="med"/>
                    </a:lnR>
                    <a:solidFill>
                      <a:schemeClr val="bg1"/>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GCSE </a:t>
                      </a:r>
                    </a:p>
                    <a:p>
                      <a:pPr algn="ctr"/>
                      <a:r>
                        <a:rPr lang="en-US" sz="1800" b="1" dirty="0">
                          <a:solidFill>
                            <a:schemeClr val="bg1"/>
                          </a:solidFill>
                          <a:latin typeface="Palatino Linotype" panose="02040502050505030304" pitchFamily="18" charset="0"/>
                          <a:cs typeface="Calibri" panose="020F0502020204030204" pitchFamily="34" charset="0"/>
                        </a:rPr>
                        <a:t>word list</a:t>
                      </a:r>
                    </a:p>
                    <a:p>
                      <a:pPr algn="ctr"/>
                      <a:r>
                        <a:rPr lang="en-US" sz="1800" b="1" dirty="0">
                          <a:solidFill>
                            <a:schemeClr val="bg1"/>
                          </a:solidFill>
                          <a:latin typeface="Palatino Linotype" panose="02040502050505030304" pitchFamily="18" charset="0"/>
                          <a:cs typeface="Calibri" panose="020F0502020204030204" pitchFamily="34" charset="0"/>
                        </a:rPr>
                        <a:t>(n = 2082)</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bg1"/>
                          </a:solidFill>
                          <a:latin typeface="Palatino Linotype" panose="02040502050505030304" pitchFamily="18" charset="0"/>
                          <a:cs typeface="Calibri" panose="020F0502020204030204" pitchFamily="34" charset="0"/>
                        </a:rPr>
                        <a:t>(n = 2082)</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A ‘new GCSE’ word list</a:t>
                      </a:r>
                    </a:p>
                    <a:p>
                      <a:pPr algn="ctr"/>
                      <a:r>
                        <a:rPr lang="en-US" sz="1800" b="1" dirty="0">
                          <a:solidFill>
                            <a:schemeClr val="bg1"/>
                          </a:solidFill>
                          <a:latin typeface="Palatino Linotype" panose="02040502050505030304" pitchFamily="18" charset="0"/>
                          <a:cs typeface="Calibri" panose="020F0502020204030204" pitchFamily="34" charset="0"/>
                        </a:rPr>
                        <a:t>(n = 1555)</a:t>
                      </a: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a:t>
                      </a:r>
                    </a:p>
                    <a:p>
                      <a:r>
                        <a:rPr lang="en-US" sz="1800" b="0" i="0" dirty="0">
                          <a:solidFill>
                            <a:schemeClr val="tx1"/>
                          </a:solidFill>
                          <a:latin typeface="Palatino Linotype" panose="02040502050505030304" pitchFamily="18" charset="0"/>
                          <a:cs typeface="Calibri" panose="020F0502020204030204" pitchFamily="34" charset="0"/>
                        </a:rPr>
                        <a:t>(183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152</a:t>
                      </a:r>
                    </a:p>
                    <a:p>
                      <a:pPr algn="ctr"/>
                      <a:r>
                        <a:rPr lang="en-US" sz="1800" b="0" dirty="0">
                          <a:solidFill>
                            <a:schemeClr val="tx1"/>
                          </a:solidFill>
                          <a:latin typeface="Palatino Linotype" panose="02040502050505030304" pitchFamily="18" charset="0"/>
                          <a:cs typeface="Calibri" panose="020F0502020204030204" pitchFamily="34" charset="0"/>
                        </a:rPr>
                        <a:t>(83%)</a:t>
                      </a:r>
                    </a:p>
                  </a:txBody>
                  <a:tcPr marL="36000" marR="36000" anchor="ctr">
                    <a:lnT w="12700" cap="flat" cmpd="sng" algn="ctr">
                      <a:solidFill>
                        <a:srgbClr val="114F76"/>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172</a:t>
                      </a:r>
                    </a:p>
                    <a:p>
                      <a:pPr algn="ctr"/>
                      <a:r>
                        <a:rPr lang="en-US" sz="1800" b="0" dirty="0">
                          <a:solidFill>
                            <a:schemeClr val="tx1"/>
                          </a:solidFill>
                          <a:latin typeface="Palatino Linotype" panose="02040502050505030304" pitchFamily="18" charset="0"/>
                          <a:cs typeface="Calibri" panose="020F0502020204030204" pitchFamily="34" charset="0"/>
                        </a:rPr>
                        <a:t>(94%)</a:t>
                      </a:r>
                    </a:p>
                  </a:txBody>
                  <a:tcPr marL="36000" marR="36000" anchor="ctr">
                    <a:lnT w="12700" cap="flat" cmpd="sng" algn="ctr">
                      <a:solidFill>
                        <a:srgbClr val="114F76"/>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161</a:t>
                      </a:r>
                    </a:p>
                    <a:p>
                      <a:pPr algn="ctr"/>
                      <a:r>
                        <a:rPr lang="en-US" sz="1800" b="0" dirty="0">
                          <a:solidFill>
                            <a:schemeClr val="tx1"/>
                          </a:solidFill>
                          <a:latin typeface="Palatino Linotype" panose="02040502050505030304" pitchFamily="18" charset="0"/>
                          <a:cs typeface="Calibri" panose="020F0502020204030204" pitchFamily="34" charset="0"/>
                        </a:rPr>
                        <a:t>(88%)</a:t>
                      </a:r>
                    </a:p>
                  </a:txBody>
                  <a:tcPr marL="36000" marR="36000" anchor="ctr">
                    <a:lnT w="12700" cap="flat" cmpd="sng" algn="ctr">
                      <a:solidFill>
                        <a:srgbClr val="114F76"/>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a:t>
                      </a:r>
                    </a:p>
                    <a:p>
                      <a:pPr lvl="0"/>
                      <a:r>
                        <a:rPr lang="en-US" sz="1800" b="0" i="0" dirty="0">
                          <a:solidFill>
                            <a:schemeClr val="tx1"/>
                          </a:solidFill>
                          <a:latin typeface="Palatino Linotype" panose="02040502050505030304" pitchFamily="18" charset="0"/>
                          <a:cs typeface="Calibri" panose="020F0502020204030204" pitchFamily="34" charset="0"/>
                        </a:rPr>
                        <a:t>(242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184</a:t>
                      </a:r>
                    </a:p>
                    <a:p>
                      <a:pPr algn="ctr"/>
                      <a:r>
                        <a:rPr lang="en-US" sz="1800" b="0" dirty="0">
                          <a:solidFill>
                            <a:schemeClr val="tx1"/>
                          </a:solidFill>
                          <a:latin typeface="Palatino Linotype" panose="02040502050505030304" pitchFamily="18" charset="0"/>
                          <a:cs typeface="Calibri" panose="020F0502020204030204" pitchFamily="34" charset="0"/>
                        </a:rPr>
                        <a:t>(76%)</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225</a:t>
                      </a:r>
                    </a:p>
                    <a:p>
                      <a:pPr algn="ctr"/>
                      <a:r>
                        <a:rPr lang="en-US" sz="1800" b="0" dirty="0">
                          <a:solidFill>
                            <a:schemeClr val="tx1"/>
                          </a:solidFill>
                          <a:latin typeface="Palatino Linotype" panose="02040502050505030304" pitchFamily="18" charset="0"/>
                          <a:cs typeface="Calibri" panose="020F0502020204030204" pitchFamily="34" charset="0"/>
                        </a:rPr>
                        <a:t>(93%)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206 </a:t>
                      </a:r>
                    </a:p>
                    <a:p>
                      <a:pPr algn="ctr"/>
                      <a:r>
                        <a:rPr lang="en-US" sz="1800" b="0" dirty="0">
                          <a:solidFill>
                            <a:schemeClr val="tx1"/>
                          </a:solidFill>
                          <a:latin typeface="Palatino Linotype" panose="02040502050505030304" pitchFamily="18" charset="0"/>
                          <a:cs typeface="Calibri" panose="020F0502020204030204" pitchFamily="34" charset="0"/>
                        </a:rPr>
                        <a:t>(85%)</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(1343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378</a:t>
                      </a:r>
                    </a:p>
                    <a:p>
                      <a:pPr algn="ctr"/>
                      <a:r>
                        <a:rPr lang="en-US" sz="1800" b="0" dirty="0">
                          <a:solidFill>
                            <a:schemeClr val="tx1"/>
                          </a:solidFill>
                          <a:latin typeface="Palatino Linotype" panose="02040502050505030304" pitchFamily="18" charset="0"/>
                          <a:cs typeface="Calibri" panose="020F0502020204030204" pitchFamily="34" charset="0"/>
                        </a:rPr>
                        <a:t>(28%)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568</a:t>
                      </a:r>
                    </a:p>
                    <a:p>
                      <a:pPr algn="ctr"/>
                      <a:r>
                        <a:rPr lang="en-US" sz="1800" b="0" dirty="0">
                          <a:solidFill>
                            <a:schemeClr val="tx1"/>
                          </a:solidFill>
                          <a:latin typeface="Palatino Linotype" panose="02040502050505030304" pitchFamily="18" charset="0"/>
                          <a:cs typeface="Calibri" panose="020F0502020204030204" pitchFamily="34" charset="0"/>
                        </a:rPr>
                        <a:t>(42%)</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401</a:t>
                      </a:r>
                    </a:p>
                    <a:p>
                      <a:pPr algn="ctr"/>
                      <a:r>
                        <a:rPr lang="en-US" sz="1800" b="0" dirty="0">
                          <a:solidFill>
                            <a:schemeClr val="tx1"/>
                          </a:solidFill>
                          <a:latin typeface="Palatino Linotype" panose="02040502050505030304" pitchFamily="18" charset="0"/>
                          <a:cs typeface="Calibri" panose="020F0502020204030204" pitchFamily="34" charset="0"/>
                        </a:rPr>
                        <a:t>(30%)</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four exam papers)</a:t>
                      </a:r>
                    </a:p>
                    <a:p>
                      <a:pPr lvl="0"/>
                      <a:r>
                        <a:rPr lang="en-US" sz="1800" b="0" i="0" dirty="0">
                          <a:solidFill>
                            <a:schemeClr val="tx1"/>
                          </a:solidFill>
                          <a:latin typeface="Palatino Linotype" panose="02040502050505030304" pitchFamily="18" charset="0"/>
                          <a:cs typeface="Calibri" panose="020F0502020204030204" pitchFamily="34" charset="0"/>
                        </a:rPr>
                        <a:t>(834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413</a:t>
                      </a:r>
                    </a:p>
                    <a:p>
                      <a:pPr algn="ctr"/>
                      <a:r>
                        <a:rPr lang="en-US" sz="1800" b="0" dirty="0">
                          <a:solidFill>
                            <a:schemeClr val="tx1"/>
                          </a:solidFill>
                          <a:latin typeface="Palatino Linotype" panose="02040502050505030304" pitchFamily="18" charset="0"/>
                          <a:cs typeface="Calibri" panose="020F0502020204030204" pitchFamily="34" charset="0"/>
                        </a:rPr>
                        <a:t>(50%)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578</a:t>
                      </a:r>
                    </a:p>
                    <a:p>
                      <a:pPr algn="ctr"/>
                      <a:r>
                        <a:rPr lang="en-US" sz="1800" b="0" dirty="0">
                          <a:solidFill>
                            <a:schemeClr val="tx1"/>
                          </a:solidFill>
                          <a:latin typeface="Palatino Linotype" panose="02040502050505030304" pitchFamily="18" charset="0"/>
                          <a:cs typeface="Calibri" panose="020F0502020204030204" pitchFamily="34" charset="0"/>
                        </a:rPr>
                        <a:t>(69%)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479</a:t>
                      </a:r>
                    </a:p>
                    <a:p>
                      <a:pPr algn="ctr"/>
                      <a:r>
                        <a:rPr lang="en-US" sz="1800" b="0" dirty="0">
                          <a:solidFill>
                            <a:schemeClr val="tx1"/>
                          </a:solidFill>
                          <a:latin typeface="Palatino Linotype" panose="02040502050505030304" pitchFamily="18" charset="0"/>
                          <a:cs typeface="Calibri" panose="020F0502020204030204" pitchFamily="34" charset="0"/>
                        </a:rPr>
                        <a:t>(57%)</a:t>
                      </a:r>
                    </a:p>
                  </a:txBody>
                  <a:tcPr marL="36000" marR="36000" anchor="ctr">
                    <a:noFill/>
                  </a:tcPr>
                </a:tc>
                <a:extLst>
                  <a:ext uri="{0D108BD9-81ED-4DB2-BD59-A6C34878D82A}">
                    <a16:rowId xmlns:a16="http://schemas.microsoft.com/office/drawing/2014/main" val="89197285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(2072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816</a:t>
                      </a:r>
                    </a:p>
                    <a:p>
                      <a:pPr algn="ctr"/>
                      <a:r>
                        <a:rPr lang="en-US" sz="1800" b="0" dirty="0">
                          <a:solidFill>
                            <a:schemeClr val="tx1"/>
                          </a:solidFill>
                          <a:latin typeface="Palatino Linotype" panose="02040502050505030304" pitchFamily="18" charset="0"/>
                          <a:cs typeface="Calibri" panose="020F0502020204030204" pitchFamily="34" charset="0"/>
                        </a:rPr>
                        <a:t>(39%)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1192</a:t>
                      </a:r>
                    </a:p>
                    <a:p>
                      <a:pPr algn="ctr"/>
                      <a:r>
                        <a:rPr lang="en-US" sz="1800" b="0" dirty="0">
                          <a:solidFill>
                            <a:schemeClr val="tx1"/>
                          </a:solidFill>
                          <a:latin typeface="Palatino Linotype" panose="02040502050505030304" pitchFamily="18" charset="0"/>
                          <a:cs typeface="Calibri" panose="020F0502020204030204" pitchFamily="34" charset="0"/>
                        </a:rPr>
                        <a:t>(58%)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949</a:t>
                      </a:r>
                    </a:p>
                    <a:p>
                      <a:pPr algn="ctr"/>
                      <a:r>
                        <a:rPr lang="en-US" sz="1800" b="0" dirty="0">
                          <a:solidFill>
                            <a:schemeClr val="tx1"/>
                          </a:solidFill>
                          <a:latin typeface="Palatino Linotype" panose="02040502050505030304" pitchFamily="18" charset="0"/>
                          <a:cs typeface="Calibri" panose="020F0502020204030204" pitchFamily="34" charset="0"/>
                        </a:rPr>
                        <a:t>(45%)</a:t>
                      </a:r>
                    </a:p>
                  </a:txBody>
                  <a:tcPr marL="36000" marR="36000" anchor="ctr">
                    <a:noFill/>
                  </a:tcPr>
                </a:tc>
                <a:extLst>
                  <a:ext uri="{0D108BD9-81ED-4DB2-BD59-A6C34878D82A}">
                    <a16:rowId xmlns:a16="http://schemas.microsoft.com/office/drawing/2014/main" val="735092405"/>
                  </a:ext>
                </a:extLst>
              </a:tr>
            </a:tbl>
          </a:graphicData>
        </a:graphic>
      </p:graphicFrame>
      <p:sp>
        <p:nvSpPr>
          <p:cNvPr id="4" name="TextBox 3">
            <a:extLst>
              <a:ext uri="{FF2B5EF4-FFF2-40B4-BE49-F238E27FC236}">
                <a16:creationId xmlns:a16="http://schemas.microsoft.com/office/drawing/2014/main" id="{65D26C1E-3EBD-8D4B-A84B-53728861849A}"/>
              </a:ext>
            </a:extLst>
          </p:cNvPr>
          <p:cNvSpPr txBox="1"/>
          <p:nvPr/>
        </p:nvSpPr>
        <p:spPr>
          <a:xfrm>
            <a:off x="8971452" y="6115241"/>
            <a:ext cx="3068148" cy="338554"/>
          </a:xfrm>
          <a:prstGeom prst="rect">
            <a:avLst/>
          </a:prstGeom>
          <a:noFill/>
        </p:spPr>
        <p:txBody>
          <a:bodyPr wrap="none" rtlCol="0">
            <a:spAutoFit/>
          </a:bodyPr>
          <a:lstStyle/>
          <a:p>
            <a:r>
              <a:rPr lang="en-US" sz="1600" dirty="0">
                <a:latin typeface="Palatino Linotype" panose="02040502050505030304" pitchFamily="18" charset="0"/>
              </a:rPr>
              <a:t>* The most frequent 2082 words</a:t>
            </a:r>
          </a:p>
        </p:txBody>
      </p:sp>
      <p:pic>
        <p:nvPicPr>
          <p:cNvPr id="6" name="Picture 5"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8" name="Title 1"/>
          <p:cNvSpPr txBox="1">
            <a:spLocks/>
          </p:cNvSpPr>
          <p:nvPr/>
        </p:nvSpPr>
        <p:spPr>
          <a:xfrm>
            <a:off x="0" y="0"/>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defRPr/>
            </a:pPr>
            <a:r>
              <a:rPr lang="en-GB" sz="3200" b="1" dirty="0">
                <a:solidFill>
                  <a:prstClr val="white"/>
                </a:solidFill>
                <a:latin typeface="Palatino Linotype" panose="02040502050505030304" pitchFamily="18" charset="0"/>
              </a:rPr>
              <a:t>French: Edexcel</a:t>
            </a:r>
          </a:p>
        </p:txBody>
      </p:sp>
    </p:spTree>
    <p:extLst>
      <p:ext uri="{BB962C8B-B14F-4D97-AF65-F5344CB8AC3E}">
        <p14:creationId xmlns:p14="http://schemas.microsoft.com/office/powerpoint/2010/main" val="2086980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056EF4AB-132E-214D-8B97-AD8B5446CA40}"/>
              </a:ext>
            </a:extLst>
          </p:cNvPr>
          <p:cNvGraphicFramePr>
            <a:graphicFrameLocks noGrp="1"/>
          </p:cNvGraphicFramePr>
          <p:nvPr>
            <p:extLst>
              <p:ext uri="{D42A27DB-BD31-4B8C-83A1-F6EECF244321}">
                <p14:modId xmlns:p14="http://schemas.microsoft.com/office/powerpoint/2010/main" val="2411220861"/>
              </p:ext>
            </p:extLst>
          </p:nvPr>
        </p:nvGraphicFramePr>
        <p:xfrm>
          <a:off x="180000" y="108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bg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rgbClr val="D9A527"/>
                      </a:solidFill>
                      <a:prstDash val="solid"/>
                      <a:round/>
                      <a:headEnd type="none" w="med" len="med"/>
                      <a:tailEnd type="none" w="med" len="med"/>
                    </a:lnR>
                    <a:solidFill>
                      <a:schemeClr val="bg1"/>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GCSE </a:t>
                      </a:r>
                    </a:p>
                    <a:p>
                      <a:pPr algn="ctr"/>
                      <a:r>
                        <a:rPr lang="en-US" sz="1800" b="1" dirty="0">
                          <a:solidFill>
                            <a:schemeClr val="bg1"/>
                          </a:solidFill>
                          <a:latin typeface="Palatino Linotype" panose="02040502050505030304" pitchFamily="18" charset="0"/>
                          <a:cs typeface="Calibri" panose="020F0502020204030204" pitchFamily="34" charset="0"/>
                        </a:rPr>
                        <a:t>word list</a:t>
                      </a:r>
                    </a:p>
                    <a:p>
                      <a:pPr algn="ctr"/>
                      <a:r>
                        <a:rPr lang="en-US" sz="1800" b="1" dirty="0">
                          <a:solidFill>
                            <a:schemeClr val="bg1"/>
                          </a:solidFill>
                          <a:latin typeface="Palatino Linotype" panose="02040502050505030304" pitchFamily="18" charset="0"/>
                          <a:cs typeface="Calibri" panose="020F0502020204030204" pitchFamily="34" charset="0"/>
                        </a:rPr>
                        <a:t>(n = 1670)</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bg1"/>
                          </a:solidFill>
                          <a:latin typeface="Palatino Linotype" panose="02040502050505030304" pitchFamily="18" charset="0"/>
                          <a:cs typeface="Calibri" panose="020F0502020204030204" pitchFamily="34" charset="0"/>
                        </a:rPr>
                        <a:t>(n = 1670)</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A new GCSE word list</a:t>
                      </a:r>
                    </a:p>
                    <a:p>
                      <a:pPr algn="ctr"/>
                      <a:r>
                        <a:rPr lang="en-US" sz="1800" b="1" dirty="0">
                          <a:solidFill>
                            <a:schemeClr val="bg1"/>
                          </a:solidFill>
                          <a:latin typeface="Palatino Linotype" panose="02040502050505030304" pitchFamily="18" charset="0"/>
                          <a:cs typeface="Calibri" panose="020F0502020204030204" pitchFamily="34" charset="0"/>
                        </a:rPr>
                        <a:t>(n = 1716)</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 sample 2)</a:t>
                      </a:r>
                    </a:p>
                    <a:p>
                      <a:r>
                        <a:rPr lang="en-US" sz="1800" b="0" i="0" dirty="0">
                          <a:solidFill>
                            <a:schemeClr val="tx1"/>
                          </a:solidFill>
                          <a:latin typeface="Palatino Linotype" panose="02040502050505030304" pitchFamily="18" charset="0"/>
                          <a:cs typeface="Calibri" panose="020F0502020204030204" pitchFamily="34" charset="0"/>
                        </a:rPr>
                        <a:t>(222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143</a:t>
                      </a:r>
                    </a:p>
                    <a:p>
                      <a:pPr algn="ctr"/>
                      <a:r>
                        <a:rPr lang="en-US" sz="1800" b="0" dirty="0">
                          <a:solidFill>
                            <a:schemeClr val="tx1"/>
                          </a:solidFill>
                          <a:latin typeface="Palatino Linotype" panose="02040502050505030304" pitchFamily="18" charset="0"/>
                          <a:cs typeface="Calibri" panose="020F0502020204030204" pitchFamily="34" charset="0"/>
                        </a:rPr>
                        <a:t>(64%)</a:t>
                      </a:r>
                    </a:p>
                  </a:txBody>
                  <a:tcPr marL="36000" marR="36000" anchor="ctr">
                    <a:lnT w="12700" cap="flat" cmpd="sng" algn="ctr">
                      <a:solidFill>
                        <a:srgbClr val="D9A527"/>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203</a:t>
                      </a:r>
                    </a:p>
                    <a:p>
                      <a:pPr algn="ctr"/>
                      <a:r>
                        <a:rPr lang="en-US" sz="1800" b="0" dirty="0">
                          <a:solidFill>
                            <a:schemeClr val="tx1"/>
                          </a:solidFill>
                          <a:latin typeface="Palatino Linotype" panose="02040502050505030304" pitchFamily="18" charset="0"/>
                          <a:cs typeface="Calibri" panose="020F0502020204030204" pitchFamily="34" charset="0"/>
                        </a:rPr>
                        <a:t>(91%)</a:t>
                      </a:r>
                    </a:p>
                  </a:txBody>
                  <a:tcPr marL="36000" marR="36000" anchor="ctr">
                    <a:lnT w="12700" cap="flat" cmpd="sng" algn="ctr">
                      <a:solidFill>
                        <a:srgbClr val="D9A527"/>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207</a:t>
                      </a:r>
                    </a:p>
                    <a:p>
                      <a:pPr algn="ctr"/>
                      <a:r>
                        <a:rPr lang="en-US" sz="1800" b="0" dirty="0">
                          <a:solidFill>
                            <a:schemeClr val="tx1"/>
                          </a:solidFill>
                          <a:latin typeface="Palatino Linotype" panose="02040502050505030304" pitchFamily="18" charset="0"/>
                          <a:cs typeface="Calibri" panose="020F0502020204030204" pitchFamily="34" charset="0"/>
                        </a:rPr>
                        <a:t>(93%)</a:t>
                      </a:r>
                    </a:p>
                  </a:txBody>
                  <a:tcPr marL="36000" marR="36000" anchor="ctr">
                    <a:lnT w="12700" cap="flat" cmpd="sng" algn="ctr">
                      <a:solidFill>
                        <a:srgbClr val="D9A527"/>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samples)</a:t>
                      </a:r>
                    </a:p>
                    <a:p>
                      <a:pPr lvl="0"/>
                      <a:r>
                        <a:rPr lang="en-US" sz="1800" b="0" i="0" dirty="0">
                          <a:solidFill>
                            <a:schemeClr val="tx1"/>
                          </a:solidFill>
                          <a:latin typeface="Palatino Linotype" panose="02040502050505030304" pitchFamily="18" charset="0"/>
                          <a:cs typeface="Calibri" panose="020F0502020204030204" pitchFamily="34" charset="0"/>
                        </a:rPr>
                        <a:t>(318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190</a:t>
                      </a:r>
                    </a:p>
                    <a:p>
                      <a:pPr algn="ctr"/>
                      <a:r>
                        <a:rPr lang="en-US" sz="1800" b="0" dirty="0">
                          <a:solidFill>
                            <a:schemeClr val="tx1"/>
                          </a:solidFill>
                          <a:latin typeface="Palatino Linotype" panose="02040502050505030304" pitchFamily="18" charset="0"/>
                          <a:cs typeface="Calibri" panose="020F0502020204030204" pitchFamily="34" charset="0"/>
                        </a:rPr>
                        <a:t>(60%)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287</a:t>
                      </a:r>
                    </a:p>
                    <a:p>
                      <a:pPr algn="ctr"/>
                      <a:r>
                        <a:rPr lang="en-US" sz="1800" b="0" dirty="0">
                          <a:solidFill>
                            <a:schemeClr val="tx1"/>
                          </a:solidFill>
                          <a:latin typeface="Palatino Linotype" panose="02040502050505030304" pitchFamily="18" charset="0"/>
                          <a:cs typeface="Calibri" panose="020F0502020204030204" pitchFamily="34" charset="0"/>
                        </a:rPr>
                        <a:t>(90%)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291</a:t>
                      </a:r>
                    </a:p>
                    <a:p>
                      <a:pPr algn="ctr"/>
                      <a:r>
                        <a:rPr lang="en-US" sz="1800" b="0" dirty="0">
                          <a:solidFill>
                            <a:schemeClr val="tx1"/>
                          </a:solidFill>
                          <a:latin typeface="Palatino Linotype" panose="02040502050505030304" pitchFamily="18" charset="0"/>
                          <a:cs typeface="Calibri" panose="020F0502020204030204" pitchFamily="34" charset="0"/>
                        </a:rPr>
                        <a:t>(92%)</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(1860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278</a:t>
                      </a:r>
                    </a:p>
                    <a:p>
                      <a:pPr algn="ctr"/>
                      <a:r>
                        <a:rPr lang="en-US" sz="1800" b="0" dirty="0">
                          <a:solidFill>
                            <a:schemeClr val="tx1"/>
                          </a:solidFill>
                          <a:latin typeface="Palatino Linotype" panose="02040502050505030304" pitchFamily="18" charset="0"/>
                          <a:cs typeface="Calibri" panose="020F0502020204030204" pitchFamily="34" charset="0"/>
                        </a:rPr>
                        <a:t>(15%)</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410</a:t>
                      </a:r>
                    </a:p>
                    <a:p>
                      <a:pPr algn="ctr"/>
                      <a:r>
                        <a:rPr lang="en-US" sz="1800" b="0" dirty="0">
                          <a:solidFill>
                            <a:schemeClr val="tx1"/>
                          </a:solidFill>
                          <a:latin typeface="Palatino Linotype" panose="02040502050505030304" pitchFamily="18" charset="0"/>
                          <a:cs typeface="Calibri" panose="020F0502020204030204" pitchFamily="34" charset="0"/>
                        </a:rPr>
                        <a:t>(22%)</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412</a:t>
                      </a:r>
                    </a:p>
                    <a:p>
                      <a:pPr algn="ctr"/>
                      <a:r>
                        <a:rPr lang="en-US" sz="1800" b="0" dirty="0">
                          <a:solidFill>
                            <a:schemeClr val="tx1"/>
                          </a:solidFill>
                          <a:latin typeface="Palatino Linotype" panose="02040502050505030304" pitchFamily="18" charset="0"/>
                          <a:cs typeface="Calibri" panose="020F0502020204030204" pitchFamily="34" charset="0"/>
                        </a:rPr>
                        <a:t>(22%)</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five exam papers)</a:t>
                      </a:r>
                    </a:p>
                    <a:p>
                      <a:pPr lvl="0"/>
                      <a:r>
                        <a:rPr lang="en-US" sz="1800" b="0" i="0" dirty="0">
                          <a:solidFill>
                            <a:schemeClr val="tx1"/>
                          </a:solidFill>
                          <a:latin typeface="Palatino Linotype" panose="02040502050505030304" pitchFamily="18" charset="0"/>
                          <a:cs typeface="Calibri" panose="020F0502020204030204" pitchFamily="34" charset="0"/>
                        </a:rPr>
                        <a:t>(999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381</a:t>
                      </a:r>
                    </a:p>
                    <a:p>
                      <a:pPr algn="ctr"/>
                      <a:r>
                        <a:rPr lang="en-US" sz="1800" b="0" dirty="0">
                          <a:solidFill>
                            <a:schemeClr val="tx1"/>
                          </a:solidFill>
                          <a:latin typeface="Palatino Linotype" panose="02040502050505030304" pitchFamily="18" charset="0"/>
                          <a:cs typeface="Calibri" panose="020F0502020204030204" pitchFamily="34" charset="0"/>
                        </a:rPr>
                        <a:t>(38%)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585</a:t>
                      </a:r>
                    </a:p>
                    <a:p>
                      <a:pPr algn="ctr"/>
                      <a:r>
                        <a:rPr lang="en-US" sz="1800" b="0" dirty="0">
                          <a:solidFill>
                            <a:schemeClr val="tx1"/>
                          </a:solidFill>
                          <a:latin typeface="Palatino Linotype" panose="02040502050505030304" pitchFamily="18" charset="0"/>
                          <a:cs typeface="Calibri" panose="020F0502020204030204" pitchFamily="34" charset="0"/>
                        </a:rPr>
                        <a:t>(59%)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587</a:t>
                      </a:r>
                    </a:p>
                    <a:p>
                      <a:pPr algn="ctr"/>
                      <a:r>
                        <a:rPr lang="en-US" sz="1800" b="0" dirty="0">
                          <a:solidFill>
                            <a:schemeClr val="tx1"/>
                          </a:solidFill>
                          <a:latin typeface="Palatino Linotype" panose="02040502050505030304" pitchFamily="18" charset="0"/>
                          <a:cs typeface="Calibri" panose="020F0502020204030204" pitchFamily="34" charset="0"/>
                        </a:rPr>
                        <a:t>(59%)</a:t>
                      </a:r>
                    </a:p>
                  </a:txBody>
                  <a:tcPr marL="36000" marR="36000" anchor="ctr">
                    <a:noFill/>
                  </a:tcPr>
                </a:tc>
                <a:extLst>
                  <a:ext uri="{0D108BD9-81ED-4DB2-BD59-A6C34878D82A}">
                    <a16:rowId xmlns:a16="http://schemas.microsoft.com/office/drawing/2014/main" val="2070726792"/>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(2847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748</a:t>
                      </a:r>
                    </a:p>
                    <a:p>
                      <a:pPr algn="ctr"/>
                      <a:r>
                        <a:rPr lang="en-US" sz="1800" b="0" dirty="0">
                          <a:solidFill>
                            <a:schemeClr val="tx1"/>
                          </a:solidFill>
                          <a:latin typeface="Palatino Linotype" panose="02040502050505030304" pitchFamily="18" charset="0"/>
                          <a:cs typeface="Calibri" panose="020F0502020204030204" pitchFamily="34" charset="0"/>
                        </a:rPr>
                        <a:t>(26%)</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1157</a:t>
                      </a:r>
                    </a:p>
                    <a:p>
                      <a:pPr algn="ctr"/>
                      <a:r>
                        <a:rPr lang="en-US" sz="1800" b="0" dirty="0">
                          <a:solidFill>
                            <a:schemeClr val="tx1"/>
                          </a:solidFill>
                          <a:latin typeface="Palatino Linotype" panose="02040502050505030304" pitchFamily="18" charset="0"/>
                          <a:cs typeface="Calibri" panose="020F0502020204030204" pitchFamily="34" charset="0"/>
                        </a:rPr>
                        <a:t>(41%)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1152</a:t>
                      </a:r>
                    </a:p>
                    <a:p>
                      <a:pPr algn="ctr"/>
                      <a:r>
                        <a:rPr lang="en-US" sz="1800" b="0" dirty="0">
                          <a:solidFill>
                            <a:schemeClr val="tx1"/>
                          </a:solidFill>
                          <a:latin typeface="Palatino Linotype" panose="02040502050505030304" pitchFamily="18" charset="0"/>
                          <a:cs typeface="Calibri" panose="020F0502020204030204" pitchFamily="34" charset="0"/>
                        </a:rPr>
                        <a:t>(40%)</a:t>
                      </a:r>
                    </a:p>
                  </a:txBody>
                  <a:tcPr marL="36000" marR="36000" anchor="ctr">
                    <a:noFill/>
                  </a:tcPr>
                </a:tc>
                <a:extLst>
                  <a:ext uri="{0D108BD9-81ED-4DB2-BD59-A6C34878D82A}">
                    <a16:rowId xmlns:a16="http://schemas.microsoft.com/office/drawing/2014/main" val="735092405"/>
                  </a:ext>
                </a:extLst>
              </a:tr>
            </a:tbl>
          </a:graphicData>
        </a:graphic>
      </p:graphicFrame>
      <p:sp>
        <p:nvSpPr>
          <p:cNvPr id="4" name="TextBox 3">
            <a:extLst>
              <a:ext uri="{FF2B5EF4-FFF2-40B4-BE49-F238E27FC236}">
                <a16:creationId xmlns:a16="http://schemas.microsoft.com/office/drawing/2014/main" id="{65D26C1E-3EBD-8D4B-A84B-53728861849A}"/>
              </a:ext>
            </a:extLst>
          </p:cNvPr>
          <p:cNvSpPr txBox="1"/>
          <p:nvPr/>
        </p:nvSpPr>
        <p:spPr>
          <a:xfrm>
            <a:off x="8979919" y="6096381"/>
            <a:ext cx="30681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cs typeface="Palace Script MT" panose="020F0502020204030204" pitchFamily="34" charset="0"/>
              </a:rPr>
              <a:t>* The most frequent 1670 words</a:t>
            </a:r>
          </a:p>
        </p:txBody>
      </p:sp>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Title 1"/>
          <p:cNvSpPr>
            <a:spLocks noGrp="1"/>
          </p:cNvSpPr>
          <p:nvPr>
            <p:ph type="title"/>
          </p:nvPr>
        </p:nvSpPr>
        <p:spPr>
          <a:xfrm>
            <a:off x="0" y="0"/>
            <a:ext cx="6484584" cy="1325563"/>
          </a:xfrm>
        </p:spPr>
        <p:txBody>
          <a:bodyPr>
            <a:normAutofit/>
          </a:bodyPr>
          <a:lstStyle/>
          <a:p>
            <a:pPr lvl="0">
              <a:lnSpc>
                <a:spcPct val="100000"/>
              </a:lnSpc>
              <a:spcBef>
                <a:spcPts val="0"/>
              </a:spcBef>
              <a:defRPr/>
            </a:pPr>
            <a:r>
              <a:rPr lang="en-GB" sz="3200" b="1" dirty="0">
                <a:solidFill>
                  <a:prstClr val="white"/>
                </a:solidFill>
                <a:latin typeface="Palatino Linotype" panose="02040502050505030304" pitchFamily="18" charset="0"/>
              </a:rPr>
              <a:t>German: AQA</a:t>
            </a:r>
          </a:p>
        </p:txBody>
      </p:sp>
    </p:spTree>
    <p:extLst>
      <p:ext uri="{BB962C8B-B14F-4D97-AF65-F5344CB8AC3E}">
        <p14:creationId xmlns:p14="http://schemas.microsoft.com/office/powerpoint/2010/main" val="96306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056EF4AB-132E-214D-8B97-AD8B5446CA40}"/>
              </a:ext>
            </a:extLst>
          </p:cNvPr>
          <p:cNvGraphicFramePr>
            <a:graphicFrameLocks noGrp="1"/>
          </p:cNvGraphicFramePr>
          <p:nvPr/>
        </p:nvGraphicFramePr>
        <p:xfrm>
          <a:off x="180000" y="108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bg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rgbClr val="D9A527"/>
                      </a:solidFill>
                      <a:prstDash val="solid"/>
                      <a:round/>
                      <a:headEnd type="none" w="med" len="med"/>
                      <a:tailEnd type="none" w="med" len="med"/>
                    </a:lnR>
                    <a:solidFill>
                      <a:schemeClr val="bg1"/>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GCSE </a:t>
                      </a:r>
                    </a:p>
                    <a:p>
                      <a:pPr algn="ctr"/>
                      <a:r>
                        <a:rPr lang="en-US" sz="1800" b="1" dirty="0">
                          <a:solidFill>
                            <a:schemeClr val="bg1"/>
                          </a:solidFill>
                          <a:latin typeface="Palatino Linotype" panose="02040502050505030304" pitchFamily="18" charset="0"/>
                          <a:cs typeface="Calibri" panose="020F0502020204030204" pitchFamily="34" charset="0"/>
                        </a:rPr>
                        <a:t>word list</a:t>
                      </a:r>
                    </a:p>
                    <a:p>
                      <a:pPr algn="ctr"/>
                      <a:r>
                        <a:rPr lang="en-US" sz="1800" b="1" dirty="0">
                          <a:solidFill>
                            <a:schemeClr val="bg1"/>
                          </a:solidFill>
                          <a:latin typeface="Palatino Linotype" panose="02040502050505030304" pitchFamily="18" charset="0"/>
                          <a:cs typeface="Calibri" panose="020F0502020204030204" pitchFamily="34" charset="0"/>
                        </a:rPr>
                        <a:t>(n = 2205)</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bg1"/>
                          </a:solidFill>
                          <a:latin typeface="Palatino Linotype" panose="02040502050505030304" pitchFamily="18" charset="0"/>
                          <a:cs typeface="Calibri" panose="020F0502020204030204" pitchFamily="34" charset="0"/>
                        </a:rPr>
                        <a:t>(n = 2205)</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A new GCSE word list</a:t>
                      </a:r>
                    </a:p>
                    <a:p>
                      <a:pPr algn="ctr"/>
                      <a:r>
                        <a:rPr lang="en-US" sz="1800" b="1" dirty="0">
                          <a:solidFill>
                            <a:schemeClr val="bg1"/>
                          </a:solidFill>
                          <a:latin typeface="Palatino Linotype" panose="02040502050505030304" pitchFamily="18" charset="0"/>
                          <a:cs typeface="Calibri" panose="020F0502020204030204" pitchFamily="34" charset="0"/>
                        </a:rPr>
                        <a:t>(n = 1716)</a:t>
                      </a:r>
                    </a:p>
                  </a:txBody>
                  <a:tcPr marL="36000" marR="36000" anchor="ctr">
                    <a:lnL w="12700" cap="flat" cmpd="sng" algn="ctr">
                      <a:solidFill>
                        <a:srgbClr val="D9A527"/>
                      </a:solidFill>
                      <a:prstDash val="solid"/>
                      <a:round/>
                      <a:headEnd type="none" w="med" len="med"/>
                      <a:tailEnd type="none" w="med" len="med"/>
                    </a:lnL>
                    <a:lnR w="12700" cap="flat" cmpd="sng" algn="ctr">
                      <a:solidFill>
                        <a:srgbClr val="D9A527"/>
                      </a:solidFill>
                      <a:prstDash val="solid"/>
                      <a:round/>
                      <a:headEnd type="none" w="med" len="med"/>
                      <a:tailEnd type="none" w="med" len="med"/>
                    </a:lnR>
                    <a:lnT w="12700" cap="flat" cmpd="sng" algn="ctr">
                      <a:solidFill>
                        <a:srgbClr val="D9A527"/>
                      </a:solidFill>
                      <a:prstDash val="solid"/>
                      <a:round/>
                      <a:headEnd type="none" w="med" len="med"/>
                      <a:tailEnd type="none" w="med" len="med"/>
                    </a:lnT>
                    <a:lnB w="12700" cap="flat" cmpd="sng" algn="ctr">
                      <a:solidFill>
                        <a:srgbClr val="D9A527"/>
                      </a:solidFill>
                      <a:prstDash val="solid"/>
                      <a:round/>
                      <a:headEnd type="none" w="med" len="med"/>
                      <a:tailEnd type="none" w="med" len="med"/>
                    </a:lnB>
                    <a:solidFill>
                      <a:srgbClr val="D9A527"/>
                    </a:solid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a:t>
                      </a:r>
                    </a:p>
                    <a:p>
                      <a:r>
                        <a:rPr lang="en-US" sz="1800" b="0" i="0" dirty="0">
                          <a:solidFill>
                            <a:schemeClr val="tx1"/>
                          </a:solidFill>
                          <a:latin typeface="Palatino Linotype" panose="02040502050505030304" pitchFamily="18" charset="0"/>
                          <a:cs typeface="Calibri" panose="020F0502020204030204" pitchFamily="34" charset="0"/>
                        </a:rPr>
                        <a:t>(173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148</a:t>
                      </a:r>
                    </a:p>
                    <a:p>
                      <a:pPr algn="ctr"/>
                      <a:r>
                        <a:rPr lang="en-US" sz="1800" b="0" dirty="0">
                          <a:solidFill>
                            <a:schemeClr val="tx1"/>
                          </a:solidFill>
                          <a:latin typeface="Palatino Linotype" panose="02040502050505030304" pitchFamily="18" charset="0"/>
                          <a:cs typeface="Calibri" panose="020F0502020204030204" pitchFamily="34" charset="0"/>
                        </a:rPr>
                        <a:t>(86%)</a:t>
                      </a:r>
                    </a:p>
                  </a:txBody>
                  <a:tcPr marL="36000" marR="36000" anchor="ctr">
                    <a:lnT w="12700" cap="flat" cmpd="sng" algn="ctr">
                      <a:solidFill>
                        <a:srgbClr val="D9A527"/>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168</a:t>
                      </a:r>
                    </a:p>
                    <a:p>
                      <a:pPr algn="ctr"/>
                      <a:r>
                        <a:rPr lang="en-US" sz="1800" b="0" dirty="0">
                          <a:solidFill>
                            <a:schemeClr val="tx1"/>
                          </a:solidFill>
                          <a:latin typeface="Palatino Linotype" panose="02040502050505030304" pitchFamily="18" charset="0"/>
                          <a:cs typeface="Calibri" panose="020F0502020204030204" pitchFamily="34" charset="0"/>
                        </a:rPr>
                        <a:t>(97%)</a:t>
                      </a:r>
                    </a:p>
                  </a:txBody>
                  <a:tcPr marL="36000" marR="36000" anchor="ctr">
                    <a:lnT w="12700" cap="flat" cmpd="sng" algn="ctr">
                      <a:solidFill>
                        <a:srgbClr val="D9A527"/>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164</a:t>
                      </a:r>
                    </a:p>
                    <a:p>
                      <a:pPr algn="ctr"/>
                      <a:r>
                        <a:rPr lang="en-US" sz="1800" b="0" dirty="0">
                          <a:solidFill>
                            <a:schemeClr val="tx1"/>
                          </a:solidFill>
                          <a:latin typeface="Palatino Linotype" panose="02040502050505030304" pitchFamily="18" charset="0"/>
                          <a:cs typeface="Calibri" panose="020F0502020204030204" pitchFamily="34" charset="0"/>
                        </a:rPr>
                        <a:t>(95%)</a:t>
                      </a:r>
                    </a:p>
                  </a:txBody>
                  <a:tcPr marL="36000" marR="36000" anchor="ctr">
                    <a:lnT w="12700" cap="flat" cmpd="sng" algn="ctr">
                      <a:solidFill>
                        <a:srgbClr val="D9A527"/>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a:t>
                      </a:r>
                    </a:p>
                    <a:p>
                      <a:pPr lvl="0"/>
                      <a:r>
                        <a:rPr lang="en-US" sz="1800" b="0" i="0" dirty="0">
                          <a:solidFill>
                            <a:schemeClr val="tx1"/>
                          </a:solidFill>
                          <a:latin typeface="Palatino Linotype" panose="02040502050505030304" pitchFamily="18" charset="0"/>
                          <a:cs typeface="Calibri" panose="020F0502020204030204" pitchFamily="34" charset="0"/>
                        </a:rPr>
                        <a:t>(212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168</a:t>
                      </a:r>
                    </a:p>
                    <a:p>
                      <a:pPr algn="ctr"/>
                      <a:r>
                        <a:rPr lang="en-US" sz="1800" b="0" dirty="0">
                          <a:solidFill>
                            <a:schemeClr val="tx1"/>
                          </a:solidFill>
                          <a:latin typeface="Palatino Linotype" panose="02040502050505030304" pitchFamily="18" charset="0"/>
                          <a:cs typeface="Calibri" panose="020F0502020204030204" pitchFamily="34" charset="0"/>
                        </a:rPr>
                        <a:t>(79%)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203</a:t>
                      </a:r>
                    </a:p>
                    <a:p>
                      <a:pPr algn="ctr"/>
                      <a:r>
                        <a:rPr lang="en-US" sz="1800" b="0" dirty="0">
                          <a:solidFill>
                            <a:schemeClr val="tx1"/>
                          </a:solidFill>
                          <a:latin typeface="Palatino Linotype" panose="02040502050505030304" pitchFamily="18" charset="0"/>
                          <a:cs typeface="Calibri" panose="020F0502020204030204" pitchFamily="34" charset="0"/>
                        </a:rPr>
                        <a:t>(96%)</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198</a:t>
                      </a:r>
                    </a:p>
                    <a:p>
                      <a:pPr algn="ctr"/>
                      <a:r>
                        <a:rPr lang="en-US" sz="1800" b="0" dirty="0">
                          <a:solidFill>
                            <a:schemeClr val="tx1"/>
                          </a:solidFill>
                          <a:latin typeface="Palatino Linotype" panose="02040502050505030304" pitchFamily="18" charset="0"/>
                          <a:cs typeface="Calibri" panose="020F0502020204030204" pitchFamily="34" charset="0"/>
                        </a:rPr>
                        <a:t>(93%)</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(1767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373</a:t>
                      </a:r>
                    </a:p>
                    <a:p>
                      <a:pPr algn="ctr"/>
                      <a:r>
                        <a:rPr lang="en-US" sz="1800" b="0" dirty="0">
                          <a:solidFill>
                            <a:schemeClr val="tx1"/>
                          </a:solidFill>
                          <a:latin typeface="Palatino Linotype" panose="02040502050505030304" pitchFamily="18" charset="0"/>
                          <a:cs typeface="Calibri" panose="020F0502020204030204" pitchFamily="34" charset="0"/>
                        </a:rPr>
                        <a:t>(21%)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577</a:t>
                      </a:r>
                    </a:p>
                    <a:p>
                      <a:pPr algn="ctr"/>
                      <a:r>
                        <a:rPr lang="en-US" sz="1800" b="0" dirty="0">
                          <a:solidFill>
                            <a:schemeClr val="tx1"/>
                          </a:solidFill>
                          <a:latin typeface="Palatino Linotype" panose="02040502050505030304" pitchFamily="18" charset="0"/>
                          <a:cs typeface="Calibri" panose="020F0502020204030204" pitchFamily="34" charset="0"/>
                        </a:rPr>
                        <a:t>(33%)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430</a:t>
                      </a:r>
                    </a:p>
                    <a:p>
                      <a:pPr algn="ctr"/>
                      <a:r>
                        <a:rPr lang="en-US" sz="1800" b="0" dirty="0">
                          <a:solidFill>
                            <a:schemeClr val="tx1"/>
                          </a:solidFill>
                          <a:latin typeface="Palatino Linotype" panose="02040502050505030304" pitchFamily="18" charset="0"/>
                          <a:cs typeface="Calibri" panose="020F0502020204030204" pitchFamily="34" charset="0"/>
                        </a:rPr>
                        <a:t>(24%)</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four exam papers)</a:t>
                      </a:r>
                    </a:p>
                    <a:p>
                      <a:pPr lvl="0"/>
                      <a:r>
                        <a:rPr lang="en-US" sz="1800" b="0" i="0" dirty="0">
                          <a:solidFill>
                            <a:schemeClr val="tx1"/>
                          </a:solidFill>
                          <a:latin typeface="Palatino Linotype" panose="02040502050505030304" pitchFamily="18" charset="0"/>
                          <a:cs typeface="Calibri" panose="020F0502020204030204" pitchFamily="34" charset="0"/>
                        </a:rPr>
                        <a:t>(923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399</a:t>
                      </a:r>
                    </a:p>
                    <a:p>
                      <a:pPr algn="ctr"/>
                      <a:r>
                        <a:rPr lang="en-US" sz="1800" b="0" dirty="0">
                          <a:solidFill>
                            <a:schemeClr val="tx1"/>
                          </a:solidFill>
                          <a:latin typeface="Palatino Linotype" panose="02040502050505030304" pitchFamily="18" charset="0"/>
                          <a:cs typeface="Calibri" panose="020F0502020204030204" pitchFamily="34" charset="0"/>
                        </a:rPr>
                        <a:t>(43%)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558</a:t>
                      </a:r>
                    </a:p>
                    <a:p>
                      <a:pPr algn="ctr"/>
                      <a:r>
                        <a:rPr lang="en-US" sz="1800" b="0" dirty="0">
                          <a:solidFill>
                            <a:schemeClr val="tx1"/>
                          </a:solidFill>
                          <a:latin typeface="Palatino Linotype" panose="02040502050505030304" pitchFamily="18" charset="0"/>
                          <a:cs typeface="Calibri" panose="020F0502020204030204" pitchFamily="34" charset="0"/>
                        </a:rPr>
                        <a:t>(60%)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505</a:t>
                      </a:r>
                    </a:p>
                    <a:p>
                      <a:pPr algn="ctr"/>
                      <a:r>
                        <a:rPr lang="en-US" sz="1800" b="0" dirty="0">
                          <a:solidFill>
                            <a:schemeClr val="tx1"/>
                          </a:solidFill>
                          <a:latin typeface="Palatino Linotype" panose="02040502050505030304" pitchFamily="18" charset="0"/>
                          <a:cs typeface="Calibri" panose="020F0502020204030204" pitchFamily="34" charset="0"/>
                        </a:rPr>
                        <a:t>(55%)</a:t>
                      </a:r>
                    </a:p>
                  </a:txBody>
                  <a:tcPr marL="36000" marR="36000" anchor="ctr">
                    <a:noFill/>
                  </a:tcPr>
                </a:tc>
                <a:extLst>
                  <a:ext uri="{0D108BD9-81ED-4DB2-BD59-A6C34878D82A}">
                    <a16:rowId xmlns:a16="http://schemas.microsoft.com/office/drawing/2014/main" val="3507609289"/>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(2474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785</a:t>
                      </a:r>
                    </a:p>
                    <a:p>
                      <a:pPr algn="ctr"/>
                      <a:r>
                        <a:rPr lang="en-US" sz="1800" b="0" dirty="0">
                          <a:solidFill>
                            <a:schemeClr val="tx1"/>
                          </a:solidFill>
                          <a:latin typeface="Palatino Linotype" panose="02040502050505030304" pitchFamily="18" charset="0"/>
                          <a:cs typeface="Calibri" panose="020F0502020204030204" pitchFamily="34" charset="0"/>
                        </a:rPr>
                        <a:t>(32%)</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1164</a:t>
                      </a:r>
                    </a:p>
                    <a:p>
                      <a:pPr algn="ctr"/>
                      <a:r>
                        <a:rPr lang="en-US" sz="1800" b="0" dirty="0">
                          <a:solidFill>
                            <a:schemeClr val="tx1"/>
                          </a:solidFill>
                          <a:latin typeface="Palatino Linotype" panose="02040502050505030304" pitchFamily="18" charset="0"/>
                          <a:cs typeface="Calibri" panose="020F0502020204030204" pitchFamily="34" charset="0"/>
                        </a:rPr>
                        <a:t>(47%)</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990</a:t>
                      </a:r>
                    </a:p>
                    <a:p>
                      <a:pPr algn="ctr"/>
                      <a:r>
                        <a:rPr lang="en-US" sz="1800" b="0" dirty="0">
                          <a:solidFill>
                            <a:schemeClr val="tx1"/>
                          </a:solidFill>
                          <a:latin typeface="Palatino Linotype" panose="02040502050505030304" pitchFamily="18" charset="0"/>
                          <a:cs typeface="Calibri" panose="020F0502020204030204" pitchFamily="34" charset="0"/>
                        </a:rPr>
                        <a:t>(40%)</a:t>
                      </a:r>
                    </a:p>
                  </a:txBody>
                  <a:tcPr marL="36000" marR="36000" anchor="ctr">
                    <a:noFill/>
                  </a:tcPr>
                </a:tc>
                <a:extLst>
                  <a:ext uri="{0D108BD9-81ED-4DB2-BD59-A6C34878D82A}">
                    <a16:rowId xmlns:a16="http://schemas.microsoft.com/office/drawing/2014/main" val="735092405"/>
                  </a:ext>
                </a:extLst>
              </a:tr>
            </a:tbl>
          </a:graphicData>
        </a:graphic>
      </p:graphicFrame>
      <p:sp>
        <p:nvSpPr>
          <p:cNvPr id="6" name="TextBox 5">
            <a:extLst>
              <a:ext uri="{FF2B5EF4-FFF2-40B4-BE49-F238E27FC236}">
                <a16:creationId xmlns:a16="http://schemas.microsoft.com/office/drawing/2014/main" id="{DAEDCEBB-76FA-E944-A816-3D2D630F79E7}"/>
              </a:ext>
            </a:extLst>
          </p:cNvPr>
          <p:cNvSpPr txBox="1"/>
          <p:nvPr/>
        </p:nvSpPr>
        <p:spPr>
          <a:xfrm>
            <a:off x="8881643" y="6086529"/>
            <a:ext cx="3068148"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Palatino Linotype" panose="02040502050505030304" pitchFamily="18" charset="0"/>
                <a:cs typeface="Palace Script MT" panose="020F0502020204030204" pitchFamily="34" charset="0"/>
              </a:rPr>
              <a:t>* The most frequent 2205 words</a:t>
            </a:r>
          </a:p>
        </p:txBody>
      </p:sp>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Title 1"/>
          <p:cNvSpPr>
            <a:spLocks noGrp="1"/>
          </p:cNvSpPr>
          <p:nvPr>
            <p:ph type="title"/>
          </p:nvPr>
        </p:nvSpPr>
        <p:spPr>
          <a:xfrm>
            <a:off x="0" y="0"/>
            <a:ext cx="6484584" cy="1325563"/>
          </a:xfrm>
        </p:spPr>
        <p:txBody>
          <a:bodyPr>
            <a:normAutofit/>
          </a:bodyPr>
          <a:lstStyle/>
          <a:p>
            <a:pPr lvl="0">
              <a:lnSpc>
                <a:spcPct val="100000"/>
              </a:lnSpc>
              <a:spcBef>
                <a:spcPts val="0"/>
              </a:spcBef>
              <a:defRPr/>
            </a:pPr>
            <a:r>
              <a:rPr lang="en-GB" sz="3200" b="1" dirty="0">
                <a:solidFill>
                  <a:prstClr val="white"/>
                </a:solidFill>
                <a:latin typeface="Palatino Linotype" panose="02040502050505030304" pitchFamily="18" charset="0"/>
              </a:rPr>
              <a:t>German: Edexcel</a:t>
            </a:r>
          </a:p>
        </p:txBody>
      </p:sp>
    </p:spTree>
    <p:extLst>
      <p:ext uri="{BB962C8B-B14F-4D97-AF65-F5344CB8AC3E}">
        <p14:creationId xmlns:p14="http://schemas.microsoft.com/office/powerpoint/2010/main" val="1526774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0037" y="21925"/>
            <a:ext cx="9986963" cy="1325563"/>
          </a:xfrm>
        </p:spPr>
        <p:txBody>
          <a:bodyPr>
            <a:normAutofit/>
          </a:bodyPr>
          <a:lstStyle/>
          <a:p>
            <a:r>
              <a:rPr lang="en-GB" sz="3600" b="1" dirty="0">
                <a:solidFill>
                  <a:schemeClr val="bg1"/>
                </a:solidFill>
                <a:latin typeface="Palatino Linotype" panose="02040502050505030304" pitchFamily="18" charset="0"/>
              </a:rPr>
              <a:t>Spanish: AQA</a:t>
            </a:r>
          </a:p>
        </p:txBody>
      </p:sp>
      <p:graphicFrame>
        <p:nvGraphicFramePr>
          <p:cNvPr id="7" name="Table 5">
            <a:extLst>
              <a:ext uri="{FF2B5EF4-FFF2-40B4-BE49-F238E27FC236}">
                <a16:creationId xmlns:a16="http://schemas.microsoft.com/office/drawing/2014/main" id="{056EF4AB-132E-214D-8B97-AD8B5446CA40}"/>
              </a:ext>
            </a:extLst>
          </p:cNvPr>
          <p:cNvGraphicFramePr>
            <a:graphicFrameLocks noGrp="1"/>
          </p:cNvGraphicFramePr>
          <p:nvPr>
            <p:extLst>
              <p:ext uri="{D42A27DB-BD31-4B8C-83A1-F6EECF244321}">
                <p14:modId xmlns:p14="http://schemas.microsoft.com/office/powerpoint/2010/main" val="455556217"/>
              </p:ext>
            </p:extLst>
          </p:nvPr>
        </p:nvGraphicFramePr>
        <p:xfrm>
          <a:off x="180000" y="108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bg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rgbClr val="E56700"/>
                      </a:solidFill>
                      <a:prstDash val="solid"/>
                      <a:round/>
                      <a:headEnd type="none" w="med" len="med"/>
                      <a:tailEnd type="none" w="med" len="med"/>
                    </a:lnR>
                    <a:solidFill>
                      <a:schemeClr val="bg1"/>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GCSE </a:t>
                      </a:r>
                    </a:p>
                    <a:p>
                      <a:pPr algn="ctr"/>
                      <a:r>
                        <a:rPr lang="en-US" sz="1800" b="1" dirty="0">
                          <a:solidFill>
                            <a:schemeClr val="bg1"/>
                          </a:solidFill>
                          <a:latin typeface="Palatino Linotype" panose="02040502050505030304" pitchFamily="18" charset="0"/>
                          <a:cs typeface="Calibri" panose="020F0502020204030204" pitchFamily="34" charset="0"/>
                        </a:rPr>
                        <a:t>word list</a:t>
                      </a:r>
                    </a:p>
                    <a:p>
                      <a:pPr algn="ctr"/>
                      <a:r>
                        <a:rPr lang="en-US" sz="1800" b="1" dirty="0">
                          <a:solidFill>
                            <a:schemeClr val="bg1"/>
                          </a:solidFill>
                          <a:latin typeface="Palatino Linotype" panose="02040502050505030304" pitchFamily="18" charset="0"/>
                          <a:cs typeface="Calibri" panose="020F0502020204030204" pitchFamily="34" charset="0"/>
                        </a:rPr>
                        <a:t>(n = 1545)</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bg1"/>
                          </a:solidFill>
                          <a:latin typeface="Palatino Linotype" panose="02040502050505030304" pitchFamily="18" charset="0"/>
                          <a:cs typeface="Calibri" panose="020F0502020204030204" pitchFamily="34" charset="0"/>
                        </a:rPr>
                        <a:t>(n = 1545)</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A new GCSE word list</a:t>
                      </a:r>
                    </a:p>
                    <a:p>
                      <a:pPr algn="ctr"/>
                      <a:r>
                        <a:rPr lang="en-US" sz="1800" b="1" dirty="0">
                          <a:solidFill>
                            <a:schemeClr val="bg1"/>
                          </a:solidFill>
                          <a:latin typeface="Palatino Linotype" panose="02040502050505030304" pitchFamily="18" charset="0"/>
                          <a:cs typeface="Calibri" panose="020F0502020204030204" pitchFamily="34" charset="0"/>
                        </a:rPr>
                        <a:t>(n = 1475)</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 sample 2)</a:t>
                      </a:r>
                    </a:p>
                    <a:p>
                      <a:r>
                        <a:rPr lang="en-US" sz="1800" b="0" i="0" dirty="0">
                          <a:solidFill>
                            <a:schemeClr val="tx1"/>
                          </a:solidFill>
                          <a:latin typeface="Palatino Linotype" panose="02040502050505030304" pitchFamily="18" charset="0"/>
                          <a:cs typeface="Calibri" panose="020F0502020204030204" pitchFamily="34" charset="0"/>
                        </a:rPr>
                        <a:t>(201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150</a:t>
                      </a:r>
                    </a:p>
                    <a:p>
                      <a:pPr algn="ctr"/>
                      <a:r>
                        <a:rPr lang="en-US" sz="1800" b="0" dirty="0">
                          <a:solidFill>
                            <a:schemeClr val="tx1"/>
                          </a:solidFill>
                          <a:latin typeface="Palatino Linotype" panose="02040502050505030304" pitchFamily="18" charset="0"/>
                          <a:cs typeface="Calibri" panose="020F0502020204030204" pitchFamily="34" charset="0"/>
                        </a:rPr>
                        <a:t>(75%)</a:t>
                      </a:r>
                    </a:p>
                  </a:txBody>
                  <a:tcPr marL="36000" marR="36000" anchor="ctr">
                    <a:lnT w="12700" cap="flat" cmpd="sng" algn="ctr">
                      <a:solidFill>
                        <a:srgbClr val="E56700"/>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189</a:t>
                      </a:r>
                    </a:p>
                    <a:p>
                      <a:pPr algn="ctr"/>
                      <a:r>
                        <a:rPr lang="en-US" sz="1800" b="0" dirty="0">
                          <a:solidFill>
                            <a:schemeClr val="tx1"/>
                          </a:solidFill>
                          <a:latin typeface="Palatino Linotype" panose="02040502050505030304" pitchFamily="18" charset="0"/>
                          <a:cs typeface="Calibri" panose="020F0502020204030204" pitchFamily="34" charset="0"/>
                        </a:rPr>
                        <a:t>(94%)</a:t>
                      </a:r>
                    </a:p>
                  </a:txBody>
                  <a:tcPr marL="36000" marR="36000" anchor="ctr">
                    <a:lnT w="12700" cap="flat" cmpd="sng" algn="ctr">
                      <a:solidFill>
                        <a:srgbClr val="E56700"/>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181</a:t>
                      </a:r>
                    </a:p>
                    <a:p>
                      <a:pPr algn="ctr"/>
                      <a:r>
                        <a:rPr lang="en-US" sz="1800" b="0" dirty="0">
                          <a:solidFill>
                            <a:schemeClr val="tx1"/>
                          </a:solidFill>
                          <a:latin typeface="Palatino Linotype" panose="02040502050505030304" pitchFamily="18" charset="0"/>
                          <a:cs typeface="Calibri" panose="020F0502020204030204" pitchFamily="34" charset="0"/>
                        </a:rPr>
                        <a:t>(90%)</a:t>
                      </a:r>
                    </a:p>
                  </a:txBody>
                  <a:tcPr marL="36000" marR="36000" anchor="ctr">
                    <a:lnT w="12700" cap="flat" cmpd="sng" algn="ctr">
                      <a:solidFill>
                        <a:srgbClr val="E56700"/>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excluding samples)</a:t>
                      </a:r>
                    </a:p>
                    <a:p>
                      <a:pPr lvl="0"/>
                      <a:r>
                        <a:rPr lang="en-US" sz="1800" b="0" i="0" dirty="0">
                          <a:solidFill>
                            <a:schemeClr val="tx1"/>
                          </a:solidFill>
                          <a:latin typeface="Palatino Linotype" panose="02040502050505030304" pitchFamily="18" charset="0"/>
                          <a:cs typeface="Calibri" panose="020F0502020204030204" pitchFamily="34" charset="0"/>
                        </a:rPr>
                        <a:t>(284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190</a:t>
                      </a:r>
                    </a:p>
                    <a:p>
                      <a:pPr algn="ctr"/>
                      <a:r>
                        <a:rPr lang="en-US" sz="1800" b="0" dirty="0">
                          <a:solidFill>
                            <a:schemeClr val="tx1"/>
                          </a:solidFill>
                          <a:latin typeface="Palatino Linotype" panose="02040502050505030304" pitchFamily="18" charset="0"/>
                          <a:cs typeface="Calibri" panose="020F0502020204030204" pitchFamily="34" charset="0"/>
                        </a:rPr>
                        <a:t>(67%)</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259</a:t>
                      </a:r>
                    </a:p>
                    <a:p>
                      <a:pPr algn="ctr"/>
                      <a:r>
                        <a:rPr lang="en-US" sz="1800" b="0" dirty="0">
                          <a:solidFill>
                            <a:schemeClr val="tx1"/>
                          </a:solidFill>
                          <a:latin typeface="Palatino Linotype" panose="02040502050505030304" pitchFamily="18" charset="0"/>
                          <a:cs typeface="Calibri" panose="020F0502020204030204" pitchFamily="34" charset="0"/>
                        </a:rPr>
                        <a:t>(91%)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250</a:t>
                      </a:r>
                    </a:p>
                    <a:p>
                      <a:pPr algn="ctr"/>
                      <a:r>
                        <a:rPr lang="en-US" sz="1800" b="0" dirty="0">
                          <a:solidFill>
                            <a:schemeClr val="tx1"/>
                          </a:solidFill>
                          <a:latin typeface="Palatino Linotype" panose="02040502050505030304" pitchFamily="18" charset="0"/>
                          <a:cs typeface="Calibri" panose="020F0502020204030204" pitchFamily="34" charset="0"/>
                        </a:rPr>
                        <a:t>(83%)</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A level paper ever</a:t>
                      </a:r>
                    </a:p>
                    <a:p>
                      <a:pPr lvl="0"/>
                      <a:r>
                        <a:rPr lang="en-US" sz="1800" b="0" i="0" dirty="0">
                          <a:solidFill>
                            <a:schemeClr val="tx1"/>
                          </a:solidFill>
                          <a:latin typeface="Palatino Linotype" panose="02040502050505030304" pitchFamily="18" charset="0"/>
                          <a:cs typeface="Calibri" panose="020F0502020204030204" pitchFamily="34" charset="0"/>
                        </a:rPr>
                        <a:t>(1387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283</a:t>
                      </a:r>
                    </a:p>
                    <a:p>
                      <a:pPr algn="ctr"/>
                      <a:r>
                        <a:rPr lang="en-US" sz="1800" b="0" dirty="0">
                          <a:solidFill>
                            <a:schemeClr val="tx1"/>
                          </a:solidFill>
                          <a:latin typeface="Palatino Linotype" panose="02040502050505030304" pitchFamily="18" charset="0"/>
                          <a:cs typeface="Calibri" panose="020F0502020204030204" pitchFamily="34" charset="0"/>
                        </a:rPr>
                        <a:t>(20%)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401</a:t>
                      </a:r>
                    </a:p>
                    <a:p>
                      <a:pPr algn="ctr"/>
                      <a:r>
                        <a:rPr lang="en-US" sz="1800" b="0" dirty="0">
                          <a:solidFill>
                            <a:schemeClr val="tx1"/>
                          </a:solidFill>
                          <a:latin typeface="Palatino Linotype" panose="02040502050505030304" pitchFamily="18" charset="0"/>
                          <a:cs typeface="Calibri" panose="020F0502020204030204" pitchFamily="34" charset="0"/>
                        </a:rPr>
                        <a:t>(29%)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376</a:t>
                      </a:r>
                    </a:p>
                    <a:p>
                      <a:pPr algn="ctr"/>
                      <a:r>
                        <a:rPr lang="en-US" sz="1800" b="0" dirty="0">
                          <a:solidFill>
                            <a:schemeClr val="tx1"/>
                          </a:solidFill>
                          <a:latin typeface="Palatino Linotype" panose="02040502050505030304" pitchFamily="18" charset="0"/>
                          <a:cs typeface="Calibri" panose="020F0502020204030204" pitchFamily="34" charset="0"/>
                        </a:rPr>
                        <a:t>(27%)</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five exam papers)</a:t>
                      </a:r>
                    </a:p>
                    <a:p>
                      <a:pPr lvl="0"/>
                      <a:r>
                        <a:rPr lang="en-US" sz="1800" b="0" i="0" dirty="0">
                          <a:solidFill>
                            <a:schemeClr val="tx1"/>
                          </a:solidFill>
                          <a:latin typeface="Palatino Linotype" panose="02040502050505030304" pitchFamily="18" charset="0"/>
                          <a:cs typeface="Calibri" panose="020F0502020204030204" pitchFamily="34" charset="0"/>
                        </a:rPr>
                        <a:t>(879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385</a:t>
                      </a:r>
                    </a:p>
                    <a:p>
                      <a:pPr algn="ctr"/>
                      <a:r>
                        <a:rPr lang="en-US" sz="1800" b="0" dirty="0">
                          <a:solidFill>
                            <a:schemeClr val="tx1"/>
                          </a:solidFill>
                          <a:latin typeface="Palatino Linotype" panose="02040502050505030304" pitchFamily="18" charset="0"/>
                          <a:cs typeface="Calibri" panose="020F0502020204030204" pitchFamily="34" charset="0"/>
                        </a:rPr>
                        <a:t>(44%)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563</a:t>
                      </a:r>
                    </a:p>
                    <a:p>
                      <a:pPr algn="ctr"/>
                      <a:r>
                        <a:rPr lang="en-US" sz="1800" b="0" dirty="0">
                          <a:solidFill>
                            <a:schemeClr val="tx1"/>
                          </a:solidFill>
                          <a:latin typeface="Palatino Linotype" panose="02040502050505030304" pitchFamily="18" charset="0"/>
                          <a:cs typeface="Calibri" panose="020F0502020204030204" pitchFamily="34" charset="0"/>
                        </a:rPr>
                        <a:t>(64%)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532</a:t>
                      </a:r>
                    </a:p>
                    <a:p>
                      <a:pPr algn="ctr"/>
                      <a:r>
                        <a:rPr lang="en-US" sz="1800" b="0" dirty="0">
                          <a:solidFill>
                            <a:schemeClr val="tx1"/>
                          </a:solidFill>
                          <a:latin typeface="Palatino Linotype" panose="02040502050505030304" pitchFamily="18" charset="0"/>
                          <a:cs typeface="Calibri" panose="020F0502020204030204" pitchFamily="34" charset="0"/>
                        </a:rPr>
                        <a:t>(61%)</a:t>
                      </a:r>
                    </a:p>
                  </a:txBody>
                  <a:tcPr marL="36000" marR="36000" anchor="ctr">
                    <a:noFill/>
                  </a:tcPr>
                </a:tc>
                <a:extLst>
                  <a:ext uri="{0D108BD9-81ED-4DB2-BD59-A6C34878D82A}">
                    <a16:rowId xmlns:a16="http://schemas.microsoft.com/office/drawing/2014/main" val="1656400917"/>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(2336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753</a:t>
                      </a:r>
                    </a:p>
                    <a:p>
                      <a:pPr algn="ctr"/>
                      <a:r>
                        <a:rPr lang="en-US" sz="1800" b="0" dirty="0">
                          <a:solidFill>
                            <a:schemeClr val="tx1"/>
                          </a:solidFill>
                          <a:latin typeface="Palatino Linotype" panose="02040502050505030304" pitchFamily="18" charset="0"/>
                          <a:cs typeface="Calibri" panose="020F0502020204030204" pitchFamily="34" charset="0"/>
                        </a:rPr>
                        <a:t>(32%)</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1114</a:t>
                      </a:r>
                    </a:p>
                    <a:p>
                      <a:pPr algn="ctr"/>
                      <a:r>
                        <a:rPr lang="en-US" sz="1800" b="0" dirty="0">
                          <a:solidFill>
                            <a:schemeClr val="tx1"/>
                          </a:solidFill>
                          <a:latin typeface="Palatino Linotype" panose="02040502050505030304" pitchFamily="18" charset="0"/>
                          <a:cs typeface="Calibri" panose="020F0502020204030204" pitchFamily="34" charset="0"/>
                        </a:rPr>
                        <a:t>(48%)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1048</a:t>
                      </a:r>
                    </a:p>
                    <a:p>
                      <a:pPr algn="ctr"/>
                      <a:r>
                        <a:rPr lang="en-US" sz="1800" b="0" dirty="0">
                          <a:solidFill>
                            <a:schemeClr val="tx1"/>
                          </a:solidFill>
                          <a:latin typeface="Palatino Linotype" panose="02040502050505030304" pitchFamily="18" charset="0"/>
                          <a:cs typeface="Calibri" panose="020F0502020204030204" pitchFamily="34" charset="0"/>
                        </a:rPr>
                        <a:t>(45%)</a:t>
                      </a:r>
                    </a:p>
                  </a:txBody>
                  <a:tcPr marL="36000" marR="36000" anchor="ctr">
                    <a:noFill/>
                  </a:tcPr>
                </a:tc>
                <a:extLst>
                  <a:ext uri="{0D108BD9-81ED-4DB2-BD59-A6C34878D82A}">
                    <a16:rowId xmlns:a16="http://schemas.microsoft.com/office/drawing/2014/main" val="735092405"/>
                  </a:ext>
                </a:extLst>
              </a:tr>
            </a:tbl>
          </a:graphicData>
        </a:graphic>
      </p:graphicFrame>
      <p:sp>
        <p:nvSpPr>
          <p:cNvPr id="4" name="TextBox 3">
            <a:extLst>
              <a:ext uri="{FF2B5EF4-FFF2-40B4-BE49-F238E27FC236}">
                <a16:creationId xmlns:a16="http://schemas.microsoft.com/office/drawing/2014/main" id="{65D26C1E-3EBD-8D4B-A84B-53728861849A}"/>
              </a:ext>
            </a:extLst>
          </p:cNvPr>
          <p:cNvSpPr txBox="1"/>
          <p:nvPr/>
        </p:nvSpPr>
        <p:spPr>
          <a:xfrm>
            <a:off x="8800119" y="6086529"/>
            <a:ext cx="3119444" cy="338554"/>
          </a:xfrm>
          <a:prstGeom prst="rect">
            <a:avLst/>
          </a:prstGeom>
          <a:noFill/>
        </p:spPr>
        <p:txBody>
          <a:bodyPr wrap="none" rtlCol="0">
            <a:spAutoFit/>
          </a:bodyPr>
          <a:lstStyle/>
          <a:p>
            <a:r>
              <a:rPr lang="en-US" sz="1600" dirty="0">
                <a:latin typeface="Palatino Linotype" panose="02040502050505030304" pitchFamily="18" charset="0"/>
              </a:rPr>
              <a:t>* The most frequent 1,545 words</a:t>
            </a:r>
          </a:p>
        </p:txBody>
      </p:sp>
      <p:pic>
        <p:nvPicPr>
          <p:cNvPr id="6" name="Picture 5"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8" name="Title 1"/>
          <p:cNvSpPr txBox="1">
            <a:spLocks/>
          </p:cNvSpPr>
          <p:nvPr/>
        </p:nvSpPr>
        <p:spPr>
          <a:xfrm>
            <a:off x="0" y="0"/>
            <a:ext cx="6484584"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pPr>
              <a:lnSpc>
                <a:spcPct val="100000"/>
              </a:lnSpc>
              <a:spcBef>
                <a:spcPts val="0"/>
              </a:spcBef>
              <a:defRPr/>
            </a:pPr>
            <a:r>
              <a:rPr lang="en-GB" sz="3200" b="1" dirty="0">
                <a:solidFill>
                  <a:prstClr val="white"/>
                </a:solidFill>
                <a:latin typeface="Palatino Linotype" panose="02040502050505030304" pitchFamily="18" charset="0"/>
              </a:rPr>
              <a:t>Spanish AQA</a:t>
            </a:r>
          </a:p>
        </p:txBody>
      </p:sp>
    </p:spTree>
    <p:extLst>
      <p:ext uri="{BB962C8B-B14F-4D97-AF65-F5344CB8AC3E}">
        <p14:creationId xmlns:p14="http://schemas.microsoft.com/office/powerpoint/2010/main" val="220966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5">
            <a:extLst>
              <a:ext uri="{FF2B5EF4-FFF2-40B4-BE49-F238E27FC236}">
                <a16:creationId xmlns:a16="http://schemas.microsoft.com/office/drawing/2014/main" id="{056EF4AB-132E-214D-8B97-AD8B5446CA40}"/>
              </a:ext>
            </a:extLst>
          </p:cNvPr>
          <p:cNvGraphicFramePr>
            <a:graphicFrameLocks noGrp="1"/>
          </p:cNvGraphicFramePr>
          <p:nvPr>
            <p:extLst>
              <p:ext uri="{D42A27DB-BD31-4B8C-83A1-F6EECF244321}">
                <p14:modId xmlns:p14="http://schemas.microsoft.com/office/powerpoint/2010/main" val="2735093750"/>
              </p:ext>
            </p:extLst>
          </p:nvPr>
        </p:nvGraphicFramePr>
        <p:xfrm>
          <a:off x="180000" y="108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bg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rgbClr val="E56700"/>
                      </a:solidFill>
                      <a:prstDash val="solid"/>
                      <a:round/>
                      <a:headEnd type="none" w="med" len="med"/>
                      <a:tailEnd type="none" w="med" len="med"/>
                    </a:lnR>
                    <a:solidFill>
                      <a:schemeClr val="bg1"/>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GCSE </a:t>
                      </a:r>
                    </a:p>
                    <a:p>
                      <a:pPr algn="ctr"/>
                      <a:r>
                        <a:rPr lang="en-US" sz="1800" b="1" dirty="0">
                          <a:solidFill>
                            <a:schemeClr val="bg1"/>
                          </a:solidFill>
                          <a:latin typeface="Palatino Linotype" panose="02040502050505030304" pitchFamily="18" charset="0"/>
                          <a:cs typeface="Calibri" panose="020F0502020204030204" pitchFamily="34" charset="0"/>
                        </a:rPr>
                        <a:t>word list</a:t>
                      </a:r>
                    </a:p>
                    <a:p>
                      <a:pPr algn="ctr"/>
                      <a:r>
                        <a:rPr lang="en-US" sz="1800" b="1" dirty="0">
                          <a:solidFill>
                            <a:schemeClr val="bg1"/>
                          </a:solidFill>
                          <a:latin typeface="Palatino Linotype" panose="02040502050505030304" pitchFamily="18" charset="0"/>
                          <a:cs typeface="Calibri" panose="020F0502020204030204" pitchFamily="34" charset="0"/>
                        </a:rPr>
                        <a:t>(n = 2031)</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bg1"/>
                          </a:solidFill>
                          <a:latin typeface="Palatino Linotype" panose="02040502050505030304" pitchFamily="18" charset="0"/>
                          <a:cs typeface="Calibri" panose="020F0502020204030204" pitchFamily="34" charset="0"/>
                        </a:rPr>
                        <a:t>(n = 2031)</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tc>
                  <a:txBody>
                    <a:bodyPr/>
                    <a:lstStyle/>
                    <a:p>
                      <a:pPr algn="ctr"/>
                      <a:r>
                        <a:rPr lang="en-US" sz="1800" b="1" dirty="0">
                          <a:solidFill>
                            <a:schemeClr val="bg1"/>
                          </a:solidFill>
                          <a:latin typeface="Palatino Linotype" panose="02040502050505030304" pitchFamily="18" charset="0"/>
                          <a:cs typeface="Calibri" panose="020F0502020204030204" pitchFamily="34" charset="0"/>
                        </a:rPr>
                        <a:t>A new GCSE word list</a:t>
                      </a:r>
                    </a:p>
                    <a:p>
                      <a:pPr algn="ctr"/>
                      <a:r>
                        <a:rPr lang="en-US" sz="1800" b="1" dirty="0">
                          <a:solidFill>
                            <a:schemeClr val="bg1"/>
                          </a:solidFill>
                          <a:latin typeface="Palatino Linotype" panose="02040502050505030304" pitchFamily="18" charset="0"/>
                          <a:cs typeface="Calibri" panose="020F0502020204030204" pitchFamily="34" charset="0"/>
                        </a:rPr>
                        <a:t>(n = 1475)</a:t>
                      </a:r>
                    </a:p>
                  </a:txBody>
                  <a:tcPr marL="36000" marR="36000" anchor="ctr">
                    <a:lnL w="12700" cap="flat" cmpd="sng" algn="ctr">
                      <a:solidFill>
                        <a:srgbClr val="E56700"/>
                      </a:solidFill>
                      <a:prstDash val="solid"/>
                      <a:round/>
                      <a:headEnd type="none" w="med" len="med"/>
                      <a:tailEnd type="none" w="med" len="med"/>
                    </a:lnL>
                    <a:lnR w="12700" cap="flat" cmpd="sng" algn="ctr">
                      <a:solidFill>
                        <a:srgbClr val="E56700"/>
                      </a:solidFill>
                      <a:prstDash val="solid"/>
                      <a:round/>
                      <a:headEnd type="none" w="med" len="med"/>
                      <a:tailEnd type="none" w="med" len="med"/>
                    </a:lnR>
                    <a:lnT w="12700" cap="flat" cmpd="sng" algn="ctr">
                      <a:solidFill>
                        <a:srgbClr val="E56700"/>
                      </a:solidFill>
                      <a:prstDash val="solid"/>
                      <a:round/>
                      <a:headEnd type="none" w="med" len="med"/>
                      <a:tailEnd type="none" w="med" len="med"/>
                    </a:lnT>
                    <a:lnB w="12700" cap="flat" cmpd="sng" algn="ctr">
                      <a:solidFill>
                        <a:srgbClr val="E56700"/>
                      </a:solidFill>
                      <a:prstDash val="solid"/>
                      <a:round/>
                      <a:headEnd type="none" w="med" len="med"/>
                      <a:tailEnd type="none" w="med" len="med"/>
                    </a:lnB>
                    <a:solidFill>
                      <a:srgbClr val="E56700"/>
                    </a:solid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a:t>
                      </a:r>
                    </a:p>
                    <a:p>
                      <a:r>
                        <a:rPr lang="en-US" sz="1800" b="0" i="0" dirty="0">
                          <a:solidFill>
                            <a:schemeClr val="tx1"/>
                          </a:solidFill>
                          <a:latin typeface="Palatino Linotype" panose="02040502050505030304" pitchFamily="18" charset="0"/>
                          <a:cs typeface="Calibri" panose="020F0502020204030204" pitchFamily="34" charset="0"/>
                        </a:rPr>
                        <a:t>(199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160</a:t>
                      </a:r>
                    </a:p>
                    <a:p>
                      <a:pPr algn="ctr"/>
                      <a:r>
                        <a:rPr lang="en-US" sz="1800" b="0" dirty="0">
                          <a:solidFill>
                            <a:schemeClr val="tx1"/>
                          </a:solidFill>
                          <a:latin typeface="Palatino Linotype" panose="02040502050505030304" pitchFamily="18" charset="0"/>
                          <a:cs typeface="Calibri" panose="020F0502020204030204" pitchFamily="34" charset="0"/>
                        </a:rPr>
                        <a:t>(80%)</a:t>
                      </a:r>
                    </a:p>
                  </a:txBody>
                  <a:tcPr marL="36000" marR="36000" anchor="ctr">
                    <a:lnT w="12700" cap="flat" cmpd="sng" algn="ctr">
                      <a:solidFill>
                        <a:srgbClr val="E56700"/>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189</a:t>
                      </a:r>
                    </a:p>
                    <a:p>
                      <a:pPr algn="ctr"/>
                      <a:r>
                        <a:rPr lang="en-US" sz="1800" b="0" dirty="0">
                          <a:solidFill>
                            <a:schemeClr val="tx1"/>
                          </a:solidFill>
                          <a:latin typeface="Palatino Linotype" panose="02040502050505030304" pitchFamily="18" charset="0"/>
                          <a:cs typeface="Calibri" panose="020F0502020204030204" pitchFamily="34" charset="0"/>
                        </a:rPr>
                        <a:t>(95%)</a:t>
                      </a:r>
                    </a:p>
                  </a:txBody>
                  <a:tcPr marL="36000" marR="36000" anchor="ctr">
                    <a:lnT w="12700" cap="flat" cmpd="sng" algn="ctr">
                      <a:solidFill>
                        <a:srgbClr val="E56700"/>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183</a:t>
                      </a:r>
                    </a:p>
                    <a:p>
                      <a:pPr algn="ctr"/>
                      <a:r>
                        <a:rPr lang="en-US" sz="1800" b="0" dirty="0">
                          <a:solidFill>
                            <a:schemeClr val="tx1"/>
                          </a:solidFill>
                          <a:latin typeface="Palatino Linotype" panose="02040502050505030304" pitchFamily="18" charset="0"/>
                          <a:cs typeface="Calibri" panose="020F0502020204030204" pitchFamily="34" charset="0"/>
                        </a:rPr>
                        <a:t>(92%)</a:t>
                      </a:r>
                    </a:p>
                  </a:txBody>
                  <a:tcPr marL="36000" marR="36000" anchor="ctr">
                    <a:lnT w="12700" cap="flat" cmpd="sng" algn="ctr">
                      <a:solidFill>
                        <a:srgbClr val="E56700"/>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a:t>
                      </a:r>
                    </a:p>
                    <a:p>
                      <a:pPr lvl="0"/>
                      <a:r>
                        <a:rPr lang="en-US" sz="1800" b="0" i="0" dirty="0">
                          <a:solidFill>
                            <a:schemeClr val="tx1"/>
                          </a:solidFill>
                          <a:latin typeface="Palatino Linotype" panose="02040502050505030304" pitchFamily="18" charset="0"/>
                          <a:cs typeface="Calibri" panose="020F0502020204030204" pitchFamily="34" charset="0"/>
                        </a:rPr>
                        <a:t>(239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186</a:t>
                      </a:r>
                    </a:p>
                    <a:p>
                      <a:pPr algn="ctr"/>
                      <a:r>
                        <a:rPr lang="en-US" sz="1800" b="0" dirty="0">
                          <a:solidFill>
                            <a:schemeClr val="tx1"/>
                          </a:solidFill>
                          <a:latin typeface="Palatino Linotype" panose="02040502050505030304" pitchFamily="18" charset="0"/>
                          <a:cs typeface="Calibri" panose="020F0502020204030204" pitchFamily="34" charset="0"/>
                        </a:rPr>
                        <a:t>(78%)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228</a:t>
                      </a:r>
                    </a:p>
                    <a:p>
                      <a:pPr algn="ctr"/>
                      <a:r>
                        <a:rPr lang="en-US" sz="1800" b="0" dirty="0">
                          <a:solidFill>
                            <a:schemeClr val="tx1"/>
                          </a:solidFill>
                          <a:latin typeface="Palatino Linotype" panose="02040502050505030304" pitchFamily="18" charset="0"/>
                          <a:cs typeface="Calibri" panose="020F0502020204030204" pitchFamily="34" charset="0"/>
                        </a:rPr>
                        <a:t>(95%)</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218</a:t>
                      </a:r>
                    </a:p>
                    <a:p>
                      <a:pPr algn="ctr"/>
                      <a:r>
                        <a:rPr lang="en-US" sz="1800" b="0" dirty="0">
                          <a:solidFill>
                            <a:schemeClr val="tx1"/>
                          </a:solidFill>
                          <a:latin typeface="Palatino Linotype" panose="02040502050505030304" pitchFamily="18" charset="0"/>
                          <a:cs typeface="Calibri" panose="020F0502020204030204" pitchFamily="34" charset="0"/>
                        </a:rPr>
                        <a:t>(91%)</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(1124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349</a:t>
                      </a:r>
                    </a:p>
                    <a:p>
                      <a:pPr algn="ctr"/>
                      <a:r>
                        <a:rPr lang="en-US" sz="1800" b="0" dirty="0">
                          <a:solidFill>
                            <a:schemeClr val="tx1"/>
                          </a:solidFill>
                          <a:latin typeface="Palatino Linotype" panose="02040502050505030304" pitchFamily="18" charset="0"/>
                          <a:cs typeface="Calibri" panose="020F0502020204030204" pitchFamily="34" charset="0"/>
                        </a:rPr>
                        <a:t>(31%)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517</a:t>
                      </a:r>
                    </a:p>
                    <a:p>
                      <a:pPr algn="ctr"/>
                      <a:r>
                        <a:rPr lang="en-US" sz="1800" b="0" dirty="0">
                          <a:solidFill>
                            <a:schemeClr val="tx1"/>
                          </a:solidFill>
                          <a:latin typeface="Palatino Linotype" panose="02040502050505030304" pitchFamily="18" charset="0"/>
                          <a:cs typeface="Calibri" panose="020F0502020204030204" pitchFamily="34" charset="0"/>
                        </a:rPr>
                        <a:t>(46%)</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377</a:t>
                      </a:r>
                    </a:p>
                    <a:p>
                      <a:pPr algn="ctr"/>
                      <a:r>
                        <a:rPr lang="en-US" sz="1800" b="0" dirty="0">
                          <a:solidFill>
                            <a:schemeClr val="tx1"/>
                          </a:solidFill>
                          <a:latin typeface="Palatino Linotype" panose="02040502050505030304" pitchFamily="18" charset="0"/>
                          <a:cs typeface="Calibri" panose="020F0502020204030204" pitchFamily="34" charset="0"/>
                        </a:rPr>
                        <a:t>(34%)</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four exam papers)</a:t>
                      </a:r>
                    </a:p>
                    <a:p>
                      <a:pPr lvl="0"/>
                      <a:r>
                        <a:rPr lang="en-US" sz="1800" b="0" i="0" dirty="0">
                          <a:solidFill>
                            <a:schemeClr val="tx1"/>
                          </a:solidFill>
                          <a:latin typeface="Palatino Linotype" panose="02040502050505030304" pitchFamily="18" charset="0"/>
                          <a:cs typeface="Calibri" panose="020F0502020204030204" pitchFamily="34" charset="0"/>
                        </a:rPr>
                        <a:t>(761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410</a:t>
                      </a:r>
                    </a:p>
                    <a:p>
                      <a:pPr algn="ctr"/>
                      <a:r>
                        <a:rPr lang="en-US" sz="1800" b="0" dirty="0">
                          <a:solidFill>
                            <a:schemeClr val="tx1"/>
                          </a:solidFill>
                          <a:latin typeface="Palatino Linotype" panose="02040502050505030304" pitchFamily="18" charset="0"/>
                          <a:cs typeface="Calibri" panose="020F0502020204030204" pitchFamily="34" charset="0"/>
                        </a:rPr>
                        <a:t>(54%)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563</a:t>
                      </a:r>
                    </a:p>
                    <a:p>
                      <a:pPr algn="ctr"/>
                      <a:r>
                        <a:rPr lang="en-US" sz="1800" b="0" dirty="0">
                          <a:solidFill>
                            <a:schemeClr val="tx1"/>
                          </a:solidFill>
                          <a:latin typeface="Palatino Linotype" panose="02040502050505030304" pitchFamily="18" charset="0"/>
                          <a:cs typeface="Calibri" panose="020F0502020204030204" pitchFamily="34" charset="0"/>
                        </a:rPr>
                        <a:t>(74%)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493</a:t>
                      </a:r>
                    </a:p>
                    <a:p>
                      <a:pPr algn="ctr"/>
                      <a:r>
                        <a:rPr lang="en-US" sz="1800" b="0" dirty="0">
                          <a:solidFill>
                            <a:schemeClr val="tx1"/>
                          </a:solidFill>
                          <a:latin typeface="Palatino Linotype" panose="02040502050505030304" pitchFamily="18" charset="0"/>
                          <a:cs typeface="Calibri" panose="020F0502020204030204" pitchFamily="34" charset="0"/>
                        </a:rPr>
                        <a:t>(65%)</a:t>
                      </a:r>
                    </a:p>
                  </a:txBody>
                  <a:tcPr marL="36000" marR="36000" anchor="ctr">
                    <a:noFill/>
                  </a:tcPr>
                </a:tc>
                <a:extLst>
                  <a:ext uri="{0D108BD9-81ED-4DB2-BD59-A6C34878D82A}">
                    <a16:rowId xmlns:a16="http://schemas.microsoft.com/office/drawing/2014/main" val="4252982043"/>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(1800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780</a:t>
                      </a:r>
                    </a:p>
                    <a:p>
                      <a:pPr algn="ctr"/>
                      <a:r>
                        <a:rPr lang="en-US" sz="1800" b="0" dirty="0">
                          <a:solidFill>
                            <a:schemeClr val="tx1"/>
                          </a:solidFill>
                          <a:latin typeface="Palatino Linotype" panose="02040502050505030304" pitchFamily="18" charset="0"/>
                          <a:cs typeface="Calibri" panose="020F0502020204030204" pitchFamily="34" charset="0"/>
                        </a:rPr>
                        <a:t>(43%)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1119</a:t>
                      </a:r>
                    </a:p>
                    <a:p>
                      <a:pPr algn="ctr"/>
                      <a:r>
                        <a:rPr lang="en-US" sz="1800" b="0" dirty="0">
                          <a:solidFill>
                            <a:schemeClr val="tx1"/>
                          </a:solidFill>
                          <a:latin typeface="Palatino Linotype" panose="02040502050505030304" pitchFamily="18" charset="0"/>
                          <a:cs typeface="Calibri" panose="020F0502020204030204" pitchFamily="34" charset="0"/>
                        </a:rPr>
                        <a:t>(62%)</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919</a:t>
                      </a:r>
                    </a:p>
                    <a:p>
                      <a:pPr algn="ctr"/>
                      <a:r>
                        <a:rPr lang="en-US" sz="1800" b="0" dirty="0">
                          <a:solidFill>
                            <a:schemeClr val="tx1"/>
                          </a:solidFill>
                          <a:latin typeface="Palatino Linotype" panose="02040502050505030304" pitchFamily="18" charset="0"/>
                          <a:cs typeface="Calibri" panose="020F0502020204030204" pitchFamily="34" charset="0"/>
                        </a:rPr>
                        <a:t>(51%)</a:t>
                      </a:r>
                    </a:p>
                  </a:txBody>
                  <a:tcPr marL="36000" marR="36000" anchor="ctr">
                    <a:noFill/>
                  </a:tcPr>
                </a:tc>
                <a:extLst>
                  <a:ext uri="{0D108BD9-81ED-4DB2-BD59-A6C34878D82A}">
                    <a16:rowId xmlns:a16="http://schemas.microsoft.com/office/drawing/2014/main" val="735092405"/>
                  </a:ext>
                </a:extLst>
              </a:tr>
            </a:tbl>
          </a:graphicData>
        </a:graphic>
      </p:graphicFrame>
      <p:sp>
        <p:nvSpPr>
          <p:cNvPr id="4" name="TextBox 3">
            <a:extLst>
              <a:ext uri="{FF2B5EF4-FFF2-40B4-BE49-F238E27FC236}">
                <a16:creationId xmlns:a16="http://schemas.microsoft.com/office/drawing/2014/main" id="{65D26C1E-3EBD-8D4B-A84B-53728861849A}"/>
              </a:ext>
            </a:extLst>
          </p:cNvPr>
          <p:cNvSpPr txBox="1"/>
          <p:nvPr/>
        </p:nvSpPr>
        <p:spPr>
          <a:xfrm>
            <a:off x="8800119" y="6094086"/>
            <a:ext cx="3119444" cy="338554"/>
          </a:xfrm>
          <a:prstGeom prst="rect">
            <a:avLst/>
          </a:prstGeom>
          <a:noFill/>
        </p:spPr>
        <p:txBody>
          <a:bodyPr wrap="none" rtlCol="0">
            <a:spAutoFit/>
          </a:bodyPr>
          <a:lstStyle/>
          <a:p>
            <a:r>
              <a:rPr lang="en-US" sz="1600" dirty="0">
                <a:latin typeface="Palatino Linotype" panose="02040502050505030304" pitchFamily="18" charset="0"/>
                <a:cs typeface="Palace Script MT" panose="020F0502020204030204" pitchFamily="34" charset="0"/>
              </a:rPr>
              <a:t>* The most frequent 2,031 words</a:t>
            </a:r>
          </a:p>
        </p:txBody>
      </p:sp>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6649156" cy="867128"/>
          </a:xfrm>
          <a:prstGeom prst="rect">
            <a:avLst/>
          </a:prstGeom>
        </p:spPr>
      </p:pic>
      <p:sp>
        <p:nvSpPr>
          <p:cNvPr id="9" name="Title 1"/>
          <p:cNvSpPr>
            <a:spLocks noGrp="1"/>
          </p:cNvSpPr>
          <p:nvPr>
            <p:ph type="title"/>
          </p:nvPr>
        </p:nvSpPr>
        <p:spPr>
          <a:xfrm>
            <a:off x="0" y="0"/>
            <a:ext cx="6484584" cy="1325563"/>
          </a:xfrm>
        </p:spPr>
        <p:txBody>
          <a:bodyPr>
            <a:normAutofit/>
          </a:bodyPr>
          <a:lstStyle/>
          <a:p>
            <a:pPr lvl="0">
              <a:lnSpc>
                <a:spcPct val="100000"/>
              </a:lnSpc>
              <a:spcBef>
                <a:spcPts val="0"/>
              </a:spcBef>
              <a:defRPr/>
            </a:pPr>
            <a:r>
              <a:rPr lang="en-GB" sz="3200" b="1" dirty="0">
                <a:solidFill>
                  <a:prstClr val="white"/>
                </a:solidFill>
                <a:latin typeface="Palatino Linotype" panose="02040502050505030304" pitchFamily="18" charset="0"/>
              </a:rPr>
              <a:t>Spanish: Edexcel</a:t>
            </a:r>
          </a:p>
        </p:txBody>
      </p:sp>
    </p:spTree>
    <p:extLst>
      <p:ext uri="{BB962C8B-B14F-4D97-AF65-F5344CB8AC3E}">
        <p14:creationId xmlns:p14="http://schemas.microsoft.com/office/powerpoint/2010/main" val="245187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11409528" cy="867128"/>
          </a:xfrm>
          <a:prstGeom prst="rect">
            <a:avLst/>
          </a:prstGeom>
        </p:spPr>
      </p:pic>
      <p:sp>
        <p:nvSpPr>
          <p:cNvPr id="9" name="Title 1"/>
          <p:cNvSpPr>
            <a:spLocks noGrp="1"/>
          </p:cNvSpPr>
          <p:nvPr>
            <p:ph type="title"/>
          </p:nvPr>
        </p:nvSpPr>
        <p:spPr>
          <a:xfrm>
            <a:off x="0" y="0"/>
            <a:ext cx="10740788" cy="1325563"/>
          </a:xfrm>
        </p:spPr>
        <p:txBody>
          <a:bodyPr>
            <a:normAutofit/>
          </a:bodyPr>
          <a:lstStyle/>
          <a:p>
            <a:pPr lvl="0">
              <a:lnSpc>
                <a:spcPct val="100000"/>
              </a:lnSpc>
              <a:spcBef>
                <a:spcPts val="0"/>
              </a:spcBef>
              <a:defRPr/>
            </a:pPr>
            <a:r>
              <a:rPr lang="en-GB" sz="3200" b="1" dirty="0">
                <a:solidFill>
                  <a:prstClr val="white"/>
                </a:solidFill>
                <a:latin typeface="Palatino Linotype" panose="02040502050505030304" pitchFamily="18" charset="0"/>
              </a:rPr>
              <a:t>Averages – Across Languages (AQA)</a:t>
            </a:r>
          </a:p>
        </p:txBody>
      </p:sp>
      <p:graphicFrame>
        <p:nvGraphicFramePr>
          <p:cNvPr id="7" name="Table 5">
            <a:extLst>
              <a:ext uri="{FF2B5EF4-FFF2-40B4-BE49-F238E27FC236}">
                <a16:creationId xmlns:a16="http://schemas.microsoft.com/office/drawing/2014/main" id="{595CFA4F-8B4A-F845-9ED1-9B18251C6A4C}"/>
              </a:ext>
            </a:extLst>
          </p:cNvPr>
          <p:cNvGraphicFramePr>
            <a:graphicFrameLocks noGrp="1"/>
          </p:cNvGraphicFramePr>
          <p:nvPr>
            <p:extLst>
              <p:ext uri="{D42A27DB-BD31-4B8C-83A1-F6EECF244321}">
                <p14:modId xmlns:p14="http://schemas.microsoft.com/office/powerpoint/2010/main" val="424788277"/>
              </p:ext>
            </p:extLst>
          </p:nvPr>
        </p:nvGraphicFramePr>
        <p:xfrm>
          <a:off x="180000" y="126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tx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b="1"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GCSE </a:t>
                      </a:r>
                    </a:p>
                    <a:p>
                      <a:pPr algn="ctr"/>
                      <a:r>
                        <a:rPr lang="en-US" sz="1800" b="1" dirty="0">
                          <a:solidFill>
                            <a:schemeClr val="tx1"/>
                          </a:solidFill>
                          <a:latin typeface="Palatino Linotype" panose="02040502050505030304" pitchFamily="18" charset="0"/>
                          <a:cs typeface="Calibri" panose="020F0502020204030204" pitchFamily="34" charset="0"/>
                        </a:rPr>
                        <a:t>word list</a:t>
                      </a:r>
                    </a:p>
                    <a:p>
                      <a:pPr algn="ctr"/>
                      <a:r>
                        <a:rPr lang="en-US" sz="1800" b="1" dirty="0">
                          <a:solidFill>
                            <a:schemeClr val="tx1"/>
                          </a:solidFill>
                          <a:latin typeface="Palatino Linotype" panose="02040502050505030304" pitchFamily="18" charset="0"/>
                          <a:cs typeface="Calibri" panose="020F0502020204030204" pitchFamily="34" charset="0"/>
                        </a:rPr>
                        <a:t>(n = 1514)</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tx1"/>
                          </a:solidFill>
                          <a:latin typeface="Palatino Linotype" panose="02040502050505030304" pitchFamily="18" charset="0"/>
                          <a:cs typeface="Calibri" panose="020F0502020204030204" pitchFamily="34" charset="0"/>
                        </a:rPr>
                        <a:t>(n = 1514)</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A new GCSE word list</a:t>
                      </a:r>
                    </a:p>
                    <a:p>
                      <a:pPr algn="ctr"/>
                      <a:r>
                        <a:rPr lang="en-US" sz="1800" b="1" dirty="0">
                          <a:solidFill>
                            <a:schemeClr val="tx1"/>
                          </a:solidFill>
                          <a:latin typeface="Palatino Linotype" panose="02040502050505030304" pitchFamily="18" charset="0"/>
                          <a:cs typeface="Calibri" panose="020F0502020204030204" pitchFamily="34" charset="0"/>
                        </a:rPr>
                        <a:t>(n = 1582)</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 sample 2)</a:t>
                      </a:r>
                    </a:p>
                    <a:p>
                      <a:r>
                        <a:rPr lang="en-US" sz="1800" b="0" i="0" dirty="0">
                          <a:solidFill>
                            <a:schemeClr val="tx1"/>
                          </a:solidFill>
                          <a:latin typeface="Palatino Linotype" panose="02040502050505030304" pitchFamily="18" charset="0"/>
                          <a:cs typeface="Calibri" panose="020F0502020204030204" pitchFamily="34" charset="0"/>
                        </a:rPr>
                        <a:t>(206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142</a:t>
                      </a:r>
                    </a:p>
                    <a:p>
                      <a:pPr algn="ctr"/>
                      <a:r>
                        <a:rPr lang="en-US" sz="1800" b="0" dirty="0">
                          <a:solidFill>
                            <a:schemeClr val="tx1"/>
                          </a:solidFill>
                          <a:latin typeface="Palatino Linotype" panose="02040502050505030304" pitchFamily="18" charset="0"/>
                          <a:cs typeface="Calibri" panose="020F0502020204030204" pitchFamily="34" charset="0"/>
                        </a:rPr>
                        <a:t>(69%)</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192</a:t>
                      </a:r>
                    </a:p>
                    <a:p>
                      <a:pPr algn="ctr"/>
                      <a:r>
                        <a:rPr lang="en-US" sz="1800" b="0" dirty="0">
                          <a:solidFill>
                            <a:schemeClr val="tx1"/>
                          </a:solidFill>
                          <a:latin typeface="Palatino Linotype" panose="02040502050505030304" pitchFamily="18" charset="0"/>
                          <a:cs typeface="Calibri" panose="020F0502020204030204" pitchFamily="34" charset="0"/>
                        </a:rPr>
                        <a:t>(93%)</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188</a:t>
                      </a:r>
                    </a:p>
                    <a:p>
                      <a:pPr algn="ctr"/>
                      <a:r>
                        <a:rPr lang="en-US" sz="1800" b="0" dirty="0">
                          <a:solidFill>
                            <a:schemeClr val="tx1"/>
                          </a:solidFill>
                          <a:latin typeface="Palatino Linotype" panose="02040502050505030304" pitchFamily="18" charset="0"/>
                          <a:cs typeface="Calibri" panose="020F0502020204030204" pitchFamily="34" charset="0"/>
                        </a:rPr>
                        <a:t>(91%)</a:t>
                      </a:r>
                    </a:p>
                  </a:txBody>
                  <a:tcPr marL="36000" marR="3600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samples)</a:t>
                      </a:r>
                    </a:p>
                    <a:p>
                      <a:pPr lvl="0"/>
                      <a:r>
                        <a:rPr lang="en-US" sz="1800" b="0" i="0" dirty="0">
                          <a:solidFill>
                            <a:schemeClr val="tx1"/>
                          </a:solidFill>
                          <a:latin typeface="Palatino Linotype" panose="02040502050505030304" pitchFamily="18" charset="0"/>
                          <a:cs typeface="Calibri" panose="020F0502020204030204" pitchFamily="34" charset="0"/>
                        </a:rPr>
                        <a:t>(288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182</a:t>
                      </a:r>
                    </a:p>
                    <a:p>
                      <a:pPr algn="ctr"/>
                      <a:r>
                        <a:rPr lang="en-US" sz="1800" b="0" dirty="0">
                          <a:solidFill>
                            <a:schemeClr val="tx1"/>
                          </a:solidFill>
                          <a:latin typeface="Palatino Linotype" panose="02040502050505030304" pitchFamily="18" charset="0"/>
                          <a:cs typeface="Calibri" panose="020F0502020204030204" pitchFamily="34" charset="0"/>
                        </a:rPr>
                        <a:t>(63%)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261</a:t>
                      </a:r>
                    </a:p>
                    <a:p>
                      <a:pPr algn="ctr"/>
                      <a:r>
                        <a:rPr lang="en-US" sz="1800" b="0" dirty="0">
                          <a:solidFill>
                            <a:schemeClr val="tx1"/>
                          </a:solidFill>
                          <a:latin typeface="Palatino Linotype" panose="02040502050505030304" pitchFamily="18" charset="0"/>
                          <a:cs typeface="Calibri" panose="020F0502020204030204" pitchFamily="34" charset="0"/>
                        </a:rPr>
                        <a:t>(91%)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254</a:t>
                      </a:r>
                    </a:p>
                    <a:p>
                      <a:pPr algn="ctr"/>
                      <a:r>
                        <a:rPr lang="en-US" sz="1800" b="0" dirty="0">
                          <a:solidFill>
                            <a:schemeClr val="tx1"/>
                          </a:solidFill>
                          <a:latin typeface="Palatino Linotype" panose="02040502050505030304" pitchFamily="18" charset="0"/>
                          <a:cs typeface="Calibri" panose="020F0502020204030204" pitchFamily="34" charset="0"/>
                        </a:rPr>
                        <a:t>(88%)</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(1588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267</a:t>
                      </a:r>
                    </a:p>
                    <a:p>
                      <a:pPr algn="ctr"/>
                      <a:r>
                        <a:rPr lang="en-US" sz="1800" b="0" dirty="0">
                          <a:solidFill>
                            <a:schemeClr val="tx1"/>
                          </a:solidFill>
                          <a:latin typeface="Palatino Linotype" panose="02040502050505030304" pitchFamily="18" charset="0"/>
                          <a:cs typeface="Calibri" panose="020F0502020204030204" pitchFamily="34" charset="0"/>
                        </a:rPr>
                        <a:t>(17%)</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377</a:t>
                      </a:r>
                    </a:p>
                    <a:p>
                      <a:pPr algn="ctr"/>
                      <a:r>
                        <a:rPr lang="en-US" sz="1800" b="0" dirty="0">
                          <a:solidFill>
                            <a:schemeClr val="tx1"/>
                          </a:solidFill>
                          <a:latin typeface="Palatino Linotype" panose="02040502050505030304" pitchFamily="18" charset="0"/>
                          <a:cs typeface="Calibri" panose="020F0502020204030204" pitchFamily="34" charset="0"/>
                        </a:rPr>
                        <a:t>(24%)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385</a:t>
                      </a:r>
                    </a:p>
                    <a:p>
                      <a:pPr algn="ctr"/>
                      <a:r>
                        <a:rPr lang="en-US" sz="1800" b="0" dirty="0">
                          <a:solidFill>
                            <a:schemeClr val="tx1"/>
                          </a:solidFill>
                          <a:latin typeface="Palatino Linotype" panose="02040502050505030304" pitchFamily="18" charset="0"/>
                          <a:cs typeface="Calibri" panose="020F0502020204030204" pitchFamily="34" charset="0"/>
                        </a:rPr>
                        <a:t>(24%)</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five exam papers)</a:t>
                      </a:r>
                    </a:p>
                    <a:p>
                      <a:pPr lvl="0"/>
                      <a:r>
                        <a:rPr lang="en-US" sz="1800" b="0" i="0" dirty="0">
                          <a:solidFill>
                            <a:schemeClr val="tx1"/>
                          </a:solidFill>
                          <a:latin typeface="Palatino Linotype" panose="02040502050505030304" pitchFamily="18" charset="0"/>
                          <a:cs typeface="Calibri" panose="020F0502020204030204" pitchFamily="34" charset="0"/>
                        </a:rPr>
                        <a:t>(937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377</a:t>
                      </a:r>
                    </a:p>
                    <a:p>
                      <a:pPr algn="ctr"/>
                      <a:r>
                        <a:rPr lang="en-US" sz="1800" b="0" dirty="0">
                          <a:solidFill>
                            <a:schemeClr val="tx1"/>
                          </a:solidFill>
                          <a:latin typeface="Palatino Linotype" panose="02040502050505030304" pitchFamily="18" charset="0"/>
                          <a:cs typeface="Calibri" panose="020F0502020204030204" pitchFamily="34" charset="0"/>
                        </a:rPr>
                        <a:t>(40%)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563</a:t>
                      </a:r>
                    </a:p>
                    <a:p>
                      <a:pPr algn="ctr"/>
                      <a:r>
                        <a:rPr lang="en-US" sz="1800" b="0" dirty="0">
                          <a:solidFill>
                            <a:schemeClr val="tx1"/>
                          </a:solidFill>
                          <a:latin typeface="Palatino Linotype" panose="02040502050505030304" pitchFamily="18" charset="0"/>
                          <a:cs typeface="Calibri" panose="020F0502020204030204" pitchFamily="34" charset="0"/>
                        </a:rPr>
                        <a:t>(60%)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549</a:t>
                      </a:r>
                    </a:p>
                    <a:p>
                      <a:pPr algn="ctr"/>
                      <a:r>
                        <a:rPr lang="en-US" sz="1800" b="0" dirty="0">
                          <a:solidFill>
                            <a:schemeClr val="tx1"/>
                          </a:solidFill>
                          <a:latin typeface="Palatino Linotype" panose="02040502050505030304" pitchFamily="18" charset="0"/>
                          <a:cs typeface="Calibri" panose="020F0502020204030204" pitchFamily="34" charset="0"/>
                        </a:rPr>
                        <a:t>(59%)</a:t>
                      </a:r>
                    </a:p>
                  </a:txBody>
                  <a:tcPr marL="36000" marR="36000" anchor="ctr">
                    <a:noFill/>
                  </a:tcPr>
                </a:tc>
                <a:extLst>
                  <a:ext uri="{0D108BD9-81ED-4DB2-BD59-A6C34878D82A}">
                    <a16:rowId xmlns:a16="http://schemas.microsoft.com/office/drawing/2014/main" val="66369593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(2582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738</a:t>
                      </a:r>
                    </a:p>
                    <a:p>
                      <a:pPr algn="ctr"/>
                      <a:r>
                        <a:rPr lang="en-US" sz="1800" b="0" dirty="0">
                          <a:solidFill>
                            <a:schemeClr val="tx1"/>
                          </a:solidFill>
                          <a:latin typeface="Palatino Linotype" panose="02040502050505030304" pitchFamily="18" charset="0"/>
                          <a:cs typeface="Calibri" panose="020F0502020204030204" pitchFamily="34" charset="0"/>
                        </a:rPr>
                        <a:t>(29%)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1107</a:t>
                      </a:r>
                    </a:p>
                    <a:p>
                      <a:pPr algn="ctr"/>
                      <a:r>
                        <a:rPr lang="en-US" sz="1800" b="0" dirty="0">
                          <a:solidFill>
                            <a:schemeClr val="tx1"/>
                          </a:solidFill>
                          <a:latin typeface="Palatino Linotype" panose="02040502050505030304" pitchFamily="18" charset="0"/>
                          <a:cs typeface="Calibri" panose="020F0502020204030204" pitchFamily="34" charset="0"/>
                        </a:rPr>
                        <a:t>(43%)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1087</a:t>
                      </a:r>
                    </a:p>
                    <a:p>
                      <a:pPr algn="ctr"/>
                      <a:r>
                        <a:rPr lang="en-US" sz="1800" b="0" dirty="0">
                          <a:solidFill>
                            <a:schemeClr val="tx1"/>
                          </a:solidFill>
                          <a:latin typeface="Palatino Linotype" panose="02040502050505030304" pitchFamily="18" charset="0"/>
                          <a:cs typeface="Calibri" panose="020F0502020204030204" pitchFamily="34" charset="0"/>
                        </a:rPr>
                        <a:t>(42%)</a:t>
                      </a:r>
                    </a:p>
                  </a:txBody>
                  <a:tcPr marL="36000" marR="36000" anchor="ctr">
                    <a:noFill/>
                  </a:tcPr>
                </a:tc>
                <a:extLst>
                  <a:ext uri="{0D108BD9-81ED-4DB2-BD59-A6C34878D82A}">
                    <a16:rowId xmlns:a16="http://schemas.microsoft.com/office/drawing/2014/main" val="735092405"/>
                  </a:ext>
                </a:extLst>
              </a:tr>
            </a:tbl>
          </a:graphicData>
        </a:graphic>
      </p:graphicFrame>
      <p:sp>
        <p:nvSpPr>
          <p:cNvPr id="5" name="Rounded Rectangle 4">
            <a:extLst>
              <a:ext uri="{FF2B5EF4-FFF2-40B4-BE49-F238E27FC236}">
                <a16:creationId xmlns:a16="http://schemas.microsoft.com/office/drawing/2014/main" id="{FB73440A-0664-C94B-AEFA-0EED34C0A17C}"/>
              </a:ext>
            </a:extLst>
          </p:cNvPr>
          <p:cNvSpPr/>
          <p:nvPr/>
        </p:nvSpPr>
        <p:spPr>
          <a:xfrm>
            <a:off x="2438141" y="1622426"/>
            <a:ext cx="7223280" cy="4406046"/>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accent5">
                    <a:lumMod val="50000"/>
                  </a:schemeClr>
                </a:solidFill>
                <a:latin typeface="Century Gothic" panose="020B0502020202020204" pitchFamily="34" charset="0"/>
              </a:rPr>
              <a:t>On average, a new GCSE list has 5% more words, but provides </a:t>
            </a:r>
            <a:r>
              <a:rPr lang="en-GB" sz="4000" b="1" dirty="0">
                <a:solidFill>
                  <a:schemeClr val="accent5">
                    <a:lumMod val="50000"/>
                  </a:schemeClr>
                </a:solidFill>
                <a:latin typeface="Century Gothic" panose="020B0502020202020204" pitchFamily="34" charset="0"/>
              </a:rPr>
              <a:t>45% </a:t>
            </a:r>
            <a:r>
              <a:rPr lang="en-GB" sz="4000" dirty="0">
                <a:solidFill>
                  <a:schemeClr val="accent5">
                    <a:lumMod val="50000"/>
                  </a:schemeClr>
                </a:solidFill>
                <a:latin typeface="Century Gothic" panose="020B0502020202020204" pitchFamily="34" charset="0"/>
              </a:rPr>
              <a:t>more coverage of a typical A level exam, relative to a current GCSE list.</a:t>
            </a:r>
          </a:p>
        </p:txBody>
      </p:sp>
    </p:spTree>
    <p:extLst>
      <p:ext uri="{BB962C8B-B14F-4D97-AF65-F5344CB8AC3E}">
        <p14:creationId xmlns:p14="http://schemas.microsoft.com/office/powerpoint/2010/main" val="173665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11409528" cy="867128"/>
          </a:xfrm>
          <a:prstGeom prst="rect">
            <a:avLst/>
          </a:prstGeom>
        </p:spPr>
      </p:pic>
      <p:sp>
        <p:nvSpPr>
          <p:cNvPr id="9" name="Title 1"/>
          <p:cNvSpPr>
            <a:spLocks noGrp="1"/>
          </p:cNvSpPr>
          <p:nvPr>
            <p:ph type="title"/>
          </p:nvPr>
        </p:nvSpPr>
        <p:spPr>
          <a:xfrm>
            <a:off x="0" y="0"/>
            <a:ext cx="10740788" cy="1325563"/>
          </a:xfrm>
        </p:spPr>
        <p:txBody>
          <a:bodyPr>
            <a:normAutofit/>
          </a:bodyPr>
          <a:lstStyle/>
          <a:p>
            <a:pPr lvl="0">
              <a:lnSpc>
                <a:spcPct val="100000"/>
              </a:lnSpc>
              <a:spcBef>
                <a:spcPts val="0"/>
              </a:spcBef>
              <a:defRPr/>
            </a:pPr>
            <a:r>
              <a:rPr lang="en-GB" sz="3200" b="1" dirty="0">
                <a:solidFill>
                  <a:prstClr val="white"/>
                </a:solidFill>
                <a:latin typeface="Palatino Linotype" panose="02040502050505030304" pitchFamily="18" charset="0"/>
              </a:rPr>
              <a:t>Averages – Across Languages (Edexcel)</a:t>
            </a:r>
          </a:p>
        </p:txBody>
      </p:sp>
      <p:graphicFrame>
        <p:nvGraphicFramePr>
          <p:cNvPr id="7" name="Table 5">
            <a:extLst>
              <a:ext uri="{FF2B5EF4-FFF2-40B4-BE49-F238E27FC236}">
                <a16:creationId xmlns:a16="http://schemas.microsoft.com/office/drawing/2014/main" id="{595CFA4F-8B4A-F845-9ED1-9B18251C6A4C}"/>
              </a:ext>
            </a:extLst>
          </p:cNvPr>
          <p:cNvGraphicFramePr>
            <a:graphicFrameLocks noGrp="1"/>
          </p:cNvGraphicFramePr>
          <p:nvPr>
            <p:extLst>
              <p:ext uri="{D42A27DB-BD31-4B8C-83A1-F6EECF244321}">
                <p14:modId xmlns:p14="http://schemas.microsoft.com/office/powerpoint/2010/main" val="1745372853"/>
              </p:ext>
            </p:extLst>
          </p:nvPr>
        </p:nvGraphicFramePr>
        <p:xfrm>
          <a:off x="180000" y="126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tx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b="1"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GCSE </a:t>
                      </a:r>
                    </a:p>
                    <a:p>
                      <a:pPr algn="ctr"/>
                      <a:r>
                        <a:rPr lang="en-US" sz="1800" b="1" dirty="0">
                          <a:solidFill>
                            <a:schemeClr val="tx1"/>
                          </a:solidFill>
                          <a:latin typeface="Palatino Linotype" panose="02040502050505030304" pitchFamily="18" charset="0"/>
                          <a:cs typeface="Calibri" panose="020F0502020204030204" pitchFamily="34" charset="0"/>
                        </a:rPr>
                        <a:t>word list</a:t>
                      </a:r>
                    </a:p>
                    <a:p>
                      <a:pPr algn="ctr"/>
                      <a:r>
                        <a:rPr lang="en-US" sz="1800" b="1" dirty="0">
                          <a:solidFill>
                            <a:schemeClr val="tx1"/>
                          </a:solidFill>
                          <a:latin typeface="Palatino Linotype" panose="02040502050505030304" pitchFamily="18" charset="0"/>
                          <a:cs typeface="Calibri" panose="020F0502020204030204" pitchFamily="34" charset="0"/>
                        </a:rPr>
                        <a:t>(n = 2106)</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tx1"/>
                          </a:solidFill>
                          <a:latin typeface="Palatino Linotype" panose="02040502050505030304" pitchFamily="18" charset="0"/>
                          <a:cs typeface="Calibri" panose="020F0502020204030204" pitchFamily="34" charset="0"/>
                        </a:rPr>
                        <a:t>(n = 2106)</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A new GCSE word list</a:t>
                      </a:r>
                    </a:p>
                    <a:p>
                      <a:pPr algn="ctr"/>
                      <a:r>
                        <a:rPr lang="en-US" sz="1800" b="1" dirty="0">
                          <a:solidFill>
                            <a:schemeClr val="tx1"/>
                          </a:solidFill>
                          <a:latin typeface="Palatino Linotype" panose="02040502050505030304" pitchFamily="18" charset="0"/>
                          <a:cs typeface="Calibri" panose="020F0502020204030204" pitchFamily="34" charset="0"/>
                        </a:rPr>
                        <a:t>(n = 1582)</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 1)</a:t>
                      </a:r>
                    </a:p>
                    <a:p>
                      <a:r>
                        <a:rPr lang="en-US" sz="1800" b="0" i="0" dirty="0">
                          <a:solidFill>
                            <a:schemeClr val="tx1"/>
                          </a:solidFill>
                          <a:latin typeface="Palatino Linotype" panose="02040502050505030304" pitchFamily="18" charset="0"/>
                          <a:cs typeface="Calibri" panose="020F0502020204030204" pitchFamily="34" charset="0"/>
                        </a:rPr>
                        <a:t>(185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153</a:t>
                      </a:r>
                    </a:p>
                    <a:p>
                      <a:pPr algn="ctr"/>
                      <a:r>
                        <a:rPr lang="en-US" sz="1800" b="0" dirty="0">
                          <a:solidFill>
                            <a:schemeClr val="tx1"/>
                          </a:solidFill>
                          <a:latin typeface="Palatino Linotype" panose="02040502050505030304" pitchFamily="18" charset="0"/>
                          <a:cs typeface="Calibri" panose="020F0502020204030204" pitchFamily="34" charset="0"/>
                        </a:rPr>
                        <a:t>(83%)</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176</a:t>
                      </a:r>
                    </a:p>
                    <a:p>
                      <a:pPr algn="ctr"/>
                      <a:r>
                        <a:rPr lang="en-US" sz="1800" b="0" dirty="0">
                          <a:solidFill>
                            <a:schemeClr val="tx1"/>
                          </a:solidFill>
                          <a:latin typeface="Palatino Linotype" panose="02040502050505030304" pitchFamily="18" charset="0"/>
                          <a:cs typeface="Calibri" panose="020F0502020204030204" pitchFamily="34" charset="0"/>
                        </a:rPr>
                        <a:t>(95%)</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169</a:t>
                      </a:r>
                    </a:p>
                    <a:p>
                      <a:pPr algn="ctr"/>
                      <a:r>
                        <a:rPr lang="en-US" sz="1800" b="0" dirty="0">
                          <a:solidFill>
                            <a:schemeClr val="tx1"/>
                          </a:solidFill>
                          <a:latin typeface="Palatino Linotype" panose="02040502050505030304" pitchFamily="18" charset="0"/>
                          <a:cs typeface="Calibri" panose="020F0502020204030204" pitchFamily="34" charset="0"/>
                        </a:rPr>
                        <a:t>(92%)</a:t>
                      </a:r>
                    </a:p>
                  </a:txBody>
                  <a:tcPr marL="36000" marR="3600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a:t>
                      </a:r>
                    </a:p>
                    <a:p>
                      <a:pPr lvl="0"/>
                      <a:r>
                        <a:rPr lang="en-US" sz="1800" b="0" i="0" dirty="0">
                          <a:solidFill>
                            <a:schemeClr val="tx1"/>
                          </a:solidFill>
                          <a:latin typeface="Palatino Linotype" panose="02040502050505030304" pitchFamily="18" charset="0"/>
                          <a:cs typeface="Calibri" panose="020F0502020204030204" pitchFamily="34" charset="0"/>
                        </a:rPr>
                        <a:t>(231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179</a:t>
                      </a:r>
                    </a:p>
                    <a:p>
                      <a:pPr algn="ctr"/>
                      <a:r>
                        <a:rPr lang="en-US" sz="1800" b="0" dirty="0">
                          <a:solidFill>
                            <a:schemeClr val="tx1"/>
                          </a:solidFill>
                          <a:latin typeface="Palatino Linotype" panose="02040502050505030304" pitchFamily="18" charset="0"/>
                          <a:cs typeface="Calibri" panose="020F0502020204030204" pitchFamily="34" charset="0"/>
                        </a:rPr>
                        <a:t>(78%)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219</a:t>
                      </a:r>
                    </a:p>
                    <a:p>
                      <a:pPr algn="ctr"/>
                      <a:r>
                        <a:rPr lang="en-US" sz="1800" b="0" dirty="0">
                          <a:solidFill>
                            <a:schemeClr val="tx1"/>
                          </a:solidFill>
                          <a:latin typeface="Palatino Linotype" panose="02040502050505030304" pitchFamily="18" charset="0"/>
                          <a:cs typeface="Calibri" panose="020F0502020204030204" pitchFamily="34" charset="0"/>
                        </a:rPr>
                        <a:t>(95%)</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207</a:t>
                      </a:r>
                    </a:p>
                    <a:p>
                      <a:pPr algn="ctr"/>
                      <a:r>
                        <a:rPr lang="en-US" sz="1800" b="0" dirty="0">
                          <a:solidFill>
                            <a:schemeClr val="tx1"/>
                          </a:solidFill>
                          <a:latin typeface="Palatino Linotype" panose="02040502050505030304" pitchFamily="18" charset="0"/>
                          <a:cs typeface="Calibri" panose="020F0502020204030204" pitchFamily="34" charset="0"/>
                        </a:rPr>
                        <a:t>(90%)</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(1411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367</a:t>
                      </a:r>
                    </a:p>
                    <a:p>
                      <a:pPr algn="ctr"/>
                      <a:r>
                        <a:rPr lang="en-US" sz="1800" b="0" dirty="0">
                          <a:solidFill>
                            <a:schemeClr val="tx1"/>
                          </a:solidFill>
                          <a:latin typeface="Palatino Linotype" panose="02040502050505030304" pitchFamily="18" charset="0"/>
                          <a:cs typeface="Calibri" panose="020F0502020204030204" pitchFamily="34" charset="0"/>
                        </a:rPr>
                        <a:t>(26%)</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554</a:t>
                      </a:r>
                    </a:p>
                    <a:p>
                      <a:pPr algn="ctr"/>
                      <a:r>
                        <a:rPr lang="en-US" sz="1800" b="0" dirty="0">
                          <a:solidFill>
                            <a:schemeClr val="tx1"/>
                          </a:solidFill>
                          <a:latin typeface="Palatino Linotype" panose="02040502050505030304" pitchFamily="18" charset="0"/>
                          <a:cs typeface="Calibri" panose="020F0502020204030204" pitchFamily="34" charset="0"/>
                        </a:rPr>
                        <a:t>(39%)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403</a:t>
                      </a:r>
                    </a:p>
                    <a:p>
                      <a:pPr algn="ctr"/>
                      <a:r>
                        <a:rPr lang="en-US" sz="1800" b="0" dirty="0">
                          <a:solidFill>
                            <a:schemeClr val="tx1"/>
                          </a:solidFill>
                          <a:latin typeface="Palatino Linotype" panose="02040502050505030304" pitchFamily="18" charset="0"/>
                          <a:cs typeface="Calibri" panose="020F0502020204030204" pitchFamily="34" charset="0"/>
                        </a:rPr>
                        <a:t>(29%)</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the four exam papers)</a:t>
                      </a:r>
                    </a:p>
                    <a:p>
                      <a:pPr lvl="0"/>
                      <a:r>
                        <a:rPr lang="en-US" sz="1800" b="0" i="0" dirty="0">
                          <a:solidFill>
                            <a:schemeClr val="tx1"/>
                          </a:solidFill>
                          <a:latin typeface="Palatino Linotype" panose="02040502050505030304" pitchFamily="18" charset="0"/>
                          <a:cs typeface="Calibri" panose="020F0502020204030204" pitchFamily="34" charset="0"/>
                        </a:rPr>
                        <a:t>(839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407</a:t>
                      </a:r>
                    </a:p>
                    <a:p>
                      <a:pPr algn="ctr"/>
                      <a:r>
                        <a:rPr lang="en-US" sz="1800" b="0" dirty="0">
                          <a:solidFill>
                            <a:schemeClr val="tx1"/>
                          </a:solidFill>
                          <a:latin typeface="Palatino Linotype" panose="02040502050505030304" pitchFamily="18" charset="0"/>
                          <a:cs typeface="Calibri" panose="020F0502020204030204" pitchFamily="34" charset="0"/>
                        </a:rPr>
                        <a:t>(49%)</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566</a:t>
                      </a:r>
                    </a:p>
                    <a:p>
                      <a:pPr algn="ctr"/>
                      <a:r>
                        <a:rPr lang="en-US" sz="1800" b="0" dirty="0">
                          <a:solidFill>
                            <a:schemeClr val="tx1"/>
                          </a:solidFill>
                          <a:latin typeface="Palatino Linotype" panose="02040502050505030304" pitchFamily="18" charset="0"/>
                          <a:cs typeface="Calibri" panose="020F0502020204030204" pitchFamily="34" charset="0"/>
                        </a:rPr>
                        <a:t>(67%)</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492</a:t>
                      </a:r>
                    </a:p>
                    <a:p>
                      <a:pPr algn="ctr"/>
                      <a:r>
                        <a:rPr lang="en-US" sz="1800" b="0" dirty="0">
                          <a:solidFill>
                            <a:schemeClr val="tx1"/>
                          </a:solidFill>
                          <a:latin typeface="Palatino Linotype" panose="02040502050505030304" pitchFamily="18" charset="0"/>
                          <a:cs typeface="Calibri" panose="020F0502020204030204" pitchFamily="34" charset="0"/>
                        </a:rPr>
                        <a:t>(59%)</a:t>
                      </a:r>
                    </a:p>
                  </a:txBody>
                  <a:tcPr marL="36000" marR="36000" anchor="ctr">
                    <a:noFill/>
                  </a:tcPr>
                </a:tc>
                <a:extLst>
                  <a:ext uri="{0D108BD9-81ED-4DB2-BD59-A6C34878D82A}">
                    <a16:rowId xmlns:a16="http://schemas.microsoft.com/office/drawing/2014/main" val="1206147829"/>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(2115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794</a:t>
                      </a:r>
                    </a:p>
                    <a:p>
                      <a:pPr algn="ctr"/>
                      <a:r>
                        <a:rPr lang="en-US" sz="1800" b="0" dirty="0">
                          <a:solidFill>
                            <a:schemeClr val="tx1"/>
                          </a:solidFill>
                          <a:latin typeface="Palatino Linotype" panose="02040502050505030304" pitchFamily="18" charset="0"/>
                          <a:cs typeface="Calibri" panose="020F0502020204030204" pitchFamily="34" charset="0"/>
                        </a:rPr>
                        <a:t>(38%)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1158</a:t>
                      </a:r>
                    </a:p>
                    <a:p>
                      <a:pPr algn="ctr"/>
                      <a:r>
                        <a:rPr lang="en-US" sz="1800" b="0" dirty="0">
                          <a:solidFill>
                            <a:schemeClr val="tx1"/>
                          </a:solidFill>
                          <a:latin typeface="Palatino Linotype" panose="02040502050505030304" pitchFamily="18" charset="0"/>
                          <a:cs typeface="Calibri" panose="020F0502020204030204" pitchFamily="34" charset="0"/>
                        </a:rPr>
                        <a:t>(55%)</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953</a:t>
                      </a:r>
                    </a:p>
                    <a:p>
                      <a:pPr algn="ctr"/>
                      <a:r>
                        <a:rPr lang="en-US" sz="1800" b="0" dirty="0">
                          <a:solidFill>
                            <a:schemeClr val="tx1"/>
                          </a:solidFill>
                          <a:latin typeface="Palatino Linotype" panose="02040502050505030304" pitchFamily="18" charset="0"/>
                          <a:cs typeface="Calibri" panose="020F0502020204030204" pitchFamily="34" charset="0"/>
                        </a:rPr>
                        <a:t>(45%)</a:t>
                      </a:r>
                    </a:p>
                  </a:txBody>
                  <a:tcPr marL="36000" marR="36000" anchor="ctr">
                    <a:noFill/>
                  </a:tcPr>
                </a:tc>
                <a:extLst>
                  <a:ext uri="{0D108BD9-81ED-4DB2-BD59-A6C34878D82A}">
                    <a16:rowId xmlns:a16="http://schemas.microsoft.com/office/drawing/2014/main" val="735092405"/>
                  </a:ext>
                </a:extLst>
              </a:tr>
            </a:tbl>
          </a:graphicData>
        </a:graphic>
      </p:graphicFrame>
      <p:sp>
        <p:nvSpPr>
          <p:cNvPr id="5" name="Rounded Rectangle 4">
            <a:extLst>
              <a:ext uri="{FF2B5EF4-FFF2-40B4-BE49-F238E27FC236}">
                <a16:creationId xmlns:a16="http://schemas.microsoft.com/office/drawing/2014/main" id="{E958AC2B-3F66-EF46-9253-E4E4E4FD6D1F}"/>
              </a:ext>
            </a:extLst>
          </p:cNvPr>
          <p:cNvSpPr/>
          <p:nvPr/>
        </p:nvSpPr>
        <p:spPr>
          <a:xfrm>
            <a:off x="2570461" y="1681952"/>
            <a:ext cx="7051077" cy="4185295"/>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accent5">
                    <a:lumMod val="50000"/>
                  </a:schemeClr>
                </a:solidFill>
                <a:latin typeface="Century Gothic" panose="020B0502020202020204" pitchFamily="34" charset="0"/>
              </a:rPr>
              <a:t>On average, a new GCSE list has </a:t>
            </a:r>
            <a:r>
              <a:rPr lang="en-GB" sz="4000" i="1" dirty="0">
                <a:solidFill>
                  <a:schemeClr val="accent5">
                    <a:lumMod val="50000"/>
                  </a:schemeClr>
                </a:solidFill>
                <a:latin typeface="Century Gothic" panose="020B0502020202020204" pitchFamily="34" charset="0"/>
              </a:rPr>
              <a:t>25% fewer </a:t>
            </a:r>
            <a:r>
              <a:rPr lang="en-GB" sz="4000" dirty="0">
                <a:solidFill>
                  <a:schemeClr val="accent5">
                    <a:lumMod val="50000"/>
                  </a:schemeClr>
                </a:solidFill>
                <a:latin typeface="Century Gothic" panose="020B0502020202020204" pitchFamily="34" charset="0"/>
              </a:rPr>
              <a:t>words, but provides </a:t>
            </a:r>
            <a:r>
              <a:rPr lang="en-GB" sz="4000" b="1" dirty="0">
                <a:solidFill>
                  <a:schemeClr val="accent5">
                    <a:lumMod val="50000"/>
                  </a:schemeClr>
                </a:solidFill>
                <a:latin typeface="Century Gothic" panose="020B0502020202020204" pitchFamily="34" charset="0"/>
              </a:rPr>
              <a:t>21% more</a:t>
            </a:r>
            <a:r>
              <a:rPr lang="en-GB" sz="4000" dirty="0">
                <a:solidFill>
                  <a:schemeClr val="accent5">
                    <a:lumMod val="50000"/>
                  </a:schemeClr>
                </a:solidFill>
                <a:latin typeface="Century Gothic" panose="020B0502020202020204" pitchFamily="34" charset="0"/>
              </a:rPr>
              <a:t> coverage of a typical A level exam, relative to a current GCSE list.</a:t>
            </a:r>
          </a:p>
        </p:txBody>
      </p:sp>
    </p:spTree>
    <p:extLst>
      <p:ext uri="{BB962C8B-B14F-4D97-AF65-F5344CB8AC3E}">
        <p14:creationId xmlns:p14="http://schemas.microsoft.com/office/powerpoint/2010/main" val="1345604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background rectangl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96863"/>
            <a:ext cx="12025742" cy="867128"/>
          </a:xfrm>
          <a:prstGeom prst="rect">
            <a:avLst/>
          </a:prstGeom>
        </p:spPr>
      </p:pic>
      <p:sp>
        <p:nvSpPr>
          <p:cNvPr id="9" name="Title 1"/>
          <p:cNvSpPr>
            <a:spLocks noGrp="1"/>
          </p:cNvSpPr>
          <p:nvPr>
            <p:ph type="title"/>
          </p:nvPr>
        </p:nvSpPr>
        <p:spPr>
          <a:xfrm>
            <a:off x="0" y="0"/>
            <a:ext cx="10740788" cy="1325563"/>
          </a:xfrm>
        </p:spPr>
        <p:txBody>
          <a:bodyPr>
            <a:normAutofit/>
          </a:bodyPr>
          <a:lstStyle/>
          <a:p>
            <a:pPr lvl="0">
              <a:lnSpc>
                <a:spcPct val="100000"/>
              </a:lnSpc>
              <a:spcBef>
                <a:spcPts val="0"/>
              </a:spcBef>
              <a:defRPr/>
            </a:pPr>
            <a:r>
              <a:rPr lang="en-GB" sz="3200" b="1" dirty="0">
                <a:solidFill>
                  <a:prstClr val="white"/>
                </a:solidFill>
                <a:latin typeface="Palatino Linotype" panose="02040502050505030304" pitchFamily="18" charset="0"/>
              </a:rPr>
              <a:t>Averages – Across Languages and AOs </a:t>
            </a:r>
            <a:r>
              <a:rPr lang="en-GB" sz="2000" b="1" dirty="0">
                <a:solidFill>
                  <a:prstClr val="white"/>
                </a:solidFill>
                <a:latin typeface="Palatino Linotype" panose="02040502050505030304" pitchFamily="18" charset="0"/>
              </a:rPr>
              <a:t>(AQA &amp; Edexcel)</a:t>
            </a:r>
            <a:endParaRPr lang="en-GB" sz="3200" b="1" dirty="0">
              <a:solidFill>
                <a:prstClr val="white"/>
              </a:solidFill>
              <a:latin typeface="Palatino Linotype" panose="02040502050505030304" pitchFamily="18" charset="0"/>
            </a:endParaRPr>
          </a:p>
        </p:txBody>
      </p:sp>
      <p:graphicFrame>
        <p:nvGraphicFramePr>
          <p:cNvPr id="7" name="Table 5">
            <a:extLst>
              <a:ext uri="{FF2B5EF4-FFF2-40B4-BE49-F238E27FC236}">
                <a16:creationId xmlns:a16="http://schemas.microsoft.com/office/drawing/2014/main" id="{595CFA4F-8B4A-F845-9ED1-9B18251C6A4C}"/>
              </a:ext>
            </a:extLst>
          </p:cNvPr>
          <p:cNvGraphicFramePr>
            <a:graphicFrameLocks noGrp="1"/>
          </p:cNvGraphicFramePr>
          <p:nvPr>
            <p:extLst>
              <p:ext uri="{D42A27DB-BD31-4B8C-83A1-F6EECF244321}">
                <p14:modId xmlns:p14="http://schemas.microsoft.com/office/powerpoint/2010/main" val="3408277538"/>
              </p:ext>
            </p:extLst>
          </p:nvPr>
        </p:nvGraphicFramePr>
        <p:xfrm>
          <a:off x="180000" y="1260000"/>
          <a:ext cx="11739563" cy="5029200"/>
        </p:xfrm>
        <a:graphic>
          <a:graphicData uri="http://schemas.openxmlformats.org/drawingml/2006/table">
            <a:tbl>
              <a:tblPr firstRow="1" bandRow="1">
                <a:tableStyleId>{5940675A-B579-460E-94D1-54222C63F5DA}</a:tableStyleId>
              </a:tblPr>
              <a:tblGrid>
                <a:gridCol w="6954203">
                  <a:extLst>
                    <a:ext uri="{9D8B030D-6E8A-4147-A177-3AD203B41FA5}">
                      <a16:colId xmlns:a16="http://schemas.microsoft.com/office/drawing/2014/main" val="1387142610"/>
                    </a:ext>
                  </a:extLst>
                </a:gridCol>
                <a:gridCol w="1595120">
                  <a:extLst>
                    <a:ext uri="{9D8B030D-6E8A-4147-A177-3AD203B41FA5}">
                      <a16:colId xmlns:a16="http://schemas.microsoft.com/office/drawing/2014/main" val="2665032753"/>
                    </a:ext>
                  </a:extLst>
                </a:gridCol>
                <a:gridCol w="1595120">
                  <a:extLst>
                    <a:ext uri="{9D8B030D-6E8A-4147-A177-3AD203B41FA5}">
                      <a16:colId xmlns:a16="http://schemas.microsoft.com/office/drawing/2014/main" val="3466796819"/>
                    </a:ext>
                  </a:extLst>
                </a:gridCol>
                <a:gridCol w="1595120">
                  <a:extLst>
                    <a:ext uri="{9D8B030D-6E8A-4147-A177-3AD203B41FA5}">
                      <a16:colId xmlns:a16="http://schemas.microsoft.com/office/drawing/2014/main" val="1863587598"/>
                    </a:ext>
                  </a:extLst>
                </a:gridCol>
              </a:tblGrid>
              <a:tr h="612000">
                <a:tc>
                  <a:txBody>
                    <a:bodyPr/>
                    <a:lstStyle/>
                    <a:p>
                      <a:endParaRPr lang="en-US" sz="1800" dirty="0">
                        <a:solidFill>
                          <a:schemeClr val="tx1"/>
                        </a:solidFill>
                        <a:latin typeface="Palatino Linotype" panose="02040502050505030304" pitchFamily="18" charset="0"/>
                        <a:cs typeface="Calibri" panose="020F0502020204030204" pitchFamily="34" charset="0"/>
                      </a:endParaRPr>
                    </a:p>
                  </a:txBody>
                  <a:tcPr marL="36000" marR="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solidFill>
                      <a:schemeClr val="bg1"/>
                    </a:solidFill>
                  </a:tcPr>
                </a:tc>
                <a:tc gridSpan="3">
                  <a:txBody>
                    <a:bodyPr/>
                    <a:lstStyle/>
                    <a:p>
                      <a:pPr algn="ctr"/>
                      <a:r>
                        <a:rPr lang="en-US" sz="1800" b="1" dirty="0">
                          <a:solidFill>
                            <a:schemeClr val="tx1"/>
                          </a:solidFill>
                          <a:latin typeface="Palatino Linotype" panose="02040502050505030304" pitchFamily="18" charset="0"/>
                          <a:cs typeface="Calibri" panose="020F0502020204030204" pitchFamily="34" charset="0"/>
                        </a:rPr>
                        <a:t>Number (%) of word families on A level papers that are on … </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tc hMerge="1">
                  <a:txBody>
                    <a:bodyPr/>
                    <a:lstStyle/>
                    <a:p>
                      <a:pPr algn="ctr"/>
                      <a:endParaRPr lang="en-US" sz="2000" b="1" dirty="0">
                        <a:solidFill>
                          <a:schemeClr val="bg1"/>
                        </a:solidFill>
                        <a:latin typeface="Palatino Linotype" panose="02040502050505030304" pitchFamily="18" charset="0"/>
                        <a:cs typeface="Calibri" panose="020F0502020204030204" pitchFamily="34" charset="0"/>
                      </a:endParaRPr>
                    </a:p>
                  </a:txBody>
                  <a:tcPr marL="36000" marR="36000" anchor="ctr">
                    <a:lnL w="12700" cap="flat" cmpd="sng" algn="ctr">
                      <a:solidFill>
                        <a:srgbClr val="114F76"/>
                      </a:solidFill>
                      <a:prstDash val="solid"/>
                      <a:round/>
                      <a:headEnd type="none" w="med" len="med"/>
                      <a:tailEnd type="none" w="med" len="med"/>
                    </a:lnL>
                    <a:lnR w="12700" cap="flat" cmpd="sng" algn="ctr">
                      <a:solidFill>
                        <a:srgbClr val="114F76"/>
                      </a:solidFill>
                      <a:prstDash val="solid"/>
                      <a:round/>
                      <a:headEnd type="none" w="med" len="med"/>
                      <a:tailEnd type="none" w="med" len="med"/>
                    </a:lnR>
                    <a:lnT w="12700" cap="flat" cmpd="sng" algn="ctr">
                      <a:solidFill>
                        <a:srgbClr val="114F76"/>
                      </a:solidFill>
                      <a:prstDash val="solid"/>
                      <a:round/>
                      <a:headEnd type="none" w="med" len="med"/>
                      <a:tailEnd type="none" w="med" len="med"/>
                    </a:lnT>
                    <a:lnB w="12700" cap="flat" cmpd="sng" algn="ctr">
                      <a:solidFill>
                        <a:srgbClr val="114F76"/>
                      </a:solidFill>
                      <a:prstDash val="solid"/>
                      <a:round/>
                      <a:headEnd type="none" w="med" len="med"/>
                      <a:tailEnd type="none" w="med" len="med"/>
                    </a:lnB>
                    <a:solidFill>
                      <a:srgbClr val="114F76"/>
                    </a:solidFill>
                  </a:tcPr>
                </a:tc>
                <a:extLst>
                  <a:ext uri="{0D108BD9-81ED-4DB2-BD59-A6C34878D82A}">
                    <a16:rowId xmlns:a16="http://schemas.microsoft.com/office/drawing/2014/main" val="388158760"/>
                  </a:ext>
                </a:extLst>
              </a:tr>
              <a:tr h="612000">
                <a:tc>
                  <a:txBody>
                    <a:bodyPr/>
                    <a:lstStyle/>
                    <a:p>
                      <a:r>
                        <a:rPr lang="en-US" sz="1800" b="1" dirty="0">
                          <a:solidFill>
                            <a:schemeClr val="tx1"/>
                          </a:solidFill>
                          <a:latin typeface="Palatino Linotype" panose="02040502050505030304" pitchFamily="18" charset="0"/>
                          <a:cs typeface="Calibri" panose="020F0502020204030204" pitchFamily="34" charset="0"/>
                        </a:rPr>
                        <a:t>Word families from A level papers that have been used in…</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bg1"/>
                    </a:solid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GCSE </a:t>
                      </a:r>
                    </a:p>
                    <a:p>
                      <a:pPr algn="ctr"/>
                      <a:r>
                        <a:rPr lang="en-US" sz="1800" b="1" dirty="0">
                          <a:solidFill>
                            <a:schemeClr val="tx1"/>
                          </a:solidFill>
                          <a:latin typeface="Palatino Linotype" panose="02040502050505030304" pitchFamily="18" charset="0"/>
                          <a:cs typeface="Calibri" panose="020F0502020204030204" pitchFamily="34" charset="0"/>
                        </a:rPr>
                        <a:t>word list</a:t>
                      </a:r>
                    </a:p>
                    <a:p>
                      <a:pPr algn="ctr"/>
                      <a:r>
                        <a:rPr lang="en-US" sz="1800" b="1" dirty="0">
                          <a:solidFill>
                            <a:schemeClr val="tx1"/>
                          </a:solidFill>
                          <a:latin typeface="Palatino Linotype" panose="02040502050505030304" pitchFamily="18" charset="0"/>
                          <a:cs typeface="Calibri" panose="020F0502020204030204" pitchFamily="34" charset="0"/>
                        </a:rPr>
                        <a:t>(n = 1810)</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High frequency* word list</a:t>
                      </a:r>
                    </a:p>
                    <a:p>
                      <a:pPr algn="ctr"/>
                      <a:r>
                        <a:rPr lang="en-US" sz="1800" b="1" dirty="0">
                          <a:solidFill>
                            <a:schemeClr val="tx1"/>
                          </a:solidFill>
                          <a:latin typeface="Palatino Linotype" panose="02040502050505030304" pitchFamily="18" charset="0"/>
                          <a:cs typeface="Calibri" panose="020F0502020204030204" pitchFamily="34" charset="0"/>
                        </a:rPr>
                        <a:t>(n = 1810)</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800" b="1" dirty="0">
                          <a:solidFill>
                            <a:schemeClr val="tx1"/>
                          </a:solidFill>
                          <a:latin typeface="Palatino Linotype" panose="02040502050505030304" pitchFamily="18" charset="0"/>
                          <a:cs typeface="Calibri" panose="020F0502020204030204" pitchFamily="34" charset="0"/>
                        </a:rPr>
                        <a:t>A new GCSE word list</a:t>
                      </a:r>
                    </a:p>
                    <a:p>
                      <a:pPr algn="ctr"/>
                      <a:r>
                        <a:rPr lang="en-US" sz="1800" b="1" dirty="0">
                          <a:solidFill>
                            <a:schemeClr val="tx1"/>
                          </a:solidFill>
                          <a:latin typeface="Palatino Linotype" panose="02040502050505030304" pitchFamily="18" charset="0"/>
                          <a:cs typeface="Calibri" panose="020F0502020204030204" pitchFamily="34" charset="0"/>
                        </a:rPr>
                        <a:t>(n = 1582)</a:t>
                      </a:r>
                    </a:p>
                  </a:txBody>
                  <a:tcPr marL="36000" marR="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53880354"/>
                  </a:ext>
                </a:extLst>
              </a:tr>
              <a:tr h="612000">
                <a:tc>
                  <a:txBody>
                    <a:bodyPr/>
                    <a:lstStyle/>
                    <a:p>
                      <a:r>
                        <a:rPr lang="en-US" sz="1800" b="0" i="0" dirty="0">
                          <a:solidFill>
                            <a:schemeClr val="tx1"/>
                          </a:solidFill>
                          <a:latin typeface="Palatino Linotype" panose="02040502050505030304" pitchFamily="18" charset="0"/>
                          <a:cs typeface="Calibri" panose="020F0502020204030204" pitchFamily="34" charset="0"/>
                        </a:rPr>
                        <a:t>… every paper (2018, 2019, 2020, sample(s))</a:t>
                      </a:r>
                    </a:p>
                    <a:p>
                      <a:r>
                        <a:rPr lang="en-US" sz="1800" b="0" i="0" dirty="0">
                          <a:solidFill>
                            <a:schemeClr val="tx1"/>
                          </a:solidFill>
                          <a:latin typeface="Palatino Linotype" panose="02040502050505030304" pitchFamily="18" charset="0"/>
                          <a:cs typeface="Calibri" panose="020F0502020204030204" pitchFamily="34" charset="0"/>
                        </a:rPr>
                        <a:t>(196 different word families) </a:t>
                      </a:r>
                    </a:p>
                  </a:txBody>
                  <a:tcPr marL="36000" marR="36000" anchor="ctr">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148</a:t>
                      </a:r>
                    </a:p>
                    <a:p>
                      <a:pPr algn="ctr"/>
                      <a:r>
                        <a:rPr lang="en-US" sz="1800" b="0" dirty="0">
                          <a:solidFill>
                            <a:schemeClr val="tx1"/>
                          </a:solidFill>
                          <a:latin typeface="Palatino Linotype" panose="02040502050505030304" pitchFamily="18" charset="0"/>
                          <a:cs typeface="Calibri" panose="020F0502020204030204" pitchFamily="34" charset="0"/>
                        </a:rPr>
                        <a:t>(76%)</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184</a:t>
                      </a:r>
                    </a:p>
                    <a:p>
                      <a:pPr algn="ctr"/>
                      <a:r>
                        <a:rPr lang="en-US" sz="1800" b="0" dirty="0">
                          <a:solidFill>
                            <a:schemeClr val="tx1"/>
                          </a:solidFill>
                          <a:latin typeface="Palatino Linotype" panose="02040502050505030304" pitchFamily="18" charset="0"/>
                          <a:cs typeface="Calibri" panose="020F0502020204030204" pitchFamily="34" charset="0"/>
                        </a:rPr>
                        <a:t>(94%)</a:t>
                      </a:r>
                    </a:p>
                  </a:txBody>
                  <a:tcPr marL="36000" marR="36000" anchor="ctr">
                    <a:lnT w="12700" cap="flat" cmpd="sng" algn="ctr">
                      <a:solidFill>
                        <a:schemeClr val="tx1"/>
                      </a:solidFill>
                      <a:prstDash val="solid"/>
                      <a:round/>
                      <a:headEnd type="none" w="med" len="med"/>
                      <a:tailEnd type="none" w="med" len="med"/>
                    </a:lnT>
                    <a:solidFill>
                      <a:schemeClr val="bg1"/>
                    </a:solid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179</a:t>
                      </a:r>
                    </a:p>
                    <a:p>
                      <a:pPr algn="ctr"/>
                      <a:r>
                        <a:rPr lang="en-US" sz="1800" b="0" dirty="0">
                          <a:solidFill>
                            <a:schemeClr val="tx1"/>
                          </a:solidFill>
                          <a:latin typeface="Palatino Linotype" panose="02040502050505030304" pitchFamily="18" charset="0"/>
                          <a:cs typeface="Calibri" panose="020F0502020204030204" pitchFamily="34" charset="0"/>
                        </a:rPr>
                        <a:t>(91%)</a:t>
                      </a:r>
                    </a:p>
                  </a:txBody>
                  <a:tcPr marL="36000" marR="36000" anchor="ct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410331854"/>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every actual exam (2018, 2019, 2020 – excluding sample(s))</a:t>
                      </a:r>
                    </a:p>
                    <a:p>
                      <a:pPr lvl="0"/>
                      <a:r>
                        <a:rPr lang="en-US" sz="1800" b="0" i="0" dirty="0">
                          <a:solidFill>
                            <a:schemeClr val="tx1"/>
                          </a:solidFill>
                          <a:latin typeface="Palatino Linotype" panose="02040502050505030304" pitchFamily="18" charset="0"/>
                          <a:cs typeface="Calibri" panose="020F0502020204030204" pitchFamily="34" charset="0"/>
                        </a:rPr>
                        <a:t>(259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181</a:t>
                      </a:r>
                    </a:p>
                    <a:p>
                      <a:pPr algn="ctr"/>
                      <a:r>
                        <a:rPr lang="en-US" sz="1800" b="0" dirty="0">
                          <a:solidFill>
                            <a:schemeClr val="tx1"/>
                          </a:solidFill>
                          <a:latin typeface="Palatino Linotype" panose="02040502050505030304" pitchFamily="18" charset="0"/>
                          <a:cs typeface="Calibri" panose="020F0502020204030204" pitchFamily="34" charset="0"/>
                        </a:rPr>
                        <a:t>(70%)</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240</a:t>
                      </a:r>
                    </a:p>
                    <a:p>
                      <a:pPr algn="ctr"/>
                      <a:r>
                        <a:rPr lang="en-US" sz="1800" b="0" dirty="0">
                          <a:solidFill>
                            <a:schemeClr val="tx1"/>
                          </a:solidFill>
                          <a:latin typeface="Palatino Linotype" panose="02040502050505030304" pitchFamily="18" charset="0"/>
                          <a:cs typeface="Calibri" panose="020F0502020204030204" pitchFamily="34" charset="0"/>
                        </a:rPr>
                        <a:t>(92%)</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231</a:t>
                      </a:r>
                    </a:p>
                    <a:p>
                      <a:pPr algn="ctr"/>
                      <a:r>
                        <a:rPr lang="en-US" sz="1800" b="0" dirty="0">
                          <a:solidFill>
                            <a:schemeClr val="tx1"/>
                          </a:solidFill>
                          <a:latin typeface="Palatino Linotype" panose="02040502050505030304" pitchFamily="18" charset="0"/>
                          <a:cs typeface="Calibri" panose="020F0502020204030204" pitchFamily="34" charset="0"/>
                        </a:rPr>
                        <a:t>(89%)</a:t>
                      </a:r>
                    </a:p>
                  </a:txBody>
                  <a:tcPr marL="36000" marR="36000" anchor="ctr">
                    <a:noFill/>
                  </a:tcPr>
                </a:tc>
                <a:extLst>
                  <a:ext uri="{0D108BD9-81ED-4DB2-BD59-A6C34878D82A}">
                    <a16:rowId xmlns:a16="http://schemas.microsoft.com/office/drawing/2014/main" val="595471451"/>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only one individual paper ever</a:t>
                      </a:r>
                    </a:p>
                    <a:p>
                      <a:pPr lvl="0"/>
                      <a:r>
                        <a:rPr lang="en-US" sz="1800" b="0" i="0" dirty="0">
                          <a:solidFill>
                            <a:schemeClr val="tx1"/>
                          </a:solidFill>
                          <a:latin typeface="Palatino Linotype" panose="02040502050505030304" pitchFamily="18" charset="0"/>
                          <a:cs typeface="Calibri" panose="020F0502020204030204" pitchFamily="34" charset="0"/>
                        </a:rPr>
                        <a:t>(1500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317</a:t>
                      </a:r>
                    </a:p>
                    <a:p>
                      <a:pPr algn="ctr"/>
                      <a:r>
                        <a:rPr lang="en-US" sz="1800" b="0" dirty="0">
                          <a:solidFill>
                            <a:schemeClr val="tx1"/>
                          </a:solidFill>
                          <a:latin typeface="Palatino Linotype" panose="02040502050505030304" pitchFamily="18" charset="0"/>
                          <a:cs typeface="Calibri" panose="020F0502020204030204" pitchFamily="34" charset="0"/>
                        </a:rPr>
                        <a:t>(21%)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466</a:t>
                      </a:r>
                    </a:p>
                    <a:p>
                      <a:pPr algn="ctr"/>
                      <a:r>
                        <a:rPr lang="en-US" sz="1800" b="0" dirty="0">
                          <a:solidFill>
                            <a:schemeClr val="tx1"/>
                          </a:solidFill>
                          <a:latin typeface="Palatino Linotype" panose="02040502050505030304" pitchFamily="18" charset="0"/>
                          <a:cs typeface="Calibri" panose="020F0502020204030204" pitchFamily="34" charset="0"/>
                        </a:rPr>
                        <a:t>(31%)</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394</a:t>
                      </a:r>
                    </a:p>
                    <a:p>
                      <a:pPr algn="ctr"/>
                      <a:r>
                        <a:rPr lang="en-US" sz="1800" b="0" dirty="0">
                          <a:solidFill>
                            <a:schemeClr val="tx1"/>
                          </a:solidFill>
                          <a:latin typeface="Palatino Linotype" panose="02040502050505030304" pitchFamily="18" charset="0"/>
                          <a:cs typeface="Calibri" panose="020F0502020204030204" pitchFamily="34" charset="0"/>
                        </a:rPr>
                        <a:t>(26%)</a:t>
                      </a:r>
                    </a:p>
                  </a:txBody>
                  <a:tcPr marL="36000" marR="36000" anchor="ctr">
                    <a:noFill/>
                  </a:tcPr>
                </a:tc>
                <a:extLst>
                  <a:ext uri="{0D108BD9-81ED-4DB2-BD59-A6C34878D82A}">
                    <a16:rowId xmlns:a16="http://schemas.microsoft.com/office/drawing/2014/main" val="1313501788"/>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 typical exam paper (averaged across all exam papers)</a:t>
                      </a:r>
                    </a:p>
                    <a:p>
                      <a:pPr lvl="0"/>
                      <a:r>
                        <a:rPr lang="en-US" sz="1800" b="0" i="0" dirty="0">
                          <a:solidFill>
                            <a:schemeClr val="tx1"/>
                          </a:solidFill>
                          <a:latin typeface="Palatino Linotype" panose="02040502050505030304" pitchFamily="18" charset="0"/>
                          <a:cs typeface="Calibri" panose="020F0502020204030204" pitchFamily="34" charset="0"/>
                        </a:rPr>
                        <a:t>(894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391</a:t>
                      </a:r>
                    </a:p>
                    <a:p>
                      <a:pPr algn="ctr"/>
                      <a:r>
                        <a:rPr lang="en-US" sz="1800" b="0" dirty="0">
                          <a:solidFill>
                            <a:schemeClr val="tx1"/>
                          </a:solidFill>
                          <a:latin typeface="Palatino Linotype" panose="02040502050505030304" pitchFamily="18" charset="0"/>
                          <a:cs typeface="Calibri" panose="020F0502020204030204" pitchFamily="34" charset="0"/>
                        </a:rPr>
                        <a:t>(44%)</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565</a:t>
                      </a:r>
                    </a:p>
                    <a:p>
                      <a:pPr algn="ctr"/>
                      <a:r>
                        <a:rPr lang="en-US" sz="1800" b="0" dirty="0">
                          <a:solidFill>
                            <a:schemeClr val="tx1"/>
                          </a:solidFill>
                          <a:latin typeface="Palatino Linotype" panose="02040502050505030304" pitchFamily="18" charset="0"/>
                          <a:cs typeface="Calibri" panose="020F0502020204030204" pitchFamily="34" charset="0"/>
                        </a:rPr>
                        <a:t>(63%)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523</a:t>
                      </a:r>
                    </a:p>
                    <a:p>
                      <a:pPr algn="ctr"/>
                      <a:r>
                        <a:rPr lang="en-US" sz="1800" b="0" dirty="0">
                          <a:solidFill>
                            <a:schemeClr val="tx1"/>
                          </a:solidFill>
                          <a:latin typeface="Palatino Linotype" panose="02040502050505030304" pitchFamily="18" charset="0"/>
                          <a:cs typeface="Calibri" panose="020F0502020204030204" pitchFamily="34" charset="0"/>
                        </a:rPr>
                        <a:t>(59%)</a:t>
                      </a:r>
                    </a:p>
                  </a:txBody>
                  <a:tcPr marL="36000" marR="36000" anchor="ctr">
                    <a:noFill/>
                  </a:tcPr>
                </a:tc>
                <a:extLst>
                  <a:ext uri="{0D108BD9-81ED-4DB2-BD59-A6C34878D82A}">
                    <a16:rowId xmlns:a16="http://schemas.microsoft.com/office/drawing/2014/main" val="2776577169"/>
                  </a:ext>
                </a:extLst>
              </a:tr>
              <a:tr h="612000">
                <a:tc>
                  <a:txBody>
                    <a:bodyPr/>
                    <a:lstStyle/>
                    <a:p>
                      <a:pPr lvl="0"/>
                      <a:r>
                        <a:rPr lang="en-US" sz="1800" b="0" i="0" dirty="0">
                          <a:solidFill>
                            <a:schemeClr val="tx1"/>
                          </a:solidFill>
                          <a:latin typeface="Palatino Linotype" panose="02040502050505030304" pitchFamily="18" charset="0"/>
                          <a:cs typeface="Calibri" panose="020F0502020204030204" pitchFamily="34" charset="0"/>
                        </a:rPr>
                        <a:t>… all papers combined to make ‘one big A level text’</a:t>
                      </a:r>
                    </a:p>
                    <a:p>
                      <a:pPr lvl="0"/>
                      <a:r>
                        <a:rPr lang="en-US" sz="1800" b="0" i="0" dirty="0">
                          <a:solidFill>
                            <a:schemeClr val="tx1"/>
                          </a:solidFill>
                          <a:latin typeface="Palatino Linotype" panose="02040502050505030304" pitchFamily="18" charset="0"/>
                          <a:cs typeface="Calibri" panose="020F0502020204030204" pitchFamily="34" charset="0"/>
                        </a:rPr>
                        <a:t>(2349 different word families)</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766</a:t>
                      </a:r>
                    </a:p>
                    <a:p>
                      <a:pPr algn="ctr"/>
                      <a:r>
                        <a:rPr lang="en-US" sz="1800" b="0" dirty="0">
                          <a:solidFill>
                            <a:schemeClr val="tx1"/>
                          </a:solidFill>
                          <a:latin typeface="Palatino Linotype" panose="02040502050505030304" pitchFamily="18" charset="0"/>
                          <a:cs typeface="Calibri" panose="020F0502020204030204" pitchFamily="34" charset="0"/>
                        </a:rPr>
                        <a:t>(33%)</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1133</a:t>
                      </a:r>
                    </a:p>
                    <a:p>
                      <a:pPr algn="ctr"/>
                      <a:r>
                        <a:rPr lang="en-US" sz="1800" b="0" dirty="0">
                          <a:solidFill>
                            <a:schemeClr val="tx1"/>
                          </a:solidFill>
                          <a:latin typeface="Palatino Linotype" panose="02040502050505030304" pitchFamily="18" charset="0"/>
                          <a:cs typeface="Calibri" panose="020F0502020204030204" pitchFamily="34" charset="0"/>
                        </a:rPr>
                        <a:t>(48%)</a:t>
                      </a:r>
                    </a:p>
                  </a:txBody>
                  <a:tcPr marL="36000" marR="36000" anchor="ctr">
                    <a:noFill/>
                  </a:tcPr>
                </a:tc>
                <a:tc>
                  <a:txBody>
                    <a:bodyPr/>
                    <a:lstStyle/>
                    <a:p>
                      <a:pPr algn="ctr"/>
                      <a:r>
                        <a:rPr lang="en-US" sz="1800" b="0" dirty="0">
                          <a:solidFill>
                            <a:schemeClr val="tx1"/>
                          </a:solidFill>
                          <a:latin typeface="Palatino Linotype" panose="02040502050505030304" pitchFamily="18" charset="0"/>
                          <a:cs typeface="Calibri" panose="020F0502020204030204" pitchFamily="34" charset="0"/>
                        </a:rPr>
                        <a:t>1020</a:t>
                      </a:r>
                    </a:p>
                    <a:p>
                      <a:pPr algn="ctr"/>
                      <a:r>
                        <a:rPr lang="en-US" sz="1800" b="0" dirty="0">
                          <a:solidFill>
                            <a:schemeClr val="tx1"/>
                          </a:solidFill>
                          <a:latin typeface="Palatino Linotype" panose="02040502050505030304" pitchFamily="18" charset="0"/>
                          <a:cs typeface="Calibri" panose="020F0502020204030204" pitchFamily="34" charset="0"/>
                        </a:rPr>
                        <a:t>(43%)</a:t>
                      </a:r>
                    </a:p>
                  </a:txBody>
                  <a:tcPr marL="36000" marR="36000" anchor="ctr">
                    <a:noFill/>
                  </a:tcPr>
                </a:tc>
                <a:extLst>
                  <a:ext uri="{0D108BD9-81ED-4DB2-BD59-A6C34878D82A}">
                    <a16:rowId xmlns:a16="http://schemas.microsoft.com/office/drawing/2014/main" val="735092405"/>
                  </a:ext>
                </a:extLst>
              </a:tr>
            </a:tbl>
          </a:graphicData>
        </a:graphic>
      </p:graphicFrame>
      <p:sp>
        <p:nvSpPr>
          <p:cNvPr id="5" name="Rounded Rectangle 4">
            <a:extLst>
              <a:ext uri="{FF2B5EF4-FFF2-40B4-BE49-F238E27FC236}">
                <a16:creationId xmlns:a16="http://schemas.microsoft.com/office/drawing/2014/main" id="{497C9D12-95F1-F44E-8F6D-C6F79D8C53E9}"/>
              </a:ext>
            </a:extLst>
          </p:cNvPr>
          <p:cNvSpPr/>
          <p:nvPr/>
        </p:nvSpPr>
        <p:spPr>
          <a:xfrm>
            <a:off x="2699515" y="1460854"/>
            <a:ext cx="6792969" cy="4254628"/>
          </a:xfrm>
          <a:prstGeom prst="roundRect">
            <a:avLst/>
          </a:prstGeom>
          <a:solidFill>
            <a:schemeClr val="accent1">
              <a:lumMod val="20000"/>
              <a:lumOff val="80000"/>
            </a:schemeClr>
          </a:solidFill>
          <a:ln w="381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chemeClr val="accent5">
                    <a:lumMod val="50000"/>
                  </a:schemeClr>
                </a:solidFill>
                <a:latin typeface="Century Gothic" panose="020B0502020202020204" pitchFamily="34" charset="0"/>
              </a:rPr>
              <a:t>On average, a new GCSE list has </a:t>
            </a:r>
            <a:r>
              <a:rPr lang="en-GB" sz="4000" i="1" dirty="0">
                <a:solidFill>
                  <a:schemeClr val="accent5">
                    <a:lumMod val="50000"/>
                  </a:schemeClr>
                </a:solidFill>
                <a:latin typeface="Century Gothic" panose="020B0502020202020204" pitchFamily="34" charset="0"/>
              </a:rPr>
              <a:t>13% fewer </a:t>
            </a:r>
            <a:r>
              <a:rPr lang="en-GB" sz="4000" dirty="0">
                <a:solidFill>
                  <a:schemeClr val="accent5">
                    <a:lumMod val="50000"/>
                  </a:schemeClr>
                </a:solidFill>
                <a:latin typeface="Century Gothic" panose="020B0502020202020204" pitchFamily="34" charset="0"/>
              </a:rPr>
              <a:t>words, but provides </a:t>
            </a:r>
            <a:r>
              <a:rPr lang="en-GB" sz="4000" b="1" dirty="0">
                <a:solidFill>
                  <a:schemeClr val="accent5">
                    <a:lumMod val="50000"/>
                  </a:schemeClr>
                </a:solidFill>
                <a:latin typeface="Century Gothic" panose="020B0502020202020204" pitchFamily="34" charset="0"/>
              </a:rPr>
              <a:t>34% more</a:t>
            </a:r>
            <a:r>
              <a:rPr lang="en-GB" sz="4000" dirty="0">
                <a:solidFill>
                  <a:schemeClr val="accent5">
                    <a:lumMod val="50000"/>
                  </a:schemeClr>
                </a:solidFill>
                <a:latin typeface="Century Gothic" panose="020B0502020202020204" pitchFamily="34" charset="0"/>
              </a:rPr>
              <a:t> coverage of a typical A level exam, relative to current word lists </a:t>
            </a:r>
            <a:r>
              <a:rPr lang="en-GB" sz="2400" dirty="0">
                <a:solidFill>
                  <a:schemeClr val="accent5">
                    <a:lumMod val="50000"/>
                  </a:schemeClr>
                </a:solidFill>
                <a:latin typeface="Century Gothic" panose="020B0502020202020204" pitchFamily="34" charset="0"/>
              </a:rPr>
              <a:t>(across AQA </a:t>
            </a:r>
            <a:r>
              <a:rPr lang="en-GB" sz="2400" i="1" dirty="0">
                <a:solidFill>
                  <a:schemeClr val="accent5">
                    <a:lumMod val="50000"/>
                  </a:schemeClr>
                </a:solidFill>
                <a:latin typeface="Century Gothic" panose="020B0502020202020204" pitchFamily="34" charset="0"/>
              </a:rPr>
              <a:t>and</a:t>
            </a:r>
            <a:r>
              <a:rPr lang="en-GB" sz="2400" dirty="0">
                <a:solidFill>
                  <a:schemeClr val="accent5">
                    <a:lumMod val="50000"/>
                  </a:schemeClr>
                </a:solidFill>
                <a:latin typeface="Century Gothic" panose="020B0502020202020204" pitchFamily="34" charset="0"/>
              </a:rPr>
              <a:t> Edexcel).</a:t>
            </a:r>
            <a:endParaRPr lang="en-GB" sz="4000" dirty="0">
              <a:solidFill>
                <a:schemeClr val="accent5">
                  <a:lumMod val="50000"/>
                </a:schemeClr>
              </a:solidFill>
              <a:latin typeface="Century Gothic" panose="020B0502020202020204" pitchFamily="34" charset="0"/>
            </a:endParaRPr>
          </a:p>
        </p:txBody>
      </p:sp>
    </p:spTree>
    <p:extLst>
      <p:ext uri="{BB962C8B-B14F-4D97-AF65-F5344CB8AC3E}">
        <p14:creationId xmlns:p14="http://schemas.microsoft.com/office/powerpoint/2010/main" val="3936650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A494A105-6781-4BE2-90D7-9B9E4EA1F70B}"/>
              </a:ext>
            </a:extLst>
          </p:cNvPr>
          <p:cNvSpPr txBox="1"/>
          <p:nvPr/>
        </p:nvSpPr>
        <p:spPr>
          <a:xfrm>
            <a:off x="1086394" y="0"/>
            <a:ext cx="10057414" cy="1384995"/>
          </a:xfrm>
          <a:prstGeom prst="rect">
            <a:avLst/>
          </a:prstGeom>
          <a:noFill/>
        </p:spPr>
        <p:txBody>
          <a:bodyPr wrap="square" rtlCol="0">
            <a:spAutoFit/>
          </a:bodyPr>
          <a:lstStyle/>
          <a:p>
            <a:pPr algn="ctr"/>
            <a:r>
              <a:rPr lang="en-GB" sz="2800" b="1" dirty="0">
                <a:solidFill>
                  <a:srgbClr val="115076"/>
                </a:solidFill>
                <a:latin typeface="Century Gothic" panose="020B0502020202020204" pitchFamily="34" charset="0"/>
              </a:rPr>
              <a:t>AQA </a:t>
            </a:r>
            <a:r>
              <a:rPr lang="en-GB" sz="2800" b="1" u="sng" dirty="0">
                <a:solidFill>
                  <a:srgbClr val="115076"/>
                </a:solidFill>
                <a:latin typeface="Century Gothic" panose="020B0502020202020204" pitchFamily="34" charset="0"/>
              </a:rPr>
              <a:t>GCSE</a:t>
            </a:r>
            <a:r>
              <a:rPr lang="en-GB" sz="2800" dirty="0">
                <a:solidFill>
                  <a:srgbClr val="115076"/>
                </a:solidFill>
                <a:latin typeface="Century Gothic" panose="020B0502020202020204" pitchFamily="34" charset="0"/>
              </a:rPr>
              <a:t>: Number of </a:t>
            </a:r>
            <a:r>
              <a:rPr lang="en-GB" sz="2800" b="1" i="1" dirty="0">
                <a:solidFill>
                  <a:srgbClr val="115076"/>
                </a:solidFill>
                <a:latin typeface="Century Gothic" panose="020B0502020202020204" pitchFamily="34" charset="0"/>
              </a:rPr>
              <a:t>different</a:t>
            </a:r>
            <a:r>
              <a:rPr lang="en-GB" sz="2800" dirty="0">
                <a:solidFill>
                  <a:srgbClr val="115076"/>
                </a:solidFill>
                <a:latin typeface="Century Gothic" panose="020B0502020202020204" pitchFamily="34" charset="0"/>
              </a:rPr>
              <a:t> word families used </a:t>
            </a:r>
          </a:p>
          <a:p>
            <a:pPr algn="ctr"/>
            <a:r>
              <a:rPr lang="en-GB" sz="2800" dirty="0">
                <a:solidFill>
                  <a:srgbClr val="115076"/>
                </a:solidFill>
                <a:latin typeface="Century Gothic" panose="020B0502020202020204" pitchFamily="34" charset="0"/>
              </a:rPr>
              <a:t>in Listening &amp; Reading tests combined</a:t>
            </a:r>
          </a:p>
          <a:p>
            <a:pPr algn="ctr"/>
            <a:r>
              <a:rPr lang="en-GB" sz="2800" dirty="0">
                <a:solidFill>
                  <a:srgbClr val="115076"/>
                </a:solidFill>
                <a:latin typeface="Century Gothic" panose="020B0502020202020204" pitchFamily="34" charset="0"/>
              </a:rPr>
              <a:t>(% in top 2,000 most frequent words) </a:t>
            </a:r>
          </a:p>
        </p:txBody>
      </p:sp>
      <p:graphicFrame>
        <p:nvGraphicFramePr>
          <p:cNvPr id="13" name="Content Placeholder 3">
            <a:extLst>
              <a:ext uri="{FF2B5EF4-FFF2-40B4-BE49-F238E27FC236}">
                <a16:creationId xmlns:a16="http://schemas.microsoft.com/office/drawing/2014/main" id="{D0EF56F3-0FF3-4539-A948-C2D203B122B7}"/>
              </a:ext>
            </a:extLst>
          </p:cNvPr>
          <p:cNvGraphicFramePr>
            <a:graphicFrameLocks noGrp="1"/>
          </p:cNvGraphicFramePr>
          <p:nvPr>
            <p:ph idx="1"/>
            <p:extLst>
              <p:ext uri="{D42A27DB-BD31-4B8C-83A1-F6EECF244321}">
                <p14:modId xmlns:p14="http://schemas.microsoft.com/office/powerpoint/2010/main" val="2344585362"/>
              </p:ext>
            </p:extLst>
          </p:nvPr>
        </p:nvGraphicFramePr>
        <p:xfrm>
          <a:off x="178755" y="1481247"/>
          <a:ext cx="11812267" cy="5289728"/>
        </p:xfrm>
        <a:graphic>
          <a:graphicData uri="http://schemas.openxmlformats.org/drawingml/2006/table">
            <a:tbl>
              <a:tblPr firstRow="1" bandRow="1">
                <a:tableStyleId>{69012ECD-51FC-41F1-AA8D-1B2483CD663E}</a:tableStyleId>
              </a:tblPr>
              <a:tblGrid>
                <a:gridCol w="1260000">
                  <a:extLst>
                    <a:ext uri="{9D8B030D-6E8A-4147-A177-3AD203B41FA5}">
                      <a16:colId xmlns:a16="http://schemas.microsoft.com/office/drawing/2014/main" val="1393854814"/>
                    </a:ext>
                  </a:extLst>
                </a:gridCol>
                <a:gridCol w="472267">
                  <a:extLst>
                    <a:ext uri="{9D8B030D-6E8A-4147-A177-3AD203B41FA5}">
                      <a16:colId xmlns:a16="http://schemas.microsoft.com/office/drawing/2014/main" val="3221969420"/>
                    </a:ext>
                  </a:extLst>
                </a:gridCol>
                <a:gridCol w="1224000">
                  <a:extLst>
                    <a:ext uri="{9D8B030D-6E8A-4147-A177-3AD203B41FA5}">
                      <a16:colId xmlns:a16="http://schemas.microsoft.com/office/drawing/2014/main" val="1311147438"/>
                    </a:ext>
                  </a:extLst>
                </a:gridCol>
                <a:gridCol w="1224000">
                  <a:extLst>
                    <a:ext uri="{9D8B030D-6E8A-4147-A177-3AD203B41FA5}">
                      <a16:colId xmlns:a16="http://schemas.microsoft.com/office/drawing/2014/main" val="984239837"/>
                    </a:ext>
                  </a:extLst>
                </a:gridCol>
                <a:gridCol w="1224000">
                  <a:extLst>
                    <a:ext uri="{9D8B030D-6E8A-4147-A177-3AD203B41FA5}">
                      <a16:colId xmlns:a16="http://schemas.microsoft.com/office/drawing/2014/main" val="2781124057"/>
                    </a:ext>
                  </a:extLst>
                </a:gridCol>
                <a:gridCol w="1224000">
                  <a:extLst>
                    <a:ext uri="{9D8B030D-6E8A-4147-A177-3AD203B41FA5}">
                      <a16:colId xmlns:a16="http://schemas.microsoft.com/office/drawing/2014/main" val="2524643410"/>
                    </a:ext>
                  </a:extLst>
                </a:gridCol>
                <a:gridCol w="1728000">
                  <a:extLst>
                    <a:ext uri="{9D8B030D-6E8A-4147-A177-3AD203B41FA5}">
                      <a16:colId xmlns:a16="http://schemas.microsoft.com/office/drawing/2014/main" val="2211985130"/>
                    </a:ext>
                  </a:extLst>
                </a:gridCol>
                <a:gridCol w="1728000">
                  <a:extLst>
                    <a:ext uri="{9D8B030D-6E8A-4147-A177-3AD203B41FA5}">
                      <a16:colId xmlns:a16="http://schemas.microsoft.com/office/drawing/2014/main" val="3090720966"/>
                    </a:ext>
                  </a:extLst>
                </a:gridCol>
                <a:gridCol w="1728000">
                  <a:extLst>
                    <a:ext uri="{9D8B030D-6E8A-4147-A177-3AD203B41FA5}">
                      <a16:colId xmlns:a16="http://schemas.microsoft.com/office/drawing/2014/main" val="709329238"/>
                    </a:ext>
                  </a:extLst>
                </a:gridCol>
              </a:tblGrid>
              <a:tr h="1083488">
                <a:tc>
                  <a:txBody>
                    <a:bodyPr/>
                    <a:lstStyle/>
                    <a:p>
                      <a:endParaRPr lang="en-US" sz="2000" dirty="0">
                        <a:latin typeface="Century Gothic" panose="020B0502020202020204" pitchFamily="34" charset="0"/>
                      </a:endParaRPr>
                    </a:p>
                  </a:txBody>
                  <a:tcPr anchor="ctr">
                    <a:solidFill>
                      <a:srgbClr val="204E79"/>
                    </a:solidFill>
                  </a:tcPr>
                </a:tc>
                <a:tc>
                  <a:txBody>
                    <a:bodyPr/>
                    <a:lstStyle/>
                    <a:p>
                      <a:endParaRPr lang="en-US" sz="2000" dirty="0">
                        <a:latin typeface="Century Gothic" panose="020B0502020202020204" pitchFamily="34" charset="0"/>
                      </a:endParaRPr>
                    </a:p>
                  </a:txBody>
                  <a:tcPr anchor="ctr">
                    <a:solidFill>
                      <a:srgbClr val="204E79"/>
                    </a:solidFill>
                  </a:tcPr>
                </a:tc>
                <a:tc>
                  <a:txBody>
                    <a:bodyPr/>
                    <a:lstStyle/>
                    <a:p>
                      <a:pPr algn="ctr"/>
                      <a:r>
                        <a:rPr lang="en-US" sz="2000" dirty="0">
                          <a:latin typeface="Century Gothic" panose="020B0502020202020204" pitchFamily="34" charset="0"/>
                        </a:rPr>
                        <a:t>2018</a:t>
                      </a:r>
                    </a:p>
                  </a:txBody>
                  <a:tcPr anchor="ctr">
                    <a:solidFill>
                      <a:srgbClr val="204E79"/>
                    </a:solidFill>
                  </a:tcPr>
                </a:tc>
                <a:tc>
                  <a:txBody>
                    <a:bodyPr/>
                    <a:lstStyle/>
                    <a:p>
                      <a:pPr algn="ctr"/>
                      <a:r>
                        <a:rPr lang="en-US" sz="2000" dirty="0">
                          <a:latin typeface="Century Gothic" panose="020B0502020202020204" pitchFamily="34" charset="0"/>
                        </a:rPr>
                        <a:t>2019</a:t>
                      </a:r>
                    </a:p>
                  </a:txBody>
                  <a:tcPr anchor="ctr">
                    <a:solidFill>
                      <a:srgbClr val="204E79"/>
                    </a:solidFill>
                  </a:tcPr>
                </a:tc>
                <a:tc>
                  <a:txBody>
                    <a:bodyPr/>
                    <a:lstStyle/>
                    <a:p>
                      <a:pPr algn="ctr"/>
                      <a:r>
                        <a:rPr lang="en-US" sz="2000" dirty="0">
                          <a:latin typeface="Century Gothic" panose="020B0502020202020204" pitchFamily="34" charset="0"/>
                        </a:rPr>
                        <a:t>2020</a:t>
                      </a:r>
                    </a:p>
                  </a:txBody>
                  <a:tcPr anchor="ctr">
                    <a:solidFill>
                      <a:srgbClr val="204E79"/>
                    </a:solidFill>
                  </a:tcPr>
                </a:tc>
                <a:tc>
                  <a:txBody>
                    <a:bodyPr/>
                    <a:lstStyle/>
                    <a:p>
                      <a:pPr algn="ctr"/>
                      <a:r>
                        <a:rPr lang="en-US" sz="2000" dirty="0">
                          <a:latin typeface="Century Gothic" panose="020B0502020202020204" pitchFamily="34" charset="0"/>
                        </a:rPr>
                        <a:t>sample</a:t>
                      </a:r>
                    </a:p>
                  </a:txBody>
                  <a:tcPr anchor="ctr">
                    <a:solidFill>
                      <a:srgbClr val="204E79"/>
                    </a:solidFill>
                  </a:tcPr>
                </a:tc>
                <a:tc>
                  <a:txBody>
                    <a:bodyPr/>
                    <a:lstStyle/>
                    <a:p>
                      <a:pPr algn="ctr"/>
                      <a:r>
                        <a:rPr lang="en-US" sz="2000" dirty="0">
                          <a:latin typeface="Century Gothic" panose="020B0502020202020204" pitchFamily="34" charset="0"/>
                        </a:rPr>
                        <a:t>2018 + 2019</a:t>
                      </a:r>
                    </a:p>
                  </a:txBody>
                  <a:tcPr anchor="ctr">
                    <a:solidFill>
                      <a:srgbClr val="204E79"/>
                    </a:solidFill>
                  </a:tcPr>
                </a:tc>
                <a:tc>
                  <a:txBody>
                    <a:bodyPr/>
                    <a:lstStyle/>
                    <a:p>
                      <a:pPr algn="ctr"/>
                      <a:r>
                        <a:rPr lang="en-US" sz="2000" dirty="0">
                          <a:latin typeface="Century Gothic" panose="020B0502020202020204" pitchFamily="34" charset="0"/>
                        </a:rPr>
                        <a:t> 2018 + 2019 + 2020</a:t>
                      </a:r>
                    </a:p>
                  </a:txBody>
                  <a:tcPr anchor="ctr">
                    <a:solidFill>
                      <a:srgbClr val="204E79"/>
                    </a:solidFill>
                  </a:tcPr>
                </a:tc>
                <a:tc>
                  <a:txBody>
                    <a:bodyPr/>
                    <a:lstStyle/>
                    <a:p>
                      <a:pPr algn="ctr"/>
                      <a:r>
                        <a:rPr lang="en-US" sz="2000" dirty="0">
                          <a:latin typeface="Century Gothic" panose="020B0502020202020204" pitchFamily="34" charset="0"/>
                        </a:rPr>
                        <a:t>2018 + 2019 + 2020 + sample</a:t>
                      </a:r>
                    </a:p>
                  </a:txBody>
                  <a:tcPr anchor="ctr">
                    <a:solidFill>
                      <a:srgbClr val="204E79"/>
                    </a:solidFill>
                  </a:tcPr>
                </a:tc>
                <a:extLst>
                  <a:ext uri="{0D108BD9-81ED-4DB2-BD59-A6C34878D82A}">
                    <a16:rowId xmlns:a16="http://schemas.microsoft.com/office/drawing/2014/main" val="2990784847"/>
                  </a:ext>
                </a:extLst>
              </a:tr>
              <a:tr h="578033">
                <a:tc>
                  <a:txBody>
                    <a:bodyPr/>
                    <a:lstStyle/>
                    <a:p>
                      <a:pPr algn="ctr"/>
                      <a:r>
                        <a:rPr lang="en-US" sz="2000" dirty="0">
                          <a:solidFill>
                            <a:srgbClr val="204E79"/>
                          </a:solidFill>
                          <a:latin typeface="Century Gothic" panose="020B0502020202020204" pitchFamily="34" charset="0"/>
                        </a:rPr>
                        <a:t>French</a:t>
                      </a:r>
                    </a:p>
                  </a:txBody>
                  <a:tcPr anchor="ctr"/>
                </a:tc>
                <a:tc>
                  <a:txBody>
                    <a:bodyPr/>
                    <a:lstStyle/>
                    <a:p>
                      <a:pPr algn="ctr"/>
                      <a:r>
                        <a:rPr lang="en-US" sz="2000" dirty="0">
                          <a:solidFill>
                            <a:srgbClr val="204E79"/>
                          </a:solidFill>
                          <a:latin typeface="Century Gothic" panose="020B0502020202020204" pitchFamily="34" charset="0"/>
                        </a:rPr>
                        <a:t>F</a:t>
                      </a:r>
                    </a:p>
                  </a:txBody>
                  <a:tcPr anchor="ctr"/>
                </a:tc>
                <a:tc>
                  <a:txBody>
                    <a:bodyPr/>
                    <a:lstStyle/>
                    <a:p>
                      <a:pPr algn="ctr"/>
                      <a:r>
                        <a:rPr lang="en-US" sz="2000" dirty="0">
                          <a:solidFill>
                            <a:srgbClr val="204E79"/>
                          </a:solidFill>
                          <a:latin typeface="Century Gothic" panose="020B0502020202020204" pitchFamily="34" charset="0"/>
                        </a:rPr>
                        <a:t>675 (73%)</a:t>
                      </a:r>
                    </a:p>
                  </a:txBody>
                  <a:tcPr anchor="ctr"/>
                </a:tc>
                <a:tc>
                  <a:txBody>
                    <a:bodyPr/>
                    <a:lstStyle/>
                    <a:p>
                      <a:pPr algn="ctr"/>
                      <a:r>
                        <a:rPr lang="en-US" sz="2000" dirty="0">
                          <a:solidFill>
                            <a:srgbClr val="204E79"/>
                          </a:solidFill>
                          <a:latin typeface="Century Gothic" panose="020B0502020202020204" pitchFamily="34" charset="0"/>
                        </a:rPr>
                        <a:t>612 (74%)</a:t>
                      </a:r>
                    </a:p>
                  </a:txBody>
                  <a:tcPr anchor="ctr"/>
                </a:tc>
                <a:tc>
                  <a:txBody>
                    <a:bodyPr/>
                    <a:lstStyle/>
                    <a:p>
                      <a:pPr algn="ctr"/>
                      <a:r>
                        <a:rPr lang="en-US" sz="2000" dirty="0">
                          <a:solidFill>
                            <a:srgbClr val="204E79"/>
                          </a:solidFill>
                          <a:latin typeface="Century Gothic" panose="020B0502020202020204" pitchFamily="34" charset="0"/>
                        </a:rPr>
                        <a:t>667 (73%)</a:t>
                      </a:r>
                    </a:p>
                  </a:txBody>
                  <a:tcPr anchor="ctr"/>
                </a:tc>
                <a:tc>
                  <a:txBody>
                    <a:bodyPr/>
                    <a:lstStyle/>
                    <a:p>
                      <a:pPr algn="ctr"/>
                      <a:r>
                        <a:rPr lang="en-US" sz="2000" dirty="0">
                          <a:solidFill>
                            <a:srgbClr val="204E79"/>
                          </a:solidFill>
                          <a:latin typeface="Century Gothic" panose="020B0502020202020204" pitchFamily="34" charset="0"/>
                        </a:rPr>
                        <a:t>676 (77%)</a:t>
                      </a:r>
                    </a:p>
                  </a:txBody>
                  <a:tcPr anchor="ctr"/>
                </a:tc>
                <a:tc>
                  <a:txBody>
                    <a:bodyPr/>
                    <a:lstStyle/>
                    <a:p>
                      <a:pPr algn="ctr"/>
                      <a:r>
                        <a:rPr lang="en-US" sz="2000" dirty="0">
                          <a:solidFill>
                            <a:srgbClr val="204E79"/>
                          </a:solidFill>
                          <a:latin typeface="Century Gothic" panose="020B0502020202020204" pitchFamily="34" charset="0"/>
                        </a:rPr>
                        <a:t>982 (69%)</a:t>
                      </a:r>
                    </a:p>
                  </a:txBody>
                  <a:tcPr anchor="ctr"/>
                </a:tc>
                <a:tc>
                  <a:txBody>
                    <a:bodyPr/>
                    <a:lstStyle/>
                    <a:p>
                      <a:pPr algn="ctr"/>
                      <a:r>
                        <a:rPr lang="en-US" sz="2000" dirty="0">
                          <a:solidFill>
                            <a:srgbClr val="204E79"/>
                          </a:solidFill>
                          <a:latin typeface="Century Gothic" panose="020B0502020202020204" pitchFamily="34" charset="0"/>
                        </a:rPr>
                        <a:t>1260 (66%)</a:t>
                      </a:r>
                    </a:p>
                  </a:txBody>
                  <a:tcPr anchor="ctr"/>
                </a:tc>
                <a:tc>
                  <a:txBody>
                    <a:bodyPr/>
                    <a:lstStyle/>
                    <a:p>
                      <a:pPr algn="ctr"/>
                      <a:r>
                        <a:rPr lang="en-US" sz="2000" dirty="0">
                          <a:solidFill>
                            <a:srgbClr val="204E79"/>
                          </a:solidFill>
                          <a:latin typeface="Century Gothic" panose="020B0502020202020204" pitchFamily="34" charset="0"/>
                        </a:rPr>
                        <a:t>1467 (66%)</a:t>
                      </a:r>
                    </a:p>
                  </a:txBody>
                  <a:tcPr anchor="ctr"/>
                </a:tc>
                <a:extLst>
                  <a:ext uri="{0D108BD9-81ED-4DB2-BD59-A6C34878D82A}">
                    <a16:rowId xmlns:a16="http://schemas.microsoft.com/office/drawing/2014/main" val="3182239625"/>
                  </a:ext>
                </a:extLst>
              </a:tr>
              <a:tr h="578033">
                <a:tc>
                  <a:txBody>
                    <a:bodyPr/>
                    <a:lstStyle/>
                    <a:p>
                      <a:pPr algn="ct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H</a:t>
                      </a:r>
                    </a:p>
                  </a:txBody>
                  <a:tcPr anchor="ctr"/>
                </a:tc>
                <a:tc>
                  <a:txBody>
                    <a:bodyPr/>
                    <a:lstStyle/>
                    <a:p>
                      <a:pPr algn="ctr"/>
                      <a:r>
                        <a:rPr lang="en-US" sz="2000" dirty="0">
                          <a:solidFill>
                            <a:srgbClr val="204E79"/>
                          </a:solidFill>
                          <a:latin typeface="Century Gothic" panose="020B0502020202020204" pitchFamily="34" charset="0"/>
                        </a:rPr>
                        <a:t>870 (70%)</a:t>
                      </a:r>
                    </a:p>
                  </a:txBody>
                  <a:tcPr anchor="ctr"/>
                </a:tc>
                <a:tc>
                  <a:txBody>
                    <a:bodyPr/>
                    <a:lstStyle/>
                    <a:p>
                      <a:pPr algn="ctr"/>
                      <a:r>
                        <a:rPr lang="en-US" sz="2000" dirty="0">
                          <a:solidFill>
                            <a:srgbClr val="204E79"/>
                          </a:solidFill>
                          <a:latin typeface="Century Gothic" panose="020B0502020202020204" pitchFamily="34" charset="0"/>
                        </a:rPr>
                        <a:t>823 (75%)</a:t>
                      </a:r>
                    </a:p>
                  </a:txBody>
                  <a:tcPr anchor="ctr"/>
                </a:tc>
                <a:tc>
                  <a:txBody>
                    <a:bodyPr/>
                    <a:lstStyle/>
                    <a:p>
                      <a:pPr algn="ctr"/>
                      <a:r>
                        <a:rPr lang="en-US" sz="2000" dirty="0">
                          <a:solidFill>
                            <a:srgbClr val="204E79"/>
                          </a:solidFill>
                          <a:latin typeface="Century Gothic" panose="020B0502020202020204" pitchFamily="34" charset="0"/>
                        </a:rPr>
                        <a:t>752 (74%)</a:t>
                      </a:r>
                    </a:p>
                  </a:txBody>
                  <a:tcPr anchor="ctr"/>
                </a:tc>
                <a:tc>
                  <a:txBody>
                    <a:bodyPr/>
                    <a:lstStyle/>
                    <a:p>
                      <a:pPr algn="ctr"/>
                      <a:r>
                        <a:rPr lang="en-US" sz="2000" dirty="0">
                          <a:solidFill>
                            <a:srgbClr val="204E79"/>
                          </a:solidFill>
                          <a:latin typeface="Century Gothic" panose="020B0502020202020204" pitchFamily="34" charset="0"/>
                        </a:rPr>
                        <a:t>866 (73%)</a:t>
                      </a:r>
                    </a:p>
                  </a:txBody>
                  <a:tcPr anchor="ctr"/>
                </a:tc>
                <a:tc>
                  <a:txBody>
                    <a:bodyPr/>
                    <a:lstStyle/>
                    <a:p>
                      <a:pPr algn="ctr"/>
                      <a:r>
                        <a:rPr lang="en-US" sz="2000" dirty="0">
                          <a:solidFill>
                            <a:srgbClr val="204E79"/>
                          </a:solidFill>
                          <a:latin typeface="Century Gothic" panose="020B0502020202020204" pitchFamily="34" charset="0"/>
                        </a:rPr>
                        <a:t>1298 (62%)</a:t>
                      </a:r>
                    </a:p>
                  </a:txBody>
                  <a:tcPr anchor="ctr"/>
                </a:tc>
                <a:tc>
                  <a:txBody>
                    <a:bodyPr/>
                    <a:lstStyle/>
                    <a:p>
                      <a:pPr algn="ctr"/>
                      <a:r>
                        <a:rPr lang="en-US" sz="2000" dirty="0">
                          <a:solidFill>
                            <a:srgbClr val="204E79"/>
                          </a:solidFill>
                          <a:latin typeface="Century Gothic" panose="020B0502020202020204" pitchFamily="34" charset="0"/>
                        </a:rPr>
                        <a:t>1591 (63%)</a:t>
                      </a:r>
                    </a:p>
                  </a:txBody>
                  <a:tcPr anchor="ctr"/>
                </a:tc>
                <a:tc>
                  <a:txBody>
                    <a:bodyPr/>
                    <a:lstStyle/>
                    <a:p>
                      <a:pPr algn="ctr"/>
                      <a:r>
                        <a:rPr lang="en-US" sz="2000" dirty="0">
                          <a:solidFill>
                            <a:srgbClr val="204E79"/>
                          </a:solidFill>
                          <a:latin typeface="Century Gothic" panose="020B0502020202020204" pitchFamily="34" charset="0"/>
                        </a:rPr>
                        <a:t>1880 (61%)</a:t>
                      </a:r>
                    </a:p>
                  </a:txBody>
                  <a:tcPr anchor="ctr"/>
                </a:tc>
                <a:extLst>
                  <a:ext uri="{0D108BD9-81ED-4DB2-BD59-A6C34878D82A}">
                    <a16:rowId xmlns:a16="http://schemas.microsoft.com/office/drawing/2014/main" val="3576948810"/>
                  </a:ext>
                </a:extLst>
              </a:tr>
              <a:tr h="578033">
                <a:tc>
                  <a:txBody>
                    <a:bodyPr/>
                    <a:lstStyle/>
                    <a:p>
                      <a:pPr algn="ctr"/>
                      <a:r>
                        <a:rPr lang="en-US" sz="2000" dirty="0">
                          <a:solidFill>
                            <a:srgbClr val="204E79"/>
                          </a:solidFill>
                          <a:latin typeface="Century Gothic" panose="020B0502020202020204" pitchFamily="34" charset="0"/>
                        </a:rPr>
                        <a:t>Spanish</a:t>
                      </a:r>
                    </a:p>
                  </a:txBody>
                  <a:tcPr anchor="ctr"/>
                </a:tc>
                <a:tc>
                  <a:txBody>
                    <a:bodyPr/>
                    <a:lstStyle/>
                    <a:p>
                      <a:pPr algn="ctr"/>
                      <a:r>
                        <a:rPr lang="en-US" sz="2000" dirty="0">
                          <a:solidFill>
                            <a:srgbClr val="204E79"/>
                          </a:solidFill>
                          <a:latin typeface="Century Gothic" panose="020B0502020202020204" pitchFamily="34" charset="0"/>
                        </a:rPr>
                        <a:t>F</a:t>
                      </a:r>
                    </a:p>
                  </a:txBody>
                  <a:tcPr anchor="ctr"/>
                </a:tc>
                <a:tc>
                  <a:txBody>
                    <a:bodyPr/>
                    <a:lstStyle/>
                    <a:p>
                      <a:pPr algn="ctr"/>
                      <a:r>
                        <a:rPr lang="en-US" sz="2000" dirty="0">
                          <a:solidFill>
                            <a:srgbClr val="204E79"/>
                          </a:solidFill>
                          <a:latin typeface="Century Gothic" panose="020B0502020202020204" pitchFamily="34" charset="0"/>
                        </a:rPr>
                        <a:t>612 (74%)</a:t>
                      </a:r>
                    </a:p>
                  </a:txBody>
                  <a:tcPr anchor="ctr"/>
                </a:tc>
                <a:tc>
                  <a:txBody>
                    <a:bodyPr/>
                    <a:lstStyle/>
                    <a:p>
                      <a:pPr algn="ctr"/>
                      <a:r>
                        <a:rPr lang="en-US" sz="2000" dirty="0">
                          <a:solidFill>
                            <a:srgbClr val="204E79"/>
                          </a:solidFill>
                          <a:latin typeface="Century Gothic" panose="020B0502020202020204" pitchFamily="34" charset="0"/>
                        </a:rPr>
                        <a:t>630 (74%)</a:t>
                      </a:r>
                    </a:p>
                  </a:txBody>
                  <a:tcPr anchor="ctr"/>
                </a:tc>
                <a:tc>
                  <a:txBody>
                    <a:bodyPr/>
                    <a:lstStyle/>
                    <a:p>
                      <a:pPr algn="ctr"/>
                      <a:r>
                        <a:rPr lang="en-US" sz="2000" dirty="0">
                          <a:solidFill>
                            <a:srgbClr val="204E79"/>
                          </a:solidFill>
                          <a:latin typeface="Century Gothic" panose="020B0502020202020204" pitchFamily="34" charset="0"/>
                        </a:rPr>
                        <a:t>657 (70%)</a:t>
                      </a:r>
                    </a:p>
                  </a:txBody>
                  <a:tcPr anchor="ctr"/>
                </a:tc>
                <a:tc>
                  <a:txBody>
                    <a:bodyPr/>
                    <a:lstStyle/>
                    <a:p>
                      <a:pPr algn="ctr"/>
                      <a:r>
                        <a:rPr lang="en-US" sz="2000" dirty="0">
                          <a:solidFill>
                            <a:srgbClr val="204E79"/>
                          </a:solidFill>
                          <a:latin typeface="Century Gothic" panose="020B0502020202020204" pitchFamily="34" charset="0"/>
                        </a:rPr>
                        <a:t>677 (76%)</a:t>
                      </a:r>
                    </a:p>
                  </a:txBody>
                  <a:tcPr anchor="ctr"/>
                </a:tc>
                <a:tc>
                  <a:txBody>
                    <a:bodyPr/>
                    <a:lstStyle/>
                    <a:p>
                      <a:pPr algn="ctr"/>
                      <a:r>
                        <a:rPr lang="en-US" sz="2000" dirty="0">
                          <a:solidFill>
                            <a:srgbClr val="204E79"/>
                          </a:solidFill>
                          <a:latin typeface="Century Gothic" panose="020B0502020202020204" pitchFamily="34" charset="0"/>
                        </a:rPr>
                        <a:t>959 (68%)</a:t>
                      </a:r>
                    </a:p>
                  </a:txBody>
                  <a:tcPr anchor="ctr"/>
                </a:tc>
                <a:tc>
                  <a:txBody>
                    <a:bodyPr/>
                    <a:lstStyle/>
                    <a:p>
                      <a:pPr algn="ctr"/>
                      <a:r>
                        <a:rPr lang="en-US" sz="2000" dirty="0">
                          <a:solidFill>
                            <a:srgbClr val="204E79"/>
                          </a:solidFill>
                          <a:latin typeface="Century Gothic" panose="020B0502020202020204" pitchFamily="34" charset="0"/>
                        </a:rPr>
                        <a:t>1242 (65%)</a:t>
                      </a:r>
                    </a:p>
                  </a:txBody>
                  <a:tcPr anchor="ctr"/>
                </a:tc>
                <a:tc>
                  <a:txBody>
                    <a:bodyPr/>
                    <a:lstStyle/>
                    <a:p>
                      <a:pPr algn="ctr"/>
                      <a:r>
                        <a:rPr lang="en-US" sz="2000" dirty="0">
                          <a:solidFill>
                            <a:srgbClr val="204E79"/>
                          </a:solidFill>
                          <a:latin typeface="Century Gothic" panose="020B0502020202020204" pitchFamily="34" charset="0"/>
                        </a:rPr>
                        <a:t>1480 (63%)</a:t>
                      </a:r>
                    </a:p>
                  </a:txBody>
                  <a:tcPr anchor="ctr"/>
                </a:tc>
                <a:extLst>
                  <a:ext uri="{0D108BD9-81ED-4DB2-BD59-A6C34878D82A}">
                    <a16:rowId xmlns:a16="http://schemas.microsoft.com/office/drawing/2014/main" val="764090516"/>
                  </a:ext>
                </a:extLst>
              </a:tr>
              <a:tr h="578033">
                <a:tc>
                  <a:txBody>
                    <a:bodyPr/>
                    <a:lstStyle/>
                    <a:p>
                      <a:pPr algn="ct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H</a:t>
                      </a:r>
                    </a:p>
                  </a:txBody>
                  <a:tcPr anchor="ctr"/>
                </a:tc>
                <a:tc>
                  <a:txBody>
                    <a:bodyPr/>
                    <a:lstStyle/>
                    <a:p>
                      <a:pPr algn="ctr"/>
                      <a:r>
                        <a:rPr lang="en-US" sz="2000" dirty="0">
                          <a:solidFill>
                            <a:srgbClr val="204E79"/>
                          </a:solidFill>
                          <a:latin typeface="Century Gothic" panose="020B0502020202020204" pitchFamily="34" charset="0"/>
                        </a:rPr>
                        <a:t>803 (75%)</a:t>
                      </a:r>
                    </a:p>
                  </a:txBody>
                  <a:tcPr anchor="ctr"/>
                </a:tc>
                <a:tc>
                  <a:txBody>
                    <a:bodyPr/>
                    <a:lstStyle/>
                    <a:p>
                      <a:pPr algn="ctr"/>
                      <a:r>
                        <a:rPr lang="en-US" sz="2000" dirty="0">
                          <a:solidFill>
                            <a:srgbClr val="204E79"/>
                          </a:solidFill>
                          <a:latin typeface="Century Gothic" panose="020B0502020202020204" pitchFamily="34" charset="0"/>
                        </a:rPr>
                        <a:t>827 (74%)</a:t>
                      </a:r>
                    </a:p>
                  </a:txBody>
                  <a:tcPr anchor="ctr"/>
                </a:tc>
                <a:tc>
                  <a:txBody>
                    <a:bodyPr/>
                    <a:lstStyle/>
                    <a:p>
                      <a:pPr algn="ctr"/>
                      <a:r>
                        <a:rPr lang="en-US" sz="2000" dirty="0">
                          <a:solidFill>
                            <a:srgbClr val="204E79"/>
                          </a:solidFill>
                          <a:latin typeface="Century Gothic" panose="020B0502020202020204" pitchFamily="34" charset="0"/>
                        </a:rPr>
                        <a:t>880 (72%)</a:t>
                      </a:r>
                    </a:p>
                  </a:txBody>
                  <a:tcPr anchor="ctr"/>
                </a:tc>
                <a:tc>
                  <a:txBody>
                    <a:bodyPr/>
                    <a:lstStyle/>
                    <a:p>
                      <a:pPr algn="ctr"/>
                      <a:r>
                        <a:rPr lang="en-US" sz="2000" dirty="0">
                          <a:solidFill>
                            <a:srgbClr val="204E79"/>
                          </a:solidFill>
                          <a:latin typeface="Century Gothic" panose="020B0502020202020204" pitchFamily="34" charset="0"/>
                        </a:rPr>
                        <a:t>832 (77%)</a:t>
                      </a:r>
                    </a:p>
                  </a:txBody>
                  <a:tcPr anchor="ctr"/>
                </a:tc>
                <a:tc>
                  <a:txBody>
                    <a:bodyPr/>
                    <a:lstStyle/>
                    <a:p>
                      <a:pPr algn="ctr"/>
                      <a:r>
                        <a:rPr lang="en-US" sz="2000" dirty="0">
                          <a:solidFill>
                            <a:srgbClr val="204E79"/>
                          </a:solidFill>
                          <a:latin typeface="Century Gothic" panose="020B0502020202020204" pitchFamily="34" charset="0"/>
                        </a:rPr>
                        <a:t>1259 (69%)</a:t>
                      </a:r>
                    </a:p>
                  </a:txBody>
                  <a:tcPr anchor="ctr"/>
                </a:tc>
                <a:tc>
                  <a:txBody>
                    <a:bodyPr/>
                    <a:lstStyle/>
                    <a:p>
                      <a:pPr algn="ctr"/>
                      <a:r>
                        <a:rPr lang="en-US" sz="2000" dirty="0">
                          <a:solidFill>
                            <a:srgbClr val="204E79"/>
                          </a:solidFill>
                          <a:latin typeface="Century Gothic" panose="020B0502020202020204" pitchFamily="34" charset="0"/>
                        </a:rPr>
                        <a:t>1631 (64%)</a:t>
                      </a:r>
                    </a:p>
                  </a:txBody>
                  <a:tcPr anchor="ctr"/>
                </a:tc>
                <a:tc>
                  <a:txBody>
                    <a:bodyPr/>
                    <a:lstStyle/>
                    <a:p>
                      <a:pPr algn="ctr"/>
                      <a:r>
                        <a:rPr lang="en-US" sz="2000" dirty="0">
                          <a:solidFill>
                            <a:srgbClr val="204E79"/>
                          </a:solidFill>
                          <a:latin typeface="Century Gothic" panose="020B0502020202020204" pitchFamily="34" charset="0"/>
                        </a:rPr>
                        <a:t>1907 (62%)</a:t>
                      </a:r>
                    </a:p>
                  </a:txBody>
                  <a:tcPr anchor="ctr"/>
                </a:tc>
                <a:extLst>
                  <a:ext uri="{0D108BD9-81ED-4DB2-BD59-A6C34878D82A}">
                    <a16:rowId xmlns:a16="http://schemas.microsoft.com/office/drawing/2014/main" val="2760114826"/>
                  </a:ext>
                </a:extLst>
              </a:tr>
              <a:tr h="578033">
                <a:tc>
                  <a:txBody>
                    <a:bodyPr/>
                    <a:lstStyle/>
                    <a:p>
                      <a:pPr algn="ctr"/>
                      <a:r>
                        <a:rPr lang="en-US" sz="2000" dirty="0">
                          <a:solidFill>
                            <a:srgbClr val="204E79"/>
                          </a:solidFill>
                          <a:latin typeface="Century Gothic" panose="020B0502020202020204" pitchFamily="34" charset="0"/>
                        </a:rPr>
                        <a:t>German</a:t>
                      </a:r>
                    </a:p>
                  </a:txBody>
                  <a:tcPr anchor="ctr"/>
                </a:tc>
                <a:tc>
                  <a:txBody>
                    <a:bodyPr/>
                    <a:lstStyle/>
                    <a:p>
                      <a:pPr algn="ctr"/>
                      <a:r>
                        <a:rPr lang="en-US" sz="2000" dirty="0">
                          <a:solidFill>
                            <a:srgbClr val="204E79"/>
                          </a:solidFill>
                          <a:latin typeface="Century Gothic" panose="020B0502020202020204" pitchFamily="34" charset="0"/>
                        </a:rPr>
                        <a:t>F</a:t>
                      </a:r>
                    </a:p>
                  </a:txBody>
                  <a:tcPr anchor="ctr"/>
                </a:tc>
                <a:tc>
                  <a:txBody>
                    <a:bodyPr/>
                    <a:lstStyle/>
                    <a:p>
                      <a:pPr algn="ctr"/>
                      <a:r>
                        <a:rPr lang="en-US" sz="2000" dirty="0">
                          <a:solidFill>
                            <a:srgbClr val="204E79"/>
                          </a:solidFill>
                          <a:latin typeface="Century Gothic" panose="020B0502020202020204" pitchFamily="34" charset="0"/>
                        </a:rPr>
                        <a:t>632 (69%)</a:t>
                      </a:r>
                    </a:p>
                  </a:txBody>
                  <a:tcPr anchor="ctr"/>
                </a:tc>
                <a:tc>
                  <a:txBody>
                    <a:bodyPr/>
                    <a:lstStyle/>
                    <a:p>
                      <a:pPr algn="ctr"/>
                      <a:r>
                        <a:rPr lang="en-US" sz="2000" dirty="0">
                          <a:solidFill>
                            <a:srgbClr val="204E79"/>
                          </a:solidFill>
                          <a:latin typeface="Century Gothic" panose="020B0502020202020204" pitchFamily="34" charset="0"/>
                        </a:rPr>
                        <a:t>620 (71%)</a:t>
                      </a:r>
                    </a:p>
                  </a:txBody>
                  <a:tcPr anchor="ctr"/>
                </a:tc>
                <a:tc>
                  <a:txBody>
                    <a:bodyPr/>
                    <a:lstStyle/>
                    <a:p>
                      <a:pPr algn="ctr"/>
                      <a:r>
                        <a:rPr lang="en-US" sz="2000">
                          <a:solidFill>
                            <a:srgbClr val="204E79"/>
                          </a:solidFill>
                          <a:latin typeface="Century Gothic" panose="020B0502020202020204" pitchFamily="34" charset="0"/>
                        </a:rPr>
                        <a:t>562 (68%)</a:t>
                      </a: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540 (74%)</a:t>
                      </a:r>
                    </a:p>
                  </a:txBody>
                  <a:tcPr anchor="ctr"/>
                </a:tc>
                <a:tc>
                  <a:txBody>
                    <a:bodyPr/>
                    <a:lstStyle/>
                    <a:p>
                      <a:pPr algn="ctr"/>
                      <a:r>
                        <a:rPr lang="en-US" sz="2000" dirty="0">
                          <a:solidFill>
                            <a:srgbClr val="204E79"/>
                          </a:solidFill>
                          <a:latin typeface="Century Gothic" panose="020B0502020202020204" pitchFamily="34" charset="0"/>
                        </a:rPr>
                        <a:t>956 (63%)</a:t>
                      </a:r>
                    </a:p>
                  </a:txBody>
                  <a:tcPr anchor="ctr"/>
                </a:tc>
                <a:tc>
                  <a:txBody>
                    <a:bodyPr/>
                    <a:lstStyle/>
                    <a:p>
                      <a:pPr algn="ctr"/>
                      <a:r>
                        <a:rPr lang="en-US" sz="2000" dirty="0">
                          <a:solidFill>
                            <a:srgbClr val="204E79"/>
                          </a:solidFill>
                          <a:latin typeface="Century Gothic" panose="020B0502020202020204" pitchFamily="34" charset="0"/>
                        </a:rPr>
                        <a:t>1166 (59%)</a:t>
                      </a:r>
                    </a:p>
                  </a:txBody>
                  <a:tcPr anchor="ctr"/>
                </a:tc>
                <a:tc>
                  <a:txBody>
                    <a:bodyPr/>
                    <a:lstStyle/>
                    <a:p>
                      <a:pPr algn="ctr"/>
                      <a:r>
                        <a:rPr lang="en-US" sz="2000" dirty="0">
                          <a:solidFill>
                            <a:srgbClr val="204E79"/>
                          </a:solidFill>
                          <a:latin typeface="Century Gothic" panose="020B0502020202020204" pitchFamily="34" charset="0"/>
                        </a:rPr>
                        <a:t>1342 (57%)</a:t>
                      </a:r>
                    </a:p>
                  </a:txBody>
                  <a:tcPr anchor="ctr"/>
                </a:tc>
                <a:extLst>
                  <a:ext uri="{0D108BD9-81ED-4DB2-BD59-A6C34878D82A}">
                    <a16:rowId xmlns:a16="http://schemas.microsoft.com/office/drawing/2014/main" val="3171182022"/>
                  </a:ext>
                </a:extLst>
              </a:tr>
              <a:tr h="578033">
                <a:tc>
                  <a:txBody>
                    <a:bodyPr/>
                    <a:lstStyle/>
                    <a:p>
                      <a:pPr algn="ct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H</a:t>
                      </a:r>
                    </a:p>
                  </a:txBody>
                  <a:tcPr anchor="ctr"/>
                </a:tc>
                <a:tc>
                  <a:txBody>
                    <a:bodyPr/>
                    <a:lstStyle/>
                    <a:p>
                      <a:pPr algn="ctr"/>
                      <a:r>
                        <a:rPr lang="en-US" sz="2000" dirty="0">
                          <a:solidFill>
                            <a:srgbClr val="204E79"/>
                          </a:solidFill>
                          <a:latin typeface="Century Gothic" panose="020B0502020202020204" pitchFamily="34" charset="0"/>
                        </a:rPr>
                        <a:t>790 (66%)</a:t>
                      </a:r>
                    </a:p>
                  </a:txBody>
                  <a:tcPr anchor="ctr"/>
                </a:tc>
                <a:tc>
                  <a:txBody>
                    <a:bodyPr/>
                    <a:lstStyle/>
                    <a:p>
                      <a:pPr algn="ctr"/>
                      <a:r>
                        <a:rPr lang="en-US" sz="2000" dirty="0">
                          <a:solidFill>
                            <a:srgbClr val="204E79"/>
                          </a:solidFill>
                          <a:latin typeface="Century Gothic" panose="020B0502020202020204" pitchFamily="34" charset="0"/>
                        </a:rPr>
                        <a:t>793 (68%)</a:t>
                      </a:r>
                    </a:p>
                  </a:txBody>
                  <a:tcPr anchor="ctr"/>
                </a:tc>
                <a:tc>
                  <a:txBody>
                    <a:bodyPr/>
                    <a:lstStyle/>
                    <a:p>
                      <a:pPr algn="ctr"/>
                      <a:r>
                        <a:rPr lang="en-US" sz="2000">
                          <a:solidFill>
                            <a:srgbClr val="204E79"/>
                          </a:solidFill>
                          <a:latin typeface="Century Gothic" panose="020B0502020202020204" pitchFamily="34" charset="0"/>
                        </a:rPr>
                        <a:t>809 (65%)</a:t>
                      </a: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696 (70%)</a:t>
                      </a:r>
                    </a:p>
                  </a:txBody>
                  <a:tcPr anchor="ctr"/>
                </a:tc>
                <a:tc>
                  <a:txBody>
                    <a:bodyPr/>
                    <a:lstStyle/>
                    <a:p>
                      <a:pPr algn="ctr"/>
                      <a:r>
                        <a:rPr lang="en-US" sz="2000" dirty="0">
                          <a:solidFill>
                            <a:srgbClr val="204E79"/>
                          </a:solidFill>
                          <a:latin typeface="Century Gothic" panose="020B0502020202020204" pitchFamily="34" charset="0"/>
                        </a:rPr>
                        <a:t>1230 (61%)</a:t>
                      </a:r>
                    </a:p>
                  </a:txBody>
                  <a:tcPr anchor="ctr"/>
                </a:tc>
                <a:tc>
                  <a:txBody>
                    <a:bodyPr/>
                    <a:lstStyle/>
                    <a:p>
                      <a:pPr algn="ctr"/>
                      <a:r>
                        <a:rPr lang="en-US" sz="2000" dirty="0">
                          <a:solidFill>
                            <a:srgbClr val="204E79"/>
                          </a:solidFill>
                          <a:latin typeface="Century Gothic" panose="020B0502020202020204" pitchFamily="34" charset="0"/>
                        </a:rPr>
                        <a:t>1589 (56%)</a:t>
                      </a:r>
                    </a:p>
                  </a:txBody>
                  <a:tcPr anchor="ctr"/>
                </a:tc>
                <a:tc>
                  <a:txBody>
                    <a:bodyPr/>
                    <a:lstStyle/>
                    <a:p>
                      <a:pPr algn="ctr"/>
                      <a:r>
                        <a:rPr lang="en-US" sz="2000" dirty="0">
                          <a:solidFill>
                            <a:srgbClr val="204E79"/>
                          </a:solidFill>
                          <a:latin typeface="Century Gothic" panose="020B0502020202020204" pitchFamily="34" charset="0"/>
                        </a:rPr>
                        <a:t>1829 (53%)</a:t>
                      </a:r>
                    </a:p>
                  </a:txBody>
                  <a:tcPr anchor="ctr"/>
                </a:tc>
                <a:extLst>
                  <a:ext uri="{0D108BD9-81ED-4DB2-BD59-A6C34878D82A}">
                    <a16:rowId xmlns:a16="http://schemas.microsoft.com/office/drawing/2014/main" val="112618852"/>
                  </a:ext>
                </a:extLst>
              </a:tr>
            </a:tbl>
          </a:graphicData>
        </a:graphic>
      </p:graphicFrame>
      <p:sp>
        <p:nvSpPr>
          <p:cNvPr id="2" name="Title 1">
            <a:extLst>
              <a:ext uri="{FF2B5EF4-FFF2-40B4-BE49-F238E27FC236}">
                <a16:creationId xmlns:a16="http://schemas.microsoft.com/office/drawing/2014/main" id="{67FE074A-22FA-4AB7-AAF8-F916685CD0CA}"/>
              </a:ext>
            </a:extLst>
          </p:cNvPr>
          <p:cNvSpPr>
            <a:spLocks noGrp="1"/>
          </p:cNvSpPr>
          <p:nvPr>
            <p:ph type="title"/>
          </p:nvPr>
        </p:nvSpPr>
        <p:spPr/>
        <p:txBody>
          <a:bodyPr>
            <a:normAutofit/>
          </a:bodyPr>
          <a:lstStyle/>
          <a:p>
            <a:pPr rtl="0" eaLnBrk="1" latinLnBrk="0" hangingPunct="1"/>
            <a:r>
              <a:rPr lang="en-GB" sz="800" b="1" kern="1200" dirty="0">
                <a:solidFill>
                  <a:schemeClr val="bg1"/>
                </a:solidFill>
                <a:effectLst/>
                <a:latin typeface="Century Gothic" panose="020B0502020202020204" pitchFamily="34" charset="0"/>
                <a:ea typeface="+mn-ea"/>
                <a:cs typeface="+mn-cs"/>
              </a:rPr>
              <a:t>AQA </a:t>
            </a:r>
            <a:r>
              <a:rPr lang="en-GB" sz="800" b="1" u="sng" kern="1200" dirty="0">
                <a:solidFill>
                  <a:schemeClr val="bg1"/>
                </a:solidFill>
                <a:effectLst/>
                <a:latin typeface="Century Gothic" panose="020B0502020202020204" pitchFamily="34" charset="0"/>
                <a:ea typeface="+mn-ea"/>
                <a:cs typeface="+mn-cs"/>
              </a:rPr>
              <a:t>GCSE</a:t>
            </a:r>
            <a:r>
              <a:rPr lang="en-GB" sz="800" kern="1200" dirty="0">
                <a:solidFill>
                  <a:schemeClr val="bg1"/>
                </a:solidFill>
                <a:effectLst/>
                <a:latin typeface="Century Gothic" panose="020B0502020202020204" pitchFamily="34" charset="0"/>
                <a:ea typeface="+mn-ea"/>
                <a:cs typeface="+mn-cs"/>
              </a:rPr>
              <a:t>: Number of </a:t>
            </a:r>
            <a:r>
              <a:rPr lang="en-GB" sz="800" b="1" i="1" kern="1200" dirty="0">
                <a:solidFill>
                  <a:schemeClr val="bg1"/>
                </a:solidFill>
                <a:effectLst/>
                <a:latin typeface="Century Gothic" panose="020B0502020202020204" pitchFamily="34" charset="0"/>
                <a:ea typeface="+mn-ea"/>
                <a:cs typeface="+mn-cs"/>
              </a:rPr>
              <a:t>different</a:t>
            </a:r>
            <a:r>
              <a:rPr lang="en-GB" sz="800" kern="1200" dirty="0">
                <a:solidFill>
                  <a:schemeClr val="bg1"/>
                </a:solidFill>
                <a:effectLst/>
                <a:latin typeface="Century Gothic" panose="020B0502020202020204" pitchFamily="34" charset="0"/>
                <a:ea typeface="+mn-ea"/>
                <a:cs typeface="+mn-cs"/>
              </a:rPr>
              <a:t> word families used </a:t>
            </a:r>
            <a:endParaRPr lang="en-GB" sz="800" dirty="0">
              <a:solidFill>
                <a:schemeClr val="bg1"/>
              </a:solidFill>
              <a:effectLst/>
              <a:latin typeface="Century Gothic" panose="020B0502020202020204" pitchFamily="34" charset="0"/>
            </a:endParaRPr>
          </a:p>
          <a:p>
            <a:pPr rtl="0" eaLnBrk="1" latinLnBrk="0" hangingPunct="1"/>
            <a:r>
              <a:rPr lang="en-GB" sz="800" kern="1200" dirty="0">
                <a:solidFill>
                  <a:schemeClr val="bg1"/>
                </a:solidFill>
                <a:effectLst/>
                <a:latin typeface="Century Gothic" panose="020B0502020202020204" pitchFamily="34" charset="0"/>
                <a:ea typeface="+mn-ea"/>
                <a:cs typeface="+mn-cs"/>
              </a:rPr>
              <a:t>in Listening &amp; Reading tests combined</a:t>
            </a:r>
            <a:endParaRPr lang="en-GB" sz="800" dirty="0">
              <a:solidFill>
                <a:schemeClr val="bg1"/>
              </a:solidFill>
              <a:effectLst/>
              <a:latin typeface="Century Gothic" panose="020B0502020202020204" pitchFamily="34" charset="0"/>
            </a:endParaRPr>
          </a:p>
          <a:p>
            <a:endParaRPr lang="fr-FR" sz="800" dirty="0">
              <a:solidFill>
                <a:schemeClr val="bg1"/>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66553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F0302020204030204"/>
                  <a:ea typeface="+mn-ea"/>
                  <a:cs typeface="+mn-cs"/>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F0302020204030204"/>
              <a:ea typeface="+mn-ea"/>
              <a:cs typeface="+mn-cs"/>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103980" y="1273880"/>
            <a:ext cx="7540978" cy="1418520"/>
          </a:xfrm>
        </p:spPr>
        <p:txBody>
          <a:bodyPr>
            <a:normAutofit fontScale="90000"/>
          </a:bodyPr>
          <a:lstStyle/>
          <a:p>
            <a:pPr algn="l"/>
            <a:r>
              <a:rPr lang="en-GB" sz="4000" b="1" dirty="0">
                <a:solidFill>
                  <a:prstClr val="white"/>
                </a:solidFill>
                <a:latin typeface="Century Gothic" panose="020B0502020202020204" pitchFamily="34" charset="0"/>
              </a:rPr>
              <a:t>Proportions of ‘high frequency’ words usually found in texts (oral and written)</a:t>
            </a:r>
            <a:endParaRPr lang="en-US" sz="4000" dirty="0">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13445010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8227" y="1211058"/>
            <a:ext cx="10765573" cy="2369880"/>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204E79"/>
                </a:solidFill>
                <a:effectLst/>
                <a:uLnTx/>
                <a:uFillTx/>
                <a:latin typeface="Century Gothic" panose="020B0502020202020204" pitchFamily="34" charset="0"/>
              </a:rPr>
              <a:t>'According to standard frequency lists, the first 1000 words make up approximately 75% word tokens of a text, and the first 2000 approximately 85%’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1200" cap="none" spc="0" normalizeH="0" baseline="0" noProof="0" dirty="0">
              <a:ln>
                <a:noFill/>
              </a:ln>
              <a:solidFill>
                <a:srgbClr val="204E79"/>
              </a:solidFill>
              <a:effectLst/>
              <a:uLnTx/>
              <a:uFillTx/>
              <a:latin typeface="Century Gothic" panose="020B0502020202020204" pitchFamily="34" charset="0"/>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204E79"/>
                </a:solidFill>
                <a:effectLst/>
                <a:uLnTx/>
                <a:uFillTx/>
                <a:latin typeface="Century Gothic" panose="020B0502020202020204" pitchFamily="34" charset="0"/>
              </a:rPr>
              <a:t>(Meara, 2005, cited in </a:t>
            </a:r>
            <a:r>
              <a:rPr kumimoji="0" lang="en-GB" sz="2400" b="1" i="0" u="none" strike="noStrike" kern="1200" cap="none" spc="0" normalizeH="0" baseline="0" noProof="0" dirty="0" err="1">
                <a:ln>
                  <a:noFill/>
                </a:ln>
                <a:solidFill>
                  <a:srgbClr val="204E79"/>
                </a:solidFill>
                <a:effectLst/>
                <a:uLnTx/>
                <a:uFillTx/>
                <a:latin typeface="Century Gothic" panose="020B0502020202020204" pitchFamily="34" charset="0"/>
              </a:rPr>
              <a:t>Häcker</a:t>
            </a:r>
            <a:r>
              <a:rPr kumimoji="0" lang="en-GB" sz="2400" b="1" i="0" u="none" strike="noStrike" kern="1200" cap="none" spc="0" normalizeH="0" baseline="0" noProof="0" dirty="0">
                <a:ln>
                  <a:noFill/>
                </a:ln>
                <a:solidFill>
                  <a:srgbClr val="204E79"/>
                </a:solidFill>
                <a:effectLst/>
                <a:uLnTx/>
                <a:uFillTx/>
                <a:latin typeface="Century Gothic" panose="020B0502020202020204" pitchFamily="34" charset="0"/>
              </a:rPr>
              <a:t>, 2008:215)</a:t>
            </a:r>
            <a:r>
              <a:rPr kumimoji="0" lang="en-GB" sz="2400" b="0" i="0" u="none" strike="noStrike" kern="1200" cap="none" spc="0" normalizeH="0" baseline="0" noProof="0" dirty="0">
                <a:ln>
                  <a:noFill/>
                </a:ln>
                <a:solidFill>
                  <a:srgbClr val="204E79"/>
                </a:solidFill>
                <a:effectLst/>
                <a:uLnTx/>
                <a:uFillTx/>
                <a:latin typeface="Century Gothic" panose="020B0502020202020204" pitchFamily="34" charset="0"/>
              </a:rPr>
              <a:t>. </a:t>
            </a:r>
          </a:p>
        </p:txBody>
      </p:sp>
      <p:sp>
        <p:nvSpPr>
          <p:cNvPr id="3" name="Rectangle 2">
            <a:extLst>
              <a:ext uri="{FF2B5EF4-FFF2-40B4-BE49-F238E27FC236}">
                <a16:creationId xmlns:a16="http://schemas.microsoft.com/office/drawing/2014/main" id="{BB554048-17F8-5D46-B7EB-DA253263DCA9}"/>
              </a:ext>
            </a:extLst>
          </p:cNvPr>
          <p:cNvSpPr/>
          <p:nvPr/>
        </p:nvSpPr>
        <p:spPr>
          <a:xfrm>
            <a:off x="659372" y="4272628"/>
            <a:ext cx="11335148" cy="2092881"/>
          </a:xfrm>
          <a:prstGeom prst="rect">
            <a:avLst/>
          </a:prstGeom>
        </p:spPr>
        <p:txBody>
          <a:bodyPr wrap="square">
            <a:spAutoFit/>
          </a:bodyPr>
          <a:lstStyle/>
          <a:p>
            <a:pPr fontAlgn="base"/>
            <a:r>
              <a:rPr lang="en-GB" sz="3000" dirty="0">
                <a:solidFill>
                  <a:srgbClr val="204E79"/>
                </a:solidFill>
                <a:latin typeface="Century Gothic" panose="020B0502020202020204" pitchFamily="34" charset="0"/>
              </a:rPr>
              <a:t>The 2,000 most common words cover 80-87% of written text </a:t>
            </a:r>
          </a:p>
          <a:p>
            <a:pPr algn="r" fontAlgn="base"/>
            <a:r>
              <a:rPr lang="en-GB" sz="2000" b="1" dirty="0">
                <a:solidFill>
                  <a:srgbClr val="204E79"/>
                </a:solidFill>
                <a:latin typeface="Century Gothic" panose="020B0502020202020204" pitchFamily="34" charset="0"/>
              </a:rPr>
              <a:t>(Nation, 2001; Nation &amp; Waring, 1997).</a:t>
            </a:r>
            <a:endParaRPr lang="en-GB" sz="3200" b="1" dirty="0">
              <a:solidFill>
                <a:srgbClr val="204E79"/>
              </a:solidFill>
              <a:latin typeface="Century Gothic" panose="020B0502020202020204" pitchFamily="34" charset="0"/>
            </a:endParaRPr>
          </a:p>
          <a:p>
            <a:endParaRPr lang="en-GB" sz="3000" dirty="0">
              <a:solidFill>
                <a:srgbClr val="204E79"/>
              </a:solidFill>
              <a:latin typeface="Century Gothic" panose="020B0502020202020204" pitchFamily="34" charset="0"/>
            </a:endParaRPr>
          </a:p>
          <a:p>
            <a:r>
              <a:rPr lang="en-GB" sz="3000" dirty="0">
                <a:solidFill>
                  <a:srgbClr val="204E79"/>
                </a:solidFill>
                <a:latin typeface="Century Gothic" panose="020B0502020202020204" pitchFamily="34" charset="0"/>
              </a:rPr>
              <a:t>and 90+% of words in informal conversation </a:t>
            </a:r>
          </a:p>
          <a:p>
            <a:pPr algn="r"/>
            <a:r>
              <a:rPr lang="en-GB" sz="2000" b="1" dirty="0">
                <a:solidFill>
                  <a:srgbClr val="204E79"/>
                </a:solidFill>
                <a:latin typeface="Century Gothic" panose="020B0502020202020204" pitchFamily="34" charset="0"/>
              </a:rPr>
              <a:t>(Nation, 2001) </a:t>
            </a:r>
            <a:endParaRPr lang="en-US" sz="3200" b="1" dirty="0">
              <a:solidFill>
                <a:srgbClr val="204E79"/>
              </a:solidFill>
              <a:latin typeface="Century Gothic" panose="020B0502020202020204" pitchFamily="34" charset="0"/>
            </a:endParaRPr>
          </a:p>
        </p:txBody>
      </p:sp>
    </p:spTree>
    <p:extLst>
      <p:ext uri="{BB962C8B-B14F-4D97-AF65-F5344CB8AC3E}">
        <p14:creationId xmlns:p14="http://schemas.microsoft.com/office/powerpoint/2010/main" val="275039947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6" y="0"/>
            <a:ext cx="6484584" cy="1325563"/>
          </a:xfrm>
        </p:spPr>
        <p:txBody>
          <a:bodyPr>
            <a:normAutofit/>
          </a:bodyPr>
          <a:lstStyle/>
          <a:p>
            <a:r>
              <a:rPr lang="en-GB" sz="3200" b="1" dirty="0">
                <a:solidFill>
                  <a:schemeClr val="bg1"/>
                </a:solidFill>
                <a:latin typeface="Century Gothic" panose="020B0502020202020204" pitchFamily="34" charset="0"/>
              </a:rPr>
              <a:t>Usefulness of words</a:t>
            </a:r>
          </a:p>
        </p:txBody>
      </p:sp>
      <p:sp>
        <p:nvSpPr>
          <p:cNvPr id="12" name="TextBox 11">
            <a:extLst>
              <a:ext uri="{FF2B5EF4-FFF2-40B4-BE49-F238E27FC236}">
                <a16:creationId xmlns:a16="http://schemas.microsoft.com/office/drawing/2014/main" id="{A494A105-6781-4BE2-90D7-9B9E4EA1F70B}"/>
              </a:ext>
            </a:extLst>
          </p:cNvPr>
          <p:cNvSpPr txBox="1"/>
          <p:nvPr/>
        </p:nvSpPr>
        <p:spPr>
          <a:xfrm>
            <a:off x="0" y="414977"/>
            <a:ext cx="12192000" cy="1569660"/>
          </a:xfrm>
          <a:prstGeom prst="rect">
            <a:avLst/>
          </a:prstGeom>
          <a:noFill/>
        </p:spPr>
        <p:txBody>
          <a:bodyPr wrap="square" rtlCol="0">
            <a:spAutoFit/>
          </a:bodyPr>
          <a:lstStyle/>
          <a:p>
            <a:pPr algn="ctr"/>
            <a:r>
              <a:rPr lang="en-GB" sz="3200" dirty="0">
                <a:solidFill>
                  <a:srgbClr val="115076"/>
                </a:solidFill>
                <a:latin typeface="Century Gothic" panose="020B0502020202020204" pitchFamily="34" charset="0"/>
              </a:rPr>
              <a:t>What proportion of words in any spoken or written text do you know if you know </a:t>
            </a:r>
            <a:r>
              <a:rPr lang="en-GB" sz="3200" b="1" dirty="0">
                <a:solidFill>
                  <a:srgbClr val="115076"/>
                </a:solidFill>
                <a:latin typeface="Century Gothic" panose="020B0502020202020204" pitchFamily="34" charset="0"/>
              </a:rPr>
              <a:t>about 1,500 of the most frequent 2,000 words</a:t>
            </a:r>
            <a:r>
              <a:rPr lang="en-GB" sz="3200" dirty="0">
                <a:solidFill>
                  <a:srgbClr val="115076"/>
                </a:solidFill>
                <a:latin typeface="Century Gothic" panose="020B0502020202020204" pitchFamily="34" charset="0"/>
              </a:rPr>
              <a:t>? </a:t>
            </a:r>
            <a:endParaRPr lang="en-GB" sz="2800" dirty="0">
              <a:solidFill>
                <a:srgbClr val="115076"/>
              </a:solidFill>
              <a:latin typeface="Century Gothic" panose="020B0502020202020204" pitchFamily="34" charset="0"/>
            </a:endParaRPr>
          </a:p>
        </p:txBody>
      </p:sp>
      <p:pic>
        <p:nvPicPr>
          <p:cNvPr id="19" name="Content Placeholder 3" descr="Graph demonstrating importance of high frequency words ">
            <a:extLst>
              <a:ext uri="{FF2B5EF4-FFF2-40B4-BE49-F238E27FC236}">
                <a16:creationId xmlns:a16="http://schemas.microsoft.com/office/drawing/2014/main" id="{4FED4385-7392-4AAF-A194-CFB7889A425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b="18002"/>
          <a:stretch/>
        </p:blipFill>
        <p:spPr>
          <a:xfrm>
            <a:off x="849870" y="2643713"/>
            <a:ext cx="8835260" cy="2888724"/>
          </a:xfrm>
          <a:prstGeom prst="rect">
            <a:avLst/>
          </a:prstGeom>
        </p:spPr>
      </p:pic>
      <p:sp>
        <p:nvSpPr>
          <p:cNvPr id="20" name="TextBox 19">
            <a:extLst>
              <a:ext uri="{FF2B5EF4-FFF2-40B4-BE49-F238E27FC236}">
                <a16:creationId xmlns:a16="http://schemas.microsoft.com/office/drawing/2014/main" id="{9C1480E7-1E57-4953-B974-38733C14C96C}"/>
              </a:ext>
            </a:extLst>
          </p:cNvPr>
          <p:cNvSpPr txBox="1"/>
          <p:nvPr/>
        </p:nvSpPr>
        <p:spPr>
          <a:xfrm>
            <a:off x="588771" y="5537636"/>
            <a:ext cx="3268864" cy="646331"/>
          </a:xfrm>
          <a:prstGeom prst="rect">
            <a:avLst/>
          </a:prstGeom>
          <a:noFill/>
        </p:spPr>
        <p:txBody>
          <a:bodyPr wrap="square" rtlCol="0">
            <a:spAutoFit/>
          </a:bodyPr>
          <a:lstStyle/>
          <a:p>
            <a:r>
              <a:rPr lang="en-GB" sz="1200" dirty="0">
                <a:solidFill>
                  <a:schemeClr val="bg2">
                    <a:lumMod val="75000"/>
                  </a:schemeClr>
                </a:solidFill>
                <a:latin typeface="Century Gothic" panose="020B0502020202020204" pitchFamily="34" charset="0"/>
                <a:sym typeface="Wingdings" panose="05000000000000000000" pitchFamily="2" charset="2"/>
              </a:rPr>
              <a:t></a:t>
            </a:r>
            <a:r>
              <a:rPr lang="en-GB" sz="1200" dirty="0">
                <a:solidFill>
                  <a:schemeClr val="accent5">
                    <a:lumMod val="50000"/>
                  </a:schemeClr>
                </a:solidFill>
                <a:latin typeface="Century Gothic" panose="020B0502020202020204" pitchFamily="34" charset="0"/>
                <a:sym typeface="Wingdings" panose="05000000000000000000" pitchFamily="2" charset="2"/>
              </a:rPr>
              <a:t> General conversation  </a:t>
            </a:r>
            <a:br>
              <a:rPr lang="en-GB" sz="1200" dirty="0">
                <a:solidFill>
                  <a:schemeClr val="accent5">
                    <a:lumMod val="50000"/>
                  </a:schemeClr>
                </a:solidFill>
                <a:latin typeface="Century Gothic" panose="020B0502020202020204" pitchFamily="34" charset="0"/>
                <a:sym typeface="Wingdings" panose="05000000000000000000" pitchFamily="2" charset="2"/>
              </a:rPr>
            </a:br>
            <a:r>
              <a:rPr lang="en-GB" sz="1200" dirty="0">
                <a:solidFill>
                  <a:schemeClr val="accent5">
                    <a:lumMod val="50000"/>
                  </a:schemeClr>
                </a:solidFill>
                <a:latin typeface="Century Gothic" panose="020B0502020202020204" pitchFamily="34" charset="0"/>
                <a:sym typeface="Wingdings" panose="05000000000000000000" pitchFamily="2" charset="2"/>
              </a:rPr>
              <a:t> More formal speech – e.g. lectures</a:t>
            </a:r>
            <a:br>
              <a:rPr lang="en-GB" sz="1200" dirty="0">
                <a:solidFill>
                  <a:schemeClr val="accent5">
                    <a:lumMod val="50000"/>
                  </a:schemeClr>
                </a:solidFill>
                <a:latin typeface="Century Gothic" panose="020B0502020202020204" pitchFamily="34" charset="0"/>
                <a:sym typeface="Wingdings" panose="05000000000000000000" pitchFamily="2" charset="2"/>
              </a:rPr>
            </a:br>
            <a:r>
              <a:rPr lang="en-GB" sz="1200" dirty="0">
                <a:solidFill>
                  <a:schemeClr val="accent5">
                    <a:lumMod val="50000"/>
                  </a:schemeClr>
                </a:solidFill>
                <a:latin typeface="Century Gothic" panose="020B0502020202020204" pitchFamily="34" charset="0"/>
                <a:sym typeface="Wingdings 3" panose="05040102010807070707" pitchFamily="18" charset="2"/>
              </a:rPr>
              <a:t> Written language </a:t>
            </a:r>
            <a:endParaRPr lang="en-GB" sz="1200" dirty="0">
              <a:solidFill>
                <a:schemeClr val="accent5">
                  <a:lumMod val="50000"/>
                </a:schemeClr>
              </a:solidFill>
              <a:latin typeface="Century Gothic" panose="020B0502020202020204" pitchFamily="34" charset="0"/>
            </a:endParaRPr>
          </a:p>
        </p:txBody>
      </p:sp>
      <p:sp>
        <p:nvSpPr>
          <p:cNvPr id="21" name="Rectangle 20">
            <a:extLst>
              <a:ext uri="{FF2B5EF4-FFF2-40B4-BE49-F238E27FC236}">
                <a16:creationId xmlns:a16="http://schemas.microsoft.com/office/drawing/2014/main" id="{BD75C22A-DAA2-4625-B7D7-0D67E353A204}"/>
              </a:ext>
            </a:extLst>
          </p:cNvPr>
          <p:cNvSpPr/>
          <p:nvPr/>
        </p:nvSpPr>
        <p:spPr>
          <a:xfrm>
            <a:off x="2948473" y="6183967"/>
            <a:ext cx="8982661" cy="261610"/>
          </a:xfrm>
          <a:prstGeom prst="rect">
            <a:avLst/>
          </a:prstGeom>
        </p:spPr>
        <p:txBody>
          <a:bodyPr wrap="square">
            <a:spAutoFit/>
          </a:bodyPr>
          <a:lstStyle/>
          <a:p>
            <a:r>
              <a:rPr lang="en-GB" sz="1100" dirty="0">
                <a:solidFill>
                  <a:schemeClr val="accent5">
                    <a:lumMod val="50000"/>
                  </a:schemeClr>
                </a:solidFill>
                <a:latin typeface="Century Gothic" panose="020B0502020202020204" pitchFamily="34" charset="0"/>
              </a:rPr>
              <a:t>Work by Paul Nation, cited by Milton, J. (2009) </a:t>
            </a:r>
            <a:r>
              <a:rPr lang="en-GB" sz="1100" i="1" dirty="0">
                <a:solidFill>
                  <a:schemeClr val="accent5">
                    <a:lumMod val="50000"/>
                  </a:schemeClr>
                </a:solidFill>
                <a:latin typeface="Century Gothic" panose="020B0502020202020204" pitchFamily="34" charset="0"/>
              </a:rPr>
              <a:t>Measuring second language vocabulary acquisition </a:t>
            </a:r>
            <a:r>
              <a:rPr lang="en-GB" sz="1100" dirty="0">
                <a:solidFill>
                  <a:schemeClr val="accent5">
                    <a:lumMod val="50000"/>
                  </a:schemeClr>
                </a:solidFill>
                <a:latin typeface="Century Gothic" panose="020B0502020202020204" pitchFamily="34" charset="0"/>
              </a:rPr>
              <a:t>(p. 58). Multilingual Matters. </a:t>
            </a:r>
          </a:p>
        </p:txBody>
      </p:sp>
      <p:sp>
        <p:nvSpPr>
          <p:cNvPr id="22" name="Oval 21">
            <a:extLst>
              <a:ext uri="{FF2B5EF4-FFF2-40B4-BE49-F238E27FC236}">
                <a16:creationId xmlns:a16="http://schemas.microsoft.com/office/drawing/2014/main" id="{955E55DA-8D8B-40E5-9F6A-D84B3BF0C028}"/>
              </a:ext>
              <a:ext uri="{C183D7F6-B498-43B3-948B-1728B52AA6E4}">
                <adec:decorative xmlns:adec="http://schemas.microsoft.com/office/drawing/2017/decorative" val="1"/>
              </a:ext>
            </a:extLst>
          </p:cNvPr>
          <p:cNvSpPr/>
          <p:nvPr/>
        </p:nvSpPr>
        <p:spPr>
          <a:xfrm>
            <a:off x="1003563" y="3016463"/>
            <a:ext cx="1508240" cy="1598288"/>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3" name="Oval 22">
            <a:extLst>
              <a:ext uri="{FF2B5EF4-FFF2-40B4-BE49-F238E27FC236}">
                <a16:creationId xmlns:a16="http://schemas.microsoft.com/office/drawing/2014/main" id="{B6FEA13D-DDEF-46BF-9FD6-2321D8BF28F9}"/>
              </a:ext>
              <a:ext uri="{C183D7F6-B498-43B3-948B-1728B52AA6E4}">
                <adec:decorative xmlns:adec="http://schemas.microsoft.com/office/drawing/2017/decorative" val="1"/>
              </a:ext>
            </a:extLst>
          </p:cNvPr>
          <p:cNvSpPr/>
          <p:nvPr/>
        </p:nvSpPr>
        <p:spPr>
          <a:xfrm>
            <a:off x="4785115" y="2479947"/>
            <a:ext cx="1326272" cy="1109063"/>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
        <p:nvSpPr>
          <p:cNvPr id="24" name="Oval 23">
            <a:extLst>
              <a:ext uri="{FF2B5EF4-FFF2-40B4-BE49-F238E27FC236}">
                <a16:creationId xmlns:a16="http://schemas.microsoft.com/office/drawing/2014/main" id="{C8ED4303-4DBA-4472-B41E-A96F37D0982A}"/>
              </a:ext>
              <a:ext uri="{C183D7F6-B498-43B3-948B-1728B52AA6E4}">
                <adec:decorative xmlns:adec="http://schemas.microsoft.com/office/drawing/2017/decorative" val="1"/>
              </a:ext>
            </a:extLst>
          </p:cNvPr>
          <p:cNvSpPr/>
          <p:nvPr/>
        </p:nvSpPr>
        <p:spPr>
          <a:xfrm>
            <a:off x="6747007" y="2479946"/>
            <a:ext cx="2938123" cy="973649"/>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entury Gothic" panose="020B0502020202020204" pitchFamily="34" charset="0"/>
            </a:endParaRPr>
          </a:p>
        </p:txBody>
      </p:sp>
    </p:spTree>
    <p:custDataLst>
      <p:tags r:id="rId1"/>
    </p:custDataLst>
    <p:extLst>
      <p:ext uri="{BB962C8B-B14F-4D97-AF65-F5344CB8AC3E}">
        <p14:creationId xmlns:p14="http://schemas.microsoft.com/office/powerpoint/2010/main" val="1395385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2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F8D84F-B80B-D04D-9959-8AF10778B46A}"/>
              </a:ext>
            </a:extLst>
          </p:cNvPr>
          <p:cNvSpPr>
            <a:spLocks noGrp="1"/>
          </p:cNvSpPr>
          <p:nvPr>
            <p:ph type="title"/>
          </p:nvPr>
        </p:nvSpPr>
        <p:spPr>
          <a:xfrm>
            <a:off x="577516" y="242136"/>
            <a:ext cx="11036968" cy="1795211"/>
          </a:xfrm>
        </p:spPr>
        <p:txBody>
          <a:bodyPr>
            <a:normAutofit/>
          </a:bodyPr>
          <a:lstStyle/>
          <a:p>
            <a:pPr algn="ctr"/>
            <a:r>
              <a:rPr lang="en-US" sz="3600" b="1" dirty="0">
                <a:solidFill>
                  <a:srgbClr val="204E79"/>
                </a:solidFill>
                <a:latin typeface="Century Gothic" panose="020B0502020202020204" pitchFamily="34" charset="0"/>
              </a:rPr>
              <a:t>So, how does the frequency profile of the GCSE </a:t>
            </a:r>
            <a:r>
              <a:rPr lang="en-US" sz="3600" b="1" i="1" dirty="0">
                <a:solidFill>
                  <a:srgbClr val="204E79"/>
                </a:solidFill>
                <a:latin typeface="Century Gothic" panose="020B0502020202020204" pitchFamily="34" charset="0"/>
              </a:rPr>
              <a:t>exam</a:t>
            </a:r>
            <a:r>
              <a:rPr lang="en-US" sz="3600" b="1" dirty="0">
                <a:solidFill>
                  <a:srgbClr val="204E79"/>
                </a:solidFill>
                <a:latin typeface="Century Gothic" panose="020B0502020202020204" pitchFamily="34" charset="0"/>
              </a:rPr>
              <a:t> texts compare to these general, expected frequency profiles?</a:t>
            </a:r>
          </a:p>
        </p:txBody>
      </p:sp>
      <p:sp>
        <p:nvSpPr>
          <p:cNvPr id="3" name="Content Placeholder 2">
            <a:extLst>
              <a:ext uri="{FF2B5EF4-FFF2-40B4-BE49-F238E27FC236}">
                <a16:creationId xmlns:a16="http://schemas.microsoft.com/office/drawing/2014/main" id="{A68DF26F-FB8A-574C-80A9-212787B63ECD}"/>
              </a:ext>
            </a:extLst>
          </p:cNvPr>
          <p:cNvSpPr>
            <a:spLocks noGrp="1"/>
          </p:cNvSpPr>
          <p:nvPr>
            <p:ph idx="1"/>
          </p:nvPr>
        </p:nvSpPr>
        <p:spPr>
          <a:xfrm>
            <a:off x="838200" y="2257425"/>
            <a:ext cx="10515600" cy="4143375"/>
          </a:xfrm>
        </p:spPr>
        <p:txBody>
          <a:bodyPr>
            <a:normAutofit fontScale="92500" lnSpcReduction="20000"/>
          </a:bodyPr>
          <a:lstStyle/>
          <a:p>
            <a:r>
              <a:rPr lang="en-GB" sz="3200" dirty="0">
                <a:solidFill>
                  <a:srgbClr val="204E79"/>
                </a:solidFill>
                <a:latin typeface="Century Gothic" panose="020B0502020202020204" pitchFamily="34" charset="0"/>
              </a:rPr>
              <a:t>From the previous section, we saw that in the body of language</a:t>
            </a:r>
            <a:r>
              <a:rPr lang="en-GB" sz="3200" i="1" dirty="0">
                <a:solidFill>
                  <a:srgbClr val="204E79"/>
                </a:solidFill>
                <a:latin typeface="Century Gothic" panose="020B0502020202020204" pitchFamily="34" charset="0"/>
              </a:rPr>
              <a:t> </a:t>
            </a:r>
            <a:r>
              <a:rPr lang="en-GB" sz="3200" dirty="0">
                <a:solidFill>
                  <a:srgbClr val="204E79"/>
                </a:solidFill>
                <a:latin typeface="Century Gothic" panose="020B0502020202020204" pitchFamily="34" charset="0"/>
              </a:rPr>
              <a:t>used in the GCSEs </a:t>
            </a:r>
            <a:r>
              <a:rPr lang="en-GB" sz="3200" i="1" dirty="0">
                <a:solidFill>
                  <a:srgbClr val="204E79"/>
                </a:solidFill>
                <a:latin typeface="Century Gothic" panose="020B0502020202020204" pitchFamily="34" charset="0"/>
              </a:rPr>
              <a:t>as a whole  - </a:t>
            </a:r>
            <a:r>
              <a:rPr lang="en-GB" sz="3200" dirty="0">
                <a:solidFill>
                  <a:srgbClr val="204E79"/>
                </a:solidFill>
                <a:latin typeface="Century Gothic" panose="020B0502020202020204" pitchFamily="34" charset="0"/>
              </a:rPr>
              <a:t>i.e., over the years - the proportion of high frequency words used is an average of </a:t>
            </a:r>
            <a:r>
              <a:rPr lang="en-GB" sz="3200" b="1" i="1" dirty="0">
                <a:solidFill>
                  <a:srgbClr val="204E79"/>
                </a:solidFill>
                <a:latin typeface="Century Gothic" panose="020B0502020202020204" pitchFamily="34" charset="0"/>
              </a:rPr>
              <a:t>62%</a:t>
            </a:r>
            <a:r>
              <a:rPr lang="en-GB" sz="3200" i="1" dirty="0">
                <a:solidFill>
                  <a:srgbClr val="204E79"/>
                </a:solidFill>
                <a:latin typeface="Century Gothic" panose="020B0502020202020204" pitchFamily="34" charset="0"/>
              </a:rPr>
              <a:t> </a:t>
            </a:r>
          </a:p>
          <a:p>
            <a:pPr lvl="1"/>
            <a:r>
              <a:rPr lang="en-GB" dirty="0">
                <a:solidFill>
                  <a:srgbClr val="204E79"/>
                </a:solidFill>
                <a:latin typeface="Century Gothic" panose="020B0502020202020204" pitchFamily="34" charset="0"/>
              </a:rPr>
              <a:t>with wide variation,</a:t>
            </a:r>
            <a:r>
              <a:rPr lang="en-GB" i="1" dirty="0">
                <a:solidFill>
                  <a:srgbClr val="204E79"/>
                </a:solidFill>
                <a:latin typeface="Century Gothic" panose="020B0502020202020204" pitchFamily="34" charset="0"/>
              </a:rPr>
              <a:t> 53% - 71%</a:t>
            </a:r>
            <a:r>
              <a:rPr lang="en-GB" dirty="0">
                <a:solidFill>
                  <a:srgbClr val="204E79"/>
                </a:solidFill>
                <a:latin typeface="Century Gothic" panose="020B0502020202020204" pitchFamily="34" charset="0"/>
              </a:rPr>
              <a:t>, between languages, papers, and awarding bodies </a:t>
            </a:r>
          </a:p>
          <a:p>
            <a:r>
              <a:rPr lang="en-GB" sz="3200" dirty="0">
                <a:solidFill>
                  <a:srgbClr val="204E79"/>
                </a:solidFill>
                <a:latin typeface="Century Gothic" panose="020B0502020202020204" pitchFamily="34" charset="0"/>
              </a:rPr>
              <a:t>A more expected range might be </a:t>
            </a:r>
            <a:r>
              <a:rPr lang="en-GB" sz="3200" b="1" i="1" dirty="0">
                <a:solidFill>
                  <a:srgbClr val="204E79"/>
                </a:solidFill>
                <a:latin typeface="Century Gothic" panose="020B0502020202020204" pitchFamily="34" charset="0"/>
              </a:rPr>
              <a:t>75%-95%</a:t>
            </a:r>
            <a:r>
              <a:rPr lang="en-GB" sz="3200" b="1" dirty="0">
                <a:solidFill>
                  <a:srgbClr val="204E79"/>
                </a:solidFill>
                <a:latin typeface="Century Gothic" panose="020B0502020202020204" pitchFamily="34" charset="0"/>
              </a:rPr>
              <a:t>, </a:t>
            </a:r>
            <a:r>
              <a:rPr lang="en-GB" sz="3200" dirty="0">
                <a:solidFill>
                  <a:srgbClr val="204E79"/>
                </a:solidFill>
                <a:latin typeface="Century Gothic" panose="020B0502020202020204" pitchFamily="34" charset="0"/>
              </a:rPr>
              <a:t>and perhaps nearer the </a:t>
            </a:r>
            <a:r>
              <a:rPr lang="en-GB" sz="3200" b="1" i="1" dirty="0">
                <a:solidFill>
                  <a:srgbClr val="204E79"/>
                </a:solidFill>
                <a:latin typeface="Century Gothic" panose="020B0502020202020204" pitchFamily="34" charset="0"/>
              </a:rPr>
              <a:t>higher end </a:t>
            </a:r>
            <a:r>
              <a:rPr lang="en-GB" sz="3200" dirty="0">
                <a:solidFill>
                  <a:srgbClr val="204E79"/>
                </a:solidFill>
                <a:latin typeface="Century Gothic" panose="020B0502020202020204" pitchFamily="34" charset="0"/>
              </a:rPr>
              <a:t>for language content/curriculum that is aimed towards communicative proficiency</a:t>
            </a:r>
          </a:p>
          <a:p>
            <a:pPr lvl="1"/>
            <a:r>
              <a:rPr lang="en-GB" sz="2800" dirty="0">
                <a:solidFill>
                  <a:srgbClr val="204E79"/>
                </a:solidFill>
                <a:latin typeface="Century Gothic" panose="020B0502020202020204" pitchFamily="34" charset="0"/>
              </a:rPr>
              <a:t>because the more informal the language, e.g. spoken interaction, the more often high frequency words occur. </a:t>
            </a:r>
          </a:p>
        </p:txBody>
      </p:sp>
    </p:spTree>
    <p:extLst>
      <p:ext uri="{BB962C8B-B14F-4D97-AF65-F5344CB8AC3E}">
        <p14:creationId xmlns:p14="http://schemas.microsoft.com/office/powerpoint/2010/main" val="75105347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224012" y="736600"/>
            <a:ext cx="6986914" cy="3363560"/>
          </a:xfrm>
        </p:spPr>
        <p:txBody>
          <a:bodyPr>
            <a:normAutofit/>
          </a:bodyPr>
          <a:lstStyle/>
          <a:p>
            <a:pPr algn="l"/>
            <a:r>
              <a:rPr lang="en-GB" sz="4000" b="1" dirty="0">
                <a:solidFill>
                  <a:prstClr val="white"/>
                </a:solidFill>
                <a:latin typeface="Century Gothic" panose="020B0502020202020204" pitchFamily="34" charset="0"/>
              </a:rPr>
              <a:t>Doesn’t calling words “</a:t>
            </a:r>
            <a:r>
              <a:rPr lang="en-GB" sz="4000" b="1" i="1" dirty="0">
                <a:solidFill>
                  <a:prstClr val="white"/>
                </a:solidFill>
                <a:latin typeface="Century Gothic" panose="020B0502020202020204" pitchFamily="34" charset="0"/>
              </a:rPr>
              <a:t>high frequency” </a:t>
            </a:r>
            <a:r>
              <a:rPr lang="en-GB" sz="4000" b="1" dirty="0">
                <a:solidFill>
                  <a:prstClr val="white"/>
                </a:solidFill>
                <a:latin typeface="Century Gothic" panose="020B0502020202020204" pitchFamily="34" charset="0"/>
              </a:rPr>
              <a:t>depend heavily on which corpus you use?</a:t>
            </a:r>
            <a:br>
              <a:rPr lang="en-GB" sz="4000" b="1" dirty="0">
                <a:solidFill>
                  <a:prstClr val="white"/>
                </a:solidFill>
                <a:latin typeface="Century Gothic" panose="020B0502020202020204" pitchFamily="34" charset="0"/>
              </a:rPr>
            </a:br>
            <a:r>
              <a:rPr lang="en-GB" sz="2800" b="1" dirty="0">
                <a:solidFill>
                  <a:prstClr val="white"/>
                </a:solidFill>
                <a:latin typeface="Century Gothic" panose="020B0502020202020204" pitchFamily="34" charset="0"/>
              </a:rPr>
              <a:t>Analyses for: English, French, German, Spanish</a:t>
            </a:r>
            <a:endParaRPr lang="en-US" sz="2800" dirty="0">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48815688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6542" y="360946"/>
            <a:ext cx="9518916" cy="1175566"/>
          </a:xfrm>
        </p:spPr>
        <p:txBody>
          <a:bodyPr>
            <a:normAutofit fontScale="90000"/>
          </a:bodyPr>
          <a:lstStyle/>
          <a:p>
            <a:pPr algn="ctr"/>
            <a:r>
              <a:rPr lang="en-GB" sz="3600" b="1" dirty="0">
                <a:solidFill>
                  <a:srgbClr val="204E79"/>
                </a:solidFill>
                <a:latin typeface="Century Gothic" panose="020B0502020202020204" pitchFamily="34" charset="0"/>
              </a:rPr>
              <a:t>Comparing overlap of high frequency words in English corpora</a:t>
            </a:r>
            <a:br>
              <a:rPr lang="en-GB" sz="3600" b="1" dirty="0">
                <a:solidFill>
                  <a:srgbClr val="204E79"/>
                </a:solidFill>
                <a:latin typeface="Century Gothic" panose="020B0502020202020204" pitchFamily="34" charset="0"/>
              </a:rPr>
            </a:br>
            <a:r>
              <a:rPr lang="en-GB" sz="2700" dirty="0">
                <a:solidFill>
                  <a:srgbClr val="115076"/>
                </a:solidFill>
                <a:latin typeface="Century Gothic" panose="020B0502020202020204" pitchFamily="34" charset="0"/>
              </a:rPr>
              <a:t>(Cobb, T., in progress, personal communication)</a:t>
            </a:r>
            <a:endParaRPr lang="en-GB" sz="2700" b="1" dirty="0">
              <a:solidFill>
                <a:srgbClr val="204E79"/>
              </a:solidFill>
              <a:latin typeface="Century Gothic" panose="020B0502020202020204" pitchFamily="34" charset="0"/>
            </a:endParaRPr>
          </a:p>
        </p:txBody>
      </p:sp>
      <p:sp>
        <p:nvSpPr>
          <p:cNvPr id="9" name="TextBox 8">
            <a:extLst>
              <a:ext uri="{FF2B5EF4-FFF2-40B4-BE49-F238E27FC236}">
                <a16:creationId xmlns:a16="http://schemas.microsoft.com/office/drawing/2014/main" id="{7DDDB3C4-28FC-3348-98FE-18BE1521F962}"/>
              </a:ext>
            </a:extLst>
          </p:cNvPr>
          <p:cNvSpPr txBox="1"/>
          <p:nvPr/>
        </p:nvSpPr>
        <p:spPr>
          <a:xfrm>
            <a:off x="244825" y="1893989"/>
            <a:ext cx="11702350" cy="4339650"/>
          </a:xfrm>
          <a:prstGeom prst="rect">
            <a:avLst/>
          </a:prstGeom>
          <a:noFill/>
        </p:spPr>
        <p:txBody>
          <a:bodyPr wrap="square" rtlCol="0">
            <a:spAutoFit/>
          </a:bodyPr>
          <a:lstStyle/>
          <a:p>
            <a:r>
              <a:rPr lang="en-GB" sz="2000" dirty="0">
                <a:solidFill>
                  <a:srgbClr val="115076"/>
                </a:solidFill>
                <a:latin typeface="Century Gothic" panose="020B0502020202020204" pitchFamily="34" charset="0"/>
              </a:rPr>
              <a:t>Comparing two massive corpora of English: COCA and BNC (The British National Corpus)</a:t>
            </a:r>
          </a:p>
          <a:p>
            <a:r>
              <a:rPr lang="en-GB" sz="2000" dirty="0">
                <a:solidFill>
                  <a:srgbClr val="115076"/>
                </a:solidFill>
                <a:latin typeface="Century Gothic" panose="020B0502020202020204" pitchFamily="34" charset="0"/>
              </a:rPr>
              <a:t>They have key differences </a:t>
            </a:r>
            <a:r>
              <a:rPr lang="en-GB" sz="2000" dirty="0">
                <a:solidFill>
                  <a:srgbClr val="115076"/>
                </a:solidFill>
                <a:latin typeface="Century Gothic" panose="020B0502020202020204" pitchFamily="34" charset="0"/>
                <a:sym typeface="Wingdings" pitchFamily="2" charset="2"/>
              </a:rPr>
              <a:t></a:t>
            </a:r>
            <a:r>
              <a:rPr lang="en-GB" sz="2000" dirty="0">
                <a:solidFill>
                  <a:srgbClr val="115076"/>
                </a:solidFill>
                <a:latin typeface="Century Gothic" panose="020B0502020202020204" pitchFamily="34" charset="0"/>
              </a:rPr>
              <a:t> good testing ground for checking whether 'very high frequency' vocabulary differs across corpora:  </a:t>
            </a:r>
          </a:p>
          <a:p>
            <a:pPr marL="342900" indent="-342900">
              <a:buFont typeface="Arial" panose="020B0604020202020204" pitchFamily="34" charset="0"/>
              <a:buChar char="•"/>
            </a:pPr>
            <a:r>
              <a:rPr lang="en-GB" sz="2000" b="1" dirty="0">
                <a:solidFill>
                  <a:srgbClr val="115076"/>
                </a:solidFill>
                <a:latin typeface="Century Gothic" panose="020B0502020202020204" pitchFamily="34" charset="0"/>
              </a:rPr>
              <a:t>What counts as a word: </a:t>
            </a:r>
            <a:r>
              <a:rPr lang="en-GB" sz="2000" dirty="0">
                <a:solidFill>
                  <a:srgbClr val="115076"/>
                </a:solidFill>
                <a:latin typeface="Century Gothic" panose="020B0502020202020204" pitchFamily="34" charset="0"/>
              </a:rPr>
              <a:t>COCA includes proper nouns, BNC does not; plus other arbitrary inclusion choices e.g., how they handle compounds, days of the week, etc   </a:t>
            </a:r>
          </a:p>
          <a:p>
            <a:pPr marL="342900" indent="-342900">
              <a:buFont typeface="Arial" panose="020B0604020202020204" pitchFamily="34" charset="0"/>
              <a:buChar char="•"/>
            </a:pPr>
            <a:r>
              <a:rPr lang="en-GB" sz="2000" b="1" dirty="0">
                <a:solidFill>
                  <a:srgbClr val="115076"/>
                </a:solidFill>
                <a:latin typeface="Century Gothic" panose="020B0502020202020204" pitchFamily="34" charset="0"/>
              </a:rPr>
              <a:t>Size: </a:t>
            </a:r>
            <a:r>
              <a:rPr lang="en-GB" sz="2000" dirty="0">
                <a:solidFill>
                  <a:srgbClr val="115076"/>
                </a:solidFill>
                <a:latin typeface="Century Gothic" panose="020B0502020202020204" pitchFamily="34" charset="0"/>
              </a:rPr>
              <a:t>COCA is 560-million words, BNC is 100-million</a:t>
            </a:r>
          </a:p>
          <a:p>
            <a:pPr marL="342900" indent="-342900">
              <a:buFont typeface="Arial" panose="020B0604020202020204" pitchFamily="34" charset="0"/>
              <a:buChar char="•"/>
            </a:pPr>
            <a:r>
              <a:rPr lang="en-GB" sz="2000" b="1" dirty="0">
                <a:solidFill>
                  <a:srgbClr val="115076"/>
                </a:solidFill>
                <a:latin typeface="Century Gothic" panose="020B0502020202020204" pitchFamily="34" charset="0"/>
              </a:rPr>
              <a:t>Time: </a:t>
            </a:r>
            <a:r>
              <a:rPr lang="en-GB" sz="2000" dirty="0">
                <a:solidFill>
                  <a:srgbClr val="115076"/>
                </a:solidFill>
                <a:latin typeface="Century Gothic" panose="020B0502020202020204" pitchFamily="34" charset="0"/>
              </a:rPr>
              <a:t>COCA is 2015-, BNC is -1986</a:t>
            </a:r>
          </a:p>
          <a:p>
            <a:pPr marL="342900" indent="-342900">
              <a:buFont typeface="Arial" panose="020B0604020202020204" pitchFamily="34" charset="0"/>
              <a:buChar char="•"/>
            </a:pPr>
            <a:r>
              <a:rPr lang="en-GB" sz="2000" b="1" dirty="0">
                <a:solidFill>
                  <a:srgbClr val="115076"/>
                </a:solidFill>
                <a:latin typeface="Century Gothic" panose="020B0502020202020204" pitchFamily="34" charset="0"/>
              </a:rPr>
              <a:t>Place: </a:t>
            </a:r>
            <a:r>
              <a:rPr lang="en-GB" sz="2000" dirty="0">
                <a:solidFill>
                  <a:srgbClr val="115076"/>
                </a:solidFill>
                <a:latin typeface="Century Gothic" panose="020B0502020202020204" pitchFamily="34" charset="0"/>
              </a:rPr>
              <a:t>COCA is US English, BNC is UK English</a:t>
            </a:r>
          </a:p>
          <a:p>
            <a:r>
              <a:rPr lang="en-GB" sz="2000" dirty="0">
                <a:solidFill>
                  <a:srgbClr val="115076"/>
                </a:solidFill>
                <a:latin typeface="Century Gothic" panose="020B0502020202020204" pitchFamily="34" charset="0"/>
              </a:rPr>
              <a:t>“+ probably more differences...”</a:t>
            </a:r>
          </a:p>
          <a:p>
            <a:pPr marL="342900" indent="-342900">
              <a:buFont typeface="Arial" panose="020B0604020202020204" pitchFamily="34" charset="0"/>
              <a:buChar char="•"/>
            </a:pPr>
            <a:r>
              <a:rPr lang="en-GB" sz="2000" dirty="0">
                <a:solidFill>
                  <a:srgbClr val="115076"/>
                </a:solidFill>
                <a:latin typeface="Century Gothic" panose="020B0502020202020204" pitchFamily="34" charset="0"/>
              </a:rPr>
              <a:t>The 1-3k COCA headwords were compared using </a:t>
            </a:r>
            <a:r>
              <a:rPr lang="en-GB" sz="2000" dirty="0" err="1">
                <a:solidFill>
                  <a:srgbClr val="115076"/>
                </a:solidFill>
                <a:latin typeface="Century Gothic" panose="020B0502020202020204" pitchFamily="34" charset="0"/>
              </a:rPr>
              <a:t>Lextutor</a:t>
            </a:r>
            <a:r>
              <a:rPr lang="en-GB" sz="2000" dirty="0">
                <a:solidFill>
                  <a:srgbClr val="115076"/>
                </a:solidFill>
                <a:latin typeface="Century Gothic" panose="020B0502020202020204" pitchFamily="34" charset="0"/>
              </a:rPr>
              <a:t> (TEXT_LEX_COMPARE) against the 1-3k BNC headwords list (both counting ‘lemmas’) </a:t>
            </a:r>
          </a:p>
          <a:p>
            <a:endParaRPr lang="en-GB" sz="2000" dirty="0">
              <a:solidFill>
                <a:srgbClr val="115076"/>
              </a:solidFill>
              <a:latin typeface="Century Gothic" panose="020B0502020202020204" pitchFamily="34" charset="0"/>
            </a:endParaRPr>
          </a:p>
          <a:p>
            <a:pPr algn="ctr"/>
            <a:r>
              <a:rPr lang="en-GB" sz="3600" b="1" dirty="0">
                <a:solidFill>
                  <a:srgbClr val="115076"/>
                </a:solidFill>
                <a:latin typeface="Century Gothic" panose="020B0502020202020204" pitchFamily="34" charset="0"/>
              </a:rPr>
              <a:t>89% overlap in the most frequent words</a:t>
            </a:r>
          </a:p>
        </p:txBody>
      </p:sp>
    </p:spTree>
    <p:custDataLst>
      <p:tags r:id="rId1"/>
    </p:custDataLst>
    <p:extLst>
      <p:ext uri="{BB962C8B-B14F-4D97-AF65-F5344CB8AC3E}">
        <p14:creationId xmlns:p14="http://schemas.microsoft.com/office/powerpoint/2010/main" val="1601296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9">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282" y="40106"/>
            <a:ext cx="8317437" cy="1175566"/>
          </a:xfrm>
        </p:spPr>
        <p:txBody>
          <a:bodyPr>
            <a:normAutofit/>
          </a:bodyPr>
          <a:lstStyle/>
          <a:p>
            <a:pPr algn="ctr"/>
            <a:r>
              <a:rPr lang="en-GB" sz="3600" b="1" dirty="0">
                <a:solidFill>
                  <a:srgbClr val="204E79"/>
                </a:solidFill>
                <a:latin typeface="Century Gothic" panose="020B0502020202020204" pitchFamily="34" charset="0"/>
              </a:rPr>
              <a:t>Comparing overlap of high frequency words in English corpora</a:t>
            </a:r>
            <a:endParaRPr lang="en-GB" sz="3000" b="1" dirty="0">
              <a:solidFill>
                <a:srgbClr val="204E79"/>
              </a:solidFill>
              <a:latin typeface="Century Gothic" panose="020B0502020202020204" pitchFamily="34" charset="0"/>
            </a:endParaRPr>
          </a:p>
        </p:txBody>
      </p:sp>
      <p:sp>
        <p:nvSpPr>
          <p:cNvPr id="9" name="TextBox 8">
            <a:extLst>
              <a:ext uri="{FF2B5EF4-FFF2-40B4-BE49-F238E27FC236}">
                <a16:creationId xmlns:a16="http://schemas.microsoft.com/office/drawing/2014/main" id="{7DDDB3C4-28FC-3348-98FE-18BE1521F962}"/>
              </a:ext>
            </a:extLst>
          </p:cNvPr>
          <p:cNvSpPr txBox="1"/>
          <p:nvPr/>
        </p:nvSpPr>
        <p:spPr>
          <a:xfrm>
            <a:off x="243865" y="1268350"/>
            <a:ext cx="11790291" cy="5878532"/>
          </a:xfrm>
          <a:prstGeom prst="rect">
            <a:avLst/>
          </a:prstGeom>
          <a:noFill/>
        </p:spPr>
        <p:txBody>
          <a:bodyPr wrap="square" rtlCol="0">
            <a:spAutoFit/>
          </a:bodyPr>
          <a:lstStyle/>
          <a:p>
            <a:r>
              <a:rPr lang="en-GB" sz="2000" dirty="0" err="1">
                <a:solidFill>
                  <a:srgbClr val="115076"/>
                </a:solidFill>
                <a:latin typeface="Century Gothic" panose="020B0502020202020204" pitchFamily="34" charset="0"/>
              </a:rPr>
              <a:t>Brezina</a:t>
            </a:r>
            <a:r>
              <a:rPr lang="en-GB" sz="2000" dirty="0">
                <a:solidFill>
                  <a:srgbClr val="115076"/>
                </a:solidFill>
                <a:latin typeface="Century Gothic" panose="020B0502020202020204" pitchFamily="34" charset="0"/>
              </a:rPr>
              <a:t> and </a:t>
            </a:r>
            <a:r>
              <a:rPr lang="en-GB" sz="2000" dirty="0" err="1">
                <a:solidFill>
                  <a:srgbClr val="115076"/>
                </a:solidFill>
                <a:latin typeface="Century Gothic" panose="020B0502020202020204" pitchFamily="34" charset="0"/>
              </a:rPr>
              <a:t>Gablasova</a:t>
            </a:r>
            <a:r>
              <a:rPr lang="en-GB" sz="2000" dirty="0">
                <a:solidFill>
                  <a:srgbClr val="115076"/>
                </a:solidFill>
                <a:latin typeface="Century Gothic" panose="020B0502020202020204" pitchFamily="34" charset="0"/>
              </a:rPr>
              <a:t> (2015) compared four English language corpora (The Lancaster-Oslo-Bergen Corpus (LOB), The British National Corpus (BNC), The BE06 Corpus of British English (BE06), and EnTenTen12) to see how much overlap between corpora there was in the first 3000 most frequent vocabulary items. </a:t>
            </a:r>
          </a:p>
          <a:p>
            <a:pPr marL="342900" indent="-342900">
              <a:buFont typeface="Arial" panose="020B0604020202020204" pitchFamily="34" charset="0"/>
              <a:buChar char="•"/>
            </a:pPr>
            <a:r>
              <a:rPr lang="en-GB" sz="2000" dirty="0">
                <a:solidFill>
                  <a:srgbClr val="115076"/>
                </a:solidFill>
                <a:latin typeface="Century Gothic" panose="020B0502020202020204" pitchFamily="34" charset="0"/>
              </a:rPr>
              <a:t>All four wordlists included similar proportions of the individual word classes. </a:t>
            </a:r>
          </a:p>
          <a:p>
            <a:pPr marL="342900" indent="-342900">
              <a:buFont typeface="Arial" panose="020B0604020202020204" pitchFamily="34" charset="0"/>
              <a:buChar char="•"/>
            </a:pPr>
            <a:r>
              <a:rPr lang="en-GB" sz="2000" dirty="0">
                <a:solidFill>
                  <a:srgbClr val="115076"/>
                </a:solidFill>
                <a:latin typeface="Century Gothic" panose="020B0502020202020204" pitchFamily="34" charset="0"/>
              </a:rPr>
              <a:t>They represented a variety of corpus sizes and approaches to sampling and representativeness. </a:t>
            </a:r>
          </a:p>
          <a:p>
            <a:pPr marL="800100" lvl="1" indent="-342900">
              <a:buFont typeface="Arial" panose="020B0604020202020204" pitchFamily="34" charset="0"/>
              <a:buChar char="•"/>
            </a:pPr>
            <a:r>
              <a:rPr lang="en-GB" sz="2000" b="1" dirty="0">
                <a:solidFill>
                  <a:srgbClr val="115076"/>
                </a:solidFill>
                <a:latin typeface="Century Gothic" panose="020B0502020202020204" pitchFamily="34" charset="0"/>
              </a:rPr>
              <a:t>Size: </a:t>
            </a:r>
            <a:r>
              <a:rPr lang="en-GB" sz="2000" dirty="0">
                <a:solidFill>
                  <a:srgbClr val="115076"/>
                </a:solidFill>
                <a:latin typeface="Century Gothic" panose="020B0502020202020204" pitchFamily="34" charset="0"/>
              </a:rPr>
              <a:t>LOB (1 million), BNC (100 million), BE06 (1 million), EnTenTen12 (12 billion)</a:t>
            </a:r>
          </a:p>
          <a:p>
            <a:pPr marL="800100" lvl="1" indent="-342900">
              <a:buFont typeface="Arial" panose="020B0604020202020204" pitchFamily="34" charset="0"/>
              <a:buChar char="•"/>
            </a:pPr>
            <a:r>
              <a:rPr lang="en-GB" sz="2000" b="1" dirty="0">
                <a:solidFill>
                  <a:srgbClr val="115076"/>
                </a:solidFill>
                <a:latin typeface="Century Gothic" panose="020B0502020202020204" pitchFamily="34" charset="0"/>
              </a:rPr>
              <a:t>Time:  </a:t>
            </a:r>
            <a:r>
              <a:rPr lang="en-GB" sz="2000" dirty="0">
                <a:solidFill>
                  <a:srgbClr val="115076"/>
                </a:solidFill>
                <a:latin typeface="Century Gothic" panose="020B0502020202020204" pitchFamily="34" charset="0"/>
              </a:rPr>
              <a:t>LOB (1961), BNC (1990s), BE06 (2005-7), EnTenTen12 (2021)</a:t>
            </a:r>
          </a:p>
          <a:p>
            <a:pPr marL="800100" lvl="1" indent="-342900">
              <a:buFont typeface="Arial" panose="020B0604020202020204" pitchFamily="34" charset="0"/>
              <a:buChar char="•"/>
            </a:pPr>
            <a:r>
              <a:rPr lang="en-GB" sz="2000" b="1" dirty="0">
                <a:solidFill>
                  <a:srgbClr val="115076"/>
                </a:solidFill>
                <a:latin typeface="Century Gothic" panose="020B0502020202020204" pitchFamily="34" charset="0"/>
              </a:rPr>
              <a:t>Variety of English: </a:t>
            </a:r>
            <a:r>
              <a:rPr lang="en-GB" sz="2000" dirty="0">
                <a:solidFill>
                  <a:srgbClr val="115076"/>
                </a:solidFill>
                <a:latin typeface="Century Gothic" panose="020B0502020202020204" pitchFamily="34" charset="0"/>
              </a:rPr>
              <a:t>LOB (British), BNC (British), BE06 (British), EnTenTen12 (12 International)</a:t>
            </a:r>
          </a:p>
          <a:p>
            <a:pPr marL="800100" lvl="1" indent="-342900">
              <a:buFont typeface="Arial" panose="020B0604020202020204" pitchFamily="34" charset="0"/>
              <a:buChar char="•"/>
            </a:pPr>
            <a:r>
              <a:rPr lang="en-GB" sz="2000" b="1" dirty="0">
                <a:solidFill>
                  <a:srgbClr val="115076"/>
                </a:solidFill>
                <a:latin typeface="Century Gothic" panose="020B0502020202020204" pitchFamily="34" charset="0"/>
              </a:rPr>
              <a:t>Other differences include: </a:t>
            </a:r>
            <a:r>
              <a:rPr lang="en-GB" sz="2000" dirty="0">
                <a:solidFill>
                  <a:srgbClr val="115076"/>
                </a:solidFill>
                <a:latin typeface="Century Gothic" panose="020B0502020202020204" pitchFamily="34" charset="0"/>
              </a:rPr>
              <a:t>spoken component, sample size, no. of texts, sampled text-types</a:t>
            </a:r>
          </a:p>
          <a:p>
            <a:r>
              <a:rPr lang="en-GB" sz="2000" dirty="0">
                <a:solidFill>
                  <a:srgbClr val="115076"/>
                </a:solidFill>
                <a:latin typeface="Century Gothic" panose="020B0502020202020204" pitchFamily="34" charset="0"/>
              </a:rPr>
              <a:t>The study found that the number of shared items was </a:t>
            </a:r>
            <a:r>
              <a:rPr lang="en-GB" sz="2800" b="1" dirty="0">
                <a:solidFill>
                  <a:srgbClr val="115076"/>
                </a:solidFill>
                <a:latin typeface="Century Gothic" panose="020B0502020202020204" pitchFamily="34" charset="0"/>
              </a:rPr>
              <a:t>very high with a 78 to 84% overlap </a:t>
            </a:r>
            <a:r>
              <a:rPr lang="en-GB" sz="2000" dirty="0">
                <a:solidFill>
                  <a:srgbClr val="115076"/>
                </a:solidFill>
                <a:latin typeface="Century Gothic" panose="020B0502020202020204" pitchFamily="34" charset="0"/>
              </a:rPr>
              <a:t>and that the shared words were distributed similarly in the wordlists.</a:t>
            </a:r>
          </a:p>
          <a:p>
            <a:endParaRPr lang="en-GB" sz="2000" dirty="0">
              <a:solidFill>
                <a:srgbClr val="115076"/>
              </a:solidFill>
              <a:latin typeface="Century Gothic" panose="020B0502020202020204" pitchFamily="34" charset="0"/>
            </a:endParaRPr>
          </a:p>
          <a:p>
            <a:r>
              <a:rPr lang="en-GB" sz="2000" dirty="0">
                <a:solidFill>
                  <a:srgbClr val="115076"/>
                </a:solidFill>
                <a:latin typeface="Century Gothic" panose="020B0502020202020204" pitchFamily="34" charset="0"/>
              </a:rPr>
              <a:t>In other words, the top 3000 most frequency vocabulary items </a:t>
            </a:r>
            <a:r>
              <a:rPr lang="en-GB" sz="2000" b="1" dirty="0">
                <a:solidFill>
                  <a:srgbClr val="115076"/>
                </a:solidFill>
                <a:latin typeface="Century Gothic" panose="020B0502020202020204" pitchFamily="34" charset="0"/>
              </a:rPr>
              <a:t>do not significantly differ </a:t>
            </a:r>
            <a:r>
              <a:rPr lang="en-GB" sz="2000" dirty="0">
                <a:solidFill>
                  <a:srgbClr val="115076"/>
                </a:solidFill>
                <a:latin typeface="Century Gothic" panose="020B0502020202020204" pitchFamily="34" charset="0"/>
              </a:rPr>
              <a:t>across corpora. </a:t>
            </a:r>
          </a:p>
          <a:p>
            <a:endParaRPr lang="en-GB" sz="2000" dirty="0">
              <a:solidFill>
                <a:srgbClr val="115076"/>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5050105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DDDB3C4-28FC-3348-98FE-18BE1521F962}"/>
              </a:ext>
            </a:extLst>
          </p:cNvPr>
          <p:cNvSpPr txBox="1"/>
          <p:nvPr/>
        </p:nvSpPr>
        <p:spPr>
          <a:xfrm>
            <a:off x="243866" y="1664054"/>
            <a:ext cx="11792190" cy="4708981"/>
          </a:xfrm>
          <a:prstGeom prst="rect">
            <a:avLst/>
          </a:prstGeom>
          <a:noFill/>
        </p:spPr>
        <p:txBody>
          <a:bodyPr wrap="square" rtlCol="0">
            <a:spAutoFit/>
          </a:bodyPr>
          <a:lstStyle/>
          <a:p>
            <a:r>
              <a:rPr lang="en-GB" sz="2000" dirty="0">
                <a:solidFill>
                  <a:srgbClr val="204E79"/>
                </a:solidFill>
                <a:latin typeface="Century Gothic" panose="020B0502020202020204" pitchFamily="34" charset="0"/>
              </a:rPr>
              <a:t>Words from French Web 2017 (FrTenTen17) also in top 2,000 from Lonsdale &amp; </a:t>
            </a:r>
            <a:r>
              <a:rPr lang="en-GB" sz="2000" dirty="0" err="1">
                <a:solidFill>
                  <a:srgbClr val="204E79"/>
                </a:solidFill>
                <a:latin typeface="Century Gothic" panose="020B0502020202020204" pitchFamily="34" charset="0"/>
              </a:rPr>
              <a:t>LeBras</a:t>
            </a:r>
            <a:r>
              <a:rPr lang="en-GB" sz="2000" dirty="0">
                <a:solidFill>
                  <a:srgbClr val="204E79"/>
                </a:solidFill>
                <a:latin typeface="Century Gothic" panose="020B0502020202020204" pitchFamily="34" charset="0"/>
              </a:rPr>
              <a:t> (2009)</a:t>
            </a:r>
          </a:p>
          <a:p>
            <a:r>
              <a:rPr lang="en-GB" sz="2000" b="1" dirty="0">
                <a:solidFill>
                  <a:srgbClr val="204E79"/>
                </a:solidFill>
                <a:latin typeface="Century Gothic" panose="020B0502020202020204" pitchFamily="34" charset="0"/>
              </a:rPr>
              <a:t>Texts only from internet; many varieties of French language – European, Canadian &amp; African</a:t>
            </a:r>
          </a:p>
          <a:p>
            <a:r>
              <a:rPr lang="en-GB" sz="2000" b="1" dirty="0">
                <a:solidFill>
                  <a:srgbClr val="204E79"/>
                </a:solidFill>
                <a:latin typeface="Century Gothic" panose="020B0502020202020204" pitchFamily="34" charset="0"/>
              </a:rPr>
              <a:t>5.8 billion words</a:t>
            </a:r>
          </a:p>
          <a:p>
            <a:endParaRPr lang="en-GB" sz="2000" b="1" dirty="0">
              <a:solidFill>
                <a:srgbClr val="204E79"/>
              </a:solidFill>
              <a:latin typeface="Century Gothic" panose="020B0502020202020204" pitchFamily="34" charset="0"/>
            </a:endParaRPr>
          </a:p>
          <a:p>
            <a:r>
              <a:rPr lang="en-GB" sz="2000" dirty="0">
                <a:solidFill>
                  <a:srgbClr val="204E79"/>
                </a:solidFill>
                <a:latin typeface="Century Gothic" panose="020B0502020202020204" pitchFamily="34" charset="0"/>
              </a:rPr>
              <a:t>of 2,000 most frequent: 1,635 </a:t>
            </a:r>
            <a:r>
              <a:rPr lang="en-GB" sz="2000" b="1" dirty="0">
                <a:solidFill>
                  <a:srgbClr val="204E79"/>
                </a:solidFill>
                <a:latin typeface="Century Gothic" panose="020B0502020202020204" pitchFamily="34" charset="0"/>
              </a:rPr>
              <a:t>(82%)</a:t>
            </a:r>
            <a:r>
              <a:rPr lang="en-GB" sz="2000" dirty="0">
                <a:solidFill>
                  <a:srgbClr val="204E79"/>
                </a:solidFill>
                <a:latin typeface="Century Gothic" panose="020B0502020202020204" pitchFamily="34" charset="0"/>
              </a:rPr>
              <a:t>, </a:t>
            </a:r>
            <a:r>
              <a:rPr lang="en-GB" sz="2000" i="1" dirty="0">
                <a:solidFill>
                  <a:srgbClr val="204E79"/>
                </a:solidFill>
                <a:latin typeface="Century Gothic" panose="020B0502020202020204" pitchFamily="34" charset="0"/>
              </a:rPr>
              <a:t>more</a:t>
            </a:r>
            <a:r>
              <a:rPr lang="en-GB" sz="2000" dirty="0">
                <a:solidFill>
                  <a:srgbClr val="204E79"/>
                </a:solidFill>
                <a:latin typeface="Century Gothic" panose="020B0502020202020204" pitchFamily="34" charset="0"/>
              </a:rPr>
              <a:t> than the 1,530 high freq words that would be needed for new Higher</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top 1,500 most frequent: 1,341 (89%)</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top 1,000 most frequent: 952 (95%)</a:t>
            </a:r>
          </a:p>
          <a:p>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Comparing with </a:t>
            </a:r>
            <a:r>
              <a:rPr lang="en-GB" sz="2000" b="1" dirty="0">
                <a:solidFill>
                  <a:srgbClr val="204E79"/>
                </a:solidFill>
                <a:latin typeface="Century Gothic" panose="020B0502020202020204" pitchFamily="34" charset="0"/>
              </a:rPr>
              <a:t>French </a:t>
            </a:r>
            <a:r>
              <a:rPr lang="en-GB" sz="2000" b="1" i="1" dirty="0">
                <a:solidFill>
                  <a:srgbClr val="204E79"/>
                </a:solidFill>
                <a:latin typeface="Century Gothic" panose="020B0502020202020204" pitchFamily="34" charset="0"/>
              </a:rPr>
              <a:t>highly specialised </a:t>
            </a:r>
            <a:r>
              <a:rPr lang="en-GB" sz="2000" b="1" dirty="0">
                <a:solidFill>
                  <a:srgbClr val="204E79"/>
                </a:solidFill>
                <a:latin typeface="Century Gothic" panose="020B0502020202020204" pitchFamily="34" charset="0"/>
              </a:rPr>
              <a:t>corpus purely of literature</a:t>
            </a:r>
            <a:endParaRPr lang="en-GB" sz="2000" dirty="0">
              <a:solidFill>
                <a:srgbClr val="204E79"/>
              </a:solidFill>
              <a:latin typeface="Century Gothic" panose="020B0502020202020204" pitchFamily="34" charset="0"/>
            </a:endParaRPr>
          </a:p>
          <a:p>
            <a:endParaRPr lang="en-GB" sz="2000" dirty="0">
              <a:solidFill>
                <a:srgbClr val="204E79"/>
              </a:solidFill>
              <a:latin typeface="Century Gothic" panose="020B0502020202020204" pitchFamily="34" charset="0"/>
            </a:endParaRPr>
          </a:p>
          <a:p>
            <a:r>
              <a:rPr lang="en-GB" sz="2000" dirty="0">
                <a:solidFill>
                  <a:srgbClr val="204E79"/>
                </a:solidFill>
                <a:latin typeface="Century Gothic" panose="020B0502020202020204" pitchFamily="34" charset="0"/>
              </a:rPr>
              <a:t>of 2,000: 1,332</a:t>
            </a:r>
            <a:r>
              <a:rPr lang="en-GB" sz="2000" b="1" dirty="0">
                <a:solidFill>
                  <a:srgbClr val="204E79"/>
                </a:solidFill>
                <a:latin typeface="Century Gothic" panose="020B0502020202020204" pitchFamily="34" charset="0"/>
              </a:rPr>
              <a:t> (67%), </a:t>
            </a:r>
            <a:r>
              <a:rPr lang="en-GB" sz="2000" dirty="0">
                <a:solidFill>
                  <a:srgbClr val="204E79"/>
                </a:solidFill>
                <a:latin typeface="Century Gothic" panose="020B0502020202020204" pitchFamily="34" charset="0"/>
              </a:rPr>
              <a:t>even though specialised, this is more than 1,080 needed for Foundation</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1,500: 1,136 (76%)</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1,000: 853 (85%) </a:t>
            </a:r>
            <a:endParaRPr lang="en-GB" sz="2000" b="1" dirty="0">
              <a:solidFill>
                <a:srgbClr val="204E79"/>
              </a:solidFill>
              <a:latin typeface="Century Gothic" panose="020B0502020202020204" pitchFamily="34" charset="0"/>
            </a:endParaRPr>
          </a:p>
          <a:p>
            <a:endParaRPr lang="en-GB" sz="2000" dirty="0">
              <a:solidFill>
                <a:srgbClr val="204E79"/>
              </a:solidFill>
              <a:latin typeface="Century Gothic" panose="020B0502020202020204" pitchFamily="34" charset="0"/>
            </a:endParaRPr>
          </a:p>
        </p:txBody>
      </p:sp>
      <p:sp>
        <p:nvSpPr>
          <p:cNvPr id="10" name="Title 1">
            <a:extLst>
              <a:ext uri="{FF2B5EF4-FFF2-40B4-BE49-F238E27FC236}">
                <a16:creationId xmlns:a16="http://schemas.microsoft.com/office/drawing/2014/main" id="{2D680C37-CE43-8342-BF6C-4D799DE1C2F6}"/>
              </a:ext>
            </a:extLst>
          </p:cNvPr>
          <p:cNvSpPr>
            <a:spLocks noGrp="1"/>
          </p:cNvSpPr>
          <p:nvPr>
            <p:ph type="title"/>
          </p:nvPr>
        </p:nvSpPr>
        <p:spPr>
          <a:xfrm>
            <a:off x="1816054" y="225243"/>
            <a:ext cx="8559892" cy="1235611"/>
          </a:xfrm>
        </p:spPr>
        <p:txBody>
          <a:bodyPr>
            <a:normAutofit/>
          </a:bodyPr>
          <a:lstStyle/>
          <a:p>
            <a:pPr algn="ctr"/>
            <a:r>
              <a:rPr lang="en-GB" sz="3600" b="1" dirty="0">
                <a:solidFill>
                  <a:srgbClr val="204E79"/>
                </a:solidFill>
                <a:latin typeface="Century Gothic" panose="020B0502020202020204" pitchFamily="34" charset="0"/>
              </a:rPr>
              <a:t>Comparing highest frequency words from two large corpora of French</a:t>
            </a:r>
          </a:p>
        </p:txBody>
      </p:sp>
    </p:spTree>
    <p:custDataLst>
      <p:tags r:id="rId1"/>
    </p:custDataLst>
    <p:extLst>
      <p:ext uri="{BB962C8B-B14F-4D97-AF65-F5344CB8AC3E}">
        <p14:creationId xmlns:p14="http://schemas.microsoft.com/office/powerpoint/2010/main" val="1859607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85" y="0"/>
            <a:ext cx="2901547" cy="1325563"/>
          </a:xfrm>
        </p:spPr>
        <p:txBody>
          <a:bodyPr>
            <a:normAutofit/>
          </a:bodyPr>
          <a:lstStyle/>
          <a:p>
            <a:r>
              <a:rPr lang="en-GB" sz="3600" b="1" dirty="0">
                <a:solidFill>
                  <a:schemeClr val="bg1"/>
                </a:solidFill>
              </a:rPr>
              <a:t>German</a:t>
            </a:r>
            <a:endParaRPr lang="en-GB" sz="3000" b="1" dirty="0">
              <a:solidFill>
                <a:schemeClr val="bg1"/>
              </a:solidFill>
            </a:endParaRPr>
          </a:p>
        </p:txBody>
      </p:sp>
      <p:sp>
        <p:nvSpPr>
          <p:cNvPr id="9" name="TextBox 8">
            <a:extLst>
              <a:ext uri="{FF2B5EF4-FFF2-40B4-BE49-F238E27FC236}">
                <a16:creationId xmlns:a16="http://schemas.microsoft.com/office/drawing/2014/main" id="{7DDDB3C4-28FC-3348-98FE-18BE1521F962}"/>
              </a:ext>
            </a:extLst>
          </p:cNvPr>
          <p:cNvSpPr txBox="1"/>
          <p:nvPr/>
        </p:nvSpPr>
        <p:spPr>
          <a:xfrm>
            <a:off x="407663" y="1621727"/>
            <a:ext cx="11669769" cy="5016758"/>
          </a:xfrm>
          <a:prstGeom prst="rect">
            <a:avLst/>
          </a:prstGeom>
          <a:noFill/>
        </p:spPr>
        <p:txBody>
          <a:bodyPr wrap="square" rtlCol="0">
            <a:spAutoFit/>
          </a:bodyPr>
          <a:lstStyle/>
          <a:p>
            <a:r>
              <a:rPr lang="en-GB" sz="2000" dirty="0">
                <a:solidFill>
                  <a:srgbClr val="204E79"/>
                </a:solidFill>
                <a:latin typeface="Century Gothic" panose="020B0502020202020204" pitchFamily="34" charset="0"/>
              </a:rPr>
              <a:t>Words from ‘German Web 2013 (deTenTen13)’ that are also in top 2000 from </a:t>
            </a:r>
            <a:r>
              <a:rPr lang="en-GB" sz="2000" i="1" dirty="0">
                <a:solidFill>
                  <a:srgbClr val="204E79"/>
                </a:solidFill>
                <a:latin typeface="Century Gothic" panose="020B0502020202020204" pitchFamily="34" charset="0"/>
              </a:rPr>
              <a:t>Jones &amp; </a:t>
            </a:r>
            <a:r>
              <a:rPr lang="en-GB" sz="2000" i="1" dirty="0" err="1">
                <a:solidFill>
                  <a:srgbClr val="204E79"/>
                </a:solidFill>
                <a:latin typeface="Century Gothic" panose="020B0502020202020204" pitchFamily="34" charset="0"/>
              </a:rPr>
              <a:t>Tschirner</a:t>
            </a:r>
            <a:r>
              <a:rPr lang="en-GB" sz="2000" i="1" dirty="0">
                <a:solidFill>
                  <a:srgbClr val="204E79"/>
                </a:solidFill>
                <a:latin typeface="Century Gothic" panose="020B0502020202020204" pitchFamily="34" charset="0"/>
              </a:rPr>
              <a:t> </a:t>
            </a:r>
            <a:r>
              <a:rPr lang="en-GB" sz="2000" dirty="0">
                <a:solidFill>
                  <a:srgbClr val="204E79"/>
                </a:solidFill>
                <a:latin typeface="Century Gothic" panose="020B0502020202020204" pitchFamily="34" charset="0"/>
              </a:rPr>
              <a:t>(</a:t>
            </a:r>
            <a:r>
              <a:rPr lang="en-GB" sz="2000" i="1" dirty="0">
                <a:solidFill>
                  <a:srgbClr val="204E79"/>
                </a:solidFill>
                <a:latin typeface="Century Gothic" panose="020B0502020202020204" pitchFamily="34" charset="0"/>
              </a:rPr>
              <a:t>2019). </a:t>
            </a:r>
          </a:p>
          <a:p>
            <a:endParaRPr lang="en-GB" sz="2000" dirty="0">
              <a:solidFill>
                <a:srgbClr val="204E79"/>
              </a:solidFill>
              <a:latin typeface="Century Gothic" panose="020B0502020202020204" pitchFamily="34" charset="0"/>
            </a:endParaRPr>
          </a:p>
          <a:p>
            <a:r>
              <a:rPr lang="en-GB" sz="2000" b="1" dirty="0">
                <a:solidFill>
                  <a:srgbClr val="204E79"/>
                </a:solidFill>
                <a:latin typeface="Century Gothic" panose="020B0502020202020204" pitchFamily="34" charset="0"/>
              </a:rPr>
              <a:t>DeTenTen13 = Texts only from the internet</a:t>
            </a:r>
          </a:p>
          <a:p>
            <a:r>
              <a:rPr lang="en-GB" sz="2000" b="1" dirty="0">
                <a:solidFill>
                  <a:srgbClr val="204E79"/>
                </a:solidFill>
                <a:latin typeface="Century Gothic" panose="020B0502020202020204" pitchFamily="34" charset="0"/>
              </a:rPr>
              <a:t>16.5 billion words</a:t>
            </a:r>
          </a:p>
          <a:p>
            <a:endParaRPr lang="en-GB" sz="2000" dirty="0">
              <a:solidFill>
                <a:srgbClr val="204E79"/>
              </a:solidFill>
              <a:latin typeface="Century Gothic" panose="020B0502020202020204" pitchFamily="34" charset="0"/>
            </a:endParaRPr>
          </a:p>
          <a:p>
            <a:r>
              <a:rPr lang="en-GB" sz="2000" dirty="0">
                <a:solidFill>
                  <a:srgbClr val="204E79"/>
                </a:solidFill>
                <a:latin typeface="Century Gothic" panose="020B0502020202020204" pitchFamily="34" charset="0"/>
              </a:rPr>
              <a:t>of 2,000 most frequent: 1,627 </a:t>
            </a:r>
            <a:r>
              <a:rPr lang="en-GB" sz="2000" b="1" dirty="0">
                <a:solidFill>
                  <a:srgbClr val="204E79"/>
                </a:solidFill>
                <a:latin typeface="Century Gothic" panose="020B0502020202020204" pitchFamily="34" charset="0"/>
              </a:rPr>
              <a:t>(81%)</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1,500 most frequent: 1,360 (91%)</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1,000 most frequent: 971 (97%)</a:t>
            </a:r>
          </a:p>
          <a:p>
            <a:endParaRPr lang="en-GB" sz="2000" b="1" dirty="0">
              <a:solidFill>
                <a:srgbClr val="204E79"/>
              </a:solidFill>
              <a:latin typeface="Century Gothic" panose="020B0502020202020204" pitchFamily="34" charset="0"/>
            </a:endParaRPr>
          </a:p>
          <a:p>
            <a:r>
              <a:rPr lang="en-GB" sz="2000" b="1" dirty="0">
                <a:solidFill>
                  <a:srgbClr val="204E79"/>
                </a:solidFill>
                <a:latin typeface="Century Gothic" panose="020B0502020202020204" pitchFamily="34" charset="0"/>
              </a:rPr>
              <a:t>Another comparison: A specialised corpus of German spoken language (speech)</a:t>
            </a:r>
            <a:endParaRPr lang="en-GB" sz="2000" dirty="0">
              <a:solidFill>
                <a:srgbClr val="204E79"/>
              </a:solidFill>
              <a:latin typeface="Century Gothic" panose="020B0502020202020204" pitchFamily="34" charset="0"/>
            </a:endParaRPr>
          </a:p>
          <a:p>
            <a:endParaRPr lang="en-GB" sz="2000" dirty="0">
              <a:solidFill>
                <a:srgbClr val="204E79"/>
              </a:solidFill>
              <a:latin typeface="Century Gothic" panose="020B0502020202020204" pitchFamily="34" charset="0"/>
            </a:endParaRPr>
          </a:p>
          <a:p>
            <a:r>
              <a:rPr lang="en-GB" sz="2000" dirty="0">
                <a:solidFill>
                  <a:srgbClr val="204E79"/>
                </a:solidFill>
                <a:latin typeface="Century Gothic" panose="020B0502020202020204" pitchFamily="34" charset="0"/>
              </a:rPr>
              <a:t>of 2,000 most frequent: 1,431 </a:t>
            </a:r>
            <a:r>
              <a:rPr lang="en-GB" sz="2000" b="1" dirty="0">
                <a:solidFill>
                  <a:srgbClr val="204E79"/>
                </a:solidFill>
                <a:latin typeface="Century Gothic" panose="020B0502020202020204" pitchFamily="34" charset="0"/>
              </a:rPr>
              <a:t>(72%)</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1,500 most frequent: 1,119 (75%)</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1,000 most frequent: 856 (86%) </a:t>
            </a:r>
          </a:p>
          <a:p>
            <a:endParaRPr lang="en-GB" sz="2000" dirty="0">
              <a:solidFill>
                <a:srgbClr val="204E79"/>
              </a:solidFill>
              <a:latin typeface="Century Gothic" panose="020B0502020202020204" pitchFamily="34" charset="0"/>
            </a:endParaRPr>
          </a:p>
        </p:txBody>
      </p:sp>
      <p:sp>
        <p:nvSpPr>
          <p:cNvPr id="6" name="Title 1">
            <a:extLst>
              <a:ext uri="{FF2B5EF4-FFF2-40B4-BE49-F238E27FC236}">
                <a16:creationId xmlns:a16="http://schemas.microsoft.com/office/drawing/2014/main" id="{7D8E5BE2-70FF-AD41-83A6-B108E0431F3F}"/>
              </a:ext>
            </a:extLst>
          </p:cNvPr>
          <p:cNvSpPr txBox="1">
            <a:spLocks/>
          </p:cNvSpPr>
          <p:nvPr/>
        </p:nvSpPr>
        <p:spPr>
          <a:xfrm>
            <a:off x="1816054" y="225243"/>
            <a:ext cx="8559892" cy="123561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accent5">
                    <a:lumMod val="50000"/>
                  </a:schemeClr>
                </a:solidFill>
                <a:latin typeface="Century Gothic" panose="020B0502020202020204" pitchFamily="34" charset="0"/>
                <a:ea typeface="+mj-ea"/>
                <a:cs typeface="+mj-cs"/>
              </a:defRPr>
            </a:lvl1pPr>
          </a:lstStyle>
          <a:p>
            <a:r>
              <a:rPr lang="en-GB" sz="3600" b="1" dirty="0">
                <a:solidFill>
                  <a:srgbClr val="204E79"/>
                </a:solidFill>
              </a:rPr>
              <a:t>Comparing highest frequency words from two large corpora of German</a:t>
            </a:r>
          </a:p>
        </p:txBody>
      </p:sp>
    </p:spTree>
    <p:custDataLst>
      <p:tags r:id="rId1"/>
    </p:custDataLst>
    <p:extLst>
      <p:ext uri="{BB962C8B-B14F-4D97-AF65-F5344CB8AC3E}">
        <p14:creationId xmlns:p14="http://schemas.microsoft.com/office/powerpoint/2010/main" val="2224422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6054" y="225243"/>
            <a:ext cx="8559892" cy="1235611"/>
          </a:xfrm>
        </p:spPr>
        <p:txBody>
          <a:bodyPr>
            <a:normAutofit/>
          </a:bodyPr>
          <a:lstStyle/>
          <a:p>
            <a:r>
              <a:rPr lang="en-GB" sz="3600" b="1" dirty="0">
                <a:solidFill>
                  <a:srgbClr val="204E79"/>
                </a:solidFill>
                <a:latin typeface="Century Gothic" panose="020B0502020202020204" pitchFamily="34" charset="0"/>
              </a:rPr>
              <a:t>Comparing highest frequency words from two large corpora of Spanish</a:t>
            </a:r>
          </a:p>
        </p:txBody>
      </p:sp>
      <p:sp>
        <p:nvSpPr>
          <p:cNvPr id="9" name="TextBox 8">
            <a:extLst>
              <a:ext uri="{FF2B5EF4-FFF2-40B4-BE49-F238E27FC236}">
                <a16:creationId xmlns:a16="http://schemas.microsoft.com/office/drawing/2014/main" id="{7DDDB3C4-28FC-3348-98FE-18BE1521F962}"/>
              </a:ext>
            </a:extLst>
          </p:cNvPr>
          <p:cNvSpPr txBox="1"/>
          <p:nvPr/>
        </p:nvSpPr>
        <p:spPr>
          <a:xfrm>
            <a:off x="243866" y="1460854"/>
            <a:ext cx="11702350" cy="5632311"/>
          </a:xfrm>
          <a:prstGeom prst="rect">
            <a:avLst/>
          </a:prstGeom>
          <a:noFill/>
        </p:spPr>
        <p:txBody>
          <a:bodyPr wrap="square" rtlCol="0">
            <a:spAutoFit/>
          </a:bodyPr>
          <a:lstStyle/>
          <a:p>
            <a:r>
              <a:rPr lang="en-GB" sz="2000" dirty="0">
                <a:solidFill>
                  <a:srgbClr val="204E79"/>
                </a:solidFill>
                <a:latin typeface="Century Gothic" panose="020B0502020202020204" pitchFamily="34" charset="0"/>
              </a:rPr>
              <a:t>Most frequent words from Spanish Web 2013 (esTenTen13) that are also in top 2,000 in Davies (2017)</a:t>
            </a:r>
          </a:p>
          <a:p>
            <a:r>
              <a:rPr lang="en-GB" sz="2000" b="1" dirty="0">
                <a:solidFill>
                  <a:srgbClr val="204E79"/>
                </a:solidFill>
                <a:latin typeface="Century Gothic" panose="020B0502020202020204" pitchFamily="34" charset="0"/>
              </a:rPr>
              <a:t>EsTenTen13  = Texts only from the internet</a:t>
            </a:r>
          </a:p>
          <a:p>
            <a:r>
              <a:rPr lang="en-GB" sz="2000" b="1" dirty="0">
                <a:solidFill>
                  <a:srgbClr val="204E79"/>
                </a:solidFill>
                <a:latin typeface="Century Gothic" panose="020B0502020202020204" pitchFamily="34" charset="0"/>
              </a:rPr>
              <a:t>Many varieties of the Spanish language</a:t>
            </a:r>
            <a:r>
              <a:rPr lang="en-GB" sz="2000" dirty="0">
                <a:solidFill>
                  <a:srgbClr val="204E79"/>
                </a:solidFill>
                <a:latin typeface="Century Gothic" panose="020B0502020202020204" pitchFamily="34" charset="0"/>
              </a:rPr>
              <a:t>, incl. sub-corpora of European Spanish and American Spanish</a:t>
            </a:r>
            <a:endParaRPr lang="en-GB" sz="2000" b="1" dirty="0">
              <a:solidFill>
                <a:srgbClr val="204E79"/>
              </a:solidFill>
              <a:latin typeface="Century Gothic" panose="020B0502020202020204" pitchFamily="34" charset="0"/>
            </a:endParaRPr>
          </a:p>
          <a:p>
            <a:r>
              <a:rPr lang="en-GB" sz="2000" b="1" dirty="0">
                <a:solidFill>
                  <a:srgbClr val="204E79"/>
                </a:solidFill>
                <a:latin typeface="Century Gothic" panose="020B0502020202020204" pitchFamily="34" charset="0"/>
              </a:rPr>
              <a:t>17.5 billion words</a:t>
            </a:r>
          </a:p>
          <a:p>
            <a:endParaRPr lang="en-GB" sz="2000" dirty="0">
              <a:solidFill>
                <a:srgbClr val="204E79"/>
              </a:solidFill>
              <a:latin typeface="Century Gothic" panose="020B0502020202020204" pitchFamily="34" charset="0"/>
            </a:endParaRPr>
          </a:p>
          <a:p>
            <a:r>
              <a:rPr lang="en-GB" sz="2000" dirty="0">
                <a:solidFill>
                  <a:srgbClr val="204E79"/>
                </a:solidFill>
                <a:latin typeface="Century Gothic" panose="020B0502020202020204" pitchFamily="34" charset="0"/>
              </a:rPr>
              <a:t>of 2,000 most frequent words: 1,612 </a:t>
            </a:r>
            <a:r>
              <a:rPr lang="en-GB" sz="2000" b="1" dirty="0">
                <a:solidFill>
                  <a:srgbClr val="204E79"/>
                </a:solidFill>
                <a:latin typeface="Century Gothic" panose="020B0502020202020204" pitchFamily="34" charset="0"/>
              </a:rPr>
              <a:t>(81%)</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1,500 most frequent words: 1,348 (90%)</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1,000 most frequent words: 974 (97%)</a:t>
            </a:r>
          </a:p>
          <a:p>
            <a:endParaRPr lang="en-GB" sz="2000" dirty="0">
              <a:solidFill>
                <a:srgbClr val="204E79"/>
              </a:solidFill>
              <a:latin typeface="Century Gothic" panose="020B0502020202020204" pitchFamily="34" charset="0"/>
            </a:endParaRPr>
          </a:p>
          <a:p>
            <a:r>
              <a:rPr lang="en-GB" sz="2000" b="1" dirty="0">
                <a:solidFill>
                  <a:srgbClr val="204E79"/>
                </a:solidFill>
                <a:latin typeface="Century Gothic" panose="020B0502020202020204" pitchFamily="34" charset="0"/>
              </a:rPr>
              <a:t>Another comparison: Spanish timestamped corpus (all language from 2005)</a:t>
            </a:r>
          </a:p>
          <a:p>
            <a:endParaRPr lang="en-GB" sz="2000" dirty="0">
              <a:solidFill>
                <a:srgbClr val="204E79"/>
              </a:solidFill>
              <a:latin typeface="Century Gothic" panose="020B0502020202020204" pitchFamily="34" charset="0"/>
            </a:endParaRPr>
          </a:p>
          <a:p>
            <a:r>
              <a:rPr lang="en-GB" sz="2000" dirty="0">
                <a:solidFill>
                  <a:srgbClr val="204E79"/>
                </a:solidFill>
                <a:latin typeface="Century Gothic" panose="020B0502020202020204" pitchFamily="34" charset="0"/>
              </a:rPr>
              <a:t>of 2,000 most frequent words: 1,647 </a:t>
            </a:r>
            <a:r>
              <a:rPr lang="en-GB" sz="2000" b="1" dirty="0">
                <a:solidFill>
                  <a:srgbClr val="204E79"/>
                </a:solidFill>
                <a:latin typeface="Century Gothic" panose="020B0502020202020204" pitchFamily="34" charset="0"/>
              </a:rPr>
              <a:t>(82%)</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1,500 most frequent words: 1,393 (93%)</a:t>
            </a:r>
            <a:br>
              <a:rPr lang="en-GB" sz="2000" dirty="0">
                <a:solidFill>
                  <a:srgbClr val="204E79"/>
                </a:solidFill>
                <a:latin typeface="Century Gothic" panose="020B0502020202020204" pitchFamily="34" charset="0"/>
              </a:rPr>
            </a:br>
            <a:r>
              <a:rPr lang="en-GB" sz="2000" dirty="0">
                <a:solidFill>
                  <a:srgbClr val="204E79"/>
                </a:solidFill>
                <a:latin typeface="Century Gothic" panose="020B0502020202020204" pitchFamily="34" charset="0"/>
              </a:rPr>
              <a:t>of 1,000 most frequent words: 985 (99%)</a:t>
            </a:r>
          </a:p>
          <a:p>
            <a:endParaRPr lang="en-GB" sz="2000" dirty="0">
              <a:solidFill>
                <a:srgbClr val="204E79"/>
              </a:solidFill>
              <a:latin typeface="Century Gothic" panose="020B0502020202020204" pitchFamily="34" charset="0"/>
            </a:endParaRPr>
          </a:p>
          <a:p>
            <a:endParaRPr lang="en-GB" sz="2000" dirty="0">
              <a:solidFill>
                <a:srgbClr val="204E79"/>
              </a:solidFill>
              <a:latin typeface="Century Gothic" panose="020B0502020202020204" pitchFamily="34" charset="0"/>
            </a:endParaRPr>
          </a:p>
        </p:txBody>
      </p:sp>
    </p:spTree>
    <p:custDataLst>
      <p:tags r:id="rId1"/>
    </p:custDataLst>
    <p:extLst>
      <p:ext uri="{BB962C8B-B14F-4D97-AF65-F5344CB8AC3E}">
        <p14:creationId xmlns:p14="http://schemas.microsoft.com/office/powerpoint/2010/main" val="305905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151965"/>
            <a:ext cx="11947175" cy="1325563"/>
          </a:xfrm>
        </p:spPr>
        <p:txBody>
          <a:bodyPr>
            <a:normAutofit/>
          </a:bodyPr>
          <a:lstStyle/>
          <a:p>
            <a:r>
              <a:rPr lang="en-GB" sz="2800" b="1" dirty="0">
                <a:solidFill>
                  <a:schemeClr val="bg1"/>
                </a:solidFill>
              </a:rPr>
              <a:t>Number of word families used and % in 2,000 most frequent</a:t>
            </a:r>
          </a:p>
        </p:txBody>
      </p:sp>
      <p:graphicFrame>
        <p:nvGraphicFramePr>
          <p:cNvPr id="13" name="Content Placeholder 3">
            <a:extLst>
              <a:ext uri="{FF2B5EF4-FFF2-40B4-BE49-F238E27FC236}">
                <a16:creationId xmlns:a16="http://schemas.microsoft.com/office/drawing/2014/main" id="{D0EF56F3-0FF3-4539-A948-C2D203B122B7}"/>
              </a:ext>
            </a:extLst>
          </p:cNvPr>
          <p:cNvGraphicFramePr>
            <a:graphicFrameLocks noGrp="1"/>
          </p:cNvGraphicFramePr>
          <p:nvPr>
            <p:ph idx="1"/>
            <p:extLst>
              <p:ext uri="{D42A27DB-BD31-4B8C-83A1-F6EECF244321}">
                <p14:modId xmlns:p14="http://schemas.microsoft.com/office/powerpoint/2010/main" val="2793987958"/>
              </p:ext>
            </p:extLst>
          </p:nvPr>
        </p:nvGraphicFramePr>
        <p:xfrm>
          <a:off x="132920" y="1485983"/>
          <a:ext cx="11895105" cy="5212080"/>
        </p:xfrm>
        <a:graphic>
          <a:graphicData uri="http://schemas.openxmlformats.org/drawingml/2006/table">
            <a:tbl>
              <a:tblPr firstRow="1" bandRow="1">
                <a:tableStyleId>{69012ECD-51FC-41F1-AA8D-1B2483CD663E}</a:tableStyleId>
              </a:tblPr>
              <a:tblGrid>
                <a:gridCol w="1359217">
                  <a:extLst>
                    <a:ext uri="{9D8B030D-6E8A-4147-A177-3AD203B41FA5}">
                      <a16:colId xmlns:a16="http://schemas.microsoft.com/office/drawing/2014/main" val="1393854814"/>
                    </a:ext>
                  </a:extLst>
                </a:gridCol>
                <a:gridCol w="455888">
                  <a:extLst>
                    <a:ext uri="{9D8B030D-6E8A-4147-A177-3AD203B41FA5}">
                      <a16:colId xmlns:a16="http://schemas.microsoft.com/office/drawing/2014/main" val="3221969420"/>
                    </a:ext>
                  </a:extLst>
                </a:gridCol>
                <a:gridCol w="1224000">
                  <a:extLst>
                    <a:ext uri="{9D8B030D-6E8A-4147-A177-3AD203B41FA5}">
                      <a16:colId xmlns:a16="http://schemas.microsoft.com/office/drawing/2014/main" val="1311147438"/>
                    </a:ext>
                  </a:extLst>
                </a:gridCol>
                <a:gridCol w="1224000">
                  <a:extLst>
                    <a:ext uri="{9D8B030D-6E8A-4147-A177-3AD203B41FA5}">
                      <a16:colId xmlns:a16="http://schemas.microsoft.com/office/drawing/2014/main" val="984239837"/>
                    </a:ext>
                  </a:extLst>
                </a:gridCol>
                <a:gridCol w="1224000">
                  <a:extLst>
                    <a:ext uri="{9D8B030D-6E8A-4147-A177-3AD203B41FA5}">
                      <a16:colId xmlns:a16="http://schemas.microsoft.com/office/drawing/2014/main" val="2781124057"/>
                    </a:ext>
                  </a:extLst>
                </a:gridCol>
                <a:gridCol w="1224000">
                  <a:extLst>
                    <a:ext uri="{9D8B030D-6E8A-4147-A177-3AD203B41FA5}">
                      <a16:colId xmlns:a16="http://schemas.microsoft.com/office/drawing/2014/main" val="2524643410"/>
                    </a:ext>
                  </a:extLst>
                </a:gridCol>
                <a:gridCol w="1728000">
                  <a:extLst>
                    <a:ext uri="{9D8B030D-6E8A-4147-A177-3AD203B41FA5}">
                      <a16:colId xmlns:a16="http://schemas.microsoft.com/office/drawing/2014/main" val="2164561204"/>
                    </a:ext>
                  </a:extLst>
                </a:gridCol>
                <a:gridCol w="1728000">
                  <a:extLst>
                    <a:ext uri="{9D8B030D-6E8A-4147-A177-3AD203B41FA5}">
                      <a16:colId xmlns:a16="http://schemas.microsoft.com/office/drawing/2014/main" val="3090720966"/>
                    </a:ext>
                  </a:extLst>
                </a:gridCol>
                <a:gridCol w="1728000">
                  <a:extLst>
                    <a:ext uri="{9D8B030D-6E8A-4147-A177-3AD203B41FA5}">
                      <a16:colId xmlns:a16="http://schemas.microsoft.com/office/drawing/2014/main" val="709329238"/>
                    </a:ext>
                  </a:extLst>
                </a:gridCol>
              </a:tblGrid>
              <a:tr h="914780">
                <a:tc>
                  <a:txBody>
                    <a:bodyPr/>
                    <a:lstStyle/>
                    <a:p>
                      <a:pPr algn="ctr"/>
                      <a:endParaRPr lang="en-US" sz="2000" dirty="0">
                        <a:latin typeface="Century Gothic" panose="020B0502020202020204" pitchFamily="34" charset="0"/>
                      </a:endParaRPr>
                    </a:p>
                  </a:txBody>
                  <a:tcPr anchor="ctr">
                    <a:solidFill>
                      <a:srgbClr val="204E79"/>
                    </a:solidFill>
                  </a:tcPr>
                </a:tc>
                <a:tc>
                  <a:txBody>
                    <a:bodyPr/>
                    <a:lstStyle/>
                    <a:p>
                      <a:pPr algn="ctr"/>
                      <a:endParaRPr lang="en-US" sz="2000" dirty="0">
                        <a:latin typeface="Century Gothic" panose="020B0502020202020204" pitchFamily="34" charset="0"/>
                      </a:endParaRPr>
                    </a:p>
                  </a:txBody>
                  <a:tcPr anchor="ctr">
                    <a:solidFill>
                      <a:srgbClr val="204E79"/>
                    </a:solidFill>
                  </a:tcPr>
                </a:tc>
                <a:tc>
                  <a:txBody>
                    <a:bodyPr/>
                    <a:lstStyle/>
                    <a:p>
                      <a:pPr algn="ctr"/>
                      <a:r>
                        <a:rPr lang="en-US" sz="2000" dirty="0">
                          <a:latin typeface="Century Gothic" panose="020B0502020202020204" pitchFamily="34" charset="0"/>
                        </a:rPr>
                        <a:t>2018</a:t>
                      </a:r>
                    </a:p>
                  </a:txBody>
                  <a:tcPr anchor="ctr">
                    <a:solidFill>
                      <a:srgbClr val="204E79"/>
                    </a:solidFill>
                  </a:tcPr>
                </a:tc>
                <a:tc>
                  <a:txBody>
                    <a:bodyPr/>
                    <a:lstStyle/>
                    <a:p>
                      <a:pPr algn="ctr"/>
                      <a:r>
                        <a:rPr lang="en-US" sz="2000" dirty="0">
                          <a:latin typeface="Century Gothic" panose="020B0502020202020204" pitchFamily="34" charset="0"/>
                        </a:rPr>
                        <a:t>2019</a:t>
                      </a:r>
                    </a:p>
                  </a:txBody>
                  <a:tcPr anchor="ctr">
                    <a:solidFill>
                      <a:srgbClr val="204E79"/>
                    </a:solidFill>
                  </a:tcPr>
                </a:tc>
                <a:tc>
                  <a:txBody>
                    <a:bodyPr/>
                    <a:lstStyle/>
                    <a:p>
                      <a:pPr algn="ctr"/>
                      <a:r>
                        <a:rPr lang="en-US" sz="2000" dirty="0">
                          <a:latin typeface="Century Gothic" panose="020B0502020202020204" pitchFamily="34" charset="0"/>
                        </a:rPr>
                        <a:t>2020</a:t>
                      </a:r>
                    </a:p>
                  </a:txBody>
                  <a:tcPr anchor="ctr">
                    <a:solidFill>
                      <a:srgbClr val="204E79"/>
                    </a:solidFill>
                  </a:tcPr>
                </a:tc>
                <a:tc>
                  <a:txBody>
                    <a:bodyPr/>
                    <a:lstStyle/>
                    <a:p>
                      <a:pPr algn="ctr"/>
                      <a:r>
                        <a:rPr lang="en-US" sz="2000" dirty="0">
                          <a:latin typeface="Century Gothic" panose="020B0502020202020204" pitchFamily="34" charset="0"/>
                        </a:rPr>
                        <a:t>sample</a:t>
                      </a:r>
                    </a:p>
                  </a:txBody>
                  <a:tcPr anchor="ctr">
                    <a:solidFill>
                      <a:srgbClr val="204E79"/>
                    </a:solidFill>
                  </a:tcPr>
                </a:tc>
                <a:tc>
                  <a:txBody>
                    <a:bodyPr/>
                    <a:lstStyle/>
                    <a:p>
                      <a:pPr algn="ctr"/>
                      <a:r>
                        <a:rPr lang="en-US" sz="2000" dirty="0">
                          <a:latin typeface="Century Gothic" panose="020B0502020202020204" pitchFamily="34" charset="0"/>
                        </a:rPr>
                        <a:t>2018 + 2019</a:t>
                      </a:r>
                    </a:p>
                  </a:txBody>
                  <a:tcPr anchor="ctr">
                    <a:solidFill>
                      <a:srgbClr val="204E79"/>
                    </a:solidFill>
                  </a:tcPr>
                </a:tc>
                <a:tc>
                  <a:txBody>
                    <a:bodyPr/>
                    <a:lstStyle/>
                    <a:p>
                      <a:pPr algn="ctr"/>
                      <a:r>
                        <a:rPr lang="en-US" sz="2000" dirty="0">
                          <a:latin typeface="Century Gothic" panose="020B0502020202020204" pitchFamily="34" charset="0"/>
                        </a:rPr>
                        <a:t> 2018 + 2019 + 2020</a:t>
                      </a:r>
                    </a:p>
                  </a:txBody>
                  <a:tcPr anchor="ctr">
                    <a:solidFill>
                      <a:srgbClr val="204E79"/>
                    </a:solidFill>
                  </a:tcPr>
                </a:tc>
                <a:tc>
                  <a:txBody>
                    <a:bodyPr/>
                    <a:lstStyle/>
                    <a:p>
                      <a:pPr algn="ctr"/>
                      <a:r>
                        <a:rPr lang="en-US" sz="2000" dirty="0">
                          <a:latin typeface="Century Gothic" panose="020B0502020202020204" pitchFamily="34" charset="0"/>
                        </a:rPr>
                        <a:t>2018 + 2019 + 2020 + sample</a:t>
                      </a:r>
                    </a:p>
                  </a:txBody>
                  <a:tcPr anchor="ctr">
                    <a:solidFill>
                      <a:srgbClr val="204E79"/>
                    </a:solidFill>
                  </a:tcPr>
                </a:tc>
                <a:extLst>
                  <a:ext uri="{0D108BD9-81ED-4DB2-BD59-A6C34878D82A}">
                    <a16:rowId xmlns:a16="http://schemas.microsoft.com/office/drawing/2014/main" val="2990784847"/>
                  </a:ext>
                </a:extLst>
              </a:tr>
              <a:tr h="690711">
                <a:tc>
                  <a:txBody>
                    <a:bodyPr/>
                    <a:lstStyle/>
                    <a:p>
                      <a:pPr algn="ctr"/>
                      <a:r>
                        <a:rPr lang="en-US" sz="2000" dirty="0">
                          <a:solidFill>
                            <a:srgbClr val="204E79"/>
                          </a:solidFill>
                          <a:latin typeface="Century Gothic" panose="020B0502020202020204" pitchFamily="34" charset="0"/>
                        </a:rPr>
                        <a:t>French</a:t>
                      </a:r>
                    </a:p>
                  </a:txBody>
                  <a:tcPr anchor="ctr"/>
                </a:tc>
                <a:tc>
                  <a:txBody>
                    <a:bodyPr/>
                    <a:lstStyle/>
                    <a:p>
                      <a:pPr algn="ctr"/>
                      <a:r>
                        <a:rPr lang="en-US" sz="2000" dirty="0">
                          <a:solidFill>
                            <a:srgbClr val="204E79"/>
                          </a:solidFill>
                          <a:latin typeface="Century Gothic" panose="020B0502020202020204" pitchFamily="34" charset="0"/>
                        </a:rPr>
                        <a:t>F</a:t>
                      </a:r>
                    </a:p>
                  </a:txBody>
                  <a:tcPr anchor="ctr"/>
                </a:tc>
                <a:tc>
                  <a:txBody>
                    <a:bodyPr/>
                    <a:lstStyle/>
                    <a:p>
                      <a:pPr algn="ctr"/>
                      <a:r>
                        <a:rPr lang="en-US" sz="2000" dirty="0">
                          <a:solidFill>
                            <a:srgbClr val="204E79"/>
                          </a:solidFill>
                          <a:latin typeface="Century Gothic" panose="020B0502020202020204" pitchFamily="34" charset="0"/>
                        </a:rPr>
                        <a:t>604</a:t>
                      </a:r>
                    </a:p>
                    <a:p>
                      <a:pPr algn="ctr"/>
                      <a:r>
                        <a:rPr lang="en-US" sz="2000" dirty="0">
                          <a:solidFill>
                            <a:srgbClr val="204E79"/>
                          </a:solidFill>
                          <a:latin typeface="Century Gothic" panose="020B0502020202020204" pitchFamily="34" charset="0"/>
                        </a:rPr>
                        <a:t> (72%)</a:t>
                      </a:r>
                    </a:p>
                  </a:txBody>
                  <a:tcPr anchor="ctr"/>
                </a:tc>
                <a:tc>
                  <a:txBody>
                    <a:bodyPr/>
                    <a:lstStyle/>
                    <a:p>
                      <a:pPr algn="ctr"/>
                      <a:r>
                        <a:rPr lang="en-US" sz="2000" dirty="0">
                          <a:solidFill>
                            <a:srgbClr val="204E79"/>
                          </a:solidFill>
                          <a:latin typeface="Century Gothic" panose="020B0502020202020204" pitchFamily="34" charset="0"/>
                        </a:rPr>
                        <a:t>510 (73%)</a:t>
                      </a:r>
                    </a:p>
                  </a:txBody>
                  <a:tcPr anchor="ctr"/>
                </a:tc>
                <a:tc>
                  <a:txBody>
                    <a:bodyPr/>
                    <a:lstStyle/>
                    <a:p>
                      <a:pPr algn="ctr"/>
                      <a:r>
                        <a:rPr lang="en-US" sz="2000" dirty="0">
                          <a:solidFill>
                            <a:srgbClr val="204E79"/>
                          </a:solidFill>
                          <a:latin typeface="Century Gothic" panose="020B0502020202020204" pitchFamily="34" charset="0"/>
                        </a:rPr>
                        <a:t>618 (70%)</a:t>
                      </a:r>
                    </a:p>
                  </a:txBody>
                  <a:tcPr anchor="ctr"/>
                </a:tc>
                <a:tc>
                  <a:txBody>
                    <a:bodyPr/>
                    <a:lstStyle/>
                    <a:p>
                      <a:pPr algn="ctr"/>
                      <a:r>
                        <a:rPr lang="en-US" sz="2000" dirty="0">
                          <a:solidFill>
                            <a:srgbClr val="204E79"/>
                          </a:solidFill>
                          <a:latin typeface="Century Gothic" panose="020B0502020202020204" pitchFamily="34" charset="0"/>
                        </a:rPr>
                        <a:t>569 (74%)</a:t>
                      </a:r>
                    </a:p>
                  </a:txBody>
                  <a:tcPr anchor="ctr"/>
                </a:tc>
                <a:tc>
                  <a:txBody>
                    <a:bodyPr/>
                    <a:lstStyle/>
                    <a:p>
                      <a:pPr algn="ctr"/>
                      <a:r>
                        <a:rPr lang="en-US" sz="2000" dirty="0">
                          <a:solidFill>
                            <a:srgbClr val="204E79"/>
                          </a:solidFill>
                          <a:latin typeface="Century Gothic" panose="020B0502020202020204" pitchFamily="34" charset="0"/>
                        </a:rPr>
                        <a:t>832 (69%)</a:t>
                      </a:r>
                    </a:p>
                  </a:txBody>
                  <a:tcPr anchor="ctr"/>
                </a:tc>
                <a:tc>
                  <a:txBody>
                    <a:bodyPr/>
                    <a:lstStyle/>
                    <a:p>
                      <a:pPr algn="ctr"/>
                      <a:r>
                        <a:rPr lang="en-US" sz="2000" dirty="0">
                          <a:solidFill>
                            <a:srgbClr val="204E79"/>
                          </a:solidFill>
                          <a:latin typeface="Century Gothic" panose="020B0502020202020204" pitchFamily="34" charset="0"/>
                        </a:rPr>
                        <a:t>1086 (66%)</a:t>
                      </a:r>
                    </a:p>
                  </a:txBody>
                  <a:tcPr anchor="ctr"/>
                </a:tc>
                <a:tc>
                  <a:txBody>
                    <a:bodyPr/>
                    <a:lstStyle/>
                    <a:p>
                      <a:pPr algn="ctr"/>
                      <a:r>
                        <a:rPr lang="en-US" sz="2000" dirty="0">
                          <a:solidFill>
                            <a:srgbClr val="204E79"/>
                          </a:solidFill>
                          <a:latin typeface="Century Gothic" panose="020B0502020202020204" pitchFamily="34" charset="0"/>
                        </a:rPr>
                        <a:t>1258 (66%)</a:t>
                      </a:r>
                    </a:p>
                  </a:txBody>
                  <a:tcPr anchor="ctr"/>
                </a:tc>
                <a:extLst>
                  <a:ext uri="{0D108BD9-81ED-4DB2-BD59-A6C34878D82A}">
                    <a16:rowId xmlns:a16="http://schemas.microsoft.com/office/drawing/2014/main" val="3182239625"/>
                  </a:ext>
                </a:extLst>
              </a:tr>
              <a:tr h="690711">
                <a:tc>
                  <a:txBody>
                    <a:bodyPr/>
                    <a:lstStyle/>
                    <a:p>
                      <a:pPr algn="ct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H</a:t>
                      </a:r>
                    </a:p>
                  </a:txBody>
                  <a:tcPr anchor="ctr"/>
                </a:tc>
                <a:tc>
                  <a:txBody>
                    <a:bodyPr/>
                    <a:lstStyle/>
                    <a:p>
                      <a:pPr algn="ctr"/>
                      <a:r>
                        <a:rPr lang="en-US" sz="2000" dirty="0">
                          <a:solidFill>
                            <a:srgbClr val="204E79"/>
                          </a:solidFill>
                          <a:latin typeface="Century Gothic" panose="020B0502020202020204" pitchFamily="34" charset="0"/>
                        </a:rPr>
                        <a:t> 803 </a:t>
                      </a:r>
                    </a:p>
                    <a:p>
                      <a:pPr algn="ctr"/>
                      <a:r>
                        <a:rPr lang="en-US" sz="2000" dirty="0">
                          <a:solidFill>
                            <a:srgbClr val="204E79"/>
                          </a:solidFill>
                          <a:latin typeface="Century Gothic" panose="020B0502020202020204" pitchFamily="34" charset="0"/>
                        </a:rPr>
                        <a:t>(74 %)</a:t>
                      </a:r>
                    </a:p>
                  </a:txBody>
                  <a:tcPr anchor="ctr"/>
                </a:tc>
                <a:tc>
                  <a:txBody>
                    <a:bodyPr/>
                    <a:lstStyle/>
                    <a:p>
                      <a:pPr algn="ctr"/>
                      <a:r>
                        <a:rPr lang="en-US" sz="2000" dirty="0">
                          <a:solidFill>
                            <a:srgbClr val="204E79"/>
                          </a:solidFill>
                          <a:latin typeface="Century Gothic" panose="020B0502020202020204" pitchFamily="34" charset="0"/>
                        </a:rPr>
                        <a:t>650 (72%)</a:t>
                      </a:r>
                    </a:p>
                  </a:txBody>
                  <a:tcPr anchor="ctr"/>
                </a:tc>
                <a:tc>
                  <a:txBody>
                    <a:bodyPr/>
                    <a:lstStyle/>
                    <a:p>
                      <a:pPr algn="ctr"/>
                      <a:r>
                        <a:rPr lang="en-US" sz="2000" dirty="0">
                          <a:solidFill>
                            <a:srgbClr val="204E79"/>
                          </a:solidFill>
                          <a:latin typeface="Century Gothic" panose="020B0502020202020204" pitchFamily="34" charset="0"/>
                        </a:rPr>
                        <a:t>797 (71%)</a:t>
                      </a:r>
                    </a:p>
                  </a:txBody>
                  <a:tcPr anchor="ctr"/>
                </a:tc>
                <a:tc>
                  <a:txBody>
                    <a:bodyPr/>
                    <a:lstStyle/>
                    <a:p>
                      <a:pPr algn="ctr"/>
                      <a:r>
                        <a:rPr lang="en-US" sz="2000" dirty="0">
                          <a:solidFill>
                            <a:srgbClr val="204E79"/>
                          </a:solidFill>
                          <a:latin typeface="Century Gothic" panose="020B0502020202020204" pitchFamily="34" charset="0"/>
                        </a:rPr>
                        <a:t>764 (74%)</a:t>
                      </a:r>
                    </a:p>
                  </a:txBody>
                  <a:tcPr anchor="ctr"/>
                </a:tc>
                <a:tc>
                  <a:txBody>
                    <a:bodyPr/>
                    <a:lstStyle/>
                    <a:p>
                      <a:pPr algn="ctr"/>
                      <a:r>
                        <a:rPr lang="en-US" sz="2000" dirty="0">
                          <a:solidFill>
                            <a:srgbClr val="204E79"/>
                          </a:solidFill>
                          <a:latin typeface="Century Gothic" panose="020B0502020202020204" pitchFamily="34" charset="0"/>
                        </a:rPr>
                        <a:t>1103 (69%)</a:t>
                      </a:r>
                    </a:p>
                  </a:txBody>
                  <a:tcPr anchor="ctr"/>
                </a:tc>
                <a:tc>
                  <a:txBody>
                    <a:bodyPr/>
                    <a:lstStyle/>
                    <a:p>
                      <a:pPr algn="ctr"/>
                      <a:r>
                        <a:rPr lang="en-US" sz="2000" dirty="0">
                          <a:solidFill>
                            <a:srgbClr val="204E79"/>
                          </a:solidFill>
                          <a:latin typeface="Century Gothic" panose="020B0502020202020204" pitchFamily="34" charset="0"/>
                        </a:rPr>
                        <a:t>1449 (66%)</a:t>
                      </a:r>
                    </a:p>
                  </a:txBody>
                  <a:tcPr anchor="ctr"/>
                </a:tc>
                <a:tc>
                  <a:txBody>
                    <a:bodyPr/>
                    <a:lstStyle/>
                    <a:p>
                      <a:pPr algn="ctr"/>
                      <a:r>
                        <a:rPr lang="en-US" sz="2000" dirty="0">
                          <a:solidFill>
                            <a:srgbClr val="204E79"/>
                          </a:solidFill>
                          <a:latin typeface="Century Gothic" panose="020B0502020202020204" pitchFamily="34" charset="0"/>
                        </a:rPr>
                        <a:t>1725 (64%)</a:t>
                      </a:r>
                    </a:p>
                  </a:txBody>
                  <a:tcPr anchor="ctr"/>
                </a:tc>
                <a:extLst>
                  <a:ext uri="{0D108BD9-81ED-4DB2-BD59-A6C34878D82A}">
                    <a16:rowId xmlns:a16="http://schemas.microsoft.com/office/drawing/2014/main" val="3576948810"/>
                  </a:ext>
                </a:extLst>
              </a:tr>
              <a:tr h="690711">
                <a:tc>
                  <a:txBody>
                    <a:bodyPr/>
                    <a:lstStyle/>
                    <a:p>
                      <a:pPr algn="ctr"/>
                      <a:r>
                        <a:rPr lang="en-US" sz="2000" dirty="0">
                          <a:solidFill>
                            <a:srgbClr val="204E79"/>
                          </a:solidFill>
                          <a:latin typeface="Century Gothic" panose="020B0502020202020204" pitchFamily="34" charset="0"/>
                        </a:rPr>
                        <a:t>Spanish</a:t>
                      </a:r>
                    </a:p>
                  </a:txBody>
                  <a:tcPr anchor="ctr"/>
                </a:tc>
                <a:tc>
                  <a:txBody>
                    <a:bodyPr/>
                    <a:lstStyle/>
                    <a:p>
                      <a:pPr algn="ctr"/>
                      <a:r>
                        <a:rPr lang="en-US" sz="2000" dirty="0">
                          <a:solidFill>
                            <a:srgbClr val="204E79"/>
                          </a:solidFill>
                          <a:latin typeface="Century Gothic" panose="020B0502020202020204" pitchFamily="34" charset="0"/>
                        </a:rPr>
                        <a:t>F</a:t>
                      </a:r>
                    </a:p>
                  </a:txBody>
                  <a:tcPr anchor="ctr"/>
                </a:tc>
                <a:tc>
                  <a:txBody>
                    <a:bodyPr/>
                    <a:lstStyle/>
                    <a:p>
                      <a:pPr algn="ctr"/>
                      <a:r>
                        <a:rPr lang="en-US" sz="2000" dirty="0">
                          <a:solidFill>
                            <a:srgbClr val="204E79"/>
                          </a:solidFill>
                          <a:latin typeface="Century Gothic" panose="020B0502020202020204" pitchFamily="34" charset="0"/>
                        </a:rPr>
                        <a:t>629 </a:t>
                      </a:r>
                    </a:p>
                    <a:p>
                      <a:pPr algn="ctr"/>
                      <a:r>
                        <a:rPr lang="en-US" sz="2000" dirty="0">
                          <a:solidFill>
                            <a:srgbClr val="204E79"/>
                          </a:solidFill>
                          <a:latin typeface="Century Gothic" panose="020B0502020202020204" pitchFamily="34" charset="0"/>
                        </a:rPr>
                        <a:t>(78%)</a:t>
                      </a:r>
                    </a:p>
                  </a:txBody>
                  <a:tcPr anchor="ctr"/>
                </a:tc>
                <a:tc>
                  <a:txBody>
                    <a:bodyPr/>
                    <a:lstStyle/>
                    <a:p>
                      <a:pPr algn="ctr"/>
                      <a:r>
                        <a:rPr lang="en-US" sz="2000" dirty="0">
                          <a:solidFill>
                            <a:srgbClr val="204E79"/>
                          </a:solidFill>
                          <a:latin typeface="Century Gothic" panose="020B0502020202020204" pitchFamily="34" charset="0"/>
                        </a:rPr>
                        <a:t>527 (80%)</a:t>
                      </a:r>
                    </a:p>
                  </a:txBody>
                  <a:tcPr anchor="ctr"/>
                </a:tc>
                <a:tc>
                  <a:txBody>
                    <a:bodyPr/>
                    <a:lstStyle/>
                    <a:p>
                      <a:pPr algn="ctr"/>
                      <a:r>
                        <a:rPr lang="en-US" sz="2000" dirty="0">
                          <a:solidFill>
                            <a:srgbClr val="204E79"/>
                          </a:solidFill>
                          <a:latin typeface="Century Gothic" panose="020B0502020202020204" pitchFamily="34" charset="0"/>
                        </a:rPr>
                        <a:t>624 (76%)</a:t>
                      </a:r>
                    </a:p>
                  </a:txBody>
                  <a:tcPr anchor="ctr"/>
                </a:tc>
                <a:tc>
                  <a:txBody>
                    <a:bodyPr/>
                    <a:lstStyle/>
                    <a:p>
                      <a:pPr algn="ctr"/>
                      <a:r>
                        <a:rPr lang="en-US" sz="2000" dirty="0">
                          <a:solidFill>
                            <a:srgbClr val="204E79"/>
                          </a:solidFill>
                          <a:latin typeface="Century Gothic" panose="020B0502020202020204" pitchFamily="34" charset="0"/>
                        </a:rPr>
                        <a:t>644 (78%)</a:t>
                      </a:r>
                    </a:p>
                  </a:txBody>
                  <a:tcPr anchor="ctr"/>
                </a:tc>
                <a:tc>
                  <a:txBody>
                    <a:bodyPr/>
                    <a:lstStyle/>
                    <a:p>
                      <a:pPr algn="ctr"/>
                      <a:r>
                        <a:rPr lang="en-US" sz="2000" dirty="0">
                          <a:solidFill>
                            <a:srgbClr val="204E79"/>
                          </a:solidFill>
                          <a:latin typeface="Century Gothic" panose="020B0502020202020204" pitchFamily="34" charset="0"/>
                        </a:rPr>
                        <a:t>873 (74.34)</a:t>
                      </a:r>
                    </a:p>
                  </a:txBody>
                  <a:tcPr anchor="ctr"/>
                </a:tc>
                <a:tc>
                  <a:txBody>
                    <a:bodyPr/>
                    <a:lstStyle/>
                    <a:p>
                      <a:pPr algn="ctr"/>
                      <a:r>
                        <a:rPr lang="en-US" sz="2000" dirty="0">
                          <a:solidFill>
                            <a:srgbClr val="204E79"/>
                          </a:solidFill>
                          <a:latin typeface="Century Gothic" panose="020B0502020202020204" pitchFamily="34" charset="0"/>
                        </a:rPr>
                        <a:t>1125 (71%)</a:t>
                      </a:r>
                    </a:p>
                  </a:txBody>
                  <a:tcPr anchor="ctr"/>
                </a:tc>
                <a:tc>
                  <a:txBody>
                    <a:bodyPr/>
                    <a:lstStyle/>
                    <a:p>
                      <a:pPr algn="ctr"/>
                      <a:r>
                        <a:rPr lang="en-US" sz="2000" dirty="0">
                          <a:solidFill>
                            <a:srgbClr val="204E79"/>
                          </a:solidFill>
                          <a:latin typeface="Century Gothic" panose="020B0502020202020204" pitchFamily="34" charset="0"/>
                        </a:rPr>
                        <a:t>1326 (69%)</a:t>
                      </a:r>
                    </a:p>
                  </a:txBody>
                  <a:tcPr anchor="ctr"/>
                </a:tc>
                <a:extLst>
                  <a:ext uri="{0D108BD9-81ED-4DB2-BD59-A6C34878D82A}">
                    <a16:rowId xmlns:a16="http://schemas.microsoft.com/office/drawing/2014/main" val="764090516"/>
                  </a:ext>
                </a:extLst>
              </a:tr>
              <a:tr h="690711">
                <a:tc>
                  <a:txBody>
                    <a:bodyPr/>
                    <a:lstStyle/>
                    <a:p>
                      <a:pPr algn="ct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H</a:t>
                      </a:r>
                    </a:p>
                  </a:txBody>
                  <a:tcPr anchor="ctr"/>
                </a:tc>
                <a:tc>
                  <a:txBody>
                    <a:bodyPr/>
                    <a:lstStyle/>
                    <a:p>
                      <a:pPr algn="ctr"/>
                      <a:r>
                        <a:rPr lang="en-US" sz="2000" dirty="0">
                          <a:solidFill>
                            <a:srgbClr val="204E79"/>
                          </a:solidFill>
                          <a:latin typeface="Century Gothic" panose="020B0502020202020204" pitchFamily="34" charset="0"/>
                        </a:rPr>
                        <a:t>806 </a:t>
                      </a:r>
                    </a:p>
                    <a:p>
                      <a:pPr algn="ctr"/>
                      <a:r>
                        <a:rPr lang="en-US" sz="2000" dirty="0">
                          <a:solidFill>
                            <a:srgbClr val="204E79"/>
                          </a:solidFill>
                          <a:latin typeface="Century Gothic" panose="020B0502020202020204" pitchFamily="34" charset="0"/>
                        </a:rPr>
                        <a:t>(75%)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solidFill>
                            <a:srgbClr val="204E79"/>
                          </a:solidFill>
                          <a:latin typeface="Century Gothic" panose="020B0502020202020204" pitchFamily="34" charset="0"/>
                        </a:rPr>
                        <a:t>626 (77%)</a:t>
                      </a:r>
                    </a:p>
                  </a:txBody>
                  <a:tcPr anchor="ctr"/>
                </a:tc>
                <a:tc>
                  <a:txBody>
                    <a:bodyPr/>
                    <a:lstStyle/>
                    <a:p>
                      <a:pPr algn="ctr"/>
                      <a:r>
                        <a:rPr lang="en-US" sz="2000" dirty="0">
                          <a:solidFill>
                            <a:srgbClr val="204E79"/>
                          </a:solidFill>
                          <a:latin typeface="Century Gothic" panose="020B0502020202020204" pitchFamily="34" charset="0"/>
                        </a:rPr>
                        <a:t>786 (72%)</a:t>
                      </a:r>
                    </a:p>
                  </a:txBody>
                  <a:tcPr anchor="ctr"/>
                </a:tc>
                <a:tc>
                  <a:txBody>
                    <a:bodyPr/>
                    <a:lstStyle/>
                    <a:p>
                      <a:pPr algn="ctr"/>
                      <a:r>
                        <a:rPr lang="en-US" sz="2000" dirty="0">
                          <a:solidFill>
                            <a:srgbClr val="204E79"/>
                          </a:solidFill>
                          <a:latin typeface="Century Gothic" panose="020B0502020202020204" pitchFamily="34" charset="0"/>
                        </a:rPr>
                        <a:t>836 (74%)</a:t>
                      </a:r>
                    </a:p>
                  </a:txBody>
                  <a:tcPr anchor="ctr"/>
                </a:tc>
                <a:tc>
                  <a:txBody>
                    <a:bodyPr/>
                    <a:lstStyle/>
                    <a:p>
                      <a:pPr algn="ctr"/>
                      <a:r>
                        <a:rPr lang="en-US" sz="2000" dirty="0">
                          <a:solidFill>
                            <a:srgbClr val="204E79"/>
                          </a:solidFill>
                          <a:latin typeface="Century Gothic" panose="020B0502020202020204" pitchFamily="34" charset="0"/>
                        </a:rPr>
                        <a:t>1111 (71%)</a:t>
                      </a:r>
                    </a:p>
                  </a:txBody>
                  <a:tcPr anchor="ctr"/>
                </a:tc>
                <a:tc>
                  <a:txBody>
                    <a:bodyPr/>
                    <a:lstStyle/>
                    <a:p>
                      <a:pPr algn="ctr"/>
                      <a:r>
                        <a:rPr lang="en-US" sz="2000" dirty="0">
                          <a:solidFill>
                            <a:srgbClr val="204E79"/>
                          </a:solidFill>
                          <a:latin typeface="Century Gothic" panose="020B0502020202020204" pitchFamily="34" charset="0"/>
                        </a:rPr>
                        <a:t>1470 (66%)</a:t>
                      </a:r>
                    </a:p>
                  </a:txBody>
                  <a:tcPr anchor="ctr"/>
                </a:tc>
                <a:tc>
                  <a:txBody>
                    <a:bodyPr/>
                    <a:lstStyle/>
                    <a:p>
                      <a:pPr algn="ctr"/>
                      <a:r>
                        <a:rPr lang="en-US" sz="2000" dirty="0">
                          <a:solidFill>
                            <a:srgbClr val="204E79"/>
                          </a:solidFill>
                          <a:latin typeface="Century Gothic" panose="020B0502020202020204" pitchFamily="34" charset="0"/>
                        </a:rPr>
                        <a:t>1792 (63%)</a:t>
                      </a:r>
                    </a:p>
                  </a:txBody>
                  <a:tcPr anchor="ctr"/>
                </a:tc>
                <a:extLst>
                  <a:ext uri="{0D108BD9-81ED-4DB2-BD59-A6C34878D82A}">
                    <a16:rowId xmlns:a16="http://schemas.microsoft.com/office/drawing/2014/main" val="2760114826"/>
                  </a:ext>
                </a:extLst>
              </a:tr>
              <a:tr h="690711">
                <a:tc>
                  <a:txBody>
                    <a:bodyPr/>
                    <a:lstStyle/>
                    <a:p>
                      <a:pPr algn="ctr"/>
                      <a:r>
                        <a:rPr lang="en-US" sz="2000" dirty="0">
                          <a:solidFill>
                            <a:srgbClr val="204E79"/>
                          </a:solidFill>
                          <a:latin typeface="Century Gothic" panose="020B0502020202020204" pitchFamily="34" charset="0"/>
                        </a:rPr>
                        <a:t>German</a:t>
                      </a:r>
                    </a:p>
                  </a:txBody>
                  <a:tcPr anchor="ctr"/>
                </a:tc>
                <a:tc>
                  <a:txBody>
                    <a:bodyPr/>
                    <a:lstStyle/>
                    <a:p>
                      <a:pPr algn="ctr"/>
                      <a:r>
                        <a:rPr lang="en-US" sz="2000" dirty="0">
                          <a:solidFill>
                            <a:srgbClr val="204E79"/>
                          </a:solidFill>
                          <a:latin typeface="Century Gothic" panose="020B0502020202020204" pitchFamily="34" charset="0"/>
                        </a:rPr>
                        <a:t>F</a:t>
                      </a:r>
                    </a:p>
                  </a:txBody>
                  <a:tcPr anchor="ctr"/>
                </a:tc>
                <a:tc>
                  <a:txBody>
                    <a:bodyPr/>
                    <a:lstStyle/>
                    <a:p>
                      <a:pPr algn="ctr"/>
                      <a:r>
                        <a:rPr lang="en-US" sz="2000" dirty="0">
                          <a:solidFill>
                            <a:srgbClr val="204E79"/>
                          </a:solidFill>
                          <a:latin typeface="Century Gothic" panose="020B0502020202020204" pitchFamily="34" charset="0"/>
                        </a:rPr>
                        <a:t>639 </a:t>
                      </a:r>
                    </a:p>
                    <a:p>
                      <a:pPr algn="ctr"/>
                      <a:r>
                        <a:rPr lang="en-US" sz="2000" dirty="0">
                          <a:solidFill>
                            <a:srgbClr val="204E79"/>
                          </a:solidFill>
                          <a:latin typeface="Century Gothic" panose="020B0502020202020204" pitchFamily="34" charset="0"/>
                        </a:rPr>
                        <a:t>(71%)</a:t>
                      </a:r>
                    </a:p>
                  </a:txBody>
                  <a:tcPr anchor="ctr"/>
                </a:tc>
                <a:tc>
                  <a:txBody>
                    <a:bodyPr/>
                    <a:lstStyle/>
                    <a:p>
                      <a:pPr algn="ctr"/>
                      <a:r>
                        <a:rPr lang="en-US" sz="2000" dirty="0">
                          <a:solidFill>
                            <a:srgbClr val="204E79"/>
                          </a:solidFill>
                          <a:latin typeface="Century Gothic" panose="020B0502020202020204" pitchFamily="34" charset="0"/>
                        </a:rPr>
                        <a:t>559 (74%)</a:t>
                      </a:r>
                    </a:p>
                  </a:txBody>
                  <a:tcPr anchor="ctr"/>
                </a:tc>
                <a:tc>
                  <a:txBody>
                    <a:bodyPr/>
                    <a:lstStyle/>
                    <a:p>
                      <a:pPr algn="ctr"/>
                      <a:r>
                        <a:rPr lang="en-US" sz="2000" dirty="0">
                          <a:solidFill>
                            <a:srgbClr val="204E79"/>
                          </a:solidFill>
                          <a:latin typeface="Century Gothic" panose="020B0502020202020204" pitchFamily="34" charset="0"/>
                        </a:rPr>
                        <a:t>636 (72%)</a:t>
                      </a:r>
                    </a:p>
                  </a:txBody>
                  <a:tcPr anchor="ctr"/>
                </a:tc>
                <a:tc>
                  <a:txBody>
                    <a:bodyPr/>
                    <a:lstStyle/>
                    <a:p>
                      <a:pPr algn="ctr"/>
                      <a:r>
                        <a:rPr lang="en-US" sz="2000" dirty="0">
                          <a:solidFill>
                            <a:srgbClr val="204E79"/>
                          </a:solidFill>
                          <a:latin typeface="Century Gothic" panose="020B0502020202020204" pitchFamily="34" charset="0"/>
                        </a:rPr>
                        <a:t>630 (71%)</a:t>
                      </a:r>
                    </a:p>
                  </a:txBody>
                  <a:tcPr anchor="ctr"/>
                </a:tc>
                <a:tc>
                  <a:txBody>
                    <a:bodyPr/>
                    <a:lstStyle/>
                    <a:p>
                      <a:pPr algn="ctr"/>
                      <a:r>
                        <a:rPr lang="en-US" sz="2000">
                          <a:solidFill>
                            <a:srgbClr val="204E79"/>
                          </a:solidFill>
                          <a:latin typeface="Century Gothic" panose="020B0502020202020204" pitchFamily="34" charset="0"/>
                        </a:rPr>
                        <a:t>930 (67%)</a:t>
                      </a: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1184 (63%)</a:t>
                      </a:r>
                    </a:p>
                  </a:txBody>
                  <a:tcPr anchor="ctr"/>
                </a:tc>
                <a:tc>
                  <a:txBody>
                    <a:bodyPr/>
                    <a:lstStyle/>
                    <a:p>
                      <a:pPr algn="ctr"/>
                      <a:r>
                        <a:rPr lang="en-US" sz="2000" dirty="0">
                          <a:solidFill>
                            <a:srgbClr val="204E79"/>
                          </a:solidFill>
                          <a:latin typeface="Century Gothic" panose="020B0502020202020204" pitchFamily="34" charset="0"/>
                        </a:rPr>
                        <a:t>1410 (60%)</a:t>
                      </a:r>
                    </a:p>
                  </a:txBody>
                  <a:tcPr anchor="ctr"/>
                </a:tc>
                <a:extLst>
                  <a:ext uri="{0D108BD9-81ED-4DB2-BD59-A6C34878D82A}">
                    <a16:rowId xmlns:a16="http://schemas.microsoft.com/office/drawing/2014/main" val="3171182022"/>
                  </a:ext>
                </a:extLst>
              </a:tr>
              <a:tr h="690711">
                <a:tc>
                  <a:txBody>
                    <a:bodyPr/>
                    <a:lstStyle/>
                    <a:p>
                      <a:pPr algn="ct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H</a:t>
                      </a:r>
                    </a:p>
                  </a:txBody>
                  <a:tcPr anchor="ctr"/>
                </a:tc>
                <a:tc>
                  <a:txBody>
                    <a:bodyPr/>
                    <a:lstStyle/>
                    <a:p>
                      <a:pPr algn="ctr"/>
                      <a:r>
                        <a:rPr lang="en-US" sz="2000" dirty="0">
                          <a:solidFill>
                            <a:srgbClr val="204E79"/>
                          </a:solidFill>
                          <a:latin typeface="Century Gothic" panose="020B0502020202020204" pitchFamily="34" charset="0"/>
                        </a:rPr>
                        <a:t>839 </a:t>
                      </a:r>
                    </a:p>
                    <a:p>
                      <a:pPr algn="ctr"/>
                      <a:r>
                        <a:rPr lang="en-US" sz="2000" dirty="0">
                          <a:solidFill>
                            <a:srgbClr val="204E79"/>
                          </a:solidFill>
                          <a:latin typeface="Century Gothic" panose="020B0502020202020204" pitchFamily="34" charset="0"/>
                        </a:rPr>
                        <a:t>(67%)</a:t>
                      </a:r>
                    </a:p>
                  </a:txBody>
                  <a:tcPr anchor="ctr"/>
                </a:tc>
                <a:tc>
                  <a:txBody>
                    <a:bodyPr/>
                    <a:lstStyle/>
                    <a:p>
                      <a:pPr algn="ctr"/>
                      <a:r>
                        <a:rPr lang="en-US" sz="2000" dirty="0">
                          <a:solidFill>
                            <a:srgbClr val="204E79"/>
                          </a:solidFill>
                          <a:latin typeface="Century Gothic" panose="020B0502020202020204" pitchFamily="34" charset="0"/>
                        </a:rPr>
                        <a:t>746 (71%)</a:t>
                      </a:r>
                    </a:p>
                  </a:txBody>
                  <a:tcPr anchor="ctr"/>
                </a:tc>
                <a:tc>
                  <a:txBody>
                    <a:bodyPr/>
                    <a:lstStyle/>
                    <a:p>
                      <a:pPr algn="ctr"/>
                      <a:r>
                        <a:rPr lang="en-US" sz="2000" dirty="0">
                          <a:solidFill>
                            <a:srgbClr val="204E79"/>
                          </a:solidFill>
                          <a:latin typeface="Century Gothic" panose="020B0502020202020204" pitchFamily="34" charset="0"/>
                        </a:rPr>
                        <a:t>858 (69%)</a:t>
                      </a:r>
                    </a:p>
                  </a:txBody>
                  <a:tcPr anchor="ctr"/>
                </a:tc>
                <a:tc>
                  <a:txBody>
                    <a:bodyPr/>
                    <a:lstStyle/>
                    <a:p>
                      <a:pPr algn="ctr"/>
                      <a:r>
                        <a:rPr lang="en-US" sz="2000" dirty="0">
                          <a:solidFill>
                            <a:srgbClr val="204E79"/>
                          </a:solidFill>
                          <a:latin typeface="Century Gothic" panose="020B0502020202020204" pitchFamily="34" charset="0"/>
                        </a:rPr>
                        <a:t>843 (70%)</a:t>
                      </a:r>
                    </a:p>
                  </a:txBody>
                  <a:tcPr anchor="ctr"/>
                </a:tc>
                <a:tc>
                  <a:txBody>
                    <a:bodyPr/>
                    <a:lstStyle/>
                    <a:p>
                      <a:pPr algn="ctr"/>
                      <a:r>
                        <a:rPr lang="en-US" sz="2000">
                          <a:solidFill>
                            <a:srgbClr val="204E79"/>
                          </a:solidFill>
                          <a:latin typeface="Century Gothic" panose="020B0502020202020204" pitchFamily="34" charset="0"/>
                        </a:rPr>
                        <a:t>1229 (63%)</a:t>
                      </a:r>
                      <a:endParaRPr lang="en-US" sz="2000" dirty="0">
                        <a:solidFill>
                          <a:srgbClr val="204E79"/>
                        </a:solidFill>
                        <a:latin typeface="Century Gothic" panose="020B0502020202020204" pitchFamily="34" charset="0"/>
                      </a:endParaRPr>
                    </a:p>
                  </a:txBody>
                  <a:tcPr anchor="ctr"/>
                </a:tc>
                <a:tc>
                  <a:txBody>
                    <a:bodyPr/>
                    <a:lstStyle/>
                    <a:p>
                      <a:pPr algn="ctr"/>
                      <a:r>
                        <a:rPr lang="en-US" sz="2000" dirty="0">
                          <a:solidFill>
                            <a:srgbClr val="204E79"/>
                          </a:solidFill>
                          <a:latin typeface="Century Gothic" panose="020B0502020202020204" pitchFamily="34" charset="0"/>
                        </a:rPr>
                        <a:t>1634 (59%)</a:t>
                      </a:r>
                    </a:p>
                  </a:txBody>
                  <a:tcPr anchor="ctr"/>
                </a:tc>
                <a:tc>
                  <a:txBody>
                    <a:bodyPr/>
                    <a:lstStyle/>
                    <a:p>
                      <a:pPr algn="ctr"/>
                      <a:r>
                        <a:rPr lang="en-US" sz="2000" dirty="0">
                          <a:solidFill>
                            <a:srgbClr val="204E79"/>
                          </a:solidFill>
                          <a:latin typeface="Century Gothic" panose="020B0502020202020204" pitchFamily="34" charset="0"/>
                        </a:rPr>
                        <a:t>1974 (56%)</a:t>
                      </a:r>
                    </a:p>
                  </a:txBody>
                  <a:tcPr anchor="ctr"/>
                </a:tc>
                <a:extLst>
                  <a:ext uri="{0D108BD9-81ED-4DB2-BD59-A6C34878D82A}">
                    <a16:rowId xmlns:a16="http://schemas.microsoft.com/office/drawing/2014/main" val="112618852"/>
                  </a:ext>
                </a:extLst>
              </a:tr>
            </a:tbl>
          </a:graphicData>
        </a:graphic>
      </p:graphicFrame>
      <p:sp>
        <p:nvSpPr>
          <p:cNvPr id="6" name="TextBox 5">
            <a:extLst>
              <a:ext uri="{FF2B5EF4-FFF2-40B4-BE49-F238E27FC236}">
                <a16:creationId xmlns:a16="http://schemas.microsoft.com/office/drawing/2014/main" id="{674E5D24-7EBB-2448-8C24-C3B60F0B6B08}"/>
              </a:ext>
            </a:extLst>
          </p:cNvPr>
          <p:cNvSpPr txBox="1"/>
          <p:nvPr/>
        </p:nvSpPr>
        <p:spPr>
          <a:xfrm>
            <a:off x="1086394" y="0"/>
            <a:ext cx="10057414" cy="1384995"/>
          </a:xfrm>
          <a:prstGeom prst="rect">
            <a:avLst/>
          </a:prstGeom>
          <a:noFill/>
        </p:spPr>
        <p:txBody>
          <a:bodyPr wrap="square" rtlCol="0">
            <a:spAutoFit/>
          </a:bodyPr>
          <a:lstStyle/>
          <a:p>
            <a:pPr algn="ctr"/>
            <a:r>
              <a:rPr lang="en-GB" sz="2800" b="1" dirty="0">
                <a:solidFill>
                  <a:srgbClr val="115076"/>
                </a:solidFill>
                <a:latin typeface="Century Gothic" panose="020B0502020202020204" pitchFamily="34" charset="0"/>
              </a:rPr>
              <a:t>Edexcel </a:t>
            </a:r>
            <a:r>
              <a:rPr lang="en-GB" sz="2800" b="1" u="sng" dirty="0">
                <a:solidFill>
                  <a:srgbClr val="115076"/>
                </a:solidFill>
                <a:latin typeface="Century Gothic" panose="020B0502020202020204" pitchFamily="34" charset="0"/>
              </a:rPr>
              <a:t>GCSE</a:t>
            </a:r>
            <a:r>
              <a:rPr lang="en-GB" sz="2800" dirty="0">
                <a:solidFill>
                  <a:srgbClr val="115076"/>
                </a:solidFill>
                <a:latin typeface="Century Gothic" panose="020B0502020202020204" pitchFamily="34" charset="0"/>
              </a:rPr>
              <a:t>: Number of </a:t>
            </a:r>
            <a:r>
              <a:rPr lang="en-GB" sz="2800" b="1" i="1" dirty="0">
                <a:solidFill>
                  <a:srgbClr val="115076"/>
                </a:solidFill>
                <a:latin typeface="Century Gothic" panose="020B0502020202020204" pitchFamily="34" charset="0"/>
              </a:rPr>
              <a:t>different</a:t>
            </a:r>
            <a:r>
              <a:rPr lang="en-GB" sz="2800" dirty="0">
                <a:solidFill>
                  <a:srgbClr val="115076"/>
                </a:solidFill>
                <a:latin typeface="Century Gothic" panose="020B0502020202020204" pitchFamily="34" charset="0"/>
              </a:rPr>
              <a:t> word families used </a:t>
            </a:r>
          </a:p>
          <a:p>
            <a:pPr algn="ctr"/>
            <a:r>
              <a:rPr lang="en-GB" sz="2800" dirty="0">
                <a:solidFill>
                  <a:srgbClr val="115076"/>
                </a:solidFill>
                <a:latin typeface="Century Gothic" panose="020B0502020202020204" pitchFamily="34" charset="0"/>
              </a:rPr>
              <a:t>in Listening &amp; Reading tests combined</a:t>
            </a:r>
          </a:p>
          <a:p>
            <a:pPr algn="ctr"/>
            <a:r>
              <a:rPr lang="en-GB" sz="2800" dirty="0">
                <a:solidFill>
                  <a:srgbClr val="115076"/>
                </a:solidFill>
                <a:latin typeface="Century Gothic" panose="020B0502020202020204" pitchFamily="34" charset="0"/>
              </a:rPr>
              <a:t>(% in top 2,000 most frequent words) </a:t>
            </a:r>
          </a:p>
        </p:txBody>
      </p:sp>
    </p:spTree>
    <p:custDataLst>
      <p:tags r:id="rId1"/>
    </p:custDataLst>
    <p:extLst>
      <p:ext uri="{BB962C8B-B14F-4D97-AF65-F5344CB8AC3E}">
        <p14:creationId xmlns:p14="http://schemas.microsoft.com/office/powerpoint/2010/main" val="42506488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436" y="112988"/>
            <a:ext cx="12098564" cy="1325563"/>
          </a:xfrm>
        </p:spPr>
        <p:txBody>
          <a:bodyPr>
            <a:normAutofit/>
          </a:bodyPr>
          <a:lstStyle/>
          <a:p>
            <a:pPr algn="ctr"/>
            <a:r>
              <a:rPr lang="en-GB" sz="3600" b="1" dirty="0">
                <a:solidFill>
                  <a:srgbClr val="204E79"/>
                </a:solidFill>
                <a:latin typeface="Century Gothic" panose="020B0502020202020204" pitchFamily="34" charset="0"/>
              </a:rPr>
              <a:t>Information about ‘frequency’ also gives rich cultural &amp; linguistic information </a:t>
            </a:r>
          </a:p>
        </p:txBody>
      </p:sp>
      <p:sp>
        <p:nvSpPr>
          <p:cNvPr id="9" name="TextBox 8">
            <a:extLst>
              <a:ext uri="{FF2B5EF4-FFF2-40B4-BE49-F238E27FC236}">
                <a16:creationId xmlns:a16="http://schemas.microsoft.com/office/drawing/2014/main" id="{7DDDB3C4-28FC-3348-98FE-18BE1521F962}"/>
              </a:ext>
            </a:extLst>
          </p:cNvPr>
          <p:cNvSpPr txBox="1"/>
          <p:nvPr/>
        </p:nvSpPr>
        <p:spPr>
          <a:xfrm>
            <a:off x="291543" y="1555769"/>
            <a:ext cx="11702350" cy="4801314"/>
          </a:xfrm>
          <a:prstGeom prst="rect">
            <a:avLst/>
          </a:prstGeom>
          <a:noFill/>
        </p:spPr>
        <p:txBody>
          <a:bodyPr wrap="square" rtlCol="0">
            <a:spAutoFit/>
          </a:bodyPr>
          <a:lstStyle/>
          <a:p>
            <a:r>
              <a:rPr lang="en-GB" sz="2400" dirty="0">
                <a:solidFill>
                  <a:srgbClr val="115076"/>
                </a:solidFill>
                <a:latin typeface="Century Gothic" panose="020B0502020202020204" pitchFamily="34" charset="0"/>
              </a:rPr>
              <a:t>Different languages have different high frequency words.</a:t>
            </a:r>
          </a:p>
          <a:p>
            <a:pPr marL="342900" indent="-342900">
              <a:buFont typeface="Arial" panose="020B0604020202020204" pitchFamily="34" charset="0"/>
              <a:buChar char="•"/>
            </a:pPr>
            <a:r>
              <a:rPr lang="en-GB" sz="2400" dirty="0">
                <a:solidFill>
                  <a:srgbClr val="115076"/>
                </a:solidFill>
                <a:latin typeface="Century Gothic" panose="020B0502020202020204" pitchFamily="34" charset="0"/>
              </a:rPr>
              <a:t>This reflects their cultural, geographical, historical etc makeup</a:t>
            </a:r>
          </a:p>
          <a:p>
            <a:pPr marL="342900" indent="-342900">
              <a:buFont typeface="Arial" panose="020B0604020202020204" pitchFamily="34" charset="0"/>
              <a:buChar char="•"/>
            </a:pPr>
            <a:r>
              <a:rPr lang="en-GB" sz="2400" dirty="0">
                <a:solidFill>
                  <a:srgbClr val="115076"/>
                </a:solidFill>
                <a:latin typeface="Century Gothic" panose="020B0502020202020204" pitchFamily="34" charset="0"/>
              </a:rPr>
              <a:t>And it reflects their </a:t>
            </a:r>
            <a:r>
              <a:rPr lang="en-GB" sz="2400" b="1" dirty="0">
                <a:solidFill>
                  <a:srgbClr val="115076"/>
                </a:solidFill>
                <a:latin typeface="Century Gothic" panose="020B0502020202020204" pitchFamily="34" charset="0"/>
              </a:rPr>
              <a:t>linguistic</a:t>
            </a:r>
            <a:r>
              <a:rPr lang="en-GB" sz="2400" dirty="0">
                <a:solidFill>
                  <a:srgbClr val="115076"/>
                </a:solidFill>
                <a:latin typeface="Century Gothic" panose="020B0502020202020204" pitchFamily="34" charset="0"/>
              </a:rPr>
              <a:t> makeup </a:t>
            </a:r>
          </a:p>
          <a:p>
            <a:pPr marL="800100" lvl="1" indent="-342900">
              <a:buFont typeface="Arial" panose="020B0604020202020204" pitchFamily="34" charset="0"/>
              <a:buChar char="•"/>
            </a:pPr>
            <a:r>
              <a:rPr lang="en-GB" sz="2000" dirty="0">
                <a:solidFill>
                  <a:srgbClr val="115076"/>
                </a:solidFill>
                <a:latin typeface="Century Gothic" panose="020B0502020202020204" pitchFamily="34" charset="0"/>
              </a:rPr>
              <a:t>differences of syntax, morphology and word-formation between languages, as well as synonymy (particularly that involving cognates), homonymy and polysemy.</a:t>
            </a:r>
          </a:p>
          <a:p>
            <a:pPr marL="342900" indent="-342900">
              <a:buFont typeface="Arial" panose="020B0604020202020204" pitchFamily="34" charset="0"/>
              <a:buChar char="•"/>
            </a:pPr>
            <a:r>
              <a:rPr lang="en-GB" sz="2400" dirty="0">
                <a:solidFill>
                  <a:srgbClr val="115076"/>
                </a:solidFill>
                <a:latin typeface="Century Gothic" panose="020B0502020202020204" pitchFamily="34" charset="0"/>
              </a:rPr>
              <a:t> A frequency-</a:t>
            </a:r>
            <a:r>
              <a:rPr lang="en-GB" sz="2400" i="1" dirty="0">
                <a:solidFill>
                  <a:srgbClr val="115076"/>
                </a:solidFill>
                <a:latin typeface="Century Gothic" panose="020B0502020202020204" pitchFamily="34" charset="0"/>
              </a:rPr>
              <a:t>informed </a:t>
            </a:r>
            <a:r>
              <a:rPr lang="en-GB" sz="2400" dirty="0">
                <a:solidFill>
                  <a:srgbClr val="115076"/>
                </a:solidFill>
                <a:latin typeface="Century Gothic" panose="020B0502020202020204" pitchFamily="34" charset="0"/>
              </a:rPr>
              <a:t>approach can reflect these features of a language</a:t>
            </a:r>
          </a:p>
          <a:p>
            <a:pPr marL="800100" lvl="1" indent="-342900">
              <a:buFont typeface="Arial" panose="020B0604020202020204" pitchFamily="34" charset="0"/>
              <a:buChar char="•"/>
            </a:pPr>
            <a:r>
              <a:rPr lang="en-GB" sz="2000" dirty="0">
                <a:solidFill>
                  <a:srgbClr val="115076"/>
                </a:solidFill>
                <a:latin typeface="Century Gothic" panose="020B0502020202020204" pitchFamily="34" charset="0"/>
              </a:rPr>
              <a:t>equipping learners for interacting with of users of that language</a:t>
            </a:r>
          </a:p>
          <a:p>
            <a:pPr marL="342900" indent="-342900">
              <a:buFont typeface="Arial" panose="020B0604020202020204" pitchFamily="34" charset="0"/>
              <a:buChar char="•"/>
            </a:pPr>
            <a:r>
              <a:rPr lang="en-GB" sz="2400" dirty="0">
                <a:solidFill>
                  <a:srgbClr val="115076"/>
                </a:solidFill>
                <a:latin typeface="Century Gothic" panose="020B0502020202020204" pitchFamily="34" charset="0"/>
              </a:rPr>
              <a:t>Whereas a heavily topic-based approach to vocabulary selection tends towards the ‘same words’ across different languages, on the assumption that the same words will be needed</a:t>
            </a:r>
          </a:p>
          <a:p>
            <a:endParaRPr lang="en-GB" sz="2400" dirty="0">
              <a:solidFill>
                <a:srgbClr val="115076"/>
              </a:solidFill>
              <a:latin typeface="Century Gothic" panose="020B0502020202020204" pitchFamily="34" charset="0"/>
            </a:endParaRPr>
          </a:p>
          <a:p>
            <a:r>
              <a:rPr lang="en-GB" dirty="0" err="1">
                <a:solidFill>
                  <a:srgbClr val="115076"/>
                </a:solidFill>
                <a:latin typeface="Century Gothic" panose="020B0502020202020204" pitchFamily="34" charset="0"/>
              </a:rPr>
              <a:t>Kilgarriff</a:t>
            </a:r>
            <a:r>
              <a:rPr lang="en-GB" dirty="0">
                <a:solidFill>
                  <a:srgbClr val="115076"/>
                </a:solidFill>
                <a:latin typeface="Century Gothic" panose="020B0502020202020204" pitchFamily="34" charset="0"/>
              </a:rPr>
              <a:t>, A., </a:t>
            </a:r>
            <a:r>
              <a:rPr lang="en-GB" dirty="0" err="1">
                <a:solidFill>
                  <a:srgbClr val="115076"/>
                </a:solidFill>
                <a:latin typeface="Century Gothic" panose="020B0502020202020204" pitchFamily="34" charset="0"/>
              </a:rPr>
              <a:t>Charalabopoulou</a:t>
            </a:r>
            <a:r>
              <a:rPr lang="en-GB" dirty="0">
                <a:solidFill>
                  <a:srgbClr val="115076"/>
                </a:solidFill>
                <a:latin typeface="Century Gothic" panose="020B0502020202020204" pitchFamily="34" charset="0"/>
              </a:rPr>
              <a:t>, F., </a:t>
            </a:r>
            <a:r>
              <a:rPr lang="en-GB" dirty="0" err="1">
                <a:solidFill>
                  <a:srgbClr val="115076"/>
                </a:solidFill>
                <a:latin typeface="Century Gothic" panose="020B0502020202020204" pitchFamily="34" charset="0"/>
              </a:rPr>
              <a:t>Gavrilidou</a:t>
            </a:r>
            <a:r>
              <a:rPr lang="en-GB" dirty="0">
                <a:solidFill>
                  <a:srgbClr val="115076"/>
                </a:solidFill>
                <a:latin typeface="Century Gothic" panose="020B0502020202020204" pitchFamily="34" charset="0"/>
              </a:rPr>
              <a:t>, M. et al. Corpus-based vocabulary lists for language learners for nine languages. </a:t>
            </a:r>
            <a:r>
              <a:rPr lang="en-GB" i="1" dirty="0">
                <a:solidFill>
                  <a:srgbClr val="115076"/>
                </a:solidFill>
                <a:latin typeface="Century Gothic" panose="020B0502020202020204" pitchFamily="34" charset="0"/>
              </a:rPr>
              <a:t>Lang Resources &amp; Evaluation </a:t>
            </a:r>
            <a:r>
              <a:rPr lang="en-GB" dirty="0">
                <a:solidFill>
                  <a:srgbClr val="115076"/>
                </a:solidFill>
                <a:latin typeface="Century Gothic" panose="020B0502020202020204" pitchFamily="34" charset="0"/>
              </a:rPr>
              <a:t>48, 121–163 (2014). https://doi.org/10.1007/s10579-013-9251-2 </a:t>
            </a:r>
          </a:p>
        </p:txBody>
      </p:sp>
    </p:spTree>
    <p:custDataLst>
      <p:tags r:id="rId1"/>
    </p:custDataLst>
    <p:extLst>
      <p:ext uri="{BB962C8B-B14F-4D97-AF65-F5344CB8AC3E}">
        <p14:creationId xmlns:p14="http://schemas.microsoft.com/office/powerpoint/2010/main" val="3076286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descr="background rectangle">
            <a:extLst>
              <a:ext uri="{C183D7F6-B498-43B3-948B-1728B52AA6E4}">
                <adec:decorative xmlns:adec="http://schemas.microsoft.com/office/drawing/2017/decorative" val="1"/>
              </a:ext>
            </a:extLst>
          </p:cNvPr>
          <p:cNvGrpSpPr/>
          <p:nvPr/>
        </p:nvGrpSpPr>
        <p:grpSpPr>
          <a:xfrm>
            <a:off x="-56445" y="0"/>
            <a:ext cx="12192000" cy="6858000"/>
            <a:chOff x="-56445" y="0"/>
            <a:chExt cx="12192000" cy="6858000"/>
          </a:xfrm>
        </p:grpSpPr>
        <p:grpSp>
          <p:nvGrpSpPr>
            <p:cNvPr id="8" name="Group 7"/>
            <p:cNvGrpSpPr/>
            <p:nvPr/>
          </p:nvGrpSpPr>
          <p:grpSpPr>
            <a:xfrm>
              <a:off x="-56445" y="0"/>
              <a:ext cx="12192000" cy="6858000"/>
              <a:chOff x="0" y="0"/>
              <a:chExt cx="12192000" cy="6858000"/>
            </a:xfrm>
            <a:solidFill>
              <a:srgbClr val="FDEFE3"/>
            </a:solidFill>
          </p:grpSpPr>
          <p:sp>
            <p:nvSpPr>
              <p:cNvPr id="9" name="Isosceles Triangle 8">
                <a:extLst>
                  <a:ext uri="{C183D7F6-B498-43B3-948B-1728B52AA6E4}">
                    <adec:decorative xmlns:adec="http://schemas.microsoft.com/office/drawing/2017/decorative" val="1"/>
                  </a:ext>
                </a:extLst>
              </p:cNvPr>
              <p:cNvSpPr/>
              <p:nvPr/>
            </p:nvSpPr>
            <p:spPr>
              <a:xfrm rot="5400000">
                <a:off x="4992512" y="-341488"/>
                <a:ext cx="6857998" cy="7540978"/>
              </a:xfrm>
              <a:prstGeom prst="triangle">
                <a:avLst>
                  <a:gd name="adj" fmla="val 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sp>
            <p:nvSpPr>
              <p:cNvPr id="10" name="Rectangle 9">
                <a:extLst>
                  <a:ext uri="{C183D7F6-B498-43B3-948B-1728B52AA6E4}">
                    <adec:decorative xmlns:adec="http://schemas.microsoft.com/office/drawing/2017/decorative" val="1"/>
                  </a:ext>
                </a:extLst>
              </p:cNvPr>
              <p:cNvSpPr/>
              <p:nvPr/>
            </p:nvSpPr>
            <p:spPr>
              <a:xfrm>
                <a:off x="0" y="0"/>
                <a:ext cx="4651022" cy="685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entury Gothic" panose="020B0502020202020204" pitchFamily="34" charset="0"/>
                </a:endParaRPr>
              </a:p>
            </p:txBody>
          </p:sp>
        </p:grpSp>
        <p:sp>
          <p:nvSpPr>
            <p:cNvPr id="4" name="Isosceles Triangle 3">
              <a:extLst>
                <a:ext uri="{C183D7F6-B498-43B3-948B-1728B52AA6E4}">
                  <adec:decorative xmlns:adec="http://schemas.microsoft.com/office/drawing/2017/decorative" val="1"/>
                </a:ext>
              </a:extLst>
            </p:cNvPr>
            <p:cNvSpPr/>
            <p:nvPr/>
          </p:nvSpPr>
          <p:spPr>
            <a:xfrm rot="5400000">
              <a:off x="4636029" y="-341488"/>
              <a:ext cx="6857998" cy="7540978"/>
            </a:xfrm>
            <a:prstGeom prst="triangle">
              <a:avLst>
                <a:gd name="adj" fmla="val 0"/>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grpSp>
      <p:sp>
        <p:nvSpPr>
          <p:cNvPr id="5" name="Rectangle 4" descr="background rectangle">
            <a:extLst>
              <a:ext uri="{C183D7F6-B498-43B3-948B-1728B52AA6E4}">
                <adec:decorative xmlns:adec="http://schemas.microsoft.com/office/drawing/2017/decorative" val="1"/>
              </a:ext>
            </a:extLst>
          </p:cNvPr>
          <p:cNvSpPr/>
          <p:nvPr/>
        </p:nvSpPr>
        <p:spPr>
          <a:xfrm>
            <a:off x="-56445" y="0"/>
            <a:ext cx="4350984" cy="6858000"/>
          </a:xfrm>
          <a:prstGeom prst="rect">
            <a:avLst/>
          </a:prstGeom>
          <a:solidFill>
            <a:srgbClr val="E567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entury Gothic" panose="020B0502020202020204" pitchFamily="34" charset="0"/>
            </a:endParaRPr>
          </a:p>
        </p:txBody>
      </p:sp>
      <p:sp>
        <p:nvSpPr>
          <p:cNvPr id="2" name="Title 1">
            <a:extLst>
              <a:ext uri="{FF2B5EF4-FFF2-40B4-BE49-F238E27FC236}">
                <a16:creationId xmlns:a16="http://schemas.microsoft.com/office/drawing/2014/main" id="{BED81D6C-D649-1548-983B-DB3A797C762C}"/>
              </a:ext>
            </a:extLst>
          </p:cNvPr>
          <p:cNvSpPr>
            <a:spLocks noGrp="1"/>
          </p:cNvSpPr>
          <p:nvPr>
            <p:ph type="ctrTitle"/>
          </p:nvPr>
        </p:nvSpPr>
        <p:spPr>
          <a:xfrm>
            <a:off x="245740" y="838200"/>
            <a:ext cx="7969307" cy="2235200"/>
          </a:xfrm>
        </p:spPr>
        <p:txBody>
          <a:bodyPr>
            <a:normAutofit/>
          </a:bodyPr>
          <a:lstStyle/>
          <a:p>
            <a:pPr algn="l"/>
            <a:r>
              <a:rPr lang="en-US" sz="4000" b="1" dirty="0">
                <a:solidFill>
                  <a:schemeClr val="bg1"/>
                </a:solidFill>
                <a:latin typeface="Century Gothic" panose="020B0502020202020204" pitchFamily="34" charset="0"/>
              </a:rPr>
              <a:t>How many words is it reasonable to expect to be known at GCSE? </a:t>
            </a:r>
            <a:endParaRPr lang="en-US" sz="4000" dirty="0">
              <a:solidFill>
                <a:schemeClr val="bg1"/>
              </a:solidFill>
              <a:latin typeface="Century Gothic" panose="020B0502020202020204" pitchFamily="34" charset="0"/>
            </a:endParaRPr>
          </a:p>
        </p:txBody>
      </p:sp>
      <p:pic>
        <p:nvPicPr>
          <p:cNvPr id="15" name="Picture 14" descr="NCELP logo">
            <a:extLs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45561" y="6458444"/>
            <a:ext cx="3077513" cy="288077"/>
          </a:xfrm>
          <a:prstGeom prst="rect">
            <a:avLst/>
          </a:prstGeom>
        </p:spPr>
      </p:pic>
    </p:spTree>
    <p:extLst>
      <p:ext uri="{BB962C8B-B14F-4D97-AF65-F5344CB8AC3E}">
        <p14:creationId xmlns:p14="http://schemas.microsoft.com/office/powerpoint/2010/main" val="28989398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F3EF007-3288-8D40-BEC4-499DB252E870}"/>
              </a:ext>
            </a:extLst>
          </p:cNvPr>
          <p:cNvSpPr txBox="1">
            <a:spLocks/>
          </p:cNvSpPr>
          <p:nvPr/>
        </p:nvSpPr>
        <p:spPr>
          <a:xfrm>
            <a:off x="458874" y="174625"/>
            <a:ext cx="11049000" cy="5616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How many words does a GCSE student know, </a:t>
            </a:r>
            <a:r>
              <a:rPr lang="en-US" sz="3600" i="1" dirty="0"/>
              <a:t>receptively</a:t>
            </a:r>
            <a:r>
              <a:rPr lang="en-US" sz="3600" dirty="0"/>
              <a:t>?</a:t>
            </a:r>
          </a:p>
        </p:txBody>
      </p:sp>
      <p:pic>
        <p:nvPicPr>
          <p:cNvPr id="2" name="Picture 1" descr="Table of vocabulary scores in each year of study"/>
          <p:cNvPicPr>
            <a:picLocks noChangeAspect="1"/>
          </p:cNvPicPr>
          <p:nvPr/>
        </p:nvPicPr>
        <p:blipFill rotWithShape="1">
          <a:blip r:embed="rId3"/>
          <a:srcRect b="59517"/>
          <a:stretch/>
        </p:blipFill>
        <p:spPr>
          <a:xfrm>
            <a:off x="738005" y="736267"/>
            <a:ext cx="7661723" cy="2615598"/>
          </a:xfrm>
          <a:prstGeom prst="rect">
            <a:avLst/>
          </a:prstGeom>
        </p:spPr>
      </p:pic>
      <p:pic>
        <p:nvPicPr>
          <p:cNvPr id="5" name="Picture 4" descr="Graph of vocabulary size compared to years learning language">
            <a:extLst>
              <a:ext uri="{FF2B5EF4-FFF2-40B4-BE49-F238E27FC236}">
                <a16:creationId xmlns:a16="http://schemas.microsoft.com/office/drawing/2014/main" id="{3199722A-78FF-C64C-BF56-857C426EB9FD}"/>
              </a:ext>
            </a:extLst>
          </p:cNvPr>
          <p:cNvPicPr>
            <a:picLocks noChangeAspect="1"/>
          </p:cNvPicPr>
          <p:nvPr/>
        </p:nvPicPr>
        <p:blipFill rotWithShape="1">
          <a:blip r:embed="rId3"/>
          <a:srcRect l="6636" t="41017" r="2585" b="9593"/>
          <a:stretch/>
        </p:blipFill>
        <p:spPr>
          <a:xfrm>
            <a:off x="4577027" y="3319072"/>
            <a:ext cx="7645401" cy="3302936"/>
          </a:xfrm>
          <a:prstGeom prst="rect">
            <a:avLst/>
          </a:prstGeom>
        </p:spPr>
      </p:pic>
      <p:sp>
        <p:nvSpPr>
          <p:cNvPr id="3" name="Rectangle 2"/>
          <p:cNvSpPr/>
          <p:nvPr/>
        </p:nvSpPr>
        <p:spPr>
          <a:xfrm>
            <a:off x="200066" y="5225870"/>
            <a:ext cx="4368800" cy="1200329"/>
          </a:xfrm>
          <a:prstGeom prst="rect">
            <a:avLst/>
          </a:prstGeom>
        </p:spPr>
        <p:txBody>
          <a:bodyPr wrap="square">
            <a:spAutoFit/>
          </a:bodyPr>
          <a:lstStyle/>
          <a:p>
            <a:r>
              <a:rPr lang="en-GB" i="1" dirty="0">
                <a:solidFill>
                  <a:schemeClr val="accent5">
                    <a:lumMod val="50000"/>
                  </a:schemeClr>
                </a:solidFill>
                <a:latin typeface="Century Gothic" panose="020B0502020202020204" pitchFamily="34" charset="0"/>
              </a:rPr>
              <a:t>Milton (2006). Language </a:t>
            </a:r>
            <a:r>
              <a:rPr lang="en-GB" i="1" dirty="0" err="1">
                <a:solidFill>
                  <a:schemeClr val="accent5">
                    <a:lumMod val="50000"/>
                  </a:schemeClr>
                </a:solidFill>
                <a:latin typeface="Century Gothic" panose="020B0502020202020204" pitchFamily="34" charset="0"/>
              </a:rPr>
              <a:t>Lite</a:t>
            </a:r>
            <a:r>
              <a:rPr lang="en-GB" i="1" dirty="0">
                <a:solidFill>
                  <a:schemeClr val="accent5">
                    <a:lumMod val="50000"/>
                  </a:schemeClr>
                </a:solidFill>
                <a:latin typeface="Century Gothic" panose="020B0502020202020204" pitchFamily="34" charset="0"/>
              </a:rPr>
              <a:t>? Learning French Vocabulary in School,  </a:t>
            </a:r>
            <a:r>
              <a:rPr lang="en-GB" dirty="0">
                <a:solidFill>
                  <a:schemeClr val="accent5">
                    <a:lumMod val="50000"/>
                  </a:schemeClr>
                </a:solidFill>
                <a:latin typeface="Century Gothic" panose="020B0502020202020204" pitchFamily="34" charset="0"/>
              </a:rPr>
              <a:t>Journal of French Language Studies, </a:t>
            </a:r>
            <a:r>
              <a:rPr lang="en-GB" i="1" dirty="0">
                <a:solidFill>
                  <a:schemeClr val="accent5">
                    <a:lumMod val="50000"/>
                  </a:schemeClr>
                </a:solidFill>
                <a:latin typeface="Century Gothic" panose="020B0502020202020204" pitchFamily="34" charset="0"/>
              </a:rPr>
              <a:t>16, 187-205</a:t>
            </a:r>
          </a:p>
        </p:txBody>
      </p:sp>
      <p:sp>
        <p:nvSpPr>
          <p:cNvPr id="6" name="Oval 5">
            <a:extLst>
              <a:ext uri="{FF2B5EF4-FFF2-40B4-BE49-F238E27FC236}">
                <a16:creationId xmlns:a16="http://schemas.microsoft.com/office/drawing/2014/main" id="{BD6B2FEC-F8AF-F84C-A802-A640E013FB49}"/>
              </a:ext>
              <a:ext uri="{C183D7F6-B498-43B3-948B-1728B52AA6E4}">
                <adec:decorative xmlns:adec="http://schemas.microsoft.com/office/drawing/2017/decorative" val="1"/>
              </a:ext>
            </a:extLst>
          </p:cNvPr>
          <p:cNvSpPr/>
          <p:nvPr/>
        </p:nvSpPr>
        <p:spPr>
          <a:xfrm>
            <a:off x="4835915" y="935003"/>
            <a:ext cx="1326272" cy="2416862"/>
          </a:xfrm>
          <a:prstGeom prst="ellipse">
            <a:avLst/>
          </a:prstGeom>
          <a:noFill/>
          <a:ln w="635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itle 6">
            <a:extLst>
              <a:ext uri="{FF2B5EF4-FFF2-40B4-BE49-F238E27FC236}">
                <a16:creationId xmlns:a16="http://schemas.microsoft.com/office/drawing/2014/main" id="{49B0AD6A-4015-479A-BDAB-C2979856D34A}"/>
              </a:ext>
              <a:ext uri="{C183D7F6-B498-43B3-948B-1728B52AA6E4}">
                <adec:decorative xmlns:adec="http://schemas.microsoft.com/office/drawing/2017/decorative" val="1"/>
              </a:ext>
            </a:extLst>
          </p:cNvPr>
          <p:cNvSpPr>
            <a:spLocks noGrp="1"/>
          </p:cNvSpPr>
          <p:nvPr>
            <p:ph type="title" idx="4294967295"/>
          </p:nvPr>
        </p:nvSpPr>
        <p:spPr/>
        <p:txBody>
          <a:bodyPr/>
          <a:lstStyle/>
          <a:p>
            <a:pPr rtl="0" eaLnBrk="1" latinLnBrk="0" hangingPunct="1"/>
            <a:r>
              <a:rPr lang="en-US" sz="200" kern="1200" dirty="0">
                <a:solidFill>
                  <a:schemeClr val="bg1"/>
                </a:solidFill>
                <a:effectLst/>
                <a:latin typeface="Calibri" panose="020F0502020204030204" pitchFamily="34" charset="0"/>
                <a:ea typeface="+mn-ea"/>
                <a:cs typeface="+mn-cs"/>
              </a:rPr>
              <a:t>How many words does a GCSE student know, </a:t>
            </a:r>
            <a:r>
              <a:rPr lang="en-US" sz="200" i="1" kern="1200" dirty="0">
                <a:solidFill>
                  <a:schemeClr val="bg1"/>
                </a:solidFill>
                <a:effectLst/>
                <a:latin typeface="Calibri" panose="020F0502020204030204" pitchFamily="34" charset="0"/>
                <a:ea typeface="+mn-ea"/>
                <a:cs typeface="+mn-cs"/>
              </a:rPr>
              <a:t>receptively</a:t>
            </a:r>
            <a:r>
              <a:rPr lang="en-US" sz="200" kern="1200" dirty="0">
                <a:solidFill>
                  <a:schemeClr val="bg1"/>
                </a:solidFill>
                <a:effectLst/>
                <a:latin typeface="Calibri" panose="020F0502020204030204" pitchFamily="34" charset="0"/>
                <a:ea typeface="+mn-ea"/>
                <a:cs typeface="+mn-cs"/>
              </a:rPr>
              <a:t>?</a:t>
            </a:r>
            <a:endParaRPr lang="en-GB" sz="200" dirty="0">
              <a:solidFill>
                <a:schemeClr val="bg1"/>
              </a:solidFill>
              <a:effectLst/>
            </a:endParaRPr>
          </a:p>
          <a:p>
            <a:endParaRPr lang="fr-FR" dirty="0"/>
          </a:p>
        </p:txBody>
      </p:sp>
    </p:spTree>
    <p:extLst>
      <p:ext uri="{BB962C8B-B14F-4D97-AF65-F5344CB8AC3E}">
        <p14:creationId xmlns:p14="http://schemas.microsoft.com/office/powerpoint/2010/main" val="1110067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765BCD28-CBEE-0448-8164-B35991895424}"/>
              </a:ext>
            </a:extLst>
          </p:cNvPr>
          <p:cNvSpPr txBox="1">
            <a:spLocks/>
          </p:cNvSpPr>
          <p:nvPr/>
        </p:nvSpPr>
        <p:spPr>
          <a:xfrm>
            <a:off x="458874" y="174625"/>
            <a:ext cx="11049000" cy="561642"/>
          </a:xfrm>
          <a:prstGeom prst="rect">
            <a:avLst/>
          </a:prstGeom>
        </p:spPr>
        <p:txBody>
          <a:bodyP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a:t>How many words does an </a:t>
            </a:r>
            <a:r>
              <a:rPr lang="en-US" sz="3600" b="1" dirty="0"/>
              <a:t>A level student </a:t>
            </a:r>
            <a:r>
              <a:rPr lang="en-US" sz="3600" dirty="0"/>
              <a:t>know, </a:t>
            </a:r>
            <a:r>
              <a:rPr lang="en-US" sz="3600" i="1" dirty="0"/>
              <a:t>receptively</a:t>
            </a:r>
            <a:r>
              <a:rPr lang="en-US" sz="3600" dirty="0"/>
              <a:t>?</a:t>
            </a:r>
          </a:p>
        </p:txBody>
      </p:sp>
      <p:pic>
        <p:nvPicPr>
          <p:cNvPr id="2" name="Picture 1" descr="Table of vocabulary size and 'A' level grade"/>
          <p:cNvPicPr>
            <a:picLocks noChangeAspect="1"/>
          </p:cNvPicPr>
          <p:nvPr/>
        </p:nvPicPr>
        <p:blipFill>
          <a:blip r:embed="rId3"/>
          <a:stretch>
            <a:fillRect/>
          </a:stretch>
        </p:blipFill>
        <p:spPr>
          <a:xfrm>
            <a:off x="628801" y="907030"/>
            <a:ext cx="6445962" cy="2351789"/>
          </a:xfrm>
          <a:prstGeom prst="rect">
            <a:avLst/>
          </a:prstGeom>
        </p:spPr>
      </p:pic>
      <p:pic>
        <p:nvPicPr>
          <p:cNvPr id="3" name="Picture 2" descr="Graph of mean lexical size compared to 'A' level grade"/>
          <p:cNvPicPr>
            <a:picLocks noChangeAspect="1"/>
          </p:cNvPicPr>
          <p:nvPr/>
        </p:nvPicPr>
        <p:blipFill rotWithShape="1">
          <a:blip r:embed="rId4"/>
          <a:srcRect b="15600"/>
          <a:stretch/>
        </p:blipFill>
        <p:spPr>
          <a:xfrm>
            <a:off x="3265714" y="3223251"/>
            <a:ext cx="8669098" cy="3627854"/>
          </a:xfrm>
          <a:prstGeom prst="rect">
            <a:avLst/>
          </a:prstGeom>
        </p:spPr>
      </p:pic>
      <p:sp>
        <p:nvSpPr>
          <p:cNvPr id="4" name="Rectangle 3"/>
          <p:cNvSpPr/>
          <p:nvPr/>
        </p:nvSpPr>
        <p:spPr>
          <a:xfrm>
            <a:off x="258951" y="6163304"/>
            <a:ext cx="4271471" cy="430887"/>
          </a:xfrm>
          <a:prstGeom prst="rect">
            <a:avLst/>
          </a:prstGeom>
        </p:spPr>
        <p:txBody>
          <a:bodyPr wrap="square">
            <a:spAutoFit/>
          </a:bodyPr>
          <a:lstStyle/>
          <a:p>
            <a:r>
              <a:rPr lang="en-GB" sz="1100" i="1" dirty="0">
                <a:solidFill>
                  <a:schemeClr val="accent5">
                    <a:lumMod val="50000"/>
                  </a:schemeClr>
                </a:solidFill>
                <a:latin typeface="Century Gothic" panose="020B0502020202020204" pitchFamily="34" charset="0"/>
              </a:rPr>
              <a:t>Language </a:t>
            </a:r>
            <a:r>
              <a:rPr lang="en-GB" sz="1100" i="1" dirty="0" err="1">
                <a:solidFill>
                  <a:schemeClr val="accent5">
                    <a:lumMod val="50000"/>
                  </a:schemeClr>
                </a:solidFill>
                <a:latin typeface="Century Gothic" panose="020B0502020202020204" pitchFamily="34" charset="0"/>
              </a:rPr>
              <a:t>Lite</a:t>
            </a:r>
            <a:r>
              <a:rPr lang="en-GB" sz="1100" i="1" dirty="0">
                <a:solidFill>
                  <a:schemeClr val="accent5">
                    <a:lumMod val="50000"/>
                  </a:schemeClr>
                </a:solidFill>
                <a:latin typeface="Century Gothic" panose="020B0502020202020204" pitchFamily="34" charset="0"/>
              </a:rPr>
              <a:t>? Learning French Vocabulary in School,  </a:t>
            </a:r>
            <a:br>
              <a:rPr lang="en-GB" sz="1100" i="1" dirty="0">
                <a:solidFill>
                  <a:schemeClr val="accent5">
                    <a:lumMod val="50000"/>
                  </a:schemeClr>
                </a:solidFill>
                <a:latin typeface="Century Gothic" panose="020B0502020202020204" pitchFamily="34" charset="0"/>
              </a:rPr>
            </a:br>
            <a:r>
              <a:rPr lang="en-GB" sz="1100" i="1" dirty="0">
                <a:solidFill>
                  <a:schemeClr val="accent5">
                    <a:lumMod val="50000"/>
                  </a:schemeClr>
                </a:solidFill>
                <a:latin typeface="Century Gothic" panose="020B0502020202020204" pitchFamily="34" charset="0"/>
              </a:rPr>
              <a:t>Milton (2006). Journal of French </a:t>
            </a:r>
            <a:r>
              <a:rPr lang="en-GB" sz="1100" i="1" dirty="0" err="1">
                <a:solidFill>
                  <a:schemeClr val="accent5">
                    <a:lumMod val="50000"/>
                  </a:schemeClr>
                </a:solidFill>
                <a:latin typeface="Century Gothic" panose="020B0502020202020204" pitchFamily="34" charset="0"/>
              </a:rPr>
              <a:t>Lanuage</a:t>
            </a:r>
            <a:r>
              <a:rPr lang="en-GB" sz="1100" i="1" dirty="0">
                <a:solidFill>
                  <a:schemeClr val="accent5">
                    <a:lumMod val="50000"/>
                  </a:schemeClr>
                </a:solidFill>
                <a:latin typeface="Century Gothic" panose="020B0502020202020204" pitchFamily="34" charset="0"/>
              </a:rPr>
              <a:t> Studies, 16, 187-205</a:t>
            </a:r>
          </a:p>
        </p:txBody>
      </p:sp>
      <p:sp>
        <p:nvSpPr>
          <p:cNvPr id="5" name="Title 4">
            <a:extLst>
              <a:ext uri="{FF2B5EF4-FFF2-40B4-BE49-F238E27FC236}">
                <a16:creationId xmlns:a16="http://schemas.microsoft.com/office/drawing/2014/main" id="{B21963A9-98C8-43FF-A7CD-A7F7AA618C29}"/>
              </a:ext>
              <a:ext uri="{C183D7F6-B498-43B3-948B-1728B52AA6E4}">
                <adec:decorative xmlns:adec="http://schemas.microsoft.com/office/drawing/2017/decorative" val="1"/>
              </a:ext>
            </a:extLst>
          </p:cNvPr>
          <p:cNvSpPr>
            <a:spLocks noGrp="1"/>
          </p:cNvSpPr>
          <p:nvPr>
            <p:ph type="title" idx="4294967295"/>
          </p:nvPr>
        </p:nvSpPr>
        <p:spPr/>
        <p:txBody>
          <a:bodyPr/>
          <a:lstStyle/>
          <a:p>
            <a:pPr rtl="0" eaLnBrk="1" latinLnBrk="0" hangingPunct="1"/>
            <a:r>
              <a:rPr lang="en-US" sz="200" kern="1200" dirty="0">
                <a:solidFill>
                  <a:schemeClr val="bg1"/>
                </a:solidFill>
                <a:effectLst/>
                <a:latin typeface="Calibri" panose="020F0502020204030204" pitchFamily="34" charset="0"/>
                <a:ea typeface="+mn-ea"/>
                <a:cs typeface="+mn-cs"/>
              </a:rPr>
              <a:t>How many words does an </a:t>
            </a:r>
            <a:r>
              <a:rPr lang="en-US" sz="200" b="1" kern="1200" dirty="0">
                <a:solidFill>
                  <a:schemeClr val="bg1"/>
                </a:solidFill>
                <a:effectLst/>
                <a:latin typeface="Calibri" panose="020F0502020204030204" pitchFamily="34" charset="0"/>
                <a:ea typeface="+mn-ea"/>
                <a:cs typeface="+mn-cs"/>
              </a:rPr>
              <a:t>A level student </a:t>
            </a:r>
            <a:r>
              <a:rPr lang="en-US" sz="200" kern="1200" dirty="0">
                <a:solidFill>
                  <a:schemeClr val="bg1"/>
                </a:solidFill>
                <a:effectLst/>
                <a:latin typeface="Calibri" panose="020F0502020204030204" pitchFamily="34" charset="0"/>
                <a:ea typeface="+mn-ea"/>
                <a:cs typeface="+mn-cs"/>
              </a:rPr>
              <a:t>know, </a:t>
            </a:r>
            <a:r>
              <a:rPr lang="en-US" sz="200" i="1" kern="1200" dirty="0">
                <a:solidFill>
                  <a:schemeClr val="bg1"/>
                </a:solidFill>
                <a:effectLst/>
                <a:latin typeface="Calibri" panose="020F0502020204030204" pitchFamily="34" charset="0"/>
                <a:ea typeface="+mn-ea"/>
                <a:cs typeface="+mn-cs"/>
              </a:rPr>
              <a:t>receptively</a:t>
            </a:r>
            <a:r>
              <a:rPr lang="en-US" sz="200" kern="1200" dirty="0">
                <a:solidFill>
                  <a:schemeClr val="bg1"/>
                </a:solidFill>
                <a:effectLst/>
                <a:latin typeface="Calibri" panose="020F0502020204030204" pitchFamily="34" charset="0"/>
                <a:ea typeface="+mn-ea"/>
                <a:cs typeface="+mn-cs"/>
              </a:rPr>
              <a:t>?</a:t>
            </a:r>
            <a:endParaRPr lang="en-GB" sz="200" dirty="0">
              <a:solidFill>
                <a:schemeClr val="bg1"/>
              </a:solidFill>
              <a:effectLst/>
            </a:endParaRPr>
          </a:p>
          <a:p>
            <a:endParaRPr lang="fr-FR" dirty="0"/>
          </a:p>
        </p:txBody>
      </p:sp>
    </p:spTree>
    <p:extLst>
      <p:ext uri="{BB962C8B-B14F-4D97-AF65-F5344CB8AC3E}">
        <p14:creationId xmlns:p14="http://schemas.microsoft.com/office/powerpoint/2010/main" val="403907312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6484584" cy="1325563"/>
          </a:xfrm>
        </p:spPr>
        <p:txBody>
          <a:bodyPr>
            <a:normAutofit/>
          </a:bodyPr>
          <a:lstStyle/>
          <a:p>
            <a:r>
              <a:rPr lang="en-GB" sz="2700" b="1" dirty="0">
                <a:solidFill>
                  <a:schemeClr val="bg1"/>
                </a:solidFill>
              </a:rPr>
              <a:t>2. Designing a vocabulary strand</a:t>
            </a:r>
          </a:p>
        </p:txBody>
      </p:sp>
      <p:sp>
        <p:nvSpPr>
          <p:cNvPr id="22" name="TextBox 21">
            <a:extLst>
              <a:ext uri="{FF2B5EF4-FFF2-40B4-BE49-F238E27FC236}">
                <a16:creationId xmlns:a16="http://schemas.microsoft.com/office/drawing/2014/main" id="{EAEE5AB3-3CA6-475D-A702-5B62B8F063FA}"/>
              </a:ext>
            </a:extLst>
          </p:cNvPr>
          <p:cNvSpPr txBox="1"/>
          <p:nvPr/>
        </p:nvSpPr>
        <p:spPr>
          <a:xfrm>
            <a:off x="739887" y="0"/>
            <a:ext cx="11452113" cy="737318"/>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lang="en-GB" sz="3200" dirty="0">
                <a:solidFill>
                  <a:srgbClr val="204E79"/>
                </a:solidFill>
                <a:latin typeface="Century Gothic" panose="020F0302020204030204"/>
              </a:rPr>
              <a:t>How many words is it reasonable to expect at GCSE? </a:t>
            </a:r>
          </a:p>
        </p:txBody>
      </p:sp>
      <p:sp>
        <p:nvSpPr>
          <p:cNvPr id="25" name="Rectangle: Rounded Corners 24">
            <a:extLst>
              <a:ext uri="{FF2B5EF4-FFF2-40B4-BE49-F238E27FC236}">
                <a16:creationId xmlns:a16="http://schemas.microsoft.com/office/drawing/2014/main" id="{7801D15F-AE79-4039-997B-99FD0F807BB0}"/>
              </a:ext>
            </a:extLst>
          </p:cNvPr>
          <p:cNvSpPr/>
          <p:nvPr/>
        </p:nvSpPr>
        <p:spPr>
          <a:xfrm>
            <a:off x="177800" y="737318"/>
            <a:ext cx="11836400" cy="5868118"/>
          </a:xfrm>
          <a:prstGeom prst="roundRect">
            <a:avLst>
              <a:gd name="adj" fmla="val 12339"/>
            </a:avLst>
          </a:prstGeom>
          <a:solidFill>
            <a:schemeClr val="accent1">
              <a:lumMod val="40000"/>
              <a:lumOff val="6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GB" sz="2800" b="1" dirty="0">
                <a:solidFill>
                  <a:srgbClr val="5B9BD5">
                    <a:lumMod val="50000"/>
                  </a:srgbClr>
                </a:solidFill>
              </a:rPr>
              <a:t>Average curriculum time </a:t>
            </a:r>
            <a:r>
              <a:rPr lang="en-GB" sz="2800" b="1" i="1" dirty="0">
                <a:solidFill>
                  <a:srgbClr val="5B9BD5">
                    <a:lumMod val="50000"/>
                  </a:srgbClr>
                </a:solidFill>
              </a:rPr>
              <a:t>realistically</a:t>
            </a:r>
            <a:r>
              <a:rPr lang="en-GB" sz="2800" b="1" dirty="0">
                <a:solidFill>
                  <a:srgbClr val="5B9BD5">
                    <a:lumMod val="50000"/>
                  </a:srgbClr>
                </a:solidFill>
              </a:rPr>
              <a:t> available </a:t>
            </a:r>
            <a:r>
              <a:rPr lang="en-GB" sz="2800" dirty="0">
                <a:solidFill>
                  <a:srgbClr val="5B9BD5">
                    <a:lumMod val="50000"/>
                  </a:srgbClr>
                </a:solidFill>
              </a:rPr>
              <a:t>= </a:t>
            </a:r>
            <a:r>
              <a:rPr lang="en-GB" sz="2800" b="1" dirty="0">
                <a:solidFill>
                  <a:srgbClr val="5B9BD5">
                    <a:lumMod val="50000"/>
                  </a:srgbClr>
                </a:solidFill>
              </a:rPr>
              <a:t>168 weeks</a:t>
            </a:r>
            <a:r>
              <a:rPr lang="en-GB" sz="2800" dirty="0">
                <a:solidFill>
                  <a:srgbClr val="5B9BD5">
                    <a:lumMod val="50000"/>
                  </a:srgbClr>
                </a:solidFill>
              </a:rPr>
              <a:t> </a:t>
            </a:r>
          </a:p>
          <a:p>
            <a:r>
              <a:rPr lang="en-GB" sz="2800" dirty="0">
                <a:solidFill>
                  <a:srgbClr val="5B9BD5">
                    <a:lumMod val="50000"/>
                  </a:srgbClr>
                </a:solidFill>
              </a:rPr>
              <a:t>(36 weeks/year</a:t>
            </a:r>
            <a:r>
              <a:rPr lang="en-GB" sz="2800" b="1" dirty="0">
                <a:solidFill>
                  <a:srgbClr val="5B9BD5">
                    <a:lumMod val="50000"/>
                  </a:srgbClr>
                </a:solidFill>
              </a:rPr>
              <a:t> </a:t>
            </a:r>
            <a:r>
              <a:rPr lang="en-GB" sz="2800" dirty="0">
                <a:solidFill>
                  <a:srgbClr val="5B9BD5">
                    <a:lumMod val="50000"/>
                  </a:srgbClr>
                </a:solidFill>
              </a:rPr>
              <a:t>over 5 years, minus one term in year 11)</a:t>
            </a:r>
          </a:p>
          <a:p>
            <a:pPr marL="285750" indent="-285750">
              <a:buFont typeface="Arial" panose="020B0604020202020204" pitchFamily="34" charset="0"/>
              <a:buChar char="•"/>
            </a:pPr>
            <a:endParaRPr lang="en-GB" sz="2000" b="1" dirty="0">
              <a:solidFill>
                <a:srgbClr val="5B9BD5">
                  <a:lumMod val="50000"/>
                </a:srgbClr>
              </a:solidFill>
            </a:endParaRPr>
          </a:p>
          <a:p>
            <a:pPr marL="285750" lvl="0" indent="-285750">
              <a:buFont typeface="Arial" panose="020B0604020202020204" pitchFamily="34" charset="0"/>
              <a:buChar char="•"/>
            </a:pPr>
            <a:r>
              <a:rPr lang="en-GB" sz="2800" b="1" dirty="0">
                <a:solidFill>
                  <a:srgbClr val="5B9BD5">
                    <a:lumMod val="50000"/>
                  </a:srgbClr>
                </a:solidFill>
              </a:rPr>
              <a:t>Based on acquisition of approx. 10 new words/week </a:t>
            </a:r>
            <a:r>
              <a:rPr lang="en-GB" sz="2800" dirty="0">
                <a:solidFill>
                  <a:srgbClr val="5B9BD5">
                    <a:lumMod val="50000"/>
                  </a:srgbClr>
                </a:solidFill>
              </a:rPr>
              <a:t>(e.g. Schmitt 2004), </a:t>
            </a:r>
            <a:r>
              <a:rPr lang="en-GB" sz="2800" b="1" dirty="0">
                <a:solidFill>
                  <a:srgbClr val="5B9BD5">
                    <a:lumMod val="50000"/>
                  </a:srgbClr>
                </a:solidFill>
              </a:rPr>
              <a:t>-&gt; approx. 1680</a:t>
            </a:r>
            <a:r>
              <a:rPr lang="en-GB" sz="2800" dirty="0">
                <a:solidFill>
                  <a:srgbClr val="5B9BD5">
                    <a:lumMod val="50000"/>
                  </a:srgbClr>
                </a:solidFill>
              </a:rPr>
              <a:t> </a:t>
            </a:r>
            <a:r>
              <a:rPr lang="en-GB" sz="2800" b="1" dirty="0">
                <a:solidFill>
                  <a:srgbClr val="5B9BD5">
                    <a:lumMod val="50000"/>
                  </a:srgbClr>
                </a:solidFill>
              </a:rPr>
              <a:t>words </a:t>
            </a:r>
            <a:r>
              <a:rPr lang="en-GB" sz="2800" dirty="0">
                <a:solidFill>
                  <a:srgbClr val="5B9BD5">
                    <a:lumMod val="50000"/>
                  </a:srgbClr>
                </a:solidFill>
              </a:rPr>
              <a:t>(about 4 per lesson, using data from Milton, 2006) </a:t>
            </a:r>
            <a:endParaRPr lang="en-GB" sz="2800" b="1" dirty="0">
              <a:solidFill>
                <a:srgbClr val="5B9BD5">
                  <a:lumMod val="50000"/>
                </a:srgbClr>
              </a:solidFill>
            </a:endParaRPr>
          </a:p>
          <a:p>
            <a:pPr marL="285750" lvl="0" indent="-285750">
              <a:buFont typeface="Arial" panose="020B0604020202020204" pitchFamily="34" charset="0"/>
              <a:buChar char="•"/>
            </a:pPr>
            <a:r>
              <a:rPr lang="en-GB" sz="2800" b="1" dirty="0">
                <a:solidFill>
                  <a:srgbClr val="5B9BD5">
                    <a:lumMod val="50000"/>
                  </a:srgbClr>
                </a:solidFill>
              </a:rPr>
              <a:t>10 words per week realistic,</a:t>
            </a:r>
            <a:r>
              <a:rPr lang="en-GB" sz="2800" dirty="0">
                <a:solidFill>
                  <a:srgbClr val="5B9BD5">
                    <a:lumMod val="50000"/>
                  </a:srgbClr>
                </a:solidFill>
              </a:rPr>
              <a:t> if we acknowledge that …</a:t>
            </a:r>
          </a:p>
          <a:p>
            <a:pPr marL="914400" lvl="1" indent="-457200">
              <a:buFont typeface="Courier New" panose="02070309020205020404" pitchFamily="49" charset="0"/>
              <a:buChar char="o"/>
            </a:pPr>
            <a:r>
              <a:rPr lang="en-GB" sz="2800" b="1" dirty="0">
                <a:solidFill>
                  <a:srgbClr val="5B9BD5">
                    <a:lumMod val="50000"/>
                  </a:srgbClr>
                </a:solidFill>
              </a:rPr>
              <a:t>words are best known when both understood </a:t>
            </a:r>
            <a:r>
              <a:rPr lang="en-GB" sz="2800" b="1" i="1" u="sng" dirty="0">
                <a:solidFill>
                  <a:srgbClr val="5B9BD5">
                    <a:lumMod val="50000"/>
                  </a:srgbClr>
                </a:solidFill>
              </a:rPr>
              <a:t>and produced</a:t>
            </a:r>
            <a:r>
              <a:rPr lang="en-GB" sz="2800" b="1" dirty="0">
                <a:solidFill>
                  <a:srgbClr val="5B9BD5">
                    <a:lumMod val="50000"/>
                  </a:srgbClr>
                </a:solidFill>
              </a:rPr>
              <a:t> </a:t>
            </a:r>
          </a:p>
          <a:p>
            <a:pPr marL="1257300" lvl="2" indent="-342900">
              <a:buFont typeface="Wingdings" pitchFamily="2" charset="2"/>
              <a:buChar char="§"/>
            </a:pPr>
            <a:r>
              <a:rPr lang="en-GB" sz="2400" b="1" dirty="0">
                <a:solidFill>
                  <a:srgbClr val="5B9BD5">
                    <a:lumMod val="50000"/>
                  </a:srgbClr>
                </a:solidFill>
              </a:rPr>
              <a:t>and practically, in the classroom, separating teaching and resources into words that ‘only need to be known receptively’ is very difficult!</a:t>
            </a:r>
          </a:p>
          <a:p>
            <a:pPr marL="914400" lvl="1" indent="-457200">
              <a:buFont typeface="Courier New" panose="02070309020205020404" pitchFamily="49" charset="0"/>
              <a:buChar char="o"/>
            </a:pPr>
            <a:r>
              <a:rPr lang="en-GB" sz="2800" b="1" dirty="0">
                <a:solidFill>
                  <a:srgbClr val="5B9BD5">
                    <a:lumMod val="50000"/>
                  </a:srgbClr>
                </a:solidFill>
              </a:rPr>
              <a:t>lots of systematic revisiting, practice, and testing is needed</a:t>
            </a:r>
          </a:p>
          <a:p>
            <a:pPr marL="914400" lvl="1" indent="-457200">
              <a:buFont typeface="Courier New" panose="02070309020205020404" pitchFamily="49" charset="0"/>
              <a:buChar char="o"/>
            </a:pPr>
            <a:r>
              <a:rPr lang="en-GB" sz="2800" b="1" dirty="0">
                <a:solidFill>
                  <a:srgbClr val="5B9BD5">
                    <a:lumMod val="50000"/>
                  </a:srgbClr>
                </a:solidFill>
              </a:rPr>
              <a:t>complex, highly irregular grammar items need to be learnt like “words”</a:t>
            </a:r>
            <a:endParaRPr lang="en-GB" sz="2000" dirty="0">
              <a:solidFill>
                <a:srgbClr val="5B9BD5">
                  <a:lumMod val="50000"/>
                </a:srgbClr>
              </a:solidFill>
            </a:endParaRPr>
          </a:p>
          <a:p>
            <a:pPr marL="285750" lvl="0" indent="-285750">
              <a:buFont typeface="Arial" panose="020B0604020202020204" pitchFamily="34" charset="0"/>
              <a:buChar char="•"/>
            </a:pPr>
            <a:r>
              <a:rPr lang="en-GB" sz="2800" b="1" dirty="0">
                <a:solidFill>
                  <a:srgbClr val="5B9BD5">
                    <a:lumMod val="50000"/>
                  </a:srgbClr>
                </a:solidFill>
              </a:rPr>
              <a:t>NB</a:t>
            </a:r>
            <a:r>
              <a:rPr lang="en-GB" sz="2800" dirty="0">
                <a:solidFill>
                  <a:srgbClr val="5B9BD5">
                    <a:lumMod val="50000"/>
                  </a:srgbClr>
                </a:solidFill>
              </a:rPr>
              <a:t> Students </a:t>
            </a:r>
            <a:r>
              <a:rPr lang="en-GB" sz="2800" b="1" u="sng" dirty="0">
                <a:solidFill>
                  <a:srgbClr val="5B9BD5">
                    <a:lumMod val="50000"/>
                  </a:srgbClr>
                </a:solidFill>
              </a:rPr>
              <a:t>can pass a GCSE </a:t>
            </a:r>
            <a:r>
              <a:rPr lang="en-GB" sz="2800" dirty="0">
                <a:solidFill>
                  <a:srgbClr val="5B9BD5">
                    <a:lumMod val="50000"/>
                  </a:srgbClr>
                </a:solidFill>
              </a:rPr>
              <a:t>with receptive knowledge of </a:t>
            </a:r>
            <a:r>
              <a:rPr lang="en-GB" sz="2800" b="1" dirty="0">
                <a:solidFill>
                  <a:srgbClr val="5B9BD5">
                    <a:lumMod val="50000"/>
                  </a:srgbClr>
                </a:solidFill>
              </a:rPr>
              <a:t>852 words </a:t>
            </a:r>
            <a:r>
              <a:rPr lang="en-GB" sz="2800" dirty="0">
                <a:solidFill>
                  <a:srgbClr val="5B9BD5">
                    <a:lumMod val="50000"/>
                  </a:srgbClr>
                </a:solidFill>
              </a:rPr>
              <a:t>(Milton, 2006) or perhaps even </a:t>
            </a:r>
            <a:r>
              <a:rPr lang="en-GB" sz="2800" b="1" dirty="0">
                <a:solidFill>
                  <a:srgbClr val="5B9BD5">
                    <a:lumMod val="50000"/>
                  </a:srgbClr>
                </a:solidFill>
              </a:rPr>
              <a:t>564 words </a:t>
            </a:r>
            <a:r>
              <a:rPr lang="en-GB" sz="2800" dirty="0">
                <a:solidFill>
                  <a:srgbClr val="5B9BD5">
                    <a:lumMod val="50000"/>
                  </a:srgbClr>
                </a:solidFill>
              </a:rPr>
              <a:t>(David, 2008)</a:t>
            </a:r>
          </a:p>
        </p:txBody>
      </p:sp>
    </p:spTree>
    <p:custDataLst>
      <p:tags r:id="rId1"/>
    </p:custDataLst>
    <p:extLst>
      <p:ext uri="{BB962C8B-B14F-4D97-AF65-F5344CB8AC3E}">
        <p14:creationId xmlns:p14="http://schemas.microsoft.com/office/powerpoint/2010/main" val="619663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5">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5">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5">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FF9BD3E-484E-2847-BB67-B41A3B4F5940}"/>
              </a:ext>
            </a:extLst>
          </p:cNvPr>
          <p:cNvSpPr txBox="1"/>
          <p:nvPr/>
        </p:nvSpPr>
        <p:spPr>
          <a:xfrm>
            <a:off x="330201" y="65321"/>
            <a:ext cx="11495234" cy="737318"/>
          </a:xfrm>
          <a:prstGeom prst="rect">
            <a:avLst/>
          </a:prstGeom>
          <a:noFill/>
        </p:spPr>
        <p:txBody>
          <a:bodyPr wrap="square" rtlCol="0">
            <a:spAutoFit/>
          </a:bodyPr>
          <a:lstStyle/>
          <a:p>
            <a:pPr marR="0" lvl="0" algn="l" defTabSz="914400" rtl="0" eaLnBrk="1" fontAlgn="auto" latinLnBrk="0" hangingPunct="1">
              <a:lnSpc>
                <a:spcPct val="150000"/>
              </a:lnSpc>
              <a:spcBef>
                <a:spcPts val="0"/>
              </a:spcBef>
              <a:spcAft>
                <a:spcPts val="0"/>
              </a:spcAft>
              <a:buClrTx/>
              <a:buSzTx/>
              <a:tabLst/>
              <a:defRPr/>
            </a:pPr>
            <a:r>
              <a:rPr lang="en-GB" sz="3200" dirty="0">
                <a:solidFill>
                  <a:srgbClr val="204E79"/>
                </a:solidFill>
                <a:latin typeface="Century Gothic" panose="020B0502020202020204" pitchFamily="34" charset="0"/>
              </a:rPr>
              <a:t>When we say ‘know’ a word, you really need to know …</a:t>
            </a:r>
          </a:p>
        </p:txBody>
      </p:sp>
      <p:pic>
        <p:nvPicPr>
          <p:cNvPr id="5" name="Picture 4" descr="Table detailing receptive and production knowledge needed related to form, meaning and use of words"/>
          <p:cNvPicPr>
            <a:picLocks noChangeAspect="1"/>
          </p:cNvPicPr>
          <p:nvPr/>
        </p:nvPicPr>
        <p:blipFill>
          <a:blip r:embed="rId3"/>
          <a:stretch>
            <a:fillRect/>
          </a:stretch>
        </p:blipFill>
        <p:spPr>
          <a:xfrm>
            <a:off x="877101" y="802640"/>
            <a:ext cx="8424994" cy="5975778"/>
          </a:xfrm>
          <a:prstGeom prst="rect">
            <a:avLst/>
          </a:prstGeom>
        </p:spPr>
      </p:pic>
      <p:sp>
        <p:nvSpPr>
          <p:cNvPr id="7" name="Rectangle 6"/>
          <p:cNvSpPr/>
          <p:nvPr/>
        </p:nvSpPr>
        <p:spPr>
          <a:xfrm>
            <a:off x="10409370" y="5978390"/>
            <a:ext cx="1600118" cy="307777"/>
          </a:xfrm>
          <a:prstGeom prst="rect">
            <a:avLst/>
          </a:prstGeom>
        </p:spPr>
        <p:txBody>
          <a:bodyPr wrap="none">
            <a:spAutoFit/>
          </a:bodyPr>
          <a:lstStyle/>
          <a:p>
            <a:pPr algn="ctr"/>
            <a:r>
              <a:rPr lang="en-GB" sz="1400" dirty="0">
                <a:solidFill>
                  <a:srgbClr val="204E79"/>
                </a:solidFill>
                <a:latin typeface="Century Gothic" panose="020B0502020202020204" pitchFamily="34" charset="0"/>
              </a:rPr>
              <a:t>(Nation 2001:27)</a:t>
            </a:r>
          </a:p>
        </p:txBody>
      </p:sp>
      <p:sp>
        <p:nvSpPr>
          <p:cNvPr id="6" name="Rectangular Callout 5">
            <a:extLst>
              <a:ext uri="{FF2B5EF4-FFF2-40B4-BE49-F238E27FC236}">
                <a16:creationId xmlns:a16="http://schemas.microsoft.com/office/drawing/2014/main" id="{A7875BE1-BA7C-5C44-BF11-FA14F9DA37BB}"/>
              </a:ext>
            </a:extLst>
          </p:cNvPr>
          <p:cNvSpPr/>
          <p:nvPr/>
        </p:nvSpPr>
        <p:spPr>
          <a:xfrm>
            <a:off x="8859888" y="1081321"/>
            <a:ext cx="3149600" cy="3719279"/>
          </a:xfrm>
          <a:prstGeom prst="wedgeRectCallout">
            <a:avLst>
              <a:gd name="adj1" fmla="val 41980"/>
              <a:gd name="adj2" fmla="val 41190"/>
            </a:avLst>
          </a:prstGeom>
          <a:solidFill>
            <a:srgbClr val="E56700"/>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chemeClr val="bg1"/>
                </a:solidFill>
                <a:latin typeface="Century Gothic" panose="020B0502020202020204" pitchFamily="34" charset="0"/>
              </a:rPr>
              <a:t>Establishing this knowledge needs plenty of practice, in lots of different and engaging contexts</a:t>
            </a:r>
            <a:endParaRPr lang="en-GB" sz="2000" dirty="0">
              <a:solidFill>
                <a:schemeClr val="bg1"/>
              </a:solidFill>
              <a:latin typeface="Century Gothic" panose="020B0502020202020204" pitchFamily="34" charset="0"/>
            </a:endParaRPr>
          </a:p>
        </p:txBody>
      </p:sp>
      <p:sp>
        <p:nvSpPr>
          <p:cNvPr id="2" name="Title 1">
            <a:extLst>
              <a:ext uri="{FF2B5EF4-FFF2-40B4-BE49-F238E27FC236}">
                <a16:creationId xmlns:a16="http://schemas.microsoft.com/office/drawing/2014/main" id="{ED93E3F4-3D40-452D-9080-9A80AF248585}"/>
              </a:ext>
              <a:ext uri="{C183D7F6-B498-43B3-948B-1728B52AA6E4}">
                <adec:decorative xmlns:adec="http://schemas.microsoft.com/office/drawing/2017/decorative" val="1"/>
              </a:ext>
            </a:extLst>
          </p:cNvPr>
          <p:cNvSpPr>
            <a:spLocks noGrp="1"/>
          </p:cNvSpPr>
          <p:nvPr>
            <p:ph type="title" idx="4294967295"/>
          </p:nvPr>
        </p:nvSpPr>
        <p:spPr/>
        <p:txBody>
          <a:bodyPr/>
          <a:lstStyle/>
          <a:p>
            <a:pPr rtl="0" eaLnBrk="1" fontAlgn="auto" latinLnBrk="0" hangingPunct="1"/>
            <a:r>
              <a:rPr lang="en-GB" sz="200" kern="1200" dirty="0">
                <a:solidFill>
                  <a:srgbClr val="204E79"/>
                </a:solidFill>
                <a:effectLst/>
                <a:latin typeface="Century Gothic" panose="020B0502020202020204" pitchFamily="34" charset="0"/>
                <a:ea typeface="+mn-ea"/>
                <a:cs typeface="+mn-cs"/>
              </a:rPr>
              <a:t>When we say ‘know’ a word, you really need to know …</a:t>
            </a:r>
            <a:endParaRPr lang="en-GB" sz="200" dirty="0">
              <a:solidFill>
                <a:srgbClr val="204E79"/>
              </a:solidFill>
              <a:effectLst/>
              <a:latin typeface="Century Gothic" panose="020B0502020202020204" pitchFamily="34" charset="0"/>
            </a:endParaRPr>
          </a:p>
          <a:p>
            <a:endParaRPr lang="fr-FR" dirty="0">
              <a:solidFill>
                <a:srgbClr val="204E79"/>
              </a:solidFill>
              <a:latin typeface="Century Gothic" panose="020B0502020202020204" pitchFamily="34" charset="0"/>
            </a:endParaRPr>
          </a:p>
        </p:txBody>
      </p:sp>
    </p:spTree>
    <p:extLst>
      <p:ext uri="{BB962C8B-B14F-4D97-AF65-F5344CB8AC3E}">
        <p14:creationId xmlns:p14="http://schemas.microsoft.com/office/powerpoint/2010/main" val="1134430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83F376-68F3-644C-8D52-1A4787BA0D41}"/>
              </a:ext>
            </a:extLst>
          </p:cNvPr>
          <p:cNvSpPr>
            <a:spLocks noGrp="1"/>
          </p:cNvSpPr>
          <p:nvPr>
            <p:ph type="title"/>
          </p:nvPr>
        </p:nvSpPr>
        <p:spPr>
          <a:xfrm>
            <a:off x="458874" y="174625"/>
            <a:ext cx="11049000" cy="1196976"/>
          </a:xfrm>
        </p:spPr>
        <p:txBody>
          <a:bodyPr>
            <a:normAutofit fontScale="90000"/>
          </a:bodyPr>
          <a:lstStyle/>
          <a:p>
            <a:r>
              <a:rPr lang="en-US" dirty="0">
                <a:solidFill>
                  <a:srgbClr val="204E79"/>
                </a:solidFill>
              </a:rPr>
              <a:t>You need to keep </a:t>
            </a:r>
            <a:r>
              <a:rPr lang="en-US" b="1" i="1" dirty="0">
                <a:solidFill>
                  <a:srgbClr val="204E79"/>
                </a:solidFill>
              </a:rPr>
              <a:t>revisiting</a:t>
            </a:r>
            <a:r>
              <a:rPr lang="en-US" dirty="0">
                <a:solidFill>
                  <a:srgbClr val="204E79"/>
                </a:solidFill>
              </a:rPr>
              <a:t> words –&gt; </a:t>
            </a:r>
            <a:r>
              <a:rPr lang="en-US" b="1" i="1" dirty="0">
                <a:solidFill>
                  <a:srgbClr val="204E79"/>
                </a:solidFill>
              </a:rPr>
              <a:t>this takes up curriculum time! Vocabulary experts </a:t>
            </a:r>
            <a:r>
              <a:rPr lang="en-US" i="1" dirty="0">
                <a:solidFill>
                  <a:srgbClr val="204E79"/>
                </a:solidFill>
              </a:rPr>
              <a:t>say…  </a:t>
            </a:r>
          </a:p>
        </p:txBody>
      </p:sp>
      <p:sp>
        <p:nvSpPr>
          <p:cNvPr id="4" name="Rectangular Callout 3">
            <a:extLst>
              <a:ext uri="{FF2B5EF4-FFF2-40B4-BE49-F238E27FC236}">
                <a16:creationId xmlns:a16="http://schemas.microsoft.com/office/drawing/2014/main" id="{8CD7D5C8-C7C0-D64E-B122-6F53E9B32953}"/>
              </a:ext>
            </a:extLst>
          </p:cNvPr>
          <p:cNvSpPr/>
          <p:nvPr/>
        </p:nvSpPr>
        <p:spPr>
          <a:xfrm>
            <a:off x="458874" y="4978400"/>
            <a:ext cx="11274249" cy="1712084"/>
          </a:xfrm>
          <a:prstGeom prst="wedgeRectCallout">
            <a:avLst>
              <a:gd name="adj1" fmla="val 49618"/>
              <a:gd name="adj2" fmla="val 45092"/>
            </a:avLst>
          </a:prstGeom>
          <a:solidFill>
            <a:srgbClr val="E56700"/>
          </a:solidFill>
          <a:ln w="317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bg1"/>
                </a:solidFill>
                <a:latin typeface="Century Gothic" panose="020B0502020202020204" pitchFamily="34" charset="0"/>
              </a:rPr>
              <a:t>‘Recycling is necessary, and if it is neglected, many partially learned words will be forgotten, wasting all the effort already put into learning them ... Recycling has to be consciously built into vocabulary learning programs, and teachers must guard against presenting lexical items once and then forgetting about them, or else their students will likely do the same.’ </a:t>
            </a:r>
            <a:r>
              <a:rPr lang="en-GB" sz="1400" dirty="0">
                <a:solidFill>
                  <a:schemeClr val="bg1"/>
                </a:solidFill>
                <a:latin typeface="Century Gothic" panose="020B0502020202020204" pitchFamily="34" charset="0"/>
              </a:rPr>
              <a:t>(Schmitt, 2008:343)</a:t>
            </a:r>
            <a:endParaRPr lang="en-GB" sz="1600" dirty="0">
              <a:solidFill>
                <a:schemeClr val="bg1"/>
              </a:solidFill>
              <a:latin typeface="Century Gothic" panose="020B0502020202020204" pitchFamily="34" charset="0"/>
            </a:endParaRPr>
          </a:p>
        </p:txBody>
      </p:sp>
      <p:sp>
        <p:nvSpPr>
          <p:cNvPr id="5" name="Rectangle: Rounded Corners 22">
            <a:extLst>
              <a:ext uri="{FF2B5EF4-FFF2-40B4-BE49-F238E27FC236}">
                <a16:creationId xmlns:a16="http://schemas.microsoft.com/office/drawing/2014/main" id="{2B1C1F7E-C416-D14A-92E5-C013A13FCEFC}"/>
              </a:ext>
            </a:extLst>
          </p:cNvPr>
          <p:cNvSpPr/>
          <p:nvPr/>
        </p:nvSpPr>
        <p:spPr>
          <a:xfrm>
            <a:off x="458874" y="4176674"/>
            <a:ext cx="9650326" cy="607730"/>
          </a:xfrm>
          <a:prstGeom prst="roundRect">
            <a:avLst/>
          </a:prstGeom>
          <a:solidFill>
            <a:schemeClr val="accent1">
              <a:lumMod val="40000"/>
              <a:lumOff val="60000"/>
            </a:schemeClr>
          </a:solidFill>
          <a:ln w="190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3200" b="1" dirty="0">
                <a:solidFill>
                  <a:srgbClr val="204E79"/>
                </a:solidFill>
              </a:rPr>
              <a:t>spaced repetition, 10+ encounters </a:t>
            </a:r>
            <a:r>
              <a:rPr lang="en-GB" sz="2800" dirty="0">
                <a:solidFill>
                  <a:srgbClr val="204E79"/>
                </a:solidFill>
              </a:rPr>
              <a:t>(e.g., Webb 2007)</a:t>
            </a:r>
          </a:p>
        </p:txBody>
      </p:sp>
      <p:sp>
        <p:nvSpPr>
          <p:cNvPr id="6" name="Rectangle 5">
            <a:extLst>
              <a:ext uri="{FF2B5EF4-FFF2-40B4-BE49-F238E27FC236}">
                <a16:creationId xmlns:a16="http://schemas.microsoft.com/office/drawing/2014/main" id="{7D054D0C-E83D-9347-8B9F-9C7A9CBC0495}"/>
              </a:ext>
            </a:extLst>
          </p:cNvPr>
          <p:cNvSpPr/>
          <p:nvPr/>
        </p:nvSpPr>
        <p:spPr>
          <a:xfrm>
            <a:off x="458874" y="2911304"/>
            <a:ext cx="10793326" cy="954107"/>
          </a:xfrm>
          <a:prstGeom prst="rect">
            <a:avLst/>
          </a:prstGeom>
          <a:solidFill>
            <a:srgbClr val="92D050"/>
          </a:solidFill>
          <a:ln>
            <a:solidFill>
              <a:schemeClr val="tx1"/>
            </a:solidFill>
          </a:ln>
        </p:spPr>
        <p:txBody>
          <a:bodyPr wrap="square">
            <a:spAutoFit/>
          </a:bodyPr>
          <a:lstStyle/>
          <a:p>
            <a:pPr algn="ctr"/>
            <a:r>
              <a:rPr lang="en-GB" sz="2800" dirty="0">
                <a:solidFill>
                  <a:srgbClr val="204E79"/>
                </a:solidFill>
              </a:rPr>
              <a:t>Multiple exposures and use are important to consolidate knowledge and develop fluency, anywhere between 5 – 20 encounters. (Nation, 2001:81)</a:t>
            </a:r>
          </a:p>
        </p:txBody>
      </p:sp>
      <p:sp>
        <p:nvSpPr>
          <p:cNvPr id="3" name="Rectangle 2">
            <a:extLst>
              <a:ext uri="{FF2B5EF4-FFF2-40B4-BE49-F238E27FC236}">
                <a16:creationId xmlns:a16="http://schemas.microsoft.com/office/drawing/2014/main" id="{597B6250-3686-2E4E-9C7A-450DFFA9A357}"/>
              </a:ext>
            </a:extLst>
          </p:cNvPr>
          <p:cNvSpPr/>
          <p:nvPr/>
        </p:nvSpPr>
        <p:spPr>
          <a:xfrm>
            <a:off x="586711" y="1524091"/>
            <a:ext cx="11248851" cy="1200329"/>
          </a:xfrm>
          <a:prstGeom prst="rect">
            <a:avLst/>
          </a:prstGeom>
          <a:solidFill>
            <a:schemeClr val="accent4">
              <a:lumMod val="40000"/>
              <a:lumOff val="60000"/>
            </a:schemeClr>
          </a:solidFill>
          <a:ln>
            <a:solidFill>
              <a:schemeClr val="tx1"/>
            </a:solidFill>
          </a:ln>
        </p:spPr>
        <p:txBody>
          <a:bodyPr wrap="square">
            <a:spAutoFit/>
          </a:bodyPr>
          <a:lstStyle/>
          <a:p>
            <a:r>
              <a:rPr lang="en-GB" sz="2400" b="1" dirty="0">
                <a:solidFill>
                  <a:srgbClr val="204E79"/>
                </a:solidFill>
                <a:latin typeface="Times New Roman" panose="02020603050405020304" pitchFamily="18" charset="0"/>
              </a:rPr>
              <a:t>“the </a:t>
            </a:r>
            <a:r>
              <a:rPr lang="en-GB" sz="2400" b="1" u="sng" dirty="0">
                <a:solidFill>
                  <a:srgbClr val="204E79"/>
                </a:solidFill>
                <a:latin typeface="Times New Roman" panose="02020603050405020304" pitchFamily="18" charset="0"/>
              </a:rPr>
              <a:t>1500 </a:t>
            </a:r>
            <a:r>
              <a:rPr lang="en-GB" sz="2400" b="1" dirty="0">
                <a:solidFill>
                  <a:srgbClr val="204E79"/>
                </a:solidFill>
                <a:latin typeface="Times New Roman" panose="02020603050405020304" pitchFamily="18" charset="0"/>
              </a:rPr>
              <a:t>words contained in the GCSE specification would, if learned, bring these learners of this exam to a level of threshold understanding and put them somewhere near B1 level French learners in other countries”. </a:t>
            </a:r>
            <a:r>
              <a:rPr lang="en-GB" sz="2400" dirty="0">
                <a:solidFill>
                  <a:srgbClr val="204E79"/>
                </a:solidFill>
                <a:latin typeface="Times New Roman" panose="02020603050405020304" pitchFamily="18" charset="0"/>
              </a:rPr>
              <a:t>(Milton, 2015: 117)</a:t>
            </a:r>
            <a:endParaRPr lang="en-US" sz="2400" dirty="0">
              <a:solidFill>
                <a:srgbClr val="204E79"/>
              </a:solidFill>
            </a:endParaRPr>
          </a:p>
        </p:txBody>
      </p:sp>
    </p:spTree>
    <p:extLst>
      <p:ext uri="{BB962C8B-B14F-4D97-AF65-F5344CB8AC3E}">
        <p14:creationId xmlns:p14="http://schemas.microsoft.com/office/powerpoint/2010/main" val="1856742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FFE8590-2DB2-FC41-A2DC-681AB12236FD}"/>
              </a:ext>
            </a:extLst>
          </p:cNvPr>
          <p:cNvSpPr>
            <a:spLocks noGrp="1"/>
          </p:cNvSpPr>
          <p:nvPr>
            <p:ph type="title"/>
          </p:nvPr>
        </p:nvSpPr>
        <p:spPr>
          <a:xfrm>
            <a:off x="888332" y="492042"/>
            <a:ext cx="10515600" cy="1325563"/>
          </a:xfrm>
        </p:spPr>
        <p:txBody>
          <a:bodyPr>
            <a:normAutofit/>
          </a:bodyPr>
          <a:lstStyle/>
          <a:p>
            <a:pPr algn="ctr"/>
            <a:r>
              <a:rPr lang="en-US" sz="2800" b="1" dirty="0">
                <a:solidFill>
                  <a:srgbClr val="204E79"/>
                </a:solidFill>
                <a:latin typeface="Century Gothic" panose="020B0502020202020204" pitchFamily="34" charset="0"/>
              </a:rPr>
              <a:t>Average % of 2,000 most frequent word families </a:t>
            </a:r>
            <a:br>
              <a:rPr lang="en-US" sz="2800" b="1" dirty="0">
                <a:solidFill>
                  <a:srgbClr val="204E79"/>
                </a:solidFill>
                <a:latin typeface="Century Gothic" panose="020B0502020202020204" pitchFamily="34" charset="0"/>
              </a:rPr>
            </a:br>
            <a:r>
              <a:rPr lang="en-US" sz="2800" b="1" dirty="0">
                <a:solidFill>
                  <a:srgbClr val="204E79"/>
                </a:solidFill>
                <a:latin typeface="Century Gothic" panose="020B0502020202020204" pitchFamily="34" charset="0"/>
              </a:rPr>
              <a:t>across four years of GCSE papers (incl. sample)</a:t>
            </a:r>
          </a:p>
        </p:txBody>
      </p:sp>
      <p:graphicFrame>
        <p:nvGraphicFramePr>
          <p:cNvPr id="5" name="Content Placeholder 4">
            <a:extLst>
              <a:ext uri="{FF2B5EF4-FFF2-40B4-BE49-F238E27FC236}">
                <a16:creationId xmlns:a16="http://schemas.microsoft.com/office/drawing/2014/main" id="{3A668C24-9252-534D-8ABA-29D98FB4BFFA}"/>
              </a:ext>
            </a:extLst>
          </p:cNvPr>
          <p:cNvGraphicFramePr>
            <a:graphicFrameLocks noGrp="1"/>
          </p:cNvGraphicFramePr>
          <p:nvPr>
            <p:ph idx="1"/>
            <p:extLst>
              <p:ext uri="{D42A27DB-BD31-4B8C-83A1-F6EECF244321}">
                <p14:modId xmlns:p14="http://schemas.microsoft.com/office/powerpoint/2010/main" val="1167082819"/>
              </p:ext>
            </p:extLst>
          </p:nvPr>
        </p:nvGraphicFramePr>
        <p:xfrm>
          <a:off x="2181727" y="1929898"/>
          <a:ext cx="8293768" cy="4320000"/>
        </p:xfrm>
        <a:graphic>
          <a:graphicData uri="http://schemas.openxmlformats.org/drawingml/2006/table">
            <a:tbl>
              <a:tblPr firstRow="1" bandRow="1">
                <a:tableStyleId>{69012ECD-51FC-41F1-AA8D-1B2483CD663E}</a:tableStyleId>
              </a:tblPr>
              <a:tblGrid>
                <a:gridCol w="4896709">
                  <a:extLst>
                    <a:ext uri="{9D8B030D-6E8A-4147-A177-3AD203B41FA5}">
                      <a16:colId xmlns:a16="http://schemas.microsoft.com/office/drawing/2014/main" val="442464433"/>
                    </a:ext>
                  </a:extLst>
                </a:gridCol>
                <a:gridCol w="3397059">
                  <a:extLst>
                    <a:ext uri="{9D8B030D-6E8A-4147-A177-3AD203B41FA5}">
                      <a16:colId xmlns:a16="http://schemas.microsoft.com/office/drawing/2014/main" val="2880104815"/>
                    </a:ext>
                  </a:extLst>
                </a:gridCol>
              </a:tblGrid>
              <a:tr h="540000">
                <a:tc gridSpan="2">
                  <a:txBody>
                    <a:bodyPr/>
                    <a:lstStyle/>
                    <a:p>
                      <a:pPr algn="ctr" fontAlgn="t"/>
                      <a:r>
                        <a:rPr lang="en-GB" sz="2400" b="0" u="none" strike="noStrike" dirty="0">
                          <a:solidFill>
                            <a:schemeClr val="bg1"/>
                          </a:solidFill>
                          <a:effectLst/>
                          <a:latin typeface="Century Gothic" panose="020B0502020202020204" pitchFamily="34" charset="0"/>
                        </a:rPr>
                        <a:t>Mean % of word families from the 2,000 most frequent</a:t>
                      </a:r>
                      <a:endParaRPr lang="en-GB" sz="2400" b="0" i="0" u="none" strike="noStrike" dirty="0">
                        <a:solidFill>
                          <a:schemeClr val="bg1"/>
                        </a:solidFill>
                        <a:effectLst/>
                        <a:latin typeface="Century Gothic" panose="020B0502020202020204" pitchFamily="34" charset="0"/>
                      </a:endParaRPr>
                    </a:p>
                  </a:txBody>
                  <a:tcPr marL="9525" marR="9525" marT="9525" marB="0" anchor="ctr">
                    <a:solidFill>
                      <a:srgbClr val="204E79"/>
                    </a:solidFill>
                  </a:tcPr>
                </a:tc>
                <a:tc hMerge="1">
                  <a:txBody>
                    <a:bodyPr/>
                    <a:lstStyle/>
                    <a:p>
                      <a:pPr algn="r" fontAlgn="b"/>
                      <a:endParaRPr lang="en-GB" sz="18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807443358"/>
                  </a:ext>
                </a:extLst>
              </a:tr>
              <a:tr h="540000">
                <a:tc>
                  <a:txBody>
                    <a:bodyPr/>
                    <a:lstStyle/>
                    <a:p>
                      <a:pPr algn="l" fontAlgn="b"/>
                      <a:r>
                        <a:rPr lang="en-GB" sz="2400" b="0" u="none" strike="noStrike" dirty="0">
                          <a:solidFill>
                            <a:srgbClr val="204E79"/>
                          </a:solidFill>
                          <a:effectLst/>
                          <a:latin typeface="Century Gothic" panose="020B0502020202020204" pitchFamily="34" charset="0"/>
                        </a:rPr>
                        <a:t>Edexcel Foundation</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65</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63173011"/>
                  </a:ext>
                </a:extLst>
              </a:tr>
              <a:tr h="540000">
                <a:tc>
                  <a:txBody>
                    <a:bodyPr/>
                    <a:lstStyle/>
                    <a:p>
                      <a:pPr algn="l" fontAlgn="b"/>
                      <a:r>
                        <a:rPr lang="en-GB" sz="2400" b="0" u="none" strike="noStrike" dirty="0">
                          <a:solidFill>
                            <a:srgbClr val="204E79"/>
                          </a:solidFill>
                          <a:effectLst/>
                          <a:latin typeface="Century Gothic" panose="020B0502020202020204" pitchFamily="34" charset="0"/>
                        </a:rPr>
                        <a:t>Edexcel Higher</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61</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581058606"/>
                  </a:ext>
                </a:extLst>
              </a:tr>
              <a:tr h="540000">
                <a:tc>
                  <a:txBody>
                    <a:bodyPr/>
                    <a:lstStyle/>
                    <a:p>
                      <a:pPr algn="l" fontAlgn="t"/>
                      <a:r>
                        <a:rPr lang="en-GB" sz="2400" b="1" u="none" strike="noStrike" dirty="0">
                          <a:solidFill>
                            <a:srgbClr val="204E79"/>
                          </a:solidFill>
                          <a:effectLst/>
                          <a:latin typeface="Century Gothic" panose="020B0502020202020204" pitchFamily="34" charset="0"/>
                        </a:rPr>
                        <a:t>Average for Edexcel</a:t>
                      </a:r>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1" u="none" strike="noStrike" dirty="0">
                          <a:solidFill>
                            <a:srgbClr val="204E79"/>
                          </a:solidFill>
                          <a:effectLst/>
                          <a:latin typeface="Century Gothic" panose="020B0502020202020204" pitchFamily="34" charset="0"/>
                        </a:rPr>
                        <a:t>63</a:t>
                      </a:r>
                      <a:endParaRPr lang="en-GB" sz="2400" b="1"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205877616"/>
                  </a:ext>
                </a:extLst>
              </a:tr>
              <a:tr h="540000">
                <a:tc>
                  <a:txBody>
                    <a:bodyPr/>
                    <a:lstStyle/>
                    <a:p>
                      <a:pPr algn="l" fontAlgn="b"/>
                      <a:r>
                        <a:rPr lang="en-GB" sz="2400" b="0" u="none" strike="noStrike" dirty="0">
                          <a:solidFill>
                            <a:srgbClr val="204E79"/>
                          </a:solidFill>
                          <a:effectLst/>
                          <a:latin typeface="Century Gothic" panose="020B0502020202020204" pitchFamily="34" charset="0"/>
                        </a:rPr>
                        <a:t>AQA Foundation</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62</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329647758"/>
                  </a:ext>
                </a:extLst>
              </a:tr>
              <a:tr h="540000">
                <a:tc>
                  <a:txBody>
                    <a:bodyPr/>
                    <a:lstStyle/>
                    <a:p>
                      <a:pPr algn="l" fontAlgn="b"/>
                      <a:r>
                        <a:rPr lang="en-GB" sz="2400" b="0" u="none" strike="noStrike" dirty="0">
                          <a:solidFill>
                            <a:srgbClr val="204E79"/>
                          </a:solidFill>
                          <a:effectLst/>
                          <a:latin typeface="Century Gothic" panose="020B0502020202020204" pitchFamily="34" charset="0"/>
                        </a:rPr>
                        <a:t>AQA Higher</a:t>
                      </a:r>
                      <a:endParaRPr lang="en-GB" sz="2400" b="0"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0" u="none" strike="noStrike" dirty="0">
                          <a:solidFill>
                            <a:srgbClr val="204E79"/>
                          </a:solidFill>
                          <a:effectLst/>
                          <a:latin typeface="Century Gothic" panose="020B0502020202020204" pitchFamily="34" charset="0"/>
                        </a:rPr>
                        <a:t>59</a:t>
                      </a:r>
                      <a:endParaRPr lang="en-GB" sz="2400" b="0"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1802325138"/>
                  </a:ext>
                </a:extLst>
              </a:tr>
              <a:tr h="540000">
                <a:tc>
                  <a:txBody>
                    <a:bodyPr/>
                    <a:lstStyle/>
                    <a:p>
                      <a:pPr algn="l" fontAlgn="b"/>
                      <a:r>
                        <a:rPr lang="en-GB" sz="2400" b="1" u="none" strike="noStrike" dirty="0">
                          <a:solidFill>
                            <a:srgbClr val="204E79"/>
                          </a:solidFill>
                          <a:effectLst/>
                          <a:latin typeface="Century Gothic" panose="020B0502020202020204" pitchFamily="34" charset="0"/>
                        </a:rPr>
                        <a:t>Average for AQA</a:t>
                      </a:r>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1" u="none" strike="noStrike" dirty="0">
                          <a:solidFill>
                            <a:srgbClr val="204E79"/>
                          </a:solidFill>
                          <a:effectLst/>
                          <a:latin typeface="Century Gothic" panose="020B0502020202020204" pitchFamily="34" charset="0"/>
                        </a:rPr>
                        <a:t>60</a:t>
                      </a:r>
                      <a:endParaRPr lang="en-GB" sz="2400" b="1"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255777937"/>
                  </a:ext>
                </a:extLst>
              </a:tr>
              <a:tr h="540000">
                <a:tc>
                  <a:txBody>
                    <a:bodyPr/>
                    <a:lstStyle/>
                    <a:p>
                      <a:pPr algn="l" fontAlgn="b"/>
                      <a:r>
                        <a:rPr lang="en-GB" sz="2400" b="1" u="none" strike="noStrike" dirty="0">
                          <a:solidFill>
                            <a:srgbClr val="204E79"/>
                          </a:solidFill>
                          <a:effectLst/>
                          <a:latin typeface="Century Gothic" panose="020B0502020202020204" pitchFamily="34" charset="0"/>
                        </a:rPr>
                        <a:t>Average for all AOs</a:t>
                      </a:r>
                      <a:endParaRPr lang="en-GB" sz="2400" b="1" i="0" u="none" strike="noStrike" dirty="0">
                        <a:solidFill>
                          <a:srgbClr val="204E79"/>
                        </a:solidFill>
                        <a:effectLst/>
                        <a:latin typeface="Century Gothic" panose="020B0502020202020204" pitchFamily="34" charset="0"/>
                      </a:endParaRPr>
                    </a:p>
                  </a:txBody>
                  <a:tcPr marL="9525" marR="9525" marT="9525" marB="0" anchor="ctr"/>
                </a:tc>
                <a:tc>
                  <a:txBody>
                    <a:bodyPr/>
                    <a:lstStyle/>
                    <a:p>
                      <a:pPr algn="ctr" fontAlgn="b"/>
                      <a:r>
                        <a:rPr lang="en-GB" sz="2400" b="1" u="none" strike="noStrike" dirty="0">
                          <a:solidFill>
                            <a:srgbClr val="204E79"/>
                          </a:solidFill>
                          <a:effectLst/>
                          <a:latin typeface="Century Gothic" panose="020B0502020202020204" pitchFamily="34" charset="0"/>
                        </a:rPr>
                        <a:t>62</a:t>
                      </a:r>
                      <a:endParaRPr lang="en-GB" sz="2400" b="1" i="0" u="none" strike="noStrike" dirty="0">
                        <a:solidFill>
                          <a:srgbClr val="204E79"/>
                        </a:solidFill>
                        <a:effectLst/>
                        <a:latin typeface="Century Gothic" panose="020B0502020202020204" pitchFamily="34" charset="0"/>
                      </a:endParaRPr>
                    </a:p>
                  </a:txBody>
                  <a:tcPr marL="9525" marR="9525" marT="9525" marB="0" anchor="ctr"/>
                </a:tc>
                <a:extLst>
                  <a:ext uri="{0D108BD9-81ED-4DB2-BD59-A6C34878D82A}">
                    <a16:rowId xmlns:a16="http://schemas.microsoft.com/office/drawing/2014/main" val="4080011961"/>
                  </a:ext>
                </a:extLst>
              </a:tr>
            </a:tbl>
          </a:graphicData>
        </a:graphic>
      </p:graphicFrame>
    </p:spTree>
    <p:extLst>
      <p:ext uri="{BB962C8B-B14F-4D97-AF65-F5344CB8AC3E}">
        <p14:creationId xmlns:p14="http://schemas.microsoft.com/office/powerpoint/2010/main" val="31285678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graphicFrame>
        <p:nvGraphicFramePr>
          <p:cNvPr id="731" name="Google Shape;731;p38"/>
          <p:cNvGraphicFramePr/>
          <p:nvPr>
            <p:extLst>
              <p:ext uri="{D42A27DB-BD31-4B8C-83A1-F6EECF244321}">
                <p14:modId xmlns:p14="http://schemas.microsoft.com/office/powerpoint/2010/main" val="2870242009"/>
              </p:ext>
            </p:extLst>
          </p:nvPr>
        </p:nvGraphicFramePr>
        <p:xfrm>
          <a:off x="292385" y="1935585"/>
          <a:ext cx="11607225" cy="4743225"/>
        </p:xfrm>
        <a:graphic>
          <a:graphicData uri="http://schemas.openxmlformats.org/drawingml/2006/table">
            <a:tbl>
              <a:tblPr firstRow="1" bandRow="1">
                <a:tableStyleId>{69012ECD-51FC-41F1-AA8D-1B2483CD663E}</a:tableStyleId>
              </a:tblPr>
              <a:tblGrid>
                <a:gridCol w="2121325">
                  <a:extLst>
                    <a:ext uri="{9D8B030D-6E8A-4147-A177-3AD203B41FA5}">
                      <a16:colId xmlns:a16="http://schemas.microsoft.com/office/drawing/2014/main" val="20000"/>
                    </a:ext>
                  </a:extLst>
                </a:gridCol>
                <a:gridCol w="1060650">
                  <a:extLst>
                    <a:ext uri="{9D8B030D-6E8A-4147-A177-3AD203B41FA5}">
                      <a16:colId xmlns:a16="http://schemas.microsoft.com/office/drawing/2014/main" val="20001"/>
                    </a:ext>
                  </a:extLst>
                </a:gridCol>
                <a:gridCol w="1981225">
                  <a:extLst>
                    <a:ext uri="{9D8B030D-6E8A-4147-A177-3AD203B41FA5}">
                      <a16:colId xmlns:a16="http://schemas.microsoft.com/office/drawing/2014/main" val="20002"/>
                    </a:ext>
                  </a:extLst>
                </a:gridCol>
                <a:gridCol w="4219300">
                  <a:extLst>
                    <a:ext uri="{9D8B030D-6E8A-4147-A177-3AD203B41FA5}">
                      <a16:colId xmlns:a16="http://schemas.microsoft.com/office/drawing/2014/main" val="20003"/>
                    </a:ext>
                  </a:extLst>
                </a:gridCol>
                <a:gridCol w="2224725">
                  <a:extLst>
                    <a:ext uri="{9D8B030D-6E8A-4147-A177-3AD203B41FA5}">
                      <a16:colId xmlns:a16="http://schemas.microsoft.com/office/drawing/2014/main" val="20004"/>
                    </a:ext>
                  </a:extLst>
                </a:gridCol>
              </a:tblGrid>
              <a:tr h="821975">
                <a:tc>
                  <a:txBody>
                    <a:bodyPr/>
                    <a:lstStyle/>
                    <a:p>
                      <a:pPr marL="10800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AQA</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Tier</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10800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Freq</a:t>
                      </a:r>
                      <a:endParaRPr sz="2000" dirty="0">
                        <a:latin typeface="Century Gothic" panose="020B0502020202020204" pitchFamily="34" charset="0"/>
                      </a:endParaRPr>
                    </a:p>
                    <a:p>
                      <a:pPr marL="108000" marR="0" lvl="0" indent="0" algn="ctr" rtl="0">
                        <a:spcBef>
                          <a:spcPts val="0"/>
                        </a:spcBef>
                        <a:spcAft>
                          <a:spcPts val="0"/>
                        </a:spcAft>
                        <a:buNone/>
                      </a:pPr>
                      <a:r>
                        <a:rPr lang="en-GB" sz="1600" b="1" u="none" strike="noStrike" dirty="0">
                          <a:solidFill>
                            <a:schemeClr val="lt1"/>
                          </a:solidFill>
                          <a:latin typeface="Century Gothic" panose="020B0502020202020204" pitchFamily="34" charset="0"/>
                          <a:sym typeface="Century Gothic"/>
                        </a:rPr>
                        <a:t>high </a:t>
                      </a:r>
                      <a:r>
                        <a:rPr lang="en-GB" sz="1600" b="1" u="none" strike="noStrike" dirty="0" err="1">
                          <a:solidFill>
                            <a:schemeClr val="lt1"/>
                          </a:solidFill>
                          <a:latin typeface="Century Gothic" panose="020B0502020202020204" pitchFamily="34" charset="0"/>
                          <a:sym typeface="Century Gothic"/>
                        </a:rPr>
                        <a:t>freq</a:t>
                      </a:r>
                      <a:r>
                        <a:rPr lang="en-GB" sz="1600" b="1" u="none" strike="noStrike" dirty="0">
                          <a:solidFill>
                            <a:schemeClr val="lt1"/>
                          </a:solidFill>
                          <a:latin typeface="Century Gothic" panose="020B0502020202020204" pitchFamily="34" charset="0"/>
                          <a:sym typeface="Century Gothic"/>
                        </a:rPr>
                        <a:t> &lt; 2,000</a:t>
                      </a:r>
                      <a:endParaRPr sz="1600" dirty="0">
                        <a:latin typeface="Century Gothic" panose="020B0502020202020204" pitchFamily="34" charset="0"/>
                      </a:endParaRPr>
                    </a:p>
                    <a:p>
                      <a:pPr marL="108000" marR="0" lvl="0" indent="0" algn="ctr" rtl="0">
                        <a:spcBef>
                          <a:spcPts val="0"/>
                        </a:spcBef>
                        <a:spcAft>
                          <a:spcPts val="0"/>
                        </a:spcAft>
                        <a:buNone/>
                      </a:pPr>
                      <a:r>
                        <a:rPr lang="en-GB" sz="1600" b="1" u="none" strike="noStrike" dirty="0">
                          <a:solidFill>
                            <a:schemeClr val="lt1"/>
                          </a:solidFill>
                          <a:latin typeface="Century Gothic" panose="020B0502020202020204" pitchFamily="34" charset="0"/>
                          <a:sym typeface="Century Gothic"/>
                        </a:rPr>
                        <a:t>less </a:t>
                      </a:r>
                      <a:r>
                        <a:rPr lang="en-GB" sz="1600" b="1" u="none" strike="noStrike" dirty="0" err="1">
                          <a:solidFill>
                            <a:schemeClr val="lt1"/>
                          </a:solidFill>
                          <a:latin typeface="Century Gothic" panose="020B0502020202020204" pitchFamily="34" charset="0"/>
                          <a:sym typeface="Century Gothic"/>
                        </a:rPr>
                        <a:t>freq</a:t>
                      </a:r>
                      <a:r>
                        <a:rPr lang="en-GB" sz="1600" b="1" u="none" strike="noStrike" dirty="0">
                          <a:solidFill>
                            <a:schemeClr val="lt1"/>
                          </a:solidFill>
                          <a:latin typeface="Century Gothic" panose="020B0502020202020204" pitchFamily="34" charset="0"/>
                          <a:sym typeface="Century Gothic"/>
                        </a:rPr>
                        <a:t> &gt; 2,000</a:t>
                      </a:r>
                      <a:endParaRPr sz="16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2018+2019+2020+Sample; </a:t>
                      </a:r>
                      <a:endParaRPr sz="2000" dirty="0">
                        <a:latin typeface="Century Gothic" panose="020B0502020202020204" pitchFamily="34" charset="0"/>
                      </a:endParaRPr>
                    </a:p>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number of word families used </a:t>
                      </a:r>
                    </a:p>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over all 4 years</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Variability index across years</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extLst>
                  <a:ext uri="{0D108BD9-81ED-4DB2-BD59-A6C34878D82A}">
                    <a16:rowId xmlns:a16="http://schemas.microsoft.com/office/drawing/2014/main" val="10000"/>
                  </a:ext>
                </a:extLst>
              </a:tr>
              <a:tr h="318275">
                <a:tc>
                  <a:txBody>
                    <a:bodyPr/>
                    <a:lstStyle/>
                    <a:p>
                      <a:pPr marL="108000" marR="0" lvl="0" indent="0" algn="l"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French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high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961</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49 %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1"/>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less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506</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75 %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2"/>
                  </a:ext>
                </a:extLst>
              </a:tr>
              <a:tr h="318275">
                <a:tc>
                  <a:txBody>
                    <a:bodyPr/>
                    <a:lstStyle/>
                    <a:p>
                      <a:pPr marL="108000" marR="0" lvl="0" indent="0" algn="l" rtl="0">
                        <a:spcBef>
                          <a:spcPts val="0"/>
                        </a:spcBef>
                        <a:spcAft>
                          <a:spcPts val="0"/>
                        </a:spcAft>
                        <a:buNone/>
                      </a:pP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high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1138</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47 %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3"/>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less </a:t>
                      </a:r>
                      <a:r>
                        <a:rPr lang="en-GB" sz="2000" b="0" u="none" strike="noStrike" dirty="0" err="1">
                          <a:solidFill>
                            <a:srgbClr val="104F75"/>
                          </a:solidFill>
                          <a:latin typeface="Century Gothic" panose="020B0502020202020204" pitchFamily="34" charset="0"/>
                          <a:sym typeface="Century Gothic"/>
                        </a:rPr>
                        <a:t>freq</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742</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83 %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4"/>
                  </a:ext>
                </a:extLst>
              </a:tr>
              <a:tr h="318275">
                <a:tc>
                  <a:txBody>
                    <a:bodyPr/>
                    <a:lstStyle/>
                    <a:p>
                      <a:pPr marL="108000" marR="0" lvl="0" indent="0" algn="l"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Spanish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high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936</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49 %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5"/>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less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544</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81 %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6"/>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high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1181</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48 %</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7"/>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less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726</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85 %</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8"/>
                  </a:ext>
                </a:extLst>
              </a:tr>
              <a:tr h="318275">
                <a:tc>
                  <a:txBody>
                    <a:bodyPr/>
                    <a:lstStyle/>
                    <a:p>
                      <a:pPr marL="108000" marR="0" lvl="0" indent="0" algn="l"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German</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high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771</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47 %</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9"/>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F</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less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571</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82 %</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10"/>
                  </a:ext>
                </a:extLst>
              </a:tr>
              <a:tr h="318275">
                <a:tc>
                  <a:txBody>
                    <a:bodyPr/>
                    <a:lstStyle/>
                    <a:p>
                      <a:pPr marL="108000" marR="0" lvl="0" indent="0" algn="l" rtl="0">
                        <a:spcBef>
                          <a:spcPts val="0"/>
                        </a:spcBef>
                        <a:spcAft>
                          <a:spcPts val="0"/>
                        </a:spcAft>
                        <a:buNone/>
                      </a:pP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high freq</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976</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47 %</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11"/>
                  </a:ext>
                </a:extLst>
              </a:tr>
              <a:tr h="318275">
                <a:tc>
                  <a:txBody>
                    <a:bodyPr/>
                    <a:lstStyle/>
                    <a:p>
                      <a:pPr marL="108000" marR="0" lvl="0" indent="0" algn="l" rtl="0">
                        <a:spcBef>
                          <a:spcPts val="0"/>
                        </a:spcBef>
                        <a:spcAft>
                          <a:spcPts val="0"/>
                        </a:spcAft>
                        <a:buNone/>
                      </a:pP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H</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less </a:t>
                      </a:r>
                      <a:r>
                        <a:rPr lang="en-GB" sz="2000" b="0" u="none" strike="noStrike" dirty="0" err="1">
                          <a:solidFill>
                            <a:srgbClr val="104F75"/>
                          </a:solidFill>
                          <a:latin typeface="Century Gothic" panose="020B0502020202020204" pitchFamily="34" charset="0"/>
                          <a:sym typeface="Century Gothic"/>
                        </a:rPr>
                        <a:t>freq</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104F75"/>
                          </a:solidFill>
                          <a:latin typeface="Century Gothic" panose="020B0502020202020204" pitchFamily="34" charset="0"/>
                          <a:sym typeface="Century Gothic"/>
                        </a:rPr>
                        <a:t>853</a:t>
                      </a:r>
                      <a:endParaRPr sz="2000" b="0" i="0" u="none" strike="noStrike">
                        <a:solidFill>
                          <a:srgbClr val="104F75"/>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104F75"/>
                          </a:solidFill>
                          <a:latin typeface="Century Gothic" panose="020B0502020202020204" pitchFamily="34" charset="0"/>
                          <a:sym typeface="Century Gothic"/>
                        </a:rPr>
                        <a:t>84 %</a:t>
                      </a:r>
                      <a:endParaRPr sz="2000" b="0" i="0" u="none" strike="noStrike" dirty="0">
                        <a:solidFill>
                          <a:srgbClr val="104F75"/>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12"/>
                  </a:ext>
                </a:extLst>
              </a:tr>
            </a:tbl>
          </a:graphicData>
        </a:graphic>
      </p:graphicFrame>
      <p:sp>
        <p:nvSpPr>
          <p:cNvPr id="732" name="Google Shape;732;p38"/>
          <p:cNvSpPr txBox="1">
            <a:spLocks noGrp="1"/>
          </p:cNvSpPr>
          <p:nvPr>
            <p:ph type="title"/>
          </p:nvPr>
        </p:nvSpPr>
        <p:spPr>
          <a:xfrm>
            <a:off x="838200" y="443073"/>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800"/>
              <a:buFont typeface="Calibri"/>
              <a:buNone/>
            </a:pPr>
            <a:r>
              <a:rPr lang="en-GB" sz="800" b="1" dirty="0">
                <a:solidFill>
                  <a:schemeClr val="lt1"/>
                </a:solidFill>
                <a:latin typeface="Calibri"/>
                <a:ea typeface="Calibri"/>
                <a:cs typeface="Calibri"/>
                <a:sym typeface="Calibri"/>
              </a:rPr>
              <a:t>In GCSEs year on year, the less frequent words change (are ‘new’) </a:t>
            </a:r>
            <a:r>
              <a:rPr lang="en-GB" sz="800" b="1" i="1" dirty="0">
                <a:solidFill>
                  <a:schemeClr val="lt1"/>
                </a:solidFill>
                <a:latin typeface="Calibri"/>
                <a:ea typeface="Calibri"/>
                <a:cs typeface="Calibri"/>
                <a:sym typeface="Calibri"/>
              </a:rPr>
              <a:t>much</a:t>
            </a:r>
            <a:r>
              <a:rPr lang="en-GB" sz="800" b="1" dirty="0">
                <a:solidFill>
                  <a:schemeClr val="lt1"/>
                </a:solidFill>
                <a:latin typeface="Calibri"/>
                <a:ea typeface="Calibri"/>
                <a:cs typeface="Calibri"/>
                <a:sym typeface="Calibri"/>
              </a:rPr>
              <a:t> more often </a:t>
            </a:r>
            <a:endParaRPr sz="800" dirty="0">
              <a:solidFill>
                <a:schemeClr val="lt1"/>
              </a:solidFill>
            </a:endParaRPr>
          </a:p>
          <a:p>
            <a:pPr marL="0" lvl="0" indent="0" algn="l" rtl="0">
              <a:lnSpc>
                <a:spcPct val="90000"/>
              </a:lnSpc>
              <a:spcBef>
                <a:spcPts val="0"/>
              </a:spcBef>
              <a:spcAft>
                <a:spcPts val="0"/>
              </a:spcAft>
              <a:buClr>
                <a:schemeClr val="lt1"/>
              </a:buClr>
              <a:buSzPts val="800"/>
              <a:buFont typeface="Calibri"/>
              <a:buNone/>
            </a:pPr>
            <a:r>
              <a:rPr lang="en-GB" sz="800" b="1" dirty="0">
                <a:solidFill>
                  <a:schemeClr val="lt1"/>
                </a:solidFill>
                <a:latin typeface="Calibri"/>
                <a:ea typeface="Calibri"/>
                <a:cs typeface="Calibri"/>
                <a:sym typeface="Calibri"/>
              </a:rPr>
              <a:t>than high frequency words (AQA only)</a:t>
            </a:r>
            <a:endParaRPr sz="800" dirty="0">
              <a:solidFill>
                <a:schemeClr val="lt1"/>
              </a:solidFill>
            </a:endParaRPr>
          </a:p>
          <a:p>
            <a:pPr marL="0" lvl="0" indent="0" algn="l" rtl="0">
              <a:lnSpc>
                <a:spcPct val="90000"/>
              </a:lnSpc>
              <a:spcBef>
                <a:spcPts val="0"/>
              </a:spcBef>
              <a:spcAft>
                <a:spcPts val="0"/>
              </a:spcAft>
              <a:buClr>
                <a:srgbClr val="1F3864"/>
              </a:buClr>
              <a:buSzPts val="800"/>
              <a:buFont typeface="Century Gothic"/>
              <a:buNone/>
            </a:pPr>
            <a:endParaRPr sz="800" dirty="0">
              <a:solidFill>
                <a:schemeClr val="lt1"/>
              </a:solidFill>
            </a:endParaRPr>
          </a:p>
        </p:txBody>
      </p:sp>
      <p:sp>
        <p:nvSpPr>
          <p:cNvPr id="733" name="Google Shape;733;p38"/>
          <p:cNvSpPr txBox="1"/>
          <p:nvPr/>
        </p:nvSpPr>
        <p:spPr>
          <a:xfrm>
            <a:off x="2147351" y="845080"/>
            <a:ext cx="7897299" cy="101562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In GCSEs year on year, the less frequent words change (are ‘new’) </a:t>
            </a:r>
            <a:r>
              <a:rPr lang="en-GB" sz="2000" b="1" i="1" dirty="0">
                <a:solidFill>
                  <a:srgbClr val="1F3864"/>
                </a:solidFill>
                <a:latin typeface="Century Gothic"/>
                <a:ea typeface="Century Gothic"/>
                <a:cs typeface="Century Gothic"/>
                <a:sym typeface="Century Gothic"/>
              </a:rPr>
              <a:t>much</a:t>
            </a:r>
            <a:r>
              <a:rPr lang="en-GB" sz="2000" b="1" dirty="0">
                <a:solidFill>
                  <a:srgbClr val="1F3864"/>
                </a:solidFill>
                <a:latin typeface="Century Gothic"/>
                <a:ea typeface="Century Gothic"/>
                <a:cs typeface="Century Gothic"/>
                <a:sym typeface="Century Gothic"/>
              </a:rPr>
              <a:t> more often than high frequency words </a:t>
            </a:r>
            <a:endParaRPr lang="en-GB" dirty="0"/>
          </a:p>
          <a:p>
            <a:pPr marL="0" marR="0" lvl="0" indent="0" algn="ctr" rtl="0">
              <a:spcBef>
                <a:spcPts val="0"/>
              </a:spcBef>
              <a:spcAft>
                <a:spcPts val="0"/>
              </a:spcAft>
              <a:buNone/>
            </a:pPr>
            <a:r>
              <a:rPr lang="en-GB" sz="2000" b="1" dirty="0">
                <a:solidFill>
                  <a:srgbClr val="1F3864"/>
                </a:solidFill>
                <a:latin typeface="Century Gothic"/>
                <a:ea typeface="Century Gothic"/>
                <a:cs typeface="Century Gothic"/>
                <a:sym typeface="Century Gothic"/>
              </a:rPr>
              <a:t>(</a:t>
            </a:r>
            <a:r>
              <a:rPr lang="en-GB" sz="2000" b="1" u="sng" dirty="0">
                <a:solidFill>
                  <a:srgbClr val="1F3864"/>
                </a:solidFill>
                <a:latin typeface="Century Gothic"/>
                <a:ea typeface="Century Gothic"/>
                <a:cs typeface="Century Gothic"/>
                <a:sym typeface="Century Gothic"/>
              </a:rPr>
              <a:t>preliminary</a:t>
            </a:r>
            <a:r>
              <a:rPr lang="en-GB" sz="2000" b="1" dirty="0">
                <a:solidFill>
                  <a:srgbClr val="1F3864"/>
                </a:solidFill>
                <a:latin typeface="Century Gothic"/>
                <a:ea typeface="Century Gothic"/>
                <a:cs typeface="Century Gothic"/>
                <a:sym typeface="Century Gothic"/>
              </a:rPr>
              <a:t> analysis for </a:t>
            </a:r>
            <a:r>
              <a:rPr lang="en-GB" sz="2000" b="1" dirty="0">
                <a:solidFill>
                  <a:srgbClr val="E56700"/>
                </a:solidFill>
                <a:latin typeface="Century Gothic"/>
                <a:ea typeface="Century Gothic"/>
                <a:cs typeface="Century Gothic"/>
                <a:sym typeface="Century Gothic"/>
              </a:rPr>
              <a:t>AQA</a:t>
            </a:r>
            <a:r>
              <a:rPr lang="en-GB" sz="2000" b="1" dirty="0">
                <a:solidFill>
                  <a:srgbClr val="1F3864"/>
                </a:solidFill>
                <a:latin typeface="Century Gothic"/>
                <a:ea typeface="Century Gothic"/>
                <a:cs typeface="Century Gothic"/>
                <a:sym typeface="Century Gothic"/>
              </a:rPr>
              <a:t>)</a:t>
            </a:r>
            <a:endParaRPr dirty="0"/>
          </a:p>
        </p:txBody>
      </p:sp>
      <p:sp>
        <p:nvSpPr>
          <p:cNvPr id="735" name="Google Shape;735;p38"/>
          <p:cNvSpPr txBox="1"/>
          <p:nvPr/>
        </p:nvSpPr>
        <p:spPr>
          <a:xfrm>
            <a:off x="0" y="-176462"/>
            <a:ext cx="121920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200"/>
              <a:buFont typeface="Century Gothic"/>
              <a:buNone/>
            </a:pPr>
            <a:r>
              <a:rPr lang="en-GB" sz="3200" b="1" i="0" u="none" strike="noStrike" cap="none" dirty="0">
                <a:solidFill>
                  <a:srgbClr val="204E79"/>
                </a:solidFill>
                <a:latin typeface="Century Gothic"/>
                <a:ea typeface="Century Gothic"/>
                <a:cs typeface="Century Gothic"/>
                <a:sym typeface="Century Gothic"/>
              </a:rPr>
              <a:t>Frequency of words in GCSE papers to date: AQA</a:t>
            </a:r>
            <a:endParaRPr dirty="0">
              <a:solidFill>
                <a:srgbClr val="204E79"/>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40"/>
        <p:cNvGrpSpPr/>
        <p:nvPr/>
      </p:nvGrpSpPr>
      <p:grpSpPr>
        <a:xfrm>
          <a:off x="0" y="0"/>
          <a:ext cx="0" cy="0"/>
          <a:chOff x="0" y="0"/>
          <a:chExt cx="0" cy="0"/>
        </a:xfrm>
      </p:grpSpPr>
      <p:sp>
        <p:nvSpPr>
          <p:cNvPr id="741" name="Google Shape;741;p39"/>
          <p:cNvSpPr txBox="1"/>
          <p:nvPr/>
        </p:nvSpPr>
        <p:spPr>
          <a:xfrm>
            <a:off x="2310064" y="866294"/>
            <a:ext cx="7571873" cy="101562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1F3864"/>
              </a:buClr>
              <a:buSzPts val="2000"/>
              <a:buFont typeface="Century Gothic"/>
              <a:buNone/>
            </a:pPr>
            <a:r>
              <a:rPr lang="en-GB" sz="2000" b="1" i="0" u="none" strike="noStrike" cap="none" dirty="0">
                <a:solidFill>
                  <a:srgbClr val="1F3864"/>
                </a:solidFill>
                <a:latin typeface="Century Gothic"/>
                <a:ea typeface="Century Gothic"/>
                <a:cs typeface="Century Gothic"/>
                <a:sym typeface="Century Gothic"/>
              </a:rPr>
              <a:t>In GCSEs year on year, the less frequent words change (are ‘new’) </a:t>
            </a:r>
            <a:r>
              <a:rPr lang="en-GB" sz="2000" b="1" i="1" u="none" strike="noStrike" cap="none" dirty="0">
                <a:solidFill>
                  <a:srgbClr val="1F3864"/>
                </a:solidFill>
                <a:latin typeface="Century Gothic"/>
                <a:ea typeface="Century Gothic"/>
                <a:cs typeface="Century Gothic"/>
                <a:sym typeface="Century Gothic"/>
              </a:rPr>
              <a:t>much</a:t>
            </a:r>
            <a:r>
              <a:rPr lang="en-GB" sz="2000" b="1" i="0" u="none" strike="noStrike" cap="none" dirty="0">
                <a:solidFill>
                  <a:srgbClr val="1F3864"/>
                </a:solidFill>
                <a:latin typeface="Century Gothic"/>
                <a:ea typeface="Century Gothic"/>
                <a:cs typeface="Century Gothic"/>
                <a:sym typeface="Century Gothic"/>
              </a:rPr>
              <a:t> more often </a:t>
            </a:r>
            <a:r>
              <a:rPr lang="en-GB" dirty="0">
                <a:sym typeface="Century Gothic"/>
              </a:rPr>
              <a:t> </a:t>
            </a:r>
            <a:r>
              <a:rPr lang="en-GB" sz="2000" b="1" i="0" u="none" strike="noStrike" cap="none" dirty="0">
                <a:solidFill>
                  <a:srgbClr val="1F3864"/>
                </a:solidFill>
                <a:latin typeface="Century Gothic"/>
                <a:ea typeface="Century Gothic"/>
                <a:cs typeface="Century Gothic"/>
                <a:sym typeface="Century Gothic"/>
              </a:rPr>
              <a:t>than high frequency words </a:t>
            </a:r>
            <a:endParaRPr lang="en-GB" dirty="0"/>
          </a:p>
          <a:p>
            <a:pPr marL="0" marR="0" lvl="0" indent="0" algn="ctr" rtl="0">
              <a:lnSpc>
                <a:spcPct val="100000"/>
              </a:lnSpc>
              <a:spcBef>
                <a:spcPts val="0"/>
              </a:spcBef>
              <a:spcAft>
                <a:spcPts val="0"/>
              </a:spcAft>
              <a:buClr>
                <a:srgbClr val="1F3864"/>
              </a:buClr>
              <a:buSzPts val="2000"/>
              <a:buFont typeface="Century Gothic"/>
              <a:buNone/>
            </a:pPr>
            <a:r>
              <a:rPr lang="en-GB" sz="2000" b="1" i="0" u="none" strike="noStrike" cap="none" dirty="0">
                <a:solidFill>
                  <a:srgbClr val="1F3864"/>
                </a:solidFill>
                <a:latin typeface="Century Gothic"/>
                <a:ea typeface="Century Gothic"/>
                <a:cs typeface="Century Gothic"/>
                <a:sym typeface="Century Gothic"/>
              </a:rPr>
              <a:t>(</a:t>
            </a:r>
            <a:r>
              <a:rPr lang="en-GB" sz="2000" b="1" i="0" u="sng" strike="noStrike" cap="none" dirty="0">
                <a:solidFill>
                  <a:srgbClr val="1F3864"/>
                </a:solidFill>
                <a:latin typeface="Century Gothic"/>
                <a:ea typeface="Century Gothic"/>
                <a:cs typeface="Century Gothic"/>
                <a:sym typeface="Century Gothic"/>
              </a:rPr>
              <a:t>preliminary</a:t>
            </a:r>
            <a:r>
              <a:rPr lang="en-GB" sz="2000" b="1" i="0" u="none" strike="noStrike" cap="none" dirty="0">
                <a:solidFill>
                  <a:srgbClr val="1F3864"/>
                </a:solidFill>
                <a:latin typeface="Century Gothic"/>
                <a:ea typeface="Century Gothic"/>
                <a:cs typeface="Century Gothic"/>
                <a:sym typeface="Century Gothic"/>
              </a:rPr>
              <a:t> analysis for </a:t>
            </a:r>
            <a:r>
              <a:rPr lang="en-GB" sz="2000" b="1" i="0" u="none" strike="noStrike" cap="none" dirty="0">
                <a:solidFill>
                  <a:srgbClr val="E56700"/>
                </a:solidFill>
                <a:latin typeface="Century Gothic"/>
                <a:ea typeface="Century Gothic"/>
                <a:cs typeface="Century Gothic"/>
                <a:sym typeface="Century Gothic"/>
              </a:rPr>
              <a:t>Edexcel</a:t>
            </a:r>
            <a:r>
              <a:rPr lang="en-GB" sz="2000" b="1" i="0" u="none" strike="noStrike" cap="none" dirty="0">
                <a:solidFill>
                  <a:srgbClr val="1F3864"/>
                </a:solidFill>
                <a:latin typeface="Century Gothic"/>
                <a:ea typeface="Century Gothic"/>
                <a:cs typeface="Century Gothic"/>
                <a:sym typeface="Century Gothic"/>
              </a:rPr>
              <a:t>)</a:t>
            </a:r>
            <a:endParaRPr lang="en-GB" dirty="0"/>
          </a:p>
        </p:txBody>
      </p:sp>
      <p:sp>
        <p:nvSpPr>
          <p:cNvPr id="743" name="Google Shape;743;p39"/>
          <p:cNvSpPr txBox="1"/>
          <p:nvPr/>
        </p:nvSpPr>
        <p:spPr>
          <a:xfrm>
            <a:off x="0" y="-112294"/>
            <a:ext cx="12192000" cy="1325563"/>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FFFFFF"/>
              </a:buClr>
              <a:buSzPts val="3200"/>
              <a:buFont typeface="Century Gothic"/>
              <a:buNone/>
            </a:pPr>
            <a:r>
              <a:rPr lang="en-GB" sz="3200" b="1" i="0" u="none" strike="noStrike" cap="none" dirty="0">
                <a:solidFill>
                  <a:srgbClr val="204E79"/>
                </a:solidFill>
                <a:latin typeface="Century Gothic"/>
                <a:ea typeface="Century Gothic"/>
                <a:cs typeface="Century Gothic"/>
                <a:sym typeface="Century Gothic"/>
              </a:rPr>
              <a:t>Frequency</a:t>
            </a:r>
            <a:r>
              <a:rPr lang="en-GB" sz="3200" b="1" dirty="0">
                <a:solidFill>
                  <a:srgbClr val="204E79"/>
                </a:solidFill>
                <a:latin typeface="Century Gothic"/>
                <a:ea typeface="Century Gothic"/>
                <a:cs typeface="Century Gothic"/>
                <a:sym typeface="Century Gothic"/>
              </a:rPr>
              <a:t> of words in GCSE papers to date: Edexcel</a:t>
            </a:r>
            <a:endParaRPr sz="3200" b="1" i="0" u="none" strike="noStrike" cap="none" dirty="0">
              <a:solidFill>
                <a:srgbClr val="204E79"/>
              </a:solidFill>
              <a:latin typeface="Century Gothic"/>
              <a:ea typeface="Century Gothic"/>
              <a:cs typeface="Century Gothic"/>
              <a:sym typeface="Century Gothic"/>
            </a:endParaRPr>
          </a:p>
        </p:txBody>
      </p:sp>
      <p:graphicFrame>
        <p:nvGraphicFramePr>
          <p:cNvPr id="744" name="Google Shape;744;p39"/>
          <p:cNvGraphicFramePr/>
          <p:nvPr>
            <p:extLst>
              <p:ext uri="{D42A27DB-BD31-4B8C-83A1-F6EECF244321}">
                <p14:modId xmlns:p14="http://schemas.microsoft.com/office/powerpoint/2010/main" val="3427863724"/>
              </p:ext>
            </p:extLst>
          </p:nvPr>
        </p:nvGraphicFramePr>
        <p:xfrm>
          <a:off x="380616" y="1967847"/>
          <a:ext cx="11602799" cy="4743225"/>
        </p:xfrm>
        <a:graphic>
          <a:graphicData uri="http://schemas.openxmlformats.org/drawingml/2006/table">
            <a:tbl>
              <a:tblPr firstRow="1" bandRow="1">
                <a:tableStyleId>{69012ECD-51FC-41F1-AA8D-1B2483CD663E}</a:tableStyleId>
              </a:tblPr>
              <a:tblGrid>
                <a:gridCol w="1315336">
                  <a:extLst>
                    <a:ext uri="{9D8B030D-6E8A-4147-A177-3AD203B41FA5}">
                      <a16:colId xmlns:a16="http://schemas.microsoft.com/office/drawing/2014/main" val="20000"/>
                    </a:ext>
                  </a:extLst>
                </a:gridCol>
                <a:gridCol w="1150275">
                  <a:extLst>
                    <a:ext uri="{9D8B030D-6E8A-4147-A177-3AD203B41FA5}">
                      <a16:colId xmlns:a16="http://schemas.microsoft.com/office/drawing/2014/main" val="20001"/>
                    </a:ext>
                  </a:extLst>
                </a:gridCol>
                <a:gridCol w="2148640">
                  <a:extLst>
                    <a:ext uri="{9D8B030D-6E8A-4147-A177-3AD203B41FA5}">
                      <a16:colId xmlns:a16="http://schemas.microsoft.com/office/drawing/2014/main" val="20002"/>
                    </a:ext>
                  </a:extLst>
                </a:gridCol>
                <a:gridCol w="4575833">
                  <a:extLst>
                    <a:ext uri="{9D8B030D-6E8A-4147-A177-3AD203B41FA5}">
                      <a16:colId xmlns:a16="http://schemas.microsoft.com/office/drawing/2014/main" val="20003"/>
                    </a:ext>
                  </a:extLst>
                </a:gridCol>
                <a:gridCol w="2412715">
                  <a:extLst>
                    <a:ext uri="{9D8B030D-6E8A-4147-A177-3AD203B41FA5}">
                      <a16:colId xmlns:a16="http://schemas.microsoft.com/office/drawing/2014/main" val="20004"/>
                    </a:ext>
                  </a:extLst>
                </a:gridCol>
              </a:tblGrid>
              <a:tr h="821975">
                <a:tc>
                  <a:txBody>
                    <a:bodyPr/>
                    <a:lstStyle/>
                    <a:p>
                      <a:pPr marL="10800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Edexcel</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Tier</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10800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Freq</a:t>
                      </a:r>
                      <a:endParaRPr sz="2000" dirty="0">
                        <a:latin typeface="Century Gothic" panose="020B0502020202020204" pitchFamily="34" charset="0"/>
                      </a:endParaRPr>
                    </a:p>
                    <a:p>
                      <a:pPr marL="108000" marR="0" lvl="0" indent="0" algn="ctr" rtl="0">
                        <a:spcBef>
                          <a:spcPts val="0"/>
                        </a:spcBef>
                        <a:spcAft>
                          <a:spcPts val="0"/>
                        </a:spcAft>
                        <a:buNone/>
                      </a:pPr>
                      <a:r>
                        <a:rPr lang="en-GB" sz="1600" b="1" u="none" strike="noStrike" dirty="0">
                          <a:solidFill>
                            <a:schemeClr val="lt1"/>
                          </a:solidFill>
                          <a:latin typeface="Century Gothic" panose="020B0502020202020204" pitchFamily="34" charset="0"/>
                          <a:sym typeface="Century Gothic"/>
                        </a:rPr>
                        <a:t>high </a:t>
                      </a:r>
                      <a:r>
                        <a:rPr lang="en-GB" sz="1600" b="1" u="none" strike="noStrike" dirty="0" err="1">
                          <a:solidFill>
                            <a:schemeClr val="lt1"/>
                          </a:solidFill>
                          <a:latin typeface="Century Gothic" panose="020B0502020202020204" pitchFamily="34" charset="0"/>
                          <a:sym typeface="Century Gothic"/>
                        </a:rPr>
                        <a:t>freq</a:t>
                      </a:r>
                      <a:r>
                        <a:rPr lang="en-GB" sz="1600" b="1" u="none" strike="noStrike" dirty="0">
                          <a:solidFill>
                            <a:schemeClr val="lt1"/>
                          </a:solidFill>
                          <a:latin typeface="Century Gothic" panose="020B0502020202020204" pitchFamily="34" charset="0"/>
                          <a:sym typeface="Century Gothic"/>
                        </a:rPr>
                        <a:t> &lt; 2,000</a:t>
                      </a:r>
                      <a:endParaRPr sz="1600" dirty="0">
                        <a:latin typeface="Century Gothic" panose="020B0502020202020204" pitchFamily="34" charset="0"/>
                      </a:endParaRPr>
                    </a:p>
                    <a:p>
                      <a:pPr marL="108000" marR="0" lvl="0" indent="0" algn="ctr" rtl="0">
                        <a:spcBef>
                          <a:spcPts val="0"/>
                        </a:spcBef>
                        <a:spcAft>
                          <a:spcPts val="0"/>
                        </a:spcAft>
                        <a:buNone/>
                      </a:pPr>
                      <a:r>
                        <a:rPr lang="en-GB" sz="1600" b="1" u="none" strike="noStrike" dirty="0">
                          <a:solidFill>
                            <a:schemeClr val="lt1"/>
                          </a:solidFill>
                          <a:latin typeface="Century Gothic" panose="020B0502020202020204" pitchFamily="34" charset="0"/>
                          <a:sym typeface="Century Gothic"/>
                        </a:rPr>
                        <a:t>less </a:t>
                      </a:r>
                      <a:r>
                        <a:rPr lang="en-GB" sz="1600" b="1" u="none" strike="noStrike" dirty="0" err="1">
                          <a:solidFill>
                            <a:schemeClr val="lt1"/>
                          </a:solidFill>
                          <a:latin typeface="Century Gothic" panose="020B0502020202020204" pitchFamily="34" charset="0"/>
                          <a:sym typeface="Century Gothic"/>
                        </a:rPr>
                        <a:t>freq</a:t>
                      </a:r>
                      <a:r>
                        <a:rPr lang="en-GB" sz="1600" b="1" u="none" strike="noStrike" dirty="0">
                          <a:solidFill>
                            <a:schemeClr val="lt1"/>
                          </a:solidFill>
                          <a:latin typeface="Century Gothic" panose="020B0502020202020204" pitchFamily="34" charset="0"/>
                          <a:sym typeface="Century Gothic"/>
                        </a:rPr>
                        <a:t> &gt; 2,000</a:t>
                      </a:r>
                      <a:endParaRPr sz="16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2018+2019+2020+Sample; </a:t>
                      </a:r>
                      <a:endParaRPr sz="2000" dirty="0">
                        <a:latin typeface="Century Gothic" panose="020B0502020202020204" pitchFamily="34" charset="0"/>
                      </a:endParaRPr>
                    </a:p>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number of word families used </a:t>
                      </a:r>
                    </a:p>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over all 4 years</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tc>
                  <a:txBody>
                    <a:bodyPr/>
                    <a:lstStyle/>
                    <a:p>
                      <a:pPr marL="0" marR="0" lvl="0" indent="0" algn="ctr" rtl="0">
                        <a:spcBef>
                          <a:spcPts val="0"/>
                        </a:spcBef>
                        <a:spcAft>
                          <a:spcPts val="0"/>
                        </a:spcAft>
                        <a:buNone/>
                      </a:pPr>
                      <a:r>
                        <a:rPr lang="en-GB" sz="2000" b="1" u="none" strike="noStrike" dirty="0">
                          <a:solidFill>
                            <a:schemeClr val="lt1"/>
                          </a:solidFill>
                          <a:latin typeface="Century Gothic" panose="020B0502020202020204" pitchFamily="34" charset="0"/>
                          <a:sym typeface="Century Gothic"/>
                        </a:rPr>
                        <a:t>Variability index across years</a:t>
                      </a:r>
                      <a:endParaRPr sz="2000" b="1" i="0" u="none" strike="noStrike" dirty="0">
                        <a:solidFill>
                          <a:schemeClr val="lt1"/>
                        </a:solidFill>
                        <a:latin typeface="Century Gothic" panose="020B0502020202020204" pitchFamily="34" charset="0"/>
                        <a:ea typeface="Century Gothic"/>
                        <a:cs typeface="Century Gothic"/>
                        <a:sym typeface="Century Gothic"/>
                      </a:endParaRPr>
                    </a:p>
                  </a:txBody>
                  <a:tcPr marL="9525" marR="9525" marT="9525" marB="0" anchor="ctr">
                    <a:solidFill>
                      <a:srgbClr val="204E79"/>
                    </a:solidFill>
                  </a:tcPr>
                </a:tc>
                <a:extLst>
                  <a:ext uri="{0D108BD9-81ED-4DB2-BD59-A6C34878D82A}">
                    <a16:rowId xmlns:a16="http://schemas.microsoft.com/office/drawing/2014/main" val="10000"/>
                  </a:ext>
                </a:extLst>
              </a:tr>
              <a:tr h="318275">
                <a:tc>
                  <a:txBody>
                    <a:bodyPr/>
                    <a:lstStyle/>
                    <a:p>
                      <a:pPr marL="108000" marR="0" lvl="0" indent="0" algn="l"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French</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F</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high </a:t>
                      </a:r>
                      <a:r>
                        <a:rPr lang="en-GB" sz="2000" b="0" u="none" strike="noStrike" dirty="0" err="1">
                          <a:solidFill>
                            <a:srgbClr val="002060"/>
                          </a:solidFill>
                          <a:latin typeface="Century Gothic" panose="020B0502020202020204" pitchFamily="34" charset="0"/>
                          <a:sym typeface="Century Gothic"/>
                        </a:rPr>
                        <a:t>freq</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825</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50 %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1"/>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F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less </a:t>
                      </a:r>
                      <a:r>
                        <a:rPr lang="en-GB" sz="2000" b="0" u="none" strike="noStrike" dirty="0" err="1">
                          <a:solidFill>
                            <a:srgbClr val="002060"/>
                          </a:solidFill>
                          <a:latin typeface="Century Gothic" panose="020B0502020202020204" pitchFamily="34" charset="0"/>
                          <a:sym typeface="Century Gothic"/>
                        </a:rPr>
                        <a:t>freq</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433</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67 %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2"/>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high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1109</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51 %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3"/>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less </a:t>
                      </a:r>
                      <a:r>
                        <a:rPr lang="en-GB" sz="2000" b="0" u="none" strike="noStrike" dirty="0" err="1">
                          <a:solidFill>
                            <a:srgbClr val="002060"/>
                          </a:solidFill>
                          <a:latin typeface="Century Gothic" panose="020B0502020202020204" pitchFamily="34" charset="0"/>
                          <a:sym typeface="Century Gothic"/>
                        </a:rPr>
                        <a:t>freq</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616</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75 %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4"/>
                  </a:ext>
                </a:extLst>
              </a:tr>
              <a:tr h="318275">
                <a:tc>
                  <a:txBody>
                    <a:bodyPr/>
                    <a:lstStyle/>
                    <a:p>
                      <a:pPr marL="108000" marR="0" lvl="0" indent="0" algn="l"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Spanish</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F</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high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912</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48 %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5"/>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F</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less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414</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77 %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6"/>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high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1129</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50 %</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7"/>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less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663</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84 %</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8"/>
                  </a:ext>
                </a:extLst>
              </a:tr>
              <a:tr h="318275">
                <a:tc>
                  <a:txBody>
                    <a:bodyPr/>
                    <a:lstStyle/>
                    <a:p>
                      <a:pPr marL="108000" marR="0" lvl="0" indent="0" algn="l"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German</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F</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high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842</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47 %</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09"/>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F</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less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567</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83 %</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10"/>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high freq</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1095</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48 %</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11"/>
                  </a:ext>
                </a:extLst>
              </a:tr>
              <a:tr h="318275">
                <a:tc>
                  <a:txBody>
                    <a:bodyPr/>
                    <a:lstStyle/>
                    <a:p>
                      <a:pPr marL="108000" marR="0" lvl="0" indent="0" algn="l" rtl="0">
                        <a:spcBef>
                          <a:spcPts val="0"/>
                        </a:spcBef>
                        <a:spcAft>
                          <a:spcPts val="0"/>
                        </a:spcAft>
                        <a:buNone/>
                      </a:pP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H</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10800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less </a:t>
                      </a:r>
                      <a:r>
                        <a:rPr lang="en-GB" sz="2000" b="0" u="none" strike="noStrike" dirty="0" err="1">
                          <a:solidFill>
                            <a:srgbClr val="002060"/>
                          </a:solidFill>
                          <a:latin typeface="Century Gothic" panose="020B0502020202020204" pitchFamily="34" charset="0"/>
                          <a:sym typeface="Century Gothic"/>
                        </a:rPr>
                        <a:t>freq</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a:solidFill>
                            <a:srgbClr val="002060"/>
                          </a:solidFill>
                          <a:latin typeface="Century Gothic" panose="020B0502020202020204" pitchFamily="34" charset="0"/>
                          <a:sym typeface="Century Gothic"/>
                        </a:rPr>
                        <a:t>878</a:t>
                      </a:r>
                      <a:endParaRPr sz="2000" b="0" i="0" u="none" strike="noStrike">
                        <a:solidFill>
                          <a:srgbClr val="002060"/>
                        </a:solidFill>
                        <a:latin typeface="Century Gothic" panose="020B0502020202020204" pitchFamily="34" charset="0"/>
                        <a:ea typeface="Century Gothic"/>
                        <a:cs typeface="Century Gothic"/>
                        <a:sym typeface="Century Gothic"/>
                      </a:endParaRPr>
                    </a:p>
                  </a:txBody>
                  <a:tcPr marL="9525" marR="9525" marT="9525" marB="0" anchor="b"/>
                </a:tc>
                <a:tc>
                  <a:txBody>
                    <a:bodyPr/>
                    <a:lstStyle/>
                    <a:p>
                      <a:pPr marL="0" marR="0" lvl="0" indent="0" algn="ctr" rtl="0">
                        <a:spcBef>
                          <a:spcPts val="0"/>
                        </a:spcBef>
                        <a:spcAft>
                          <a:spcPts val="0"/>
                        </a:spcAft>
                        <a:buNone/>
                      </a:pPr>
                      <a:r>
                        <a:rPr lang="en-GB" sz="2000" b="0" u="none" strike="noStrike" dirty="0">
                          <a:solidFill>
                            <a:srgbClr val="002060"/>
                          </a:solidFill>
                          <a:latin typeface="Century Gothic" panose="020B0502020202020204" pitchFamily="34" charset="0"/>
                          <a:sym typeface="Century Gothic"/>
                        </a:rPr>
                        <a:t>88 %</a:t>
                      </a:r>
                      <a:endParaRPr sz="2000" b="0" i="0" u="none" strike="noStrike" dirty="0">
                        <a:solidFill>
                          <a:srgbClr val="002060"/>
                        </a:solidFill>
                        <a:latin typeface="Century Gothic" panose="020B0502020202020204" pitchFamily="34" charset="0"/>
                        <a:ea typeface="Century Gothic"/>
                        <a:cs typeface="Century Gothic"/>
                        <a:sym typeface="Century Gothic"/>
                      </a:endParaRPr>
                    </a:p>
                  </a:txBody>
                  <a:tcPr marL="9525" marR="9525" marT="9525" marB="0" anchor="b"/>
                </a:tc>
                <a:extLst>
                  <a:ext uri="{0D108BD9-81ED-4DB2-BD59-A6C34878D82A}">
                    <a16:rowId xmlns:a16="http://schemas.microsoft.com/office/drawing/2014/main" val="10012"/>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3">
            <a:extLst>
              <a:ext uri="{FF2B5EF4-FFF2-40B4-BE49-F238E27FC236}">
                <a16:creationId xmlns:a16="http://schemas.microsoft.com/office/drawing/2014/main" id="{D0EF56F3-0FF3-4539-A948-C2D203B122B7}"/>
              </a:ext>
            </a:extLst>
          </p:cNvPr>
          <p:cNvGraphicFramePr>
            <a:graphicFrameLocks noGrp="1"/>
          </p:cNvGraphicFramePr>
          <p:nvPr>
            <p:ph idx="1"/>
            <p:extLst>
              <p:ext uri="{D42A27DB-BD31-4B8C-83A1-F6EECF244321}">
                <p14:modId xmlns:p14="http://schemas.microsoft.com/office/powerpoint/2010/main" val="89233369"/>
              </p:ext>
            </p:extLst>
          </p:nvPr>
        </p:nvGraphicFramePr>
        <p:xfrm>
          <a:off x="511787" y="2202540"/>
          <a:ext cx="11368057" cy="4186061"/>
        </p:xfrm>
        <a:graphic>
          <a:graphicData uri="http://schemas.openxmlformats.org/drawingml/2006/table">
            <a:tbl>
              <a:tblPr firstRow="1" bandRow="1">
                <a:tableStyleId>{69012ECD-51FC-41F1-AA8D-1B2483CD663E}</a:tableStyleId>
              </a:tblPr>
              <a:tblGrid>
                <a:gridCol w="1283017">
                  <a:extLst>
                    <a:ext uri="{9D8B030D-6E8A-4147-A177-3AD203B41FA5}">
                      <a16:colId xmlns:a16="http://schemas.microsoft.com/office/drawing/2014/main" val="1393854814"/>
                    </a:ext>
                  </a:extLst>
                </a:gridCol>
                <a:gridCol w="1121588">
                  <a:extLst>
                    <a:ext uri="{9D8B030D-6E8A-4147-A177-3AD203B41FA5}">
                      <a16:colId xmlns:a16="http://schemas.microsoft.com/office/drawing/2014/main" val="1311147438"/>
                    </a:ext>
                  </a:extLst>
                </a:gridCol>
                <a:gridCol w="1121588">
                  <a:extLst>
                    <a:ext uri="{9D8B030D-6E8A-4147-A177-3AD203B41FA5}">
                      <a16:colId xmlns:a16="http://schemas.microsoft.com/office/drawing/2014/main" val="984239837"/>
                    </a:ext>
                  </a:extLst>
                </a:gridCol>
                <a:gridCol w="1121588">
                  <a:extLst>
                    <a:ext uri="{9D8B030D-6E8A-4147-A177-3AD203B41FA5}">
                      <a16:colId xmlns:a16="http://schemas.microsoft.com/office/drawing/2014/main" val="2781124057"/>
                    </a:ext>
                  </a:extLst>
                </a:gridCol>
                <a:gridCol w="1467612">
                  <a:extLst>
                    <a:ext uri="{9D8B030D-6E8A-4147-A177-3AD203B41FA5}">
                      <a16:colId xmlns:a16="http://schemas.microsoft.com/office/drawing/2014/main" val="2524643410"/>
                    </a:ext>
                  </a:extLst>
                </a:gridCol>
                <a:gridCol w="1614339">
                  <a:extLst>
                    <a:ext uri="{9D8B030D-6E8A-4147-A177-3AD203B41FA5}">
                      <a16:colId xmlns:a16="http://schemas.microsoft.com/office/drawing/2014/main" val="3169439694"/>
                    </a:ext>
                  </a:extLst>
                </a:gridCol>
                <a:gridCol w="1212775">
                  <a:extLst>
                    <a:ext uri="{9D8B030D-6E8A-4147-A177-3AD203B41FA5}">
                      <a16:colId xmlns:a16="http://schemas.microsoft.com/office/drawing/2014/main" val="2164561204"/>
                    </a:ext>
                  </a:extLst>
                </a:gridCol>
                <a:gridCol w="1212775">
                  <a:extLst>
                    <a:ext uri="{9D8B030D-6E8A-4147-A177-3AD203B41FA5}">
                      <a16:colId xmlns:a16="http://schemas.microsoft.com/office/drawing/2014/main" val="3090720966"/>
                    </a:ext>
                  </a:extLst>
                </a:gridCol>
                <a:gridCol w="1212775">
                  <a:extLst>
                    <a:ext uri="{9D8B030D-6E8A-4147-A177-3AD203B41FA5}">
                      <a16:colId xmlns:a16="http://schemas.microsoft.com/office/drawing/2014/main" val="709329238"/>
                    </a:ext>
                  </a:extLst>
                </a:gridCol>
              </a:tblGrid>
              <a:tr h="1451429">
                <a:tc>
                  <a:txBody>
                    <a:bodyPr/>
                    <a:lstStyle/>
                    <a:p>
                      <a:pPr algn="ctr"/>
                      <a:endParaRPr lang="en-US" sz="2000" dirty="0">
                        <a:latin typeface="Century Gothic" panose="020B0502020202020204" pitchFamily="34" charset="0"/>
                      </a:endParaRPr>
                    </a:p>
                  </a:txBody>
                  <a:tcPr anchor="ctr">
                    <a:solidFill>
                      <a:srgbClr val="204E79"/>
                    </a:solidFill>
                  </a:tcPr>
                </a:tc>
                <a:tc>
                  <a:txBody>
                    <a:bodyPr/>
                    <a:lstStyle/>
                    <a:p>
                      <a:pPr algn="ctr"/>
                      <a:r>
                        <a:rPr lang="en-US" sz="2000" dirty="0">
                          <a:latin typeface="Century Gothic" panose="020B0502020202020204" pitchFamily="34" charset="0"/>
                        </a:rPr>
                        <a:t>2018</a:t>
                      </a:r>
                    </a:p>
                  </a:txBody>
                  <a:tcPr anchor="ctr">
                    <a:solidFill>
                      <a:srgbClr val="204E79"/>
                    </a:solidFill>
                  </a:tcPr>
                </a:tc>
                <a:tc>
                  <a:txBody>
                    <a:bodyPr/>
                    <a:lstStyle/>
                    <a:p>
                      <a:pPr algn="ctr"/>
                      <a:r>
                        <a:rPr lang="en-US" sz="2000" dirty="0">
                          <a:latin typeface="Century Gothic" panose="020B0502020202020204" pitchFamily="34" charset="0"/>
                        </a:rPr>
                        <a:t>2019</a:t>
                      </a:r>
                    </a:p>
                  </a:txBody>
                  <a:tcPr anchor="ctr">
                    <a:solidFill>
                      <a:srgbClr val="204E79"/>
                    </a:solidFill>
                  </a:tcPr>
                </a:tc>
                <a:tc>
                  <a:txBody>
                    <a:bodyPr/>
                    <a:lstStyle/>
                    <a:p>
                      <a:pPr algn="ctr"/>
                      <a:r>
                        <a:rPr lang="en-US" sz="2000" dirty="0">
                          <a:latin typeface="Century Gothic" panose="020B0502020202020204" pitchFamily="34" charset="0"/>
                        </a:rPr>
                        <a:t>2020</a:t>
                      </a:r>
                    </a:p>
                  </a:txBody>
                  <a:tcPr anchor="ctr">
                    <a:solidFill>
                      <a:srgbClr val="204E79"/>
                    </a:solidFill>
                  </a:tcPr>
                </a:tc>
                <a:tc>
                  <a:txBody>
                    <a:bodyPr/>
                    <a:lstStyle/>
                    <a:p>
                      <a:pPr algn="ctr"/>
                      <a:r>
                        <a:rPr lang="en-US" sz="2000" dirty="0">
                          <a:latin typeface="Century Gothic" panose="020B0502020202020204" pitchFamily="34" charset="0"/>
                        </a:rPr>
                        <a:t>Sample 1</a:t>
                      </a:r>
                    </a:p>
                  </a:txBody>
                  <a:tcPr anchor="ctr">
                    <a:solidFill>
                      <a:srgbClr val="204E79"/>
                    </a:solidFill>
                  </a:tcPr>
                </a:tc>
                <a:tc>
                  <a:txBody>
                    <a:bodyPr/>
                    <a:lstStyle/>
                    <a:p>
                      <a:pPr algn="ctr"/>
                      <a:r>
                        <a:rPr lang="en-US" sz="2000" dirty="0">
                          <a:latin typeface="Century Gothic" panose="020B0502020202020204" pitchFamily="34" charset="0"/>
                        </a:rPr>
                        <a:t>Sample 2</a:t>
                      </a:r>
                    </a:p>
                  </a:txBody>
                  <a:tcPr anchor="ctr">
                    <a:solidFill>
                      <a:srgbClr val="204E79"/>
                    </a:solidFill>
                  </a:tcPr>
                </a:tc>
                <a:tc>
                  <a:txBody>
                    <a:bodyPr/>
                    <a:lstStyle/>
                    <a:p>
                      <a:pPr algn="ctr"/>
                      <a:r>
                        <a:rPr lang="en-US" sz="2000" dirty="0">
                          <a:latin typeface="Century Gothic" panose="020B0502020202020204" pitchFamily="34" charset="0"/>
                        </a:rPr>
                        <a:t>2018 + 2019</a:t>
                      </a:r>
                    </a:p>
                  </a:txBody>
                  <a:tcPr anchor="ctr">
                    <a:solidFill>
                      <a:srgbClr val="204E79"/>
                    </a:solidFill>
                  </a:tcPr>
                </a:tc>
                <a:tc>
                  <a:txBody>
                    <a:bodyPr/>
                    <a:lstStyle/>
                    <a:p>
                      <a:pPr algn="ctr"/>
                      <a:r>
                        <a:rPr lang="en-US" sz="2000" dirty="0">
                          <a:latin typeface="Century Gothic" panose="020B0502020202020204" pitchFamily="34" charset="0"/>
                        </a:rPr>
                        <a:t> 2018 + 2019 + 2020</a:t>
                      </a:r>
                    </a:p>
                  </a:txBody>
                  <a:tcPr anchor="ctr">
                    <a:solidFill>
                      <a:srgbClr val="204E79"/>
                    </a:solidFill>
                  </a:tcPr>
                </a:tc>
                <a:tc>
                  <a:txBody>
                    <a:bodyPr/>
                    <a:lstStyle/>
                    <a:p>
                      <a:pPr algn="ctr"/>
                      <a:r>
                        <a:rPr lang="en-US" sz="2000" dirty="0">
                          <a:latin typeface="Century Gothic" panose="020B0502020202020204" pitchFamily="34" charset="0"/>
                        </a:rPr>
                        <a:t>2018 + 2019 + 2020 + samples</a:t>
                      </a:r>
                    </a:p>
                  </a:txBody>
                  <a:tcPr anchor="ctr">
                    <a:solidFill>
                      <a:srgbClr val="204E79"/>
                    </a:solidFill>
                  </a:tcPr>
                </a:tc>
                <a:extLst>
                  <a:ext uri="{0D108BD9-81ED-4DB2-BD59-A6C34878D82A}">
                    <a16:rowId xmlns:a16="http://schemas.microsoft.com/office/drawing/2014/main" val="2990784847"/>
                  </a:ext>
                </a:extLst>
              </a:tr>
              <a:tr h="889616">
                <a:tc>
                  <a:txBody>
                    <a:bodyPr/>
                    <a:lstStyle/>
                    <a:p>
                      <a:pPr algn="ctr"/>
                      <a:r>
                        <a:rPr lang="en-US" sz="2000" dirty="0">
                          <a:solidFill>
                            <a:srgbClr val="002060"/>
                          </a:solidFill>
                          <a:latin typeface="Century Gothic" panose="020B0502020202020204" pitchFamily="34" charset="0"/>
                        </a:rPr>
                        <a:t>French</a:t>
                      </a:r>
                    </a:p>
                  </a:txBody>
                  <a:tcPr anchor="ctr"/>
                </a:tc>
                <a:tc>
                  <a:txBody>
                    <a:bodyPr/>
                    <a:lstStyle/>
                    <a:p>
                      <a:pPr algn="ctr"/>
                      <a:r>
                        <a:rPr lang="en-US" sz="2000" dirty="0">
                          <a:solidFill>
                            <a:srgbClr val="002060"/>
                          </a:solidFill>
                          <a:latin typeface="Century Gothic" panose="020B0502020202020204" pitchFamily="34" charset="0"/>
                        </a:rPr>
                        <a:t>1042 (69%)</a:t>
                      </a:r>
                    </a:p>
                  </a:txBody>
                  <a:tcPr anchor="ctr"/>
                </a:tc>
                <a:tc>
                  <a:txBody>
                    <a:bodyPr/>
                    <a:lstStyle/>
                    <a:p>
                      <a:pPr algn="ctr"/>
                      <a:r>
                        <a:rPr lang="en-US" sz="2000" dirty="0">
                          <a:solidFill>
                            <a:srgbClr val="002060"/>
                          </a:solidFill>
                          <a:latin typeface="Century Gothic" panose="020B0502020202020204" pitchFamily="34" charset="0"/>
                        </a:rPr>
                        <a:t>867 (74%)</a:t>
                      </a:r>
                    </a:p>
                  </a:txBody>
                  <a:tcPr anchor="ctr"/>
                </a:tc>
                <a:tc>
                  <a:txBody>
                    <a:bodyPr/>
                    <a:lstStyle/>
                    <a:p>
                      <a:pPr algn="ctr"/>
                      <a:r>
                        <a:rPr lang="en-US" sz="2000" dirty="0">
                          <a:solidFill>
                            <a:srgbClr val="002060"/>
                          </a:solidFill>
                          <a:latin typeface="Century Gothic" panose="020B0502020202020204" pitchFamily="34" charset="0"/>
                        </a:rPr>
                        <a:t>892 </a:t>
                      </a:r>
                    </a:p>
                    <a:p>
                      <a:pPr algn="ctr"/>
                      <a:r>
                        <a:rPr lang="en-US" sz="2000" dirty="0">
                          <a:solidFill>
                            <a:srgbClr val="002060"/>
                          </a:solidFill>
                          <a:latin typeface="Century Gothic" panose="020B0502020202020204" pitchFamily="34" charset="0"/>
                        </a:rPr>
                        <a:t>(73%)</a:t>
                      </a:r>
                    </a:p>
                  </a:txBody>
                  <a:tcPr anchor="ctr"/>
                </a:tc>
                <a:tc>
                  <a:txBody>
                    <a:bodyPr/>
                    <a:lstStyle/>
                    <a:p>
                      <a:pPr algn="ctr"/>
                      <a:r>
                        <a:rPr lang="en-US" sz="2000" dirty="0">
                          <a:solidFill>
                            <a:srgbClr val="002060"/>
                          </a:solidFill>
                          <a:latin typeface="Century Gothic" panose="020B0502020202020204" pitchFamily="34" charset="0"/>
                        </a:rPr>
                        <a:t>931</a:t>
                      </a:r>
                    </a:p>
                    <a:p>
                      <a:pPr algn="ctr"/>
                      <a:r>
                        <a:rPr lang="en-US" sz="2000" dirty="0">
                          <a:solidFill>
                            <a:srgbClr val="002060"/>
                          </a:solidFill>
                          <a:latin typeface="Century Gothic" panose="020B0502020202020204" pitchFamily="34" charset="0"/>
                        </a:rPr>
                        <a:t>(73%)</a:t>
                      </a:r>
                    </a:p>
                  </a:txBody>
                  <a:tcPr anchor="ctr"/>
                </a:tc>
                <a:tc>
                  <a:txBody>
                    <a:bodyPr/>
                    <a:lstStyle/>
                    <a:p>
                      <a:pPr algn="ctr"/>
                      <a:r>
                        <a:rPr lang="en-US" sz="2000" dirty="0">
                          <a:solidFill>
                            <a:srgbClr val="002060"/>
                          </a:solidFill>
                          <a:latin typeface="Century Gothic" panose="020B0502020202020204" pitchFamily="34" charset="0"/>
                        </a:rPr>
                        <a:t>1006</a:t>
                      </a:r>
                    </a:p>
                    <a:p>
                      <a:pPr algn="ctr"/>
                      <a:r>
                        <a:rPr lang="en-US" sz="2000" dirty="0">
                          <a:solidFill>
                            <a:srgbClr val="002060"/>
                          </a:solidFill>
                          <a:latin typeface="Century Gothic" panose="020B0502020202020204" pitchFamily="34" charset="0"/>
                        </a:rPr>
                        <a:t>(70%)</a:t>
                      </a:r>
                    </a:p>
                  </a:txBody>
                  <a:tcPr anchor="ctr"/>
                </a:tc>
                <a:tc>
                  <a:txBody>
                    <a:bodyPr/>
                    <a:lstStyle/>
                    <a:p>
                      <a:pPr algn="ctr"/>
                      <a:r>
                        <a:rPr lang="en-US" sz="2000" dirty="0">
                          <a:solidFill>
                            <a:srgbClr val="002060"/>
                          </a:solidFill>
                          <a:latin typeface="Century Gothic" panose="020B0502020202020204" pitchFamily="34" charset="0"/>
                        </a:rPr>
                        <a:t>1520 (66%)</a:t>
                      </a:r>
                    </a:p>
                  </a:txBody>
                  <a:tcPr anchor="ctr"/>
                </a:tc>
                <a:tc>
                  <a:txBody>
                    <a:bodyPr/>
                    <a:lstStyle/>
                    <a:p>
                      <a:pPr algn="ctr"/>
                      <a:r>
                        <a:rPr lang="en-US" sz="2000" dirty="0">
                          <a:solidFill>
                            <a:srgbClr val="002060"/>
                          </a:solidFill>
                          <a:latin typeface="Century Gothic" panose="020B0502020202020204" pitchFamily="34" charset="0"/>
                        </a:rPr>
                        <a:t>1931 (63%)</a:t>
                      </a:r>
                    </a:p>
                  </a:txBody>
                  <a:tcPr anchor="ctr"/>
                </a:tc>
                <a:tc>
                  <a:txBody>
                    <a:bodyPr/>
                    <a:lstStyle/>
                    <a:p>
                      <a:pPr algn="ctr"/>
                      <a:r>
                        <a:rPr lang="en-US" sz="2000" dirty="0">
                          <a:solidFill>
                            <a:srgbClr val="002060"/>
                          </a:solidFill>
                          <a:latin typeface="Century Gothic" panose="020B0502020202020204" pitchFamily="34" charset="0"/>
                        </a:rPr>
                        <a:t>2660 (56%)</a:t>
                      </a:r>
                    </a:p>
                  </a:txBody>
                  <a:tcPr anchor="ctr"/>
                </a:tc>
                <a:extLst>
                  <a:ext uri="{0D108BD9-81ED-4DB2-BD59-A6C34878D82A}">
                    <a16:rowId xmlns:a16="http://schemas.microsoft.com/office/drawing/2014/main" val="3182239625"/>
                  </a:ext>
                </a:extLst>
              </a:tr>
              <a:tr h="889616">
                <a:tc>
                  <a:txBody>
                    <a:bodyPr/>
                    <a:lstStyle/>
                    <a:p>
                      <a:pPr algn="ctr"/>
                      <a:r>
                        <a:rPr lang="en-US" sz="2000" dirty="0">
                          <a:solidFill>
                            <a:srgbClr val="002060"/>
                          </a:solidFill>
                          <a:latin typeface="Century Gothic" panose="020B0502020202020204" pitchFamily="34" charset="0"/>
                        </a:rPr>
                        <a:t>Spanish</a:t>
                      </a:r>
                    </a:p>
                  </a:txBody>
                  <a:tcPr anchor="ctr"/>
                </a:tc>
                <a:tc>
                  <a:txBody>
                    <a:bodyPr/>
                    <a:lstStyle/>
                    <a:p>
                      <a:pPr algn="ctr"/>
                      <a:r>
                        <a:rPr lang="en-US" sz="2000" dirty="0">
                          <a:solidFill>
                            <a:srgbClr val="002060"/>
                          </a:solidFill>
                          <a:latin typeface="Century Gothic" panose="020B0502020202020204" pitchFamily="34" charset="0"/>
                        </a:rPr>
                        <a:t>916 </a:t>
                      </a:r>
                    </a:p>
                    <a:p>
                      <a:pPr algn="ctr"/>
                      <a:r>
                        <a:rPr lang="en-US" sz="2000" dirty="0">
                          <a:solidFill>
                            <a:srgbClr val="002060"/>
                          </a:solidFill>
                          <a:latin typeface="Century Gothic" panose="020B0502020202020204" pitchFamily="34" charset="0"/>
                        </a:rPr>
                        <a:t>(71%)</a:t>
                      </a:r>
                    </a:p>
                  </a:txBody>
                  <a:tcPr anchor="ctr"/>
                </a:tc>
                <a:tc>
                  <a:txBody>
                    <a:bodyPr/>
                    <a:lstStyle/>
                    <a:p>
                      <a:pPr algn="ctr"/>
                      <a:r>
                        <a:rPr lang="en-US" sz="2000" dirty="0">
                          <a:solidFill>
                            <a:srgbClr val="002060"/>
                          </a:solidFill>
                          <a:latin typeface="Century Gothic" panose="020B0502020202020204" pitchFamily="34" charset="0"/>
                        </a:rPr>
                        <a:t>921 (69%)</a:t>
                      </a:r>
                    </a:p>
                  </a:txBody>
                  <a:tcPr anchor="ctr"/>
                </a:tc>
                <a:tc>
                  <a:txBody>
                    <a:bodyPr/>
                    <a:lstStyle/>
                    <a:p>
                      <a:pPr algn="ctr"/>
                      <a:r>
                        <a:rPr lang="en-US" sz="2000" dirty="0">
                          <a:solidFill>
                            <a:srgbClr val="002060"/>
                          </a:solidFill>
                          <a:latin typeface="Century Gothic" panose="020B0502020202020204" pitchFamily="34" charset="0"/>
                        </a:rPr>
                        <a:t>898 (71%)</a:t>
                      </a:r>
                    </a:p>
                  </a:txBody>
                  <a:tcPr anchor="ctr"/>
                </a:tc>
                <a:tc>
                  <a:txBody>
                    <a:bodyPr/>
                    <a:lstStyle/>
                    <a:p>
                      <a:pPr algn="ctr"/>
                      <a:r>
                        <a:rPr lang="en-US" sz="2000" dirty="0">
                          <a:solidFill>
                            <a:srgbClr val="002060"/>
                          </a:solidFill>
                          <a:latin typeface="Century Gothic" panose="020B0502020202020204" pitchFamily="34" charset="0"/>
                        </a:rPr>
                        <a:t>865</a:t>
                      </a:r>
                    </a:p>
                    <a:p>
                      <a:pPr algn="ctr"/>
                      <a:r>
                        <a:rPr lang="en-US" sz="2000" dirty="0">
                          <a:solidFill>
                            <a:srgbClr val="002060"/>
                          </a:solidFill>
                          <a:latin typeface="Century Gothic" panose="020B0502020202020204" pitchFamily="34" charset="0"/>
                        </a:rPr>
                        <a:t>(74%)</a:t>
                      </a:r>
                    </a:p>
                  </a:txBody>
                  <a:tcPr anchor="ctr"/>
                </a:tc>
                <a:tc>
                  <a:txBody>
                    <a:bodyPr/>
                    <a:lstStyle/>
                    <a:p>
                      <a:pPr algn="ctr"/>
                      <a:r>
                        <a:rPr lang="en-US" sz="2000" dirty="0">
                          <a:solidFill>
                            <a:srgbClr val="002060"/>
                          </a:solidFill>
                          <a:latin typeface="Century Gothic" panose="020B0502020202020204" pitchFamily="34" charset="0"/>
                        </a:rPr>
                        <a:t>977 </a:t>
                      </a:r>
                    </a:p>
                    <a:p>
                      <a:pPr algn="ctr"/>
                      <a:r>
                        <a:rPr lang="en-US" sz="2000" dirty="0">
                          <a:solidFill>
                            <a:srgbClr val="002060"/>
                          </a:solidFill>
                          <a:latin typeface="Century Gothic" panose="020B0502020202020204" pitchFamily="34" charset="0"/>
                        </a:rPr>
                        <a:t>(72%)</a:t>
                      </a:r>
                    </a:p>
                  </a:txBody>
                  <a:tcPr anchor="ctr"/>
                </a:tc>
                <a:tc>
                  <a:txBody>
                    <a:bodyPr/>
                    <a:lstStyle/>
                    <a:p>
                      <a:pPr algn="ctr"/>
                      <a:r>
                        <a:rPr lang="en-US" sz="2000" dirty="0">
                          <a:solidFill>
                            <a:srgbClr val="002060"/>
                          </a:solidFill>
                          <a:latin typeface="Century Gothic" panose="020B0502020202020204" pitchFamily="34" charset="0"/>
                        </a:rPr>
                        <a:t>1438 (65%)</a:t>
                      </a:r>
                    </a:p>
                  </a:txBody>
                  <a:tcPr anchor="ctr"/>
                </a:tc>
                <a:tc>
                  <a:txBody>
                    <a:bodyPr/>
                    <a:lstStyle/>
                    <a:p>
                      <a:pPr algn="ctr"/>
                      <a:r>
                        <a:rPr lang="en-US" sz="2000" dirty="0">
                          <a:solidFill>
                            <a:srgbClr val="002060"/>
                          </a:solidFill>
                          <a:latin typeface="Century Gothic" panose="020B0502020202020204" pitchFamily="34" charset="0"/>
                        </a:rPr>
                        <a:t>1855 (62%)</a:t>
                      </a:r>
                    </a:p>
                  </a:txBody>
                  <a:tcPr anchor="ctr"/>
                </a:tc>
                <a:tc>
                  <a:txBody>
                    <a:bodyPr/>
                    <a:lstStyle/>
                    <a:p>
                      <a:pPr algn="ctr"/>
                      <a:r>
                        <a:rPr lang="en-US" sz="2000" dirty="0">
                          <a:solidFill>
                            <a:srgbClr val="002060"/>
                          </a:solidFill>
                          <a:latin typeface="Century Gothic" panose="020B0502020202020204" pitchFamily="34" charset="0"/>
                        </a:rPr>
                        <a:t>2551 (58%)</a:t>
                      </a:r>
                    </a:p>
                  </a:txBody>
                  <a:tcPr anchor="ctr"/>
                </a:tc>
                <a:extLst>
                  <a:ext uri="{0D108BD9-81ED-4DB2-BD59-A6C34878D82A}">
                    <a16:rowId xmlns:a16="http://schemas.microsoft.com/office/drawing/2014/main" val="764090516"/>
                  </a:ext>
                </a:extLst>
              </a:tr>
              <a:tr h="955400">
                <a:tc>
                  <a:txBody>
                    <a:bodyPr/>
                    <a:lstStyle/>
                    <a:p>
                      <a:pPr algn="ctr"/>
                      <a:r>
                        <a:rPr lang="en-US" sz="2000" dirty="0">
                          <a:solidFill>
                            <a:srgbClr val="002060"/>
                          </a:solidFill>
                          <a:latin typeface="Century Gothic" panose="020B0502020202020204" pitchFamily="34" charset="0"/>
                        </a:rPr>
                        <a:t>German</a:t>
                      </a:r>
                    </a:p>
                  </a:txBody>
                  <a:tcPr anchor="ctr"/>
                </a:tc>
                <a:tc>
                  <a:txBody>
                    <a:bodyPr/>
                    <a:lstStyle/>
                    <a:p>
                      <a:pPr algn="ctr"/>
                      <a:r>
                        <a:rPr lang="en-US" sz="2000" dirty="0">
                          <a:solidFill>
                            <a:srgbClr val="002060"/>
                          </a:solidFill>
                          <a:latin typeface="Century Gothic" panose="020B0502020202020204" pitchFamily="34" charset="0"/>
                        </a:rPr>
                        <a:t>1001 (65%)</a:t>
                      </a:r>
                    </a:p>
                  </a:txBody>
                  <a:tcPr anchor="ctr"/>
                </a:tc>
                <a:tc>
                  <a:txBody>
                    <a:bodyPr/>
                    <a:lstStyle/>
                    <a:p>
                      <a:pPr algn="ctr"/>
                      <a:r>
                        <a:rPr lang="en-US" sz="2000" dirty="0">
                          <a:solidFill>
                            <a:srgbClr val="002060"/>
                          </a:solidFill>
                          <a:latin typeface="Century Gothic" panose="020B0502020202020204" pitchFamily="34" charset="0"/>
                        </a:rPr>
                        <a:t>1058 (66%</a:t>
                      </a:r>
                    </a:p>
                  </a:txBody>
                  <a:tcPr anchor="ctr"/>
                </a:tc>
                <a:tc>
                  <a:txBody>
                    <a:bodyPr/>
                    <a:lstStyle/>
                    <a:p>
                      <a:pPr algn="ctr"/>
                      <a:r>
                        <a:rPr lang="en-US" sz="2000">
                          <a:solidFill>
                            <a:srgbClr val="002060"/>
                          </a:solidFill>
                          <a:latin typeface="Century Gothic" panose="020B0502020202020204" pitchFamily="34" charset="0"/>
                        </a:rPr>
                        <a:t>1009 (66%)</a:t>
                      </a:r>
                      <a:endParaRPr lang="en-US" sz="2000" dirty="0">
                        <a:solidFill>
                          <a:srgbClr val="002060"/>
                        </a:solidFill>
                        <a:latin typeface="Century Gothic" panose="020B0502020202020204" pitchFamily="34" charset="0"/>
                      </a:endParaRPr>
                    </a:p>
                  </a:txBody>
                  <a:tcPr anchor="ctr"/>
                </a:tc>
                <a:tc>
                  <a:txBody>
                    <a:bodyPr/>
                    <a:lstStyle/>
                    <a:p>
                      <a:pPr algn="ctr"/>
                      <a:r>
                        <a:rPr lang="en-US" sz="2000" dirty="0">
                          <a:solidFill>
                            <a:srgbClr val="002060"/>
                          </a:solidFill>
                          <a:latin typeface="Century Gothic" panose="020B0502020202020204" pitchFamily="34" charset="0"/>
                        </a:rPr>
                        <a:t>935 </a:t>
                      </a:r>
                    </a:p>
                    <a:p>
                      <a:pPr algn="ctr"/>
                      <a:r>
                        <a:rPr lang="en-US" sz="2000" dirty="0">
                          <a:solidFill>
                            <a:srgbClr val="002060"/>
                          </a:solidFill>
                          <a:latin typeface="Century Gothic" panose="020B0502020202020204" pitchFamily="34" charset="0"/>
                        </a:rPr>
                        <a:t>(69%)</a:t>
                      </a:r>
                    </a:p>
                  </a:txBody>
                  <a:tcPr anchor="ctr"/>
                </a:tc>
                <a:tc>
                  <a:txBody>
                    <a:bodyPr/>
                    <a:lstStyle/>
                    <a:p>
                      <a:pPr algn="ctr"/>
                      <a:r>
                        <a:rPr lang="en-US" sz="2000" dirty="0">
                          <a:solidFill>
                            <a:srgbClr val="002060"/>
                          </a:solidFill>
                          <a:latin typeface="Century Gothic" panose="020B0502020202020204" pitchFamily="34" charset="0"/>
                        </a:rPr>
                        <a:t>996</a:t>
                      </a:r>
                    </a:p>
                    <a:p>
                      <a:pPr algn="ctr"/>
                      <a:r>
                        <a:rPr lang="en-US" sz="2000" dirty="0">
                          <a:solidFill>
                            <a:srgbClr val="002060"/>
                          </a:solidFill>
                          <a:latin typeface="Century Gothic" panose="020B0502020202020204" pitchFamily="34" charset="0"/>
                        </a:rPr>
                        <a:t>(62%)</a:t>
                      </a:r>
                    </a:p>
                  </a:txBody>
                  <a:tcPr anchor="ctr"/>
                </a:tc>
                <a:tc>
                  <a:txBody>
                    <a:bodyPr/>
                    <a:lstStyle/>
                    <a:p>
                      <a:pPr algn="ctr"/>
                      <a:r>
                        <a:rPr lang="en-US" sz="2000" dirty="0">
                          <a:solidFill>
                            <a:srgbClr val="002060"/>
                          </a:solidFill>
                          <a:latin typeface="Century Gothic" panose="020B0502020202020204" pitchFamily="34" charset="0"/>
                        </a:rPr>
                        <a:t>1641 (58%)</a:t>
                      </a:r>
                    </a:p>
                  </a:txBody>
                  <a:tcPr anchor="ctr"/>
                </a:tc>
                <a:tc>
                  <a:txBody>
                    <a:bodyPr/>
                    <a:lstStyle/>
                    <a:p>
                      <a:pPr algn="ctr"/>
                      <a:r>
                        <a:rPr lang="en-US" sz="2000" dirty="0">
                          <a:solidFill>
                            <a:srgbClr val="002060"/>
                          </a:solidFill>
                          <a:latin typeface="Century Gothic" panose="020B0502020202020204" pitchFamily="34" charset="0"/>
                        </a:rPr>
                        <a:t>2142 (54%)</a:t>
                      </a:r>
                    </a:p>
                  </a:txBody>
                  <a:tcPr anchor="ctr"/>
                </a:tc>
                <a:tc>
                  <a:txBody>
                    <a:bodyPr/>
                    <a:lstStyle/>
                    <a:p>
                      <a:pPr algn="ctr"/>
                      <a:r>
                        <a:rPr lang="en-US" sz="2000" dirty="0">
                          <a:solidFill>
                            <a:srgbClr val="002060"/>
                          </a:solidFill>
                          <a:latin typeface="Century Gothic" panose="020B0502020202020204" pitchFamily="34" charset="0"/>
                        </a:rPr>
                        <a:t>2972 (48%)</a:t>
                      </a:r>
                    </a:p>
                  </a:txBody>
                  <a:tcPr anchor="ctr"/>
                </a:tc>
                <a:extLst>
                  <a:ext uri="{0D108BD9-81ED-4DB2-BD59-A6C34878D82A}">
                    <a16:rowId xmlns:a16="http://schemas.microsoft.com/office/drawing/2014/main" val="3171182022"/>
                  </a:ext>
                </a:extLst>
              </a:tr>
            </a:tbl>
          </a:graphicData>
        </a:graphic>
      </p:graphicFrame>
      <p:sp>
        <p:nvSpPr>
          <p:cNvPr id="8" name="TextBox 7">
            <a:extLst>
              <a:ext uri="{FF2B5EF4-FFF2-40B4-BE49-F238E27FC236}">
                <a16:creationId xmlns:a16="http://schemas.microsoft.com/office/drawing/2014/main" id="{0E833FFF-EEB5-5F42-BEC7-6483EA3627D2}"/>
              </a:ext>
            </a:extLst>
          </p:cNvPr>
          <p:cNvSpPr txBox="1"/>
          <p:nvPr/>
        </p:nvSpPr>
        <p:spPr>
          <a:xfrm>
            <a:off x="1086394" y="64168"/>
            <a:ext cx="10057414" cy="1964512"/>
          </a:xfrm>
          <a:prstGeom prst="rect">
            <a:avLst/>
          </a:prstGeom>
          <a:noFill/>
        </p:spPr>
        <p:txBody>
          <a:bodyPr wrap="square" rtlCol="0">
            <a:spAutoFit/>
          </a:bodyPr>
          <a:lstStyle/>
          <a:p>
            <a:pPr algn="ctr">
              <a:lnSpc>
                <a:spcPct val="150000"/>
              </a:lnSpc>
            </a:pPr>
            <a:r>
              <a:rPr lang="en-GB" sz="2800" b="1" dirty="0">
                <a:solidFill>
                  <a:srgbClr val="115076"/>
                </a:solidFill>
                <a:latin typeface="Century Gothic" panose="020B0502020202020204" pitchFamily="34" charset="0"/>
              </a:rPr>
              <a:t>AQA </a:t>
            </a:r>
            <a:r>
              <a:rPr lang="en-GB" sz="2800" b="1" u="sng" dirty="0">
                <a:solidFill>
                  <a:srgbClr val="115076"/>
                </a:solidFill>
                <a:latin typeface="Century Gothic" panose="020B0502020202020204" pitchFamily="34" charset="0"/>
              </a:rPr>
              <a:t>A level</a:t>
            </a:r>
            <a:r>
              <a:rPr lang="en-GB" sz="2800" dirty="0">
                <a:solidFill>
                  <a:srgbClr val="115076"/>
                </a:solidFill>
                <a:latin typeface="Century Gothic" panose="020B0502020202020204" pitchFamily="34" charset="0"/>
              </a:rPr>
              <a:t>: Number of </a:t>
            </a:r>
            <a:r>
              <a:rPr lang="en-GB" sz="2800" b="1" i="1" dirty="0">
                <a:solidFill>
                  <a:srgbClr val="115076"/>
                </a:solidFill>
                <a:latin typeface="Century Gothic" panose="020B0502020202020204" pitchFamily="34" charset="0"/>
              </a:rPr>
              <a:t>different</a:t>
            </a:r>
            <a:r>
              <a:rPr lang="en-GB" sz="2800" dirty="0">
                <a:solidFill>
                  <a:srgbClr val="115076"/>
                </a:solidFill>
                <a:latin typeface="Century Gothic" panose="020B0502020202020204" pitchFamily="34" charset="0"/>
              </a:rPr>
              <a:t> word families used </a:t>
            </a:r>
          </a:p>
          <a:p>
            <a:pPr algn="ctr">
              <a:lnSpc>
                <a:spcPct val="150000"/>
              </a:lnSpc>
            </a:pPr>
            <a:r>
              <a:rPr lang="en-GB" sz="2800" dirty="0">
                <a:solidFill>
                  <a:srgbClr val="115076"/>
                </a:solidFill>
                <a:latin typeface="Century Gothic" panose="020B0502020202020204" pitchFamily="34" charset="0"/>
              </a:rPr>
              <a:t>in the Listening &amp; Reading papers combined</a:t>
            </a:r>
          </a:p>
          <a:p>
            <a:pPr algn="ctr">
              <a:lnSpc>
                <a:spcPct val="150000"/>
              </a:lnSpc>
            </a:pPr>
            <a:r>
              <a:rPr lang="en-GB" sz="2800" dirty="0">
                <a:solidFill>
                  <a:srgbClr val="115076"/>
                </a:solidFill>
                <a:latin typeface="Century Gothic" panose="020B0502020202020204" pitchFamily="34" charset="0"/>
              </a:rPr>
              <a:t>(% in top 2,000 most frequent words) </a:t>
            </a:r>
          </a:p>
        </p:txBody>
      </p:sp>
    </p:spTree>
    <p:custDataLst>
      <p:tags r:id="rId1"/>
    </p:custDataLst>
    <p:extLst>
      <p:ext uri="{BB962C8B-B14F-4D97-AF65-F5344CB8AC3E}">
        <p14:creationId xmlns:p14="http://schemas.microsoft.com/office/powerpoint/2010/main" val="2576756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7|2.9"/>
</p:tagLst>
</file>

<file path=ppt/tags/tag10.xml><?xml version="1.0" encoding="utf-8"?>
<p:tagLst xmlns:a="http://schemas.openxmlformats.org/drawingml/2006/main" xmlns:r="http://schemas.openxmlformats.org/officeDocument/2006/relationships" xmlns:p="http://schemas.openxmlformats.org/presentationml/2006/main">
  <p:tag name="TIMING" val="|10.7|11.6|5.9|18.7|22.2|17.3|15.8|20.8|28.1|23.3"/>
</p:tagLst>
</file>

<file path=ppt/tags/tag11.xml><?xml version="1.0" encoding="utf-8"?>
<p:tagLst xmlns:a="http://schemas.openxmlformats.org/drawingml/2006/main" xmlns:r="http://schemas.openxmlformats.org/officeDocument/2006/relationships" xmlns:p="http://schemas.openxmlformats.org/presentationml/2006/main">
  <p:tag name="TIMING" val="|10.7|11.6|5.9|18.7|22.2|17.3|15.8|20.8|28.1|23.3"/>
</p:tagLst>
</file>

<file path=ppt/tags/tag12.xml><?xml version="1.0" encoding="utf-8"?>
<p:tagLst xmlns:a="http://schemas.openxmlformats.org/drawingml/2006/main" xmlns:r="http://schemas.openxmlformats.org/officeDocument/2006/relationships" xmlns:p="http://schemas.openxmlformats.org/presentationml/2006/main">
  <p:tag name="TIMING" val="|40|29.2|25.3|17.9"/>
</p:tagLst>
</file>

<file path=ppt/tags/tag2.xml><?xml version="1.0" encoding="utf-8"?>
<p:tagLst xmlns:a="http://schemas.openxmlformats.org/drawingml/2006/main" xmlns:r="http://schemas.openxmlformats.org/officeDocument/2006/relationships" xmlns:p="http://schemas.openxmlformats.org/presentationml/2006/main">
  <p:tag name="TIMING" val="|7|2.9"/>
</p:tagLst>
</file>

<file path=ppt/tags/tag3.xml><?xml version="1.0" encoding="utf-8"?>
<p:tagLst xmlns:a="http://schemas.openxmlformats.org/drawingml/2006/main" xmlns:r="http://schemas.openxmlformats.org/officeDocument/2006/relationships" xmlns:p="http://schemas.openxmlformats.org/presentationml/2006/main">
  <p:tag name="TIMING" val="|7|2.9"/>
</p:tagLst>
</file>

<file path=ppt/tags/tag4.xml><?xml version="1.0" encoding="utf-8"?>
<p:tagLst xmlns:a="http://schemas.openxmlformats.org/drawingml/2006/main" xmlns:r="http://schemas.openxmlformats.org/officeDocument/2006/relationships" xmlns:p="http://schemas.openxmlformats.org/presentationml/2006/main">
  <p:tag name="TIMING" val="|7|2.9"/>
</p:tagLst>
</file>

<file path=ppt/tags/tag5.xml><?xml version="1.0" encoding="utf-8"?>
<p:tagLst xmlns:a="http://schemas.openxmlformats.org/drawingml/2006/main" xmlns:r="http://schemas.openxmlformats.org/officeDocument/2006/relationships" xmlns:p="http://schemas.openxmlformats.org/presentationml/2006/main">
  <p:tag name="TIMING" val="|7|2.9"/>
</p:tagLst>
</file>

<file path=ppt/tags/tag6.xml><?xml version="1.0" encoding="utf-8"?>
<p:tagLst xmlns:a="http://schemas.openxmlformats.org/drawingml/2006/main" xmlns:r="http://schemas.openxmlformats.org/officeDocument/2006/relationships" xmlns:p="http://schemas.openxmlformats.org/presentationml/2006/main">
  <p:tag name="TIMING" val="|10.7|11.6|5.9|18.7|22.2|17.3|15.8|20.8|28.1|23.3"/>
</p:tagLst>
</file>

<file path=ppt/tags/tag7.xml><?xml version="1.0" encoding="utf-8"?>
<p:tagLst xmlns:a="http://schemas.openxmlformats.org/drawingml/2006/main" xmlns:r="http://schemas.openxmlformats.org/officeDocument/2006/relationships" xmlns:p="http://schemas.openxmlformats.org/presentationml/2006/main">
  <p:tag name="TIMING" val="|10.7|11.6|5.9|18.7|22.2|17.3|15.8|20.8|28.1|23.3"/>
</p:tagLst>
</file>

<file path=ppt/tags/tag8.xml><?xml version="1.0" encoding="utf-8"?>
<p:tagLst xmlns:a="http://schemas.openxmlformats.org/drawingml/2006/main" xmlns:r="http://schemas.openxmlformats.org/officeDocument/2006/relationships" xmlns:p="http://schemas.openxmlformats.org/presentationml/2006/main">
  <p:tag name="TIMING" val="|10.7|11.6|5.9|18.7|22.2|17.3|15.8|20.8|28.1|23.3"/>
</p:tagLst>
</file>

<file path=ppt/tags/tag9.xml><?xml version="1.0" encoding="utf-8"?>
<p:tagLst xmlns:a="http://schemas.openxmlformats.org/drawingml/2006/main" xmlns:r="http://schemas.openxmlformats.org/officeDocument/2006/relationships" xmlns:p="http://schemas.openxmlformats.org/presentationml/2006/main">
  <p:tag name="TIMING" val="|10.7|11.6|5.9|18.7|22.2|17.3|15.8|20.8|28.1|23.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2858</TotalTime>
  <Words>13772</Words>
  <Application>Microsoft Macintosh PowerPoint</Application>
  <PresentationFormat>Widescreen</PresentationFormat>
  <Paragraphs>2012</Paragraphs>
  <Slides>56</Slides>
  <Notes>56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56</vt:i4>
      </vt:variant>
    </vt:vector>
  </HeadingPairs>
  <TitlesOfParts>
    <vt:vector size="66" baseType="lpstr">
      <vt:lpstr>Arial</vt:lpstr>
      <vt:lpstr>Calibri</vt:lpstr>
      <vt:lpstr>Calibri Light</vt:lpstr>
      <vt:lpstr>Century Gothic</vt:lpstr>
      <vt:lpstr>Courier New</vt:lpstr>
      <vt:lpstr>Palatino Linotype</vt:lpstr>
      <vt:lpstr>Times New Roman</vt:lpstr>
      <vt:lpstr>Twentieth Century</vt:lpstr>
      <vt:lpstr>Wingdings</vt:lpstr>
      <vt:lpstr>Office Theme</vt:lpstr>
      <vt:lpstr>PowerPoint Presentation</vt:lpstr>
      <vt:lpstr>Contents</vt:lpstr>
      <vt:lpstr>Number of word families used to create current GCSE and A levels and how many of them are among the most frequent 2,000 words</vt:lpstr>
      <vt:lpstr>AQA GCSE: Number of different word families used  in Listening &amp; Reading tests combined </vt:lpstr>
      <vt:lpstr>Number of word families used and % in 2,000 most frequent</vt:lpstr>
      <vt:lpstr>Average % of 2,000 most frequent word families  across four years of GCSE papers (incl. sample)</vt:lpstr>
      <vt:lpstr>In GCSEs year on year, the less frequent words change (are ‘new’) much more often  than high frequency words (AQA only) </vt:lpstr>
      <vt:lpstr>PowerPoint Presentation</vt:lpstr>
      <vt:lpstr>PowerPoint Presentation</vt:lpstr>
      <vt:lpstr>PowerPoint Presentation</vt:lpstr>
      <vt:lpstr>Average % of 2,000 most frequent words  across three years of A level papers. Similar % to the current GCSE</vt:lpstr>
      <vt:lpstr>In GCSEs year on year, the less frequent words change (are ‘new’) much more often  than high frequency words (AQA only) s</vt:lpstr>
      <vt:lpstr>In GCSEs year on year, the less frequent words change (are ‘new’) much more often  than high frequency words (AQA only) s</vt:lpstr>
      <vt:lpstr>Number and frequency of word families on the awarding organisations’ word lists</vt:lpstr>
      <vt:lpstr>Number of word families used in the AOs’ current word lists</vt:lpstr>
      <vt:lpstr>PowerPoint Presentation</vt:lpstr>
      <vt:lpstr>PowerPoint Presentation</vt:lpstr>
      <vt:lpstr>Which words to use?  What is it like now, without a statutory word list?</vt:lpstr>
      <vt:lpstr>PowerPoint Presentation</vt:lpstr>
      <vt:lpstr>Average number of word families used in each paper</vt:lpstr>
      <vt:lpstr>PowerPoint Presentation</vt:lpstr>
      <vt:lpstr>PowerPoint Presentation</vt:lpstr>
      <vt:lpstr>PowerPoint Presentation</vt:lpstr>
      <vt:lpstr>PowerPoint Presentation</vt:lpstr>
      <vt:lpstr>How much coverage do ‘new’ 85:15 GCSE word lists have over GCSE papers? </vt:lpstr>
      <vt:lpstr>How much coverage do word lists have over a typical GCSE exam under the current AOs’ exam specifications?</vt:lpstr>
      <vt:lpstr>PowerPoint Presentation</vt:lpstr>
      <vt:lpstr>PowerPoint Presentation</vt:lpstr>
      <vt:lpstr>How much coverage do AOs’ current GCSE word lists and ‘new’ 85:15 GCSE word lists have over A level papers? </vt:lpstr>
      <vt:lpstr>How much coverage do word lists have over current A level exams? </vt:lpstr>
      <vt:lpstr>PowerPoint Presentation</vt:lpstr>
      <vt:lpstr>French: Edexcel</vt:lpstr>
      <vt:lpstr>German: AQA</vt:lpstr>
      <vt:lpstr>German: Edexcel</vt:lpstr>
      <vt:lpstr>Spanish: AQA</vt:lpstr>
      <vt:lpstr>Spanish: Edexcel</vt:lpstr>
      <vt:lpstr>Averages – Across Languages (AQA)</vt:lpstr>
      <vt:lpstr>Averages – Across Languages (Edexcel)</vt:lpstr>
      <vt:lpstr>Averages – Across Languages and AOs (AQA &amp; Edexcel)</vt:lpstr>
      <vt:lpstr>Proportions of ‘high frequency’ words usually found in texts (oral and written)</vt:lpstr>
      <vt:lpstr>PowerPoint Presentation</vt:lpstr>
      <vt:lpstr>Usefulness of words</vt:lpstr>
      <vt:lpstr>So, how does the frequency profile of the GCSE exam texts compare to these general, expected frequency profiles?</vt:lpstr>
      <vt:lpstr>Doesn’t calling words “high frequency” depend heavily on which corpus you use? Analyses for: English, French, German, Spanish</vt:lpstr>
      <vt:lpstr>Comparing overlap of high frequency words in English corpora (Cobb, T., in progress, personal communication)</vt:lpstr>
      <vt:lpstr>Comparing overlap of high frequency words in English corpora</vt:lpstr>
      <vt:lpstr>Comparing highest frequency words from two large corpora of French</vt:lpstr>
      <vt:lpstr>German</vt:lpstr>
      <vt:lpstr>Comparing highest frequency words from two large corpora of Spanish</vt:lpstr>
      <vt:lpstr>Information about ‘frequency’ also gives rich cultural &amp; linguistic information </vt:lpstr>
      <vt:lpstr>How many words is it reasonable to expect to be known at GCSE? </vt:lpstr>
      <vt:lpstr>How many words does a GCSE student know, receptively? </vt:lpstr>
      <vt:lpstr>How many words does an A level student know, receptively? </vt:lpstr>
      <vt:lpstr>2. Designing a vocabulary strand</vt:lpstr>
      <vt:lpstr>When we say ‘know’ a word, you really need to know … </vt:lpstr>
      <vt:lpstr>You need to keep revisiting words –&gt; this takes up curriculum time! Vocabulary experts say…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Amber Dudley</cp:lastModifiedBy>
  <cp:revision>113</cp:revision>
  <dcterms:created xsi:type="dcterms:W3CDTF">2021-06-02T09:04:52Z</dcterms:created>
  <dcterms:modified xsi:type="dcterms:W3CDTF">2022-01-13T21:37:17Z</dcterms:modified>
</cp:coreProperties>
</file>