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23" r:id="rId3"/>
    <p:sldMasterId id="2147483748" r:id="rId4"/>
    <p:sldMasterId id="2147483761" r:id="rId5"/>
  </p:sldMasterIdLst>
  <p:notesMasterIdLst>
    <p:notesMasterId r:id="rId66"/>
  </p:notesMasterIdLst>
  <p:sldIdLst>
    <p:sldId id="491" r:id="rId6"/>
    <p:sldId id="704" r:id="rId7"/>
    <p:sldId id="722" r:id="rId8"/>
    <p:sldId id="723" r:id="rId9"/>
    <p:sldId id="726" r:id="rId10"/>
    <p:sldId id="724" r:id="rId11"/>
    <p:sldId id="725" r:id="rId12"/>
    <p:sldId id="727" r:id="rId13"/>
    <p:sldId id="728" r:id="rId14"/>
    <p:sldId id="315" r:id="rId15"/>
    <p:sldId id="746" r:id="rId16"/>
    <p:sldId id="705" r:id="rId17"/>
    <p:sldId id="708" r:id="rId18"/>
    <p:sldId id="709" r:id="rId19"/>
    <p:sldId id="729" r:id="rId20"/>
    <p:sldId id="730" r:id="rId21"/>
    <p:sldId id="731" r:id="rId22"/>
    <p:sldId id="735" r:id="rId23"/>
    <p:sldId id="736" r:id="rId24"/>
    <p:sldId id="732" r:id="rId25"/>
    <p:sldId id="733" r:id="rId26"/>
    <p:sldId id="737" r:id="rId27"/>
    <p:sldId id="713" r:id="rId28"/>
    <p:sldId id="714" r:id="rId29"/>
    <p:sldId id="359" r:id="rId30"/>
    <p:sldId id="747" r:id="rId31"/>
    <p:sldId id="750" r:id="rId32"/>
    <p:sldId id="521" r:id="rId33"/>
    <p:sldId id="716" r:id="rId34"/>
    <p:sldId id="742" r:id="rId35"/>
    <p:sldId id="715" r:id="rId36"/>
    <p:sldId id="711" r:id="rId37"/>
    <p:sldId id="748" r:id="rId38"/>
    <p:sldId id="631" r:id="rId39"/>
    <p:sldId id="717" r:id="rId40"/>
    <p:sldId id="718" r:id="rId41"/>
    <p:sldId id="325" r:id="rId42"/>
    <p:sldId id="707" r:id="rId43"/>
    <p:sldId id="738" r:id="rId44"/>
    <p:sldId id="739" r:id="rId45"/>
    <p:sldId id="740" r:id="rId46"/>
    <p:sldId id="741" r:id="rId47"/>
    <p:sldId id="751" r:id="rId48"/>
    <p:sldId id="752" r:id="rId49"/>
    <p:sldId id="753" r:id="rId50"/>
    <p:sldId id="754" r:id="rId51"/>
    <p:sldId id="755" r:id="rId52"/>
    <p:sldId id="749" r:id="rId53"/>
    <p:sldId id="720" r:id="rId54"/>
    <p:sldId id="287" r:id="rId55"/>
    <p:sldId id="288" r:id="rId56"/>
    <p:sldId id="744" r:id="rId57"/>
    <p:sldId id="721" r:id="rId58"/>
    <p:sldId id="322" r:id="rId59"/>
    <p:sldId id="323" r:id="rId60"/>
    <p:sldId id="702" r:id="rId61"/>
    <p:sldId id="703" r:id="rId62"/>
    <p:sldId id="640" r:id="rId63"/>
    <p:sldId id="490" r:id="rId64"/>
    <p:sldId id="267"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FF4E7"/>
    <a:srgbClr val="DAA520"/>
    <a:srgbClr val="EBEFF7"/>
    <a:srgbClr val="203864"/>
    <a:srgbClr val="FFE8CB"/>
    <a:srgbClr val="D1DFEF"/>
    <a:srgbClr val="E3EAFD"/>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78" autoAdjust="0"/>
    <p:restoredTop sz="50386" autoAdjust="0"/>
  </p:normalViewPr>
  <p:slideViewPr>
    <p:cSldViewPr snapToGrid="0">
      <p:cViewPr>
        <p:scale>
          <a:sx n="145" d="100"/>
          <a:sy n="145" d="100"/>
        </p:scale>
        <p:origin x="200" y="-3776"/>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br>
              <a:rPr lang="en-GB" sz="1200" b="1" dirty="0"/>
            </a:br>
            <a:r>
              <a:rPr lang="en-GB" sz="1200" b="0" dirty="0"/>
              <a:t>Consolidation of several SSC</a:t>
            </a:r>
            <a:br>
              <a:rPr lang="en-GB" sz="1200" b="0" dirty="0"/>
            </a:br>
            <a:r>
              <a:rPr lang="en-GB" sz="1200" b="0" dirty="0"/>
              <a:t>Consolidation of pronominal adjective agreement with indefinite articles R1 (nominative) and R2 (accusative)</a:t>
            </a:r>
            <a:br>
              <a:rPr lang="en-GB" sz="1200" b="0" dirty="0"/>
            </a:br>
            <a:r>
              <a:rPr lang="en-GB" sz="1200" b="0" dirty="0"/>
              <a:t>Consolidation of comparatives</a:t>
            </a:r>
            <a:br>
              <a:rPr lang="en-GB" sz="1200" b="0" dirty="0"/>
            </a:br>
            <a:r>
              <a:rPr lang="en-GB" sz="1200" b="0" dirty="0"/>
              <a:t>Consolidation of perfect and imperfect tenses (all singular persons, 1</a:t>
            </a:r>
            <a:r>
              <a:rPr lang="en-GB" sz="1200" b="0" baseline="30000" dirty="0"/>
              <a:t>st</a:t>
            </a:r>
            <a:r>
              <a:rPr lang="en-GB" sz="1200" b="0" dirty="0"/>
              <a:t> and 3</a:t>
            </a:r>
            <a:r>
              <a:rPr lang="en-GB" sz="1200" b="0" baseline="30000" dirty="0"/>
              <a:t>rd</a:t>
            </a:r>
            <a:r>
              <a:rPr lang="en-GB" sz="1200" b="0" dirty="0"/>
              <a:t> persons plural) with </a:t>
            </a:r>
            <a:r>
              <a:rPr lang="en-GB" sz="1200" b="0" dirty="0" err="1"/>
              <a:t>haben</a:t>
            </a:r>
            <a:r>
              <a:rPr lang="en-GB" sz="1200" b="0" dirty="0"/>
              <a:t> and sein</a:t>
            </a: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dirty="0">
                <a:solidFill>
                  <a:schemeClr val="tx1"/>
                </a:solidFill>
                <a:effectLst/>
                <a:latin typeface="+mn-lt"/>
                <a:ea typeface="Calibri"/>
                <a:cs typeface="Calibri"/>
                <a:sym typeface="Calibri"/>
              </a:rPr>
              <a:t>8.3.2.2 (</a:t>
            </a:r>
            <a:r>
              <a:rPr lang="de-DE" sz="1200" b="1" i="0" u="none" strike="noStrike" kern="1200" cap="none" dirty="0" err="1">
                <a:solidFill>
                  <a:schemeClr val="tx1"/>
                </a:solidFill>
                <a:effectLst/>
                <a:latin typeface="+mn-lt"/>
                <a:ea typeface="Calibri"/>
                <a:cs typeface="Calibri"/>
                <a:sym typeface="Calibri"/>
              </a:rPr>
              <a:t>revisit</a:t>
            </a:r>
            <a:r>
              <a:rPr lang="de-DE" sz="1200" b="1" i="0" u="none" strike="noStrike" kern="1200" cap="none"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benutzen [1119] hören [146] können, kann [23] schlafen [679] tanzen [1497] verstehen [211] Butterbrot [&gt;5009] Konzert [2350] Schlagzeug [&gt;5009] Bahnhof [2027] Deutsch [112] Fluss [1687] Hut [2763] Mensch [90] Monat [316] Schauspieler [1704] See [1317] Strand [1966] Antwort [522] Hose [2156] Katze [2235] Leute [224] Mathematik [1636] Moschee [&gt;5009] Nacht [325] Nummer [806] Straße [391] Tasche [1804] Woche [219] Orchester [4113] angenehm [2214] früh [366] krank [1321] leicht [311] nett [1565] schlecht [327] spät [169] toll [972] türkisch [1531] danach [457] immer [64] schließlich [351] sehr [81] ziemlich [605] zuerst [880] und [2] dreißig [2056] dreizehn [4772] einunddreißig [&gt;5009] elf [1507] sechzehn [4924] siebzehn [&gt;5009] zwanzig [1359] einundzwanzig [&gt;5009] zwölf [1080] ja [45] nein [148] nicht [11] wie geht's?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i="1" dirty="0"/>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a:t>
            </a:r>
            <a:r>
              <a:rPr lang="en-GB" b="1" baseline="0" dirty="0"/>
              <a:t> </a:t>
            </a:r>
            <a:r>
              <a:rPr lang="en-GB" b="1" dirty="0"/>
              <a:t>minutes</a:t>
            </a:r>
            <a:br>
              <a:rPr lang="en-GB" dirty="0"/>
            </a:br>
            <a:br>
              <a:rPr lang="en-GB" b="1" dirty="0"/>
            </a:br>
            <a:r>
              <a:rPr lang="en-GB" b="1" dirty="0"/>
              <a:t>Aim: To recap pronominal adjective agreement in R1(nominative) and R2 (accusative) with indefinite articles.</a:t>
            </a:r>
            <a:br>
              <a:rPr lang="en-GB" dirty="0"/>
            </a:br>
            <a:br>
              <a:rPr lang="en-GB" dirty="0"/>
            </a:br>
            <a:r>
              <a:rPr lang="en-GB" b="1" dirty="0"/>
              <a:t>Procedure:</a:t>
            </a:r>
            <a:br>
              <a:rPr lang="en-GB" dirty="0"/>
            </a:br>
            <a:r>
              <a:rPr lang="en-GB" dirty="0"/>
              <a:t>1. Click and present the knowledge in small steps as per animation.</a:t>
            </a:r>
          </a:p>
          <a:p>
            <a:r>
              <a:rPr lang="en-GB" dirty="0"/>
              <a:t>2. Elicit the key understanding that after the verb </a:t>
            </a:r>
            <a:r>
              <a:rPr lang="en-GB" i="1" dirty="0"/>
              <a:t>sein</a:t>
            </a:r>
            <a:r>
              <a:rPr lang="en-GB" dirty="0"/>
              <a:t> R1 endings are needed, and after most other verbs R2 endings are needed.</a:t>
            </a:r>
            <a:br>
              <a:rPr lang="en-GB" dirty="0"/>
            </a:br>
            <a:br>
              <a:rPr lang="en-GB" dirty="0"/>
            </a:br>
            <a:r>
              <a:rPr lang="en-GB" b="1" dirty="0"/>
              <a:t>Note</a:t>
            </a:r>
            <a:r>
              <a:rPr lang="en-GB" dirty="0"/>
              <a:t>: R1 is also used after </a:t>
            </a:r>
            <a:r>
              <a:rPr lang="en-GB" i="1" dirty="0" err="1"/>
              <a:t>werden</a:t>
            </a:r>
            <a:r>
              <a:rPr lang="en-GB" dirty="0"/>
              <a:t> and </a:t>
            </a:r>
            <a:r>
              <a:rPr lang="en-GB" i="1" dirty="0" err="1"/>
              <a:t>heißen</a:t>
            </a:r>
            <a:r>
              <a:rPr lang="en-GB" i="1" dirty="0"/>
              <a:t> </a:t>
            </a:r>
            <a:r>
              <a:rPr lang="en-GB" i="0" dirty="0"/>
              <a:t>but this knowledge will be taught later.</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414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known vocab and prime three compound nouns made</a:t>
            </a:r>
            <a:r>
              <a:rPr lang="en-GB" b="0" baseline="0" dirty="0"/>
              <a:t> of known components, plus ‘der Roman’. All of these items are needed for the following activity.  Note: where the words have not previously been taught, (included the compound nouns) the text is presented on the slide and the completely new noun (Roman) glossed in the activity that follows.</a:t>
            </a:r>
          </a:p>
          <a:p>
            <a:br>
              <a:rPr lang="en-GB" b="0" dirty="0"/>
            </a:br>
            <a:r>
              <a:rPr lang="en-GB" b="1" dirty="0"/>
              <a:t>Procedure:</a:t>
            </a:r>
            <a:br>
              <a:rPr lang="en-GB" dirty="0"/>
            </a:br>
            <a:r>
              <a:rPr lang="en-GB" dirty="0"/>
              <a:t>1. </a:t>
            </a:r>
            <a:r>
              <a:rPr lang="en-GB" baseline="0" dirty="0"/>
              <a:t>Ask students: </a:t>
            </a:r>
            <a:r>
              <a:rPr lang="en-GB" baseline="0" dirty="0" err="1"/>
              <a:t>Ist</a:t>
            </a:r>
            <a:r>
              <a:rPr lang="en-GB" baseline="0" dirty="0"/>
              <a:t> es der, die </a:t>
            </a:r>
            <a:r>
              <a:rPr lang="en-GB" baseline="0" dirty="0" err="1"/>
              <a:t>oder</a:t>
            </a:r>
            <a:r>
              <a:rPr lang="en-GB" baseline="0" dirty="0"/>
              <a:t> das? Students respond with the article and the word.  E.g. der </a:t>
            </a:r>
            <a:r>
              <a:rPr lang="en-GB" baseline="0" dirty="0" err="1"/>
              <a:t>Sonnenhut</a:t>
            </a:r>
            <a:r>
              <a:rPr lang="en-GB" baseline="0" dirty="0"/>
              <a:t>.</a:t>
            </a:r>
            <a:endParaRPr lang="en-GB" dirty="0"/>
          </a:p>
          <a:p>
            <a:r>
              <a:rPr lang="en-GB" dirty="0"/>
              <a:t>2. Click to see where the word goes.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sz="1200" kern="1200" dirty="0" err="1">
                <a:solidFill>
                  <a:schemeClr val="tx1"/>
                </a:solidFill>
                <a:effectLst/>
                <a:latin typeface="+mn-lt"/>
                <a:ea typeface="+mn-ea"/>
                <a:cs typeface="+mn-cs"/>
              </a:rPr>
              <a:t>Sonnenhu</a:t>
            </a:r>
            <a:r>
              <a:rPr lang="en-GB" sz="1200" kern="1200" baseline="0" dirty="0" err="1">
                <a:solidFill>
                  <a:schemeClr val="tx1"/>
                </a:solidFill>
                <a:effectLst/>
                <a:latin typeface="+mn-lt"/>
                <a:ea typeface="+mn-ea"/>
                <a:cs typeface="+mn-cs"/>
              </a:rPr>
              <a:t>t</a:t>
            </a:r>
            <a:r>
              <a:rPr lang="en-GB" sz="1200" kern="1200" baseline="0" dirty="0">
                <a:solidFill>
                  <a:schemeClr val="tx1"/>
                </a:solidFill>
                <a:effectLst/>
                <a:latin typeface="+mn-lt"/>
                <a:ea typeface="+mn-ea"/>
                <a:cs typeface="+mn-cs"/>
              </a:rPr>
              <a:t> [&gt;5000] </a:t>
            </a:r>
            <a:r>
              <a:rPr lang="en-GB" sz="1200" kern="1200" dirty="0" err="1">
                <a:solidFill>
                  <a:schemeClr val="tx1"/>
                </a:solidFill>
                <a:effectLst/>
                <a:latin typeface="+mn-lt"/>
                <a:ea typeface="+mn-ea"/>
                <a:cs typeface="+mn-cs"/>
              </a:rPr>
              <a:t>Geldtasche</a:t>
            </a:r>
            <a:r>
              <a:rPr lang="en-GB" sz="1200" kern="1200" baseline="0" dirty="0">
                <a:solidFill>
                  <a:schemeClr val="tx1"/>
                </a:solidFill>
                <a:effectLst/>
                <a:latin typeface="+mn-lt"/>
                <a:ea typeface="+mn-ea"/>
                <a:cs typeface="+mn-cs"/>
              </a:rPr>
              <a:t> [&gt;5000] </a:t>
            </a:r>
            <a:r>
              <a:rPr lang="en-GB" sz="1200" kern="1200" dirty="0" err="1">
                <a:solidFill>
                  <a:schemeClr val="tx1"/>
                </a:solidFill>
                <a:effectLst/>
                <a:latin typeface="+mn-lt"/>
                <a:ea typeface="+mn-ea"/>
                <a:cs typeface="+mn-cs"/>
              </a:rPr>
              <a:t>Konzertprogramm</a:t>
            </a:r>
            <a:r>
              <a:rPr lang="en-GB" sz="1200" kern="1200" baseline="0" dirty="0">
                <a:solidFill>
                  <a:schemeClr val="tx1"/>
                </a:solidFill>
                <a:effectLst/>
                <a:latin typeface="+mn-lt"/>
                <a:ea typeface="+mn-ea"/>
                <a:cs typeface="+mn-cs"/>
              </a:rPr>
              <a:t> [&gt;5000]</a:t>
            </a:r>
            <a:r>
              <a:rPr lang="en-GB" sz="1200" kern="1200" dirty="0">
                <a:solidFill>
                  <a:schemeClr val="tx1"/>
                </a:solidFill>
                <a:effectLst/>
                <a:latin typeface="+mn-lt"/>
                <a:ea typeface="+mn-ea"/>
                <a:cs typeface="+mn-cs"/>
              </a:rPr>
              <a:t> Roman [1051]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687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R1 (nominative) nouns and adjective endings with indefinite articles. </a:t>
            </a:r>
            <a:br>
              <a:rPr lang="en-GB" b="0" dirty="0"/>
            </a:br>
            <a:br>
              <a:rPr lang="en-GB" b="0" dirty="0"/>
            </a:br>
            <a:r>
              <a:rPr lang="en-GB" b="1" dirty="0"/>
              <a:t>Procedure:</a:t>
            </a:r>
            <a:br>
              <a:rPr lang="en-GB" dirty="0"/>
            </a:br>
            <a:r>
              <a:rPr lang="en-GB" dirty="0"/>
              <a:t>1. Students use</a:t>
            </a:r>
            <a:r>
              <a:rPr lang="en-GB" baseline="0" dirty="0"/>
              <a:t> the adjectives suggested at the bottom of the slide to describe the featured objects.</a:t>
            </a:r>
            <a:br>
              <a:rPr lang="en-GB" baseline="0" dirty="0"/>
            </a:br>
            <a:r>
              <a:rPr lang="en-GB" b="1" baseline="0" dirty="0"/>
              <a:t>Note</a:t>
            </a:r>
            <a:r>
              <a:rPr lang="en-GB" baseline="0" dirty="0"/>
              <a:t>: for some groups, teachers may want to add a gender indicator next to the item, e.g., (m.), (f.), (nt.), next to some/all of the nouns.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of unknown words and compound nouns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Gegenstand</a:t>
            </a:r>
            <a:r>
              <a:rPr lang="en-GB" dirty="0"/>
              <a:t> [1308]</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Sonnenhu</a:t>
            </a:r>
            <a:r>
              <a:rPr lang="en-GB" sz="1200" kern="1200" baseline="0" dirty="0" err="1">
                <a:solidFill>
                  <a:schemeClr val="tx1"/>
                </a:solidFill>
                <a:effectLst/>
                <a:latin typeface="+mn-lt"/>
                <a:ea typeface="+mn-ea"/>
                <a:cs typeface="+mn-cs"/>
              </a:rPr>
              <a:t>t</a:t>
            </a:r>
            <a:r>
              <a:rPr lang="en-GB" sz="1200" kern="1200" baseline="0" dirty="0">
                <a:solidFill>
                  <a:schemeClr val="tx1"/>
                </a:solidFill>
                <a:effectLst/>
                <a:latin typeface="+mn-lt"/>
                <a:ea typeface="+mn-ea"/>
                <a:cs typeface="+mn-cs"/>
              </a:rPr>
              <a:t> [&gt;5000] </a:t>
            </a:r>
            <a:r>
              <a:rPr lang="en-GB" sz="1200" kern="1200" dirty="0" err="1">
                <a:solidFill>
                  <a:schemeClr val="tx1"/>
                </a:solidFill>
                <a:effectLst/>
                <a:latin typeface="+mn-lt"/>
                <a:ea typeface="+mn-ea"/>
                <a:cs typeface="+mn-cs"/>
              </a:rPr>
              <a:t>Geldtasche</a:t>
            </a:r>
            <a:r>
              <a:rPr lang="en-GB" sz="1200" kern="1200" baseline="0" dirty="0">
                <a:solidFill>
                  <a:schemeClr val="tx1"/>
                </a:solidFill>
                <a:effectLst/>
                <a:latin typeface="+mn-lt"/>
                <a:ea typeface="+mn-ea"/>
                <a:cs typeface="+mn-cs"/>
              </a:rPr>
              <a:t> [&gt;5000] </a:t>
            </a:r>
            <a:r>
              <a:rPr lang="en-GB" sz="1200" kern="1200" dirty="0" err="1">
                <a:solidFill>
                  <a:schemeClr val="tx1"/>
                </a:solidFill>
                <a:effectLst/>
                <a:latin typeface="+mn-lt"/>
                <a:ea typeface="+mn-ea"/>
                <a:cs typeface="+mn-cs"/>
              </a:rPr>
              <a:t>Konzertprogramm</a:t>
            </a:r>
            <a:r>
              <a:rPr lang="en-GB" sz="1200" kern="1200" baseline="0" dirty="0">
                <a:solidFill>
                  <a:schemeClr val="tx1"/>
                </a:solidFill>
                <a:effectLst/>
                <a:latin typeface="+mn-lt"/>
                <a:ea typeface="+mn-ea"/>
                <a:cs typeface="+mn-cs"/>
              </a:rPr>
              <a:t> [&gt;5000]</a:t>
            </a:r>
            <a:r>
              <a:rPr lang="en-GB" sz="1200" kern="1200" dirty="0">
                <a:solidFill>
                  <a:schemeClr val="tx1"/>
                </a:solidFill>
                <a:effectLst/>
                <a:latin typeface="+mn-lt"/>
                <a:ea typeface="+mn-ea"/>
                <a:cs typeface="+mn-cs"/>
              </a:rPr>
              <a:t> Roman [1051]</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974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 (10 slides)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written production of R2 (accusative) nouns and adjective endings with indefinite articles. </a:t>
            </a:r>
            <a:br>
              <a:rPr lang="en-GB" b="0" dirty="0"/>
            </a:br>
            <a:br>
              <a:rPr lang="en-GB" b="0" dirty="0"/>
            </a:br>
            <a:r>
              <a:rPr lang="en-GB" b="1" dirty="0"/>
              <a:t>Procedure:</a:t>
            </a:r>
            <a:br>
              <a:rPr lang="en-GB" dirty="0"/>
            </a:br>
            <a:r>
              <a:rPr lang="en-GB" dirty="0"/>
              <a:t>1. Give students one minute to try to write the sentence. Ensure they know that they need R2 (accusative).</a:t>
            </a:r>
            <a:br>
              <a:rPr lang="en-GB" dirty="0"/>
            </a:br>
            <a:r>
              <a:rPr lang="en-GB" dirty="0"/>
              <a:t>2. Click to reveal answer. (Click on the answer to hear the full sentence audio, if desired).</a:t>
            </a:r>
            <a:br>
              <a:rPr lang="en-GB" dirty="0"/>
            </a:br>
            <a:r>
              <a:rPr lang="en-GB" dirty="0"/>
              <a:t>3. Clarify any misunderstandings.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002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As for</a:t>
            </a:r>
            <a:r>
              <a:rPr lang="en-GB" b="1" baseline="0"/>
              <a:t> previous slide.</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917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As for</a:t>
            </a:r>
            <a:r>
              <a:rPr lang="en-GB" b="1" baseline="0"/>
              <a:t> previous slide.</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430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As for</a:t>
            </a:r>
            <a:r>
              <a:rPr lang="en-GB" b="1" baseline="0"/>
              <a:t> previous slide.</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740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As for</a:t>
            </a:r>
            <a:r>
              <a:rPr lang="en-GB" b="1" baseline="0" dirty="0"/>
              <a:t> previous slide.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495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As for</a:t>
            </a:r>
            <a:r>
              <a:rPr lang="en-GB" b="1" baseline="0" dirty="0"/>
              <a:t> previous slide.</a:t>
            </a:r>
            <a:endParaRPr lang="en-GB" sz="1200"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095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As for</a:t>
            </a:r>
            <a:r>
              <a:rPr lang="en-GB" b="1" baseline="0" dirty="0"/>
              <a:t> previous slide.</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205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(8 slides)</a:t>
            </a:r>
            <a:br>
              <a:rPr lang="en-GB" b="1" dirty="0"/>
            </a:br>
            <a:br>
              <a:rPr lang="en-GB" b="1" dirty="0"/>
            </a:br>
            <a:r>
              <a:rPr lang="en-GB" b="1" dirty="0"/>
              <a:t>Aim: </a:t>
            </a:r>
            <a:r>
              <a:rPr lang="en-GB" b="0" dirty="0"/>
              <a:t>To revisit 16 of this week’s vocabulary items and revisit long and short vowels [a], [e], [o], [u].</a:t>
            </a:r>
            <a:br>
              <a:rPr lang="en-GB" b="0" dirty="0"/>
            </a:br>
            <a:br>
              <a:rPr lang="en-GB" b="0" dirty="0"/>
            </a:br>
            <a:r>
              <a:rPr lang="en-GB" b="1" dirty="0"/>
              <a:t>Procedure:</a:t>
            </a:r>
            <a:br>
              <a:rPr lang="en-GB" dirty="0"/>
            </a:br>
            <a:r>
              <a:rPr lang="en-GB" dirty="0"/>
              <a:t>1. Students say the words and the definite article (teacher could elicit chorally after a 3 – 2 – 1)</a:t>
            </a:r>
            <a:br>
              <a:rPr lang="en-GB" dirty="0"/>
            </a:br>
            <a:r>
              <a:rPr lang="en-GB" dirty="0"/>
              <a:t>2. Click for answers.</a:t>
            </a:r>
            <a:br>
              <a:rPr lang="en-GB" dirty="0"/>
            </a:br>
            <a:r>
              <a:rPr lang="en-GB" dirty="0"/>
              <a:t>3. Teacher elicits whether the highlighted vowels are ‘</a:t>
            </a:r>
            <a:r>
              <a:rPr lang="en-GB" dirty="0" err="1"/>
              <a:t>gleich</a:t>
            </a:r>
            <a:r>
              <a:rPr lang="en-GB" dirty="0"/>
              <a:t>’ </a:t>
            </a:r>
            <a:r>
              <a:rPr lang="en-GB" dirty="0" err="1"/>
              <a:t>oder</a:t>
            </a:r>
            <a:r>
              <a:rPr lang="en-GB" dirty="0"/>
              <a:t> ‘</a:t>
            </a:r>
            <a:r>
              <a:rPr lang="en-GB" dirty="0" err="1"/>
              <a:t>anders</a:t>
            </a:r>
            <a:r>
              <a:rPr lang="en-GB" dirty="0"/>
              <a:t>’, and which word has </a:t>
            </a:r>
            <a:r>
              <a:rPr lang="en-GB" dirty="0" err="1"/>
              <a:t>ein</a:t>
            </a:r>
            <a:r>
              <a:rPr lang="en-GB" dirty="0"/>
              <a:t> </a:t>
            </a:r>
            <a:r>
              <a:rPr lang="en-GB" dirty="0" err="1"/>
              <a:t>langes</a:t>
            </a:r>
            <a:r>
              <a:rPr lang="en-GB" dirty="0"/>
              <a:t> / </a:t>
            </a:r>
            <a:r>
              <a:rPr lang="en-GB" dirty="0" err="1"/>
              <a:t>kurzes</a:t>
            </a:r>
            <a:r>
              <a:rPr lang="en-GB" dirty="0"/>
              <a:t> […]</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831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As for</a:t>
            </a:r>
            <a:r>
              <a:rPr lang="en-GB" b="1" baseline="0"/>
              <a:t> previous slide.</a:t>
            </a:r>
            <a:endParaRPr lang="en-GB" sz="1200"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305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As for</a:t>
            </a:r>
            <a:r>
              <a:rPr lang="en-GB" b="1" baseline="0"/>
              <a:t> previous slide.</a:t>
            </a:r>
            <a:endParaRPr lang="en-GB" sz="1200"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670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As for</a:t>
            </a:r>
            <a:r>
              <a:rPr lang="en-GB" b="1" baseline="0"/>
              <a:t> previous slide.</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115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comprehension of the perfect and imperfect tenses. </a:t>
            </a:r>
            <a:br>
              <a:rPr lang="en-GB" b="0" dirty="0"/>
            </a:br>
            <a:br>
              <a:rPr lang="en-GB" dirty="0"/>
            </a:br>
            <a:r>
              <a:rPr lang="en-GB" b="1" dirty="0"/>
              <a:t>Procedure:</a:t>
            </a:r>
          </a:p>
          <a:p>
            <a:br>
              <a:rPr lang="en-GB" dirty="0"/>
            </a:br>
            <a:r>
              <a:rPr lang="en-GB" dirty="0"/>
              <a:t>This activity can be carried out in a variety of ways:</a:t>
            </a:r>
            <a:br>
              <a:rPr lang="en-GB" dirty="0"/>
            </a:br>
            <a:endParaRPr lang="en-GB" dirty="0"/>
          </a:p>
          <a:p>
            <a:r>
              <a:rPr lang="en-GB" b="1" dirty="0"/>
              <a:t>A – </a:t>
            </a:r>
            <a:r>
              <a:rPr lang="en-GB" b="1" dirty="0" err="1"/>
              <a:t>Dictogloss</a:t>
            </a:r>
            <a:br>
              <a:rPr lang="en-GB" dirty="0"/>
            </a:br>
            <a:r>
              <a:rPr lang="en-GB" dirty="0"/>
              <a:t>1. Students listen once and make notes in German (or English). </a:t>
            </a:r>
            <a:br>
              <a:rPr lang="en-GB" dirty="0"/>
            </a:br>
            <a:r>
              <a:rPr lang="en-GB" dirty="0"/>
              <a:t>2. They confer with a partner to try to reconstruct the whole German sentence.</a:t>
            </a:r>
            <a:br>
              <a:rPr lang="en-GB" dirty="0"/>
            </a:br>
            <a:r>
              <a:rPr lang="en-GB" dirty="0"/>
              <a:t>3. They listen and check.</a:t>
            </a:r>
            <a:br>
              <a:rPr lang="en-GB" dirty="0"/>
            </a:br>
            <a:r>
              <a:rPr lang="en-GB" dirty="0"/>
              <a:t>4. They translate their sentence into English.</a:t>
            </a:r>
            <a:br>
              <a:rPr lang="en-GB" dirty="0"/>
            </a:br>
            <a:br>
              <a:rPr lang="en-GB" dirty="0"/>
            </a:br>
            <a:r>
              <a:rPr lang="en-GB" b="1" dirty="0"/>
              <a:t>B – Elicited imitation (oral or written)</a:t>
            </a:r>
            <a:br>
              <a:rPr lang="en-GB" dirty="0"/>
            </a:br>
            <a:r>
              <a:rPr lang="en-GB" dirty="0"/>
              <a:t>1. Students listen once to the sentence.</a:t>
            </a:r>
            <a:br>
              <a:rPr lang="en-GB" dirty="0"/>
            </a:br>
            <a:r>
              <a:rPr lang="en-GB" dirty="0"/>
              <a:t>2. There is then a pause for a few seconds. (During this time, students could be silently thinking about the meaning of the sentence in English. OR they could discuss with a partner what the sentence means, trying to arrive at an oral translation.)</a:t>
            </a:r>
            <a:br>
              <a:rPr lang="en-GB" dirty="0"/>
            </a:br>
            <a:r>
              <a:rPr lang="en-GB" dirty="0"/>
              <a:t>3. Then they try to produce the sentence meaning in German (either orally or written)</a:t>
            </a:r>
            <a:br>
              <a:rPr lang="en-GB" dirty="0"/>
            </a:br>
            <a:r>
              <a:rPr lang="en-GB" dirty="0"/>
              <a:t>4. Click to listen and check.</a:t>
            </a:r>
            <a:br>
              <a:rPr lang="en-GB" dirty="0"/>
            </a:br>
            <a:r>
              <a:rPr lang="en-GB" dirty="0"/>
              <a:t>5. Elicit the English meaning of each sentence.</a:t>
            </a:r>
            <a:br>
              <a:rPr lang="en-GB" dirty="0"/>
            </a:br>
            <a:br>
              <a:rPr lang="en-GB" b="1" dirty="0"/>
            </a:br>
            <a:r>
              <a:rPr lang="en-GB" b="1" dirty="0"/>
              <a:t>C – Aural translation (tweak the animation order for this one)</a:t>
            </a:r>
            <a:br>
              <a:rPr lang="en-GB" b="1" dirty="0"/>
            </a:br>
            <a:r>
              <a:rPr lang="en-GB" b="0" dirty="0"/>
              <a:t>1.  Click to play the German sentence. (It can be played more than once, as needed).</a:t>
            </a:r>
            <a:br>
              <a:rPr lang="en-GB" b="0" dirty="0"/>
            </a:br>
            <a:r>
              <a:rPr lang="en-GB" b="0" dirty="0"/>
              <a:t>2.  Students translate the sentence directly into English.</a:t>
            </a:r>
            <a:br>
              <a:rPr lang="en-GB" b="0" dirty="0"/>
            </a:br>
            <a:r>
              <a:rPr lang="en-GB" b="0" dirty="0"/>
              <a:t>3.  Click to bring up the English version of the sentence.</a:t>
            </a:r>
            <a:br>
              <a:rPr lang="en-GB" b="0" dirty="0"/>
            </a:br>
            <a:r>
              <a:rPr lang="en-GB" b="0" dirty="0"/>
              <a:t>4.  Elicit a German translation of the English sentence from students (either chorally or individually).</a:t>
            </a:r>
            <a:br>
              <a:rPr lang="en-GB" b="0" dirty="0"/>
            </a:br>
            <a:r>
              <a:rPr lang="en-GB" b="0" dirty="0"/>
              <a:t>5. Click to listen and check.</a:t>
            </a:r>
          </a:p>
          <a:p>
            <a:endParaRPr lang="en-GB" b="0" dirty="0"/>
          </a:p>
          <a:p>
            <a:r>
              <a:rPr lang="en-GB" b="1" dirty="0"/>
              <a:t>D – Errorless transcription</a:t>
            </a:r>
            <a:br>
              <a:rPr lang="en-GB" dirty="0"/>
            </a:br>
            <a:r>
              <a:rPr lang="en-GB" dirty="0"/>
              <a:t>1. Students listen to each sentence several times, as many times as they need.</a:t>
            </a:r>
            <a:br>
              <a:rPr lang="en-GB" dirty="0"/>
            </a:br>
            <a:r>
              <a:rPr lang="en-GB" dirty="0"/>
              <a:t>2. They transcribe the full sentence in German.</a:t>
            </a:r>
            <a:br>
              <a:rPr lang="en-GB" dirty="0"/>
            </a:br>
            <a:r>
              <a:rPr lang="en-GB" dirty="0"/>
              <a:t>3. They then translate their sentence into English.</a:t>
            </a:r>
            <a:br>
              <a:rPr lang="en-GB" dirty="0"/>
            </a:br>
            <a:r>
              <a:rPr lang="en-GB" dirty="0"/>
              <a:t>4. Click to listen and check, and click to bring up both German and English sentences.</a:t>
            </a:r>
            <a:br>
              <a:rPr lang="en-GB" dirty="0"/>
            </a:br>
            <a:br>
              <a:rPr lang="en-GB" dirty="0"/>
            </a:br>
            <a:r>
              <a:rPr lang="en-GB" b="1" dirty="0"/>
              <a:t>Note: </a:t>
            </a:r>
            <a:r>
              <a:rPr lang="en-GB" dirty="0"/>
              <a:t>Task D is more straightforward than the other tasks and might be usefully used with classes who need more support.</a:t>
            </a:r>
            <a:endParaRPr lang="en-GB" b="0" dirty="0"/>
          </a:p>
          <a:p>
            <a:endParaRPr lang="en-GB" b="0" dirty="0"/>
          </a:p>
          <a:p>
            <a:pPr marL="0" lvl="0" indent="0">
              <a:buFont typeface="+mj-lt"/>
              <a:buNone/>
            </a:pPr>
            <a:r>
              <a:rPr lang="en-GB" b="1" dirty="0"/>
              <a:t>Transcript:</a:t>
            </a:r>
          </a:p>
          <a:p>
            <a:r>
              <a:rPr lang="de-DE" sz="1200" kern="1200" dirty="0">
                <a:solidFill>
                  <a:schemeClr val="tx1"/>
                </a:solidFill>
                <a:effectLst/>
                <a:latin typeface="+mn-lt"/>
                <a:ea typeface="+mn-ea"/>
                <a:cs typeface="+mn-cs"/>
              </a:rPr>
              <a:t>1. Die erste Band </a:t>
            </a:r>
            <a:r>
              <a:rPr lang="de-DE" sz="1200" i="1" kern="1200" dirty="0">
                <a:solidFill>
                  <a:schemeClr val="tx1"/>
                </a:solidFill>
                <a:effectLst/>
                <a:latin typeface="+mn-lt"/>
                <a:ea typeface="+mn-ea"/>
                <a:cs typeface="+mn-cs"/>
              </a:rPr>
              <a:t>Lärmgarten </a:t>
            </a:r>
            <a:r>
              <a:rPr lang="de-DE" sz="1200" kern="1200" dirty="0">
                <a:solidFill>
                  <a:schemeClr val="tx1"/>
                </a:solidFill>
                <a:effectLst/>
                <a:latin typeface="+mn-lt"/>
                <a:ea typeface="+mn-ea"/>
                <a:cs typeface="+mn-cs"/>
              </a:rPr>
              <a:t>hatte ein paar Probleme mit dem Sound.</a:t>
            </a:r>
            <a:br>
              <a:rPr lang="de-DE" sz="1200" kern="1200" dirty="0">
                <a:solidFill>
                  <a:schemeClr val="tx1"/>
                </a:solidFill>
                <a:effectLst/>
                <a:latin typeface="+mn-lt"/>
                <a:ea typeface="+mn-ea"/>
                <a:cs typeface="+mn-cs"/>
              </a:rPr>
            </a:br>
            <a:r>
              <a:rPr lang="de-DE" sz="1200" b="1" kern="1200" dirty="0">
                <a:solidFill>
                  <a:schemeClr val="tx1"/>
                </a:solidFill>
                <a:effectLst/>
                <a:latin typeface="+mn-lt"/>
                <a:ea typeface="+mn-ea"/>
                <a:cs typeface="+mn-cs"/>
              </a:rPr>
              <a:t>2. Ja, er war nicht richtig klar.  Sie sind auch zu spät auf die Bühne gekommen.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Vielleicht haben sie nicht gut geschlafen, aber man soll immer pünktlich sein, oder?</a:t>
            </a:r>
            <a:br>
              <a:rPr lang="de-DE" sz="1200" kern="1200" dirty="0">
                <a:solidFill>
                  <a:schemeClr val="tx1"/>
                </a:solidFill>
                <a:effectLst/>
                <a:latin typeface="+mn-lt"/>
                <a:ea typeface="+mn-ea"/>
                <a:cs typeface="+mn-cs"/>
              </a:rPr>
            </a:br>
            <a:r>
              <a:rPr lang="de-DE" sz="1200" b="1" kern="1200" dirty="0">
                <a:solidFill>
                  <a:schemeClr val="tx1"/>
                </a:solidFill>
                <a:effectLst/>
                <a:latin typeface="+mn-lt"/>
                <a:ea typeface="+mn-ea"/>
                <a:cs typeface="+mn-cs"/>
              </a:rPr>
              <a:t>4. Die andere Band </a:t>
            </a:r>
            <a:r>
              <a:rPr lang="de-DE" sz="1200" b="1" i="1" kern="1200" dirty="0">
                <a:solidFill>
                  <a:schemeClr val="tx1"/>
                </a:solidFill>
                <a:effectLst/>
                <a:latin typeface="+mn-lt"/>
                <a:ea typeface="+mn-ea"/>
                <a:cs typeface="+mn-cs"/>
              </a:rPr>
              <a:t>Traumwelt</a:t>
            </a:r>
            <a:r>
              <a:rPr lang="de-DE" sz="1200" b="1" kern="1200" dirty="0">
                <a:solidFill>
                  <a:schemeClr val="tx1"/>
                </a:solidFill>
                <a:effectLst/>
                <a:latin typeface="+mn-lt"/>
                <a:ea typeface="+mn-ea"/>
                <a:cs typeface="+mn-cs"/>
              </a:rPr>
              <a:t> war auch nicht so toll.</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Ich meine, sie haben gut gespielt, aber zu wenig.</a:t>
            </a:r>
            <a:endParaRPr lang="en-GB"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6. Ja, ich mag ihre Lieder, aber sie haben zu früh mit ihrem Programm aufgehört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kern="1200" dirty="0">
                <a:solidFill>
                  <a:schemeClr val="tx1"/>
                </a:solidFill>
                <a:effectLst/>
                <a:latin typeface="+mn-lt"/>
                <a:ea typeface="+mn-ea"/>
                <a:cs typeface="+mn-cs"/>
              </a:rPr>
              <a:t>Translation: </a:t>
            </a: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en-GB" sz="1200" i="0" dirty="0">
                <a:solidFill>
                  <a:schemeClr val="accent5">
                    <a:lumMod val="50000"/>
                  </a:schemeClr>
                </a:solidFill>
              </a:rPr>
              <a:t>1.</a:t>
            </a:r>
            <a:r>
              <a:rPr lang="en-GB" sz="1200" i="0" baseline="0" dirty="0">
                <a:solidFill>
                  <a:schemeClr val="accent5">
                    <a:lumMod val="50000"/>
                  </a:schemeClr>
                </a:solidFill>
              </a:rPr>
              <a:t> </a:t>
            </a:r>
            <a:r>
              <a:rPr lang="en-GB" sz="1200" i="0" dirty="0">
                <a:solidFill>
                  <a:schemeClr val="accent5">
                    <a:lumMod val="50000"/>
                  </a:schemeClr>
                </a:solidFill>
              </a:rPr>
              <a:t>The first band </a:t>
            </a:r>
            <a:r>
              <a:rPr lang="de-DE" sz="1200" i="1" dirty="0">
                <a:solidFill>
                  <a:srgbClr val="115076"/>
                </a:solidFill>
              </a:rPr>
              <a:t>Lärmgarten</a:t>
            </a:r>
            <a:r>
              <a:rPr lang="de-DE" sz="1200" b="1" i="1" dirty="0">
                <a:solidFill>
                  <a:srgbClr val="115076"/>
                </a:solidFill>
              </a:rPr>
              <a:t> </a:t>
            </a:r>
            <a:r>
              <a:rPr lang="de-DE" sz="1200" i="0" dirty="0">
                <a:solidFill>
                  <a:srgbClr val="115076"/>
                </a:solidFill>
              </a:rPr>
              <a:t>had a few problems with the sound.</a:t>
            </a:r>
            <a:endParaRPr lang="en-GB" sz="1200" i="0" dirty="0">
              <a:solidFill>
                <a:schemeClr val="accent5">
                  <a:lumMod val="50000"/>
                </a:schemeClr>
              </a:solidFill>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en-GB" sz="1200" b="1" i="0" dirty="0">
                <a:solidFill>
                  <a:schemeClr val="accent5">
                    <a:lumMod val="50000"/>
                  </a:schemeClr>
                </a:solidFill>
              </a:rPr>
              <a:t>2. Yes, it was not really clear. They also came on stage too late.</a:t>
            </a: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en-GB" sz="1200" dirty="0">
                <a:solidFill>
                  <a:schemeClr val="accent5">
                    <a:lumMod val="50000"/>
                  </a:schemeClr>
                </a:solidFill>
              </a:rPr>
              <a:t>3. Perhaps they hadn’t slept well, but you should always be on time, shouldn’t you?</a:t>
            </a: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en-GB" sz="1200" b="1" dirty="0">
                <a:solidFill>
                  <a:schemeClr val="accent5">
                    <a:lumMod val="50000"/>
                  </a:schemeClr>
                </a:solidFill>
              </a:rPr>
              <a:t>4. The other band </a:t>
            </a:r>
            <a:r>
              <a:rPr lang="en-GB" sz="1200" b="1" i="1" dirty="0" err="1">
                <a:solidFill>
                  <a:schemeClr val="accent5">
                    <a:lumMod val="50000"/>
                  </a:schemeClr>
                </a:solidFill>
              </a:rPr>
              <a:t>Traumwelt</a:t>
            </a:r>
            <a:r>
              <a:rPr lang="en-GB" sz="1200" b="1" dirty="0">
                <a:solidFill>
                  <a:schemeClr val="accent5">
                    <a:lumMod val="50000"/>
                  </a:schemeClr>
                </a:solidFill>
              </a:rPr>
              <a:t> was also not so great.</a:t>
            </a: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en-GB" sz="1200" dirty="0">
                <a:solidFill>
                  <a:schemeClr val="accent5">
                    <a:lumMod val="50000"/>
                  </a:schemeClr>
                </a:solidFill>
              </a:rPr>
              <a:t>5. I think they played well, but too little.</a:t>
            </a: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en-GB" sz="1200" b="1" dirty="0">
                <a:solidFill>
                  <a:schemeClr val="accent5">
                    <a:lumMod val="50000"/>
                  </a:schemeClr>
                </a:solidFill>
              </a:rPr>
              <a:t>6. Yes, I like their songs, but they stopped their set too early.</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en-GB" sz="1200" i="1" dirty="0">
              <a:solidFill>
                <a:schemeClr val="accent5">
                  <a:lumMod val="50000"/>
                </a:schemeClr>
              </a:solidFill>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i="1" dirty="0">
              <a:solidFill>
                <a:schemeClr val="accent5">
                  <a:lumMod val="50000"/>
                </a:schemeClr>
              </a:solidFill>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kern="1200" dirty="0">
              <a:solidFill>
                <a:schemeClr val="tx1"/>
              </a:solidFill>
              <a:effectLst/>
              <a:latin typeface="+mn-lt"/>
              <a:ea typeface="+mn-ea"/>
              <a:cs typeface="+mn-cs"/>
            </a:endParaRPr>
          </a:p>
          <a:p>
            <a:pPr>
              <a:lnSpc>
                <a:spcPct val="107000"/>
              </a:lnSpc>
              <a:spcAft>
                <a:spcPts val="800"/>
              </a:spcAft>
            </a:pP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AN ALTERNATIVE VERSION OF THE LISTENING TASK ON SLIDE 24. </a:t>
            </a:r>
            <a:br>
              <a:rPr lang="en-GB" b="1" dirty="0"/>
            </a:br>
            <a:r>
              <a:rPr lang="en-GB" b="1" dirty="0"/>
              <a:t>In this more holistic version of the task, students listen to one audio text and answer questions in English.</a:t>
            </a:r>
            <a:br>
              <a:rPr lang="en-GB" b="1" dirty="0"/>
            </a:br>
            <a:endParaRPr lang="en-GB" b="1" dirty="0"/>
          </a:p>
          <a:p>
            <a:r>
              <a:rPr lang="en-GB" b="1" dirty="0"/>
              <a:t>Timing: 10 minutes</a:t>
            </a:r>
            <a:br>
              <a:rPr lang="en-GB" dirty="0"/>
            </a:br>
            <a:br>
              <a:rPr lang="en-GB" b="1" dirty="0"/>
            </a:br>
            <a:r>
              <a:rPr lang="en-GB" b="1" dirty="0"/>
              <a:t>Aim: </a:t>
            </a:r>
            <a:r>
              <a:rPr lang="en-GB" b="0" dirty="0"/>
              <a:t>to practise comprehension of the perfect and imperfect tenses.</a:t>
            </a:r>
            <a:br>
              <a:rPr lang="en-GB" b="0" dirty="0"/>
            </a:br>
            <a:br>
              <a:rPr lang="en-GB" dirty="0"/>
            </a:br>
            <a:r>
              <a:rPr lang="en-GB" b="1" dirty="0"/>
              <a:t>Procedure:</a:t>
            </a:r>
            <a:br>
              <a:rPr lang="en-GB" b="1" dirty="0"/>
            </a:br>
            <a:r>
              <a:rPr lang="en-GB" b="0" dirty="0"/>
              <a:t>1. Set the scene. The five friends are met by Antoni and Lena at the festival.  They have already seen two bands.</a:t>
            </a:r>
            <a:br>
              <a:rPr lang="en-GB" b="0" dirty="0"/>
            </a:br>
            <a:r>
              <a:rPr lang="en-GB" b="0" dirty="0"/>
              <a:t>2. Students listen to the whole conversation (click on the audio player button) and answer the</a:t>
            </a:r>
            <a:r>
              <a:rPr lang="en-GB" b="0" baseline="0" dirty="0"/>
              <a:t> questions.</a:t>
            </a:r>
            <a:endParaRPr lang="en-GB" dirty="0"/>
          </a:p>
          <a:p>
            <a:endParaRPr lang="en-GB" dirty="0"/>
          </a:p>
          <a:p>
            <a:pPr marL="0" lvl="0" indent="0">
              <a:buFont typeface="+mj-lt"/>
              <a:buNone/>
            </a:pPr>
            <a:r>
              <a:rPr lang="en-GB" b="1" dirty="0"/>
              <a:t>Transcript:</a:t>
            </a:r>
          </a:p>
          <a:p>
            <a:r>
              <a:rPr lang="de-DE" sz="1200" kern="1200" dirty="0">
                <a:solidFill>
                  <a:schemeClr val="tx1"/>
                </a:solidFill>
                <a:effectLst/>
                <a:latin typeface="+mn-lt"/>
                <a:ea typeface="+mn-ea"/>
                <a:cs typeface="+mn-cs"/>
              </a:rPr>
              <a:t>1. Die erste Band </a:t>
            </a:r>
            <a:r>
              <a:rPr lang="de-DE" sz="1200" i="1" kern="1200" dirty="0">
                <a:solidFill>
                  <a:schemeClr val="tx1"/>
                </a:solidFill>
                <a:effectLst/>
                <a:latin typeface="+mn-lt"/>
                <a:ea typeface="+mn-ea"/>
                <a:cs typeface="+mn-cs"/>
              </a:rPr>
              <a:t>Lärmgarten </a:t>
            </a:r>
            <a:r>
              <a:rPr lang="de-DE" sz="1200" kern="1200" dirty="0">
                <a:solidFill>
                  <a:schemeClr val="tx1"/>
                </a:solidFill>
                <a:effectLst/>
                <a:latin typeface="+mn-lt"/>
                <a:ea typeface="+mn-ea"/>
                <a:cs typeface="+mn-cs"/>
              </a:rPr>
              <a:t>hatte ein paar Probleme mit dem Sound.</a:t>
            </a:r>
            <a:br>
              <a:rPr lang="de-DE" sz="1200" kern="1200" dirty="0">
                <a:solidFill>
                  <a:schemeClr val="tx1"/>
                </a:solidFill>
                <a:effectLst/>
                <a:latin typeface="+mn-lt"/>
                <a:ea typeface="+mn-ea"/>
                <a:cs typeface="+mn-cs"/>
              </a:rPr>
            </a:br>
            <a:r>
              <a:rPr lang="de-DE" sz="1200" b="1" kern="1200" dirty="0">
                <a:solidFill>
                  <a:schemeClr val="tx1"/>
                </a:solidFill>
                <a:effectLst/>
                <a:latin typeface="+mn-lt"/>
                <a:ea typeface="+mn-ea"/>
                <a:cs typeface="+mn-cs"/>
              </a:rPr>
              <a:t>2. Ja, er war nicht richtig klar.  Sie sind auch zu spät auf die Bühne gekommen.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Vielleicht haben sie nicht gut geschlafen, aber man soll immer pünktlich sein, oder?</a:t>
            </a:r>
            <a:br>
              <a:rPr lang="de-DE" sz="1200" kern="1200" dirty="0">
                <a:solidFill>
                  <a:schemeClr val="tx1"/>
                </a:solidFill>
                <a:effectLst/>
                <a:latin typeface="+mn-lt"/>
                <a:ea typeface="+mn-ea"/>
                <a:cs typeface="+mn-cs"/>
              </a:rPr>
            </a:br>
            <a:r>
              <a:rPr lang="de-DE" sz="1200" b="1" kern="1200" dirty="0">
                <a:solidFill>
                  <a:schemeClr val="tx1"/>
                </a:solidFill>
                <a:effectLst/>
                <a:latin typeface="+mn-lt"/>
                <a:ea typeface="+mn-ea"/>
                <a:cs typeface="+mn-cs"/>
              </a:rPr>
              <a:t>4. Die andere Band </a:t>
            </a:r>
            <a:r>
              <a:rPr lang="de-DE" sz="1200" b="1" i="1" kern="1200" dirty="0">
                <a:solidFill>
                  <a:schemeClr val="tx1"/>
                </a:solidFill>
                <a:effectLst/>
                <a:latin typeface="+mn-lt"/>
                <a:ea typeface="+mn-ea"/>
                <a:cs typeface="+mn-cs"/>
              </a:rPr>
              <a:t>Traumwelt</a:t>
            </a:r>
            <a:r>
              <a:rPr lang="de-DE" sz="1200" b="1" kern="1200" dirty="0">
                <a:solidFill>
                  <a:schemeClr val="tx1"/>
                </a:solidFill>
                <a:effectLst/>
                <a:latin typeface="+mn-lt"/>
                <a:ea typeface="+mn-ea"/>
                <a:cs typeface="+mn-cs"/>
              </a:rPr>
              <a:t> war auch nicht so toll.</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Ich meine, sie haben gut gespielt, aber zu wenig.</a:t>
            </a:r>
            <a:endParaRPr lang="en-GB"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6. Ja, ich mag ihre Lieder, aber sie haben zu früh mit ihrem Programm aufgehört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kern="1200" dirty="0">
                <a:solidFill>
                  <a:schemeClr val="tx1"/>
                </a:solidFill>
                <a:effectLst/>
                <a:latin typeface="+mn-lt"/>
                <a:ea typeface="+mn-ea"/>
                <a:cs typeface="+mn-cs"/>
              </a:rPr>
              <a:t>Translation: </a:t>
            </a: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en-GB" sz="1200" i="0" dirty="0">
                <a:solidFill>
                  <a:schemeClr val="accent5">
                    <a:lumMod val="50000"/>
                  </a:schemeClr>
                </a:solidFill>
              </a:rPr>
              <a:t>1.</a:t>
            </a:r>
            <a:r>
              <a:rPr lang="en-GB" sz="1200" i="0" baseline="0" dirty="0">
                <a:solidFill>
                  <a:schemeClr val="accent5">
                    <a:lumMod val="50000"/>
                  </a:schemeClr>
                </a:solidFill>
              </a:rPr>
              <a:t> </a:t>
            </a:r>
            <a:r>
              <a:rPr lang="en-GB" sz="1200" i="0" dirty="0">
                <a:solidFill>
                  <a:schemeClr val="accent5">
                    <a:lumMod val="50000"/>
                  </a:schemeClr>
                </a:solidFill>
              </a:rPr>
              <a:t>The first band </a:t>
            </a:r>
            <a:r>
              <a:rPr lang="de-DE" sz="1200" i="1" dirty="0">
                <a:solidFill>
                  <a:srgbClr val="115076"/>
                </a:solidFill>
              </a:rPr>
              <a:t>Lärmgarten</a:t>
            </a:r>
            <a:r>
              <a:rPr lang="de-DE" sz="1200" b="1" i="1" dirty="0">
                <a:solidFill>
                  <a:srgbClr val="115076"/>
                </a:solidFill>
              </a:rPr>
              <a:t> </a:t>
            </a:r>
            <a:r>
              <a:rPr lang="de-DE" sz="1200" i="0" dirty="0">
                <a:solidFill>
                  <a:srgbClr val="115076"/>
                </a:solidFill>
              </a:rPr>
              <a:t>had a few problems with the sound.</a:t>
            </a:r>
            <a:endParaRPr lang="en-GB" sz="1200" i="0" dirty="0">
              <a:solidFill>
                <a:schemeClr val="accent5">
                  <a:lumMod val="50000"/>
                </a:schemeClr>
              </a:solidFill>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en-GB" sz="1200" b="1" i="0" dirty="0">
                <a:solidFill>
                  <a:schemeClr val="accent5">
                    <a:lumMod val="50000"/>
                  </a:schemeClr>
                </a:solidFill>
              </a:rPr>
              <a:t>2. Yes, it was not really clear. They also came on stage too late.</a:t>
            </a: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en-GB" sz="1200" dirty="0">
                <a:solidFill>
                  <a:schemeClr val="accent5">
                    <a:lumMod val="50000"/>
                  </a:schemeClr>
                </a:solidFill>
              </a:rPr>
              <a:t>3. Perhaps they hadn’t slept well, but you should always be on time, shouldn’t you?</a:t>
            </a: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en-GB" sz="1200" b="1" dirty="0">
                <a:solidFill>
                  <a:schemeClr val="accent5">
                    <a:lumMod val="50000"/>
                  </a:schemeClr>
                </a:solidFill>
              </a:rPr>
              <a:t>4. The other band </a:t>
            </a:r>
            <a:r>
              <a:rPr lang="en-GB" sz="1200" b="1" i="1" dirty="0" err="1">
                <a:solidFill>
                  <a:schemeClr val="accent5">
                    <a:lumMod val="50000"/>
                  </a:schemeClr>
                </a:solidFill>
              </a:rPr>
              <a:t>Traumwelt</a:t>
            </a:r>
            <a:r>
              <a:rPr lang="en-GB" sz="1200" b="1" dirty="0">
                <a:solidFill>
                  <a:schemeClr val="accent5">
                    <a:lumMod val="50000"/>
                  </a:schemeClr>
                </a:solidFill>
              </a:rPr>
              <a:t> was also not so great.</a:t>
            </a: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en-GB" sz="1200" dirty="0">
                <a:solidFill>
                  <a:schemeClr val="accent5">
                    <a:lumMod val="50000"/>
                  </a:schemeClr>
                </a:solidFill>
              </a:rPr>
              <a:t>5. I think they played well, but too little.</a:t>
            </a: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en-GB" sz="1200" b="1" dirty="0">
                <a:solidFill>
                  <a:schemeClr val="accent5">
                    <a:lumMod val="50000"/>
                  </a:schemeClr>
                </a:solidFill>
              </a:rPr>
              <a:t>6. Yes, I like their songs, but they stopped their set too early.</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en-GB" sz="1200" i="1" dirty="0">
              <a:solidFill>
                <a:schemeClr val="accent5">
                  <a:lumMod val="50000"/>
                </a:schemeClr>
              </a:solidFill>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i="1" dirty="0">
              <a:solidFill>
                <a:schemeClr val="accent5">
                  <a:lumMod val="50000"/>
                </a:schemeClr>
              </a:solidFill>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kern="1200" dirty="0">
              <a:solidFill>
                <a:schemeClr val="tx1"/>
              </a:solidFill>
              <a:effectLst/>
              <a:latin typeface="+mn-lt"/>
              <a:ea typeface="+mn-ea"/>
              <a:cs typeface="+mn-cs"/>
            </a:endParaRPr>
          </a:p>
          <a:p>
            <a:pPr>
              <a:lnSpc>
                <a:spcPct val="107000"/>
              </a:lnSpc>
              <a:spcAft>
                <a:spcPts val="800"/>
              </a:spcAft>
            </a:pPr>
            <a:br>
              <a:rPr lang="en-GB" dirty="0"/>
            </a:br>
            <a:endParaRPr lang="en-GB" dirty="0"/>
          </a:p>
          <a:p>
            <a:endParaRPr lang="en-GB" dirty="0"/>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914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b="1" dirty="0"/>
            </a:br>
            <a:br>
              <a:rPr lang="en-GB" b="1" dirty="0"/>
            </a:br>
            <a:r>
              <a:rPr lang="en-GB" b="1" dirty="0"/>
              <a:t>Aim: </a:t>
            </a:r>
            <a:r>
              <a:rPr lang="en-GB" b="0" dirty="0"/>
              <a:t>To quickly recap the structure for comparing difference and similarities, highlighting the use of opposite adjectives to express the same meaning.</a:t>
            </a:r>
          </a:p>
          <a:p>
            <a:br>
              <a:rPr lang="en-GB" dirty="0"/>
            </a:br>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endParaRPr lang="en-GB" dirty="0"/>
          </a:p>
          <a:p>
            <a:endParaRPr lang="en-GB" dirty="0"/>
          </a:p>
          <a:p>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089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practise production of comparatives.</a:t>
            </a:r>
            <a:br>
              <a:rPr lang="en-GB" b="0" dirty="0"/>
            </a:br>
            <a:br>
              <a:rPr lang="en-GB" dirty="0"/>
            </a:br>
            <a:r>
              <a:rPr lang="en-GB" b="1" dirty="0"/>
              <a:t>Procedure:</a:t>
            </a:r>
            <a:br>
              <a:rPr lang="en-GB" b="1" dirty="0"/>
            </a:br>
            <a:r>
              <a:rPr lang="en-GB" b="0" dirty="0"/>
              <a:t>1. Students translate the four sentences.</a:t>
            </a:r>
            <a:br>
              <a:rPr lang="en-GB" b="0" dirty="0"/>
            </a:br>
            <a:r>
              <a:rPr lang="en-GB" b="0" dirty="0"/>
              <a:t>2. Next slide has answers.</a:t>
            </a:r>
            <a:br>
              <a:rPr lang="en-GB" b="0" dirty="0"/>
            </a:br>
            <a:br>
              <a:rPr lang="en-GB" b="0" dirty="0"/>
            </a:br>
            <a:r>
              <a:rPr lang="en-GB" b="0" dirty="0"/>
              <a:t>Note: this has come up before but teachers may want to remind students that German omits the possessive apostrophe with proper nouns. i.e., </a:t>
            </a:r>
            <a:r>
              <a:rPr lang="en-GB" b="0" dirty="0" err="1"/>
              <a:t>Traumwelts</a:t>
            </a:r>
            <a:r>
              <a:rPr lang="en-GB" b="0" dirty="0"/>
              <a:t> </a:t>
            </a:r>
            <a:r>
              <a:rPr lang="en-GB" b="0" dirty="0" err="1"/>
              <a:t>Programm</a:t>
            </a:r>
            <a:r>
              <a:rPr lang="en-GB" b="0" dirty="0"/>
              <a:t>, </a:t>
            </a:r>
            <a:r>
              <a:rPr lang="en-GB" b="0" dirty="0" err="1"/>
              <a:t>Lärmgartens</a:t>
            </a:r>
            <a:r>
              <a:rPr lang="en-GB" b="0" dirty="0"/>
              <a:t> Look.</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9831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230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practise recognition of past,</a:t>
            </a:r>
            <a:r>
              <a:rPr lang="en-GB" b="0" baseline="0" dirty="0"/>
              <a:t> present and future sentences.</a:t>
            </a:r>
            <a:br>
              <a:rPr lang="en-GB" b="0" dirty="0"/>
            </a:br>
            <a:br>
              <a:rPr lang="en-GB" b="0" dirty="0"/>
            </a:br>
            <a:r>
              <a:rPr lang="en-GB" b="1" dirty="0"/>
              <a:t>Procedure:</a:t>
            </a:r>
            <a:br>
              <a:rPr lang="en-GB" dirty="0"/>
            </a:br>
            <a:r>
              <a:rPr lang="en-GB" dirty="0"/>
              <a:t>1.</a:t>
            </a:r>
            <a:r>
              <a:rPr lang="en-GB" baseline="0" dirty="0"/>
              <a:t> Click to bring up the speech bubble explaining the Polish salutation.</a:t>
            </a:r>
          </a:p>
          <a:p>
            <a:r>
              <a:rPr lang="en-GB" sz="1200" kern="1200" baseline="0" dirty="0">
                <a:solidFill>
                  <a:schemeClr val="tx1"/>
                </a:solidFill>
                <a:effectLst/>
                <a:latin typeface="Century Gothic" panose="020B0502020202020204" pitchFamily="34" charset="0"/>
                <a:ea typeface="+mn-ea"/>
                <a:cs typeface="+mn-cs"/>
              </a:rPr>
              <a:t>2. Students determine whether each activity is in the past, present or future.</a:t>
            </a:r>
          </a:p>
          <a:p>
            <a:r>
              <a:rPr lang="en-GB" sz="1200" kern="1200" baseline="0" dirty="0">
                <a:solidFill>
                  <a:schemeClr val="tx1"/>
                </a:solidFill>
                <a:effectLst/>
                <a:latin typeface="Century Gothic" panose="020B0502020202020204" pitchFamily="34" charset="0"/>
                <a:ea typeface="+mn-ea"/>
                <a:cs typeface="+mn-cs"/>
              </a:rPr>
              <a:t>3. Clicks bring up the answers one by one.</a:t>
            </a:r>
          </a:p>
          <a:p>
            <a:endParaRPr lang="en-GB" sz="1200" kern="1200" baseline="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of unknown words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cs typeface="Calibri"/>
                <a:sym typeface="Calibri"/>
              </a:rPr>
              <a:t>Band</a:t>
            </a:r>
            <a:r>
              <a:rPr lang="en-GB" sz="1200" b="0" i="0" u="none" strike="noStrike" kern="1200" cap="none" baseline="0" dirty="0">
                <a:solidFill>
                  <a:schemeClr val="tx1"/>
                </a:solidFill>
                <a:effectLst/>
                <a:latin typeface="+mn-lt"/>
                <a:cs typeface="Calibri"/>
                <a:sym typeface="Calibri"/>
              </a:rPr>
              <a:t> [&gt;5000] </a:t>
            </a:r>
            <a:r>
              <a:rPr lang="en-GB" sz="1200" b="0" i="0" u="none" strike="noStrike" kern="1200" cap="none" baseline="0" dirty="0" err="1">
                <a:solidFill>
                  <a:schemeClr val="tx1"/>
                </a:solidFill>
                <a:effectLst/>
                <a:latin typeface="+mn-lt"/>
                <a:cs typeface="Calibri"/>
                <a:sym typeface="Calibri"/>
              </a:rPr>
              <a:t>Abendessen</a:t>
            </a:r>
            <a:r>
              <a:rPr lang="en-GB" sz="1200" b="0" i="0" u="none" strike="noStrike" kern="1200" cap="none" baseline="0" dirty="0">
                <a:solidFill>
                  <a:schemeClr val="tx1"/>
                </a:solidFill>
                <a:effectLst/>
                <a:latin typeface="+mn-lt"/>
                <a:cs typeface="Calibri"/>
                <a:sym typeface="Calibri"/>
              </a:rPr>
              <a:t> [3907]</a:t>
            </a:r>
            <a:br>
              <a:rPr lang="en-GB" dirty="0"/>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231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a range of revisited structures, including present, future, perfect and imperfect tenses. </a:t>
            </a:r>
            <a:br>
              <a:rPr lang="en-GB" b="0" dirty="0"/>
            </a:br>
            <a:br>
              <a:rPr lang="en-GB" b="0" dirty="0"/>
            </a:br>
            <a:r>
              <a:rPr lang="en-GB" b="1" dirty="0"/>
              <a:t>Procedure:</a:t>
            </a:r>
            <a:br>
              <a:rPr lang="en-GB" dirty="0"/>
            </a:br>
            <a:r>
              <a:rPr lang="en-GB" dirty="0"/>
              <a:t>1. Students describe the photo in German,</a:t>
            </a:r>
            <a:r>
              <a:rPr lang="en-GB" baseline="0" dirty="0"/>
              <a:t> translating the English sentences into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Suggested answers are on the next slide.</a:t>
            </a:r>
            <a:br>
              <a:rPr lang="en-GB" baseline="0" dirty="0"/>
            </a:br>
            <a:br>
              <a:rPr lang="en-GB" baseline="0" dirty="0"/>
            </a:br>
            <a:r>
              <a:rPr lang="en-GB" b="1" baseline="0" dirty="0"/>
              <a:t>Note</a:t>
            </a:r>
            <a:r>
              <a:rPr lang="en-GB" baseline="0" dirty="0"/>
              <a:t>: Some classes may need teacher scaffolding through this task.</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317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As for previous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61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provide the answers to the</a:t>
            </a:r>
            <a:r>
              <a:rPr lang="en-GB" b="0" baseline="0" dirty="0"/>
              <a:t>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r>
              <a:rPr lang="en-GB" b="1" dirty="0"/>
              <a:t>Procedure:</a:t>
            </a:r>
            <a:br>
              <a:rPr lang="en-GB" dirty="0"/>
            </a:br>
            <a:r>
              <a:rPr lang="en-GB" dirty="0"/>
              <a:t>1. Click to bring up the suggested answers one by one. </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of unknown words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cs typeface="Calibri"/>
                <a:sym typeface="Calibri"/>
              </a:rPr>
              <a:t>Band</a:t>
            </a:r>
            <a:r>
              <a:rPr lang="en-GB" sz="1200" b="0" i="0" u="none" strike="noStrike" kern="1200" cap="none" baseline="0" dirty="0">
                <a:solidFill>
                  <a:schemeClr val="tx1"/>
                </a:solidFill>
                <a:effectLst/>
                <a:latin typeface="+mn-lt"/>
                <a:cs typeface="Calibri"/>
                <a:sym typeface="Calibri"/>
              </a:rPr>
              <a:t> [&gt;5000]</a:t>
            </a:r>
            <a:br>
              <a:rPr lang="en-GB" dirty="0"/>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099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responses in a more holistic task, using nouns and adjective endings with indefinite articles and the imperfect and perfect tenses. </a:t>
            </a:r>
            <a:br>
              <a:rPr lang="en-GB" b="0" dirty="0"/>
            </a:br>
            <a:br>
              <a:rPr lang="en-GB" b="0" dirty="0"/>
            </a:br>
            <a:r>
              <a:rPr lang="en-GB" b="1" dirty="0"/>
              <a:t>Procedure:</a:t>
            </a:r>
            <a:br>
              <a:rPr lang="en-GB" dirty="0"/>
            </a:br>
            <a:r>
              <a:rPr lang="en-GB" dirty="0"/>
              <a:t>1. Students describe the photo in German,</a:t>
            </a:r>
            <a:r>
              <a:rPr lang="en-GB" baseline="0" dirty="0"/>
              <a:t> responding to the first question.</a:t>
            </a:r>
            <a:br>
              <a:rPr lang="en-GB" baseline="0" dirty="0"/>
            </a:br>
            <a:r>
              <a:rPr lang="en-GB" baseline="0" dirty="0"/>
              <a:t>2. They then answer the two follow up questions with their own information.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8398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br>
              <a:rPr lang="en-GB" sz="1200" b="1" dirty="0"/>
            </a:br>
            <a:r>
              <a:rPr lang="en-GB" sz="1200" b="0" dirty="0"/>
              <a:t>Consolidation of several SSC</a:t>
            </a:r>
            <a:br>
              <a:rPr lang="en-GB" sz="1200" b="0" dirty="0"/>
            </a:br>
            <a:r>
              <a:rPr lang="en-GB" sz="1200" b="0" dirty="0"/>
              <a:t>Consolidation of plural rules 1-5</a:t>
            </a:r>
            <a:br>
              <a:rPr lang="en-GB" sz="1200" b="0" dirty="0"/>
            </a:br>
            <a:r>
              <a:rPr lang="en-GB" sz="1200" b="0" dirty="0"/>
              <a:t>Consolidation of dates</a:t>
            </a:r>
            <a:br>
              <a:rPr lang="en-GB" sz="1200" b="0" dirty="0"/>
            </a:br>
            <a:r>
              <a:rPr lang="en-GB" sz="1200" b="0" dirty="0"/>
              <a:t>Consolidation of question-forming in the perfect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dirty="0">
                <a:solidFill>
                  <a:schemeClr val="tx1"/>
                </a:solidFill>
                <a:effectLst/>
                <a:latin typeface="+mn-lt"/>
                <a:ea typeface="Calibri"/>
                <a:cs typeface="Calibri"/>
                <a:sym typeface="Calibri"/>
              </a:rPr>
              <a:t>8.3.2.2 (</a:t>
            </a:r>
            <a:r>
              <a:rPr lang="de-DE" sz="1200" b="1" i="0" u="none" strike="noStrike" kern="1200" cap="none" dirty="0" err="1">
                <a:solidFill>
                  <a:schemeClr val="tx1"/>
                </a:solidFill>
                <a:effectLst/>
                <a:latin typeface="+mn-lt"/>
                <a:ea typeface="Calibri"/>
                <a:cs typeface="Calibri"/>
                <a:sym typeface="Calibri"/>
              </a:rPr>
              <a:t>revisit</a:t>
            </a:r>
            <a:r>
              <a:rPr lang="de-DE" sz="1200" b="1" i="0" u="none" strike="noStrike" kern="1200" cap="none"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benutzen [1119] hören [146] können, kann [23] schlafen [679] tanzen [1497] verstehen [211] Butterbrot [&gt;5009] Konzert [2350] Schlagzeug [&gt;5009] Bahnhof [2027] Deutsch [112] Fluss [1687] Hut [2763] Mensch [90] Monat [316] Schauspieler [1704] See [1317] Strand [1966] Antwort [522] Hose [2156] Katze [2235] Leute [224] Mathematik [1636] Moschee [&gt;5009] Nacht [325] Nummer [806] Straße [391] Tasche [1804] Woche [219] Orchester [4113] angenehm [2214] früh [366] krank [1321] leicht [311] nett [1565] schlecht [327] spät [169] toll [972] türkisch [1531] danach [457] immer [64] schließlich [351] sehr [81] ziemlich [605] zuerst [880] und [2] dreißig [2056] dreizehn [4772] einunddreißig [&gt;5009] elf [1507] sechzehn [4924] siebzehn [&gt;5009] zwanzig [1359] einundzwanzig [&gt;5009] zwölf [1080] ja [45] nein [148] nicht [11] wie geht's?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i="1" dirty="0"/>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a:t>
            </a:r>
            <a:r>
              <a:rPr lang="en-GB" sz="1200" i="1">
                <a:solidFill>
                  <a:sysClr val="windowText" lastClr="000000"/>
                </a:solidFill>
                <a:effectLst/>
                <a:latin typeface="+mn-lt"/>
                <a:ea typeface="+mn-ea"/>
                <a:cs typeface="+mn-cs"/>
              </a:rPr>
              <a:t>London: Routledge.</a:t>
            </a:r>
            <a:endParaRPr lang="en-GB" sz="1200" i="1"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166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0" dirty="0"/>
              <a:t>: </a:t>
            </a:r>
            <a:r>
              <a:rPr lang="en-US" b="1" dirty="0"/>
              <a:t>6 minutes</a:t>
            </a:r>
          </a:p>
          <a:p>
            <a:endParaRPr lang="en-US" b="1" dirty="0"/>
          </a:p>
          <a:p>
            <a:r>
              <a:rPr lang="en-US" b="1" dirty="0"/>
              <a:t>Aim: </a:t>
            </a:r>
            <a:r>
              <a:rPr lang="en-US" b="0" dirty="0"/>
              <a:t>a paired read aloud task to practise</a:t>
            </a:r>
            <a:r>
              <a:rPr lang="en-US" b="0" baseline="0" dirty="0"/>
              <a:t> oral production and recognition of words containing the SSC [</a:t>
            </a:r>
            <a:r>
              <a:rPr lang="en-US" b="0" baseline="0" dirty="0" err="1"/>
              <a:t>ei</a:t>
            </a:r>
            <a:r>
              <a:rPr lang="en-US" b="0" baseline="0" dirty="0"/>
              <a:t>] and [</a:t>
            </a:r>
            <a:r>
              <a:rPr lang="en-US" b="0" baseline="0" dirty="0" err="1"/>
              <a:t>ie</a:t>
            </a:r>
            <a:r>
              <a:rPr lang="en-US" b="0" baseline="0" dirty="0"/>
              <a:t>] at text level.</a:t>
            </a:r>
            <a:br>
              <a:rPr lang="en-US" b="0" baseline="0" dirty="0"/>
            </a:br>
            <a:r>
              <a:rPr lang="en-US" b="0" baseline="0" dirty="0"/>
              <a:t>The task revisits further items of vocabulary from this week’s list, and additional previously taught vocabulary.</a:t>
            </a:r>
            <a:endParaRPr lang="en-US" b="0" dirty="0"/>
          </a:p>
          <a:p>
            <a:endParaRPr lang="en-US" b="1" dirty="0"/>
          </a:p>
          <a:p>
            <a:r>
              <a:rPr lang="en-US" b="1" dirty="0"/>
              <a:t>Procedure:</a:t>
            </a:r>
          </a:p>
          <a:p>
            <a:r>
              <a:rPr lang="en-US" b="0" dirty="0"/>
              <a:t>1. Ask the students</a:t>
            </a:r>
            <a:r>
              <a:rPr lang="en-US" b="0" baseline="0" dirty="0"/>
              <a:t> to read the instructions and check their understanding.  At this point, advise student B to turn away from the board.</a:t>
            </a:r>
            <a:endParaRPr lang="en-US" b="0" dirty="0"/>
          </a:p>
          <a:p>
            <a:r>
              <a:rPr lang="en-US" b="0" dirty="0"/>
              <a:t>2. Click to bring up the text for</a:t>
            </a:r>
            <a:r>
              <a:rPr lang="en-US" b="0" baseline="0" dirty="0"/>
              <a:t> student A. </a:t>
            </a:r>
            <a:endParaRPr lang="en-US" b="0" dirty="0"/>
          </a:p>
          <a:p>
            <a:r>
              <a:rPr lang="en-US" b="0" dirty="0"/>
              <a:t>3. Student</a:t>
            </a:r>
            <a:r>
              <a:rPr lang="en-US" b="0" baseline="0" dirty="0"/>
              <a:t> A reads the text to student B who writes all the words containing SSC [</a:t>
            </a:r>
            <a:r>
              <a:rPr lang="en-US" b="0" baseline="0" dirty="0" err="1"/>
              <a:t>ei</a:t>
            </a:r>
            <a:r>
              <a:rPr lang="en-US" b="0" baseline="0" dirty="0"/>
              <a:t>] and [</a:t>
            </a:r>
            <a:r>
              <a:rPr lang="en-US" b="0" baseline="0" dirty="0" err="1"/>
              <a:t>ie</a:t>
            </a:r>
            <a:r>
              <a:rPr lang="en-US" b="0" baseline="0" dirty="0"/>
              <a:t>].</a:t>
            </a:r>
          </a:p>
          <a:p>
            <a:r>
              <a:rPr lang="en-US" b="0" baseline="0" dirty="0"/>
              <a:t>4. Click again to hide the text that was just used.</a:t>
            </a:r>
            <a:endParaRPr lang="en-US" b="0" dirty="0"/>
          </a:p>
          <a:p>
            <a:r>
              <a:rPr lang="en-US" b="0" dirty="0"/>
              <a:t>5. Students then swap roles</a:t>
            </a:r>
            <a:r>
              <a:rPr lang="en-US" b="0" baseline="0" dirty="0"/>
              <a:t>.</a:t>
            </a:r>
            <a:endParaRPr lang="en-US" b="0" dirty="0"/>
          </a:p>
          <a:p>
            <a:r>
              <a:rPr lang="en-US" b="0" dirty="0"/>
              <a:t>6. Teachers can use the answer</a:t>
            </a:r>
            <a:r>
              <a:rPr lang="en-US" b="0" baseline="0" dirty="0"/>
              <a:t> slide (next slide) to bring the activity to a close. Elicit the meanings of the target words in English.</a:t>
            </a:r>
          </a:p>
          <a:p>
            <a:r>
              <a:rPr lang="en-US" b="0" baseline="0" dirty="0"/>
              <a:t>7. Teachers may also want to ask students to consider the meanings of the texts as a whole before moving on.  Give pairs a minute per text and then take feedback.</a:t>
            </a:r>
          </a:p>
          <a:p>
            <a:endParaRPr lang="en-US" b="0" baseline="0" dirty="0"/>
          </a:p>
          <a:p>
            <a:endParaRPr lang="en-US" b="0" baseline="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9230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a:br>
            <a:r>
              <a:rPr lang="en-GB" b="1"/>
              <a:t>Aim: </a:t>
            </a:r>
            <a:r>
              <a:rPr lang="en-GB" b="0"/>
              <a:t>To provide the answers to the</a:t>
            </a:r>
            <a:r>
              <a:rPr lang="en-GB" b="0" baseline="0"/>
              <a:t>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a:br>
            <a:r>
              <a:rPr lang="en-GB" b="1"/>
              <a:t>Procedure:</a:t>
            </a:r>
            <a:br>
              <a:rPr lang="en-GB"/>
            </a:br>
            <a:r>
              <a:rPr lang="en-GB"/>
              <a:t>1. Click to bring up the suggested answers one by one.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874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revisit previously learnt intensifiers.</a:t>
            </a:r>
            <a:br>
              <a:rPr lang="en-GB" b="0" dirty="0"/>
            </a:br>
            <a:br>
              <a:rPr lang="en-GB" dirty="0"/>
            </a:br>
            <a:r>
              <a:rPr lang="en-GB" b="1" dirty="0"/>
              <a:t>Procedure:</a:t>
            </a:r>
            <a:br>
              <a:rPr lang="en-GB" dirty="0"/>
            </a:br>
            <a:r>
              <a:rPr lang="en-GB" dirty="0"/>
              <a:t>1. Students work alone or in pairs / small groups to try to order</a:t>
            </a:r>
            <a:r>
              <a:rPr lang="en-GB" baseline="0" dirty="0"/>
              <a:t> the adverbs in order of intensity.  </a:t>
            </a:r>
            <a:br>
              <a:rPr lang="en-GB" dirty="0"/>
            </a:br>
            <a:r>
              <a:rPr lang="en-GB" dirty="0"/>
              <a:t>2. Click through the animations to reveal the answers.  </a:t>
            </a:r>
            <a:endParaRPr lang="en-GB" sz="1200" b="1" i="0" u="none" strike="noStrike"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1469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practise a range of SSC, and use a variety of colloquial intensifiers.</a:t>
            </a:r>
            <a:br>
              <a:rPr lang="en-GB" b="0" dirty="0"/>
            </a:br>
            <a:br>
              <a:rPr lang="en-GB" dirty="0"/>
            </a:br>
            <a:r>
              <a:rPr lang="en-GB" b="1" dirty="0"/>
              <a:t>Procedure:</a:t>
            </a:r>
            <a:br>
              <a:rPr lang="en-GB" dirty="0"/>
            </a:br>
            <a:r>
              <a:rPr lang="en-GB" dirty="0"/>
              <a:t>1. Students work in</a:t>
            </a:r>
            <a:r>
              <a:rPr lang="en-GB" baseline="0" dirty="0"/>
              <a:t> pairs, taking it in turns to read a sentence aloud and focusing on the </a:t>
            </a:r>
            <a:r>
              <a:rPr lang="en-GB" b="0" baseline="0" dirty="0"/>
              <a:t>pronunciation of the highlighted portion of each word.</a:t>
            </a:r>
          </a:p>
          <a:p>
            <a:r>
              <a:rPr lang="en-GB" sz="1200" b="0" i="0" u="none" strike="noStrike" kern="1200" baseline="0" dirty="0">
                <a:solidFill>
                  <a:schemeClr val="tx1"/>
                </a:solidFill>
                <a:effectLst/>
                <a:latin typeface="+mn-lt"/>
                <a:ea typeface="+mn-ea"/>
                <a:cs typeface="+mn-cs"/>
              </a:rPr>
              <a:t>2. Students then try to work out the meaning of each colloquial adjective form in English.</a:t>
            </a:r>
          </a:p>
          <a:p>
            <a:r>
              <a:rPr lang="en-GB" sz="1200" b="0" i="0" u="none" strike="noStrike" kern="1200" baseline="0" dirty="0">
                <a:solidFill>
                  <a:schemeClr val="tx1"/>
                </a:solidFill>
                <a:effectLst/>
                <a:latin typeface="+mn-lt"/>
                <a:ea typeface="+mn-ea"/>
                <a:cs typeface="+mn-cs"/>
              </a:rPr>
              <a:t>3. Teacher to elicit answers from the group.</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unknown words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b="0" dirty="0" err="1"/>
              <a:t>Riese</a:t>
            </a:r>
            <a:r>
              <a:rPr lang="en-GB" b="0" dirty="0"/>
              <a:t> [4585] Stein [1181] Tod [541]</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cognate words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b="0" dirty="0" err="1"/>
              <a:t>Gitarrist</a:t>
            </a:r>
            <a:r>
              <a:rPr lang="en-GB" b="0" dirty="0"/>
              <a:t> [&gt;5000] </a:t>
            </a:r>
            <a:r>
              <a:rPr lang="en-GB" b="0" dirty="0" err="1"/>
              <a:t>Schlagzeuger</a:t>
            </a:r>
            <a:r>
              <a:rPr lang="en-GB" b="0" dirty="0"/>
              <a:t> [&gt;5000] </a:t>
            </a:r>
            <a:r>
              <a:rPr lang="en-GB" b="0" dirty="0" err="1"/>
              <a:t>extrem</a:t>
            </a:r>
            <a:r>
              <a:rPr lang="en-GB" b="0" dirty="0"/>
              <a:t> [1127] extra [2925] super [1772] ultra [&gt;5000]</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931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a:t>
            </a:r>
            <a:r>
              <a:rPr lang="en-GB" b="1"/>
              <a:t>:</a:t>
            </a:r>
            <a:r>
              <a:rPr lang="en-GB" b="0"/>
              <a:t> To </a:t>
            </a:r>
            <a:r>
              <a:rPr lang="en-GB" b="0" dirty="0"/>
              <a:t>revisit the five previously learnt plural rules.</a:t>
            </a:r>
            <a:br>
              <a:rPr lang="en-GB" b="0" dirty="0"/>
            </a:br>
            <a:br>
              <a:rPr lang="en-GB" dirty="0"/>
            </a:br>
            <a:r>
              <a:rPr lang="en-GB" b="1" dirty="0"/>
              <a:t>Procedure:</a:t>
            </a:r>
            <a:br>
              <a:rPr lang="en-GB" dirty="0"/>
            </a:br>
            <a:r>
              <a:rPr lang="en-GB" dirty="0"/>
              <a:t>1. Click through the animations.</a:t>
            </a:r>
            <a:br>
              <a:rPr lang="en-GB" dirty="0"/>
            </a:br>
            <a:r>
              <a:rPr lang="en-GB" dirty="0"/>
              <a:t>2. It is animated so that the examples are provided, and students should volunteer the rule.</a:t>
            </a:r>
            <a:br>
              <a:rPr lang="en-GB" dirty="0"/>
            </a:br>
            <a:r>
              <a:rPr lang="en-GB" dirty="0"/>
              <a:t>Note: the challenge could be increased here, if teachers either remove the examples or try to elicit them from students (changing the animations).</a:t>
            </a:r>
          </a:p>
          <a:p>
            <a:endParaRPr lang="en-GB" sz="1200" b="1" i="0" u="none" strike="noStrike"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3205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Following this set, there is a 2</a:t>
            </a:r>
            <a:r>
              <a:rPr lang="en-GB" b="1" baseline="30000" dirty="0"/>
              <a:t>nd</a:t>
            </a:r>
            <a:r>
              <a:rPr lang="en-GB" b="1" dirty="0"/>
              <a:t> (more straightforward) set of these five slides, which give the singular forms.  This supports students’ production, and allows all their attention to be focused on the change from singular to plural, without the additional challenge of recalling the nouns.</a:t>
            </a:r>
            <a:br>
              <a:rPr lang="en-GB" b="1"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plural nouns with the five previously learnt rules.</a:t>
            </a:r>
            <a:br>
              <a:rPr lang="en-GB" b="0" dirty="0"/>
            </a:br>
            <a:br>
              <a:rPr lang="en-GB" b="0" dirty="0"/>
            </a:br>
            <a:r>
              <a:rPr lang="en-GB" b="1" dirty="0"/>
              <a:t>Procedure:</a:t>
            </a:r>
            <a:br>
              <a:rPr lang="en-GB" dirty="0"/>
            </a:br>
            <a:r>
              <a:rPr lang="en-GB" dirty="0"/>
              <a:t>1. Click</a:t>
            </a:r>
            <a:r>
              <a:rPr lang="en-GB" baseline="0" dirty="0"/>
              <a:t> once to make the applicable rule appear.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Students try to say the correct plural of each noun pictured (all belong to the same plural type).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bring up the answers one by one.</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1596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As for</a:t>
            </a:r>
            <a:r>
              <a:rPr lang="en-GB" b="1" baseline="0"/>
              <a:t> previous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069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As for previous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7591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As for</a:t>
            </a:r>
            <a:r>
              <a:rPr lang="en-GB" b="1" baseline="0" dirty="0"/>
              <a:t>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of cognate words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Gitarre</a:t>
            </a:r>
            <a:r>
              <a:rPr lang="en-GB" dirty="0"/>
              <a:t> [&gt;5000]</a:t>
            </a:r>
            <a:br>
              <a:rPr lang="en-GB" dirty="0"/>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r>
              <a:rPr lang="en-GB" b="1" dirty="0"/>
              <a:t>Note</a:t>
            </a:r>
            <a:r>
              <a:rPr lang="en-GB" dirty="0"/>
              <a:t>: die </a:t>
            </a:r>
            <a:r>
              <a:rPr lang="en-GB" dirty="0" err="1"/>
              <a:t>Nummer</a:t>
            </a:r>
            <a:r>
              <a:rPr lang="en-GB" dirty="0"/>
              <a:t>, whilst ending in –</a:t>
            </a:r>
            <a:r>
              <a:rPr lang="en-GB" dirty="0" err="1"/>
              <a:t>er</a:t>
            </a:r>
            <a:r>
              <a:rPr lang="en-GB" dirty="0"/>
              <a:t>, is feminine and its plural conforms to the majority plural rule for feminine 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8963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As for</a:t>
            </a:r>
            <a:r>
              <a:rPr lang="en-GB" b="1" baseline="0"/>
              <a:t> previous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3008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As for</a:t>
            </a:r>
            <a:r>
              <a:rPr lang="en-GB" b="1" baseline="0"/>
              <a:t>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of cognate words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t>Band [&gt;5000] Park [2141] Song [3373] Taxi [2999]</a:t>
            </a:r>
            <a:br>
              <a:rPr lang="en-GB"/>
            </a:br>
            <a:r>
              <a:rPr lang="en-GB" i="1"/>
              <a:t>Source:  </a:t>
            </a:r>
            <a:r>
              <a:rPr lang="en-GB" sz="1200" i="1">
                <a:solidFill>
                  <a:sysClr val="windowText" lastClr="000000"/>
                </a:solidFill>
                <a:effectLst/>
                <a:latin typeface="+mn-lt"/>
                <a:ea typeface="+mn-ea"/>
                <a:cs typeface="+mn-cs"/>
              </a:rPr>
              <a:t>Jones, R.L &amp; Tschirner, E. (2019). A frequency dictionary of German: Core vocabulary for learners. London: Routledge.</a:t>
            </a:r>
            <a:endParaRPr lang="en-GB" sz="1200" i="1"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3755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MORE STRAIGHTFORWARD VERSION OF THE PREVIOUS ACTIVITY</a:t>
            </a:r>
            <a:br>
              <a:rPr lang="en-GB" b="1"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plural nouns with the five previously learnt rules.</a:t>
            </a:r>
            <a:br>
              <a:rPr lang="en-GB" b="0" dirty="0"/>
            </a:br>
            <a:br>
              <a:rPr lang="en-GB" b="0" dirty="0"/>
            </a:br>
            <a:r>
              <a:rPr lang="en-GB" b="1" dirty="0"/>
              <a:t>Procedure:</a:t>
            </a:r>
            <a:br>
              <a:rPr lang="en-GB" dirty="0"/>
            </a:br>
            <a:r>
              <a:rPr lang="en-GB" dirty="0"/>
              <a:t>1. Click</a:t>
            </a:r>
            <a:r>
              <a:rPr lang="en-GB" baseline="0" dirty="0"/>
              <a:t> once to make the applicable rule appear.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Students try to say the correct plural of each noun pictured (all belong to the same plural type).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bring up the answers one by one.</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4036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As for</a:t>
            </a:r>
            <a:r>
              <a:rPr lang="en-GB" b="1" baseline="0"/>
              <a:t> previous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5431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As for</a:t>
            </a:r>
            <a:r>
              <a:rPr lang="en-GB" b="1" baseline="0" dirty="0"/>
              <a:t>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of cognate words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Gitarre</a:t>
            </a:r>
            <a:r>
              <a:rPr lang="en-GB" dirty="0"/>
              <a:t> [&gt;5000]</a:t>
            </a:r>
            <a:br>
              <a:rPr lang="en-GB" dirty="0"/>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dirty="0"/>
              <a:t>: die </a:t>
            </a:r>
            <a:r>
              <a:rPr lang="en-GB" dirty="0" err="1"/>
              <a:t>Nummer</a:t>
            </a:r>
            <a:r>
              <a:rPr lang="en-GB" dirty="0"/>
              <a:t>, whilst ending in –</a:t>
            </a:r>
            <a:r>
              <a:rPr lang="en-GB" dirty="0" err="1"/>
              <a:t>er</a:t>
            </a:r>
            <a:r>
              <a:rPr lang="en-GB" dirty="0"/>
              <a:t>, is feminine and its plural conforms to the majority plural rule for feminine 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2157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As for</a:t>
            </a:r>
            <a:r>
              <a:rPr lang="en-GB" b="1" baseline="0"/>
              <a:t> previous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889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As for</a:t>
            </a:r>
            <a:r>
              <a:rPr lang="en-GB" b="1" baseline="0"/>
              <a:t>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of cognate words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t>Band [&gt;5000] Park [2141] Song [3373] Taxi [2999]</a:t>
            </a:r>
            <a:br>
              <a:rPr lang="en-GB"/>
            </a:br>
            <a:r>
              <a:rPr lang="en-GB" i="1"/>
              <a:t>Source:  </a:t>
            </a:r>
            <a:r>
              <a:rPr lang="en-GB" sz="1200" i="1">
                <a:solidFill>
                  <a:sysClr val="windowText" lastClr="000000"/>
                </a:solidFill>
                <a:effectLst/>
                <a:latin typeface="+mn-lt"/>
                <a:ea typeface="+mn-ea"/>
                <a:cs typeface="+mn-cs"/>
              </a:rPr>
              <a:t>Jones, R.L &amp; Tschirner, E. (2019). A frequency dictionary of German: Core vocabulary for learners. London: Routledge.</a:t>
            </a:r>
            <a:endParaRPr lang="en-GB" sz="1200" i="1"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7509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4 minutes (including feedback)</a:t>
            </a:r>
          </a:p>
          <a:p>
            <a:endParaRPr lang="en-US" b="1" dirty="0"/>
          </a:p>
          <a:p>
            <a:r>
              <a:rPr lang="en-US" b="1" dirty="0"/>
              <a:t>Aim: </a:t>
            </a:r>
            <a:r>
              <a:rPr lang="en-US" b="0" dirty="0"/>
              <a:t>A</a:t>
            </a:r>
            <a:r>
              <a:rPr lang="en-US" b="0" baseline="0" dirty="0"/>
              <a:t> </a:t>
            </a:r>
            <a:r>
              <a:rPr lang="en-US" b="0" dirty="0"/>
              <a:t>paired read aloud task to </a:t>
            </a:r>
            <a:r>
              <a:rPr lang="en-US" b="0" dirty="0" err="1"/>
              <a:t>practise</a:t>
            </a:r>
            <a:r>
              <a:rPr lang="en-US" b="0" baseline="0" dirty="0"/>
              <a:t> oral production and recognition of words for numbers at text level. There are some unknown words to pronounce in the text, too.</a:t>
            </a:r>
            <a:endParaRPr lang="en-US" b="0" dirty="0"/>
          </a:p>
          <a:p>
            <a:endParaRPr lang="en-US" b="1" dirty="0"/>
          </a:p>
          <a:p>
            <a:r>
              <a:rPr lang="en-US" b="1" dirty="0"/>
              <a:t>Procedure:</a:t>
            </a:r>
          </a:p>
          <a:p>
            <a:r>
              <a:rPr lang="en-US" b="0" dirty="0"/>
              <a:t>1. Ask the students</a:t>
            </a:r>
            <a:r>
              <a:rPr lang="en-US" b="0" baseline="0" dirty="0"/>
              <a:t> to read the instructions and check their understanding.  At this point, advise student B to turn away from the board.</a:t>
            </a:r>
            <a:endParaRPr lang="en-US" b="0" dirty="0"/>
          </a:p>
          <a:p>
            <a:r>
              <a:rPr lang="en-US" b="0" dirty="0"/>
              <a:t>2. Click to bring up the text for</a:t>
            </a:r>
            <a:r>
              <a:rPr lang="en-US" b="0" baseline="0" dirty="0"/>
              <a:t> student A. </a:t>
            </a:r>
            <a:endParaRPr lang="en-US" b="0" dirty="0"/>
          </a:p>
          <a:p>
            <a:r>
              <a:rPr lang="en-US" b="0" dirty="0"/>
              <a:t>3. Student</a:t>
            </a:r>
            <a:r>
              <a:rPr lang="en-US" b="0" baseline="0" dirty="0"/>
              <a:t> A reads the text to student B who writes down all the numbers (in digits).</a:t>
            </a:r>
          </a:p>
          <a:p>
            <a:r>
              <a:rPr lang="en-US" b="0" baseline="0" dirty="0"/>
              <a:t>4. Click again to hide the text that was just used.</a:t>
            </a:r>
            <a:endParaRPr lang="en-US" b="0" dirty="0"/>
          </a:p>
          <a:p>
            <a:r>
              <a:rPr lang="en-US" b="0" dirty="0"/>
              <a:t>5. Students then swap roles</a:t>
            </a:r>
            <a:r>
              <a:rPr lang="en-US" b="0" baseline="0" dirty="0"/>
              <a:t>.</a:t>
            </a:r>
            <a:endParaRPr lang="en-US" b="0" dirty="0"/>
          </a:p>
          <a:p>
            <a:r>
              <a:rPr lang="en-US" b="0" dirty="0"/>
              <a:t>6. Click on the speech bubbles to hear the</a:t>
            </a:r>
            <a:r>
              <a:rPr lang="en-US" b="0" baseline="0" dirty="0"/>
              <a:t> texts.</a:t>
            </a:r>
            <a:endParaRPr lang="en-US" b="0" dirty="0"/>
          </a:p>
          <a:p>
            <a:r>
              <a:rPr lang="en-US" b="0" dirty="0"/>
              <a:t>7. Teachers can use the answer</a:t>
            </a:r>
            <a:r>
              <a:rPr lang="en-US" b="0" baseline="0" dirty="0"/>
              <a:t> slide (next slide) to bring the activity to a close. Elicit the pronunciations of each number from students chorally.</a:t>
            </a:r>
          </a:p>
          <a:p>
            <a:endParaRPr lang="en-US" b="0" baseline="0" dirty="0"/>
          </a:p>
          <a:p>
            <a:r>
              <a:rPr lang="en-US"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Wo </a:t>
            </a:r>
            <a:r>
              <a:rPr lang="en-GB" sz="1200" dirty="0" err="1">
                <a:solidFill>
                  <a:schemeClr val="accent5">
                    <a:lumMod val="50000"/>
                  </a:schemeClr>
                </a:solidFill>
              </a:rPr>
              <a:t>bist</a:t>
            </a:r>
            <a:r>
              <a:rPr lang="en-GB" sz="1200" dirty="0">
                <a:solidFill>
                  <a:schemeClr val="accent5">
                    <a:lumMod val="50000"/>
                  </a:schemeClr>
                </a:solidFill>
              </a:rPr>
              <a:t> du?  </a:t>
            </a:r>
            <a:r>
              <a:rPr lang="en-GB" sz="1200" dirty="0" err="1">
                <a:solidFill>
                  <a:schemeClr val="accent5">
                    <a:lumMod val="50000"/>
                  </a:schemeClr>
                </a:solidFill>
              </a:rPr>
              <a:t>Hör</a:t>
            </a:r>
            <a:r>
              <a:rPr lang="en-GB" sz="1200" dirty="0">
                <a:solidFill>
                  <a:schemeClr val="accent5">
                    <a:lumMod val="50000"/>
                  </a:schemeClr>
                </a:solidFill>
              </a:rPr>
              <a:t> mal, ich </a:t>
            </a:r>
            <a:r>
              <a:rPr lang="en-GB" sz="1200" dirty="0" err="1">
                <a:solidFill>
                  <a:schemeClr val="accent5">
                    <a:lumMod val="50000"/>
                  </a:schemeClr>
                </a:solidFill>
              </a:rPr>
              <a:t>stehe</a:t>
            </a:r>
            <a:r>
              <a:rPr lang="en-GB" sz="1200" dirty="0">
                <a:solidFill>
                  <a:schemeClr val="accent5">
                    <a:lumMod val="50000"/>
                  </a:schemeClr>
                </a:solidFill>
              </a:rPr>
              <a:t> am Kiosk </a:t>
            </a:r>
            <a:r>
              <a:rPr lang="en-GB" sz="1200" b="1" dirty="0">
                <a:solidFill>
                  <a:schemeClr val="accent5">
                    <a:lumMod val="50000"/>
                  </a:schemeClr>
                </a:solidFill>
              </a:rPr>
              <a:t>35</a:t>
            </a:r>
            <a:r>
              <a:rPr lang="en-GB" sz="1200" dirty="0">
                <a:solidFill>
                  <a:schemeClr val="accent5">
                    <a:lumMod val="50000"/>
                  </a:schemeClr>
                </a:solidFill>
              </a:rPr>
              <a:t>. </a:t>
            </a:r>
            <a:r>
              <a:rPr lang="en-GB" sz="1200" dirty="0" err="1">
                <a:solidFill>
                  <a:schemeClr val="accent5">
                    <a:lumMod val="50000"/>
                  </a:schemeClr>
                </a:solidFill>
              </a:rPr>
              <a:t>Vor</a:t>
            </a:r>
            <a:r>
              <a:rPr lang="en-GB" sz="1200" dirty="0">
                <a:solidFill>
                  <a:schemeClr val="accent5">
                    <a:lumMod val="50000"/>
                  </a:schemeClr>
                </a:solidFill>
              </a:rPr>
              <a:t> </a:t>
            </a:r>
            <a:r>
              <a:rPr lang="en-GB" sz="1200" dirty="0" err="1">
                <a:solidFill>
                  <a:schemeClr val="accent5">
                    <a:lumMod val="50000"/>
                  </a:schemeClr>
                </a:solidFill>
              </a:rPr>
              <a:t>mir</a:t>
            </a:r>
            <a:r>
              <a:rPr lang="en-GB" sz="1200" dirty="0">
                <a:solidFill>
                  <a:schemeClr val="accent5">
                    <a:lumMod val="50000"/>
                  </a:schemeClr>
                </a:solidFill>
              </a:rPr>
              <a:t> </a:t>
            </a:r>
            <a:r>
              <a:rPr lang="en-GB" sz="1200" dirty="0" err="1">
                <a:solidFill>
                  <a:schemeClr val="accent5">
                    <a:lumMod val="50000"/>
                  </a:schemeClr>
                </a:solidFill>
              </a:rPr>
              <a:t>ist</a:t>
            </a:r>
            <a:r>
              <a:rPr lang="en-GB" sz="1200" dirty="0">
                <a:solidFill>
                  <a:schemeClr val="accent5">
                    <a:lumMod val="50000"/>
                  </a:schemeClr>
                </a:solidFill>
              </a:rPr>
              <a:t> die </a:t>
            </a:r>
            <a:r>
              <a:rPr lang="en-GB" sz="1200" dirty="0" err="1">
                <a:solidFill>
                  <a:schemeClr val="accent5">
                    <a:lumMod val="50000"/>
                  </a:schemeClr>
                </a:solidFill>
              </a:rPr>
              <a:t>Bühne</a:t>
            </a:r>
            <a:r>
              <a:rPr lang="en-GB" sz="1200" dirty="0">
                <a:solidFill>
                  <a:schemeClr val="accent5">
                    <a:lumMod val="50000"/>
                  </a:schemeClr>
                </a:solidFill>
              </a:rPr>
              <a:t> </a:t>
            </a:r>
            <a:r>
              <a:rPr lang="en-GB" sz="1200" b="1" dirty="0">
                <a:solidFill>
                  <a:schemeClr val="accent5">
                    <a:lumMod val="50000"/>
                  </a:schemeClr>
                </a:solidFill>
              </a:rPr>
              <a:t>11</a:t>
            </a:r>
            <a:r>
              <a:rPr lang="en-GB" sz="1200" dirty="0">
                <a:solidFill>
                  <a:schemeClr val="accent5">
                    <a:lumMod val="50000"/>
                  </a:schemeClr>
                </a:solidFill>
              </a:rPr>
              <a:t>.  </a:t>
            </a:r>
            <a:r>
              <a:rPr lang="en-GB" sz="1200" dirty="0" err="1">
                <a:solidFill>
                  <a:schemeClr val="accent5">
                    <a:lumMod val="50000"/>
                  </a:schemeClr>
                </a:solidFill>
              </a:rPr>
              <a:t>Hinter</a:t>
            </a:r>
            <a:r>
              <a:rPr lang="en-GB" sz="1200" dirty="0">
                <a:solidFill>
                  <a:schemeClr val="accent5">
                    <a:lumMod val="50000"/>
                  </a:schemeClr>
                </a:solidFill>
              </a:rPr>
              <a:t> </a:t>
            </a:r>
            <a:r>
              <a:rPr lang="en-GB" sz="1200" dirty="0" err="1">
                <a:solidFill>
                  <a:schemeClr val="accent5">
                    <a:lumMod val="50000"/>
                  </a:schemeClr>
                </a:solidFill>
              </a:rPr>
              <a:t>mir</a:t>
            </a:r>
            <a:r>
              <a:rPr lang="en-GB" sz="1200" dirty="0">
                <a:solidFill>
                  <a:schemeClr val="accent5">
                    <a:lumMod val="50000"/>
                  </a:schemeClr>
                </a:solidFill>
              </a:rPr>
              <a:t> </a:t>
            </a:r>
            <a:r>
              <a:rPr lang="en-GB" sz="1200" dirty="0" err="1">
                <a:solidFill>
                  <a:schemeClr val="accent5">
                    <a:lumMod val="50000"/>
                  </a:schemeClr>
                </a:solidFill>
              </a:rPr>
              <a:t>sind</a:t>
            </a:r>
            <a:r>
              <a:rPr lang="en-GB" sz="1200" dirty="0">
                <a:solidFill>
                  <a:schemeClr val="accent5">
                    <a:lumMod val="50000"/>
                  </a:schemeClr>
                </a:solidFill>
              </a:rPr>
              <a:t> die </a:t>
            </a:r>
            <a:r>
              <a:rPr lang="en-GB" sz="1200" dirty="0" err="1">
                <a:solidFill>
                  <a:schemeClr val="accent5">
                    <a:lumMod val="50000"/>
                  </a:schemeClr>
                </a:solidFill>
              </a:rPr>
              <a:t>Toiletten</a:t>
            </a:r>
            <a:r>
              <a:rPr lang="en-GB" sz="1200" dirty="0">
                <a:solidFill>
                  <a:schemeClr val="accent5">
                    <a:lumMod val="50000"/>
                  </a:schemeClr>
                </a:solidFill>
              </a:rPr>
              <a:t>. Das </a:t>
            </a:r>
            <a:r>
              <a:rPr lang="en-GB" sz="1200" dirty="0" err="1">
                <a:solidFill>
                  <a:schemeClr val="accent5">
                    <a:lumMod val="50000"/>
                  </a:schemeClr>
                </a:solidFill>
              </a:rPr>
              <a:t>ist</a:t>
            </a:r>
            <a:r>
              <a:rPr lang="en-GB" sz="1200" dirty="0">
                <a:solidFill>
                  <a:schemeClr val="accent5">
                    <a:lumMod val="50000"/>
                  </a:schemeClr>
                </a:solidFill>
              </a:rPr>
              <a:t> </a:t>
            </a:r>
            <a:r>
              <a:rPr lang="en-GB" sz="1200" dirty="0" err="1">
                <a:solidFill>
                  <a:schemeClr val="accent5">
                    <a:lumMod val="50000"/>
                  </a:schemeClr>
                </a:solidFill>
              </a:rPr>
              <a:t>Nummer</a:t>
            </a:r>
            <a:r>
              <a:rPr lang="en-GB" sz="1200" dirty="0">
                <a:solidFill>
                  <a:schemeClr val="accent5">
                    <a:lumMod val="50000"/>
                  </a:schemeClr>
                </a:solidFill>
              </a:rPr>
              <a:t> </a:t>
            </a:r>
            <a:r>
              <a:rPr lang="en-GB" sz="1200" b="1" dirty="0">
                <a:solidFill>
                  <a:schemeClr val="accent5">
                    <a:lumMod val="50000"/>
                  </a:schemeClr>
                </a:solidFill>
              </a:rPr>
              <a:t>27</a:t>
            </a:r>
            <a:r>
              <a:rPr lang="en-GB" sz="1200" dirty="0">
                <a:solidFill>
                  <a:schemeClr val="accent5">
                    <a:lumMod val="50000"/>
                  </a:schemeClr>
                </a:solidFill>
              </a:rPr>
              <a:t> auf </a:t>
            </a:r>
            <a:r>
              <a:rPr lang="en-GB" sz="1200" dirty="0" err="1">
                <a:solidFill>
                  <a:schemeClr val="accent5">
                    <a:lumMod val="50000"/>
                  </a:schemeClr>
                </a:solidFill>
              </a:rPr>
              <a:t>dem</a:t>
            </a:r>
            <a:r>
              <a:rPr lang="en-GB" sz="1200" dirty="0">
                <a:solidFill>
                  <a:schemeClr val="accent5">
                    <a:lumMod val="50000"/>
                  </a:schemeClr>
                </a:solidFill>
              </a:rPr>
              <a:t> Plan. Ich </a:t>
            </a:r>
            <a:r>
              <a:rPr lang="en-GB" sz="1200" dirty="0" err="1">
                <a:solidFill>
                  <a:schemeClr val="accent5">
                    <a:lumMod val="50000"/>
                  </a:schemeClr>
                </a:solidFill>
              </a:rPr>
              <a:t>sehe</a:t>
            </a:r>
            <a:r>
              <a:rPr lang="en-GB" sz="1200" dirty="0">
                <a:solidFill>
                  <a:schemeClr val="accent5">
                    <a:lumMod val="50000"/>
                  </a:schemeClr>
                </a:solidFill>
              </a:rPr>
              <a:t> </a:t>
            </a:r>
            <a:r>
              <a:rPr lang="en-GB" sz="1200" dirty="0" err="1">
                <a:solidFill>
                  <a:schemeClr val="accent5">
                    <a:lumMod val="50000"/>
                  </a:schemeClr>
                </a:solidFill>
              </a:rPr>
              <a:t>auch</a:t>
            </a:r>
            <a:r>
              <a:rPr lang="en-GB" sz="1200" dirty="0">
                <a:solidFill>
                  <a:schemeClr val="accent5">
                    <a:lumMod val="50000"/>
                  </a:schemeClr>
                </a:solidFill>
              </a:rPr>
              <a:t> das </a:t>
            </a:r>
            <a:r>
              <a:rPr lang="en-GB" sz="1200" dirty="0" err="1">
                <a:solidFill>
                  <a:schemeClr val="accent5">
                    <a:lumMod val="50000"/>
                  </a:schemeClr>
                </a:solidFill>
              </a:rPr>
              <a:t>Geschäft</a:t>
            </a:r>
            <a:r>
              <a:rPr lang="en-GB" sz="1200" dirty="0">
                <a:solidFill>
                  <a:schemeClr val="accent5">
                    <a:lumMod val="50000"/>
                  </a:schemeClr>
                </a:solidFill>
              </a:rPr>
              <a:t>, </a:t>
            </a:r>
            <a:r>
              <a:rPr lang="en-GB" sz="1200" dirty="0" err="1">
                <a:solidFill>
                  <a:schemeClr val="accent5">
                    <a:lumMod val="50000"/>
                  </a:schemeClr>
                </a:solidFill>
              </a:rPr>
              <a:t>Nummer</a:t>
            </a:r>
            <a:r>
              <a:rPr lang="en-GB" sz="1200" dirty="0">
                <a:solidFill>
                  <a:schemeClr val="accent5">
                    <a:lumMod val="50000"/>
                  </a:schemeClr>
                </a:solidFill>
              </a:rPr>
              <a:t> </a:t>
            </a:r>
            <a:r>
              <a:rPr lang="en-GB" sz="1200" b="1" dirty="0">
                <a:solidFill>
                  <a:schemeClr val="accent5">
                    <a:lumMod val="50000"/>
                  </a:schemeClr>
                </a:solidFill>
              </a:rPr>
              <a:t>36</a:t>
            </a:r>
            <a:r>
              <a:rPr lang="en-GB" sz="1200" dirty="0">
                <a:solidFill>
                  <a:schemeClr val="accent5">
                    <a:lumMod val="50000"/>
                  </a:schemeClr>
                </a:solidFill>
              </a:rPr>
              <a:t>. Das </a:t>
            </a:r>
            <a:r>
              <a:rPr lang="en-GB" sz="1200" dirty="0" err="1">
                <a:solidFill>
                  <a:schemeClr val="accent5">
                    <a:lumMod val="50000"/>
                  </a:schemeClr>
                </a:solidFill>
              </a:rPr>
              <a:t>nächste</a:t>
            </a:r>
            <a:r>
              <a:rPr lang="en-GB" sz="1200" dirty="0">
                <a:solidFill>
                  <a:schemeClr val="accent5">
                    <a:lumMod val="50000"/>
                  </a:schemeClr>
                </a:solidFill>
              </a:rPr>
              <a:t> </a:t>
            </a:r>
            <a:r>
              <a:rPr lang="en-GB" sz="1200" dirty="0" err="1">
                <a:solidFill>
                  <a:schemeClr val="accent5">
                    <a:lumMod val="50000"/>
                  </a:schemeClr>
                </a:solidFill>
              </a:rPr>
              <a:t>Konzert</a:t>
            </a:r>
            <a:r>
              <a:rPr lang="en-GB" sz="1200" dirty="0">
                <a:solidFill>
                  <a:schemeClr val="accent5">
                    <a:lumMod val="50000"/>
                  </a:schemeClr>
                </a:solidFill>
              </a:rPr>
              <a:t> </a:t>
            </a:r>
            <a:r>
              <a:rPr lang="en-GB" sz="1200" dirty="0" err="1">
                <a:solidFill>
                  <a:schemeClr val="accent5">
                    <a:lumMod val="50000"/>
                  </a:schemeClr>
                </a:solidFill>
              </a:rPr>
              <a:t>beginnt</a:t>
            </a:r>
            <a:r>
              <a:rPr lang="en-GB" sz="1200" dirty="0">
                <a:solidFill>
                  <a:schemeClr val="accent5">
                    <a:lumMod val="50000"/>
                  </a:schemeClr>
                </a:solidFill>
              </a:rPr>
              <a:t> in </a:t>
            </a:r>
            <a:r>
              <a:rPr lang="en-GB" sz="1200" b="1" dirty="0">
                <a:solidFill>
                  <a:schemeClr val="accent5">
                    <a:lumMod val="50000"/>
                  </a:schemeClr>
                </a:solidFill>
              </a:rPr>
              <a:t>16 </a:t>
            </a:r>
            <a:r>
              <a:rPr lang="en-GB" sz="1200" dirty="0" err="1">
                <a:solidFill>
                  <a:schemeClr val="accent5">
                    <a:lumMod val="50000"/>
                  </a:schemeClr>
                </a:solidFill>
              </a:rPr>
              <a:t>Minuten</a:t>
            </a:r>
            <a:r>
              <a:rPr lang="en-GB" sz="1200" dirty="0">
                <a:solidFill>
                  <a:schemeClr val="accent5">
                    <a:lumMod val="50000"/>
                  </a:schemeClr>
                </a:solidFill>
              </a:rPr>
              <a:t>!  </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Hi! ich </a:t>
            </a:r>
            <a:r>
              <a:rPr lang="en-GB" sz="1200" dirty="0" err="1">
                <a:solidFill>
                  <a:schemeClr val="accent5">
                    <a:lumMod val="50000"/>
                  </a:schemeClr>
                </a:solidFill>
              </a:rPr>
              <a:t>stehe</a:t>
            </a:r>
            <a:r>
              <a:rPr lang="en-GB" sz="1200" dirty="0">
                <a:solidFill>
                  <a:schemeClr val="accent5">
                    <a:lumMod val="50000"/>
                  </a:schemeClr>
                </a:solidFill>
              </a:rPr>
              <a:t> </a:t>
            </a:r>
            <a:r>
              <a:rPr lang="en-GB" sz="1200" dirty="0" err="1">
                <a:solidFill>
                  <a:schemeClr val="accent5">
                    <a:lumMod val="50000"/>
                  </a:schemeClr>
                </a:solidFill>
              </a:rPr>
              <a:t>neben</a:t>
            </a:r>
            <a:r>
              <a:rPr lang="en-GB" sz="1200" dirty="0">
                <a:solidFill>
                  <a:schemeClr val="accent5">
                    <a:lumMod val="50000"/>
                  </a:schemeClr>
                </a:solidFill>
              </a:rPr>
              <a:t> </a:t>
            </a:r>
            <a:r>
              <a:rPr lang="en-GB" sz="1200" dirty="0" err="1">
                <a:solidFill>
                  <a:schemeClr val="accent5">
                    <a:lumMod val="50000"/>
                  </a:schemeClr>
                </a:solidFill>
              </a:rPr>
              <a:t>dem</a:t>
            </a:r>
            <a:r>
              <a:rPr lang="en-GB" sz="1200" dirty="0">
                <a:solidFill>
                  <a:schemeClr val="accent5">
                    <a:lumMod val="50000"/>
                  </a:schemeClr>
                </a:solidFill>
              </a:rPr>
              <a:t> </a:t>
            </a:r>
            <a:r>
              <a:rPr lang="en-GB" sz="1200" dirty="0" err="1">
                <a:solidFill>
                  <a:schemeClr val="accent5">
                    <a:lumMod val="50000"/>
                  </a:schemeClr>
                </a:solidFill>
              </a:rPr>
              <a:t>Zirkuszelt</a:t>
            </a:r>
            <a:r>
              <a:rPr lang="en-GB" sz="1200" dirty="0">
                <a:solidFill>
                  <a:schemeClr val="accent5">
                    <a:lumMod val="50000"/>
                  </a:schemeClr>
                </a:solidFill>
              </a:rPr>
              <a:t>. Das </a:t>
            </a:r>
            <a:r>
              <a:rPr lang="en-GB" sz="1200" dirty="0" err="1">
                <a:solidFill>
                  <a:schemeClr val="accent5">
                    <a:lumMod val="50000"/>
                  </a:schemeClr>
                </a:solidFill>
              </a:rPr>
              <a:t>ist</a:t>
            </a:r>
            <a:r>
              <a:rPr lang="en-GB" sz="1200" dirty="0">
                <a:solidFill>
                  <a:schemeClr val="accent5">
                    <a:lumMod val="50000"/>
                  </a:schemeClr>
                </a:solidFill>
              </a:rPr>
              <a:t> </a:t>
            </a:r>
            <a:r>
              <a:rPr lang="en-GB" sz="1200" dirty="0" err="1">
                <a:solidFill>
                  <a:schemeClr val="accent5">
                    <a:lumMod val="50000"/>
                  </a:schemeClr>
                </a:solidFill>
              </a:rPr>
              <a:t>Nummer</a:t>
            </a:r>
            <a:r>
              <a:rPr lang="en-GB" sz="1200" dirty="0">
                <a:solidFill>
                  <a:schemeClr val="accent5">
                    <a:lumMod val="50000"/>
                  </a:schemeClr>
                </a:solidFill>
              </a:rPr>
              <a:t> </a:t>
            </a:r>
            <a:r>
              <a:rPr lang="en-GB" sz="1200" b="1" dirty="0">
                <a:solidFill>
                  <a:schemeClr val="accent5">
                    <a:lumMod val="50000"/>
                  </a:schemeClr>
                </a:solidFill>
              </a:rPr>
              <a:t>17</a:t>
            </a:r>
            <a:r>
              <a:rPr lang="en-GB" sz="1200" dirty="0">
                <a:solidFill>
                  <a:schemeClr val="accent5">
                    <a:lumMod val="50000"/>
                  </a:schemeClr>
                </a:solidFill>
              </a:rPr>
              <a:t> auf </a:t>
            </a:r>
            <a:r>
              <a:rPr lang="en-GB" sz="1200" dirty="0" err="1">
                <a:solidFill>
                  <a:schemeClr val="accent5">
                    <a:lumMod val="50000"/>
                  </a:schemeClr>
                </a:solidFill>
              </a:rPr>
              <a:t>dem</a:t>
            </a:r>
            <a:r>
              <a:rPr lang="en-GB" sz="1200" dirty="0">
                <a:solidFill>
                  <a:schemeClr val="accent5">
                    <a:lumMod val="50000"/>
                  </a:schemeClr>
                </a:solidFill>
              </a:rPr>
              <a:t> Plan. </a:t>
            </a:r>
            <a:r>
              <a:rPr lang="en-GB" sz="1200" dirty="0" err="1">
                <a:solidFill>
                  <a:schemeClr val="accent5">
                    <a:lumMod val="50000"/>
                  </a:schemeClr>
                </a:solidFill>
              </a:rPr>
              <a:t>Vor</a:t>
            </a:r>
            <a:r>
              <a:rPr lang="en-GB" sz="1200" dirty="0">
                <a:solidFill>
                  <a:schemeClr val="accent5">
                    <a:lumMod val="50000"/>
                  </a:schemeClr>
                </a:solidFill>
              </a:rPr>
              <a:t> </a:t>
            </a:r>
            <a:r>
              <a:rPr lang="en-GB" sz="1200" dirty="0" err="1">
                <a:solidFill>
                  <a:schemeClr val="accent5">
                    <a:lumMod val="50000"/>
                  </a:schemeClr>
                </a:solidFill>
              </a:rPr>
              <a:t>mir</a:t>
            </a:r>
            <a:r>
              <a:rPr lang="en-GB" sz="1200" dirty="0">
                <a:solidFill>
                  <a:schemeClr val="accent5">
                    <a:lumMod val="50000"/>
                  </a:schemeClr>
                </a:solidFill>
              </a:rPr>
              <a:t> </a:t>
            </a:r>
            <a:r>
              <a:rPr lang="en-GB" sz="1200" dirty="0" err="1">
                <a:solidFill>
                  <a:schemeClr val="accent5">
                    <a:lumMod val="50000"/>
                  </a:schemeClr>
                </a:solidFill>
              </a:rPr>
              <a:t>sehe</a:t>
            </a:r>
            <a:r>
              <a:rPr lang="en-GB" sz="1200" dirty="0">
                <a:solidFill>
                  <a:schemeClr val="accent5">
                    <a:lumMod val="50000"/>
                  </a:schemeClr>
                </a:solidFill>
              </a:rPr>
              <a:t> ich das Café, </a:t>
            </a:r>
            <a:r>
              <a:rPr lang="en-GB" sz="1200" dirty="0" err="1">
                <a:solidFill>
                  <a:schemeClr val="accent5">
                    <a:lumMod val="50000"/>
                  </a:schemeClr>
                </a:solidFill>
              </a:rPr>
              <a:t>Nummer</a:t>
            </a:r>
            <a:r>
              <a:rPr lang="en-GB" sz="1200" dirty="0">
                <a:solidFill>
                  <a:schemeClr val="accent5">
                    <a:lumMod val="50000"/>
                  </a:schemeClr>
                </a:solidFill>
              </a:rPr>
              <a:t> </a:t>
            </a:r>
            <a:r>
              <a:rPr lang="en-GB" sz="1200" b="1" dirty="0">
                <a:solidFill>
                  <a:schemeClr val="accent5">
                    <a:lumMod val="50000"/>
                  </a:schemeClr>
                </a:solidFill>
              </a:rPr>
              <a:t>23</a:t>
            </a:r>
            <a:r>
              <a:rPr lang="en-GB" sz="1200" dirty="0">
                <a:solidFill>
                  <a:schemeClr val="accent5">
                    <a:lumMod val="50000"/>
                  </a:schemeClr>
                </a:solidFill>
              </a:rPr>
              <a:t>. Da </a:t>
            </a:r>
            <a:r>
              <a:rPr lang="en-GB" sz="1200" dirty="0" err="1">
                <a:solidFill>
                  <a:schemeClr val="accent5">
                    <a:lumMod val="50000"/>
                  </a:schemeClr>
                </a:solidFill>
              </a:rPr>
              <a:t>ist</a:t>
            </a:r>
            <a:r>
              <a:rPr lang="en-GB" sz="1200" dirty="0">
                <a:solidFill>
                  <a:schemeClr val="accent5">
                    <a:lumMod val="50000"/>
                  </a:schemeClr>
                </a:solidFill>
              </a:rPr>
              <a:t> </a:t>
            </a:r>
            <a:r>
              <a:rPr lang="en-GB" sz="1200" dirty="0" err="1">
                <a:solidFill>
                  <a:schemeClr val="accent5">
                    <a:lumMod val="50000"/>
                  </a:schemeClr>
                </a:solidFill>
              </a:rPr>
              <a:t>auch</a:t>
            </a:r>
            <a:r>
              <a:rPr lang="en-GB" sz="1200" dirty="0">
                <a:solidFill>
                  <a:schemeClr val="accent5">
                    <a:lumMod val="50000"/>
                  </a:schemeClr>
                </a:solidFill>
              </a:rPr>
              <a:t> die </a:t>
            </a:r>
            <a:r>
              <a:rPr lang="en-GB" sz="1200" dirty="0" err="1">
                <a:solidFill>
                  <a:schemeClr val="accent5">
                    <a:lumMod val="50000"/>
                  </a:schemeClr>
                </a:solidFill>
              </a:rPr>
              <a:t>Fußmassage</a:t>
            </a:r>
            <a:r>
              <a:rPr lang="en-GB" sz="1200" dirty="0">
                <a:solidFill>
                  <a:schemeClr val="accent5">
                    <a:lumMod val="50000"/>
                  </a:schemeClr>
                </a:solidFill>
              </a:rPr>
              <a:t>, </a:t>
            </a:r>
            <a:r>
              <a:rPr lang="en-GB" sz="1200" dirty="0" err="1">
                <a:solidFill>
                  <a:schemeClr val="accent5">
                    <a:lumMod val="50000"/>
                  </a:schemeClr>
                </a:solidFill>
              </a:rPr>
              <a:t>Nummer</a:t>
            </a:r>
            <a:r>
              <a:rPr lang="en-GB" sz="1200" dirty="0">
                <a:solidFill>
                  <a:schemeClr val="accent5">
                    <a:lumMod val="50000"/>
                  </a:schemeClr>
                </a:solidFill>
              </a:rPr>
              <a:t> </a:t>
            </a:r>
            <a:r>
              <a:rPr lang="en-GB" sz="1200" b="1" dirty="0">
                <a:solidFill>
                  <a:schemeClr val="accent5">
                    <a:lumMod val="50000"/>
                  </a:schemeClr>
                </a:solidFill>
              </a:rPr>
              <a:t>39</a:t>
            </a:r>
            <a:r>
              <a:rPr lang="en-GB" sz="1200" dirty="0">
                <a:solidFill>
                  <a:schemeClr val="accent5">
                    <a:lumMod val="50000"/>
                  </a:schemeClr>
                </a:solidFill>
              </a:rPr>
              <a:t>… </a:t>
            </a:r>
            <a:r>
              <a:rPr lang="en-GB" sz="1200" dirty="0" err="1">
                <a:solidFill>
                  <a:schemeClr val="accent5">
                    <a:lumMod val="50000"/>
                  </a:schemeClr>
                </a:solidFill>
              </a:rPr>
              <a:t>Jetzt</a:t>
            </a:r>
            <a:r>
              <a:rPr lang="en-GB" sz="1200" dirty="0">
                <a:solidFill>
                  <a:schemeClr val="accent5">
                    <a:lumMod val="50000"/>
                  </a:schemeClr>
                </a:solidFill>
              </a:rPr>
              <a:t> </a:t>
            </a:r>
            <a:r>
              <a:rPr lang="en-GB" sz="1200" dirty="0" err="1">
                <a:solidFill>
                  <a:schemeClr val="accent5">
                    <a:lumMod val="50000"/>
                  </a:schemeClr>
                </a:solidFill>
              </a:rPr>
              <a:t>haben</a:t>
            </a:r>
            <a:r>
              <a:rPr lang="en-GB" sz="1200" dirty="0">
                <a:solidFill>
                  <a:schemeClr val="accent5">
                    <a:lumMod val="50000"/>
                  </a:schemeClr>
                </a:solidFill>
              </a:rPr>
              <a:t> </a:t>
            </a:r>
            <a:r>
              <a:rPr lang="en-GB" sz="1200" dirty="0" err="1">
                <a:solidFill>
                  <a:schemeClr val="accent5">
                    <a:lumMod val="50000"/>
                  </a:schemeClr>
                </a:solidFill>
              </a:rPr>
              <a:t>wir</a:t>
            </a:r>
            <a:r>
              <a:rPr lang="en-GB" sz="1200" dirty="0">
                <a:solidFill>
                  <a:schemeClr val="accent5">
                    <a:lumMod val="50000"/>
                  </a:schemeClr>
                </a:solidFill>
              </a:rPr>
              <a:t> </a:t>
            </a:r>
            <a:r>
              <a:rPr lang="en-GB" sz="1200" dirty="0" err="1">
                <a:solidFill>
                  <a:schemeClr val="accent5">
                    <a:lumMod val="50000"/>
                  </a:schemeClr>
                </a:solidFill>
              </a:rPr>
              <a:t>nur</a:t>
            </a:r>
            <a:r>
              <a:rPr lang="en-GB" sz="1200" dirty="0">
                <a:solidFill>
                  <a:schemeClr val="accent5">
                    <a:lumMod val="50000"/>
                  </a:schemeClr>
                </a:solidFill>
              </a:rPr>
              <a:t> </a:t>
            </a:r>
            <a:r>
              <a:rPr lang="en-GB" sz="1200" b="1" dirty="0">
                <a:solidFill>
                  <a:schemeClr val="accent5">
                    <a:lumMod val="50000"/>
                  </a:schemeClr>
                </a:solidFill>
              </a:rPr>
              <a:t>12</a:t>
            </a:r>
            <a:r>
              <a:rPr lang="en-GB" sz="1200" dirty="0">
                <a:solidFill>
                  <a:schemeClr val="accent5">
                    <a:lumMod val="50000"/>
                  </a:schemeClr>
                </a:solidFill>
              </a:rPr>
              <a:t> </a:t>
            </a:r>
            <a:r>
              <a:rPr lang="en-GB" sz="1200" dirty="0" err="1">
                <a:solidFill>
                  <a:schemeClr val="accent5">
                    <a:lumMod val="50000"/>
                  </a:schemeClr>
                </a:solidFill>
              </a:rPr>
              <a:t>oder</a:t>
            </a:r>
            <a:r>
              <a:rPr lang="en-GB" sz="1200" dirty="0">
                <a:solidFill>
                  <a:schemeClr val="accent5">
                    <a:lumMod val="50000"/>
                  </a:schemeClr>
                </a:solidFill>
              </a:rPr>
              <a:t> </a:t>
            </a:r>
            <a:r>
              <a:rPr lang="en-GB" sz="1200" b="1" dirty="0">
                <a:solidFill>
                  <a:schemeClr val="accent5">
                    <a:lumMod val="50000"/>
                  </a:schemeClr>
                </a:solidFill>
              </a:rPr>
              <a:t>13</a:t>
            </a:r>
            <a:r>
              <a:rPr lang="en-GB" sz="1200" dirty="0">
                <a:solidFill>
                  <a:schemeClr val="accent5">
                    <a:lumMod val="50000"/>
                  </a:schemeClr>
                </a:solidFill>
              </a:rPr>
              <a:t> </a:t>
            </a:r>
            <a:r>
              <a:rPr lang="en-GB" sz="1200" dirty="0" err="1">
                <a:solidFill>
                  <a:schemeClr val="accent5">
                    <a:lumMod val="50000"/>
                  </a:schemeClr>
                </a:solidFill>
              </a:rPr>
              <a:t>Minuten</a:t>
            </a:r>
            <a:r>
              <a:rPr lang="en-GB" sz="1200" dirty="0">
                <a:solidFill>
                  <a:schemeClr val="accent5">
                    <a:lumMod val="50000"/>
                  </a:schemeClr>
                </a:solidFill>
              </a:rPr>
              <a:t>!</a:t>
            </a:r>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5063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provide the answers to the</a:t>
            </a:r>
            <a:r>
              <a:rPr lang="en-GB" b="0" baseline="0" dirty="0"/>
              <a:t>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r>
              <a:rPr lang="en-GB" b="1" dirty="0"/>
              <a:t>Procedure:</a:t>
            </a:r>
            <a:br>
              <a:rPr lang="en-GB" dirty="0"/>
            </a:br>
            <a:r>
              <a:rPr lang="en-GB" dirty="0"/>
              <a:t>1. Click to bring up the suggested answers one by one. </a:t>
            </a:r>
          </a:p>
          <a:p>
            <a:r>
              <a:rPr lang="en-GB" sz="1200" b="0" baseline="0" dirty="0"/>
              <a:t>2. Elicit the numbers chorally from the class for additional practice, as required.</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37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As for previous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1636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a:t>
            </a:r>
            <a:r>
              <a:rPr lang="en-GB" b="0" baseline="0" dirty="0"/>
              <a:t>:  </a:t>
            </a:r>
            <a:r>
              <a:rPr lang="en-GB" b="1" baseline="0" dirty="0"/>
              <a:t>2 minutes</a:t>
            </a:r>
          </a:p>
          <a:p>
            <a:endParaRPr lang="en-GB" b="0" baseline="0" dirty="0"/>
          </a:p>
          <a:p>
            <a:r>
              <a:rPr lang="en-GB" b="1" baseline="0" dirty="0"/>
              <a:t>Aim: </a:t>
            </a:r>
            <a:r>
              <a:rPr lang="en-GB" b="0" baseline="0" dirty="0"/>
              <a:t>To recap how to form ordinal numbers in German, and how to use them to say which day it is (R1-nominative) and when an event is taking place (an+R3-dative).</a:t>
            </a:r>
          </a:p>
          <a:p>
            <a:endParaRPr lang="en-GB" b="0" baseline="0" dirty="0"/>
          </a:p>
          <a:p>
            <a:r>
              <a:rPr lang="en-GB" b="1" baseline="0" dirty="0"/>
              <a:t>Procedure: </a:t>
            </a:r>
            <a:br>
              <a:rPr lang="en-GB" b="1" baseline="0" dirty="0"/>
            </a:br>
            <a:r>
              <a:rPr lang="en-GB" b="0" baseline="0" dirty="0"/>
              <a:t>1. Click to present the information.</a:t>
            </a:r>
            <a:br>
              <a:rPr lang="en-GB" b="0" baseline="0" dirty="0"/>
            </a:br>
            <a:r>
              <a:rPr lang="en-GB" b="0" baseline="0" dirty="0"/>
              <a:t>2. Elicit English from </a:t>
            </a:r>
            <a:r>
              <a:rPr lang="en-GB" b="0" baseline="0"/>
              <a:t>students.</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6858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a:t>
            </a:r>
            <a:r>
              <a:rPr lang="en-GB" b="0" baseline="0" dirty="0"/>
              <a:t>:  </a:t>
            </a:r>
            <a:r>
              <a:rPr lang="en-GB" b="1" baseline="0" dirty="0"/>
              <a:t>7 minutes</a:t>
            </a:r>
          </a:p>
          <a:p>
            <a:endParaRPr lang="en-GB" b="0" baseline="0" dirty="0"/>
          </a:p>
          <a:p>
            <a:r>
              <a:rPr lang="en-GB" b="1" baseline="0" dirty="0"/>
              <a:t>Aim</a:t>
            </a:r>
            <a:r>
              <a:rPr lang="en-GB" b="0" baseline="0" dirty="0"/>
              <a:t>: This writing activity practises written production of ordinal numbers in dates.  Students practise how to write the number and form the date correctly.</a:t>
            </a:r>
          </a:p>
          <a:p>
            <a:endParaRPr lang="en-GB" b="0" baseline="0" dirty="0"/>
          </a:p>
          <a:p>
            <a:r>
              <a:rPr lang="en-GB" b="1" baseline="0" dirty="0"/>
              <a:t>Procedure</a:t>
            </a:r>
            <a:r>
              <a:rPr lang="en-GB" b="0" baseline="0" dirty="0"/>
              <a:t>: </a:t>
            </a:r>
            <a:br>
              <a:rPr lang="en-GB" b="0" baseline="0" dirty="0"/>
            </a:br>
            <a:r>
              <a:rPr lang="en-GB" b="0" baseline="0" dirty="0"/>
              <a:t>1. Students read the sentences and write the full </a:t>
            </a:r>
            <a:r>
              <a:rPr lang="en-GB" b="0" baseline="0"/>
              <a:t>ordinal number for each date.</a:t>
            </a:r>
            <a:br>
              <a:rPr lang="en-GB" b="0" baseline="0" dirty="0"/>
            </a:br>
            <a:r>
              <a:rPr lang="en-GB" b="0" baseline="0" dirty="0"/>
              <a:t>2. Answers are revealed on mouse </a:t>
            </a:r>
            <a:r>
              <a:rPr lang="en-GB" b="0" baseline="0"/>
              <a:t>clicks.</a:t>
            </a:r>
          </a:p>
          <a:p>
            <a:r>
              <a:rPr lang="en-GB" b="0" baseline="0"/>
              <a:t>3. Full sentence </a:t>
            </a:r>
            <a:r>
              <a:rPr lang="en-GB" b="0" baseline="0" dirty="0"/>
              <a:t>answers can be elicited to practise saying the </a:t>
            </a:r>
            <a:r>
              <a:rPr lang="en-GB" b="0" baseline="0"/>
              <a:t>dates.</a:t>
            </a:r>
          </a:p>
          <a:p>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of cognate words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t>Band [&gt;5000]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(2019). A frequency dictionary of German: Core vocabulary for learners. London: Routledge.</a:t>
            </a:r>
            <a:endParaRPr lang="en-GB" sz="1200" i="1"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endParaRPr lang="en-GB"/>
          </a:p>
          <a:p>
            <a:endParaRPr lang="en-GB"/>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2115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br>
              <a:rPr lang="en-GB" dirty="0"/>
            </a:br>
            <a:br>
              <a:rPr lang="en-GB" b="1" dirty="0"/>
            </a:br>
            <a:r>
              <a:rPr lang="en-GB" b="1" dirty="0"/>
              <a:t>Aim: </a:t>
            </a:r>
            <a:r>
              <a:rPr lang="en-GB" b="0" dirty="0"/>
              <a:t>To recap question formation in the present, perfect and imperfect tenses.</a:t>
            </a:r>
            <a:br>
              <a:rPr lang="en-GB" b="0" dirty="0"/>
            </a:br>
            <a:br>
              <a:rPr lang="en-GB" dirty="0"/>
            </a:br>
            <a:r>
              <a:rPr lang="en-GB" b="1" dirty="0"/>
              <a:t>Procedure:</a:t>
            </a:r>
            <a:br>
              <a:rPr lang="en-GB" dirty="0"/>
            </a:br>
            <a:r>
              <a:rPr lang="en-GB" dirty="0"/>
              <a:t>1. Cycle through the explanations and examples using the animated sequence.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8292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practise question formation.</a:t>
            </a:r>
            <a:br>
              <a:rPr lang="en-GB" b="0" dirty="0"/>
            </a:br>
            <a:br>
              <a:rPr lang="en-GB" b="0" dirty="0"/>
            </a:br>
            <a:r>
              <a:rPr lang="en-GB" b="1" dirty="0"/>
              <a:t>Procedure:</a:t>
            </a:r>
          </a:p>
          <a:p>
            <a:r>
              <a:rPr lang="en-GB" b="0" dirty="0"/>
              <a:t>1. Students read each answer and attempt to provide the question that would have elicited it.</a:t>
            </a:r>
          </a:p>
          <a:p>
            <a:r>
              <a:rPr lang="en-GB" b="0" dirty="0"/>
              <a:t>2.</a:t>
            </a:r>
            <a:r>
              <a:rPr lang="en-GB" b="0" baseline="0" dirty="0"/>
              <a:t> Click to make the correct questions appear one by one.</a:t>
            </a:r>
            <a:br>
              <a:rPr lang="en-GB" b="0" baseline="0" dirty="0"/>
            </a:br>
            <a:r>
              <a:rPr lang="en-GB" b="0" baseline="0" dirty="0"/>
              <a:t>3. For reinforcement, click the numbered buttons to hear the questions. Alternatively, take part in the full interview, using the player (bottom right of the slide). The questions are heard one by one, with a space for answering.  Students can do this, chorally, to practise reading aloud for fluency.</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of cognate words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Band [&gt;5000]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9938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To </a:t>
            </a:r>
            <a:r>
              <a:rPr lang="en-US" b="0" dirty="0" err="1"/>
              <a:t>practise</a:t>
            </a:r>
            <a:r>
              <a:rPr lang="en-US" b="0" dirty="0"/>
              <a:t> writing questions in the </a:t>
            </a:r>
            <a:r>
              <a:rPr lang="en-US" b="0" i="1" dirty="0"/>
              <a:t>du-</a:t>
            </a:r>
            <a:r>
              <a:rPr lang="en-US" b="0" dirty="0"/>
              <a:t>form in four tenses (present, imperfect, perfect, future).</a:t>
            </a:r>
          </a:p>
          <a:p>
            <a:endParaRPr lang="en-US" b="1" dirty="0"/>
          </a:p>
          <a:p>
            <a:r>
              <a:rPr lang="en-US" b="1" dirty="0"/>
              <a:t>Procedure:</a:t>
            </a:r>
          </a:p>
          <a:p>
            <a:pPr marL="0" indent="0">
              <a:buNone/>
            </a:pPr>
            <a:r>
              <a:rPr lang="en-US" b="0" dirty="0"/>
              <a:t>1. Ensure students understand the context. </a:t>
            </a:r>
          </a:p>
          <a:p>
            <a:pPr marL="0" indent="0">
              <a:buNone/>
            </a:pPr>
            <a:r>
              <a:rPr lang="en-US" b="0" dirty="0"/>
              <a:t>2. Ask which form of address they think they should use.  Say that the singer is young, still a teenager (</a:t>
            </a:r>
            <a:r>
              <a:rPr lang="en-US" b="0" dirty="0">
                <a:sym typeface="Wingdings" panose="05000000000000000000" pitchFamily="2" charset="2"/>
              </a:rPr>
              <a:t> du form more likely in this context).</a:t>
            </a:r>
            <a:endParaRPr lang="en-US" b="0" i="0" dirty="0"/>
          </a:p>
          <a:p>
            <a:r>
              <a:rPr lang="en-US" b="0" dirty="0"/>
              <a:t>3. Check students know which pieces of information require yes/no questions, and which require information questions. </a:t>
            </a:r>
            <a:br>
              <a:rPr lang="en-US" b="0" dirty="0"/>
            </a:br>
            <a:r>
              <a:rPr lang="en-US" b="0" dirty="0"/>
              <a:t>Differentiation: Recap the structure of each question type and the question words if necessary.</a:t>
            </a:r>
          </a:p>
          <a:p>
            <a:r>
              <a:rPr lang="en-US" b="0" dirty="0"/>
              <a:t>4. Students write questions in German. </a:t>
            </a:r>
            <a:br>
              <a:rPr lang="en-US" b="0" dirty="0"/>
            </a:br>
            <a:r>
              <a:rPr lang="en-US" b="0" dirty="0"/>
              <a:t>5. Suggested answers appear on the following slide.</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provide the answers to the</a:t>
            </a:r>
            <a:r>
              <a:rPr lang="en-GB" b="0" baseline="0" dirty="0"/>
              <a:t>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r>
              <a:rPr lang="en-GB" b="1" dirty="0"/>
              <a:t>Procedure:</a:t>
            </a:r>
            <a:br>
              <a:rPr lang="en-GB" dirty="0"/>
            </a:br>
            <a:r>
              <a:rPr lang="en-GB" dirty="0"/>
              <a:t>1. Click to bring up the suggested answers one by one. </a:t>
            </a:r>
          </a:p>
          <a:p>
            <a:r>
              <a:rPr lang="en-GB" sz="1200" b="0" baseline="0" dirty="0"/>
              <a:t>2. Elicit the answers chorally from the class for additional practice, as required.</a:t>
            </a:r>
            <a:endParaRPr lang="en-GB" sz="1200"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of cognate words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Band [&gt;5000] Song [3373] Text [473]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1519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ALTERNATIVE VERSION OF THE TASK USING YOU (FORMAL) – STUDENTS COULD CHOOSE OR BE ASSIGNED DIFFERENT TASKS.</a:t>
            </a:r>
          </a:p>
          <a:p>
            <a:endParaRPr lang="en-US" b="1" dirty="0"/>
          </a:p>
          <a:p>
            <a:r>
              <a:rPr lang="en-US" b="1" dirty="0"/>
              <a:t>Timing: 7 minutes</a:t>
            </a:r>
          </a:p>
          <a:p>
            <a:endParaRPr lang="en-US" b="1" dirty="0"/>
          </a:p>
          <a:p>
            <a:r>
              <a:rPr lang="en-US" b="1" dirty="0"/>
              <a:t>Aim: </a:t>
            </a:r>
            <a:r>
              <a:rPr lang="en-US" b="0" dirty="0"/>
              <a:t>to </a:t>
            </a:r>
            <a:r>
              <a:rPr lang="en-US" b="0" dirty="0" err="1"/>
              <a:t>practise</a:t>
            </a:r>
            <a:r>
              <a:rPr lang="en-US" b="0" dirty="0"/>
              <a:t> writing questions in the </a:t>
            </a:r>
            <a:r>
              <a:rPr lang="en-US" b="0" i="1" dirty="0"/>
              <a:t>Sie-</a:t>
            </a:r>
            <a:r>
              <a:rPr lang="en-US" b="0" dirty="0"/>
              <a:t>form in four tenses (present, imperfect, perfect, future).</a:t>
            </a:r>
          </a:p>
          <a:p>
            <a:endParaRPr lang="en-US" b="1" dirty="0"/>
          </a:p>
          <a:p>
            <a:r>
              <a:rPr lang="en-US" b="1" dirty="0"/>
              <a:t>Procedure:</a:t>
            </a:r>
          </a:p>
          <a:p>
            <a:pPr marL="0" indent="0">
              <a:buNone/>
            </a:pPr>
            <a:r>
              <a:rPr lang="en-US" b="0" dirty="0"/>
              <a:t>1. Ensure students understand the context. </a:t>
            </a:r>
          </a:p>
          <a:p>
            <a:pPr marL="0" indent="0">
              <a:buNone/>
            </a:pPr>
            <a:r>
              <a:rPr lang="en-US" b="0" dirty="0"/>
              <a:t>2. Ask which form of address they think they should use.  Say that they don’t know this person and he is significantly older (not a peer) (</a:t>
            </a:r>
            <a:r>
              <a:rPr lang="en-US" b="0" dirty="0">
                <a:sym typeface="Wingdings" panose="05000000000000000000" pitchFamily="2" charset="2"/>
              </a:rPr>
              <a:t> Sie form is appropriate).</a:t>
            </a:r>
            <a:endParaRPr lang="en-US" b="0" i="0" dirty="0"/>
          </a:p>
          <a:p>
            <a:r>
              <a:rPr lang="en-US" b="0" dirty="0"/>
              <a:t>3. Check students know which pieces of information require yes/no questions, and which require information questions. </a:t>
            </a:r>
            <a:br>
              <a:rPr lang="en-US" b="0" dirty="0"/>
            </a:br>
            <a:r>
              <a:rPr lang="en-US" b="0" dirty="0"/>
              <a:t>Differentiation: Recap the structure of each question type and the question words if necessary.</a:t>
            </a:r>
          </a:p>
          <a:p>
            <a:r>
              <a:rPr lang="en-US" b="0" dirty="0"/>
              <a:t>4. Students write questions in German. </a:t>
            </a:r>
            <a:br>
              <a:rPr lang="en-US" b="0" dirty="0"/>
            </a:br>
            <a:r>
              <a:rPr lang="en-US" b="0" dirty="0"/>
              <a:t>5. Suggested answers appear on the following slide.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0462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provide the answers to the</a:t>
            </a:r>
            <a:r>
              <a:rPr lang="en-GB" b="0" baseline="0" dirty="0"/>
              <a:t>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r>
              <a:rPr lang="en-GB" b="1" dirty="0"/>
              <a:t>Procedure:</a:t>
            </a:r>
            <a:br>
              <a:rPr lang="en-GB" dirty="0"/>
            </a:br>
            <a:r>
              <a:rPr lang="en-GB" dirty="0"/>
              <a:t>1. Click to bring up the suggested answers one by one. </a:t>
            </a:r>
          </a:p>
          <a:p>
            <a:r>
              <a:rPr lang="en-GB" sz="1200" b="0" baseline="0" dirty="0"/>
              <a:t>2. Elicit the answers chorally from the class for additional practice, as required.</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of cognate words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Band [&gt;5000] Look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1748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575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i="0" dirty="0">
                <a:latin typeface="+mn-lt"/>
                <a:ea typeface="Calibri"/>
                <a:cs typeface="Calibri"/>
                <a:sym typeface="Calibri"/>
              </a:rPr>
              <a:t>This is the HW slide for the Oak Academy videoed lesson.</a:t>
            </a:r>
            <a:br>
              <a:rPr lang="en-GB" sz="1200" b="1" i="0" dirty="0">
                <a:latin typeface="+mn-lt"/>
                <a:ea typeface="Calibri"/>
                <a:cs typeface="Calibri"/>
                <a:sym typeface="Calibri"/>
              </a:rPr>
            </a:b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As for previous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2257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60</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As for previous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02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As for previous slide.</a:t>
            </a:r>
            <a:endParaRPr lang="en-GB" dirty="0"/>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020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As for previous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954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31348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0257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83948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3771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8148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17191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68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53295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06677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5465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7265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738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5947206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6192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65432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2656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9480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17827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71590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72868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438037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7498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9451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552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9837769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4162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80324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832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0803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17180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5676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038237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1710928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98919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88833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8655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506564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01761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380934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53393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22399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330174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9173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5470778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4711909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82242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4571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195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211790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481531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127477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133268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audio" Target="../media/audio4.wav"/><Relationship Id="rId11" Type="http://schemas.openxmlformats.org/officeDocument/2006/relationships/image" Target="../media/image1.jpg"/><Relationship Id="rId5" Type="http://schemas.openxmlformats.org/officeDocument/2006/relationships/audio" Target="../media/audio3.wav"/><Relationship Id="rId15" Type="http://schemas.openxmlformats.org/officeDocument/2006/relationships/image" Target="../media/image21.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gif"/><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notesSlide" Target="../notesSlides/notesSlide12.xml"/><Relationship Id="rId16" Type="http://schemas.openxmlformats.org/officeDocument/2006/relationships/image" Target="../media/image22.gif"/><Relationship Id="rId1" Type="http://schemas.openxmlformats.org/officeDocument/2006/relationships/slideLayout" Target="../slideLayouts/slideLayout26.xml"/><Relationship Id="rId6" Type="http://schemas.openxmlformats.org/officeDocument/2006/relationships/image" Target="../media/image32.png"/><Relationship Id="rId11" Type="http://schemas.openxmlformats.org/officeDocument/2006/relationships/image" Target="../media/image34.png"/><Relationship Id="rId5" Type="http://schemas.openxmlformats.org/officeDocument/2006/relationships/image" Target="../media/image31.gif"/><Relationship Id="rId15" Type="http://schemas.openxmlformats.org/officeDocument/2006/relationships/image" Target="../media/image24.png"/><Relationship Id="rId10" Type="http://schemas.openxmlformats.org/officeDocument/2006/relationships/image" Target="../media/image33.png"/><Relationship Id="rId4" Type="http://schemas.openxmlformats.org/officeDocument/2006/relationships/image" Target="../media/image30.gif"/><Relationship Id="rId9" Type="http://schemas.openxmlformats.org/officeDocument/2006/relationships/image" Target="../media/image23.png"/><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36.png"/><Relationship Id="rId5" Type="http://schemas.openxmlformats.org/officeDocument/2006/relationships/audio" Target="../media/audio9.wav"/><Relationship Id="rId4" Type="http://schemas.openxmlformats.org/officeDocument/2006/relationships/image" Target="../media/image35.gif"/></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audio" Target="../media/audio10.wav"/><Relationship Id="rId5" Type="http://schemas.openxmlformats.org/officeDocument/2006/relationships/image" Target="../media/image3.png"/><Relationship Id="rId4" Type="http://schemas.openxmlformats.org/officeDocument/2006/relationships/image" Target="../media/image38.gif"/></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audio" Target="../media/audio11.wav"/><Relationship Id="rId5" Type="http://schemas.openxmlformats.org/officeDocument/2006/relationships/image" Target="../media/image35.gif"/><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audio" Target="../media/audio12.wav"/><Relationship Id="rId5" Type="http://schemas.openxmlformats.org/officeDocument/2006/relationships/image" Target="../media/image35.gif"/><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image" Target="../media/image40.jpeg"/><Relationship Id="rId5" Type="http://schemas.openxmlformats.org/officeDocument/2006/relationships/audio" Target="../media/audio13.wav"/><Relationship Id="rId4" Type="http://schemas.openxmlformats.org/officeDocument/2006/relationships/image" Target="../media/image35.gif"/></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42.png"/><Relationship Id="rId5" Type="http://schemas.openxmlformats.org/officeDocument/2006/relationships/audio" Target="../media/audio14.wav"/><Relationship Id="rId4" Type="http://schemas.openxmlformats.org/officeDocument/2006/relationships/image" Target="../media/image35.gif"/></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43.png"/><Relationship Id="rId5" Type="http://schemas.openxmlformats.org/officeDocument/2006/relationships/audio" Target="../media/audio15.wav"/><Relationship Id="rId4" Type="http://schemas.openxmlformats.org/officeDocument/2006/relationships/image" Target="../media/image35.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44.png"/><Relationship Id="rId5" Type="http://schemas.openxmlformats.org/officeDocument/2006/relationships/audio" Target="../media/audio16.wav"/><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45.png"/><Relationship Id="rId5" Type="http://schemas.openxmlformats.org/officeDocument/2006/relationships/audio" Target="../media/audio17.wav"/><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audio" Target="../media/audio18.wav"/><Relationship Id="rId5" Type="http://schemas.openxmlformats.org/officeDocument/2006/relationships/image" Target="../media/image35.gif"/><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49.gif"/><Relationship Id="rId3" Type="http://schemas.openxmlformats.org/officeDocument/2006/relationships/image" Target="../media/image1.jpg"/><Relationship Id="rId7" Type="http://schemas.openxmlformats.org/officeDocument/2006/relationships/audio" Target="../media/audio21.wav"/><Relationship Id="rId12" Type="http://schemas.openxmlformats.org/officeDocument/2006/relationships/image" Target="../media/image48.gif"/><Relationship Id="rId17" Type="http://schemas.openxmlformats.org/officeDocument/2006/relationships/image" Target="../media/image53.gif"/><Relationship Id="rId2" Type="http://schemas.openxmlformats.org/officeDocument/2006/relationships/notesSlide" Target="../notesSlides/notesSlide23.xml"/><Relationship Id="rId16" Type="http://schemas.openxmlformats.org/officeDocument/2006/relationships/image" Target="../media/image52.gif"/><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image" Target="../media/image47.gif"/><Relationship Id="rId5" Type="http://schemas.openxmlformats.org/officeDocument/2006/relationships/audio" Target="../media/audio19.wav"/><Relationship Id="rId15" Type="http://schemas.openxmlformats.org/officeDocument/2006/relationships/image" Target="../media/image51.gif"/><Relationship Id="rId10" Type="http://schemas.openxmlformats.org/officeDocument/2006/relationships/audio" Target="../media/audio24.wav"/><Relationship Id="rId4" Type="http://schemas.openxmlformats.org/officeDocument/2006/relationships/image" Target="../media/image3.png"/><Relationship Id="rId9" Type="http://schemas.openxmlformats.org/officeDocument/2006/relationships/audio" Target="../media/audio23.wav"/><Relationship Id="rId14" Type="http://schemas.openxmlformats.org/officeDocument/2006/relationships/image" Target="../media/image50.gif"/></Relationships>
</file>

<file path=ppt/slides/_rels/slide24.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1.jpg"/><Relationship Id="rId7" Type="http://schemas.openxmlformats.org/officeDocument/2006/relationships/image" Target="../media/image49.gif"/><Relationship Id="rId12" Type="http://schemas.openxmlformats.org/officeDocument/2006/relationships/audio" Target="../media/audio25.wav"/><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8.gif"/><Relationship Id="rId11" Type="http://schemas.openxmlformats.org/officeDocument/2006/relationships/image" Target="../media/image53.gif"/><Relationship Id="rId5" Type="http://schemas.openxmlformats.org/officeDocument/2006/relationships/image" Target="../media/image47.gif"/><Relationship Id="rId10" Type="http://schemas.openxmlformats.org/officeDocument/2006/relationships/image" Target="../media/image52.gif"/><Relationship Id="rId4" Type="http://schemas.openxmlformats.org/officeDocument/2006/relationships/image" Target="../media/image3.png"/><Relationship Id="rId9" Type="http://schemas.openxmlformats.org/officeDocument/2006/relationships/image" Target="../media/image51.gif"/></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8.gi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57.png"/><Relationship Id="rId3" Type="http://schemas.openxmlformats.org/officeDocument/2006/relationships/image" Target="../media/image1.jpg"/><Relationship Id="rId7" Type="http://schemas.openxmlformats.org/officeDocument/2006/relationships/image" Target="../media/image49.gif"/><Relationship Id="rId12"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8.gif"/><Relationship Id="rId11" Type="http://schemas.openxmlformats.org/officeDocument/2006/relationships/image" Target="../media/image53.gif"/><Relationship Id="rId5" Type="http://schemas.openxmlformats.org/officeDocument/2006/relationships/image" Target="../media/image47.gif"/><Relationship Id="rId10" Type="http://schemas.openxmlformats.org/officeDocument/2006/relationships/image" Target="../media/image52.gif"/><Relationship Id="rId4" Type="http://schemas.openxmlformats.org/officeDocument/2006/relationships/image" Target="../media/image3.png"/><Relationship Id="rId9" Type="http://schemas.openxmlformats.org/officeDocument/2006/relationships/image" Target="../media/image51.gif"/></Relationships>
</file>

<file path=ppt/slides/_rels/slide27.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1.jpg"/><Relationship Id="rId7" Type="http://schemas.openxmlformats.org/officeDocument/2006/relationships/image" Target="../media/image49.gi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8.gif"/><Relationship Id="rId11" Type="http://schemas.openxmlformats.org/officeDocument/2006/relationships/image" Target="../media/image53.gif"/><Relationship Id="rId5" Type="http://schemas.openxmlformats.org/officeDocument/2006/relationships/image" Target="../media/image47.gif"/><Relationship Id="rId10" Type="http://schemas.openxmlformats.org/officeDocument/2006/relationships/image" Target="../media/image52.gif"/><Relationship Id="rId4" Type="http://schemas.openxmlformats.org/officeDocument/2006/relationships/image" Target="../media/image3.png"/><Relationship Id="rId9" Type="http://schemas.openxmlformats.org/officeDocument/2006/relationships/image" Target="../media/image51.gif"/></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6.xml"/><Relationship Id="rId5" Type="http://schemas.openxmlformats.org/officeDocument/2006/relationships/image" Target="../media/image51.gif"/><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6.xml"/><Relationship Id="rId4" Type="http://schemas.openxmlformats.org/officeDocument/2006/relationships/image" Target="../media/image59.g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9.gif"/></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image" Target="../media/image51.gif"/><Relationship Id="rId7"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27.wav"/><Relationship Id="rId5" Type="http://schemas.openxmlformats.org/officeDocument/2006/relationships/image" Target="../media/image60.png"/><Relationship Id="rId4" Type="http://schemas.openxmlformats.org/officeDocument/2006/relationships/audio" Target="../media/audio26.wav"/></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38.xml"/><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audio" Target="../media/audio32.wav"/><Relationship Id="rId3" Type="http://schemas.openxmlformats.org/officeDocument/2006/relationships/image" Target="../media/image3.png"/><Relationship Id="rId7" Type="http://schemas.openxmlformats.org/officeDocument/2006/relationships/audio" Target="../media/audio29.wav"/><Relationship Id="rId12"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26.xml"/><Relationship Id="rId6" Type="http://schemas.openxmlformats.org/officeDocument/2006/relationships/audio" Target="../media/audio28.wav"/><Relationship Id="rId11" Type="http://schemas.openxmlformats.org/officeDocument/2006/relationships/audio" Target="../media/audio31.wav"/><Relationship Id="rId5" Type="http://schemas.openxmlformats.org/officeDocument/2006/relationships/image" Target="../media/image22.gif"/><Relationship Id="rId10" Type="http://schemas.openxmlformats.org/officeDocument/2006/relationships/audio" Target="../media/audio30.wav"/><Relationship Id="rId4" Type="http://schemas.openxmlformats.org/officeDocument/2006/relationships/image" Target="../media/image63.png"/><Relationship Id="rId9" Type="http://schemas.openxmlformats.org/officeDocument/2006/relationships/image" Target="../media/image64.png"/></Relationships>
</file>

<file path=ppt/slides/_rels/slide39.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audio" Target="../media/audio37.wav"/><Relationship Id="rId3" Type="http://schemas.openxmlformats.org/officeDocument/2006/relationships/image" Target="../media/image3.png"/><Relationship Id="rId7" Type="http://schemas.openxmlformats.org/officeDocument/2006/relationships/image" Target="../media/image68.gif"/><Relationship Id="rId12" Type="http://schemas.openxmlformats.org/officeDocument/2006/relationships/audio" Target="../media/audio36.wav"/><Relationship Id="rId2" Type="http://schemas.openxmlformats.org/officeDocument/2006/relationships/notesSlide" Target="../notesSlides/notesSlide39.xml"/><Relationship Id="rId1" Type="http://schemas.openxmlformats.org/officeDocument/2006/relationships/slideLayout" Target="../slideLayouts/slideLayout26.xml"/><Relationship Id="rId6" Type="http://schemas.openxmlformats.org/officeDocument/2006/relationships/audio" Target="../media/audio33.wav"/><Relationship Id="rId11" Type="http://schemas.openxmlformats.org/officeDocument/2006/relationships/audio" Target="../media/audio35.wav"/><Relationship Id="rId5" Type="http://schemas.openxmlformats.org/officeDocument/2006/relationships/image" Target="../media/image67.png"/><Relationship Id="rId10" Type="http://schemas.openxmlformats.org/officeDocument/2006/relationships/audio" Target="../media/audio34.wav"/><Relationship Id="rId4" Type="http://schemas.openxmlformats.org/officeDocument/2006/relationships/image" Target="../media/image66.png"/><Relationship Id="rId9" Type="http://schemas.openxmlformats.org/officeDocument/2006/relationships/image" Target="../media/image47.gi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9.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2.wav"/><Relationship Id="rId3" Type="http://schemas.openxmlformats.org/officeDocument/2006/relationships/image" Target="../media/image3.png"/><Relationship Id="rId7" Type="http://schemas.openxmlformats.org/officeDocument/2006/relationships/audio" Target="../media/audio38.wav"/><Relationship Id="rId12" Type="http://schemas.openxmlformats.org/officeDocument/2006/relationships/audio" Target="../media/audio41.wav"/><Relationship Id="rId2" Type="http://schemas.openxmlformats.org/officeDocument/2006/relationships/notesSlide" Target="../notesSlides/notesSlide40.xml"/><Relationship Id="rId1" Type="http://schemas.openxmlformats.org/officeDocument/2006/relationships/slideLayout" Target="../slideLayouts/slideLayout26.xml"/><Relationship Id="rId6" Type="http://schemas.openxmlformats.org/officeDocument/2006/relationships/image" Target="../media/image72.png"/><Relationship Id="rId11" Type="http://schemas.openxmlformats.org/officeDocument/2006/relationships/image" Target="../media/image73.jpeg"/><Relationship Id="rId5" Type="http://schemas.openxmlformats.org/officeDocument/2006/relationships/image" Target="../media/image71.png"/><Relationship Id="rId10" Type="http://schemas.openxmlformats.org/officeDocument/2006/relationships/image" Target="../media/image27.png"/><Relationship Id="rId4" Type="http://schemas.openxmlformats.org/officeDocument/2006/relationships/image" Target="../media/image70.png"/><Relationship Id="rId9" Type="http://schemas.openxmlformats.org/officeDocument/2006/relationships/audio" Target="../media/audio40.wav"/></Relationships>
</file>

<file path=ppt/slides/_rels/slide41.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7.wav"/><Relationship Id="rId3" Type="http://schemas.openxmlformats.org/officeDocument/2006/relationships/image" Target="../media/image3.png"/><Relationship Id="rId7" Type="http://schemas.openxmlformats.org/officeDocument/2006/relationships/image" Target="../media/image76.png"/><Relationship Id="rId12" Type="http://schemas.openxmlformats.org/officeDocument/2006/relationships/audio" Target="../media/audio46.wav"/><Relationship Id="rId2" Type="http://schemas.openxmlformats.org/officeDocument/2006/relationships/notesSlide" Target="../notesSlides/notesSlide41.xml"/><Relationship Id="rId1" Type="http://schemas.openxmlformats.org/officeDocument/2006/relationships/slideLayout" Target="../slideLayouts/slideLayout26.xml"/><Relationship Id="rId6" Type="http://schemas.openxmlformats.org/officeDocument/2006/relationships/audio" Target="../media/audio43.wav"/><Relationship Id="rId11" Type="http://schemas.openxmlformats.org/officeDocument/2006/relationships/audio" Target="../media/audio45.wav"/><Relationship Id="rId5" Type="http://schemas.openxmlformats.org/officeDocument/2006/relationships/image" Target="../media/image75.png"/><Relationship Id="rId10" Type="http://schemas.openxmlformats.org/officeDocument/2006/relationships/image" Target="../media/image78.jpeg"/><Relationship Id="rId4" Type="http://schemas.openxmlformats.org/officeDocument/2006/relationships/image" Target="../media/image74.png"/><Relationship Id="rId9" Type="http://schemas.openxmlformats.org/officeDocument/2006/relationships/image" Target="../media/image77.png"/></Relationships>
</file>

<file path=ppt/slides/_rels/slide42.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audio" Target="../media/audio52.wav"/><Relationship Id="rId3" Type="http://schemas.openxmlformats.org/officeDocument/2006/relationships/image" Target="../media/image3.png"/><Relationship Id="rId7" Type="http://schemas.openxmlformats.org/officeDocument/2006/relationships/audio" Target="../media/audio49.wav"/><Relationship Id="rId12"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26.xml"/><Relationship Id="rId6" Type="http://schemas.openxmlformats.org/officeDocument/2006/relationships/image" Target="../media/image79.png"/><Relationship Id="rId11" Type="http://schemas.openxmlformats.org/officeDocument/2006/relationships/image" Target="../media/image81.jpeg"/><Relationship Id="rId5" Type="http://schemas.openxmlformats.org/officeDocument/2006/relationships/audio" Target="../media/audio48.wav"/><Relationship Id="rId10" Type="http://schemas.openxmlformats.org/officeDocument/2006/relationships/audio" Target="../media/audio51.wav"/><Relationship Id="rId4" Type="http://schemas.openxmlformats.org/officeDocument/2006/relationships/image" Target="../media/image21.png"/><Relationship Id="rId9" Type="http://schemas.openxmlformats.org/officeDocument/2006/relationships/image" Target="../media/image80.png"/></Relationships>
</file>

<file path=ppt/slides/_rels/slide43.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audio" Target="../media/audio32.wav"/><Relationship Id="rId3" Type="http://schemas.openxmlformats.org/officeDocument/2006/relationships/image" Target="../media/image3.png"/><Relationship Id="rId7" Type="http://schemas.openxmlformats.org/officeDocument/2006/relationships/audio" Target="../media/audio29.wav"/><Relationship Id="rId12"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26.xml"/><Relationship Id="rId6" Type="http://schemas.openxmlformats.org/officeDocument/2006/relationships/audio" Target="../media/audio28.wav"/><Relationship Id="rId11" Type="http://schemas.openxmlformats.org/officeDocument/2006/relationships/audio" Target="../media/audio31.wav"/><Relationship Id="rId5" Type="http://schemas.openxmlformats.org/officeDocument/2006/relationships/image" Target="../media/image22.gif"/><Relationship Id="rId10" Type="http://schemas.openxmlformats.org/officeDocument/2006/relationships/audio" Target="../media/audio30.wav"/><Relationship Id="rId4" Type="http://schemas.openxmlformats.org/officeDocument/2006/relationships/image" Target="../media/image63.png"/><Relationship Id="rId9" Type="http://schemas.openxmlformats.org/officeDocument/2006/relationships/image" Target="../media/image64.png"/></Relationships>
</file>

<file path=ppt/slides/_rels/slide44.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audio" Target="../media/audio37.wav"/><Relationship Id="rId3" Type="http://schemas.openxmlformats.org/officeDocument/2006/relationships/image" Target="../media/image3.png"/><Relationship Id="rId7" Type="http://schemas.openxmlformats.org/officeDocument/2006/relationships/image" Target="../media/image68.gif"/><Relationship Id="rId12" Type="http://schemas.openxmlformats.org/officeDocument/2006/relationships/audio" Target="../media/audio36.wav"/><Relationship Id="rId2" Type="http://schemas.openxmlformats.org/officeDocument/2006/relationships/notesSlide" Target="../notesSlides/notesSlide44.xml"/><Relationship Id="rId1" Type="http://schemas.openxmlformats.org/officeDocument/2006/relationships/slideLayout" Target="../slideLayouts/slideLayout26.xml"/><Relationship Id="rId6" Type="http://schemas.openxmlformats.org/officeDocument/2006/relationships/audio" Target="../media/audio33.wav"/><Relationship Id="rId11" Type="http://schemas.openxmlformats.org/officeDocument/2006/relationships/audio" Target="../media/audio35.wav"/><Relationship Id="rId5" Type="http://schemas.openxmlformats.org/officeDocument/2006/relationships/image" Target="../media/image67.png"/><Relationship Id="rId10" Type="http://schemas.openxmlformats.org/officeDocument/2006/relationships/audio" Target="../media/audio34.wav"/><Relationship Id="rId4" Type="http://schemas.openxmlformats.org/officeDocument/2006/relationships/image" Target="../media/image66.png"/><Relationship Id="rId9" Type="http://schemas.openxmlformats.org/officeDocument/2006/relationships/image" Target="../media/image47.gif"/></Relationships>
</file>

<file path=ppt/slides/_rels/slide45.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2.wav"/><Relationship Id="rId3" Type="http://schemas.openxmlformats.org/officeDocument/2006/relationships/image" Target="../media/image3.png"/><Relationship Id="rId7" Type="http://schemas.openxmlformats.org/officeDocument/2006/relationships/audio" Target="../media/audio38.wav"/><Relationship Id="rId12" Type="http://schemas.openxmlformats.org/officeDocument/2006/relationships/audio" Target="../media/audio41.wav"/><Relationship Id="rId2" Type="http://schemas.openxmlformats.org/officeDocument/2006/relationships/notesSlide" Target="../notesSlides/notesSlide45.xml"/><Relationship Id="rId1" Type="http://schemas.openxmlformats.org/officeDocument/2006/relationships/slideLayout" Target="../slideLayouts/slideLayout26.xml"/><Relationship Id="rId6" Type="http://schemas.openxmlformats.org/officeDocument/2006/relationships/image" Target="../media/image72.png"/><Relationship Id="rId11" Type="http://schemas.openxmlformats.org/officeDocument/2006/relationships/image" Target="../media/image73.jpeg"/><Relationship Id="rId5" Type="http://schemas.openxmlformats.org/officeDocument/2006/relationships/image" Target="../media/image71.png"/><Relationship Id="rId10" Type="http://schemas.openxmlformats.org/officeDocument/2006/relationships/image" Target="../media/image27.png"/><Relationship Id="rId4" Type="http://schemas.openxmlformats.org/officeDocument/2006/relationships/image" Target="../media/image70.png"/><Relationship Id="rId9" Type="http://schemas.openxmlformats.org/officeDocument/2006/relationships/audio" Target="../media/audio40.wav"/></Relationships>
</file>

<file path=ppt/slides/_rels/slide46.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7.wav"/><Relationship Id="rId3" Type="http://schemas.openxmlformats.org/officeDocument/2006/relationships/image" Target="../media/image3.png"/><Relationship Id="rId7" Type="http://schemas.openxmlformats.org/officeDocument/2006/relationships/image" Target="../media/image76.png"/><Relationship Id="rId12" Type="http://schemas.openxmlformats.org/officeDocument/2006/relationships/audio" Target="../media/audio46.wav"/><Relationship Id="rId2" Type="http://schemas.openxmlformats.org/officeDocument/2006/relationships/notesSlide" Target="../notesSlides/notesSlide46.xml"/><Relationship Id="rId1" Type="http://schemas.openxmlformats.org/officeDocument/2006/relationships/slideLayout" Target="../slideLayouts/slideLayout26.xml"/><Relationship Id="rId6" Type="http://schemas.openxmlformats.org/officeDocument/2006/relationships/audio" Target="../media/audio43.wav"/><Relationship Id="rId11" Type="http://schemas.openxmlformats.org/officeDocument/2006/relationships/audio" Target="../media/audio45.wav"/><Relationship Id="rId5" Type="http://schemas.openxmlformats.org/officeDocument/2006/relationships/image" Target="../media/image75.png"/><Relationship Id="rId10" Type="http://schemas.openxmlformats.org/officeDocument/2006/relationships/image" Target="../media/image78.jpeg"/><Relationship Id="rId4" Type="http://schemas.openxmlformats.org/officeDocument/2006/relationships/image" Target="../media/image74.png"/><Relationship Id="rId9" Type="http://schemas.openxmlformats.org/officeDocument/2006/relationships/image" Target="../media/image77.png"/></Relationships>
</file>

<file path=ppt/slides/_rels/slide47.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audio" Target="../media/audio52.wav"/><Relationship Id="rId3" Type="http://schemas.openxmlformats.org/officeDocument/2006/relationships/image" Target="../media/image3.png"/><Relationship Id="rId7" Type="http://schemas.openxmlformats.org/officeDocument/2006/relationships/audio" Target="../media/audio49.wav"/><Relationship Id="rId12"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26.xml"/><Relationship Id="rId6" Type="http://schemas.openxmlformats.org/officeDocument/2006/relationships/image" Target="../media/image79.png"/><Relationship Id="rId11" Type="http://schemas.openxmlformats.org/officeDocument/2006/relationships/image" Target="../media/image81.jpeg"/><Relationship Id="rId5" Type="http://schemas.openxmlformats.org/officeDocument/2006/relationships/audio" Target="../media/audio48.wav"/><Relationship Id="rId10" Type="http://schemas.openxmlformats.org/officeDocument/2006/relationships/audio" Target="../media/audio51.wav"/><Relationship Id="rId4" Type="http://schemas.openxmlformats.org/officeDocument/2006/relationships/image" Target="../media/image21.png"/><Relationship Id="rId9" Type="http://schemas.openxmlformats.org/officeDocument/2006/relationships/image" Target="../media/image80.png"/></Relationships>
</file>

<file path=ppt/slides/_rels/slide4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png"/><Relationship Id="rId7" Type="http://schemas.openxmlformats.org/officeDocument/2006/relationships/image" Target="../media/image50.gif"/><Relationship Id="rId12"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50.xml"/><Relationship Id="rId6" Type="http://schemas.openxmlformats.org/officeDocument/2006/relationships/image" Target="../media/image49.gif"/><Relationship Id="rId11" Type="http://schemas.openxmlformats.org/officeDocument/2006/relationships/image" Target="../media/image85.png"/><Relationship Id="rId5" Type="http://schemas.openxmlformats.org/officeDocument/2006/relationships/audio" Target="../media/audio54.wav"/><Relationship Id="rId10" Type="http://schemas.openxmlformats.org/officeDocument/2006/relationships/image" Target="../media/image84.png"/><Relationship Id="rId4" Type="http://schemas.openxmlformats.org/officeDocument/2006/relationships/audio" Target="../media/audio53.wav"/><Relationship Id="rId9"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audio" Target="../media/audio55.wav"/><Relationship Id="rId7" Type="http://schemas.openxmlformats.org/officeDocument/2006/relationships/image" Target="../media/image88.gif"/><Relationship Id="rId2" Type="http://schemas.openxmlformats.org/officeDocument/2006/relationships/notesSlide" Target="../notesSlides/notesSlide50.xml"/><Relationship Id="rId1" Type="http://schemas.openxmlformats.org/officeDocument/2006/relationships/slideLayout" Target="../slideLayouts/slideLayout50.xml"/><Relationship Id="rId6" Type="http://schemas.openxmlformats.org/officeDocument/2006/relationships/image" Target="../media/image87.gif"/><Relationship Id="rId5" Type="http://schemas.openxmlformats.org/officeDocument/2006/relationships/image" Target="../media/image3.png"/><Relationship Id="rId4" Type="http://schemas.openxmlformats.org/officeDocument/2006/relationships/audio" Target="../media/audio56.wav"/></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1.gif"/><Relationship Id="rId2" Type="http://schemas.openxmlformats.org/officeDocument/2006/relationships/notesSlide" Target="../notesSlides/notesSlide51.xml"/><Relationship Id="rId1" Type="http://schemas.openxmlformats.org/officeDocument/2006/relationships/slideLayout" Target="../slideLayouts/slideLayout50.xml"/><Relationship Id="rId6" Type="http://schemas.openxmlformats.org/officeDocument/2006/relationships/image" Target="../media/image90.gif"/><Relationship Id="rId5" Type="http://schemas.openxmlformats.org/officeDocument/2006/relationships/image" Target="../media/image89.png"/><Relationship Id="rId4" Type="http://schemas.openxmlformats.org/officeDocument/2006/relationships/image" Target="../media/image88.gif"/></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audio" Target="../media/audio60.wav"/><Relationship Id="rId18" Type="http://schemas.openxmlformats.org/officeDocument/2006/relationships/audio" Target="../media/audio65.wav"/><Relationship Id="rId3" Type="http://schemas.openxmlformats.org/officeDocument/2006/relationships/slideLayout" Target="../slideLayouts/slideLayout2.xml"/><Relationship Id="rId7" Type="http://schemas.openxmlformats.org/officeDocument/2006/relationships/image" Target="../media/image92.png"/><Relationship Id="rId12" Type="http://schemas.openxmlformats.org/officeDocument/2006/relationships/audio" Target="../media/audio59.wav"/><Relationship Id="rId17" Type="http://schemas.openxmlformats.org/officeDocument/2006/relationships/audio" Target="../media/audio64.wav"/><Relationship Id="rId2" Type="http://schemas.openxmlformats.org/officeDocument/2006/relationships/audio" Target="../media/media1.wav"/><Relationship Id="rId16" Type="http://schemas.openxmlformats.org/officeDocument/2006/relationships/audio" Target="../media/audio63.wav"/><Relationship Id="rId1" Type="http://schemas.microsoft.com/office/2007/relationships/media" Target="../media/media1.wav"/><Relationship Id="rId6" Type="http://schemas.openxmlformats.org/officeDocument/2006/relationships/image" Target="../media/image3.png"/><Relationship Id="rId11" Type="http://schemas.openxmlformats.org/officeDocument/2006/relationships/audio" Target="../media/audio58.wav"/><Relationship Id="rId5" Type="http://schemas.openxmlformats.org/officeDocument/2006/relationships/image" Target="../media/image1.jpg"/><Relationship Id="rId15" Type="http://schemas.openxmlformats.org/officeDocument/2006/relationships/audio" Target="../media/audio62.wav"/><Relationship Id="rId10" Type="http://schemas.openxmlformats.org/officeDocument/2006/relationships/audio" Target="../media/audio57.wav"/><Relationship Id="rId19" Type="http://schemas.openxmlformats.org/officeDocument/2006/relationships/image" Target="../media/image94.png"/><Relationship Id="rId4" Type="http://schemas.openxmlformats.org/officeDocument/2006/relationships/notesSlide" Target="../notesSlides/notesSlide53.xml"/><Relationship Id="rId9" Type="http://schemas.openxmlformats.org/officeDocument/2006/relationships/image" Target="../media/image53.gif"/><Relationship Id="rId14" Type="http://schemas.openxmlformats.org/officeDocument/2006/relationships/audio" Target="../media/audio61.wav"/></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53.gif"/><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3.gif"/><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8.png"/><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jpg"/><Relationship Id="rId7" Type="http://schemas.openxmlformats.org/officeDocument/2006/relationships/image" Target="../media/image100.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hyperlink" Target="https://www.gaminggrammar.com/" TargetMode="External"/><Relationship Id="rId10" Type="http://schemas.openxmlformats.org/officeDocument/2006/relationships/image" Target="../media/image103.png"/><Relationship Id="rId4" Type="http://schemas.openxmlformats.org/officeDocument/2006/relationships/image" Target="../media/image3.png"/><Relationship Id="rId9" Type="http://schemas.openxmlformats.org/officeDocument/2006/relationships/image" Target="../media/image102.png"/></Relationships>
</file>

<file path=ppt/slides/_rels/slide5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3.png"/><Relationship Id="rId7" Type="http://schemas.openxmlformats.org/officeDocument/2006/relationships/image" Target="../media/image107.png"/><Relationship Id="rId2" Type="http://schemas.openxmlformats.org/officeDocument/2006/relationships/notesSlide" Target="../notesSlides/notesSlide59.xml"/><Relationship Id="rId1" Type="http://schemas.openxmlformats.org/officeDocument/2006/relationships/slideLayout" Target="../slideLayouts/slideLayout1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3.png"/><Relationship Id="rId7" Type="http://schemas.openxmlformats.org/officeDocument/2006/relationships/image" Target="../media/image105.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10.png"/><Relationship Id="rId10" Type="http://schemas.openxmlformats.org/officeDocument/2006/relationships/image" Target="../media/image108.png"/><Relationship Id="rId4" Type="http://schemas.openxmlformats.org/officeDocument/2006/relationships/image" Target="../media/image109.png"/><Relationship Id="rId9" Type="http://schemas.openxmlformats.org/officeDocument/2006/relationships/image" Target="../media/image10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98853" y="2064701"/>
            <a:ext cx="7751234" cy="1485422"/>
          </a:xfrm>
        </p:spPr>
        <p:txBody>
          <a:bodyPr>
            <a:normAutofit/>
          </a:bodyPr>
          <a:lstStyle/>
          <a:p>
            <a:pPr algn="l"/>
            <a:r>
              <a:rPr lang="en-GB" sz="4000" b="1" dirty="0">
                <a:solidFill>
                  <a:prstClr val="white"/>
                </a:solidFill>
              </a:rPr>
              <a:t>Narrating past events</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1666" y="2739494"/>
            <a:ext cx="8016194" cy="1007677"/>
          </a:xfrm>
        </p:spPr>
        <p:txBody>
          <a:bodyPr>
            <a:normAutofit/>
          </a:bodyPr>
          <a:lstStyle/>
          <a:p>
            <a:pPr algn="l"/>
            <a:r>
              <a:rPr lang="en-GB" sz="3000" dirty="0">
                <a:solidFill>
                  <a:prstClr val="white"/>
                </a:solidFill>
              </a:rPr>
              <a:t>Revisit the perfect and imperfect tenses,</a:t>
            </a:r>
            <a:br>
              <a:rPr lang="en-GB" sz="3000" dirty="0">
                <a:solidFill>
                  <a:prstClr val="white"/>
                </a:solidFill>
              </a:rPr>
            </a:br>
            <a:r>
              <a:rPr lang="en-GB" sz="3000" dirty="0">
                <a:solidFill>
                  <a:prstClr val="white"/>
                </a:solidFill>
              </a:rPr>
              <a:t>adjective agreement and comparatives</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1666" y="4145782"/>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Revisit several SSC</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2 - Lesson 63</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515147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Stephen Owen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90557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294041"/>
            <a:ext cx="7256834" cy="869950"/>
          </a:xfrm>
          <a:prstGeom prst="rect">
            <a:avLst/>
          </a:prstGeom>
        </p:spPr>
      </p:pic>
      <p:sp>
        <p:nvSpPr>
          <p:cNvPr id="4" name="Title 3"/>
          <p:cNvSpPr>
            <a:spLocks noGrp="1"/>
          </p:cNvSpPr>
          <p:nvPr>
            <p:ph type="title"/>
          </p:nvPr>
        </p:nvSpPr>
        <p:spPr>
          <a:xfrm>
            <a:off x="0" y="294041"/>
            <a:ext cx="7431932" cy="707849"/>
          </a:xfrm>
        </p:spPr>
        <p:txBody>
          <a:bodyPr>
            <a:normAutofit/>
          </a:bodyPr>
          <a:lstStyle/>
          <a:p>
            <a:r>
              <a:rPr lang="en-GB" sz="3200" b="1" dirty="0" err="1">
                <a:solidFill>
                  <a:schemeClr val="bg1"/>
                </a:solidFill>
              </a:rPr>
              <a:t>Adjektivendungen</a:t>
            </a:r>
            <a:r>
              <a:rPr lang="en-GB" sz="3200" b="1" dirty="0">
                <a:solidFill>
                  <a:schemeClr val="bg1"/>
                </a:solidFill>
              </a:rPr>
              <a:t> – R1 und R2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1" name="TextBox 20">
            <a:extLst>
              <a:ext uri="{FF2B5EF4-FFF2-40B4-BE49-F238E27FC236}">
                <a16:creationId xmlns:a16="http://schemas.microsoft.com/office/drawing/2014/main" id="{645DBEBD-119E-4D58-BE0D-B4F4B6960AB8}"/>
              </a:ext>
            </a:extLst>
          </p:cNvPr>
          <p:cNvSpPr txBox="1"/>
          <p:nvPr/>
        </p:nvSpPr>
        <p:spPr>
          <a:xfrm>
            <a:off x="116559" y="1277647"/>
            <a:ext cx="113604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adjectives add endings when they come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front of a noun.</a:t>
            </a:r>
          </a:p>
        </p:txBody>
      </p:sp>
      <p:sp>
        <p:nvSpPr>
          <p:cNvPr id="23" name="Rectangle 22">
            <a:extLst>
              <a:ext uri="{FF2B5EF4-FFF2-40B4-BE49-F238E27FC236}">
                <a16:creationId xmlns:a16="http://schemas.microsoft.com/office/drawing/2014/main" id="{CF35F34C-659D-44E6-9C90-1E734574AF4E}"/>
              </a:ext>
            </a:extLst>
          </p:cNvPr>
          <p:cNvSpPr/>
          <p:nvPr/>
        </p:nvSpPr>
        <p:spPr>
          <a:xfrm>
            <a:off x="3029498" y="2412389"/>
            <a:ext cx="3153652"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B88505B-445C-4F6F-8D07-6B7FE22AF407}"/>
              </a:ext>
            </a:extLst>
          </p:cNvPr>
          <p:cNvSpPr txBox="1"/>
          <p:nvPr/>
        </p:nvSpPr>
        <p:spPr>
          <a:xfrm>
            <a:off x="3029499" y="2412390"/>
            <a:ext cx="31536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Hut</a:t>
            </a:r>
          </a:p>
        </p:txBody>
      </p:sp>
      <p:sp>
        <p:nvSpPr>
          <p:cNvPr id="32" name="TextBox 31">
            <a:extLst>
              <a:ext uri="{FF2B5EF4-FFF2-40B4-BE49-F238E27FC236}">
                <a16:creationId xmlns:a16="http://schemas.microsoft.com/office/drawing/2014/main" id="{4D6AA3AA-7080-4C3D-A635-F75E0368FF4F}"/>
              </a:ext>
            </a:extLst>
          </p:cNvPr>
          <p:cNvSpPr txBox="1"/>
          <p:nvPr/>
        </p:nvSpPr>
        <p:spPr>
          <a:xfrm>
            <a:off x="101762" y="1819163"/>
            <a:ext cx="113604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use R1 endings because the noun is the </a:t>
            </a:r>
            <a:r>
              <a:rPr kumimoji="0" lang="en-US" sz="22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sentence:</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11BFA25D-DAEA-45C7-9A27-90CBDBD8AF9B}"/>
              </a:ext>
            </a:extLst>
          </p:cNvPr>
          <p:cNvSpPr/>
          <p:nvPr/>
        </p:nvSpPr>
        <p:spPr>
          <a:xfrm>
            <a:off x="212907" y="2417345"/>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A149693E-756A-4325-982F-6F99670FFDE1}"/>
              </a:ext>
            </a:extLst>
          </p:cNvPr>
          <p:cNvSpPr txBox="1"/>
          <p:nvPr/>
        </p:nvSpPr>
        <p:spPr>
          <a:xfrm>
            <a:off x="165140" y="2392882"/>
            <a:ext cx="646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R1:</a:t>
            </a:r>
          </a:p>
        </p:txBody>
      </p:sp>
      <p:sp>
        <p:nvSpPr>
          <p:cNvPr id="36" name="Rectangle 35">
            <a:extLst>
              <a:ext uri="{FF2B5EF4-FFF2-40B4-BE49-F238E27FC236}">
                <a16:creationId xmlns:a16="http://schemas.microsoft.com/office/drawing/2014/main" id="{221E2678-D4FD-4401-8CE1-0F40C9CB4C2A}"/>
              </a:ext>
            </a:extLst>
          </p:cNvPr>
          <p:cNvSpPr/>
          <p:nvPr/>
        </p:nvSpPr>
        <p:spPr>
          <a:xfrm>
            <a:off x="6396603" y="2412388"/>
            <a:ext cx="261427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AF3C4335-1897-4F86-9E99-1E02E83641C0}"/>
              </a:ext>
            </a:extLst>
          </p:cNvPr>
          <p:cNvSpPr txBox="1"/>
          <p:nvPr/>
        </p:nvSpPr>
        <p:spPr>
          <a:xfrm>
            <a:off x="6396603" y="2412389"/>
            <a:ext cx="2811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kurz</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Hose</a:t>
            </a:r>
          </a:p>
        </p:txBody>
      </p:sp>
      <p:sp>
        <p:nvSpPr>
          <p:cNvPr id="38" name="Rectangle 37">
            <a:extLst>
              <a:ext uri="{FF2B5EF4-FFF2-40B4-BE49-F238E27FC236}">
                <a16:creationId xmlns:a16="http://schemas.microsoft.com/office/drawing/2014/main" id="{035AE0E4-F760-4D10-8B95-060ECB251E93}"/>
              </a:ext>
            </a:extLst>
          </p:cNvPr>
          <p:cNvSpPr/>
          <p:nvPr/>
        </p:nvSpPr>
        <p:spPr>
          <a:xfrm>
            <a:off x="9167968" y="2407433"/>
            <a:ext cx="2789360"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9E53E65A-4615-40F5-BB22-6D5AA74DFB66}"/>
              </a:ext>
            </a:extLst>
          </p:cNvPr>
          <p:cNvSpPr txBox="1"/>
          <p:nvPr/>
        </p:nvSpPr>
        <p:spPr>
          <a:xfrm>
            <a:off x="9167968" y="2430662"/>
            <a:ext cx="27893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Handy</a:t>
            </a:r>
          </a:p>
        </p:txBody>
      </p:sp>
      <p:sp>
        <p:nvSpPr>
          <p:cNvPr id="40" name="Rectangle 39">
            <a:extLst>
              <a:ext uri="{FF2B5EF4-FFF2-40B4-BE49-F238E27FC236}">
                <a16:creationId xmlns:a16="http://schemas.microsoft.com/office/drawing/2014/main" id="{2A156DCD-B958-4AD4-9332-2C39D74E8EF8}"/>
              </a:ext>
            </a:extLst>
          </p:cNvPr>
          <p:cNvSpPr/>
          <p:nvPr/>
        </p:nvSpPr>
        <p:spPr>
          <a:xfrm>
            <a:off x="3029498" y="4170152"/>
            <a:ext cx="3140411"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4A4DFA62-59C3-403A-A2DA-AE2228410ED9}"/>
              </a:ext>
            </a:extLst>
          </p:cNvPr>
          <p:cNvSpPr txBox="1"/>
          <p:nvPr/>
        </p:nvSpPr>
        <p:spPr>
          <a:xfrm>
            <a:off x="3029498" y="4170153"/>
            <a:ext cx="32019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alt</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Hut</a:t>
            </a:r>
          </a:p>
        </p:txBody>
      </p:sp>
      <p:sp>
        <p:nvSpPr>
          <p:cNvPr id="42" name="Rectangle 41">
            <a:extLst>
              <a:ext uri="{FF2B5EF4-FFF2-40B4-BE49-F238E27FC236}">
                <a16:creationId xmlns:a16="http://schemas.microsoft.com/office/drawing/2014/main" id="{5312A548-068A-4333-9308-75C76CF5DE93}"/>
              </a:ext>
            </a:extLst>
          </p:cNvPr>
          <p:cNvSpPr/>
          <p:nvPr/>
        </p:nvSpPr>
        <p:spPr>
          <a:xfrm>
            <a:off x="212907" y="4146286"/>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F7EF8FE4-E685-45CE-AF89-EB1AB12DBAF9}"/>
              </a:ext>
            </a:extLst>
          </p:cNvPr>
          <p:cNvSpPr txBox="1"/>
          <p:nvPr/>
        </p:nvSpPr>
        <p:spPr>
          <a:xfrm>
            <a:off x="184409" y="4170151"/>
            <a:ext cx="646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R2:</a:t>
            </a:r>
          </a:p>
        </p:txBody>
      </p:sp>
      <p:sp>
        <p:nvSpPr>
          <p:cNvPr id="44" name="Rectangle 43">
            <a:extLst>
              <a:ext uri="{FF2B5EF4-FFF2-40B4-BE49-F238E27FC236}">
                <a16:creationId xmlns:a16="http://schemas.microsoft.com/office/drawing/2014/main" id="{32C062F7-31AA-4ADA-8C83-FA555E316B87}"/>
              </a:ext>
            </a:extLst>
          </p:cNvPr>
          <p:cNvSpPr/>
          <p:nvPr/>
        </p:nvSpPr>
        <p:spPr>
          <a:xfrm>
            <a:off x="6396603" y="4170151"/>
            <a:ext cx="261427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4341EA99-C708-4FB6-BA0A-39BE39027885}"/>
              </a:ext>
            </a:extLst>
          </p:cNvPr>
          <p:cNvSpPr txBox="1"/>
          <p:nvPr/>
        </p:nvSpPr>
        <p:spPr>
          <a:xfrm>
            <a:off x="6396603" y="4170152"/>
            <a:ext cx="2811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kurz</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Hose</a:t>
            </a:r>
          </a:p>
        </p:txBody>
      </p:sp>
      <p:sp>
        <p:nvSpPr>
          <p:cNvPr id="66" name="Speech Bubble: Rectangle with Corners Rounded 65">
            <a:extLst>
              <a:ext uri="{FF2B5EF4-FFF2-40B4-BE49-F238E27FC236}">
                <a16:creationId xmlns:a16="http://schemas.microsoft.com/office/drawing/2014/main" id="{9A7458AA-867D-4789-8F7A-628E75F2A1CB}"/>
              </a:ext>
            </a:extLst>
          </p:cNvPr>
          <p:cNvSpPr/>
          <p:nvPr/>
        </p:nvSpPr>
        <p:spPr>
          <a:xfrm>
            <a:off x="144841" y="3120527"/>
            <a:ext cx="3274683" cy="823394"/>
          </a:xfrm>
          <a:prstGeom prst="wedgeRoundRectCallout">
            <a:avLst>
              <a:gd name="adj1" fmla="val 64198"/>
              <a:gd name="adj2" fmla="val 44990"/>
              <a:gd name="adj3" fmla="val 16667"/>
            </a:avLst>
          </a:prstGeom>
          <a:solidFill>
            <a:schemeClr val="accent5">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Only the masculine ending is different in R2!</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4AD995E3-6969-447E-AF9E-F842841C1083}"/>
              </a:ext>
            </a:extLst>
          </p:cNvPr>
          <p:cNvSpPr txBox="1"/>
          <p:nvPr/>
        </p:nvSpPr>
        <p:spPr>
          <a:xfrm>
            <a:off x="4011220" y="2463041"/>
            <a:ext cx="370562" cy="37910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03EA57F1-EC15-4D39-BCCB-1638699AB3ED}"/>
              </a:ext>
            </a:extLst>
          </p:cNvPr>
          <p:cNvSpPr txBox="1"/>
          <p:nvPr/>
        </p:nvSpPr>
        <p:spPr>
          <a:xfrm>
            <a:off x="7803326" y="2427259"/>
            <a:ext cx="307184" cy="37910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FCECFC47-3359-461C-891F-40E94703B436}"/>
              </a:ext>
            </a:extLst>
          </p:cNvPr>
          <p:cNvSpPr txBox="1"/>
          <p:nvPr/>
        </p:nvSpPr>
        <p:spPr>
          <a:xfrm>
            <a:off x="10361815" y="2439048"/>
            <a:ext cx="360014"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657A11E9-B9B1-44A6-8622-13E176157D79}"/>
              </a:ext>
            </a:extLst>
          </p:cNvPr>
          <p:cNvSpPr txBox="1"/>
          <p:nvPr/>
        </p:nvSpPr>
        <p:spPr>
          <a:xfrm>
            <a:off x="7788336" y="4221011"/>
            <a:ext cx="307184" cy="37910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TextBox 76">
            <a:extLst>
              <a:ext uri="{FF2B5EF4-FFF2-40B4-BE49-F238E27FC236}">
                <a16:creationId xmlns:a16="http://schemas.microsoft.com/office/drawing/2014/main" id="{929BA5AE-6987-4EE9-A0FD-29BCC275C3C0}"/>
              </a:ext>
            </a:extLst>
          </p:cNvPr>
          <p:cNvSpPr txBox="1"/>
          <p:nvPr/>
        </p:nvSpPr>
        <p:spPr>
          <a:xfrm>
            <a:off x="4412323" y="4192686"/>
            <a:ext cx="418339"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2" name="Picture 11" descr="A picture containing text, sign, display&#10;&#10;Description automatically generated">
            <a:extLst>
              <a:ext uri="{FF2B5EF4-FFF2-40B4-BE49-F238E27FC236}">
                <a16:creationId xmlns:a16="http://schemas.microsoft.com/office/drawing/2014/main" id="{E54758BD-A68D-46FA-9D70-B750AC0231D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56941"/>
          <a:stretch/>
        </p:blipFill>
        <p:spPr>
          <a:xfrm>
            <a:off x="7353649" y="3030700"/>
            <a:ext cx="1041228" cy="853979"/>
          </a:xfrm>
          <a:prstGeom prst="rect">
            <a:avLst/>
          </a:prstGeom>
        </p:spPr>
      </p:pic>
      <p:sp>
        <p:nvSpPr>
          <p:cNvPr id="83" name="TextBox 82">
            <a:extLst>
              <a:ext uri="{FF2B5EF4-FFF2-40B4-BE49-F238E27FC236}">
                <a16:creationId xmlns:a16="http://schemas.microsoft.com/office/drawing/2014/main" id="{33A2F967-8C91-4329-86D2-DDDF77B67E82}"/>
              </a:ext>
            </a:extLst>
          </p:cNvPr>
          <p:cNvSpPr txBox="1"/>
          <p:nvPr/>
        </p:nvSpPr>
        <p:spPr>
          <a:xfrm>
            <a:off x="116559" y="4866401"/>
            <a:ext cx="120309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most other verbs,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R2 endings, because the noun is the </a:t>
            </a:r>
            <a:r>
              <a:rPr kumimoji="0" lang="en-US" sz="22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sentence:</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4" name="TextBox 83">
            <a:extLst>
              <a:ext uri="{FF2B5EF4-FFF2-40B4-BE49-F238E27FC236}">
                <a16:creationId xmlns:a16="http://schemas.microsoft.com/office/drawing/2014/main" id="{EDC38A01-1A3F-47FF-9CEA-4BB69D7B332D}"/>
              </a:ext>
            </a:extLst>
          </p:cNvPr>
          <p:cNvSpPr txBox="1"/>
          <p:nvPr/>
        </p:nvSpPr>
        <p:spPr>
          <a:xfrm>
            <a:off x="864091" y="2422016"/>
            <a:ext cx="32019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Links </a:t>
            </a:r>
            <a:r>
              <a:rPr kumimoji="0" lang="en-GB" sz="24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5" name="TextBox 84">
            <a:extLst>
              <a:ext uri="{FF2B5EF4-FFF2-40B4-BE49-F238E27FC236}">
                <a16:creationId xmlns:a16="http://schemas.microsoft.com/office/drawing/2014/main" id="{971F057E-C69B-4D5C-82AC-7EA3B3746B39}"/>
              </a:ext>
            </a:extLst>
          </p:cNvPr>
          <p:cNvSpPr txBox="1"/>
          <p:nvPr/>
        </p:nvSpPr>
        <p:spPr>
          <a:xfrm>
            <a:off x="836881" y="4143808"/>
            <a:ext cx="32019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u="sng" dirty="0">
                <a:solidFill>
                  <a:srgbClr val="4472C4">
                    <a:lumMod val="50000"/>
                  </a:srgbClr>
                </a:solidFill>
                <a:latin typeface="Century Gothic" panose="020F0302020204030204"/>
              </a:rPr>
              <a:t>Ich </a:t>
            </a:r>
            <a:r>
              <a:rPr lang="en-GB" sz="2400" b="1" u="sng" dirty="0" err="1">
                <a:solidFill>
                  <a:srgbClr val="4472C4">
                    <a:lumMod val="50000"/>
                  </a:srgbClr>
                </a:solidFill>
                <a:latin typeface="Century Gothic" panose="020F0302020204030204"/>
              </a:rPr>
              <a:t>habe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6" name="Rectangle 85">
            <a:extLst>
              <a:ext uri="{FF2B5EF4-FFF2-40B4-BE49-F238E27FC236}">
                <a16:creationId xmlns:a16="http://schemas.microsoft.com/office/drawing/2014/main" id="{B23723DF-F675-4686-A998-4BBAC2E2853D}"/>
              </a:ext>
            </a:extLst>
          </p:cNvPr>
          <p:cNvSpPr/>
          <p:nvPr/>
        </p:nvSpPr>
        <p:spPr>
          <a:xfrm>
            <a:off x="283327" y="5739731"/>
            <a:ext cx="1893773"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TextBox 86">
            <a:extLst>
              <a:ext uri="{FF2B5EF4-FFF2-40B4-BE49-F238E27FC236}">
                <a16:creationId xmlns:a16="http://schemas.microsoft.com/office/drawing/2014/main" id="{9B2F846E-13CB-4DB8-AD1A-0025E2C27C51}"/>
              </a:ext>
            </a:extLst>
          </p:cNvPr>
          <p:cNvSpPr txBox="1"/>
          <p:nvPr/>
        </p:nvSpPr>
        <p:spPr>
          <a:xfrm>
            <a:off x="264809" y="5734777"/>
            <a:ext cx="27646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R1/R2 plural:</a:t>
            </a:r>
          </a:p>
        </p:txBody>
      </p:sp>
      <p:sp>
        <p:nvSpPr>
          <p:cNvPr id="88" name="Rectangle 87">
            <a:extLst>
              <a:ext uri="{FF2B5EF4-FFF2-40B4-BE49-F238E27FC236}">
                <a16:creationId xmlns:a16="http://schemas.microsoft.com/office/drawing/2014/main" id="{AB0EDE96-15C7-4EE1-86A9-D24698A11B84}"/>
              </a:ext>
            </a:extLst>
          </p:cNvPr>
          <p:cNvSpPr/>
          <p:nvPr/>
        </p:nvSpPr>
        <p:spPr>
          <a:xfrm>
            <a:off x="3045518" y="5711548"/>
            <a:ext cx="3142908"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9" name="TextBox 88">
            <a:extLst>
              <a:ext uri="{FF2B5EF4-FFF2-40B4-BE49-F238E27FC236}">
                <a16:creationId xmlns:a16="http://schemas.microsoft.com/office/drawing/2014/main" id="{B50FE733-6DCB-4B58-9E1F-4C4E437B18F8}"/>
              </a:ext>
            </a:extLst>
          </p:cNvPr>
          <p:cNvSpPr txBox="1"/>
          <p:nvPr/>
        </p:nvSpPr>
        <p:spPr>
          <a:xfrm>
            <a:off x="3021947" y="5716504"/>
            <a:ext cx="3228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jung</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Leute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0" name="TextBox 89">
            <a:extLst>
              <a:ext uri="{FF2B5EF4-FFF2-40B4-BE49-F238E27FC236}">
                <a16:creationId xmlns:a16="http://schemas.microsoft.com/office/drawing/2014/main" id="{8A0D0E58-99C0-4AB5-8907-70F3ECA4ED22}"/>
              </a:ext>
            </a:extLst>
          </p:cNvPr>
          <p:cNvSpPr txBox="1"/>
          <p:nvPr/>
        </p:nvSpPr>
        <p:spPr>
          <a:xfrm>
            <a:off x="4652812" y="5734777"/>
            <a:ext cx="360014"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C1A2AE07-1BC0-4991-A601-CDB8DD789986}"/>
              </a:ext>
            </a:extLst>
          </p:cNvPr>
          <p:cNvSpPr/>
          <p:nvPr/>
        </p:nvSpPr>
        <p:spPr>
          <a:xfrm>
            <a:off x="8857283" y="5717110"/>
            <a:ext cx="2223359"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2" name="TextBox 91">
            <a:extLst>
              <a:ext uri="{FF2B5EF4-FFF2-40B4-BE49-F238E27FC236}">
                <a16:creationId xmlns:a16="http://schemas.microsoft.com/office/drawing/2014/main" id="{8CDCC941-403E-42B6-B825-17F6AFA070D1}"/>
              </a:ext>
            </a:extLst>
          </p:cNvPr>
          <p:cNvSpPr txBox="1"/>
          <p:nvPr/>
        </p:nvSpPr>
        <p:spPr>
          <a:xfrm>
            <a:off x="8833712" y="5722066"/>
            <a:ext cx="22469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jung</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Leute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3" name="TextBox 92">
            <a:extLst>
              <a:ext uri="{FF2B5EF4-FFF2-40B4-BE49-F238E27FC236}">
                <a16:creationId xmlns:a16="http://schemas.microsoft.com/office/drawing/2014/main" id="{DB01B2F0-00E5-49AB-B99D-5093ADDBC1DB}"/>
              </a:ext>
            </a:extLst>
          </p:cNvPr>
          <p:cNvSpPr txBox="1"/>
          <p:nvPr/>
        </p:nvSpPr>
        <p:spPr>
          <a:xfrm>
            <a:off x="9539805" y="5736327"/>
            <a:ext cx="266673"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4" name="TextBox 93">
            <a:extLst>
              <a:ext uri="{FF2B5EF4-FFF2-40B4-BE49-F238E27FC236}">
                <a16:creationId xmlns:a16="http://schemas.microsoft.com/office/drawing/2014/main" id="{12D92C5C-66CE-4EBF-84EB-CFE1F4454373}"/>
              </a:ext>
            </a:extLst>
          </p:cNvPr>
          <p:cNvSpPr txBox="1"/>
          <p:nvPr/>
        </p:nvSpPr>
        <p:spPr>
          <a:xfrm>
            <a:off x="154432" y="5301413"/>
            <a:ext cx="120309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R1 and R2 the plural ending is always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after an article. Without an article, it is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77E1BF0F-E78E-44D6-9890-753CB77F0308}"/>
              </a:ext>
            </a:extLst>
          </p:cNvPr>
          <p:cNvSpPr/>
          <p:nvPr/>
        </p:nvSpPr>
        <p:spPr>
          <a:xfrm>
            <a:off x="9192635" y="4165877"/>
            <a:ext cx="2789360"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48AD5CCF-0CC7-4FF7-8167-B0053A6C57A0}"/>
              </a:ext>
            </a:extLst>
          </p:cNvPr>
          <p:cNvSpPr txBox="1"/>
          <p:nvPr/>
        </p:nvSpPr>
        <p:spPr>
          <a:xfrm>
            <a:off x="9192635" y="4168949"/>
            <a:ext cx="27893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Handy</a:t>
            </a:r>
          </a:p>
        </p:txBody>
      </p:sp>
      <p:sp>
        <p:nvSpPr>
          <p:cNvPr id="51" name="TextBox 50">
            <a:extLst>
              <a:ext uri="{FF2B5EF4-FFF2-40B4-BE49-F238E27FC236}">
                <a16:creationId xmlns:a16="http://schemas.microsoft.com/office/drawing/2014/main" id="{D33A6A99-C473-47DC-B345-53D67D62F36A}"/>
              </a:ext>
            </a:extLst>
          </p:cNvPr>
          <p:cNvSpPr txBox="1"/>
          <p:nvPr/>
        </p:nvSpPr>
        <p:spPr>
          <a:xfrm>
            <a:off x="10386482" y="4197492"/>
            <a:ext cx="360014"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2" name="Picture 51" descr="Logo, company name&#10;&#10;Description automatically generated">
            <a:extLst>
              <a:ext uri="{FF2B5EF4-FFF2-40B4-BE49-F238E27FC236}">
                <a16:creationId xmlns:a16="http://schemas.microsoft.com/office/drawing/2014/main" id="{4032B5E7-4571-4E8B-9A81-CFAD8C562C1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46768" y="3075459"/>
            <a:ext cx="1205888" cy="823395"/>
          </a:xfrm>
          <a:prstGeom prst="rect">
            <a:avLst/>
          </a:prstGeom>
        </p:spPr>
      </p:pic>
      <p:pic>
        <p:nvPicPr>
          <p:cNvPr id="53" name="Picture 52" descr="Graphical user interface&#10;&#10;Description automatically generated">
            <a:extLst>
              <a:ext uri="{FF2B5EF4-FFF2-40B4-BE49-F238E27FC236}">
                <a16:creationId xmlns:a16="http://schemas.microsoft.com/office/drawing/2014/main" id="{FC0D2185-E9EE-455C-A65C-F8797086BBD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86482" y="2982084"/>
            <a:ext cx="809428" cy="826211"/>
          </a:xfrm>
          <a:prstGeom prst="rect">
            <a:avLst/>
          </a:prstGeom>
        </p:spPr>
      </p:pic>
    </p:spTree>
    <p:extLst>
      <p:ext uri="{BB962C8B-B14F-4D97-AF65-F5344CB8AC3E}">
        <p14:creationId xmlns:p14="http://schemas.microsoft.com/office/powerpoint/2010/main" val="285334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8.3.2.2 Slide 10 links ist.wav"/>
                                        </p:tgtEl>
                                      </p:cMediaNode>
                                    </p:audio>
                                  </p:sub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1"/>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8.3.2.2 Slide 10 ein alter hut.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73"/>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5" name="8.3.2.2 Slide 10 eine kurze Hose.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74"/>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6" name="8.3.2.2 Slide 10 ein neues Handy.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8.3.2.2 Slide 10 ich habe.wav"/>
                                        </p:tgtEl>
                                      </p:cMediaNode>
                                    </p:audio>
                                  </p:subTnLst>
                                </p:cTn>
                              </p:par>
                              <p:par>
                                <p:cTn id="67" presetID="1"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77"/>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8" name="8.3.2.2 Slide 10 einen alten Hut.wav"/>
                                        </p:tgtEl>
                                      </p:cMediaNode>
                                    </p:audio>
                                  </p:sub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75"/>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5" name="8.3.2.2 Slide 10 eine kurze Hose.wav"/>
                                        </p:tgtEl>
                                      </p:cMediaNode>
                                    </p:audio>
                                  </p:sub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5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6" name="8.3.2.2 Slide 10 ein neues Handy.wav"/>
                                        </p:tgtEl>
                                      </p:cMediaNode>
                                    </p:audio>
                                  </p:sub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9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86"/>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8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90"/>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91"/>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92"/>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93"/>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90"/>
                                        </p:tgtEl>
                                        <p:attrNameLst>
                                          <p:attrName>style.visibility</p:attrName>
                                        </p:attrNameLst>
                                      </p:cBhvr>
                                      <p:to>
                                        <p:strVal val="hidden"/>
                                      </p:to>
                                    </p:set>
                                  </p:childTnLst>
                                  <p:subTnLst>
                                    <p:audio>
                                      <p:cMediaNode>
                                        <p:cTn display="0" masterRel="sameClick">
                                          <p:stCondLst>
                                            <p:cond evt="begin" delay="0">
                                              <p:tn val="131"/>
                                            </p:cond>
                                          </p:stCondLst>
                                          <p:endCondLst>
                                            <p:cond evt="onStopAudio" delay="0">
                                              <p:tgtEl>
                                                <p:sldTgt/>
                                              </p:tgtEl>
                                            </p:cond>
                                          </p:endCondLst>
                                        </p:cTn>
                                        <p:tgtEl>
                                          <p:sndTgt r:embed="rId9" name="8.3.2.2 Slide 10 keine junge Leute.wav"/>
                                        </p:tgtEl>
                                      </p:cMediaNode>
                                    </p:audio>
                                  </p:sub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1" nodeType="clickEffect">
                                  <p:stCondLst>
                                    <p:cond delay="0"/>
                                  </p:stCondLst>
                                  <p:childTnLst>
                                    <p:set>
                                      <p:cBhvr>
                                        <p:cTn id="136" dur="1" fill="hold">
                                          <p:stCondLst>
                                            <p:cond delay="0"/>
                                          </p:stCondLst>
                                        </p:cTn>
                                        <p:tgtEl>
                                          <p:spTgt spid="93"/>
                                        </p:tgtEl>
                                        <p:attrNameLst>
                                          <p:attrName>style.visibility</p:attrName>
                                        </p:attrNameLst>
                                      </p:cBhvr>
                                      <p:to>
                                        <p:strVal val="hidden"/>
                                      </p:to>
                                    </p:set>
                                  </p:childTnLst>
                                  <p:subTnLst>
                                    <p:audio>
                                      <p:cMediaNode>
                                        <p:cTn display="0" masterRel="sameClick">
                                          <p:stCondLst>
                                            <p:cond evt="begin" delay="0">
                                              <p:tn val="135"/>
                                            </p:cond>
                                          </p:stCondLst>
                                          <p:endCondLst>
                                            <p:cond evt="onStopAudio" delay="0">
                                              <p:tgtEl>
                                                <p:sldTgt/>
                                              </p:tgtEl>
                                            </p:cond>
                                          </p:endCondLst>
                                        </p:cTn>
                                        <p:tgtEl>
                                          <p:sndTgt r:embed="rId10" name="8.3.2.2 Slide 10 junge Leu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p:bldP spid="32" grpId="0"/>
      <p:bldP spid="33" grpId="0" animBg="1"/>
      <p:bldP spid="34" grpId="0"/>
      <p:bldP spid="36" grpId="0" animBg="1"/>
      <p:bldP spid="37" grpId="0"/>
      <p:bldP spid="38" grpId="0" animBg="1"/>
      <p:bldP spid="39" grpId="0"/>
      <p:bldP spid="40" grpId="0" animBg="1"/>
      <p:bldP spid="41" grpId="0"/>
      <p:bldP spid="42" grpId="0" animBg="1"/>
      <p:bldP spid="43" grpId="0"/>
      <p:bldP spid="44" grpId="0" animBg="1"/>
      <p:bldP spid="45" grpId="0"/>
      <p:bldP spid="66" grpId="0" animBg="1"/>
      <p:bldP spid="11" grpId="0" animBg="1"/>
      <p:bldP spid="11" grpId="1" animBg="1"/>
      <p:bldP spid="73" grpId="0" animBg="1"/>
      <p:bldP spid="73" grpId="1" animBg="1"/>
      <p:bldP spid="74" grpId="0" animBg="1"/>
      <p:bldP spid="74" grpId="1" animBg="1"/>
      <p:bldP spid="75" grpId="0" animBg="1"/>
      <p:bldP spid="75" grpId="1" animBg="1"/>
      <p:bldP spid="77" grpId="0" animBg="1"/>
      <p:bldP spid="77" grpId="1" animBg="1"/>
      <p:bldP spid="83" grpId="0"/>
      <p:bldP spid="84" grpId="0"/>
      <p:bldP spid="85" grpId="0"/>
      <p:bldP spid="86" grpId="0" animBg="1"/>
      <p:bldP spid="87" grpId="0"/>
      <p:bldP spid="88" grpId="0" animBg="1"/>
      <p:bldP spid="89" grpId="0"/>
      <p:bldP spid="90" grpId="0" animBg="1"/>
      <p:bldP spid="90" grpId="1" animBg="1"/>
      <p:bldP spid="91" grpId="0" animBg="1"/>
      <p:bldP spid="92" grpId="0"/>
      <p:bldP spid="93" grpId="0" animBg="1"/>
      <p:bldP spid="93" grpId="1" animBg="1"/>
      <p:bldP spid="94" grpId="0"/>
      <p:bldP spid="49" grpId="0" animBg="1"/>
      <p:bldP spid="50" grpId="0"/>
      <p:bldP spid="51" grpId="0" animBg="1"/>
      <p:bldP spid="5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73788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 name="Group 1">
            <a:extLst>
              <a:ext uri="{FF2B5EF4-FFF2-40B4-BE49-F238E27FC236}">
                <a16:creationId xmlns:a16="http://schemas.microsoft.com/office/drawing/2014/main" id="{E63B70FB-0617-428C-96CB-3056742EE133}"/>
              </a:ext>
            </a:extLst>
          </p:cNvPr>
          <p:cNvGrpSpPr/>
          <p:nvPr/>
        </p:nvGrpSpPr>
        <p:grpSpPr>
          <a:xfrm>
            <a:off x="4398821" y="1647311"/>
            <a:ext cx="3749040" cy="2100379"/>
            <a:chOff x="4398821" y="1647311"/>
            <a:chExt cx="3749040" cy="2100379"/>
          </a:xfrm>
        </p:grpSpPr>
        <p:pic>
          <p:nvPicPr>
            <p:cNvPr id="18" name="Picture 17" descr="A picture containing accessory, umbrella&#10;&#10;Description automatically generated">
              <a:extLst>
                <a:ext uri="{FF2B5EF4-FFF2-40B4-BE49-F238E27FC236}">
                  <a16:creationId xmlns:a16="http://schemas.microsoft.com/office/drawing/2014/main" id="{0DA4B498-02B4-434C-BC1E-770B7B1680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7627" y="1647311"/>
              <a:ext cx="1708157" cy="1887483"/>
            </a:xfrm>
            <a:prstGeom prst="rect">
              <a:avLst/>
            </a:prstGeom>
          </p:spPr>
        </p:pic>
        <p:sp>
          <p:nvSpPr>
            <p:cNvPr id="19" name="TextBox 18"/>
            <p:cNvSpPr txBox="1"/>
            <p:nvPr/>
          </p:nvSpPr>
          <p:spPr>
            <a:xfrm>
              <a:off x="4398821" y="3286025"/>
              <a:ext cx="3749040" cy="461665"/>
            </a:xfrm>
            <a:prstGeom prst="rect">
              <a:avLst/>
            </a:prstGeom>
            <a:noFill/>
          </p:spPr>
          <p:txBody>
            <a:bodyPr wrap="square" rtlCol="0">
              <a:spAutoFit/>
            </a:bodyPr>
            <a:lstStyle/>
            <a:p>
              <a:pPr algn="ctr"/>
              <a:r>
                <a:rPr lang="en-GB" sz="2400" dirty="0" err="1">
                  <a:solidFill>
                    <a:schemeClr val="accent5">
                      <a:lumMod val="50000"/>
                    </a:schemeClr>
                  </a:solidFill>
                </a:rPr>
                <a:t>Sonnenhut</a:t>
              </a:r>
              <a:r>
                <a:rPr lang="en-GB" sz="2400" dirty="0">
                  <a:solidFill>
                    <a:schemeClr val="accent5">
                      <a:lumMod val="50000"/>
                    </a:schemeClr>
                  </a:solidFill>
                </a:rPr>
                <a:t> (m.)</a:t>
              </a:r>
            </a:p>
          </p:txBody>
        </p:sp>
      </p:grpSp>
      <p:grpSp>
        <p:nvGrpSpPr>
          <p:cNvPr id="7" name="Group 6">
            <a:extLst>
              <a:ext uri="{FF2B5EF4-FFF2-40B4-BE49-F238E27FC236}">
                <a16:creationId xmlns:a16="http://schemas.microsoft.com/office/drawing/2014/main" id="{E0F8A4FB-E618-4664-9475-6B74A95F93DF}"/>
              </a:ext>
            </a:extLst>
          </p:cNvPr>
          <p:cNvGrpSpPr/>
          <p:nvPr/>
        </p:nvGrpSpPr>
        <p:grpSpPr>
          <a:xfrm>
            <a:off x="4860139" y="1509321"/>
            <a:ext cx="2443781" cy="2007536"/>
            <a:chOff x="422687" y="4138047"/>
            <a:chExt cx="2443781" cy="2007536"/>
          </a:xfrm>
        </p:grpSpPr>
        <p:pic>
          <p:nvPicPr>
            <p:cNvPr id="20" name="Picture 19" descr="Graphical user interface, application&#10;&#10;Description automatically generated">
              <a:extLst>
                <a:ext uri="{FF2B5EF4-FFF2-40B4-BE49-F238E27FC236}">
                  <a16:creationId xmlns:a16="http://schemas.microsoft.com/office/drawing/2014/main" id="{77C2DDA7-7FA2-400B-954A-90D920F50E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682" y="4138047"/>
              <a:ext cx="1483521" cy="1978028"/>
            </a:xfrm>
            <a:prstGeom prst="rect">
              <a:avLst/>
            </a:prstGeom>
          </p:spPr>
        </p:pic>
        <p:sp>
          <p:nvSpPr>
            <p:cNvPr id="21" name="TextBox 20"/>
            <p:cNvSpPr txBox="1"/>
            <p:nvPr/>
          </p:nvSpPr>
          <p:spPr>
            <a:xfrm>
              <a:off x="422687" y="5683918"/>
              <a:ext cx="2443781" cy="461665"/>
            </a:xfrm>
            <a:prstGeom prst="rect">
              <a:avLst/>
            </a:prstGeom>
            <a:noFill/>
          </p:spPr>
          <p:txBody>
            <a:bodyPr wrap="square" rtlCol="0">
              <a:spAutoFit/>
            </a:bodyPr>
            <a:lstStyle/>
            <a:p>
              <a:pPr algn="ctr"/>
              <a:r>
                <a:rPr lang="en-GB" sz="2400" dirty="0" err="1">
                  <a:solidFill>
                    <a:schemeClr val="accent5">
                      <a:lumMod val="50000"/>
                    </a:schemeClr>
                  </a:solidFill>
                </a:rPr>
                <a:t>Geldtasche</a:t>
              </a:r>
              <a:r>
                <a:rPr lang="en-GB" sz="2400" dirty="0">
                  <a:solidFill>
                    <a:schemeClr val="accent5">
                      <a:lumMod val="50000"/>
                    </a:schemeClr>
                  </a:solidFill>
                </a:rPr>
                <a:t> (f.)</a:t>
              </a:r>
            </a:p>
          </p:txBody>
        </p:sp>
      </p:grpSp>
      <p:grpSp>
        <p:nvGrpSpPr>
          <p:cNvPr id="6" name="Group 5">
            <a:extLst>
              <a:ext uri="{FF2B5EF4-FFF2-40B4-BE49-F238E27FC236}">
                <a16:creationId xmlns:a16="http://schemas.microsoft.com/office/drawing/2014/main" id="{649F8C5A-CEFC-43D1-BE89-25C1C38D6EC2}"/>
              </a:ext>
            </a:extLst>
          </p:cNvPr>
          <p:cNvGrpSpPr/>
          <p:nvPr/>
        </p:nvGrpSpPr>
        <p:grpSpPr>
          <a:xfrm>
            <a:off x="4399384" y="2226928"/>
            <a:ext cx="3600105" cy="1236307"/>
            <a:chOff x="5477252" y="338902"/>
            <a:chExt cx="3600105" cy="1236307"/>
          </a:xfrm>
        </p:grpSpPr>
        <p:pic>
          <p:nvPicPr>
            <p:cNvPr id="22" name="Picture 21" descr="Graphical user interface&#10;&#10;Description automatically generated">
              <a:extLst>
                <a:ext uri="{FF2B5EF4-FFF2-40B4-BE49-F238E27FC236}">
                  <a16:creationId xmlns:a16="http://schemas.microsoft.com/office/drawing/2014/main" id="{7FD977AA-01B4-4492-8C64-FD9536863B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5315" y="338902"/>
              <a:ext cx="795909" cy="869995"/>
            </a:xfrm>
            <a:prstGeom prst="rect">
              <a:avLst/>
            </a:prstGeom>
          </p:spPr>
        </p:pic>
        <p:sp>
          <p:nvSpPr>
            <p:cNvPr id="23" name="TextBox 22"/>
            <p:cNvSpPr txBox="1"/>
            <p:nvPr/>
          </p:nvSpPr>
          <p:spPr>
            <a:xfrm>
              <a:off x="5477252" y="1113544"/>
              <a:ext cx="3600105" cy="461665"/>
            </a:xfrm>
            <a:prstGeom prst="rect">
              <a:avLst/>
            </a:prstGeom>
            <a:noFill/>
          </p:spPr>
          <p:txBody>
            <a:bodyPr wrap="square" rtlCol="0">
              <a:spAutoFit/>
            </a:bodyPr>
            <a:lstStyle/>
            <a:p>
              <a:pPr algn="l"/>
              <a:r>
                <a:rPr lang="en-GB" sz="2400" dirty="0" err="1">
                  <a:solidFill>
                    <a:schemeClr val="accent5">
                      <a:lumMod val="50000"/>
                    </a:schemeClr>
                  </a:solidFill>
                </a:rPr>
                <a:t>Konzertprogramm</a:t>
              </a:r>
              <a:r>
                <a:rPr lang="en-GB" sz="2400" dirty="0">
                  <a:solidFill>
                    <a:schemeClr val="accent5">
                      <a:lumMod val="50000"/>
                    </a:schemeClr>
                  </a:solidFill>
                </a:rPr>
                <a:t> (nt.)</a:t>
              </a:r>
            </a:p>
          </p:txBody>
        </p:sp>
      </p:grpSp>
      <p:pic>
        <p:nvPicPr>
          <p:cNvPr id="26" name="Picture 25">
            <a:extLst>
              <a:ext uri="{FF2B5EF4-FFF2-40B4-BE49-F238E27FC236}">
                <a16:creationId xmlns:a16="http://schemas.microsoft.com/office/drawing/2014/main" id="{7C05E582-03D7-4B92-A3E8-D4B6F90D3D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8574" y="2008500"/>
            <a:ext cx="1679786" cy="1748070"/>
          </a:xfrm>
          <a:prstGeom prst="rect">
            <a:avLst/>
          </a:prstGeom>
        </p:spPr>
      </p:pic>
      <p:pic>
        <p:nvPicPr>
          <p:cNvPr id="27" name="Picture 26" descr="Logo&#10;&#10;Description automatically generated">
            <a:extLst>
              <a:ext uri="{FF2B5EF4-FFF2-40B4-BE49-F238E27FC236}">
                <a16:creationId xmlns:a16="http://schemas.microsoft.com/office/drawing/2014/main" id="{BB4681BE-93CC-44CC-A3D0-5B805A9447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8304" y="2185332"/>
            <a:ext cx="1252747" cy="1076579"/>
          </a:xfrm>
          <a:prstGeom prst="rect">
            <a:avLst/>
          </a:prstGeom>
        </p:spPr>
      </p:pic>
      <p:pic>
        <p:nvPicPr>
          <p:cNvPr id="28" name="Picture 27" descr="Graphical user interface&#10;&#10;Description automatically generated">
            <a:extLst>
              <a:ext uri="{FF2B5EF4-FFF2-40B4-BE49-F238E27FC236}">
                <a16:creationId xmlns:a16="http://schemas.microsoft.com/office/drawing/2014/main" id="{F631628E-BAE2-47DC-A48F-8D6899F364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12363" y="2439521"/>
            <a:ext cx="953761" cy="973537"/>
          </a:xfrm>
          <a:prstGeom prst="rect">
            <a:avLst/>
          </a:prstGeom>
        </p:spPr>
      </p:pic>
      <p:grpSp>
        <p:nvGrpSpPr>
          <p:cNvPr id="29" name="Group 28">
            <a:extLst>
              <a:ext uri="{FF2B5EF4-FFF2-40B4-BE49-F238E27FC236}">
                <a16:creationId xmlns:a16="http://schemas.microsoft.com/office/drawing/2014/main" id="{4ECD5D81-C58F-40E2-B014-1C21908D6859}"/>
              </a:ext>
            </a:extLst>
          </p:cNvPr>
          <p:cNvGrpSpPr/>
          <p:nvPr/>
        </p:nvGrpSpPr>
        <p:grpSpPr>
          <a:xfrm>
            <a:off x="5269736" y="2002927"/>
            <a:ext cx="1560623" cy="1317995"/>
            <a:chOff x="8380017" y="4013395"/>
            <a:chExt cx="1560623" cy="1317995"/>
          </a:xfrm>
        </p:grpSpPr>
        <p:pic>
          <p:nvPicPr>
            <p:cNvPr id="30" name="Picture 29" descr="Icon&#10;&#10;Description automatically generated">
              <a:extLst>
                <a:ext uri="{FF2B5EF4-FFF2-40B4-BE49-F238E27FC236}">
                  <a16:creationId xmlns:a16="http://schemas.microsoft.com/office/drawing/2014/main" id="{9FFD1675-A313-4939-BE1D-8AECD273A3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878570">
              <a:off x="8380017" y="4013395"/>
              <a:ext cx="1560623" cy="1317995"/>
            </a:xfrm>
            <a:prstGeom prst="rect">
              <a:avLst/>
            </a:prstGeom>
          </p:spPr>
        </p:pic>
        <p:sp>
          <p:nvSpPr>
            <p:cNvPr id="31" name="TextBox 30">
              <a:extLst>
                <a:ext uri="{FF2B5EF4-FFF2-40B4-BE49-F238E27FC236}">
                  <a16:creationId xmlns:a16="http://schemas.microsoft.com/office/drawing/2014/main" id="{631DDD93-E842-439D-A881-696DD0C8854C}"/>
                </a:ext>
              </a:extLst>
            </p:cNvPr>
            <p:cNvSpPr txBox="1"/>
            <p:nvPr/>
          </p:nvSpPr>
          <p:spPr>
            <a:xfrm rot="21391420">
              <a:off x="8671093" y="4362735"/>
              <a:ext cx="893140" cy="584775"/>
            </a:xfrm>
            <a:prstGeom prst="rect">
              <a:avLst/>
            </a:prstGeom>
            <a:noFill/>
          </p:spPr>
          <p:txBody>
            <a:bodyPr wrap="square" rtlCol="0">
              <a:spAutoFit/>
            </a:bodyPr>
            <a:lstStyle/>
            <a:p>
              <a:pPr algn="l"/>
              <a:r>
                <a:rPr lang="en-GB" sz="3200" b="1" dirty="0">
                  <a:solidFill>
                    <a:schemeClr val="accent5">
                      <a:lumMod val="50000"/>
                    </a:schemeClr>
                  </a:solidFill>
                </a:rPr>
                <a:t>358</a:t>
              </a:r>
            </a:p>
          </p:txBody>
        </p:sp>
      </p:grpSp>
      <p:grpSp>
        <p:nvGrpSpPr>
          <p:cNvPr id="8" name="Group 7">
            <a:extLst>
              <a:ext uri="{FF2B5EF4-FFF2-40B4-BE49-F238E27FC236}">
                <a16:creationId xmlns:a16="http://schemas.microsoft.com/office/drawing/2014/main" id="{E8F67F4E-C3F5-47CD-BE9B-1333E717F7F0}"/>
              </a:ext>
            </a:extLst>
          </p:cNvPr>
          <p:cNvGrpSpPr/>
          <p:nvPr/>
        </p:nvGrpSpPr>
        <p:grpSpPr>
          <a:xfrm>
            <a:off x="4834820" y="2162482"/>
            <a:ext cx="2346792" cy="1216509"/>
            <a:chOff x="8027984" y="247046"/>
            <a:chExt cx="2346792" cy="1216509"/>
          </a:xfrm>
        </p:grpSpPr>
        <p:pic>
          <p:nvPicPr>
            <p:cNvPr id="24" name="Picture 23" descr="A picture containing background pattern&#10;&#10;Description automatically generated">
              <a:extLst>
                <a:ext uri="{FF2B5EF4-FFF2-40B4-BE49-F238E27FC236}">
                  <a16:creationId xmlns:a16="http://schemas.microsoft.com/office/drawing/2014/main" id="{9A76742A-7AFF-4DBD-9BFD-3E80B40AB22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01598" y="247046"/>
              <a:ext cx="1016606" cy="814873"/>
            </a:xfrm>
            <a:prstGeom prst="rect">
              <a:avLst/>
            </a:prstGeom>
          </p:spPr>
        </p:pic>
        <p:sp>
          <p:nvSpPr>
            <p:cNvPr id="25" name="TextBox 24"/>
            <p:cNvSpPr txBox="1"/>
            <p:nvPr/>
          </p:nvSpPr>
          <p:spPr>
            <a:xfrm>
              <a:off x="8027984" y="1001890"/>
              <a:ext cx="2346792" cy="461665"/>
            </a:xfrm>
            <a:prstGeom prst="rect">
              <a:avLst/>
            </a:prstGeom>
            <a:noFill/>
          </p:spPr>
          <p:txBody>
            <a:bodyPr wrap="square" rtlCol="0">
              <a:spAutoFit/>
            </a:bodyPr>
            <a:lstStyle/>
            <a:p>
              <a:pPr algn="ctr"/>
              <a:r>
                <a:rPr lang="en-GB" sz="2400" dirty="0">
                  <a:solidFill>
                    <a:schemeClr val="accent5">
                      <a:lumMod val="50000"/>
                    </a:schemeClr>
                  </a:solidFill>
                </a:rPr>
                <a:t>Roman (m.)</a:t>
              </a:r>
            </a:p>
          </p:txBody>
        </p:sp>
      </p:grpSp>
      <p:pic>
        <p:nvPicPr>
          <p:cNvPr id="12" name="Picture 11">
            <a:extLst>
              <a:ext uri="{FF2B5EF4-FFF2-40B4-BE49-F238E27FC236}">
                <a16:creationId xmlns:a16="http://schemas.microsoft.com/office/drawing/2014/main" id="{D140248C-FC6C-224F-984C-0F8BF6D63A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433574">
            <a:off x="1067474" y="1511076"/>
            <a:ext cx="2410792" cy="2752550"/>
          </a:xfrm>
          <a:prstGeom prst="rect">
            <a:avLst/>
          </a:prstGeom>
        </p:spPr>
      </p:pic>
      <p:sp>
        <p:nvSpPr>
          <p:cNvPr id="15" name="TextBox 14">
            <a:extLst>
              <a:ext uri="{FF2B5EF4-FFF2-40B4-BE49-F238E27FC236}">
                <a16:creationId xmlns:a16="http://schemas.microsoft.com/office/drawing/2014/main" id="{E6050152-6ED6-B144-AFD0-DE8A41A60716}"/>
              </a:ext>
            </a:extLst>
          </p:cNvPr>
          <p:cNvSpPr txBox="1">
            <a:spLocks noChangeAspect="1"/>
          </p:cNvSpPr>
          <p:nvPr/>
        </p:nvSpPr>
        <p:spPr>
          <a:xfrm>
            <a:off x="1528861" y="3206883"/>
            <a:ext cx="1337607" cy="923330"/>
          </a:xfrm>
          <a:prstGeom prst="rect">
            <a:avLst/>
          </a:prstGeom>
          <a:noFill/>
        </p:spPr>
        <p:txBody>
          <a:bodyPr wrap="square" rtlCol="0">
            <a:spAutoFit/>
          </a:bodyPr>
          <a:lstStyle/>
          <a:p>
            <a:pPr algn="ctr"/>
            <a:r>
              <a:rPr lang="en-GB" sz="5400" b="1" dirty="0">
                <a:solidFill>
                  <a:srgbClr val="115076"/>
                </a:solidFill>
                <a:latin typeface="Century Gothic" panose="020B0502020202020204" pitchFamily="34" charset="0"/>
              </a:rPr>
              <a:t>der</a:t>
            </a:r>
          </a:p>
        </p:txBody>
      </p:sp>
      <p:pic>
        <p:nvPicPr>
          <p:cNvPr id="14" name="Picture 13">
            <a:extLst>
              <a:ext uri="{FF2B5EF4-FFF2-40B4-BE49-F238E27FC236}">
                <a16:creationId xmlns:a16="http://schemas.microsoft.com/office/drawing/2014/main" id="{6E32EC3A-2EDC-7A4E-9505-FEA5B8F1D1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flipH="1">
            <a:off x="4906763" y="3749606"/>
            <a:ext cx="2359018" cy="2721282"/>
          </a:xfrm>
          <a:prstGeom prst="rect">
            <a:avLst/>
          </a:prstGeom>
        </p:spPr>
      </p:pic>
      <p:sp>
        <p:nvSpPr>
          <p:cNvPr id="17" name="TextBox 16">
            <a:extLst>
              <a:ext uri="{FF2B5EF4-FFF2-40B4-BE49-F238E27FC236}">
                <a16:creationId xmlns:a16="http://schemas.microsoft.com/office/drawing/2014/main" id="{CD9A9D11-6970-4C42-84F1-A310B76E2C67}"/>
              </a:ext>
            </a:extLst>
          </p:cNvPr>
          <p:cNvSpPr txBox="1">
            <a:spLocks noChangeAspect="1"/>
          </p:cNvSpPr>
          <p:nvPr/>
        </p:nvSpPr>
        <p:spPr>
          <a:xfrm>
            <a:off x="5112516" y="5276274"/>
            <a:ext cx="1874358" cy="923330"/>
          </a:xfrm>
          <a:prstGeom prst="rect">
            <a:avLst/>
          </a:prstGeom>
          <a:noFill/>
        </p:spPr>
        <p:txBody>
          <a:bodyPr wrap="square" rtlCol="0">
            <a:spAutoFit/>
          </a:bodyPr>
          <a:lstStyle/>
          <a:p>
            <a:pPr algn="ctr"/>
            <a:r>
              <a:rPr lang="en-GB" sz="5400" b="1" dirty="0">
                <a:solidFill>
                  <a:srgbClr val="115076"/>
                </a:solidFill>
                <a:latin typeface="Century Gothic" panose="020B0502020202020204" pitchFamily="34" charset="0"/>
              </a:rPr>
              <a:t>das</a:t>
            </a:r>
          </a:p>
        </p:txBody>
      </p:sp>
      <p:pic>
        <p:nvPicPr>
          <p:cNvPr id="13" name="Picture 12">
            <a:extLst>
              <a:ext uri="{FF2B5EF4-FFF2-40B4-BE49-F238E27FC236}">
                <a16:creationId xmlns:a16="http://schemas.microsoft.com/office/drawing/2014/main" id="{BC180B48-9723-1546-ADA7-C158BFC0BA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9097517" y="1526710"/>
            <a:ext cx="2359018" cy="2721282"/>
          </a:xfrm>
          <a:prstGeom prst="rect">
            <a:avLst/>
          </a:prstGeom>
        </p:spPr>
      </p:pic>
      <p:sp>
        <p:nvSpPr>
          <p:cNvPr id="16" name="TextBox 15">
            <a:extLst>
              <a:ext uri="{FF2B5EF4-FFF2-40B4-BE49-F238E27FC236}">
                <a16:creationId xmlns:a16="http://schemas.microsoft.com/office/drawing/2014/main" id="{3053D006-F5E5-E947-AC45-473347AFD1B9}"/>
              </a:ext>
            </a:extLst>
          </p:cNvPr>
          <p:cNvSpPr txBox="1">
            <a:spLocks noChangeAspect="1"/>
          </p:cNvSpPr>
          <p:nvPr/>
        </p:nvSpPr>
        <p:spPr>
          <a:xfrm>
            <a:off x="9445248" y="3286025"/>
            <a:ext cx="1340456" cy="923330"/>
          </a:xfrm>
          <a:prstGeom prst="rect">
            <a:avLst/>
          </a:prstGeom>
          <a:noFill/>
        </p:spPr>
        <p:txBody>
          <a:bodyPr wrap="square" rtlCol="0">
            <a:spAutoFit/>
          </a:bodyPr>
          <a:lstStyle/>
          <a:p>
            <a:pPr algn="ctr"/>
            <a:r>
              <a:rPr lang="en-GB" sz="5400" b="1" dirty="0">
                <a:solidFill>
                  <a:srgbClr val="115076"/>
                </a:solidFill>
                <a:latin typeface="Century Gothic" panose="020B0502020202020204" pitchFamily="34" charset="0"/>
              </a:rPr>
              <a:t>die</a:t>
            </a:r>
          </a:p>
        </p:txBody>
      </p:sp>
      <p:sp>
        <p:nvSpPr>
          <p:cNvPr id="9" name="Rectangle 8">
            <a:extLst>
              <a:ext uri="{FF2B5EF4-FFF2-40B4-BE49-F238E27FC236}">
                <a16:creationId xmlns:a16="http://schemas.microsoft.com/office/drawing/2014/main" id="{9E1CDBF4-0542-4860-8114-8CC68892725F}"/>
              </a:ext>
            </a:extLst>
          </p:cNvPr>
          <p:cNvSpPr/>
          <p:nvPr/>
        </p:nvSpPr>
        <p:spPr>
          <a:xfrm>
            <a:off x="5476974" y="3179577"/>
            <a:ext cx="1454245" cy="461665"/>
          </a:xfrm>
          <a:prstGeom prst="rect">
            <a:avLst/>
          </a:prstGeom>
        </p:spPr>
        <p:txBody>
          <a:bodyPr wrap="none">
            <a:spAutoFit/>
          </a:bodyPr>
          <a:lstStyle/>
          <a:p>
            <a:pPr algn="ctr"/>
            <a:r>
              <a:rPr lang="en-GB" sz="2400" dirty="0">
                <a:solidFill>
                  <a:schemeClr val="accent5">
                    <a:lumMod val="50000"/>
                  </a:schemeClr>
                </a:solidFill>
              </a:rPr>
              <a:t>Shorts(f.)</a:t>
            </a:r>
          </a:p>
        </p:txBody>
      </p:sp>
    </p:spTree>
    <p:extLst>
      <p:ext uri="{BB962C8B-B14F-4D97-AF65-F5344CB8AC3E}">
        <p14:creationId xmlns:p14="http://schemas.microsoft.com/office/powerpoint/2010/main" val="190710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xit" presetSubtype="8" fill="hold" nodeType="clickEffect">
                                  <p:stCondLst>
                                    <p:cond delay="0"/>
                                  </p:stCondLst>
                                  <p:childTnLst>
                                    <p:anim calcmode="lin" valueType="num">
                                      <p:cBhvr additive="base">
                                        <p:cTn id="13" dur="3000"/>
                                        <p:tgtEl>
                                          <p:spTgt spid="2"/>
                                        </p:tgtEl>
                                        <p:attrNameLst>
                                          <p:attrName>ppt_x</p:attrName>
                                        </p:attrNameLst>
                                      </p:cBhvr>
                                      <p:tavLst>
                                        <p:tav tm="0">
                                          <p:val>
                                            <p:strVal val="ppt_x"/>
                                          </p:val>
                                        </p:tav>
                                        <p:tav tm="100000">
                                          <p:val>
                                            <p:strVal val="0-ppt_w/2"/>
                                          </p:val>
                                        </p:tav>
                                      </p:tavLst>
                                    </p:anim>
                                    <p:anim calcmode="lin" valueType="num">
                                      <p:cBhvr additive="base">
                                        <p:cTn id="14" dur="3000"/>
                                        <p:tgtEl>
                                          <p:spTgt spid="2"/>
                                        </p:tgtEl>
                                        <p:attrNameLst>
                                          <p:attrName>ppt_y</p:attrName>
                                        </p:attrNameLst>
                                      </p:cBhvr>
                                      <p:tavLst>
                                        <p:tav tm="0">
                                          <p:val>
                                            <p:strVal val="ppt_y"/>
                                          </p:val>
                                        </p:tav>
                                        <p:tav tm="100000">
                                          <p:val>
                                            <p:strVal val="ppt_y"/>
                                          </p:val>
                                        </p:tav>
                                      </p:tavLst>
                                    </p:anim>
                                    <p:set>
                                      <p:cBhvr>
                                        <p:cTn id="15" dur="1" fill="hold">
                                          <p:stCondLst>
                                            <p:cond delay="29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3000"/>
                                        <p:tgtEl>
                                          <p:spTgt spid="6"/>
                                        </p:tgtEl>
                                        <p:attrNameLst>
                                          <p:attrName>ppt_x</p:attrName>
                                        </p:attrNameLst>
                                      </p:cBhvr>
                                      <p:tavLst>
                                        <p:tav tm="0">
                                          <p:val>
                                            <p:strVal val="ppt_x"/>
                                          </p:val>
                                        </p:tav>
                                        <p:tav tm="100000">
                                          <p:val>
                                            <p:strVal val="ppt_x"/>
                                          </p:val>
                                        </p:tav>
                                      </p:tavLst>
                                    </p:anim>
                                    <p:anim calcmode="lin" valueType="num">
                                      <p:cBhvr additive="base">
                                        <p:cTn id="27" dur="3000"/>
                                        <p:tgtEl>
                                          <p:spTgt spid="6"/>
                                        </p:tgtEl>
                                        <p:attrNameLst>
                                          <p:attrName>ppt_y</p:attrName>
                                        </p:attrNameLst>
                                      </p:cBhvr>
                                      <p:tavLst>
                                        <p:tav tm="0">
                                          <p:val>
                                            <p:strVal val="ppt_y"/>
                                          </p:val>
                                        </p:tav>
                                        <p:tav tm="100000">
                                          <p:val>
                                            <p:strVal val="1+ppt_h/2"/>
                                          </p:val>
                                        </p:tav>
                                      </p:tavLst>
                                    </p:anim>
                                    <p:set>
                                      <p:cBhvr>
                                        <p:cTn id="28" dur="1" fill="hold">
                                          <p:stCondLst>
                                            <p:cond delay="29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xit" presetSubtype="2" fill="hold" nodeType="clickEffect">
                                  <p:stCondLst>
                                    <p:cond delay="0"/>
                                  </p:stCondLst>
                                  <p:childTnLst>
                                    <p:anim calcmode="lin" valueType="num">
                                      <p:cBhvr additive="base">
                                        <p:cTn id="39" dur="3000"/>
                                        <p:tgtEl>
                                          <p:spTgt spid="7"/>
                                        </p:tgtEl>
                                        <p:attrNameLst>
                                          <p:attrName>ppt_x</p:attrName>
                                        </p:attrNameLst>
                                      </p:cBhvr>
                                      <p:tavLst>
                                        <p:tav tm="0">
                                          <p:val>
                                            <p:strVal val="ppt_x"/>
                                          </p:val>
                                        </p:tav>
                                        <p:tav tm="100000">
                                          <p:val>
                                            <p:strVal val="1+ppt_w/2"/>
                                          </p:val>
                                        </p:tav>
                                      </p:tavLst>
                                    </p:anim>
                                    <p:anim calcmode="lin" valueType="num">
                                      <p:cBhvr additive="base">
                                        <p:cTn id="40" dur="3000"/>
                                        <p:tgtEl>
                                          <p:spTgt spid="7"/>
                                        </p:tgtEl>
                                        <p:attrNameLst>
                                          <p:attrName>ppt_y</p:attrName>
                                        </p:attrNameLst>
                                      </p:cBhvr>
                                      <p:tavLst>
                                        <p:tav tm="0">
                                          <p:val>
                                            <p:strVal val="ppt_y"/>
                                          </p:val>
                                        </p:tav>
                                        <p:tav tm="100000">
                                          <p:val>
                                            <p:strVal val="ppt_y"/>
                                          </p:val>
                                        </p:tav>
                                      </p:tavLst>
                                    </p:anim>
                                    <p:set>
                                      <p:cBhvr>
                                        <p:cTn id="41" dur="1" fill="hold">
                                          <p:stCondLst>
                                            <p:cond delay="2999"/>
                                          </p:stCondLst>
                                        </p:cTn>
                                        <p:tgtEl>
                                          <p:spTgt spid="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xit" presetSubtype="2" fill="hold" nodeType="clickEffect">
                                  <p:stCondLst>
                                    <p:cond delay="0"/>
                                  </p:stCondLst>
                                  <p:childTnLst>
                                    <p:anim calcmode="lin" valueType="num">
                                      <p:cBhvr additive="base">
                                        <p:cTn id="52" dur="2000"/>
                                        <p:tgtEl>
                                          <p:spTgt spid="26"/>
                                        </p:tgtEl>
                                        <p:attrNameLst>
                                          <p:attrName>ppt_x</p:attrName>
                                        </p:attrNameLst>
                                      </p:cBhvr>
                                      <p:tavLst>
                                        <p:tav tm="0">
                                          <p:val>
                                            <p:strVal val="ppt_x"/>
                                          </p:val>
                                        </p:tav>
                                        <p:tav tm="100000">
                                          <p:val>
                                            <p:strVal val="1+ppt_w/2"/>
                                          </p:val>
                                        </p:tav>
                                      </p:tavLst>
                                    </p:anim>
                                    <p:anim calcmode="lin" valueType="num">
                                      <p:cBhvr additive="base">
                                        <p:cTn id="53" dur="2000"/>
                                        <p:tgtEl>
                                          <p:spTgt spid="26"/>
                                        </p:tgtEl>
                                        <p:attrNameLst>
                                          <p:attrName>ppt_y</p:attrName>
                                        </p:attrNameLst>
                                      </p:cBhvr>
                                      <p:tavLst>
                                        <p:tav tm="0">
                                          <p:val>
                                            <p:strVal val="ppt_y"/>
                                          </p:val>
                                        </p:tav>
                                        <p:tav tm="100000">
                                          <p:val>
                                            <p:strVal val="ppt_y"/>
                                          </p:val>
                                        </p:tav>
                                      </p:tavLst>
                                    </p:anim>
                                    <p:set>
                                      <p:cBhvr>
                                        <p:cTn id="54" dur="1" fill="hold">
                                          <p:stCondLst>
                                            <p:cond delay="1999"/>
                                          </p:stCondLst>
                                        </p:cTn>
                                        <p:tgtEl>
                                          <p:spTgt spid="2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p:cTn id="59" dur="500" fill="hold"/>
                                        <p:tgtEl>
                                          <p:spTgt spid="27"/>
                                        </p:tgtEl>
                                        <p:attrNameLst>
                                          <p:attrName>ppt_w</p:attrName>
                                        </p:attrNameLst>
                                      </p:cBhvr>
                                      <p:tavLst>
                                        <p:tav tm="0">
                                          <p:val>
                                            <p:fltVal val="0"/>
                                          </p:val>
                                        </p:tav>
                                        <p:tav tm="100000">
                                          <p:val>
                                            <p:strVal val="#ppt_w"/>
                                          </p:val>
                                        </p:tav>
                                      </p:tavLst>
                                    </p:anim>
                                    <p:anim calcmode="lin" valueType="num">
                                      <p:cBhvr>
                                        <p:cTn id="60" dur="500" fill="hold"/>
                                        <p:tgtEl>
                                          <p:spTgt spid="27"/>
                                        </p:tgtEl>
                                        <p:attrNameLst>
                                          <p:attrName>ppt_h</p:attrName>
                                        </p:attrNameLst>
                                      </p:cBhvr>
                                      <p:tavLst>
                                        <p:tav tm="0">
                                          <p:val>
                                            <p:fltVal val="0"/>
                                          </p:val>
                                        </p:tav>
                                        <p:tav tm="100000">
                                          <p:val>
                                            <p:strVal val="#ppt_h"/>
                                          </p:val>
                                        </p:tav>
                                      </p:tavLst>
                                    </p:anim>
                                    <p:animEffect transition="in" filter="fade">
                                      <p:cBhvr>
                                        <p:cTn id="61" dur="500"/>
                                        <p:tgtEl>
                                          <p:spTgt spid="27"/>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xit" presetSubtype="2" fill="hold" nodeType="clickEffect">
                                  <p:stCondLst>
                                    <p:cond delay="0"/>
                                  </p:stCondLst>
                                  <p:childTnLst>
                                    <p:anim calcmode="lin" valueType="num">
                                      <p:cBhvr additive="base">
                                        <p:cTn id="70" dur="2000"/>
                                        <p:tgtEl>
                                          <p:spTgt spid="27"/>
                                        </p:tgtEl>
                                        <p:attrNameLst>
                                          <p:attrName>ppt_x</p:attrName>
                                        </p:attrNameLst>
                                      </p:cBhvr>
                                      <p:tavLst>
                                        <p:tav tm="0">
                                          <p:val>
                                            <p:strVal val="ppt_x"/>
                                          </p:val>
                                        </p:tav>
                                        <p:tav tm="100000">
                                          <p:val>
                                            <p:strVal val="1+ppt_w/2"/>
                                          </p:val>
                                        </p:tav>
                                      </p:tavLst>
                                    </p:anim>
                                    <p:anim calcmode="lin" valueType="num">
                                      <p:cBhvr additive="base">
                                        <p:cTn id="71" dur="2000"/>
                                        <p:tgtEl>
                                          <p:spTgt spid="27"/>
                                        </p:tgtEl>
                                        <p:attrNameLst>
                                          <p:attrName>ppt_y</p:attrName>
                                        </p:attrNameLst>
                                      </p:cBhvr>
                                      <p:tavLst>
                                        <p:tav tm="0">
                                          <p:val>
                                            <p:strVal val="ppt_y"/>
                                          </p:val>
                                        </p:tav>
                                        <p:tav tm="100000">
                                          <p:val>
                                            <p:strVal val="ppt_y"/>
                                          </p:val>
                                        </p:tav>
                                      </p:tavLst>
                                    </p:anim>
                                    <p:set>
                                      <p:cBhvr>
                                        <p:cTn id="72" dur="1" fill="hold">
                                          <p:stCondLst>
                                            <p:cond delay="1999"/>
                                          </p:stCondLst>
                                        </p:cTn>
                                        <p:tgtEl>
                                          <p:spTgt spid="27"/>
                                        </p:tgtEl>
                                        <p:attrNameLst>
                                          <p:attrName>style.visibility</p:attrName>
                                        </p:attrNameLst>
                                      </p:cBhvr>
                                      <p:to>
                                        <p:strVal val="hidden"/>
                                      </p:to>
                                    </p:set>
                                  </p:childTnLst>
                                </p:cTn>
                              </p:par>
                              <p:par>
                                <p:cTn id="73" presetID="2" presetClass="exit" presetSubtype="2" fill="hold" grpId="1" nodeType="withEffect">
                                  <p:stCondLst>
                                    <p:cond delay="0"/>
                                  </p:stCondLst>
                                  <p:childTnLst>
                                    <p:anim calcmode="lin" valueType="num">
                                      <p:cBhvr additive="base">
                                        <p:cTn id="74" dur="2000"/>
                                        <p:tgtEl>
                                          <p:spTgt spid="9"/>
                                        </p:tgtEl>
                                        <p:attrNameLst>
                                          <p:attrName>ppt_x</p:attrName>
                                        </p:attrNameLst>
                                      </p:cBhvr>
                                      <p:tavLst>
                                        <p:tav tm="0">
                                          <p:val>
                                            <p:strVal val="ppt_x"/>
                                          </p:val>
                                        </p:tav>
                                        <p:tav tm="100000">
                                          <p:val>
                                            <p:strVal val="1+ppt_w/2"/>
                                          </p:val>
                                        </p:tav>
                                      </p:tavLst>
                                    </p:anim>
                                    <p:anim calcmode="lin" valueType="num">
                                      <p:cBhvr additive="base">
                                        <p:cTn id="75" dur="2000"/>
                                        <p:tgtEl>
                                          <p:spTgt spid="9"/>
                                        </p:tgtEl>
                                        <p:attrNameLst>
                                          <p:attrName>ppt_y</p:attrName>
                                        </p:attrNameLst>
                                      </p:cBhvr>
                                      <p:tavLst>
                                        <p:tav tm="0">
                                          <p:val>
                                            <p:strVal val="ppt_y"/>
                                          </p:val>
                                        </p:tav>
                                        <p:tav tm="100000">
                                          <p:val>
                                            <p:strVal val="ppt_y"/>
                                          </p:val>
                                        </p:tav>
                                      </p:tavLst>
                                    </p:anim>
                                    <p:set>
                                      <p:cBhvr>
                                        <p:cTn id="76" dur="1" fill="hold">
                                          <p:stCondLst>
                                            <p:cond delay="1999"/>
                                          </p:stCondLst>
                                        </p:cTn>
                                        <p:tgtEl>
                                          <p:spTgt spid="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28"/>
                                        </p:tgtEl>
                                        <p:attrNameLst>
                                          <p:attrName>style.visibility</p:attrName>
                                        </p:attrNameLst>
                                      </p:cBhvr>
                                      <p:to>
                                        <p:strVal val="visible"/>
                                      </p:to>
                                    </p:set>
                                    <p:anim calcmode="lin" valueType="num">
                                      <p:cBhvr>
                                        <p:cTn id="81" dur="500" fill="hold"/>
                                        <p:tgtEl>
                                          <p:spTgt spid="28"/>
                                        </p:tgtEl>
                                        <p:attrNameLst>
                                          <p:attrName>ppt_w</p:attrName>
                                        </p:attrNameLst>
                                      </p:cBhvr>
                                      <p:tavLst>
                                        <p:tav tm="0">
                                          <p:val>
                                            <p:fltVal val="0"/>
                                          </p:val>
                                        </p:tav>
                                        <p:tav tm="100000">
                                          <p:val>
                                            <p:strVal val="#ppt_w"/>
                                          </p:val>
                                        </p:tav>
                                      </p:tavLst>
                                    </p:anim>
                                    <p:anim calcmode="lin" valueType="num">
                                      <p:cBhvr>
                                        <p:cTn id="82" dur="500" fill="hold"/>
                                        <p:tgtEl>
                                          <p:spTgt spid="28"/>
                                        </p:tgtEl>
                                        <p:attrNameLst>
                                          <p:attrName>ppt_h</p:attrName>
                                        </p:attrNameLst>
                                      </p:cBhvr>
                                      <p:tavLst>
                                        <p:tav tm="0">
                                          <p:val>
                                            <p:fltVal val="0"/>
                                          </p:val>
                                        </p:tav>
                                        <p:tav tm="100000">
                                          <p:val>
                                            <p:strVal val="#ppt_h"/>
                                          </p:val>
                                        </p:tav>
                                      </p:tavLst>
                                    </p:anim>
                                    <p:animEffect transition="in" filter="fade">
                                      <p:cBhvr>
                                        <p:cTn id="83" dur="500"/>
                                        <p:tgtEl>
                                          <p:spTgt spid="28"/>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xit" presetSubtype="4" fill="hold" nodeType="clickEffect">
                                  <p:stCondLst>
                                    <p:cond delay="0"/>
                                  </p:stCondLst>
                                  <p:childTnLst>
                                    <p:anim calcmode="lin" valueType="num">
                                      <p:cBhvr additive="base">
                                        <p:cTn id="87" dur="2000"/>
                                        <p:tgtEl>
                                          <p:spTgt spid="28"/>
                                        </p:tgtEl>
                                        <p:attrNameLst>
                                          <p:attrName>ppt_x</p:attrName>
                                        </p:attrNameLst>
                                      </p:cBhvr>
                                      <p:tavLst>
                                        <p:tav tm="0">
                                          <p:val>
                                            <p:strVal val="ppt_x"/>
                                          </p:val>
                                        </p:tav>
                                        <p:tav tm="100000">
                                          <p:val>
                                            <p:strVal val="ppt_x"/>
                                          </p:val>
                                        </p:tav>
                                      </p:tavLst>
                                    </p:anim>
                                    <p:anim calcmode="lin" valueType="num">
                                      <p:cBhvr additive="base">
                                        <p:cTn id="88" dur="2000"/>
                                        <p:tgtEl>
                                          <p:spTgt spid="28"/>
                                        </p:tgtEl>
                                        <p:attrNameLst>
                                          <p:attrName>ppt_y</p:attrName>
                                        </p:attrNameLst>
                                      </p:cBhvr>
                                      <p:tavLst>
                                        <p:tav tm="0">
                                          <p:val>
                                            <p:strVal val="ppt_y"/>
                                          </p:val>
                                        </p:tav>
                                        <p:tav tm="100000">
                                          <p:val>
                                            <p:strVal val="1+ppt_h/2"/>
                                          </p:val>
                                        </p:tav>
                                      </p:tavLst>
                                    </p:anim>
                                    <p:set>
                                      <p:cBhvr>
                                        <p:cTn id="89" dur="1" fill="hold">
                                          <p:stCondLst>
                                            <p:cond delay="1999"/>
                                          </p:stCondLst>
                                        </p:cTn>
                                        <p:tgtEl>
                                          <p:spTgt spid="28"/>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29"/>
                                        </p:tgtEl>
                                        <p:attrNameLst>
                                          <p:attrName>style.visibility</p:attrName>
                                        </p:attrNameLst>
                                      </p:cBhvr>
                                      <p:to>
                                        <p:strVal val="visible"/>
                                      </p:to>
                                    </p:set>
                                    <p:anim calcmode="lin" valueType="num">
                                      <p:cBhvr>
                                        <p:cTn id="94" dur="500" fill="hold"/>
                                        <p:tgtEl>
                                          <p:spTgt spid="29"/>
                                        </p:tgtEl>
                                        <p:attrNameLst>
                                          <p:attrName>ppt_w</p:attrName>
                                        </p:attrNameLst>
                                      </p:cBhvr>
                                      <p:tavLst>
                                        <p:tav tm="0">
                                          <p:val>
                                            <p:fltVal val="0"/>
                                          </p:val>
                                        </p:tav>
                                        <p:tav tm="100000">
                                          <p:val>
                                            <p:strVal val="#ppt_w"/>
                                          </p:val>
                                        </p:tav>
                                      </p:tavLst>
                                    </p:anim>
                                    <p:anim calcmode="lin" valueType="num">
                                      <p:cBhvr>
                                        <p:cTn id="95" dur="500" fill="hold"/>
                                        <p:tgtEl>
                                          <p:spTgt spid="29"/>
                                        </p:tgtEl>
                                        <p:attrNameLst>
                                          <p:attrName>ppt_h</p:attrName>
                                        </p:attrNameLst>
                                      </p:cBhvr>
                                      <p:tavLst>
                                        <p:tav tm="0">
                                          <p:val>
                                            <p:fltVal val="0"/>
                                          </p:val>
                                        </p:tav>
                                        <p:tav tm="100000">
                                          <p:val>
                                            <p:strVal val="#ppt_h"/>
                                          </p:val>
                                        </p:tav>
                                      </p:tavLst>
                                    </p:anim>
                                    <p:animEffect transition="in" filter="fade">
                                      <p:cBhvr>
                                        <p:cTn id="96" dur="500"/>
                                        <p:tgtEl>
                                          <p:spTgt spid="29"/>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xit" presetSubtype="2" fill="hold" nodeType="clickEffect">
                                  <p:stCondLst>
                                    <p:cond delay="0"/>
                                  </p:stCondLst>
                                  <p:childTnLst>
                                    <p:anim calcmode="lin" valueType="num">
                                      <p:cBhvr additive="base">
                                        <p:cTn id="100" dur="2000"/>
                                        <p:tgtEl>
                                          <p:spTgt spid="29"/>
                                        </p:tgtEl>
                                        <p:attrNameLst>
                                          <p:attrName>ppt_x</p:attrName>
                                        </p:attrNameLst>
                                      </p:cBhvr>
                                      <p:tavLst>
                                        <p:tav tm="0">
                                          <p:val>
                                            <p:strVal val="ppt_x"/>
                                          </p:val>
                                        </p:tav>
                                        <p:tav tm="100000">
                                          <p:val>
                                            <p:strVal val="1+ppt_w/2"/>
                                          </p:val>
                                        </p:tav>
                                      </p:tavLst>
                                    </p:anim>
                                    <p:anim calcmode="lin" valueType="num">
                                      <p:cBhvr additive="base">
                                        <p:cTn id="101" dur="2000"/>
                                        <p:tgtEl>
                                          <p:spTgt spid="29"/>
                                        </p:tgtEl>
                                        <p:attrNameLst>
                                          <p:attrName>ppt_y</p:attrName>
                                        </p:attrNameLst>
                                      </p:cBhvr>
                                      <p:tavLst>
                                        <p:tav tm="0">
                                          <p:val>
                                            <p:strVal val="ppt_y"/>
                                          </p:val>
                                        </p:tav>
                                        <p:tav tm="100000">
                                          <p:val>
                                            <p:strVal val="ppt_y"/>
                                          </p:val>
                                        </p:tav>
                                      </p:tavLst>
                                    </p:anim>
                                    <p:set>
                                      <p:cBhvr>
                                        <p:cTn id="102" dur="1" fill="hold">
                                          <p:stCondLst>
                                            <p:cond delay="1999"/>
                                          </p:stCondLst>
                                        </p:cTn>
                                        <p:tgtEl>
                                          <p:spTgt spid="2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nodeType="clickEffect">
                                  <p:stCondLst>
                                    <p:cond delay="0"/>
                                  </p:stCondLst>
                                  <p:childTnLst>
                                    <p:set>
                                      <p:cBhvr>
                                        <p:cTn id="106" dur="1" fill="hold">
                                          <p:stCondLst>
                                            <p:cond delay="0"/>
                                          </p:stCondLst>
                                        </p:cTn>
                                        <p:tgtEl>
                                          <p:spTgt spid="8"/>
                                        </p:tgtEl>
                                        <p:attrNameLst>
                                          <p:attrName>style.visibility</p:attrName>
                                        </p:attrNameLst>
                                      </p:cBhvr>
                                      <p:to>
                                        <p:strVal val="visible"/>
                                      </p:to>
                                    </p:set>
                                    <p:anim calcmode="lin" valueType="num">
                                      <p:cBhvr>
                                        <p:cTn id="107" dur="500" fill="hold"/>
                                        <p:tgtEl>
                                          <p:spTgt spid="8"/>
                                        </p:tgtEl>
                                        <p:attrNameLst>
                                          <p:attrName>ppt_w</p:attrName>
                                        </p:attrNameLst>
                                      </p:cBhvr>
                                      <p:tavLst>
                                        <p:tav tm="0">
                                          <p:val>
                                            <p:fltVal val="0"/>
                                          </p:val>
                                        </p:tav>
                                        <p:tav tm="100000">
                                          <p:val>
                                            <p:strVal val="#ppt_w"/>
                                          </p:val>
                                        </p:tav>
                                      </p:tavLst>
                                    </p:anim>
                                    <p:anim calcmode="lin" valueType="num">
                                      <p:cBhvr>
                                        <p:cTn id="108" dur="500" fill="hold"/>
                                        <p:tgtEl>
                                          <p:spTgt spid="8"/>
                                        </p:tgtEl>
                                        <p:attrNameLst>
                                          <p:attrName>ppt_h</p:attrName>
                                        </p:attrNameLst>
                                      </p:cBhvr>
                                      <p:tavLst>
                                        <p:tav tm="0">
                                          <p:val>
                                            <p:fltVal val="0"/>
                                          </p:val>
                                        </p:tav>
                                        <p:tav tm="100000">
                                          <p:val>
                                            <p:strVal val="#ppt_h"/>
                                          </p:val>
                                        </p:tav>
                                      </p:tavLst>
                                    </p:anim>
                                    <p:animEffect transition="in" filter="fade">
                                      <p:cBhvr>
                                        <p:cTn id="109" dur="500"/>
                                        <p:tgtEl>
                                          <p:spTgt spid="8"/>
                                        </p:tgtEl>
                                      </p:cBhvr>
                                    </p:animEffect>
                                  </p:childTnLst>
                                </p:cTn>
                              </p:par>
                            </p:childTnLst>
                          </p:cTn>
                        </p:par>
                      </p:childTnLst>
                    </p:cTn>
                  </p:par>
                  <p:par>
                    <p:cTn id="110" fill="hold">
                      <p:stCondLst>
                        <p:cond delay="indefinite"/>
                      </p:stCondLst>
                      <p:childTnLst>
                        <p:par>
                          <p:cTn id="111" fill="hold">
                            <p:stCondLst>
                              <p:cond delay="0"/>
                            </p:stCondLst>
                            <p:childTnLst>
                              <p:par>
                                <p:cTn id="112" presetID="2" presetClass="exit" presetSubtype="8" fill="hold" nodeType="clickEffect">
                                  <p:stCondLst>
                                    <p:cond delay="0"/>
                                  </p:stCondLst>
                                  <p:childTnLst>
                                    <p:anim calcmode="lin" valueType="num">
                                      <p:cBhvr additive="base">
                                        <p:cTn id="113" dur="2000"/>
                                        <p:tgtEl>
                                          <p:spTgt spid="8"/>
                                        </p:tgtEl>
                                        <p:attrNameLst>
                                          <p:attrName>ppt_x</p:attrName>
                                        </p:attrNameLst>
                                      </p:cBhvr>
                                      <p:tavLst>
                                        <p:tav tm="0">
                                          <p:val>
                                            <p:strVal val="ppt_x"/>
                                          </p:val>
                                        </p:tav>
                                        <p:tav tm="100000">
                                          <p:val>
                                            <p:strVal val="0-ppt_w/2"/>
                                          </p:val>
                                        </p:tav>
                                      </p:tavLst>
                                    </p:anim>
                                    <p:anim calcmode="lin" valueType="num">
                                      <p:cBhvr additive="base">
                                        <p:cTn id="114" dur="2000"/>
                                        <p:tgtEl>
                                          <p:spTgt spid="8"/>
                                        </p:tgtEl>
                                        <p:attrNameLst>
                                          <p:attrName>ppt_y</p:attrName>
                                        </p:attrNameLst>
                                      </p:cBhvr>
                                      <p:tavLst>
                                        <p:tav tm="0">
                                          <p:val>
                                            <p:strVal val="ppt_y"/>
                                          </p:val>
                                        </p:tav>
                                        <p:tav tm="100000">
                                          <p:val>
                                            <p:strVal val="ppt_y"/>
                                          </p:val>
                                        </p:tav>
                                      </p:tavLst>
                                    </p:anim>
                                    <p:set>
                                      <p:cBhvr>
                                        <p:cTn id="115"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7339914" cy="869950"/>
          </a:xfrm>
          <a:prstGeom prst="rect">
            <a:avLst/>
          </a:prstGeom>
        </p:spPr>
      </p:pic>
      <p:sp>
        <p:nvSpPr>
          <p:cNvPr id="4" name="Title 3"/>
          <p:cNvSpPr>
            <a:spLocks noGrp="1"/>
          </p:cNvSpPr>
          <p:nvPr>
            <p:ph type="title"/>
          </p:nvPr>
        </p:nvSpPr>
        <p:spPr>
          <a:xfrm>
            <a:off x="-1" y="294041"/>
            <a:ext cx="7105135" cy="707849"/>
          </a:xfrm>
        </p:spPr>
        <p:txBody>
          <a:bodyPr>
            <a:normAutofit/>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in </a:t>
            </a:r>
            <a:r>
              <a:rPr lang="en-GB" sz="3600" b="1" dirty="0" err="1">
                <a:solidFill>
                  <a:schemeClr val="bg1"/>
                </a:solidFill>
              </a:rPr>
              <a:t>deinem</a:t>
            </a:r>
            <a:r>
              <a:rPr lang="en-GB" sz="3600" b="1" dirty="0">
                <a:solidFill>
                  <a:schemeClr val="bg1"/>
                </a:solidFill>
              </a:rPr>
              <a:t> Rucksack?</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10540314" y="247046"/>
            <a:ext cx="141888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91042" y="1120088"/>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Gegenstände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Benutze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Artikel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9" name="Picture 8" descr="A picture containing text&#10;&#10;Description automatically generated">
            <a:extLst>
              <a:ext uri="{FF2B5EF4-FFF2-40B4-BE49-F238E27FC236}">
                <a16:creationId xmlns:a16="http://schemas.microsoft.com/office/drawing/2014/main" id="{35A19936-05E9-456B-8699-358358A8F8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24554" y="647965"/>
            <a:ext cx="926953" cy="1251040"/>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64E9376F-82B9-45B7-9984-D2AA456627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888342"/>
            <a:ext cx="1483521" cy="1488121"/>
          </a:xfrm>
          <a:prstGeom prst="rect">
            <a:avLst/>
          </a:prstGeom>
        </p:spPr>
      </p:pic>
      <p:graphicFrame>
        <p:nvGraphicFramePr>
          <p:cNvPr id="15" name="Table 19">
            <a:extLst>
              <a:ext uri="{FF2B5EF4-FFF2-40B4-BE49-F238E27FC236}">
                <a16:creationId xmlns:a16="http://schemas.microsoft.com/office/drawing/2014/main" id="{AE8C9942-C8D4-4C00-BA24-65737FA6857E}"/>
              </a:ext>
            </a:extLst>
          </p:cNvPr>
          <p:cNvGraphicFramePr>
            <a:graphicFrameLocks noGrp="1"/>
          </p:cNvGraphicFramePr>
          <p:nvPr>
            <p:extLst>
              <p:ext uri="{D42A27DB-BD31-4B8C-83A1-F6EECF244321}">
                <p14:modId xmlns:p14="http://schemas.microsoft.com/office/powerpoint/2010/main" val="3312435267"/>
              </p:ext>
            </p:extLst>
          </p:nvPr>
        </p:nvGraphicFramePr>
        <p:xfrm>
          <a:off x="1648941" y="5434283"/>
          <a:ext cx="9802565" cy="396240"/>
        </p:xfrm>
        <a:graphic>
          <a:graphicData uri="http://schemas.openxmlformats.org/drawingml/2006/table">
            <a:tbl>
              <a:tblPr firstRow="1" bandRow="1">
                <a:tableStyleId>{5940675A-B579-460E-94D1-54222C63F5DA}</a:tableStyleId>
              </a:tblPr>
              <a:tblGrid>
                <a:gridCol w="1960513">
                  <a:extLst>
                    <a:ext uri="{9D8B030D-6E8A-4147-A177-3AD203B41FA5}">
                      <a16:colId xmlns:a16="http://schemas.microsoft.com/office/drawing/2014/main" val="2304950161"/>
                    </a:ext>
                  </a:extLst>
                </a:gridCol>
                <a:gridCol w="1960513">
                  <a:extLst>
                    <a:ext uri="{9D8B030D-6E8A-4147-A177-3AD203B41FA5}">
                      <a16:colId xmlns:a16="http://schemas.microsoft.com/office/drawing/2014/main" val="2777938127"/>
                    </a:ext>
                  </a:extLst>
                </a:gridCol>
                <a:gridCol w="1960513">
                  <a:extLst>
                    <a:ext uri="{9D8B030D-6E8A-4147-A177-3AD203B41FA5}">
                      <a16:colId xmlns:a16="http://schemas.microsoft.com/office/drawing/2014/main" val="3189423736"/>
                    </a:ext>
                  </a:extLst>
                </a:gridCol>
                <a:gridCol w="1960513">
                  <a:extLst>
                    <a:ext uri="{9D8B030D-6E8A-4147-A177-3AD203B41FA5}">
                      <a16:colId xmlns:a16="http://schemas.microsoft.com/office/drawing/2014/main" val="1563213200"/>
                    </a:ext>
                  </a:extLst>
                </a:gridCol>
                <a:gridCol w="1960513">
                  <a:extLst>
                    <a:ext uri="{9D8B030D-6E8A-4147-A177-3AD203B41FA5}">
                      <a16:colId xmlns:a16="http://schemas.microsoft.com/office/drawing/2014/main" val="1289999825"/>
                    </a:ext>
                  </a:extLst>
                </a:gridCol>
              </a:tblGrid>
              <a:tr h="370840">
                <a:tc>
                  <a:txBody>
                    <a:bodyPr/>
                    <a:lstStyle/>
                    <a:p>
                      <a:pPr algn="ctr"/>
                      <a:r>
                        <a:rPr lang="en-GB" sz="2000" dirty="0" err="1">
                          <a:solidFill>
                            <a:srgbClr val="115076"/>
                          </a:solidFill>
                        </a:rPr>
                        <a:t>praktisch</a:t>
                      </a:r>
                      <a:endParaRPr lang="en-GB" sz="2000" dirty="0">
                        <a:solidFill>
                          <a:srgbClr val="115076"/>
                        </a:solidFill>
                      </a:endParaRP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tcPr>
                </a:tc>
                <a:tc>
                  <a:txBody>
                    <a:bodyPr/>
                    <a:lstStyle/>
                    <a:p>
                      <a:pPr algn="ctr"/>
                      <a:r>
                        <a:rPr lang="en-GB" sz="2000" dirty="0" err="1">
                          <a:solidFill>
                            <a:srgbClr val="115076"/>
                          </a:solidFill>
                        </a:rPr>
                        <a:t>groß</a:t>
                      </a:r>
                      <a:endParaRPr lang="en-GB" sz="2000" dirty="0">
                        <a:solidFill>
                          <a:srgbClr val="115076"/>
                        </a:solidFill>
                      </a:endParaRP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tcPr>
                </a:tc>
                <a:tc>
                  <a:txBody>
                    <a:bodyPr/>
                    <a:lstStyle/>
                    <a:p>
                      <a:pPr algn="ctr"/>
                      <a:r>
                        <a:rPr lang="en-GB" sz="2000" dirty="0">
                          <a:solidFill>
                            <a:srgbClr val="115076"/>
                          </a:solidFill>
                        </a:rPr>
                        <a:t>alt</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tcPr>
                </a:tc>
                <a:tc>
                  <a:txBody>
                    <a:bodyPr/>
                    <a:lstStyle/>
                    <a:p>
                      <a:pPr algn="ctr"/>
                      <a:r>
                        <a:rPr lang="en-GB" sz="2000" dirty="0" err="1">
                          <a:solidFill>
                            <a:srgbClr val="115076"/>
                          </a:solidFill>
                        </a:rPr>
                        <a:t>interessant</a:t>
                      </a:r>
                      <a:endParaRPr lang="en-GB" sz="2000" dirty="0">
                        <a:solidFill>
                          <a:srgbClr val="115076"/>
                        </a:solidFill>
                      </a:endParaRP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tcPr>
                </a:tc>
                <a:tc>
                  <a:txBody>
                    <a:bodyPr/>
                    <a:lstStyle/>
                    <a:p>
                      <a:pPr algn="ctr"/>
                      <a:r>
                        <a:rPr lang="en-GB" sz="2000" dirty="0">
                          <a:solidFill>
                            <a:srgbClr val="115076"/>
                          </a:solidFill>
                        </a:rPr>
                        <a:t>kurz</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tcPr>
                </a:tc>
                <a:extLst>
                  <a:ext uri="{0D108BD9-81ED-4DB2-BD59-A6C34878D82A}">
                    <a16:rowId xmlns:a16="http://schemas.microsoft.com/office/drawing/2014/main" val="814116577"/>
                  </a:ext>
                </a:extLst>
              </a:tr>
            </a:tbl>
          </a:graphicData>
        </a:graphic>
      </p:graphicFrame>
      <p:graphicFrame>
        <p:nvGraphicFramePr>
          <p:cNvPr id="26" name="Table 19">
            <a:extLst>
              <a:ext uri="{FF2B5EF4-FFF2-40B4-BE49-F238E27FC236}">
                <a16:creationId xmlns:a16="http://schemas.microsoft.com/office/drawing/2014/main" id="{4BA45263-1E76-48FE-B706-097CE8154A2E}"/>
              </a:ext>
            </a:extLst>
          </p:cNvPr>
          <p:cNvGraphicFramePr>
            <a:graphicFrameLocks noGrp="1"/>
          </p:cNvGraphicFramePr>
          <p:nvPr>
            <p:extLst>
              <p:ext uri="{D42A27DB-BD31-4B8C-83A1-F6EECF244321}">
                <p14:modId xmlns:p14="http://schemas.microsoft.com/office/powerpoint/2010/main" val="265241162"/>
              </p:ext>
            </p:extLst>
          </p:nvPr>
        </p:nvGraphicFramePr>
        <p:xfrm>
          <a:off x="2542746" y="5830523"/>
          <a:ext cx="7842052" cy="396240"/>
        </p:xfrm>
        <a:graphic>
          <a:graphicData uri="http://schemas.openxmlformats.org/drawingml/2006/table">
            <a:tbl>
              <a:tblPr firstRow="1" bandRow="1">
                <a:tableStyleId>{5940675A-B579-460E-94D1-54222C63F5DA}</a:tableStyleId>
              </a:tblPr>
              <a:tblGrid>
                <a:gridCol w="1960513">
                  <a:extLst>
                    <a:ext uri="{9D8B030D-6E8A-4147-A177-3AD203B41FA5}">
                      <a16:colId xmlns:a16="http://schemas.microsoft.com/office/drawing/2014/main" val="2304950161"/>
                    </a:ext>
                  </a:extLst>
                </a:gridCol>
                <a:gridCol w="1960513">
                  <a:extLst>
                    <a:ext uri="{9D8B030D-6E8A-4147-A177-3AD203B41FA5}">
                      <a16:colId xmlns:a16="http://schemas.microsoft.com/office/drawing/2014/main" val="2777938127"/>
                    </a:ext>
                  </a:extLst>
                </a:gridCol>
                <a:gridCol w="1960513">
                  <a:extLst>
                    <a:ext uri="{9D8B030D-6E8A-4147-A177-3AD203B41FA5}">
                      <a16:colId xmlns:a16="http://schemas.microsoft.com/office/drawing/2014/main" val="3189423736"/>
                    </a:ext>
                  </a:extLst>
                </a:gridCol>
                <a:gridCol w="1960513">
                  <a:extLst>
                    <a:ext uri="{9D8B030D-6E8A-4147-A177-3AD203B41FA5}">
                      <a16:colId xmlns:a16="http://schemas.microsoft.com/office/drawing/2014/main" val="1563213200"/>
                    </a:ext>
                  </a:extLst>
                </a:gridCol>
              </a:tblGrid>
              <a:tr h="370840">
                <a:tc>
                  <a:txBody>
                    <a:bodyPr/>
                    <a:lstStyle/>
                    <a:p>
                      <a:pPr algn="ctr"/>
                      <a:r>
                        <a:rPr lang="en-GB" sz="2000" dirty="0">
                          <a:solidFill>
                            <a:srgbClr val="115076"/>
                          </a:solidFill>
                        </a:rPr>
                        <a:t>rot</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tcPr>
                </a:tc>
                <a:tc>
                  <a:txBody>
                    <a:bodyPr/>
                    <a:lstStyle/>
                    <a:p>
                      <a:pPr algn="ctr"/>
                      <a:r>
                        <a:rPr lang="en-GB" sz="2000" dirty="0" err="1">
                          <a:solidFill>
                            <a:srgbClr val="115076"/>
                          </a:solidFill>
                        </a:rPr>
                        <a:t>klein</a:t>
                      </a:r>
                      <a:endParaRPr lang="en-GB" sz="2000" dirty="0">
                        <a:solidFill>
                          <a:srgbClr val="115076"/>
                        </a:solidFill>
                      </a:endParaRP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tcPr>
                </a:tc>
                <a:tc>
                  <a:txBody>
                    <a:bodyPr/>
                    <a:lstStyle/>
                    <a:p>
                      <a:pPr algn="ctr"/>
                      <a:r>
                        <a:rPr lang="en-GB" sz="2000" dirty="0" err="1">
                          <a:solidFill>
                            <a:srgbClr val="115076"/>
                          </a:solidFill>
                        </a:rPr>
                        <a:t>lecker</a:t>
                      </a:r>
                      <a:endParaRPr lang="en-GB" sz="2000" dirty="0">
                        <a:solidFill>
                          <a:srgbClr val="115076"/>
                        </a:solidFill>
                      </a:endParaRP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tcPr>
                </a:tc>
                <a:tc>
                  <a:txBody>
                    <a:bodyPr/>
                    <a:lstStyle/>
                    <a:p>
                      <a:pPr algn="ctr"/>
                      <a:r>
                        <a:rPr lang="en-GB" sz="2000" dirty="0">
                          <a:solidFill>
                            <a:srgbClr val="115076"/>
                          </a:solidFill>
                        </a:rPr>
                        <a:t>neu</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tcPr>
                </a:tc>
                <a:extLst>
                  <a:ext uri="{0D108BD9-81ED-4DB2-BD59-A6C34878D82A}">
                    <a16:rowId xmlns:a16="http://schemas.microsoft.com/office/drawing/2014/main" val="814116577"/>
                  </a:ext>
                </a:extLst>
              </a:tr>
            </a:tbl>
          </a:graphicData>
        </a:graphic>
      </p:graphicFrame>
      <p:pic>
        <p:nvPicPr>
          <p:cNvPr id="22" name="Picture 21">
            <a:extLst>
              <a:ext uri="{FF2B5EF4-FFF2-40B4-BE49-F238E27FC236}">
                <a16:creationId xmlns:a16="http://schemas.microsoft.com/office/drawing/2014/main" id="{0324D435-2601-4CC2-B6BA-E6529F0A77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9371"/>
          <a:stretch/>
        </p:blipFill>
        <p:spPr>
          <a:xfrm>
            <a:off x="5079933" y="1530136"/>
            <a:ext cx="3687078" cy="3654965"/>
          </a:xfrm>
          <a:prstGeom prst="rect">
            <a:avLst/>
          </a:prstGeom>
        </p:spPr>
      </p:pic>
      <p:pic>
        <p:nvPicPr>
          <p:cNvPr id="32" name="Picture 31">
            <a:extLst>
              <a:ext uri="{FF2B5EF4-FFF2-40B4-BE49-F238E27FC236}">
                <a16:creationId xmlns:a16="http://schemas.microsoft.com/office/drawing/2014/main" id="{388FB6DA-742C-4CD0-843F-F233CC5638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5916" y="3554155"/>
            <a:ext cx="1679786" cy="1748070"/>
          </a:xfrm>
          <a:prstGeom prst="rect">
            <a:avLst/>
          </a:prstGeom>
        </p:spPr>
      </p:pic>
      <p:pic>
        <p:nvPicPr>
          <p:cNvPr id="38" name="Picture 37" descr="Logo&#10;&#10;Description automatically generated">
            <a:extLst>
              <a:ext uri="{FF2B5EF4-FFF2-40B4-BE49-F238E27FC236}">
                <a16:creationId xmlns:a16="http://schemas.microsoft.com/office/drawing/2014/main" id="{CB7C6A82-C32C-4187-B6FC-666BAD6D61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28815" y="2939893"/>
            <a:ext cx="1252747" cy="1076579"/>
          </a:xfrm>
          <a:prstGeom prst="rect">
            <a:avLst/>
          </a:prstGeom>
        </p:spPr>
      </p:pic>
      <p:pic>
        <p:nvPicPr>
          <p:cNvPr id="40" name="Picture 39" descr="Graphical user interface, application&#10;&#10;Description automatically generated">
            <a:extLst>
              <a:ext uri="{FF2B5EF4-FFF2-40B4-BE49-F238E27FC236}">
                <a16:creationId xmlns:a16="http://schemas.microsoft.com/office/drawing/2014/main" id="{77C2DDA7-7FA2-400B-954A-90D920F50E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94522" y="1039355"/>
            <a:ext cx="1483521" cy="1978028"/>
          </a:xfrm>
          <a:prstGeom prst="rect">
            <a:avLst/>
          </a:prstGeom>
        </p:spPr>
      </p:pic>
      <p:pic>
        <p:nvPicPr>
          <p:cNvPr id="44" name="Picture 43" descr="A picture containing text&#10;&#10;Description automatically generated">
            <a:extLst>
              <a:ext uri="{FF2B5EF4-FFF2-40B4-BE49-F238E27FC236}">
                <a16:creationId xmlns:a16="http://schemas.microsoft.com/office/drawing/2014/main" id="{216557CB-7993-45D2-BFAB-9FCA11567A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10307" y="2235605"/>
            <a:ext cx="441666" cy="316297"/>
          </a:xfrm>
          <a:prstGeom prst="rect">
            <a:avLst/>
          </a:prstGeom>
        </p:spPr>
      </p:pic>
      <p:pic>
        <p:nvPicPr>
          <p:cNvPr id="46" name="Picture 45" descr="Logo&#10;&#10;Description automatically generated">
            <a:extLst>
              <a:ext uri="{FF2B5EF4-FFF2-40B4-BE49-F238E27FC236}">
                <a16:creationId xmlns:a16="http://schemas.microsoft.com/office/drawing/2014/main" id="{A9014797-5D93-4AD3-BF0F-B9CCFC5D0F9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80977" y="2340159"/>
            <a:ext cx="347601" cy="324518"/>
          </a:xfrm>
          <a:prstGeom prst="rect">
            <a:avLst/>
          </a:prstGeom>
        </p:spPr>
      </p:pic>
      <p:pic>
        <p:nvPicPr>
          <p:cNvPr id="47" name="Picture 46" descr="Logo&#10;&#10;Description automatically generated">
            <a:extLst>
              <a:ext uri="{FF2B5EF4-FFF2-40B4-BE49-F238E27FC236}">
                <a16:creationId xmlns:a16="http://schemas.microsoft.com/office/drawing/2014/main" id="{E5A9A5DE-A4C5-4643-9425-9AC4AD7C5D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36283" y="2342289"/>
            <a:ext cx="347601" cy="324518"/>
          </a:xfrm>
          <a:prstGeom prst="rect">
            <a:avLst/>
          </a:prstGeom>
        </p:spPr>
      </p:pic>
      <p:pic>
        <p:nvPicPr>
          <p:cNvPr id="49" name="Picture 48" descr="A picture containing background pattern&#10;&#10;Description automatically generated">
            <a:extLst>
              <a:ext uri="{FF2B5EF4-FFF2-40B4-BE49-F238E27FC236}">
                <a16:creationId xmlns:a16="http://schemas.microsoft.com/office/drawing/2014/main" id="{9A76742A-7AFF-4DBD-9BFD-3E80B40AB22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65218" y="2679659"/>
            <a:ext cx="1016606" cy="814873"/>
          </a:xfrm>
          <a:prstGeom prst="rect">
            <a:avLst/>
          </a:prstGeom>
        </p:spPr>
      </p:pic>
      <p:grpSp>
        <p:nvGrpSpPr>
          <p:cNvPr id="55" name="Group 54">
            <a:extLst>
              <a:ext uri="{FF2B5EF4-FFF2-40B4-BE49-F238E27FC236}">
                <a16:creationId xmlns:a16="http://schemas.microsoft.com/office/drawing/2014/main" id="{5EBDBC89-03C2-4894-88BF-A461CF69389F}"/>
              </a:ext>
            </a:extLst>
          </p:cNvPr>
          <p:cNvGrpSpPr/>
          <p:nvPr/>
        </p:nvGrpSpPr>
        <p:grpSpPr>
          <a:xfrm>
            <a:off x="8248280" y="4035818"/>
            <a:ext cx="1560623" cy="1317995"/>
            <a:chOff x="8380017" y="4013395"/>
            <a:chExt cx="1560623" cy="1317995"/>
          </a:xfrm>
        </p:grpSpPr>
        <p:pic>
          <p:nvPicPr>
            <p:cNvPr id="34" name="Picture 33" descr="Icon&#10;&#10;Description automatically generated">
              <a:extLst>
                <a:ext uri="{FF2B5EF4-FFF2-40B4-BE49-F238E27FC236}">
                  <a16:creationId xmlns:a16="http://schemas.microsoft.com/office/drawing/2014/main" id="{B7953958-54A7-444E-9E82-A988DF09B6D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78570">
              <a:off x="8380017" y="4013395"/>
              <a:ext cx="1560623" cy="1317995"/>
            </a:xfrm>
            <a:prstGeom prst="rect">
              <a:avLst/>
            </a:prstGeom>
          </p:spPr>
        </p:pic>
        <p:sp>
          <p:nvSpPr>
            <p:cNvPr id="50" name="TextBox 49">
              <a:extLst>
                <a:ext uri="{FF2B5EF4-FFF2-40B4-BE49-F238E27FC236}">
                  <a16:creationId xmlns:a16="http://schemas.microsoft.com/office/drawing/2014/main" id="{7F25C125-4049-4EE8-9A9C-09054CE90D5D}"/>
                </a:ext>
              </a:extLst>
            </p:cNvPr>
            <p:cNvSpPr txBox="1"/>
            <p:nvPr/>
          </p:nvSpPr>
          <p:spPr>
            <a:xfrm rot="21391420">
              <a:off x="8671093" y="4362735"/>
              <a:ext cx="893140" cy="584775"/>
            </a:xfrm>
            <a:prstGeom prst="rect">
              <a:avLst/>
            </a:prstGeom>
            <a:noFill/>
          </p:spPr>
          <p:txBody>
            <a:bodyPr wrap="square" rtlCol="0">
              <a:spAutoFit/>
            </a:bodyPr>
            <a:lstStyle/>
            <a:p>
              <a:pPr algn="l"/>
              <a:r>
                <a:rPr lang="en-GB" sz="3200" b="1" dirty="0">
                  <a:solidFill>
                    <a:schemeClr val="accent5">
                      <a:lumMod val="50000"/>
                    </a:schemeClr>
                  </a:solidFill>
                </a:rPr>
                <a:t>358</a:t>
              </a:r>
            </a:p>
          </p:txBody>
        </p:sp>
      </p:grpSp>
      <p:pic>
        <p:nvPicPr>
          <p:cNvPr id="52" name="Picture 51" descr="Graphical user interface&#10;&#10;Description automatically generated">
            <a:extLst>
              <a:ext uri="{FF2B5EF4-FFF2-40B4-BE49-F238E27FC236}">
                <a16:creationId xmlns:a16="http://schemas.microsoft.com/office/drawing/2014/main" id="{4E7C2AA0-2A07-47A3-B21D-2B295AEA111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72445" y="3068673"/>
            <a:ext cx="809428" cy="826211"/>
          </a:xfrm>
          <a:prstGeom prst="rect">
            <a:avLst/>
          </a:prstGeom>
        </p:spPr>
      </p:pic>
      <p:pic>
        <p:nvPicPr>
          <p:cNvPr id="54" name="Picture 53" descr="Graphical user interface&#10;&#10;Description automatically generated">
            <a:extLst>
              <a:ext uri="{FF2B5EF4-FFF2-40B4-BE49-F238E27FC236}">
                <a16:creationId xmlns:a16="http://schemas.microsoft.com/office/drawing/2014/main" id="{7FD977AA-01B4-4492-8C64-FD9536863B5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34695" y="2796648"/>
            <a:ext cx="795909" cy="869995"/>
          </a:xfrm>
          <a:prstGeom prst="rect">
            <a:avLst/>
          </a:prstGeom>
        </p:spPr>
      </p:pic>
      <p:sp>
        <p:nvSpPr>
          <p:cNvPr id="56" name="Speech Bubble: Rectangle with Corners Rounded 8">
            <a:extLst>
              <a:ext uri="{FF2B5EF4-FFF2-40B4-BE49-F238E27FC236}">
                <a16:creationId xmlns:a16="http://schemas.microsoft.com/office/drawing/2014/main" id="{6A7A541F-E75E-4C7A-B6F9-3418A6462149}"/>
              </a:ext>
            </a:extLst>
          </p:cNvPr>
          <p:cNvSpPr/>
          <p:nvPr/>
        </p:nvSpPr>
        <p:spPr>
          <a:xfrm>
            <a:off x="107991" y="1620276"/>
            <a:ext cx="2385339" cy="727280"/>
          </a:xfrm>
          <a:prstGeom prst="wedgeRoundRectCallout">
            <a:avLst>
              <a:gd name="adj1" fmla="val 21134"/>
              <a:gd name="adj2" fmla="val 46487"/>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Gegenstand</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a:p>
            <a:pPr marR="0" lvl="0" algn="ctr" defTabSz="914400" rtl="0" eaLnBrk="1" fontAlgn="auto" latinLnBrk="0" hangingPunct="1">
              <a:lnSpc>
                <a:spcPct val="100000"/>
              </a:lnSpc>
              <a:spcBef>
                <a:spcPts val="0"/>
              </a:spcBef>
              <a:spcAft>
                <a:spcPts val="0"/>
              </a:spcAft>
              <a:buClrTx/>
              <a:buSzTx/>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object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7" name="Speech Bubble: Rectangle with Corners Rounded 8">
            <a:extLst>
              <a:ext uri="{FF2B5EF4-FFF2-40B4-BE49-F238E27FC236}">
                <a16:creationId xmlns:a16="http://schemas.microsoft.com/office/drawing/2014/main" id="{27DE8D63-8B75-4544-8A45-2F83F2A08A64}"/>
              </a:ext>
            </a:extLst>
          </p:cNvPr>
          <p:cNvSpPr/>
          <p:nvPr/>
        </p:nvSpPr>
        <p:spPr>
          <a:xfrm>
            <a:off x="80417" y="3783406"/>
            <a:ext cx="2930911" cy="986671"/>
          </a:xfrm>
          <a:prstGeom prst="wedgeRoundRectCallout">
            <a:avLst>
              <a:gd name="adj1" fmla="val -23568"/>
              <a:gd name="adj2" fmla="val 90337"/>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Ich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packe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viele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Sachen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Zum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Beispiel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hier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8" name="Picture 57" descr="A picture containing accessory, umbrella&#10;&#10;Description automatically generated">
            <a:extLst>
              <a:ext uri="{FF2B5EF4-FFF2-40B4-BE49-F238E27FC236}">
                <a16:creationId xmlns:a16="http://schemas.microsoft.com/office/drawing/2014/main" id="{0DA4B498-02B4-434C-BC1E-770B7B16800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07809" y="2024127"/>
            <a:ext cx="1708157" cy="1887483"/>
          </a:xfrm>
          <a:prstGeom prst="rect">
            <a:avLst/>
          </a:prstGeom>
        </p:spPr>
      </p:pic>
      <p:sp>
        <p:nvSpPr>
          <p:cNvPr id="27" name="Speech Bubble: Rectangle with Corners Rounded 8">
            <a:extLst>
              <a:ext uri="{FF2B5EF4-FFF2-40B4-BE49-F238E27FC236}">
                <a16:creationId xmlns:a16="http://schemas.microsoft.com/office/drawing/2014/main" id="{F69F42B6-89C4-49BA-8950-FD40BA36C0EC}"/>
              </a:ext>
            </a:extLst>
          </p:cNvPr>
          <p:cNvSpPr/>
          <p:nvPr/>
        </p:nvSpPr>
        <p:spPr>
          <a:xfrm>
            <a:off x="7010618" y="132239"/>
            <a:ext cx="3419420" cy="865760"/>
          </a:xfrm>
          <a:prstGeom prst="wedgeRoundRectCallout">
            <a:avLst>
              <a:gd name="adj1" fmla="val 51471"/>
              <a:gd name="adj2" fmla="val 114382"/>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Sonnenhut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sun hat</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Roman – novel</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01327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9947188" cy="869950"/>
          </a:xfrm>
          <a:prstGeom prst="rect">
            <a:avLst/>
          </a:prstGeom>
        </p:spPr>
      </p:pic>
      <p:sp>
        <p:nvSpPr>
          <p:cNvPr id="4" name="Title 3"/>
          <p:cNvSpPr>
            <a:spLocks noGrp="1"/>
          </p:cNvSpPr>
          <p:nvPr>
            <p:ph type="title"/>
          </p:nvPr>
        </p:nvSpPr>
        <p:spPr>
          <a:xfrm>
            <a:off x="-1" y="294041"/>
            <a:ext cx="8976525" cy="707849"/>
          </a:xfrm>
        </p:spPr>
        <p:txBody>
          <a:bodyPr>
            <a:normAutofit fontScale="90000"/>
          </a:bodyPr>
          <a:lstStyle/>
          <a:p>
            <a:r>
              <a:rPr lang="en-GB" sz="3600" b="1" dirty="0">
                <a:solidFill>
                  <a:schemeClr val="bg1"/>
                </a:solidFill>
              </a:rPr>
              <a:t>Was hast du </a:t>
            </a:r>
            <a:r>
              <a:rPr lang="en-GB" sz="3600" b="1" dirty="0" err="1">
                <a:solidFill>
                  <a:schemeClr val="bg1"/>
                </a:solidFill>
              </a:rPr>
              <a:t>durchs</a:t>
            </a:r>
            <a:r>
              <a:rPr lang="en-GB" sz="3600" b="1" dirty="0">
                <a:solidFill>
                  <a:schemeClr val="bg1"/>
                </a:solidFill>
              </a:rPr>
              <a:t> Fenster </a:t>
            </a:r>
            <a:r>
              <a:rPr lang="en-GB" sz="3600" b="1" dirty="0" err="1">
                <a:solidFill>
                  <a:schemeClr val="bg1"/>
                </a:solidFill>
              </a:rPr>
              <a:t>gesehen</a:t>
            </a:r>
            <a:r>
              <a:rPr lang="en-GB" sz="3600" b="1" dirty="0">
                <a:solidFill>
                  <a:schemeClr val="bg1"/>
                </a:solidFill>
              </a:rPr>
              <a:t>? </a:t>
            </a:r>
            <a:r>
              <a:rPr lang="en-GB" sz="3600" b="1">
                <a:solidFill>
                  <a:schemeClr val="bg1"/>
                </a:solidFill>
              </a:rPr>
              <a:t>[1/10]</a:t>
            </a:r>
            <a:endParaRPr lang="en-GB" sz="3600" b="1" dirty="0">
              <a:solidFill>
                <a:schemeClr val="bg1"/>
              </a:solidFill>
            </a:endParaRPr>
          </a:p>
        </p:txBody>
      </p:sp>
      <p:sp>
        <p:nvSpPr>
          <p:cNvPr id="6" name="Rounded Rectangle 11">
            <a:extLst>
              <a:ext uri="{FF2B5EF4-FFF2-40B4-BE49-F238E27FC236}">
                <a16:creationId xmlns:a16="http://schemas.microsoft.com/office/drawing/2014/main" id="{24F2B76F-B68D-EF40-BFD9-AB7716FE101C}"/>
              </a:ext>
            </a:extLst>
          </p:cNvPr>
          <p:cNvSpPr/>
          <p:nvPr/>
        </p:nvSpPr>
        <p:spPr>
          <a:xfrm>
            <a:off x="10453816" y="247046"/>
            <a:ext cx="15053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123568" y="125104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Schreib</a:t>
            </a:r>
            <a:r>
              <a:rPr lang="en-US" sz="2400" dirty="0">
                <a:solidFill>
                  <a:srgbClr val="4472C4">
                    <a:lumMod val="50000"/>
                  </a:srgbClr>
                </a:solidFill>
                <a:latin typeface="Century Gothic" panose="020F0302020204030204"/>
              </a:rPr>
              <a:t> die </a:t>
            </a:r>
            <a:r>
              <a:rPr lang="en-US" sz="2400" dirty="0" err="1">
                <a:solidFill>
                  <a:srgbClr val="4472C4">
                    <a:lumMod val="50000"/>
                  </a:srgbClr>
                </a:solidFill>
                <a:latin typeface="Century Gothic" panose="020F0302020204030204"/>
              </a:rPr>
              <a:t>Sätze</a:t>
            </a:r>
            <a:r>
              <a:rPr lang="en-US" sz="2400" dirty="0">
                <a:solidFill>
                  <a:srgbClr val="4472C4">
                    <a:lumMod val="50000"/>
                  </a:srgbClr>
                </a:solidFill>
                <a:latin typeface="Century Gothic" panose="020F0302020204030204"/>
              </a:rPr>
              <a:t> auf Deutsch.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8" name="Picture 27" descr="Diagram&#10;&#10;Description automatically generated">
            <a:extLst>
              <a:ext uri="{FF2B5EF4-FFF2-40B4-BE49-F238E27FC236}">
                <a16:creationId xmlns:a16="http://schemas.microsoft.com/office/drawing/2014/main" id="{E04BC073-7F6E-4EB3-BDB7-56216FF860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84" y="1604965"/>
            <a:ext cx="5299226" cy="3425227"/>
          </a:xfrm>
          <a:prstGeom prst="rect">
            <a:avLst/>
          </a:prstGeom>
        </p:spPr>
      </p:pic>
      <p:sp>
        <p:nvSpPr>
          <p:cNvPr id="2" name="Speech Bubble: Rectangle with Corners Rounded 1">
            <a:extLst>
              <a:ext uri="{FF2B5EF4-FFF2-40B4-BE49-F238E27FC236}">
                <a16:creationId xmlns:a16="http://schemas.microsoft.com/office/drawing/2014/main" id="{3C761F73-01E1-4C89-BE53-38C318CD5844}"/>
              </a:ext>
            </a:extLst>
          </p:cNvPr>
          <p:cNvSpPr/>
          <p:nvPr/>
        </p:nvSpPr>
        <p:spPr>
          <a:xfrm>
            <a:off x="605481" y="5202196"/>
            <a:ext cx="10948087" cy="667264"/>
          </a:xfrm>
          <a:prstGeom prst="wedgeRoundRectCallout">
            <a:avLst>
              <a:gd name="adj1" fmla="val -22302"/>
              <a:gd name="adj2" fmla="val -94477"/>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dirty="0">
                <a:solidFill>
                  <a:srgbClr val="115076"/>
                </a:solidFill>
              </a:rPr>
              <a:t>First I saw a long river.</a:t>
            </a:r>
          </a:p>
        </p:txBody>
      </p:sp>
      <p:sp>
        <p:nvSpPr>
          <p:cNvPr id="14" name="Speech Bubble: Rectangle with Corners Rounded 13">
            <a:hlinkClick r:id="" action="ppaction://noaction">
              <a:snd r:embed="rId5" name="8.3.2.2 Slide 13 1.wav"/>
            </a:hlinkClick>
            <a:extLst>
              <a:ext uri="{FF2B5EF4-FFF2-40B4-BE49-F238E27FC236}">
                <a16:creationId xmlns:a16="http://schemas.microsoft.com/office/drawing/2014/main" id="{ECA39E6D-1875-44C3-A63E-7A44EDE31196}"/>
              </a:ext>
            </a:extLst>
          </p:cNvPr>
          <p:cNvSpPr/>
          <p:nvPr/>
        </p:nvSpPr>
        <p:spPr>
          <a:xfrm>
            <a:off x="605481" y="5209620"/>
            <a:ext cx="10948087" cy="667264"/>
          </a:xfrm>
          <a:prstGeom prst="wedgeRoundRectCallout">
            <a:avLst>
              <a:gd name="adj1" fmla="val -22302"/>
              <a:gd name="adj2" fmla="val -94477"/>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dirty="0" err="1">
                <a:solidFill>
                  <a:srgbClr val="115076"/>
                </a:solidFill>
              </a:rPr>
              <a:t>Zuerst</a:t>
            </a:r>
            <a:r>
              <a:rPr lang="en-GB" sz="3800" dirty="0">
                <a:solidFill>
                  <a:srgbClr val="115076"/>
                </a:solidFill>
              </a:rPr>
              <a:t> </a:t>
            </a:r>
            <a:r>
              <a:rPr lang="en-GB" sz="3800" dirty="0" err="1">
                <a:solidFill>
                  <a:srgbClr val="115076"/>
                </a:solidFill>
              </a:rPr>
              <a:t>habe</a:t>
            </a:r>
            <a:r>
              <a:rPr lang="en-GB" sz="3800" dirty="0">
                <a:solidFill>
                  <a:srgbClr val="115076"/>
                </a:solidFill>
              </a:rPr>
              <a:t> ich </a:t>
            </a:r>
            <a:r>
              <a:rPr lang="en-GB" sz="3800" dirty="0" err="1">
                <a:solidFill>
                  <a:srgbClr val="115076"/>
                </a:solidFill>
              </a:rPr>
              <a:t>einen</a:t>
            </a:r>
            <a:r>
              <a:rPr lang="en-GB" sz="3800" dirty="0">
                <a:solidFill>
                  <a:srgbClr val="115076"/>
                </a:solidFill>
              </a:rPr>
              <a:t> </a:t>
            </a:r>
            <a:r>
              <a:rPr lang="en-GB" sz="3800" dirty="0" err="1">
                <a:solidFill>
                  <a:srgbClr val="115076"/>
                </a:solidFill>
              </a:rPr>
              <a:t>langen</a:t>
            </a:r>
            <a:r>
              <a:rPr lang="en-GB" sz="3800" dirty="0">
                <a:solidFill>
                  <a:srgbClr val="115076"/>
                </a:solidFill>
              </a:rPr>
              <a:t> </a:t>
            </a:r>
            <a:r>
              <a:rPr lang="en-GB" sz="3800" dirty="0" err="1">
                <a:solidFill>
                  <a:srgbClr val="115076"/>
                </a:solidFill>
              </a:rPr>
              <a:t>Fluss</a:t>
            </a:r>
            <a:r>
              <a:rPr lang="en-GB" sz="3800" dirty="0">
                <a:solidFill>
                  <a:srgbClr val="115076"/>
                </a:solidFill>
              </a:rPr>
              <a:t> </a:t>
            </a:r>
            <a:r>
              <a:rPr lang="en-GB" sz="3800" dirty="0" err="1">
                <a:solidFill>
                  <a:srgbClr val="115076"/>
                </a:solidFill>
              </a:rPr>
              <a:t>gesehen</a:t>
            </a:r>
            <a:r>
              <a:rPr lang="en-GB" sz="3800" dirty="0">
                <a:solidFill>
                  <a:srgbClr val="115076"/>
                </a:solidFill>
              </a:rPr>
              <a:t>.</a:t>
            </a:r>
          </a:p>
        </p:txBody>
      </p:sp>
      <p:sp>
        <p:nvSpPr>
          <p:cNvPr id="7" name="Rectangle 6">
            <a:extLst>
              <a:ext uri="{FF2B5EF4-FFF2-40B4-BE49-F238E27FC236}">
                <a16:creationId xmlns:a16="http://schemas.microsoft.com/office/drawing/2014/main" id="{E03CCC6B-CB64-4712-963A-A57DAE939036}"/>
              </a:ext>
            </a:extLst>
          </p:cNvPr>
          <p:cNvSpPr/>
          <p:nvPr/>
        </p:nvSpPr>
        <p:spPr>
          <a:xfrm>
            <a:off x="5361010" y="1712705"/>
            <a:ext cx="5871282" cy="33174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Shape, arrow&#10;&#10;Description automatically generated">
            <a:extLst>
              <a:ext uri="{FF2B5EF4-FFF2-40B4-BE49-F238E27FC236}">
                <a16:creationId xmlns:a16="http://schemas.microsoft.com/office/drawing/2014/main" id="{A1D9AE91-5A3A-4A85-A435-D2B6C8B76B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36668">
            <a:off x="5980920" y="1587201"/>
            <a:ext cx="5029696" cy="3638940"/>
          </a:xfrm>
          <a:prstGeom prst="rect">
            <a:avLst/>
          </a:prstGeom>
        </p:spPr>
      </p:pic>
      <p:cxnSp>
        <p:nvCxnSpPr>
          <p:cNvPr id="10" name="Straight Connector 9">
            <a:extLst>
              <a:ext uri="{FF2B5EF4-FFF2-40B4-BE49-F238E27FC236}">
                <a16:creationId xmlns:a16="http://schemas.microsoft.com/office/drawing/2014/main" id="{BE8FA6B3-85A2-4E9D-816E-0CF74932185C}"/>
              </a:ext>
            </a:extLst>
          </p:cNvPr>
          <p:cNvCxnSpPr/>
          <p:nvPr/>
        </p:nvCxnSpPr>
        <p:spPr>
          <a:xfrm>
            <a:off x="5361010" y="2187146"/>
            <a:ext cx="58712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Speech Bubble: Rectangle with Corners Rounded 20">
            <a:extLst>
              <a:ext uri="{FF2B5EF4-FFF2-40B4-BE49-F238E27FC236}">
                <a16:creationId xmlns:a16="http://schemas.microsoft.com/office/drawing/2014/main" id="{BD0F1F50-DD82-4226-882B-F28534E4C641}"/>
              </a:ext>
            </a:extLst>
          </p:cNvPr>
          <p:cNvSpPr/>
          <p:nvPr/>
        </p:nvSpPr>
        <p:spPr>
          <a:xfrm>
            <a:off x="8976524" y="806598"/>
            <a:ext cx="2954583" cy="400918"/>
          </a:xfrm>
          <a:prstGeom prst="wedgeRoundRectCallout">
            <a:avLst>
              <a:gd name="adj1" fmla="val -57244"/>
              <a:gd name="adj2" fmla="val 20182"/>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durchs</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durch</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das</a:t>
            </a:r>
          </a:p>
        </p:txBody>
      </p:sp>
    </p:spTree>
    <p:extLst>
      <p:ext uri="{BB962C8B-B14F-4D97-AF65-F5344CB8AC3E}">
        <p14:creationId xmlns:p14="http://schemas.microsoft.com/office/powerpoint/2010/main" val="244569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10;&#10;Description automatically generated">
            <a:extLst>
              <a:ext uri="{FF2B5EF4-FFF2-40B4-BE49-F238E27FC236}">
                <a16:creationId xmlns:a16="http://schemas.microsoft.com/office/drawing/2014/main" id="{2B89E0D0-7036-4EA0-98BE-84464737A00D}"/>
              </a:ext>
            </a:extLst>
          </p:cNvPr>
          <p:cNvPicPr>
            <a:picLocks noChangeAspect="1"/>
          </p:cNvPicPr>
          <p:nvPr/>
        </p:nvPicPr>
        <p:blipFill rotWithShape="1">
          <a:blip r:embed="rId3">
            <a:extLst>
              <a:ext uri="{28A0092B-C50C-407E-A947-70E740481C1C}">
                <a14:useLocalDpi xmlns:a14="http://schemas.microsoft.com/office/drawing/2010/main" val="0"/>
              </a:ext>
            </a:extLst>
          </a:blip>
          <a:srcRect b="19207"/>
          <a:stretch/>
        </p:blipFill>
        <p:spPr>
          <a:xfrm>
            <a:off x="5356892" y="1693566"/>
            <a:ext cx="5871282" cy="335386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23D0D9E3-DAA5-4419-8861-E7C28200E8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660" y="1670748"/>
            <a:ext cx="5185350" cy="340139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4041"/>
            <a:ext cx="9947188" cy="869950"/>
          </a:xfrm>
          <a:prstGeom prst="rect">
            <a:avLst/>
          </a:prstGeom>
        </p:spPr>
      </p:pic>
      <p:sp>
        <p:nvSpPr>
          <p:cNvPr id="4" name="Title 3"/>
          <p:cNvSpPr>
            <a:spLocks noGrp="1"/>
          </p:cNvSpPr>
          <p:nvPr>
            <p:ph type="title"/>
          </p:nvPr>
        </p:nvSpPr>
        <p:spPr>
          <a:xfrm>
            <a:off x="-1" y="294041"/>
            <a:ext cx="9029701" cy="707849"/>
          </a:xfrm>
        </p:spPr>
        <p:txBody>
          <a:bodyPr>
            <a:normAutofit fontScale="90000"/>
          </a:bodyPr>
          <a:lstStyle/>
          <a:p>
            <a:r>
              <a:rPr lang="en-GB" sz="3600" b="1" dirty="0">
                <a:solidFill>
                  <a:schemeClr val="bg1"/>
                </a:solidFill>
              </a:rPr>
              <a:t>Was hast du </a:t>
            </a:r>
            <a:r>
              <a:rPr lang="en-GB" sz="3600" b="1" dirty="0" err="1">
                <a:solidFill>
                  <a:schemeClr val="bg1"/>
                </a:solidFill>
              </a:rPr>
              <a:t>durchs</a:t>
            </a:r>
            <a:r>
              <a:rPr lang="en-GB" sz="3600" b="1" dirty="0">
                <a:solidFill>
                  <a:schemeClr val="bg1"/>
                </a:solidFill>
              </a:rPr>
              <a:t> Fenster </a:t>
            </a:r>
            <a:r>
              <a:rPr lang="en-GB" sz="3600" b="1" dirty="0" err="1">
                <a:solidFill>
                  <a:schemeClr val="bg1"/>
                </a:solidFill>
              </a:rPr>
              <a:t>gesehen</a:t>
            </a:r>
            <a:r>
              <a:rPr lang="en-GB" sz="3600" b="1" dirty="0">
                <a:solidFill>
                  <a:schemeClr val="bg1"/>
                </a:solidFill>
              </a:rPr>
              <a:t>? </a:t>
            </a:r>
            <a:r>
              <a:rPr lang="en-GB" sz="3600" b="1">
                <a:solidFill>
                  <a:schemeClr val="bg1"/>
                </a:solidFill>
              </a:rPr>
              <a:t>[2/10]</a:t>
            </a:r>
            <a:endParaRPr lang="en-GB" sz="3600" b="1" dirty="0">
              <a:solidFill>
                <a:schemeClr val="bg1"/>
              </a:solidFill>
            </a:endParaRPr>
          </a:p>
        </p:txBody>
      </p:sp>
      <p:sp>
        <p:nvSpPr>
          <p:cNvPr id="6" name="Rounded Rectangle 11">
            <a:extLst>
              <a:ext uri="{FF2B5EF4-FFF2-40B4-BE49-F238E27FC236}">
                <a16:creationId xmlns:a16="http://schemas.microsoft.com/office/drawing/2014/main" id="{24F2B76F-B68D-EF40-BFD9-AB7716FE101C}"/>
              </a:ext>
            </a:extLst>
          </p:cNvPr>
          <p:cNvSpPr/>
          <p:nvPr/>
        </p:nvSpPr>
        <p:spPr>
          <a:xfrm>
            <a:off x="10453816" y="247046"/>
            <a:ext cx="15053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123568" y="125104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Schreib</a:t>
            </a:r>
            <a:r>
              <a:rPr lang="en-US" sz="2400" dirty="0">
                <a:solidFill>
                  <a:srgbClr val="4472C4">
                    <a:lumMod val="50000"/>
                  </a:srgbClr>
                </a:solidFill>
                <a:latin typeface="Century Gothic" panose="020F0302020204030204"/>
              </a:rPr>
              <a:t> die </a:t>
            </a:r>
            <a:r>
              <a:rPr lang="en-US" sz="2400" dirty="0" err="1">
                <a:solidFill>
                  <a:srgbClr val="4472C4">
                    <a:lumMod val="50000"/>
                  </a:srgbClr>
                </a:solidFill>
                <a:latin typeface="Century Gothic" panose="020F0302020204030204"/>
              </a:rPr>
              <a:t>Sätze</a:t>
            </a:r>
            <a:r>
              <a:rPr lang="en-US" sz="2400" dirty="0">
                <a:solidFill>
                  <a:srgbClr val="4472C4">
                    <a:lumMod val="50000"/>
                  </a:srgbClr>
                </a:solidFill>
                <a:latin typeface="Century Gothic" panose="020F0302020204030204"/>
              </a:rPr>
              <a:t> auf Deutsch.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Speech Bubble: Rectangle with Corners Rounded 1">
            <a:extLst>
              <a:ext uri="{FF2B5EF4-FFF2-40B4-BE49-F238E27FC236}">
                <a16:creationId xmlns:a16="http://schemas.microsoft.com/office/drawing/2014/main" id="{3C761F73-01E1-4C89-BE53-38C318CD5844}"/>
              </a:ext>
            </a:extLst>
          </p:cNvPr>
          <p:cNvSpPr/>
          <p:nvPr/>
        </p:nvSpPr>
        <p:spPr>
          <a:xfrm>
            <a:off x="605481" y="5202196"/>
            <a:ext cx="10948087" cy="667264"/>
          </a:xfrm>
          <a:prstGeom prst="wedgeRoundRectCallout">
            <a:avLst>
              <a:gd name="adj1" fmla="val -32568"/>
              <a:gd name="adj2" fmla="val -94477"/>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dirty="0">
                <a:solidFill>
                  <a:srgbClr val="115076"/>
                </a:solidFill>
              </a:rPr>
              <a:t>We saw a pleasant beach.</a:t>
            </a:r>
          </a:p>
        </p:txBody>
      </p:sp>
      <p:sp>
        <p:nvSpPr>
          <p:cNvPr id="14" name="Speech Bubble: Rectangle with Corners Rounded 13">
            <a:hlinkClick r:id="" action="ppaction://noaction">
              <a:snd r:embed="rId6" name="8.3.2.2 Slide 14.wav"/>
            </a:hlinkClick>
            <a:extLst>
              <a:ext uri="{FF2B5EF4-FFF2-40B4-BE49-F238E27FC236}">
                <a16:creationId xmlns:a16="http://schemas.microsoft.com/office/drawing/2014/main" id="{ECA39E6D-1875-44C3-A63E-7A44EDE31196}"/>
              </a:ext>
            </a:extLst>
          </p:cNvPr>
          <p:cNvSpPr/>
          <p:nvPr/>
        </p:nvSpPr>
        <p:spPr>
          <a:xfrm>
            <a:off x="605481" y="5208677"/>
            <a:ext cx="10948087" cy="667264"/>
          </a:xfrm>
          <a:prstGeom prst="wedgeRoundRectCallout">
            <a:avLst>
              <a:gd name="adj1" fmla="val -32220"/>
              <a:gd name="adj2" fmla="val -105897"/>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115076"/>
                </a:solidFill>
              </a:rPr>
              <a:t>Wir</a:t>
            </a:r>
            <a:r>
              <a:rPr lang="en-GB" sz="3600" dirty="0">
                <a:solidFill>
                  <a:srgbClr val="115076"/>
                </a:solidFill>
              </a:rPr>
              <a:t> </a:t>
            </a:r>
            <a:r>
              <a:rPr lang="en-GB" sz="3600" dirty="0" err="1">
                <a:solidFill>
                  <a:srgbClr val="115076"/>
                </a:solidFill>
              </a:rPr>
              <a:t>haben</a:t>
            </a:r>
            <a:r>
              <a:rPr lang="en-GB" sz="3600" dirty="0">
                <a:solidFill>
                  <a:srgbClr val="115076"/>
                </a:solidFill>
              </a:rPr>
              <a:t> </a:t>
            </a:r>
            <a:r>
              <a:rPr lang="en-GB" sz="3600" dirty="0" err="1">
                <a:solidFill>
                  <a:srgbClr val="115076"/>
                </a:solidFill>
              </a:rPr>
              <a:t>einen</a:t>
            </a:r>
            <a:r>
              <a:rPr lang="en-GB" sz="3600" dirty="0">
                <a:solidFill>
                  <a:srgbClr val="115076"/>
                </a:solidFill>
              </a:rPr>
              <a:t> </a:t>
            </a:r>
            <a:r>
              <a:rPr lang="en-GB" sz="3600" dirty="0" err="1">
                <a:solidFill>
                  <a:srgbClr val="115076"/>
                </a:solidFill>
              </a:rPr>
              <a:t>angenehmen</a:t>
            </a:r>
            <a:r>
              <a:rPr lang="en-GB" sz="3600" dirty="0">
                <a:solidFill>
                  <a:srgbClr val="115076"/>
                </a:solidFill>
              </a:rPr>
              <a:t> Strand </a:t>
            </a:r>
            <a:r>
              <a:rPr lang="en-GB" sz="3600" dirty="0" err="1">
                <a:solidFill>
                  <a:srgbClr val="115076"/>
                </a:solidFill>
              </a:rPr>
              <a:t>gesehen</a:t>
            </a:r>
            <a:r>
              <a:rPr lang="en-GB" sz="3600" dirty="0">
                <a:solidFill>
                  <a:srgbClr val="115076"/>
                </a:solidFill>
              </a:rPr>
              <a:t>.</a:t>
            </a:r>
          </a:p>
        </p:txBody>
      </p:sp>
      <p:sp>
        <p:nvSpPr>
          <p:cNvPr id="7" name="Rectangle 6">
            <a:extLst>
              <a:ext uri="{FF2B5EF4-FFF2-40B4-BE49-F238E27FC236}">
                <a16:creationId xmlns:a16="http://schemas.microsoft.com/office/drawing/2014/main" id="{E03CCC6B-CB64-4712-963A-A57DAE939036}"/>
              </a:ext>
            </a:extLst>
          </p:cNvPr>
          <p:cNvSpPr/>
          <p:nvPr/>
        </p:nvSpPr>
        <p:spPr>
          <a:xfrm>
            <a:off x="5361010" y="1712705"/>
            <a:ext cx="5871282" cy="331748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BE8FA6B3-85A2-4E9D-816E-0CF74932185C}"/>
              </a:ext>
            </a:extLst>
          </p:cNvPr>
          <p:cNvCxnSpPr/>
          <p:nvPr/>
        </p:nvCxnSpPr>
        <p:spPr>
          <a:xfrm>
            <a:off x="5361010" y="2187146"/>
            <a:ext cx="58712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25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oo pitesti - Clip Art Libr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7486" y="1712614"/>
            <a:ext cx="5871282" cy="37792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9947188" cy="869950"/>
          </a:xfrm>
          <a:prstGeom prst="rect">
            <a:avLst/>
          </a:prstGeom>
        </p:spPr>
      </p:pic>
      <p:sp>
        <p:nvSpPr>
          <p:cNvPr id="4" name="Title 3"/>
          <p:cNvSpPr>
            <a:spLocks noGrp="1"/>
          </p:cNvSpPr>
          <p:nvPr>
            <p:ph type="title"/>
          </p:nvPr>
        </p:nvSpPr>
        <p:spPr>
          <a:xfrm>
            <a:off x="-1" y="294041"/>
            <a:ext cx="8976525" cy="707849"/>
          </a:xfrm>
        </p:spPr>
        <p:txBody>
          <a:bodyPr>
            <a:normAutofit fontScale="90000"/>
          </a:bodyPr>
          <a:lstStyle/>
          <a:p>
            <a:r>
              <a:rPr lang="en-GB" sz="3600" b="1" dirty="0">
                <a:solidFill>
                  <a:schemeClr val="bg1"/>
                </a:solidFill>
              </a:rPr>
              <a:t>Was hast du </a:t>
            </a:r>
            <a:r>
              <a:rPr lang="en-GB" sz="3600" b="1" dirty="0" err="1">
                <a:solidFill>
                  <a:schemeClr val="bg1"/>
                </a:solidFill>
              </a:rPr>
              <a:t>durchs</a:t>
            </a:r>
            <a:r>
              <a:rPr lang="en-GB" sz="3600" b="1" dirty="0">
                <a:solidFill>
                  <a:schemeClr val="bg1"/>
                </a:solidFill>
              </a:rPr>
              <a:t> Fenster </a:t>
            </a:r>
            <a:r>
              <a:rPr lang="en-GB" sz="3600" b="1" dirty="0" err="1">
                <a:solidFill>
                  <a:schemeClr val="bg1"/>
                </a:solidFill>
              </a:rPr>
              <a:t>gesehen</a:t>
            </a:r>
            <a:r>
              <a:rPr lang="en-GB" sz="3600" b="1" dirty="0">
                <a:solidFill>
                  <a:schemeClr val="bg1"/>
                </a:solidFill>
              </a:rPr>
              <a:t>? [3/10]</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10453816" y="247046"/>
            <a:ext cx="15053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123568" y="125104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Schreib</a:t>
            </a:r>
            <a:r>
              <a:rPr lang="en-US" sz="2400" dirty="0">
                <a:solidFill>
                  <a:srgbClr val="4472C4">
                    <a:lumMod val="50000"/>
                  </a:srgbClr>
                </a:solidFill>
                <a:latin typeface="Century Gothic" panose="020F0302020204030204"/>
              </a:rPr>
              <a:t> die </a:t>
            </a:r>
            <a:r>
              <a:rPr lang="en-US" sz="2400" dirty="0" err="1">
                <a:solidFill>
                  <a:srgbClr val="4472C4">
                    <a:lumMod val="50000"/>
                  </a:srgbClr>
                </a:solidFill>
                <a:latin typeface="Century Gothic" panose="020F0302020204030204"/>
              </a:rPr>
              <a:t>Sätze</a:t>
            </a:r>
            <a:r>
              <a:rPr lang="en-US" sz="2400" dirty="0">
                <a:solidFill>
                  <a:srgbClr val="4472C4">
                    <a:lumMod val="50000"/>
                  </a:srgbClr>
                </a:solidFill>
                <a:latin typeface="Century Gothic" panose="020F0302020204030204"/>
              </a:rPr>
              <a:t> auf Deutsch.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8" name="Picture 27" descr="Diagram&#10;&#10;Description automatically generated">
            <a:extLst>
              <a:ext uri="{FF2B5EF4-FFF2-40B4-BE49-F238E27FC236}">
                <a16:creationId xmlns:a16="http://schemas.microsoft.com/office/drawing/2014/main" id="{E04BC073-7F6E-4EB3-BDB7-56216FF860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84" y="1604965"/>
            <a:ext cx="5299226" cy="3425227"/>
          </a:xfrm>
          <a:prstGeom prst="rect">
            <a:avLst/>
          </a:prstGeom>
        </p:spPr>
      </p:pic>
      <p:sp>
        <p:nvSpPr>
          <p:cNvPr id="2" name="Speech Bubble: Rectangle with Corners Rounded 1">
            <a:extLst>
              <a:ext uri="{FF2B5EF4-FFF2-40B4-BE49-F238E27FC236}">
                <a16:creationId xmlns:a16="http://schemas.microsoft.com/office/drawing/2014/main" id="{3C761F73-01E1-4C89-BE53-38C318CD5844}"/>
              </a:ext>
            </a:extLst>
          </p:cNvPr>
          <p:cNvSpPr/>
          <p:nvPr/>
        </p:nvSpPr>
        <p:spPr>
          <a:xfrm>
            <a:off x="605481" y="5202196"/>
            <a:ext cx="10948087" cy="667264"/>
          </a:xfrm>
          <a:prstGeom prst="wedgeRoundRectCallout">
            <a:avLst>
              <a:gd name="adj1" fmla="val -22302"/>
              <a:gd name="adj2" fmla="val -94477"/>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a:solidFill>
                  <a:srgbClr val="115076"/>
                </a:solidFill>
              </a:rPr>
              <a:t>After that we saw an old street.</a:t>
            </a:r>
            <a:endParaRPr lang="en-GB" sz="3800" dirty="0">
              <a:solidFill>
                <a:srgbClr val="115076"/>
              </a:solidFill>
            </a:endParaRPr>
          </a:p>
        </p:txBody>
      </p:sp>
      <p:sp>
        <p:nvSpPr>
          <p:cNvPr id="14" name="Speech Bubble: Rectangle with Corners Rounded 13">
            <a:hlinkClick r:id="" action="ppaction://noaction">
              <a:snd r:embed="rId6" name="8.3.2.2 Slide 15.wav"/>
            </a:hlinkClick>
            <a:extLst>
              <a:ext uri="{FF2B5EF4-FFF2-40B4-BE49-F238E27FC236}">
                <a16:creationId xmlns:a16="http://schemas.microsoft.com/office/drawing/2014/main" id="{ECA39E6D-1875-44C3-A63E-7A44EDE31196}"/>
              </a:ext>
            </a:extLst>
          </p:cNvPr>
          <p:cNvSpPr/>
          <p:nvPr/>
        </p:nvSpPr>
        <p:spPr>
          <a:xfrm>
            <a:off x="605480" y="5218213"/>
            <a:ext cx="10948087" cy="667264"/>
          </a:xfrm>
          <a:prstGeom prst="wedgeRoundRectCallout">
            <a:avLst>
              <a:gd name="adj1" fmla="val -22302"/>
              <a:gd name="adj2" fmla="val -94477"/>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rgbClr val="115076"/>
                </a:solidFill>
              </a:rPr>
              <a:t>Danach haben wir eine alte Straße gesehen.</a:t>
            </a:r>
            <a:endParaRPr lang="en-GB" sz="3600" dirty="0">
              <a:solidFill>
                <a:srgbClr val="115076"/>
              </a:solidFill>
            </a:endParaRPr>
          </a:p>
        </p:txBody>
      </p:sp>
      <p:cxnSp>
        <p:nvCxnSpPr>
          <p:cNvPr id="10" name="Straight Connector 9">
            <a:extLst>
              <a:ext uri="{FF2B5EF4-FFF2-40B4-BE49-F238E27FC236}">
                <a16:creationId xmlns:a16="http://schemas.microsoft.com/office/drawing/2014/main" id="{BE8FA6B3-85A2-4E9D-816E-0CF74932185C}"/>
              </a:ext>
            </a:extLst>
          </p:cNvPr>
          <p:cNvCxnSpPr/>
          <p:nvPr/>
        </p:nvCxnSpPr>
        <p:spPr>
          <a:xfrm>
            <a:off x="5361010" y="2187146"/>
            <a:ext cx="58712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03CCC6B-CB64-4712-963A-A57DAE939036}"/>
              </a:ext>
            </a:extLst>
          </p:cNvPr>
          <p:cNvSpPr/>
          <p:nvPr/>
        </p:nvSpPr>
        <p:spPr>
          <a:xfrm>
            <a:off x="5361010" y="1712705"/>
            <a:ext cx="5871282" cy="33174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7985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ke clipart - Clip Art Libr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1010" y="1720302"/>
            <a:ext cx="5871282" cy="3309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9947188" cy="869950"/>
          </a:xfrm>
          <a:prstGeom prst="rect">
            <a:avLst/>
          </a:prstGeom>
        </p:spPr>
      </p:pic>
      <p:sp>
        <p:nvSpPr>
          <p:cNvPr id="4" name="Title 3"/>
          <p:cNvSpPr>
            <a:spLocks noGrp="1"/>
          </p:cNvSpPr>
          <p:nvPr>
            <p:ph type="title"/>
          </p:nvPr>
        </p:nvSpPr>
        <p:spPr>
          <a:xfrm>
            <a:off x="-1" y="294041"/>
            <a:ext cx="8976525" cy="707849"/>
          </a:xfrm>
        </p:spPr>
        <p:txBody>
          <a:bodyPr>
            <a:normAutofit fontScale="90000"/>
          </a:bodyPr>
          <a:lstStyle/>
          <a:p>
            <a:r>
              <a:rPr lang="en-GB" sz="3600" b="1" dirty="0">
                <a:solidFill>
                  <a:schemeClr val="bg1"/>
                </a:solidFill>
              </a:rPr>
              <a:t>Was hast du </a:t>
            </a:r>
            <a:r>
              <a:rPr lang="en-GB" sz="3600" b="1" dirty="0" err="1">
                <a:solidFill>
                  <a:schemeClr val="bg1"/>
                </a:solidFill>
              </a:rPr>
              <a:t>durchs</a:t>
            </a:r>
            <a:r>
              <a:rPr lang="en-GB" sz="3600" b="1" dirty="0">
                <a:solidFill>
                  <a:schemeClr val="bg1"/>
                </a:solidFill>
              </a:rPr>
              <a:t> Fenster </a:t>
            </a:r>
            <a:r>
              <a:rPr lang="en-GB" sz="3600" b="1" dirty="0" err="1">
                <a:solidFill>
                  <a:schemeClr val="bg1"/>
                </a:solidFill>
              </a:rPr>
              <a:t>gesehen</a:t>
            </a:r>
            <a:r>
              <a:rPr lang="en-GB" sz="3600" b="1">
                <a:solidFill>
                  <a:schemeClr val="bg1"/>
                </a:solidFill>
              </a:rPr>
              <a:t>? [4/10]</a:t>
            </a:r>
            <a:endParaRPr lang="en-GB" sz="3600" b="1" dirty="0">
              <a:solidFill>
                <a:schemeClr val="bg1"/>
              </a:solidFill>
            </a:endParaRPr>
          </a:p>
        </p:txBody>
      </p:sp>
      <p:sp>
        <p:nvSpPr>
          <p:cNvPr id="6" name="Rounded Rectangle 11">
            <a:extLst>
              <a:ext uri="{FF2B5EF4-FFF2-40B4-BE49-F238E27FC236}">
                <a16:creationId xmlns:a16="http://schemas.microsoft.com/office/drawing/2014/main" id="{24F2B76F-B68D-EF40-BFD9-AB7716FE101C}"/>
              </a:ext>
            </a:extLst>
          </p:cNvPr>
          <p:cNvSpPr/>
          <p:nvPr/>
        </p:nvSpPr>
        <p:spPr>
          <a:xfrm>
            <a:off x="10453816" y="247046"/>
            <a:ext cx="15053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123568" y="125104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Schreib</a:t>
            </a:r>
            <a:r>
              <a:rPr lang="en-US" sz="2400" dirty="0">
                <a:solidFill>
                  <a:srgbClr val="4472C4">
                    <a:lumMod val="50000"/>
                  </a:srgbClr>
                </a:solidFill>
                <a:latin typeface="Century Gothic" panose="020F0302020204030204"/>
              </a:rPr>
              <a:t> die </a:t>
            </a:r>
            <a:r>
              <a:rPr lang="en-US" sz="2400" dirty="0" err="1">
                <a:solidFill>
                  <a:srgbClr val="4472C4">
                    <a:lumMod val="50000"/>
                  </a:srgbClr>
                </a:solidFill>
                <a:latin typeface="Century Gothic" panose="020F0302020204030204"/>
              </a:rPr>
              <a:t>Sätze</a:t>
            </a:r>
            <a:r>
              <a:rPr lang="en-US" sz="2400" dirty="0">
                <a:solidFill>
                  <a:srgbClr val="4472C4">
                    <a:lumMod val="50000"/>
                  </a:srgbClr>
                </a:solidFill>
                <a:latin typeface="Century Gothic" panose="020F0302020204030204"/>
              </a:rPr>
              <a:t> auf Deutsch.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8" name="Picture 27" descr="Diagram&#10;&#10;Description automatically generated">
            <a:extLst>
              <a:ext uri="{FF2B5EF4-FFF2-40B4-BE49-F238E27FC236}">
                <a16:creationId xmlns:a16="http://schemas.microsoft.com/office/drawing/2014/main" id="{E04BC073-7F6E-4EB3-BDB7-56216FF860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84" y="1604965"/>
            <a:ext cx="5299226" cy="3425227"/>
          </a:xfrm>
          <a:prstGeom prst="rect">
            <a:avLst/>
          </a:prstGeom>
        </p:spPr>
      </p:pic>
      <p:sp>
        <p:nvSpPr>
          <p:cNvPr id="2" name="Speech Bubble: Rectangle with Corners Rounded 1">
            <a:extLst>
              <a:ext uri="{FF2B5EF4-FFF2-40B4-BE49-F238E27FC236}">
                <a16:creationId xmlns:a16="http://schemas.microsoft.com/office/drawing/2014/main" id="{3C761F73-01E1-4C89-BE53-38C318CD5844}"/>
              </a:ext>
            </a:extLst>
          </p:cNvPr>
          <p:cNvSpPr/>
          <p:nvPr/>
        </p:nvSpPr>
        <p:spPr>
          <a:xfrm>
            <a:off x="605481" y="5202196"/>
            <a:ext cx="10948087" cy="667264"/>
          </a:xfrm>
          <a:prstGeom prst="wedgeRoundRectCallout">
            <a:avLst>
              <a:gd name="adj1" fmla="val -22302"/>
              <a:gd name="adj2" fmla="val -94477"/>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dirty="0">
                <a:solidFill>
                  <a:srgbClr val="115076"/>
                </a:solidFill>
              </a:rPr>
              <a:t>I saw a large lake.</a:t>
            </a:r>
          </a:p>
        </p:txBody>
      </p:sp>
      <p:sp>
        <p:nvSpPr>
          <p:cNvPr id="14" name="Speech Bubble: Rectangle with Corners Rounded 13">
            <a:hlinkClick r:id="" action="ppaction://noaction">
              <a:snd r:embed="rId6" name="8.3.2.2 Slide 16.wav"/>
            </a:hlinkClick>
            <a:extLst>
              <a:ext uri="{FF2B5EF4-FFF2-40B4-BE49-F238E27FC236}">
                <a16:creationId xmlns:a16="http://schemas.microsoft.com/office/drawing/2014/main" id="{ECA39E6D-1875-44C3-A63E-7A44EDE31196}"/>
              </a:ext>
            </a:extLst>
          </p:cNvPr>
          <p:cNvSpPr/>
          <p:nvPr/>
        </p:nvSpPr>
        <p:spPr>
          <a:xfrm>
            <a:off x="605480" y="5200869"/>
            <a:ext cx="10948087" cy="667264"/>
          </a:xfrm>
          <a:prstGeom prst="wedgeRoundRectCallout">
            <a:avLst>
              <a:gd name="adj1" fmla="val -22302"/>
              <a:gd name="adj2" fmla="val -94477"/>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rgbClr val="115076"/>
                </a:solidFill>
              </a:rPr>
              <a:t>Ich habe einen großen See gesehen.</a:t>
            </a:r>
            <a:endParaRPr lang="en-GB" sz="3600" dirty="0">
              <a:solidFill>
                <a:srgbClr val="11507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E03CCC6B-CB64-4712-963A-A57DAE939036}"/>
              </a:ext>
            </a:extLst>
          </p:cNvPr>
          <p:cNvSpPr/>
          <p:nvPr/>
        </p:nvSpPr>
        <p:spPr>
          <a:xfrm>
            <a:off x="5361010" y="1712705"/>
            <a:ext cx="5871282" cy="33174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BE8FA6B3-85A2-4E9D-816E-0CF74932185C}"/>
              </a:ext>
            </a:extLst>
          </p:cNvPr>
          <p:cNvCxnSpPr/>
          <p:nvPr/>
        </p:nvCxnSpPr>
        <p:spPr>
          <a:xfrm>
            <a:off x="5361010" y="2187146"/>
            <a:ext cx="58712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37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9947188" cy="869950"/>
          </a:xfrm>
          <a:prstGeom prst="rect">
            <a:avLst/>
          </a:prstGeom>
        </p:spPr>
      </p:pic>
      <p:sp>
        <p:nvSpPr>
          <p:cNvPr id="4" name="Title 3"/>
          <p:cNvSpPr>
            <a:spLocks noGrp="1"/>
          </p:cNvSpPr>
          <p:nvPr>
            <p:ph type="title"/>
          </p:nvPr>
        </p:nvSpPr>
        <p:spPr>
          <a:xfrm>
            <a:off x="-1" y="294041"/>
            <a:ext cx="8976525" cy="707849"/>
          </a:xfrm>
        </p:spPr>
        <p:txBody>
          <a:bodyPr>
            <a:normAutofit fontScale="90000"/>
          </a:bodyPr>
          <a:lstStyle/>
          <a:p>
            <a:r>
              <a:rPr lang="en-GB" sz="3600" b="1" dirty="0">
                <a:solidFill>
                  <a:schemeClr val="bg1"/>
                </a:solidFill>
              </a:rPr>
              <a:t>Was hast du </a:t>
            </a:r>
            <a:r>
              <a:rPr lang="en-GB" sz="3600" b="1" dirty="0" err="1">
                <a:solidFill>
                  <a:schemeClr val="bg1"/>
                </a:solidFill>
              </a:rPr>
              <a:t>durchs</a:t>
            </a:r>
            <a:r>
              <a:rPr lang="en-GB" sz="3600" b="1" dirty="0">
                <a:solidFill>
                  <a:schemeClr val="bg1"/>
                </a:solidFill>
              </a:rPr>
              <a:t> Fenster </a:t>
            </a:r>
            <a:r>
              <a:rPr lang="en-GB" sz="3600" b="1" dirty="0" err="1">
                <a:solidFill>
                  <a:schemeClr val="bg1"/>
                </a:solidFill>
              </a:rPr>
              <a:t>gesehen</a:t>
            </a:r>
            <a:r>
              <a:rPr lang="en-GB" sz="3600" b="1">
                <a:solidFill>
                  <a:schemeClr val="bg1"/>
                </a:solidFill>
              </a:rPr>
              <a:t>? [5/10]</a:t>
            </a:r>
            <a:endParaRPr lang="en-GB" sz="3600" b="1" dirty="0">
              <a:solidFill>
                <a:schemeClr val="bg1"/>
              </a:solidFill>
            </a:endParaRPr>
          </a:p>
        </p:txBody>
      </p:sp>
      <p:sp>
        <p:nvSpPr>
          <p:cNvPr id="6" name="Rounded Rectangle 11">
            <a:extLst>
              <a:ext uri="{FF2B5EF4-FFF2-40B4-BE49-F238E27FC236}">
                <a16:creationId xmlns:a16="http://schemas.microsoft.com/office/drawing/2014/main" id="{24F2B76F-B68D-EF40-BFD9-AB7716FE101C}"/>
              </a:ext>
            </a:extLst>
          </p:cNvPr>
          <p:cNvSpPr/>
          <p:nvPr/>
        </p:nvSpPr>
        <p:spPr>
          <a:xfrm>
            <a:off x="10453816" y="247046"/>
            <a:ext cx="15053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123568" y="125104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Schreib</a:t>
            </a:r>
            <a:r>
              <a:rPr lang="en-US" sz="2400" dirty="0">
                <a:solidFill>
                  <a:srgbClr val="4472C4">
                    <a:lumMod val="50000"/>
                  </a:srgbClr>
                </a:solidFill>
                <a:latin typeface="Century Gothic" panose="020F0302020204030204"/>
              </a:rPr>
              <a:t> die </a:t>
            </a:r>
            <a:r>
              <a:rPr lang="en-US" sz="2400" dirty="0" err="1">
                <a:solidFill>
                  <a:srgbClr val="4472C4">
                    <a:lumMod val="50000"/>
                  </a:srgbClr>
                </a:solidFill>
                <a:latin typeface="Century Gothic" panose="020F0302020204030204"/>
              </a:rPr>
              <a:t>Sätze</a:t>
            </a:r>
            <a:r>
              <a:rPr lang="en-US" sz="2400" dirty="0">
                <a:solidFill>
                  <a:srgbClr val="4472C4">
                    <a:lumMod val="50000"/>
                  </a:srgbClr>
                </a:solidFill>
                <a:latin typeface="Century Gothic" panose="020F0302020204030204"/>
              </a:rPr>
              <a:t> auf Deutsch.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8" name="Picture 27" descr="Diagram&#10;&#10;Description automatically generated">
            <a:extLst>
              <a:ext uri="{FF2B5EF4-FFF2-40B4-BE49-F238E27FC236}">
                <a16:creationId xmlns:a16="http://schemas.microsoft.com/office/drawing/2014/main" id="{E04BC073-7F6E-4EB3-BDB7-56216FF860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84" y="1604965"/>
            <a:ext cx="5299226" cy="3425227"/>
          </a:xfrm>
          <a:prstGeom prst="rect">
            <a:avLst/>
          </a:prstGeom>
        </p:spPr>
      </p:pic>
      <p:sp>
        <p:nvSpPr>
          <p:cNvPr id="2" name="Speech Bubble: Rectangle with Corners Rounded 1">
            <a:extLst>
              <a:ext uri="{FF2B5EF4-FFF2-40B4-BE49-F238E27FC236}">
                <a16:creationId xmlns:a16="http://schemas.microsoft.com/office/drawing/2014/main" id="{3C761F73-01E1-4C89-BE53-38C318CD5844}"/>
              </a:ext>
            </a:extLst>
          </p:cNvPr>
          <p:cNvSpPr/>
          <p:nvPr/>
        </p:nvSpPr>
        <p:spPr>
          <a:xfrm>
            <a:off x="605481" y="5202196"/>
            <a:ext cx="10948087" cy="667264"/>
          </a:xfrm>
          <a:prstGeom prst="wedgeRoundRectCallout">
            <a:avLst>
              <a:gd name="adj1" fmla="val -22302"/>
              <a:gd name="adj2" fmla="val -94477"/>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dirty="0">
                <a:solidFill>
                  <a:srgbClr val="115076"/>
                </a:solidFill>
              </a:rPr>
              <a:t>I saw a beautiful cat, and...</a:t>
            </a:r>
          </a:p>
        </p:txBody>
      </p:sp>
      <p:sp>
        <p:nvSpPr>
          <p:cNvPr id="14" name="Speech Bubble: Rectangle with Corners Rounded 13">
            <a:hlinkClick r:id="" action="ppaction://noaction">
              <a:snd r:embed="rId5" name="8.3.2.2 Slide 17.wav"/>
            </a:hlinkClick>
            <a:extLst>
              <a:ext uri="{FF2B5EF4-FFF2-40B4-BE49-F238E27FC236}">
                <a16:creationId xmlns:a16="http://schemas.microsoft.com/office/drawing/2014/main" id="{ECA39E6D-1875-44C3-A63E-7A44EDE31196}"/>
              </a:ext>
            </a:extLst>
          </p:cNvPr>
          <p:cNvSpPr/>
          <p:nvPr/>
        </p:nvSpPr>
        <p:spPr>
          <a:xfrm>
            <a:off x="605480" y="5202196"/>
            <a:ext cx="10948087" cy="667264"/>
          </a:xfrm>
          <a:prstGeom prst="wedgeRoundRectCallout">
            <a:avLst>
              <a:gd name="adj1" fmla="val -22302"/>
              <a:gd name="adj2" fmla="val -94477"/>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rgbClr val="115076"/>
                </a:solidFill>
              </a:rPr>
              <a:t>Ich habe eine schöne Katze gesehen, und...</a:t>
            </a:r>
            <a:endParaRPr lang="en-GB" sz="6000" dirty="0">
              <a:solidFill>
                <a:srgbClr val="115076"/>
              </a:solidFill>
            </a:endParaRPr>
          </a:p>
        </p:txBody>
      </p:sp>
      <p:sp>
        <p:nvSpPr>
          <p:cNvPr id="7" name="Rectangle 6">
            <a:extLst>
              <a:ext uri="{FF2B5EF4-FFF2-40B4-BE49-F238E27FC236}">
                <a16:creationId xmlns:a16="http://schemas.microsoft.com/office/drawing/2014/main" id="{E03CCC6B-CB64-4712-963A-A57DAE939036}"/>
              </a:ext>
            </a:extLst>
          </p:cNvPr>
          <p:cNvSpPr/>
          <p:nvPr/>
        </p:nvSpPr>
        <p:spPr>
          <a:xfrm>
            <a:off x="5361010" y="1712705"/>
            <a:ext cx="5871282" cy="33174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picture containing building&#10;&#10;Description automatically generated">
            <a:extLst>
              <a:ext uri="{FF2B5EF4-FFF2-40B4-BE49-F238E27FC236}">
                <a16:creationId xmlns:a16="http://schemas.microsoft.com/office/drawing/2014/main" id="{C098FAAA-5209-4374-A0E7-7D4A81519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0570" y="1734386"/>
            <a:ext cx="5871282" cy="3291840"/>
          </a:xfrm>
          <a:prstGeom prst="rect">
            <a:avLst/>
          </a:prstGeom>
        </p:spPr>
      </p:pic>
      <p:cxnSp>
        <p:nvCxnSpPr>
          <p:cNvPr id="10" name="Straight Connector 9">
            <a:extLst>
              <a:ext uri="{FF2B5EF4-FFF2-40B4-BE49-F238E27FC236}">
                <a16:creationId xmlns:a16="http://schemas.microsoft.com/office/drawing/2014/main" id="{BE8FA6B3-85A2-4E9D-816E-0CF74932185C}"/>
              </a:ext>
            </a:extLst>
          </p:cNvPr>
          <p:cNvCxnSpPr/>
          <p:nvPr/>
        </p:nvCxnSpPr>
        <p:spPr>
          <a:xfrm>
            <a:off x="5361010" y="2187146"/>
            <a:ext cx="58712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0E299265-7256-4F9E-898A-6C982A9670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1874" y="3810000"/>
            <a:ext cx="1365938" cy="1220237"/>
          </a:xfrm>
          <a:prstGeom prst="rect">
            <a:avLst/>
          </a:prstGeom>
        </p:spPr>
      </p:pic>
    </p:spTree>
    <p:extLst>
      <p:ext uri="{BB962C8B-B14F-4D97-AF65-F5344CB8AC3E}">
        <p14:creationId xmlns:p14="http://schemas.microsoft.com/office/powerpoint/2010/main" val="120184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9947188" cy="869950"/>
          </a:xfrm>
          <a:prstGeom prst="rect">
            <a:avLst/>
          </a:prstGeom>
        </p:spPr>
      </p:pic>
      <p:sp>
        <p:nvSpPr>
          <p:cNvPr id="4" name="Title 3"/>
          <p:cNvSpPr>
            <a:spLocks noGrp="1"/>
          </p:cNvSpPr>
          <p:nvPr>
            <p:ph type="title"/>
          </p:nvPr>
        </p:nvSpPr>
        <p:spPr>
          <a:xfrm>
            <a:off x="-1" y="294041"/>
            <a:ext cx="8976525" cy="707849"/>
          </a:xfrm>
        </p:spPr>
        <p:txBody>
          <a:bodyPr>
            <a:normAutofit fontScale="90000"/>
          </a:bodyPr>
          <a:lstStyle/>
          <a:p>
            <a:r>
              <a:rPr lang="en-GB" sz="3600" b="1" dirty="0">
                <a:solidFill>
                  <a:schemeClr val="bg1"/>
                </a:solidFill>
              </a:rPr>
              <a:t>Was hast du </a:t>
            </a:r>
            <a:r>
              <a:rPr lang="en-GB" sz="3600" b="1" dirty="0" err="1">
                <a:solidFill>
                  <a:schemeClr val="bg1"/>
                </a:solidFill>
              </a:rPr>
              <a:t>durchs</a:t>
            </a:r>
            <a:r>
              <a:rPr lang="en-GB" sz="3600" b="1" dirty="0">
                <a:solidFill>
                  <a:schemeClr val="bg1"/>
                </a:solidFill>
              </a:rPr>
              <a:t> Fenster </a:t>
            </a:r>
            <a:r>
              <a:rPr lang="en-GB" sz="3600" b="1" dirty="0" err="1">
                <a:solidFill>
                  <a:schemeClr val="bg1"/>
                </a:solidFill>
              </a:rPr>
              <a:t>gesehen</a:t>
            </a:r>
            <a:r>
              <a:rPr lang="en-GB" sz="3600" b="1">
                <a:solidFill>
                  <a:schemeClr val="bg1"/>
                </a:solidFill>
              </a:rPr>
              <a:t>? [6/10]</a:t>
            </a:r>
            <a:endParaRPr lang="en-GB" sz="3600" b="1" dirty="0">
              <a:solidFill>
                <a:schemeClr val="bg1"/>
              </a:solidFill>
            </a:endParaRPr>
          </a:p>
        </p:txBody>
      </p:sp>
      <p:sp>
        <p:nvSpPr>
          <p:cNvPr id="6" name="Rounded Rectangle 11">
            <a:extLst>
              <a:ext uri="{FF2B5EF4-FFF2-40B4-BE49-F238E27FC236}">
                <a16:creationId xmlns:a16="http://schemas.microsoft.com/office/drawing/2014/main" id="{24F2B76F-B68D-EF40-BFD9-AB7716FE101C}"/>
              </a:ext>
            </a:extLst>
          </p:cNvPr>
          <p:cNvSpPr/>
          <p:nvPr/>
        </p:nvSpPr>
        <p:spPr>
          <a:xfrm>
            <a:off x="10453816" y="247046"/>
            <a:ext cx="15053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123568" y="125104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Schreib</a:t>
            </a:r>
            <a:r>
              <a:rPr lang="en-US" sz="2400" dirty="0">
                <a:solidFill>
                  <a:srgbClr val="4472C4">
                    <a:lumMod val="50000"/>
                  </a:srgbClr>
                </a:solidFill>
                <a:latin typeface="Century Gothic" panose="020F0302020204030204"/>
              </a:rPr>
              <a:t> die </a:t>
            </a:r>
            <a:r>
              <a:rPr lang="en-US" sz="2400" dirty="0" err="1">
                <a:solidFill>
                  <a:srgbClr val="4472C4">
                    <a:lumMod val="50000"/>
                  </a:srgbClr>
                </a:solidFill>
                <a:latin typeface="Century Gothic" panose="020F0302020204030204"/>
              </a:rPr>
              <a:t>Sätze</a:t>
            </a:r>
            <a:r>
              <a:rPr lang="en-US" sz="2400" dirty="0">
                <a:solidFill>
                  <a:srgbClr val="4472C4">
                    <a:lumMod val="50000"/>
                  </a:srgbClr>
                </a:solidFill>
                <a:latin typeface="Century Gothic" panose="020F0302020204030204"/>
              </a:rPr>
              <a:t> auf Deutsch.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8" name="Picture 27" descr="Diagram&#10;&#10;Description automatically generated">
            <a:extLst>
              <a:ext uri="{FF2B5EF4-FFF2-40B4-BE49-F238E27FC236}">
                <a16:creationId xmlns:a16="http://schemas.microsoft.com/office/drawing/2014/main" id="{E04BC073-7F6E-4EB3-BDB7-56216FF860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84" y="1604965"/>
            <a:ext cx="5299226" cy="3425227"/>
          </a:xfrm>
          <a:prstGeom prst="rect">
            <a:avLst/>
          </a:prstGeom>
        </p:spPr>
      </p:pic>
      <p:sp>
        <p:nvSpPr>
          <p:cNvPr id="2" name="Speech Bubble: Rectangle with Corners Rounded 1">
            <a:extLst>
              <a:ext uri="{FF2B5EF4-FFF2-40B4-BE49-F238E27FC236}">
                <a16:creationId xmlns:a16="http://schemas.microsoft.com/office/drawing/2014/main" id="{3C761F73-01E1-4C89-BE53-38C318CD5844}"/>
              </a:ext>
            </a:extLst>
          </p:cNvPr>
          <p:cNvSpPr/>
          <p:nvPr/>
        </p:nvSpPr>
        <p:spPr>
          <a:xfrm>
            <a:off x="605481" y="5202196"/>
            <a:ext cx="10948087" cy="667264"/>
          </a:xfrm>
          <a:prstGeom prst="wedgeRoundRectCallout">
            <a:avLst>
              <a:gd name="adj1" fmla="val -22302"/>
              <a:gd name="adj2" fmla="val -94477"/>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a:solidFill>
                  <a:srgbClr val="115076"/>
                </a:solidFill>
              </a:rPr>
              <a:t>...I also saw a sick man.</a:t>
            </a:r>
            <a:endParaRPr lang="en-GB" sz="3800" dirty="0">
              <a:solidFill>
                <a:srgbClr val="115076"/>
              </a:solidFill>
            </a:endParaRPr>
          </a:p>
        </p:txBody>
      </p:sp>
      <p:sp>
        <p:nvSpPr>
          <p:cNvPr id="14" name="Speech Bubble: Rectangle with Corners Rounded 13">
            <a:hlinkClick r:id="" action="ppaction://noaction">
              <a:snd r:embed="rId5" name="8.3.2.2 Slide 18.wav"/>
            </a:hlinkClick>
            <a:extLst>
              <a:ext uri="{FF2B5EF4-FFF2-40B4-BE49-F238E27FC236}">
                <a16:creationId xmlns:a16="http://schemas.microsoft.com/office/drawing/2014/main" id="{ECA39E6D-1875-44C3-A63E-7A44EDE31196}"/>
              </a:ext>
            </a:extLst>
          </p:cNvPr>
          <p:cNvSpPr/>
          <p:nvPr/>
        </p:nvSpPr>
        <p:spPr>
          <a:xfrm>
            <a:off x="605480" y="5202196"/>
            <a:ext cx="10948087" cy="667264"/>
          </a:xfrm>
          <a:prstGeom prst="wedgeRoundRectCallout">
            <a:avLst>
              <a:gd name="adj1" fmla="val -22302"/>
              <a:gd name="adj2" fmla="val -94477"/>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de-DE" sz="3600" dirty="0">
                <a:solidFill>
                  <a:srgbClr val="115076"/>
                </a:solidFill>
              </a:rPr>
              <a:t>...ich habe auch einen kranken Mann gesehen.</a:t>
            </a:r>
            <a:endParaRPr lang="en-GB" sz="3600" dirty="0">
              <a:solidFill>
                <a:srgbClr val="11507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E03CCC6B-CB64-4712-963A-A57DAE939036}"/>
              </a:ext>
            </a:extLst>
          </p:cNvPr>
          <p:cNvSpPr/>
          <p:nvPr/>
        </p:nvSpPr>
        <p:spPr>
          <a:xfrm>
            <a:off x="5361010" y="1712705"/>
            <a:ext cx="5871282" cy="33174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BE8FA6B3-85A2-4E9D-816E-0CF74932185C}"/>
              </a:ext>
            </a:extLst>
          </p:cNvPr>
          <p:cNvCxnSpPr/>
          <p:nvPr/>
        </p:nvCxnSpPr>
        <p:spPr>
          <a:xfrm>
            <a:off x="5361010" y="2187146"/>
            <a:ext cx="58712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BFED5748-A2CD-4800-98D3-E0B1C70BCA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3512" y="2205658"/>
            <a:ext cx="2814871" cy="2814871"/>
          </a:xfrm>
          <a:prstGeom prst="rect">
            <a:avLst/>
          </a:prstGeom>
        </p:spPr>
      </p:pic>
    </p:spTree>
    <p:extLst>
      <p:ext uri="{BB962C8B-B14F-4D97-AF65-F5344CB8AC3E}">
        <p14:creationId xmlns:p14="http://schemas.microsoft.com/office/powerpoint/2010/main" val="337706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9947188" cy="869950"/>
          </a:xfrm>
          <a:prstGeom prst="rect">
            <a:avLst/>
          </a:prstGeom>
        </p:spPr>
      </p:pic>
      <p:sp>
        <p:nvSpPr>
          <p:cNvPr id="4" name="Title 3"/>
          <p:cNvSpPr>
            <a:spLocks noGrp="1"/>
          </p:cNvSpPr>
          <p:nvPr>
            <p:ph type="title"/>
          </p:nvPr>
        </p:nvSpPr>
        <p:spPr>
          <a:xfrm>
            <a:off x="-1" y="294041"/>
            <a:ext cx="8976525" cy="707849"/>
          </a:xfrm>
        </p:spPr>
        <p:txBody>
          <a:bodyPr>
            <a:normAutofit fontScale="90000"/>
          </a:bodyPr>
          <a:lstStyle/>
          <a:p>
            <a:r>
              <a:rPr lang="en-GB" sz="3600" b="1" dirty="0">
                <a:solidFill>
                  <a:schemeClr val="bg1"/>
                </a:solidFill>
              </a:rPr>
              <a:t>Was hast du </a:t>
            </a:r>
            <a:r>
              <a:rPr lang="en-GB" sz="3600" b="1" dirty="0" err="1">
                <a:solidFill>
                  <a:schemeClr val="bg1"/>
                </a:solidFill>
              </a:rPr>
              <a:t>durchs</a:t>
            </a:r>
            <a:r>
              <a:rPr lang="en-GB" sz="3600" b="1" dirty="0">
                <a:solidFill>
                  <a:schemeClr val="bg1"/>
                </a:solidFill>
              </a:rPr>
              <a:t> Fenster </a:t>
            </a:r>
            <a:r>
              <a:rPr lang="en-GB" sz="3600" b="1" dirty="0" err="1">
                <a:solidFill>
                  <a:schemeClr val="bg1"/>
                </a:solidFill>
              </a:rPr>
              <a:t>gesehen</a:t>
            </a:r>
            <a:r>
              <a:rPr lang="en-GB" sz="3600" b="1">
                <a:solidFill>
                  <a:schemeClr val="bg1"/>
                </a:solidFill>
              </a:rPr>
              <a:t>? [7/10]</a:t>
            </a:r>
            <a:endParaRPr lang="en-GB" sz="3600" b="1" dirty="0">
              <a:solidFill>
                <a:schemeClr val="bg1"/>
              </a:solidFill>
            </a:endParaRPr>
          </a:p>
        </p:txBody>
      </p:sp>
      <p:sp>
        <p:nvSpPr>
          <p:cNvPr id="6" name="Rounded Rectangle 11">
            <a:extLst>
              <a:ext uri="{FF2B5EF4-FFF2-40B4-BE49-F238E27FC236}">
                <a16:creationId xmlns:a16="http://schemas.microsoft.com/office/drawing/2014/main" id="{24F2B76F-B68D-EF40-BFD9-AB7716FE101C}"/>
              </a:ext>
            </a:extLst>
          </p:cNvPr>
          <p:cNvSpPr/>
          <p:nvPr/>
        </p:nvSpPr>
        <p:spPr>
          <a:xfrm>
            <a:off x="10453816" y="247046"/>
            <a:ext cx="15053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123568" y="125104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Schreib</a:t>
            </a:r>
            <a:r>
              <a:rPr lang="en-US" sz="2400" dirty="0">
                <a:solidFill>
                  <a:srgbClr val="4472C4">
                    <a:lumMod val="50000"/>
                  </a:srgbClr>
                </a:solidFill>
                <a:latin typeface="Century Gothic" panose="020F0302020204030204"/>
              </a:rPr>
              <a:t> die </a:t>
            </a:r>
            <a:r>
              <a:rPr lang="en-US" sz="2400" dirty="0" err="1">
                <a:solidFill>
                  <a:srgbClr val="4472C4">
                    <a:lumMod val="50000"/>
                  </a:srgbClr>
                </a:solidFill>
                <a:latin typeface="Century Gothic" panose="020F0302020204030204"/>
              </a:rPr>
              <a:t>Sätze</a:t>
            </a:r>
            <a:r>
              <a:rPr lang="en-US" sz="2400" dirty="0">
                <a:solidFill>
                  <a:srgbClr val="4472C4">
                    <a:lumMod val="50000"/>
                  </a:srgbClr>
                </a:solidFill>
                <a:latin typeface="Century Gothic" panose="020F0302020204030204"/>
              </a:rPr>
              <a:t> auf Deutsch.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8" name="Picture 27" descr="Diagram&#10;&#10;Description automatically generated">
            <a:extLst>
              <a:ext uri="{FF2B5EF4-FFF2-40B4-BE49-F238E27FC236}">
                <a16:creationId xmlns:a16="http://schemas.microsoft.com/office/drawing/2014/main" id="{E04BC073-7F6E-4EB3-BDB7-56216FF860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84" y="1604965"/>
            <a:ext cx="5299226" cy="3425227"/>
          </a:xfrm>
          <a:prstGeom prst="rect">
            <a:avLst/>
          </a:prstGeom>
        </p:spPr>
      </p:pic>
      <p:sp>
        <p:nvSpPr>
          <p:cNvPr id="2" name="Speech Bubble: Rectangle with Corners Rounded 1">
            <a:extLst>
              <a:ext uri="{FF2B5EF4-FFF2-40B4-BE49-F238E27FC236}">
                <a16:creationId xmlns:a16="http://schemas.microsoft.com/office/drawing/2014/main" id="{3C761F73-01E1-4C89-BE53-38C318CD5844}"/>
              </a:ext>
            </a:extLst>
          </p:cNvPr>
          <p:cNvSpPr/>
          <p:nvPr/>
        </p:nvSpPr>
        <p:spPr>
          <a:xfrm>
            <a:off x="605481" y="5202196"/>
            <a:ext cx="10948087" cy="667264"/>
          </a:xfrm>
          <a:prstGeom prst="wedgeRoundRectCallout">
            <a:avLst>
              <a:gd name="adj1" fmla="val -22302"/>
              <a:gd name="adj2" fmla="val -94477"/>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dirty="0">
                <a:solidFill>
                  <a:srgbClr val="115076"/>
                </a:solidFill>
              </a:rPr>
              <a:t>Quite often we saw bad weather.</a:t>
            </a:r>
          </a:p>
        </p:txBody>
      </p:sp>
      <p:sp>
        <p:nvSpPr>
          <p:cNvPr id="14" name="Speech Bubble: Rectangle with Corners Rounded 13">
            <a:hlinkClick r:id="" action="ppaction://noaction">
              <a:snd r:embed="rId5" name="8.3.2.2 Slide 19.wav"/>
            </a:hlinkClick>
            <a:extLst>
              <a:ext uri="{FF2B5EF4-FFF2-40B4-BE49-F238E27FC236}">
                <a16:creationId xmlns:a16="http://schemas.microsoft.com/office/drawing/2014/main" id="{ECA39E6D-1875-44C3-A63E-7A44EDE31196}"/>
              </a:ext>
            </a:extLst>
          </p:cNvPr>
          <p:cNvSpPr/>
          <p:nvPr/>
        </p:nvSpPr>
        <p:spPr>
          <a:xfrm>
            <a:off x="605480" y="5202196"/>
            <a:ext cx="10948087" cy="667264"/>
          </a:xfrm>
          <a:prstGeom prst="wedgeRoundRectCallout">
            <a:avLst>
              <a:gd name="adj1" fmla="val -22302"/>
              <a:gd name="adj2" fmla="val -94477"/>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de-DE" sz="3200" dirty="0">
                <a:solidFill>
                  <a:srgbClr val="115076"/>
                </a:solidFill>
              </a:rPr>
              <a:t>Ziemlich oft haben wir schlechtes Wetter gesehen.</a:t>
            </a:r>
            <a:endParaRPr lang="en-GB" sz="3200" dirty="0">
              <a:solidFill>
                <a:srgbClr val="11507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E03CCC6B-CB64-4712-963A-A57DAE939036}"/>
              </a:ext>
            </a:extLst>
          </p:cNvPr>
          <p:cNvSpPr/>
          <p:nvPr/>
        </p:nvSpPr>
        <p:spPr>
          <a:xfrm>
            <a:off x="5361010" y="1712705"/>
            <a:ext cx="5871282" cy="33174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BE8FA6B3-85A2-4E9D-816E-0CF74932185C}"/>
              </a:ext>
            </a:extLst>
          </p:cNvPr>
          <p:cNvCxnSpPr/>
          <p:nvPr/>
        </p:nvCxnSpPr>
        <p:spPr>
          <a:xfrm>
            <a:off x="5361010" y="2187146"/>
            <a:ext cx="58712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100" name="Picture 4" descr="Inclement Weather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1960" y="2510357"/>
            <a:ext cx="28289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93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6450226" cy="869950"/>
          </a:xfrm>
          <a:prstGeom prst="rect">
            <a:avLst/>
          </a:prstGeom>
        </p:spPr>
      </p:pic>
      <p:sp>
        <p:nvSpPr>
          <p:cNvPr id="4" name="Title 3"/>
          <p:cNvSpPr>
            <a:spLocks noGrp="1"/>
          </p:cNvSpPr>
          <p:nvPr>
            <p:ph type="title"/>
          </p:nvPr>
        </p:nvSpPr>
        <p:spPr>
          <a:xfrm>
            <a:off x="0" y="294041"/>
            <a:ext cx="5511114" cy="707849"/>
          </a:xfrm>
        </p:spPr>
        <p:txBody>
          <a:bodyPr>
            <a:normAutofit fontScale="90000"/>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 [1/8]</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9193427" y="247046"/>
            <a:ext cx="276577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154C3295-2D4E-45B2-9950-07C1996715FA}"/>
              </a:ext>
            </a:extLst>
          </p:cNvPr>
          <p:cNvSpPr txBox="1"/>
          <p:nvPr/>
        </p:nvSpPr>
        <p:spPr>
          <a:xfrm>
            <a:off x="2279315" y="4601762"/>
            <a:ext cx="18915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Fluss</a:t>
            </a:r>
            <a:endPar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Rounded Corners 1">
            <a:extLst>
              <a:ext uri="{FF2B5EF4-FFF2-40B4-BE49-F238E27FC236}">
                <a16:creationId xmlns:a16="http://schemas.microsoft.com/office/drawing/2014/main" id="{BC88968E-C944-4580-BFAD-95A2B5A2BC08}"/>
              </a:ext>
            </a:extLst>
          </p:cNvPr>
          <p:cNvSpPr/>
          <p:nvPr/>
        </p:nvSpPr>
        <p:spPr>
          <a:xfrm>
            <a:off x="3361038" y="4674251"/>
            <a:ext cx="914400"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203864"/>
                </a:solidFill>
              </a:rPr>
              <a:t>_ _ _ _</a:t>
            </a:r>
          </a:p>
        </p:txBody>
      </p:sp>
      <p:sp>
        <p:nvSpPr>
          <p:cNvPr id="16" name="Rectangle: Rounded Corners 15">
            <a:extLst>
              <a:ext uri="{FF2B5EF4-FFF2-40B4-BE49-F238E27FC236}">
                <a16:creationId xmlns:a16="http://schemas.microsoft.com/office/drawing/2014/main" id="{3E903EC2-876A-4837-802E-DEC20F6E95D8}"/>
              </a:ext>
            </a:extLst>
          </p:cNvPr>
          <p:cNvSpPr/>
          <p:nvPr/>
        </p:nvSpPr>
        <p:spPr>
          <a:xfrm>
            <a:off x="2622469" y="4674250"/>
            <a:ext cx="543697"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203864"/>
                </a:solidFill>
              </a:rPr>
              <a:t>_ _</a:t>
            </a:r>
          </a:p>
        </p:txBody>
      </p:sp>
      <p:sp>
        <p:nvSpPr>
          <p:cNvPr id="17" name="TextBox 16">
            <a:extLst>
              <a:ext uri="{FF2B5EF4-FFF2-40B4-BE49-F238E27FC236}">
                <a16:creationId xmlns:a16="http://schemas.microsoft.com/office/drawing/2014/main" id="{1929B94D-5A49-4241-8E3C-E096E19EBD12}"/>
              </a:ext>
            </a:extLst>
          </p:cNvPr>
          <p:cNvSpPr txBox="1"/>
          <p:nvPr/>
        </p:nvSpPr>
        <p:spPr>
          <a:xfrm>
            <a:off x="8033446" y="4601762"/>
            <a:ext cx="18915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lang="en-US" sz="3200" b="1" dirty="0">
                <a:solidFill>
                  <a:srgbClr val="4472C4">
                    <a:lumMod val="50000"/>
                  </a:srgbClr>
                </a:solidFill>
                <a:latin typeface="Century Gothic" panose="020F0302020204030204"/>
              </a:rPr>
              <a:t>Hut</a:t>
            </a:r>
            <a:endPar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A4CC0486-5CAC-4E44-826A-1D6E67AD4C45}"/>
              </a:ext>
            </a:extLst>
          </p:cNvPr>
          <p:cNvSpPr/>
          <p:nvPr/>
        </p:nvSpPr>
        <p:spPr>
          <a:xfrm>
            <a:off x="9193427" y="4674250"/>
            <a:ext cx="914400"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203864"/>
                </a:solidFill>
              </a:rPr>
              <a:t>_ _ </a:t>
            </a:r>
          </a:p>
        </p:txBody>
      </p:sp>
      <p:sp>
        <p:nvSpPr>
          <p:cNvPr id="23" name="Rectangle: Rounded Corners 22">
            <a:extLst>
              <a:ext uri="{FF2B5EF4-FFF2-40B4-BE49-F238E27FC236}">
                <a16:creationId xmlns:a16="http://schemas.microsoft.com/office/drawing/2014/main" id="{63FF5E37-30A6-4482-B952-E032107F3FD1}"/>
              </a:ext>
            </a:extLst>
          </p:cNvPr>
          <p:cNvSpPr/>
          <p:nvPr/>
        </p:nvSpPr>
        <p:spPr>
          <a:xfrm>
            <a:off x="8376600" y="4674250"/>
            <a:ext cx="543697"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203864"/>
                </a:solidFill>
              </a:rPr>
              <a:t>_ _</a:t>
            </a:r>
          </a:p>
        </p:txBody>
      </p:sp>
      <p:sp>
        <p:nvSpPr>
          <p:cNvPr id="24" name="TextBox 23">
            <a:extLst>
              <a:ext uri="{FF2B5EF4-FFF2-40B4-BE49-F238E27FC236}">
                <a16:creationId xmlns:a16="http://schemas.microsoft.com/office/drawing/2014/main" id="{6239AE39-C1DC-4E3A-B2F6-98EF8B82A068}"/>
              </a:ext>
            </a:extLst>
          </p:cNvPr>
          <p:cNvSpPr txBox="1"/>
          <p:nvPr/>
        </p:nvSpPr>
        <p:spPr>
          <a:xfrm>
            <a:off x="237363" y="125104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heißt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das auf Deutsch?  Sind die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u</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sng"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gleich</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sng"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anders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Lang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kurz</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52B3FF4C-459A-4A8B-AFA9-A9247EEAC45A}"/>
              </a:ext>
            </a:extLst>
          </p:cNvPr>
          <p:cNvSpPr txBox="1"/>
          <p:nvPr/>
        </p:nvSpPr>
        <p:spPr>
          <a:xfrm>
            <a:off x="2131540" y="5211246"/>
            <a:ext cx="2458995" cy="461665"/>
          </a:xfrm>
          <a:prstGeom prst="rect">
            <a:avLst/>
          </a:prstGeom>
          <a:noFill/>
        </p:spPr>
        <p:txBody>
          <a:bodyPr wrap="square" rtlCol="0">
            <a:spAutoFit/>
          </a:bodyPr>
          <a:lstStyle/>
          <a:p>
            <a:pPr algn="ctr"/>
            <a:r>
              <a:rPr lang="en-GB" sz="2400" dirty="0">
                <a:solidFill>
                  <a:schemeClr val="accent5">
                    <a:lumMod val="50000"/>
                  </a:schemeClr>
                </a:solidFill>
              </a:rPr>
              <a:t>Das [u] </a:t>
            </a:r>
            <a:r>
              <a:rPr lang="en-GB" sz="2400" dirty="0" err="1">
                <a:solidFill>
                  <a:schemeClr val="accent5">
                    <a:lumMod val="50000"/>
                  </a:schemeClr>
                </a:solidFill>
              </a:rPr>
              <a:t>ist</a:t>
            </a:r>
            <a:r>
              <a:rPr lang="en-GB" sz="2400" dirty="0">
                <a:solidFill>
                  <a:schemeClr val="accent5">
                    <a:lumMod val="50000"/>
                  </a:schemeClr>
                </a:solidFill>
              </a:rPr>
              <a:t> kurz. </a:t>
            </a:r>
          </a:p>
        </p:txBody>
      </p:sp>
      <p:sp>
        <p:nvSpPr>
          <p:cNvPr id="25" name="TextBox 24">
            <a:extLst>
              <a:ext uri="{FF2B5EF4-FFF2-40B4-BE49-F238E27FC236}">
                <a16:creationId xmlns:a16="http://schemas.microsoft.com/office/drawing/2014/main" id="{860BFE53-7C6E-43C6-BCFB-61F738291DB6}"/>
              </a:ext>
            </a:extLst>
          </p:cNvPr>
          <p:cNvSpPr txBox="1"/>
          <p:nvPr/>
        </p:nvSpPr>
        <p:spPr>
          <a:xfrm>
            <a:off x="7749746" y="5168577"/>
            <a:ext cx="2458995" cy="461665"/>
          </a:xfrm>
          <a:prstGeom prst="rect">
            <a:avLst/>
          </a:prstGeom>
          <a:noFill/>
        </p:spPr>
        <p:txBody>
          <a:bodyPr wrap="square" rtlCol="0">
            <a:spAutoFit/>
          </a:bodyPr>
          <a:lstStyle/>
          <a:p>
            <a:pPr algn="ctr"/>
            <a:r>
              <a:rPr lang="en-GB" sz="2400" dirty="0">
                <a:solidFill>
                  <a:schemeClr val="accent5">
                    <a:lumMod val="50000"/>
                  </a:schemeClr>
                </a:solidFill>
              </a:rPr>
              <a:t>Das [u] </a:t>
            </a:r>
            <a:r>
              <a:rPr lang="en-GB" sz="2400" dirty="0" err="1">
                <a:solidFill>
                  <a:schemeClr val="accent5">
                    <a:lumMod val="50000"/>
                  </a:schemeClr>
                </a:solidFill>
              </a:rPr>
              <a:t>ist</a:t>
            </a:r>
            <a:r>
              <a:rPr lang="en-GB" sz="2400" dirty="0">
                <a:solidFill>
                  <a:schemeClr val="accent5">
                    <a:lumMod val="50000"/>
                  </a:schemeClr>
                </a:solidFill>
              </a:rPr>
              <a:t> lang. </a:t>
            </a:r>
          </a:p>
        </p:txBody>
      </p:sp>
      <p:sp>
        <p:nvSpPr>
          <p:cNvPr id="8" name="Oval 7">
            <a:extLst>
              <a:ext uri="{FF2B5EF4-FFF2-40B4-BE49-F238E27FC236}">
                <a16:creationId xmlns:a16="http://schemas.microsoft.com/office/drawing/2014/main" id="{4B390B42-9725-4B89-A30B-07ACE1E48ED0}"/>
              </a:ext>
            </a:extLst>
          </p:cNvPr>
          <p:cNvSpPr/>
          <p:nvPr/>
        </p:nvSpPr>
        <p:spPr>
          <a:xfrm>
            <a:off x="7970110" y="1189484"/>
            <a:ext cx="1135540" cy="58477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Logo, company name&#10;&#10;Description automatically generated">
            <a:extLst>
              <a:ext uri="{FF2B5EF4-FFF2-40B4-BE49-F238E27FC236}">
                <a16:creationId xmlns:a16="http://schemas.microsoft.com/office/drawing/2014/main" id="{D9118893-65B7-477E-973E-BD13F509ED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5564" y="2481830"/>
            <a:ext cx="2873177" cy="1961841"/>
          </a:xfrm>
          <a:prstGeom prst="rect">
            <a:avLst/>
          </a:prstGeom>
        </p:spPr>
      </p:pic>
      <p:pic>
        <p:nvPicPr>
          <p:cNvPr id="12" name="Picture 11" descr="Shape, arrow&#10;&#10;Description automatically generated">
            <a:extLst>
              <a:ext uri="{FF2B5EF4-FFF2-40B4-BE49-F238E27FC236}">
                <a16:creationId xmlns:a16="http://schemas.microsoft.com/office/drawing/2014/main" id="{3FD1481E-7079-47FF-AF91-95B9245603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569" y="2437607"/>
            <a:ext cx="3403088" cy="2164151"/>
          </a:xfrm>
          <a:prstGeom prst="rect">
            <a:avLst/>
          </a:prstGeom>
        </p:spPr>
      </p:pic>
    </p:spTree>
    <p:extLst>
      <p:ext uri="{BB962C8B-B14F-4D97-AF65-F5344CB8AC3E}">
        <p14:creationId xmlns:p14="http://schemas.microsoft.com/office/powerpoint/2010/main" val="217507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P spid="23" grpId="0" animBg="1"/>
      <p:bldP spid="5" grpId="0"/>
      <p:bldP spid="25"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23D0D9E3-DAA5-4419-8861-E7C28200E8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660" y="1670748"/>
            <a:ext cx="5185350" cy="340139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9947188" cy="869950"/>
          </a:xfrm>
          <a:prstGeom prst="rect">
            <a:avLst/>
          </a:prstGeom>
        </p:spPr>
      </p:pic>
      <p:sp>
        <p:nvSpPr>
          <p:cNvPr id="4" name="Title 3"/>
          <p:cNvSpPr>
            <a:spLocks noGrp="1"/>
          </p:cNvSpPr>
          <p:nvPr>
            <p:ph type="title"/>
          </p:nvPr>
        </p:nvSpPr>
        <p:spPr>
          <a:xfrm>
            <a:off x="-1" y="294041"/>
            <a:ext cx="8934451" cy="707849"/>
          </a:xfrm>
        </p:spPr>
        <p:txBody>
          <a:bodyPr>
            <a:normAutofit fontScale="90000"/>
          </a:bodyPr>
          <a:lstStyle/>
          <a:p>
            <a:r>
              <a:rPr lang="en-GB" sz="3600" b="1" dirty="0">
                <a:solidFill>
                  <a:schemeClr val="bg1"/>
                </a:solidFill>
              </a:rPr>
              <a:t>Was hast du </a:t>
            </a:r>
            <a:r>
              <a:rPr lang="en-GB" sz="3600" b="1" dirty="0" err="1">
                <a:solidFill>
                  <a:schemeClr val="bg1"/>
                </a:solidFill>
              </a:rPr>
              <a:t>durchs</a:t>
            </a:r>
            <a:r>
              <a:rPr lang="en-GB" sz="3600" b="1" dirty="0">
                <a:solidFill>
                  <a:schemeClr val="bg1"/>
                </a:solidFill>
              </a:rPr>
              <a:t> Fenster </a:t>
            </a:r>
            <a:r>
              <a:rPr lang="en-GB" sz="3600" b="1" dirty="0" err="1">
                <a:solidFill>
                  <a:schemeClr val="bg1"/>
                </a:solidFill>
              </a:rPr>
              <a:t>gesehen</a:t>
            </a:r>
            <a:r>
              <a:rPr lang="en-GB" sz="3600" b="1">
                <a:solidFill>
                  <a:schemeClr val="bg1"/>
                </a:solidFill>
              </a:rPr>
              <a:t>? [8/10]</a:t>
            </a:r>
            <a:endParaRPr lang="en-GB" sz="3600" b="1" dirty="0">
              <a:solidFill>
                <a:schemeClr val="bg1"/>
              </a:solidFill>
            </a:endParaRPr>
          </a:p>
        </p:txBody>
      </p:sp>
      <p:sp>
        <p:nvSpPr>
          <p:cNvPr id="6" name="Rounded Rectangle 11">
            <a:extLst>
              <a:ext uri="{FF2B5EF4-FFF2-40B4-BE49-F238E27FC236}">
                <a16:creationId xmlns:a16="http://schemas.microsoft.com/office/drawing/2014/main" id="{24F2B76F-B68D-EF40-BFD9-AB7716FE101C}"/>
              </a:ext>
            </a:extLst>
          </p:cNvPr>
          <p:cNvSpPr/>
          <p:nvPr/>
        </p:nvSpPr>
        <p:spPr>
          <a:xfrm>
            <a:off x="10453816" y="247046"/>
            <a:ext cx="15053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123568" y="125104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Schreib</a:t>
            </a:r>
            <a:r>
              <a:rPr lang="en-US" sz="2400" dirty="0">
                <a:solidFill>
                  <a:srgbClr val="4472C4">
                    <a:lumMod val="50000"/>
                  </a:srgbClr>
                </a:solidFill>
                <a:latin typeface="Century Gothic" panose="020F0302020204030204"/>
              </a:rPr>
              <a:t> die </a:t>
            </a:r>
            <a:r>
              <a:rPr lang="en-US" sz="2400" dirty="0" err="1">
                <a:solidFill>
                  <a:srgbClr val="4472C4">
                    <a:lumMod val="50000"/>
                  </a:srgbClr>
                </a:solidFill>
                <a:latin typeface="Century Gothic" panose="020F0302020204030204"/>
              </a:rPr>
              <a:t>Sätze</a:t>
            </a:r>
            <a:r>
              <a:rPr lang="en-US" sz="2400" dirty="0">
                <a:solidFill>
                  <a:srgbClr val="4472C4">
                    <a:lumMod val="50000"/>
                  </a:srgbClr>
                </a:solidFill>
                <a:latin typeface="Century Gothic" panose="020F0302020204030204"/>
              </a:rPr>
              <a:t> auf Deutsch.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Speech Bubble: Rectangle with Corners Rounded 1">
            <a:extLst>
              <a:ext uri="{FF2B5EF4-FFF2-40B4-BE49-F238E27FC236}">
                <a16:creationId xmlns:a16="http://schemas.microsoft.com/office/drawing/2014/main" id="{3C761F73-01E1-4C89-BE53-38C318CD5844}"/>
              </a:ext>
            </a:extLst>
          </p:cNvPr>
          <p:cNvSpPr/>
          <p:nvPr/>
        </p:nvSpPr>
        <p:spPr>
          <a:xfrm>
            <a:off x="605481" y="5202196"/>
            <a:ext cx="10948087" cy="667264"/>
          </a:xfrm>
          <a:prstGeom prst="wedgeRoundRectCallout">
            <a:avLst>
              <a:gd name="adj1" fmla="val -30654"/>
              <a:gd name="adj2" fmla="val -94477"/>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dirty="0">
                <a:solidFill>
                  <a:srgbClr val="115076"/>
                </a:solidFill>
              </a:rPr>
              <a:t>I saw a new </a:t>
            </a:r>
            <a:r>
              <a:rPr lang="en-GB" sz="3800" dirty="0" err="1">
                <a:solidFill>
                  <a:srgbClr val="115076"/>
                </a:solidFill>
              </a:rPr>
              <a:t>drumkit</a:t>
            </a:r>
            <a:r>
              <a:rPr lang="en-GB" sz="3800" dirty="0">
                <a:solidFill>
                  <a:srgbClr val="115076"/>
                </a:solidFill>
              </a:rPr>
              <a:t>.</a:t>
            </a:r>
          </a:p>
        </p:txBody>
      </p:sp>
      <p:sp>
        <p:nvSpPr>
          <p:cNvPr id="14" name="Speech Bubble: Rectangle with Corners Rounded 13">
            <a:hlinkClick r:id="" action="ppaction://noaction">
              <a:snd r:embed="rId5" name="8.3.2.2 Slide 20.wav"/>
            </a:hlinkClick>
            <a:extLst>
              <a:ext uri="{FF2B5EF4-FFF2-40B4-BE49-F238E27FC236}">
                <a16:creationId xmlns:a16="http://schemas.microsoft.com/office/drawing/2014/main" id="{ECA39E6D-1875-44C3-A63E-7A44EDE31196}"/>
              </a:ext>
            </a:extLst>
          </p:cNvPr>
          <p:cNvSpPr/>
          <p:nvPr/>
        </p:nvSpPr>
        <p:spPr>
          <a:xfrm>
            <a:off x="621956" y="5202196"/>
            <a:ext cx="10948087" cy="667264"/>
          </a:xfrm>
          <a:prstGeom prst="wedgeRoundRectCallout">
            <a:avLst>
              <a:gd name="adj1" fmla="val -30655"/>
              <a:gd name="adj2" fmla="val -100187"/>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3600" dirty="0" err="1">
                <a:solidFill>
                  <a:srgbClr val="115076"/>
                </a:solidFill>
              </a:rPr>
              <a:t>Ich</a:t>
            </a:r>
            <a:r>
              <a:rPr lang="en-GB" sz="3600" dirty="0">
                <a:solidFill>
                  <a:srgbClr val="115076"/>
                </a:solidFill>
              </a:rPr>
              <a:t> </a:t>
            </a:r>
            <a:r>
              <a:rPr lang="en-GB" sz="3600" dirty="0" err="1">
                <a:solidFill>
                  <a:srgbClr val="115076"/>
                </a:solidFill>
              </a:rPr>
              <a:t>habe</a:t>
            </a:r>
            <a:r>
              <a:rPr lang="en-GB" sz="3600" dirty="0">
                <a:solidFill>
                  <a:srgbClr val="115076"/>
                </a:solidFill>
              </a:rPr>
              <a:t> </a:t>
            </a:r>
            <a:r>
              <a:rPr lang="en-GB" sz="3600" dirty="0" err="1">
                <a:solidFill>
                  <a:srgbClr val="115076"/>
                </a:solidFill>
              </a:rPr>
              <a:t>ein</a:t>
            </a:r>
            <a:r>
              <a:rPr lang="en-GB" sz="3600" dirty="0">
                <a:solidFill>
                  <a:srgbClr val="115076"/>
                </a:solidFill>
              </a:rPr>
              <a:t> </a:t>
            </a:r>
            <a:r>
              <a:rPr lang="en-GB" sz="3600" dirty="0" err="1">
                <a:solidFill>
                  <a:srgbClr val="115076"/>
                </a:solidFill>
              </a:rPr>
              <a:t>neues</a:t>
            </a:r>
            <a:r>
              <a:rPr lang="en-GB" sz="3600" dirty="0">
                <a:solidFill>
                  <a:srgbClr val="115076"/>
                </a:solidFill>
              </a:rPr>
              <a:t> </a:t>
            </a:r>
            <a:r>
              <a:rPr lang="en-GB" sz="3600" dirty="0" err="1">
                <a:solidFill>
                  <a:srgbClr val="115076"/>
                </a:solidFill>
              </a:rPr>
              <a:t>Schlagzeug</a:t>
            </a:r>
            <a:r>
              <a:rPr lang="en-GB" sz="3600" dirty="0">
                <a:solidFill>
                  <a:srgbClr val="115076"/>
                </a:solidFill>
              </a:rPr>
              <a:t> </a:t>
            </a:r>
            <a:r>
              <a:rPr lang="en-GB" sz="3600" dirty="0" err="1">
                <a:solidFill>
                  <a:srgbClr val="115076"/>
                </a:solidFill>
              </a:rPr>
              <a:t>gesehen</a:t>
            </a:r>
            <a:r>
              <a:rPr lang="en-GB" sz="3600" dirty="0">
                <a:solidFill>
                  <a:srgbClr val="115076"/>
                </a:solidFill>
              </a:rPr>
              <a:t>.</a:t>
            </a:r>
            <a:endParaRPr lang="en-GB" sz="3600" dirty="0">
              <a:solidFill>
                <a:srgbClr val="11507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E03CCC6B-CB64-4712-963A-A57DAE939036}"/>
              </a:ext>
            </a:extLst>
          </p:cNvPr>
          <p:cNvSpPr/>
          <p:nvPr/>
        </p:nvSpPr>
        <p:spPr>
          <a:xfrm>
            <a:off x="5361010" y="1712705"/>
            <a:ext cx="5871282" cy="331748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BE8FA6B3-85A2-4E9D-816E-0CF74932185C}"/>
              </a:ext>
            </a:extLst>
          </p:cNvPr>
          <p:cNvCxnSpPr/>
          <p:nvPr/>
        </p:nvCxnSpPr>
        <p:spPr>
          <a:xfrm>
            <a:off x="5361010" y="2187146"/>
            <a:ext cx="58712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Drums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9689" y="2359151"/>
            <a:ext cx="2857500"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25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23D0D9E3-DAA5-4419-8861-E7C28200E8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660" y="1670748"/>
            <a:ext cx="5185350" cy="340139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9947188" cy="869950"/>
          </a:xfrm>
          <a:prstGeom prst="rect">
            <a:avLst/>
          </a:prstGeom>
        </p:spPr>
      </p:pic>
      <p:sp>
        <p:nvSpPr>
          <p:cNvPr id="4" name="Title 3"/>
          <p:cNvSpPr>
            <a:spLocks noGrp="1"/>
          </p:cNvSpPr>
          <p:nvPr>
            <p:ph type="title"/>
          </p:nvPr>
        </p:nvSpPr>
        <p:spPr>
          <a:xfrm>
            <a:off x="-1" y="294041"/>
            <a:ext cx="9048751" cy="707849"/>
          </a:xfrm>
        </p:spPr>
        <p:txBody>
          <a:bodyPr>
            <a:normAutofit fontScale="90000"/>
          </a:bodyPr>
          <a:lstStyle/>
          <a:p>
            <a:r>
              <a:rPr lang="en-GB" sz="3600" b="1" dirty="0">
                <a:solidFill>
                  <a:schemeClr val="bg1"/>
                </a:solidFill>
              </a:rPr>
              <a:t>Was hast du </a:t>
            </a:r>
            <a:r>
              <a:rPr lang="en-GB" sz="3600" b="1" dirty="0" err="1">
                <a:solidFill>
                  <a:schemeClr val="bg1"/>
                </a:solidFill>
              </a:rPr>
              <a:t>durchs</a:t>
            </a:r>
            <a:r>
              <a:rPr lang="en-GB" sz="3600" b="1" dirty="0">
                <a:solidFill>
                  <a:schemeClr val="bg1"/>
                </a:solidFill>
              </a:rPr>
              <a:t> Fenster </a:t>
            </a:r>
            <a:r>
              <a:rPr lang="en-GB" sz="3600" b="1" dirty="0" err="1">
                <a:solidFill>
                  <a:schemeClr val="bg1"/>
                </a:solidFill>
              </a:rPr>
              <a:t>gesehen</a:t>
            </a:r>
            <a:r>
              <a:rPr lang="en-GB" sz="3600" b="1">
                <a:solidFill>
                  <a:schemeClr val="bg1"/>
                </a:solidFill>
              </a:rPr>
              <a:t>? [9/10]</a:t>
            </a:r>
            <a:endParaRPr lang="en-GB" sz="3600" b="1" dirty="0">
              <a:solidFill>
                <a:schemeClr val="bg1"/>
              </a:solidFill>
            </a:endParaRPr>
          </a:p>
        </p:txBody>
      </p:sp>
      <p:sp>
        <p:nvSpPr>
          <p:cNvPr id="6" name="Rounded Rectangle 11">
            <a:extLst>
              <a:ext uri="{FF2B5EF4-FFF2-40B4-BE49-F238E27FC236}">
                <a16:creationId xmlns:a16="http://schemas.microsoft.com/office/drawing/2014/main" id="{24F2B76F-B68D-EF40-BFD9-AB7716FE101C}"/>
              </a:ext>
            </a:extLst>
          </p:cNvPr>
          <p:cNvSpPr/>
          <p:nvPr/>
        </p:nvSpPr>
        <p:spPr>
          <a:xfrm>
            <a:off x="10453816" y="247046"/>
            <a:ext cx="15053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123568" y="125104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Schreib</a:t>
            </a:r>
            <a:r>
              <a:rPr lang="en-US" sz="2400" dirty="0">
                <a:solidFill>
                  <a:srgbClr val="4472C4">
                    <a:lumMod val="50000"/>
                  </a:srgbClr>
                </a:solidFill>
                <a:latin typeface="Century Gothic" panose="020F0302020204030204"/>
              </a:rPr>
              <a:t> die </a:t>
            </a:r>
            <a:r>
              <a:rPr lang="en-US" sz="2400" dirty="0" err="1">
                <a:solidFill>
                  <a:srgbClr val="4472C4">
                    <a:lumMod val="50000"/>
                  </a:srgbClr>
                </a:solidFill>
                <a:latin typeface="Century Gothic" panose="020F0302020204030204"/>
              </a:rPr>
              <a:t>Sätze</a:t>
            </a:r>
            <a:r>
              <a:rPr lang="en-US" sz="2400" dirty="0">
                <a:solidFill>
                  <a:srgbClr val="4472C4">
                    <a:lumMod val="50000"/>
                  </a:srgbClr>
                </a:solidFill>
                <a:latin typeface="Century Gothic" panose="020F0302020204030204"/>
              </a:rPr>
              <a:t> auf Deutsch.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Speech Bubble: Rectangle with Corners Rounded 1">
            <a:extLst>
              <a:ext uri="{FF2B5EF4-FFF2-40B4-BE49-F238E27FC236}">
                <a16:creationId xmlns:a16="http://schemas.microsoft.com/office/drawing/2014/main" id="{3C761F73-01E1-4C89-BE53-38C318CD5844}"/>
              </a:ext>
            </a:extLst>
          </p:cNvPr>
          <p:cNvSpPr/>
          <p:nvPr/>
        </p:nvSpPr>
        <p:spPr>
          <a:xfrm>
            <a:off x="605481" y="5202196"/>
            <a:ext cx="10948087" cy="667264"/>
          </a:xfrm>
          <a:prstGeom prst="wedgeRoundRectCallout">
            <a:avLst>
              <a:gd name="adj1" fmla="val -32220"/>
              <a:gd name="adj2" fmla="val -103042"/>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a:solidFill>
                  <a:srgbClr val="115076"/>
                </a:solidFill>
              </a:rPr>
              <a:t>I saw a Turkish mosque.</a:t>
            </a:r>
            <a:endParaRPr lang="en-GB" sz="3800" dirty="0">
              <a:solidFill>
                <a:srgbClr val="115076"/>
              </a:solidFill>
            </a:endParaRPr>
          </a:p>
        </p:txBody>
      </p:sp>
      <p:sp>
        <p:nvSpPr>
          <p:cNvPr id="14" name="Speech Bubble: Rectangle with Corners Rounded 13">
            <a:hlinkClick r:id="" action="ppaction://noaction">
              <a:snd r:embed="rId5" name="8.3.2.2 Slide 21.wav"/>
            </a:hlinkClick>
            <a:extLst>
              <a:ext uri="{FF2B5EF4-FFF2-40B4-BE49-F238E27FC236}">
                <a16:creationId xmlns:a16="http://schemas.microsoft.com/office/drawing/2014/main" id="{ECA39E6D-1875-44C3-A63E-7A44EDE31196}"/>
              </a:ext>
            </a:extLst>
          </p:cNvPr>
          <p:cNvSpPr/>
          <p:nvPr/>
        </p:nvSpPr>
        <p:spPr>
          <a:xfrm>
            <a:off x="605481" y="5202196"/>
            <a:ext cx="10948087" cy="667264"/>
          </a:xfrm>
          <a:prstGeom prst="wedgeRoundRectCallout">
            <a:avLst>
              <a:gd name="adj1" fmla="val -32220"/>
              <a:gd name="adj2" fmla="val -100187"/>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solidFill>
                  <a:srgbClr val="115076"/>
                </a:solidFill>
              </a:rPr>
              <a:t>Ich </a:t>
            </a:r>
            <a:r>
              <a:rPr lang="en-GB" sz="3600" dirty="0" err="1">
                <a:solidFill>
                  <a:srgbClr val="115076"/>
                </a:solidFill>
              </a:rPr>
              <a:t>habe</a:t>
            </a:r>
            <a:r>
              <a:rPr lang="en-GB" sz="3600" dirty="0">
                <a:solidFill>
                  <a:srgbClr val="115076"/>
                </a:solidFill>
              </a:rPr>
              <a:t> </a:t>
            </a:r>
            <a:r>
              <a:rPr lang="en-GB" sz="3600" dirty="0" err="1">
                <a:solidFill>
                  <a:srgbClr val="115076"/>
                </a:solidFill>
              </a:rPr>
              <a:t>eine</a:t>
            </a:r>
            <a:r>
              <a:rPr lang="en-GB" sz="3600" dirty="0">
                <a:solidFill>
                  <a:srgbClr val="115076"/>
                </a:solidFill>
              </a:rPr>
              <a:t> </a:t>
            </a:r>
            <a:r>
              <a:rPr lang="en-GB" sz="3600" dirty="0" err="1">
                <a:solidFill>
                  <a:srgbClr val="115076"/>
                </a:solidFill>
              </a:rPr>
              <a:t>türkische</a:t>
            </a:r>
            <a:r>
              <a:rPr lang="en-GB" sz="3600" dirty="0">
                <a:solidFill>
                  <a:srgbClr val="115076"/>
                </a:solidFill>
              </a:rPr>
              <a:t> </a:t>
            </a:r>
            <a:r>
              <a:rPr lang="en-GB" sz="3600" dirty="0" err="1">
                <a:solidFill>
                  <a:srgbClr val="115076"/>
                </a:solidFill>
              </a:rPr>
              <a:t>Moschee</a:t>
            </a:r>
            <a:r>
              <a:rPr lang="en-GB" sz="3600" dirty="0">
                <a:solidFill>
                  <a:srgbClr val="115076"/>
                </a:solidFill>
              </a:rPr>
              <a:t> </a:t>
            </a:r>
            <a:r>
              <a:rPr lang="en-GB" sz="3600" dirty="0" err="1">
                <a:solidFill>
                  <a:srgbClr val="115076"/>
                </a:solidFill>
              </a:rPr>
              <a:t>gesehen</a:t>
            </a:r>
            <a:r>
              <a:rPr lang="en-GB" sz="3600" dirty="0">
                <a:solidFill>
                  <a:srgbClr val="115076"/>
                </a:solidFill>
              </a:rPr>
              <a:t>.</a:t>
            </a:r>
            <a:endParaRPr lang="en-GB" sz="6000" dirty="0">
              <a:solidFill>
                <a:srgbClr val="115076"/>
              </a:solidFill>
            </a:endParaRPr>
          </a:p>
        </p:txBody>
      </p:sp>
      <p:sp>
        <p:nvSpPr>
          <p:cNvPr id="7" name="Rectangle 6">
            <a:extLst>
              <a:ext uri="{FF2B5EF4-FFF2-40B4-BE49-F238E27FC236}">
                <a16:creationId xmlns:a16="http://schemas.microsoft.com/office/drawing/2014/main" id="{E03CCC6B-CB64-4712-963A-A57DAE939036}"/>
              </a:ext>
            </a:extLst>
          </p:cNvPr>
          <p:cNvSpPr/>
          <p:nvPr/>
        </p:nvSpPr>
        <p:spPr>
          <a:xfrm>
            <a:off x="5361010" y="1712705"/>
            <a:ext cx="5871282" cy="331748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BE8FA6B3-85A2-4E9D-816E-0CF74932185C}"/>
              </a:ext>
            </a:extLst>
          </p:cNvPr>
          <p:cNvCxnSpPr/>
          <p:nvPr/>
        </p:nvCxnSpPr>
        <p:spPr>
          <a:xfrm>
            <a:off x="5361010" y="2187146"/>
            <a:ext cx="58712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8194" name="Picture 2" descr="Masjid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0341" y="2174370"/>
            <a:ext cx="2400300" cy="284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52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3CCC6B-CB64-4712-963A-A57DAE939036}"/>
              </a:ext>
            </a:extLst>
          </p:cNvPr>
          <p:cNvSpPr/>
          <p:nvPr/>
        </p:nvSpPr>
        <p:spPr>
          <a:xfrm>
            <a:off x="5361010" y="1712705"/>
            <a:ext cx="5871282" cy="33174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2" descr="http://www.clker.com/cliparts/X/f/p/f/b/l/community-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9052" y="2432212"/>
            <a:ext cx="28194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X/f/p/f/b/l/community-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672" y="2626224"/>
            <a:ext cx="28194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9947188" cy="869950"/>
          </a:xfrm>
          <a:prstGeom prst="rect">
            <a:avLst/>
          </a:prstGeom>
        </p:spPr>
      </p:pic>
      <p:sp>
        <p:nvSpPr>
          <p:cNvPr id="4" name="Title 3"/>
          <p:cNvSpPr>
            <a:spLocks noGrp="1"/>
          </p:cNvSpPr>
          <p:nvPr>
            <p:ph type="title"/>
          </p:nvPr>
        </p:nvSpPr>
        <p:spPr>
          <a:xfrm>
            <a:off x="-1" y="294041"/>
            <a:ext cx="9315451" cy="707849"/>
          </a:xfrm>
        </p:spPr>
        <p:txBody>
          <a:bodyPr>
            <a:normAutofit fontScale="90000"/>
          </a:bodyPr>
          <a:lstStyle/>
          <a:p>
            <a:r>
              <a:rPr lang="en-GB" sz="3600" b="1" dirty="0">
                <a:solidFill>
                  <a:schemeClr val="bg1"/>
                </a:solidFill>
              </a:rPr>
              <a:t>Was hast du </a:t>
            </a:r>
            <a:r>
              <a:rPr lang="en-GB" sz="3600" b="1" dirty="0" err="1">
                <a:solidFill>
                  <a:schemeClr val="bg1"/>
                </a:solidFill>
              </a:rPr>
              <a:t>durchs</a:t>
            </a:r>
            <a:r>
              <a:rPr lang="en-GB" sz="3600" b="1" dirty="0">
                <a:solidFill>
                  <a:schemeClr val="bg1"/>
                </a:solidFill>
              </a:rPr>
              <a:t> Fenster </a:t>
            </a:r>
            <a:r>
              <a:rPr lang="en-GB" sz="3600" b="1" dirty="0" err="1">
                <a:solidFill>
                  <a:schemeClr val="bg1"/>
                </a:solidFill>
              </a:rPr>
              <a:t>gesehen</a:t>
            </a:r>
            <a:r>
              <a:rPr lang="en-GB" sz="3600" b="1">
                <a:solidFill>
                  <a:schemeClr val="bg1"/>
                </a:solidFill>
              </a:rPr>
              <a:t>? [10/10]</a:t>
            </a:r>
            <a:endParaRPr lang="en-GB" sz="3600" b="1" dirty="0">
              <a:solidFill>
                <a:schemeClr val="bg1"/>
              </a:solidFill>
            </a:endParaRPr>
          </a:p>
        </p:txBody>
      </p:sp>
      <p:sp>
        <p:nvSpPr>
          <p:cNvPr id="6" name="Rounded Rectangle 11">
            <a:extLst>
              <a:ext uri="{FF2B5EF4-FFF2-40B4-BE49-F238E27FC236}">
                <a16:creationId xmlns:a16="http://schemas.microsoft.com/office/drawing/2014/main" id="{24F2B76F-B68D-EF40-BFD9-AB7716FE101C}"/>
              </a:ext>
            </a:extLst>
          </p:cNvPr>
          <p:cNvSpPr/>
          <p:nvPr/>
        </p:nvSpPr>
        <p:spPr>
          <a:xfrm>
            <a:off x="10453816" y="247046"/>
            <a:ext cx="15053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123568" y="125104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Schreib</a:t>
            </a:r>
            <a:r>
              <a:rPr lang="en-US" sz="2400" dirty="0">
                <a:solidFill>
                  <a:srgbClr val="4472C4">
                    <a:lumMod val="50000"/>
                  </a:srgbClr>
                </a:solidFill>
                <a:latin typeface="Century Gothic" panose="020F0302020204030204"/>
              </a:rPr>
              <a:t> die </a:t>
            </a:r>
            <a:r>
              <a:rPr lang="en-US" sz="2400" dirty="0" err="1">
                <a:solidFill>
                  <a:srgbClr val="4472C4">
                    <a:lumMod val="50000"/>
                  </a:srgbClr>
                </a:solidFill>
                <a:latin typeface="Century Gothic" panose="020F0302020204030204"/>
              </a:rPr>
              <a:t>Sätze</a:t>
            </a:r>
            <a:r>
              <a:rPr lang="en-US" sz="2400" dirty="0">
                <a:solidFill>
                  <a:srgbClr val="4472C4">
                    <a:lumMod val="50000"/>
                  </a:srgbClr>
                </a:solidFill>
                <a:latin typeface="Century Gothic" panose="020F0302020204030204"/>
              </a:rPr>
              <a:t> auf Deutsch.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8" name="Picture 27" descr="Diagram&#10;&#10;Description automatically generated">
            <a:extLst>
              <a:ext uri="{FF2B5EF4-FFF2-40B4-BE49-F238E27FC236}">
                <a16:creationId xmlns:a16="http://schemas.microsoft.com/office/drawing/2014/main" id="{E04BC073-7F6E-4EB3-BDB7-56216FF860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84" y="1604965"/>
            <a:ext cx="5299226" cy="3425227"/>
          </a:xfrm>
          <a:prstGeom prst="rect">
            <a:avLst/>
          </a:prstGeom>
        </p:spPr>
      </p:pic>
      <p:sp>
        <p:nvSpPr>
          <p:cNvPr id="2" name="Speech Bubble: Rectangle with Corners Rounded 1">
            <a:extLst>
              <a:ext uri="{FF2B5EF4-FFF2-40B4-BE49-F238E27FC236}">
                <a16:creationId xmlns:a16="http://schemas.microsoft.com/office/drawing/2014/main" id="{3C761F73-01E1-4C89-BE53-38C318CD5844}"/>
              </a:ext>
            </a:extLst>
          </p:cNvPr>
          <p:cNvSpPr/>
          <p:nvPr/>
        </p:nvSpPr>
        <p:spPr>
          <a:xfrm>
            <a:off x="605481" y="5202196"/>
            <a:ext cx="10948087" cy="667264"/>
          </a:xfrm>
          <a:prstGeom prst="wedgeRoundRectCallout">
            <a:avLst>
              <a:gd name="adj1" fmla="val -22302"/>
              <a:gd name="adj2" fmla="val -94477"/>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a:solidFill>
                  <a:srgbClr val="115076"/>
                </a:solidFill>
              </a:rPr>
              <a:t>Finally I saw lots of/many people.</a:t>
            </a:r>
            <a:endParaRPr lang="en-GB" sz="3800" dirty="0">
              <a:solidFill>
                <a:srgbClr val="115076"/>
              </a:solidFill>
            </a:endParaRPr>
          </a:p>
        </p:txBody>
      </p:sp>
      <p:sp>
        <p:nvSpPr>
          <p:cNvPr id="14" name="Speech Bubble: Rectangle with Corners Rounded 13">
            <a:hlinkClick r:id="" action="ppaction://noaction">
              <a:snd r:embed="rId6" name="8.3.2.2 Slide 22.wav"/>
            </a:hlinkClick>
            <a:extLst>
              <a:ext uri="{FF2B5EF4-FFF2-40B4-BE49-F238E27FC236}">
                <a16:creationId xmlns:a16="http://schemas.microsoft.com/office/drawing/2014/main" id="{ECA39E6D-1875-44C3-A63E-7A44EDE31196}"/>
              </a:ext>
            </a:extLst>
          </p:cNvPr>
          <p:cNvSpPr/>
          <p:nvPr/>
        </p:nvSpPr>
        <p:spPr>
          <a:xfrm>
            <a:off x="621956" y="5202286"/>
            <a:ext cx="10948087" cy="667264"/>
          </a:xfrm>
          <a:prstGeom prst="wedgeRoundRectCallout">
            <a:avLst>
              <a:gd name="adj1" fmla="val -22302"/>
              <a:gd name="adj2" fmla="val -94477"/>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de-DE" sz="3600" dirty="0">
                <a:solidFill>
                  <a:srgbClr val="115076"/>
                </a:solidFill>
              </a:rPr>
              <a:t>Schließlich habe ich viele Leute gesehen.</a:t>
            </a:r>
            <a:endParaRPr lang="en-GB" sz="5400" dirty="0">
              <a:solidFill>
                <a:srgbClr val="115076"/>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BE8FA6B3-85A2-4E9D-816E-0CF74932185C}"/>
              </a:ext>
            </a:extLst>
          </p:cNvPr>
          <p:cNvCxnSpPr/>
          <p:nvPr/>
        </p:nvCxnSpPr>
        <p:spPr>
          <a:xfrm>
            <a:off x="5361010" y="2187146"/>
            <a:ext cx="58712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146" name="Picture 2" descr="http://www.clker.com/cliparts/X/f/p/f/b/l/community-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8905" y="3445452"/>
            <a:ext cx="28194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clker.com/cliparts/X/f/p/f/b/l/community-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525" y="3639464"/>
            <a:ext cx="281940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4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7053943" cy="869950"/>
          </a:xfrm>
          <a:prstGeom prst="rect">
            <a:avLst/>
          </a:prstGeom>
        </p:spPr>
      </p:pic>
      <p:sp>
        <p:nvSpPr>
          <p:cNvPr id="4" name="Title 3"/>
          <p:cNvSpPr>
            <a:spLocks noGrp="1"/>
          </p:cNvSpPr>
          <p:nvPr>
            <p:ph type="title"/>
          </p:nvPr>
        </p:nvSpPr>
        <p:spPr>
          <a:xfrm>
            <a:off x="0" y="294041"/>
            <a:ext cx="6466114" cy="707849"/>
          </a:xfrm>
        </p:spPr>
        <p:txBody>
          <a:bodyPr>
            <a:normAutofit fontScale="90000"/>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 auf </a:t>
            </a:r>
            <a:r>
              <a:rPr lang="en-GB" sz="3600" b="1" dirty="0" err="1">
                <a:solidFill>
                  <a:schemeClr val="bg1"/>
                </a:solidFill>
              </a:rPr>
              <a:t>Englisch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0" y="1219020"/>
            <a:ext cx="87521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Onkel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Antoni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Tante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Lena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Bands.</a:t>
            </a:r>
          </a:p>
        </p:txBody>
      </p:sp>
      <p:sp>
        <p:nvSpPr>
          <p:cNvPr id="10" name="TextBox 9">
            <a:extLst>
              <a:ext uri="{FF2B5EF4-FFF2-40B4-BE49-F238E27FC236}">
                <a16:creationId xmlns:a16="http://schemas.microsoft.com/office/drawing/2014/main" id="{6BF70FB5-7B61-4E7E-BAF9-B1471ABC8E6C}"/>
              </a:ext>
            </a:extLst>
          </p:cNvPr>
          <p:cNvSpPr txBox="1"/>
          <p:nvPr/>
        </p:nvSpPr>
        <p:spPr>
          <a:xfrm>
            <a:off x="0" y="1606390"/>
            <a:ext cx="65804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16" name="Table 16">
            <a:extLst>
              <a:ext uri="{FF2B5EF4-FFF2-40B4-BE49-F238E27FC236}">
                <a16:creationId xmlns:a16="http://schemas.microsoft.com/office/drawing/2014/main" id="{C8E6C73F-FEA7-4FE7-9B95-21F1B3318F25}"/>
              </a:ext>
            </a:extLst>
          </p:cNvPr>
          <p:cNvGraphicFramePr>
            <a:graphicFrameLocks noGrp="1"/>
          </p:cNvGraphicFramePr>
          <p:nvPr>
            <p:extLst>
              <p:ext uri="{D42A27DB-BD31-4B8C-83A1-F6EECF244321}">
                <p14:modId xmlns:p14="http://schemas.microsoft.com/office/powerpoint/2010/main" val="3736755207"/>
              </p:ext>
            </p:extLst>
          </p:nvPr>
        </p:nvGraphicFramePr>
        <p:xfrm>
          <a:off x="259587" y="2051236"/>
          <a:ext cx="11801804" cy="4278312"/>
        </p:xfrm>
        <a:graphic>
          <a:graphicData uri="http://schemas.openxmlformats.org/drawingml/2006/table">
            <a:tbl>
              <a:tblPr firstRow="1" bandRow="1">
                <a:tableStyleId>{ED083AE6-46FA-4A59-8FB0-9F97EB10719F}</a:tableStyleId>
              </a:tblPr>
              <a:tblGrid>
                <a:gridCol w="11801804">
                  <a:extLst>
                    <a:ext uri="{9D8B030D-6E8A-4147-A177-3AD203B41FA5}">
                      <a16:colId xmlns:a16="http://schemas.microsoft.com/office/drawing/2014/main" val="2257075137"/>
                    </a:ext>
                  </a:extLst>
                </a:gridCol>
              </a:tblGrid>
              <a:tr h="713052">
                <a:tc>
                  <a:txBody>
                    <a:bodyPr/>
                    <a:lstStyle/>
                    <a:p>
                      <a:endParaRPr lang="en-GB" dirty="0"/>
                    </a:p>
                  </a:txBody>
                  <a:tcPr/>
                </a:tc>
                <a:extLst>
                  <a:ext uri="{0D108BD9-81ED-4DB2-BD59-A6C34878D82A}">
                    <a16:rowId xmlns:a16="http://schemas.microsoft.com/office/drawing/2014/main" val="3488653923"/>
                  </a:ext>
                </a:extLst>
              </a:tr>
              <a:tr h="713052">
                <a:tc>
                  <a:txBody>
                    <a:bodyPr/>
                    <a:lstStyle/>
                    <a:p>
                      <a:endParaRPr lang="en-GB" dirty="0"/>
                    </a:p>
                  </a:txBody>
                  <a:tcPr/>
                </a:tc>
                <a:extLst>
                  <a:ext uri="{0D108BD9-81ED-4DB2-BD59-A6C34878D82A}">
                    <a16:rowId xmlns:a16="http://schemas.microsoft.com/office/drawing/2014/main" val="3617366315"/>
                  </a:ext>
                </a:extLst>
              </a:tr>
              <a:tr h="713052">
                <a:tc>
                  <a:txBody>
                    <a:bodyPr/>
                    <a:lstStyle/>
                    <a:p>
                      <a:endParaRPr lang="en-GB" dirty="0"/>
                    </a:p>
                  </a:txBody>
                  <a:tcPr/>
                </a:tc>
                <a:extLst>
                  <a:ext uri="{0D108BD9-81ED-4DB2-BD59-A6C34878D82A}">
                    <a16:rowId xmlns:a16="http://schemas.microsoft.com/office/drawing/2014/main" val="928451554"/>
                  </a:ext>
                </a:extLst>
              </a:tr>
              <a:tr h="713052">
                <a:tc>
                  <a:txBody>
                    <a:bodyPr/>
                    <a:lstStyle/>
                    <a:p>
                      <a:endParaRPr lang="en-GB" dirty="0"/>
                    </a:p>
                  </a:txBody>
                  <a:tcPr/>
                </a:tc>
                <a:extLst>
                  <a:ext uri="{0D108BD9-81ED-4DB2-BD59-A6C34878D82A}">
                    <a16:rowId xmlns:a16="http://schemas.microsoft.com/office/drawing/2014/main" val="2445373547"/>
                  </a:ext>
                </a:extLst>
              </a:tr>
              <a:tr h="713052">
                <a:tc>
                  <a:txBody>
                    <a:bodyPr/>
                    <a:lstStyle/>
                    <a:p>
                      <a:endParaRPr lang="en-GB" dirty="0"/>
                    </a:p>
                  </a:txBody>
                  <a:tcPr/>
                </a:tc>
                <a:extLst>
                  <a:ext uri="{0D108BD9-81ED-4DB2-BD59-A6C34878D82A}">
                    <a16:rowId xmlns:a16="http://schemas.microsoft.com/office/drawing/2014/main" val="2260563034"/>
                  </a:ext>
                </a:extLst>
              </a:tr>
              <a:tr h="713052">
                <a:tc>
                  <a:txBody>
                    <a:bodyPr/>
                    <a:lstStyle/>
                    <a:p>
                      <a:endParaRPr lang="en-GB" dirty="0"/>
                    </a:p>
                  </a:txBody>
                  <a:tcPr/>
                </a:tc>
                <a:extLst>
                  <a:ext uri="{0D108BD9-81ED-4DB2-BD59-A6C34878D82A}">
                    <a16:rowId xmlns:a16="http://schemas.microsoft.com/office/drawing/2014/main" val="901358983"/>
                  </a:ext>
                </a:extLst>
              </a:tr>
            </a:tbl>
          </a:graphicData>
        </a:graphic>
      </p:graphicFrame>
      <p:sp>
        <p:nvSpPr>
          <p:cNvPr id="18" name="Action Button: Custom 16">
            <a:hlinkClick r:id="" action="ppaction://noaction" highlightClick="1">
              <a:snd r:embed="rId5" name="8.3.2.2 Slide 24 1.wav"/>
            </a:hlinkClick>
            <a:extLst>
              <a:ext uri="{FF2B5EF4-FFF2-40B4-BE49-F238E27FC236}">
                <a16:creationId xmlns:a16="http://schemas.microsoft.com/office/drawing/2014/main" id="{E87266A2-C964-48ED-B1B9-F00CCC3CE0EE}"/>
              </a:ext>
            </a:extLst>
          </p:cNvPr>
          <p:cNvSpPr/>
          <p:nvPr/>
        </p:nvSpPr>
        <p:spPr>
          <a:xfrm>
            <a:off x="76249" y="224787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Action Button: Custom 16">
            <a:hlinkClick r:id="" action="ppaction://noaction" highlightClick="1">
              <a:snd r:embed="rId6" name="8.3.2.2 Slide 24 2.wav"/>
            </a:hlinkClick>
            <a:extLst>
              <a:ext uri="{FF2B5EF4-FFF2-40B4-BE49-F238E27FC236}">
                <a16:creationId xmlns:a16="http://schemas.microsoft.com/office/drawing/2014/main" id="{D28452AC-1183-49B3-9505-D37D095B6E65}"/>
              </a:ext>
            </a:extLst>
          </p:cNvPr>
          <p:cNvSpPr/>
          <p:nvPr/>
        </p:nvSpPr>
        <p:spPr>
          <a:xfrm>
            <a:off x="91256" y="295870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 name="Action Button: Custom 16">
            <a:hlinkClick r:id="" action="ppaction://noaction" highlightClick="1">
              <a:snd r:embed="rId7" name="8.3.2.2 Slide 24 3.wav"/>
            </a:hlinkClick>
            <a:extLst>
              <a:ext uri="{FF2B5EF4-FFF2-40B4-BE49-F238E27FC236}">
                <a16:creationId xmlns:a16="http://schemas.microsoft.com/office/drawing/2014/main" id="{252F5F0C-4E2B-47EC-B9FF-03E0268452C3}"/>
              </a:ext>
            </a:extLst>
          </p:cNvPr>
          <p:cNvSpPr/>
          <p:nvPr/>
        </p:nvSpPr>
        <p:spPr>
          <a:xfrm>
            <a:off x="76249" y="362739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Action Button: Custom 16">
            <a:hlinkClick r:id="" action="ppaction://noaction" highlightClick="1">
              <a:snd r:embed="rId8" name="8.3.2.2 Slide 24 4.wav"/>
            </a:hlinkClick>
            <a:extLst>
              <a:ext uri="{FF2B5EF4-FFF2-40B4-BE49-F238E27FC236}">
                <a16:creationId xmlns:a16="http://schemas.microsoft.com/office/drawing/2014/main" id="{B7DEED0A-A631-47C6-848E-FF9731F81A3C}"/>
              </a:ext>
            </a:extLst>
          </p:cNvPr>
          <p:cNvSpPr/>
          <p:nvPr/>
        </p:nvSpPr>
        <p:spPr>
          <a:xfrm>
            <a:off x="91256" y="434262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9" name="8.3.2.2 Slide 24 6.wav"/>
            </a:hlinkClick>
            <a:extLst>
              <a:ext uri="{FF2B5EF4-FFF2-40B4-BE49-F238E27FC236}">
                <a16:creationId xmlns:a16="http://schemas.microsoft.com/office/drawing/2014/main" id="{BCC0042B-FFA8-44FF-B9C2-07EE5ADDB064}"/>
              </a:ext>
            </a:extLst>
          </p:cNvPr>
          <p:cNvSpPr/>
          <p:nvPr/>
        </p:nvSpPr>
        <p:spPr>
          <a:xfrm>
            <a:off x="130609" y="573322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3" name="Action Button: Custom 16">
            <a:hlinkClick r:id="" action="ppaction://noaction" highlightClick="1">
              <a:snd r:embed="rId10" name="8.3.2.2 Slide 24 5.wav"/>
            </a:hlinkClick>
            <a:extLst>
              <a:ext uri="{FF2B5EF4-FFF2-40B4-BE49-F238E27FC236}">
                <a16:creationId xmlns:a16="http://schemas.microsoft.com/office/drawing/2014/main" id="{D8DFDDBB-4FCE-47EA-BE0A-A1F6A54DD345}"/>
              </a:ext>
            </a:extLst>
          </p:cNvPr>
          <p:cNvSpPr/>
          <p:nvPr/>
        </p:nvSpPr>
        <p:spPr>
          <a:xfrm>
            <a:off x="100234" y="504498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4" name="TextBox 23">
            <a:extLst>
              <a:ext uri="{FF2B5EF4-FFF2-40B4-BE49-F238E27FC236}">
                <a16:creationId xmlns:a16="http://schemas.microsoft.com/office/drawing/2014/main" id="{D1D86114-C3D4-4E57-BB0E-9B5424751E86}"/>
              </a:ext>
            </a:extLst>
          </p:cNvPr>
          <p:cNvSpPr txBox="1"/>
          <p:nvPr/>
        </p:nvSpPr>
        <p:spPr>
          <a:xfrm>
            <a:off x="813136" y="2403782"/>
            <a:ext cx="11431593" cy="400110"/>
          </a:xfrm>
          <a:prstGeom prst="rect">
            <a:avLst/>
          </a:prstGeom>
          <a:noFill/>
        </p:spPr>
        <p:txBody>
          <a:bodyPr wrap="square" rtlCol="0">
            <a:spAutoFit/>
          </a:bodyPr>
          <a:lstStyle/>
          <a:p>
            <a:pPr lvl="0">
              <a:defRPr/>
            </a:pPr>
            <a:r>
              <a:rPr lang="de-DE" sz="2000" dirty="0">
                <a:solidFill>
                  <a:srgbClr val="115076"/>
                </a:solidFill>
              </a:rPr>
              <a:t>Die erste Band </a:t>
            </a:r>
            <a:r>
              <a:rPr lang="de-DE" sz="2000" i="1" dirty="0">
                <a:solidFill>
                  <a:srgbClr val="115076"/>
                </a:solidFill>
              </a:rPr>
              <a:t>Lärmgarten</a:t>
            </a:r>
            <a:r>
              <a:rPr lang="de-DE" sz="2000" b="1" i="1" dirty="0">
                <a:solidFill>
                  <a:srgbClr val="115076"/>
                </a:solidFill>
              </a:rPr>
              <a:t> </a:t>
            </a:r>
            <a:r>
              <a:rPr lang="de-DE" sz="2000" dirty="0">
                <a:solidFill>
                  <a:srgbClr val="115076"/>
                </a:solidFill>
              </a:rPr>
              <a:t>hatte ein paar Probleme mit dem Sound.</a:t>
            </a:r>
            <a:endParaRPr kumimoji="0" lang="en-GB" sz="2400" b="0" i="0" u="none" strike="noStrike" kern="1200" cap="none" spc="0" normalizeH="0" baseline="0" noProof="0" dirty="0">
              <a:ln>
                <a:noFill/>
              </a:ln>
              <a:solidFill>
                <a:srgbClr val="115076"/>
              </a:solidFill>
              <a:effectLst/>
              <a:uLnTx/>
              <a:uFillTx/>
              <a:latin typeface="Century Gothic" panose="020F0302020204030204"/>
            </a:endParaRPr>
          </a:p>
        </p:txBody>
      </p:sp>
      <p:pic>
        <p:nvPicPr>
          <p:cNvPr id="8" name="Picture 7">
            <a:extLst>
              <a:ext uri="{FF2B5EF4-FFF2-40B4-BE49-F238E27FC236}">
                <a16:creationId xmlns:a16="http://schemas.microsoft.com/office/drawing/2014/main" id="{D4F7D8C6-D063-476C-9A38-A19BC27F5A7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86603" y="569154"/>
            <a:ext cx="1221366" cy="1532390"/>
          </a:xfrm>
          <a:prstGeom prst="rect">
            <a:avLst/>
          </a:prstGeom>
        </p:spPr>
      </p:pic>
      <p:pic>
        <p:nvPicPr>
          <p:cNvPr id="13" name="Picture 12" descr="Logo&#10;&#10;Description automatically generated">
            <a:extLst>
              <a:ext uri="{FF2B5EF4-FFF2-40B4-BE49-F238E27FC236}">
                <a16:creationId xmlns:a16="http://schemas.microsoft.com/office/drawing/2014/main" id="{DBDCCB94-EA20-4BF4-8509-8B1C5621287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624" b="14308"/>
          <a:stretch/>
        </p:blipFill>
        <p:spPr>
          <a:xfrm>
            <a:off x="10918362" y="653379"/>
            <a:ext cx="1124096" cy="1371304"/>
          </a:xfrm>
          <a:prstGeom prst="rect">
            <a:avLst/>
          </a:prstGeom>
        </p:spPr>
      </p:pic>
      <p:sp>
        <p:nvSpPr>
          <p:cNvPr id="38" name="TextBox 37">
            <a:extLst>
              <a:ext uri="{FF2B5EF4-FFF2-40B4-BE49-F238E27FC236}">
                <a16:creationId xmlns:a16="http://schemas.microsoft.com/office/drawing/2014/main" id="{A8C2AA0A-C4DB-40B0-BDC0-1F92CA1434B6}"/>
              </a:ext>
            </a:extLst>
          </p:cNvPr>
          <p:cNvSpPr txBox="1"/>
          <p:nvPr/>
        </p:nvSpPr>
        <p:spPr>
          <a:xfrm>
            <a:off x="7053942" y="58587"/>
            <a:ext cx="35505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Später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Bahnhof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0" name="Picture 29" descr="A picture containing vector graphics&#10;&#10;Description automatically generated">
            <a:extLst>
              <a:ext uri="{FF2B5EF4-FFF2-40B4-BE49-F238E27FC236}">
                <a16:creationId xmlns:a16="http://schemas.microsoft.com/office/drawing/2014/main" id="{5DF856F6-8345-49AF-A0EC-549DAEFCF6F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49699" y="352924"/>
            <a:ext cx="546491" cy="811067"/>
          </a:xfrm>
          <a:prstGeom prst="rect">
            <a:avLst/>
          </a:prstGeom>
        </p:spPr>
      </p:pic>
      <p:pic>
        <p:nvPicPr>
          <p:cNvPr id="39" name="Picture 38">
            <a:extLst>
              <a:ext uri="{FF2B5EF4-FFF2-40B4-BE49-F238E27FC236}">
                <a16:creationId xmlns:a16="http://schemas.microsoft.com/office/drawing/2014/main" id="{190D7601-5BDD-44BD-BDD4-A93FF90C053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51592" y="400731"/>
            <a:ext cx="577009" cy="776170"/>
          </a:xfrm>
          <a:prstGeom prst="rect">
            <a:avLst/>
          </a:prstGeom>
        </p:spPr>
      </p:pic>
      <p:pic>
        <p:nvPicPr>
          <p:cNvPr id="41" name="Picture 40">
            <a:extLst>
              <a:ext uri="{FF2B5EF4-FFF2-40B4-BE49-F238E27FC236}">
                <a16:creationId xmlns:a16="http://schemas.microsoft.com/office/drawing/2014/main" id="{6F660080-E7B6-4F66-B5F1-0331B7E1BB4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78667" y="456685"/>
            <a:ext cx="628328" cy="776170"/>
          </a:xfrm>
          <a:prstGeom prst="rect">
            <a:avLst/>
          </a:prstGeom>
        </p:spPr>
      </p:pic>
      <p:pic>
        <p:nvPicPr>
          <p:cNvPr id="43" name="Picture 42" descr="A picture containing text, vector graphics&#10;&#10;Description automatically generated">
            <a:extLst>
              <a:ext uri="{FF2B5EF4-FFF2-40B4-BE49-F238E27FC236}">
                <a16:creationId xmlns:a16="http://schemas.microsoft.com/office/drawing/2014/main" id="{96DE4409-51C7-43B0-8F49-B81BC6CEA32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96804" y="496954"/>
            <a:ext cx="628328" cy="667037"/>
          </a:xfrm>
          <a:prstGeom prst="rect">
            <a:avLst/>
          </a:prstGeom>
        </p:spPr>
      </p:pic>
      <p:pic>
        <p:nvPicPr>
          <p:cNvPr id="45" name="Picture 44">
            <a:extLst>
              <a:ext uri="{FF2B5EF4-FFF2-40B4-BE49-F238E27FC236}">
                <a16:creationId xmlns:a16="http://schemas.microsoft.com/office/drawing/2014/main" id="{D6335DD2-5D2D-4AC4-B2A3-D110D91664D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112172" y="465845"/>
            <a:ext cx="523315" cy="700984"/>
          </a:xfrm>
          <a:prstGeom prst="rect">
            <a:avLst/>
          </a:prstGeom>
        </p:spPr>
      </p:pic>
      <p:sp>
        <p:nvSpPr>
          <p:cNvPr id="25" name="TextBox 24">
            <a:extLst>
              <a:ext uri="{FF2B5EF4-FFF2-40B4-BE49-F238E27FC236}">
                <a16:creationId xmlns:a16="http://schemas.microsoft.com/office/drawing/2014/main" id="{D1D86114-C3D4-4E57-BB0E-9B5424751E86}"/>
              </a:ext>
            </a:extLst>
          </p:cNvPr>
          <p:cNvSpPr txBox="1"/>
          <p:nvPr/>
        </p:nvSpPr>
        <p:spPr>
          <a:xfrm>
            <a:off x="824027" y="3091641"/>
            <a:ext cx="11431593" cy="400110"/>
          </a:xfrm>
          <a:prstGeom prst="rect">
            <a:avLst/>
          </a:prstGeom>
          <a:noFill/>
        </p:spPr>
        <p:txBody>
          <a:bodyPr wrap="square" rtlCol="0">
            <a:spAutoFit/>
          </a:bodyPr>
          <a:lstStyle/>
          <a:p>
            <a:pPr lvl="0">
              <a:defRPr/>
            </a:pPr>
            <a:r>
              <a:rPr lang="de-DE" sz="2000" dirty="0">
                <a:solidFill>
                  <a:srgbClr val="115076"/>
                </a:solidFill>
              </a:rPr>
              <a:t>Ja, er war nicht richtig klar. Sie sind auch zu spät auf die Bühne gekommen.</a:t>
            </a:r>
            <a:endParaRPr kumimoji="0" lang="en-GB" sz="2800" b="0" i="0" u="none" strike="noStrike" kern="1200" cap="none" spc="0" normalizeH="0" baseline="0" noProof="0" dirty="0">
              <a:ln>
                <a:noFill/>
              </a:ln>
              <a:solidFill>
                <a:srgbClr val="115076"/>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D1D86114-C3D4-4E57-BB0E-9B5424751E86}"/>
              </a:ext>
            </a:extLst>
          </p:cNvPr>
          <p:cNvSpPr txBox="1"/>
          <p:nvPr/>
        </p:nvSpPr>
        <p:spPr>
          <a:xfrm>
            <a:off x="798129" y="3765818"/>
            <a:ext cx="11431593" cy="400110"/>
          </a:xfrm>
          <a:prstGeom prst="rect">
            <a:avLst/>
          </a:prstGeom>
          <a:noFill/>
        </p:spPr>
        <p:txBody>
          <a:bodyPr wrap="square" rtlCol="0">
            <a:spAutoFit/>
          </a:bodyPr>
          <a:lstStyle/>
          <a:p>
            <a:pPr lvl="0">
              <a:defRPr/>
            </a:pPr>
            <a:r>
              <a:rPr lang="de-DE" sz="2000">
                <a:solidFill>
                  <a:srgbClr val="115076"/>
                </a:solidFill>
              </a:rPr>
              <a:t>Vielleicht haben sie nicht gut geschlafen, aber man soll immer pünktlich sein, oder?</a:t>
            </a:r>
            <a:endParaRPr kumimoji="0" lang="en-GB" sz="2800" b="0" i="0" u="none" strike="noStrike" kern="1200" cap="none" spc="0" normalizeH="0" baseline="0" noProof="0" dirty="0">
              <a:ln>
                <a:noFill/>
              </a:ln>
              <a:solidFill>
                <a:srgbClr val="115076"/>
              </a:solidFill>
              <a:effectLst/>
              <a:uLnTx/>
              <a:uFillTx/>
              <a:latin typeface="Century Gothic" panose="020F0302020204030204"/>
            </a:endParaRPr>
          </a:p>
        </p:txBody>
      </p:sp>
      <p:sp>
        <p:nvSpPr>
          <p:cNvPr id="28" name="TextBox 27">
            <a:extLst>
              <a:ext uri="{FF2B5EF4-FFF2-40B4-BE49-F238E27FC236}">
                <a16:creationId xmlns:a16="http://schemas.microsoft.com/office/drawing/2014/main" id="{D1D86114-C3D4-4E57-BB0E-9B5424751E86}"/>
              </a:ext>
            </a:extLst>
          </p:cNvPr>
          <p:cNvSpPr txBox="1"/>
          <p:nvPr/>
        </p:nvSpPr>
        <p:spPr>
          <a:xfrm>
            <a:off x="824027" y="4471558"/>
            <a:ext cx="11431593" cy="400110"/>
          </a:xfrm>
          <a:prstGeom prst="rect">
            <a:avLst/>
          </a:prstGeom>
          <a:noFill/>
        </p:spPr>
        <p:txBody>
          <a:bodyPr wrap="square" rtlCol="0">
            <a:spAutoFit/>
          </a:bodyPr>
          <a:lstStyle/>
          <a:p>
            <a:pPr lvl="0">
              <a:defRPr/>
            </a:pPr>
            <a:r>
              <a:rPr lang="de-DE" sz="2000" dirty="0">
                <a:solidFill>
                  <a:srgbClr val="115076"/>
                </a:solidFill>
              </a:rPr>
              <a:t>Die andere Band </a:t>
            </a:r>
            <a:r>
              <a:rPr lang="de-DE" sz="2000" i="1" dirty="0">
                <a:solidFill>
                  <a:srgbClr val="115076"/>
                </a:solidFill>
              </a:rPr>
              <a:t>Traumwelt</a:t>
            </a:r>
            <a:r>
              <a:rPr lang="de-DE" sz="2000" dirty="0">
                <a:solidFill>
                  <a:srgbClr val="115076"/>
                </a:solidFill>
              </a:rPr>
              <a:t> war auch nicht so toll.</a:t>
            </a:r>
            <a:endParaRPr kumimoji="0" lang="en-GB" sz="2800" i="0" u="none" strike="noStrike" kern="1200" cap="none" spc="0" normalizeH="0" baseline="0" noProof="0" dirty="0">
              <a:ln>
                <a:noFill/>
              </a:ln>
              <a:solidFill>
                <a:srgbClr val="115076"/>
              </a:solidFill>
              <a:effectLst/>
              <a:uLnTx/>
              <a:uFillTx/>
              <a:latin typeface="Century Gothic" panose="020F0302020204030204"/>
            </a:endParaRPr>
          </a:p>
        </p:txBody>
      </p:sp>
      <p:sp>
        <p:nvSpPr>
          <p:cNvPr id="29" name="TextBox 28">
            <a:extLst>
              <a:ext uri="{FF2B5EF4-FFF2-40B4-BE49-F238E27FC236}">
                <a16:creationId xmlns:a16="http://schemas.microsoft.com/office/drawing/2014/main" id="{D1D86114-C3D4-4E57-BB0E-9B5424751E86}"/>
              </a:ext>
            </a:extLst>
          </p:cNvPr>
          <p:cNvSpPr txBox="1"/>
          <p:nvPr/>
        </p:nvSpPr>
        <p:spPr>
          <a:xfrm>
            <a:off x="813136" y="5217198"/>
            <a:ext cx="11431593" cy="400110"/>
          </a:xfrm>
          <a:prstGeom prst="rect">
            <a:avLst/>
          </a:prstGeom>
          <a:noFill/>
        </p:spPr>
        <p:txBody>
          <a:bodyPr wrap="square" rtlCol="0">
            <a:spAutoFit/>
          </a:bodyPr>
          <a:lstStyle/>
          <a:p>
            <a:pPr lvl="0">
              <a:defRPr/>
            </a:pPr>
            <a:r>
              <a:rPr lang="de-DE" sz="2000" dirty="0">
                <a:solidFill>
                  <a:srgbClr val="115076"/>
                </a:solidFill>
              </a:rPr>
              <a:t>Ich meine, sie haben gut gespielt, aber zu wenig.</a:t>
            </a:r>
            <a:endParaRPr kumimoji="0" lang="en-GB" sz="2800" b="1" i="0" u="none" strike="noStrike" kern="1200" cap="none" spc="0" normalizeH="0" baseline="0" noProof="0" dirty="0">
              <a:ln>
                <a:noFill/>
              </a:ln>
              <a:solidFill>
                <a:srgbClr val="115076"/>
              </a:solidFill>
              <a:effectLst/>
              <a:uLnTx/>
              <a:uFillTx/>
              <a:latin typeface="Century Gothic" panose="020F0302020204030204"/>
            </a:endParaRPr>
          </a:p>
        </p:txBody>
      </p:sp>
      <p:sp>
        <p:nvSpPr>
          <p:cNvPr id="31" name="TextBox 30">
            <a:extLst>
              <a:ext uri="{FF2B5EF4-FFF2-40B4-BE49-F238E27FC236}">
                <a16:creationId xmlns:a16="http://schemas.microsoft.com/office/drawing/2014/main" id="{D1D86114-C3D4-4E57-BB0E-9B5424751E86}"/>
              </a:ext>
            </a:extLst>
          </p:cNvPr>
          <p:cNvSpPr txBox="1"/>
          <p:nvPr/>
        </p:nvSpPr>
        <p:spPr>
          <a:xfrm>
            <a:off x="824027" y="5903928"/>
            <a:ext cx="10510723" cy="400110"/>
          </a:xfrm>
          <a:prstGeom prst="rect">
            <a:avLst/>
          </a:prstGeom>
          <a:noFill/>
        </p:spPr>
        <p:txBody>
          <a:bodyPr wrap="square" rtlCol="0">
            <a:spAutoFit/>
          </a:bodyPr>
          <a:lstStyle/>
          <a:p>
            <a:pPr lvl="0">
              <a:defRPr/>
            </a:pPr>
            <a:r>
              <a:rPr lang="de-DE" sz="2000" dirty="0">
                <a:solidFill>
                  <a:srgbClr val="115076"/>
                </a:solidFill>
              </a:rPr>
              <a:t>Ja, ich mag ihre Lieder, aber sie haben zu früh mit ihrem Programm aufgehört.</a:t>
            </a:r>
            <a:endParaRPr kumimoji="0" lang="en-GB" sz="2800" b="0" i="0" u="none" strike="noStrike" kern="1200" cap="none" spc="0" normalizeH="0" baseline="0" noProof="0" dirty="0">
              <a:ln>
                <a:noFill/>
              </a:ln>
              <a:solidFill>
                <a:srgbClr val="115076"/>
              </a:solidFill>
              <a:effectLst/>
              <a:uLnTx/>
              <a:uFillTx/>
              <a:latin typeface="Century Gothic" panose="020F0302020204030204"/>
            </a:endParaRPr>
          </a:p>
        </p:txBody>
      </p:sp>
      <p:sp>
        <p:nvSpPr>
          <p:cNvPr id="2" name="TextBox 1"/>
          <p:cNvSpPr txBox="1"/>
          <p:nvPr/>
        </p:nvSpPr>
        <p:spPr>
          <a:xfrm>
            <a:off x="799930" y="2067862"/>
            <a:ext cx="9597356" cy="400110"/>
          </a:xfrm>
          <a:prstGeom prst="rect">
            <a:avLst/>
          </a:prstGeom>
          <a:noFill/>
        </p:spPr>
        <p:txBody>
          <a:bodyPr wrap="square" rtlCol="0">
            <a:spAutoFit/>
          </a:bodyPr>
          <a:lstStyle/>
          <a:p>
            <a:r>
              <a:rPr lang="en-GB" sz="2000">
                <a:solidFill>
                  <a:schemeClr val="accent5">
                    <a:lumMod val="50000"/>
                  </a:schemeClr>
                </a:solidFill>
              </a:rPr>
              <a:t>The first band </a:t>
            </a:r>
            <a:r>
              <a:rPr lang="de-DE" sz="2000" i="1">
                <a:solidFill>
                  <a:srgbClr val="115076"/>
                </a:solidFill>
              </a:rPr>
              <a:t>Lärmgarten</a:t>
            </a:r>
            <a:r>
              <a:rPr lang="de-DE" sz="2000" b="1" i="1">
                <a:solidFill>
                  <a:srgbClr val="115076"/>
                </a:solidFill>
              </a:rPr>
              <a:t> </a:t>
            </a:r>
            <a:r>
              <a:rPr lang="de-DE" sz="2000">
                <a:solidFill>
                  <a:srgbClr val="115076"/>
                </a:solidFill>
              </a:rPr>
              <a:t>had a few problems with the sound.</a:t>
            </a:r>
            <a:endParaRPr lang="en-GB" sz="2000" dirty="0">
              <a:solidFill>
                <a:schemeClr val="accent5">
                  <a:lumMod val="50000"/>
                </a:schemeClr>
              </a:solidFill>
            </a:endParaRPr>
          </a:p>
        </p:txBody>
      </p:sp>
      <p:sp>
        <p:nvSpPr>
          <p:cNvPr id="32" name="TextBox 31"/>
          <p:cNvSpPr txBox="1"/>
          <p:nvPr/>
        </p:nvSpPr>
        <p:spPr>
          <a:xfrm>
            <a:off x="824027" y="2738217"/>
            <a:ext cx="9597356" cy="400110"/>
          </a:xfrm>
          <a:prstGeom prst="rect">
            <a:avLst/>
          </a:prstGeom>
          <a:noFill/>
        </p:spPr>
        <p:txBody>
          <a:bodyPr wrap="square" rtlCol="0">
            <a:spAutoFit/>
          </a:bodyPr>
          <a:lstStyle/>
          <a:p>
            <a:r>
              <a:rPr lang="en-GB" sz="2000" dirty="0">
                <a:solidFill>
                  <a:schemeClr val="accent5">
                    <a:lumMod val="50000"/>
                  </a:schemeClr>
                </a:solidFill>
              </a:rPr>
              <a:t>Yes, it was not really clear. They also came on stage too late.</a:t>
            </a:r>
          </a:p>
        </p:txBody>
      </p:sp>
      <p:sp>
        <p:nvSpPr>
          <p:cNvPr id="33" name="TextBox 32"/>
          <p:cNvSpPr txBox="1"/>
          <p:nvPr/>
        </p:nvSpPr>
        <p:spPr>
          <a:xfrm>
            <a:off x="798129" y="3444536"/>
            <a:ext cx="10568914" cy="400110"/>
          </a:xfrm>
          <a:prstGeom prst="rect">
            <a:avLst/>
          </a:prstGeom>
          <a:noFill/>
        </p:spPr>
        <p:txBody>
          <a:bodyPr wrap="square" rtlCol="0">
            <a:spAutoFit/>
          </a:bodyPr>
          <a:lstStyle/>
          <a:p>
            <a:r>
              <a:rPr lang="en-GB" sz="2000" dirty="0">
                <a:solidFill>
                  <a:schemeClr val="accent5">
                    <a:lumMod val="50000"/>
                  </a:schemeClr>
                </a:solidFill>
              </a:rPr>
              <a:t>Perhaps they hadn’t slept well, but you should always be on time, shouldn’t you?</a:t>
            </a:r>
          </a:p>
        </p:txBody>
      </p:sp>
      <p:sp>
        <p:nvSpPr>
          <p:cNvPr id="34" name="TextBox 33"/>
          <p:cNvSpPr txBox="1"/>
          <p:nvPr/>
        </p:nvSpPr>
        <p:spPr>
          <a:xfrm>
            <a:off x="798129" y="4149904"/>
            <a:ext cx="9597356" cy="400110"/>
          </a:xfrm>
          <a:prstGeom prst="rect">
            <a:avLst/>
          </a:prstGeom>
          <a:noFill/>
        </p:spPr>
        <p:txBody>
          <a:bodyPr wrap="square" rtlCol="0">
            <a:spAutoFit/>
          </a:bodyPr>
          <a:lstStyle/>
          <a:p>
            <a:r>
              <a:rPr lang="en-GB" sz="2000" dirty="0">
                <a:solidFill>
                  <a:schemeClr val="accent5">
                    <a:lumMod val="50000"/>
                  </a:schemeClr>
                </a:solidFill>
              </a:rPr>
              <a:t>The other band </a:t>
            </a:r>
            <a:r>
              <a:rPr lang="en-GB" sz="2000" i="1" dirty="0" err="1">
                <a:solidFill>
                  <a:schemeClr val="accent5">
                    <a:lumMod val="50000"/>
                  </a:schemeClr>
                </a:solidFill>
              </a:rPr>
              <a:t>Traumwelt</a:t>
            </a:r>
            <a:r>
              <a:rPr lang="en-GB" sz="2000" dirty="0">
                <a:solidFill>
                  <a:schemeClr val="accent5">
                    <a:lumMod val="50000"/>
                  </a:schemeClr>
                </a:solidFill>
              </a:rPr>
              <a:t> was also not so great.</a:t>
            </a:r>
          </a:p>
        </p:txBody>
      </p:sp>
      <p:sp>
        <p:nvSpPr>
          <p:cNvPr id="35" name="TextBox 34"/>
          <p:cNvSpPr txBox="1"/>
          <p:nvPr/>
        </p:nvSpPr>
        <p:spPr>
          <a:xfrm>
            <a:off x="824027" y="4896470"/>
            <a:ext cx="9597356" cy="400110"/>
          </a:xfrm>
          <a:prstGeom prst="rect">
            <a:avLst/>
          </a:prstGeom>
          <a:noFill/>
        </p:spPr>
        <p:txBody>
          <a:bodyPr wrap="square" rtlCol="0">
            <a:spAutoFit/>
          </a:bodyPr>
          <a:lstStyle/>
          <a:p>
            <a:r>
              <a:rPr lang="en-GB" sz="2000">
                <a:solidFill>
                  <a:schemeClr val="accent5">
                    <a:lumMod val="50000"/>
                  </a:schemeClr>
                </a:solidFill>
              </a:rPr>
              <a:t>I think they played well, but too little.</a:t>
            </a:r>
            <a:endParaRPr lang="en-GB" sz="2000" dirty="0">
              <a:solidFill>
                <a:schemeClr val="accent5">
                  <a:lumMod val="50000"/>
                </a:schemeClr>
              </a:solidFill>
            </a:endParaRPr>
          </a:p>
        </p:txBody>
      </p:sp>
      <p:sp>
        <p:nvSpPr>
          <p:cNvPr id="36" name="TextBox 35"/>
          <p:cNvSpPr txBox="1"/>
          <p:nvPr/>
        </p:nvSpPr>
        <p:spPr>
          <a:xfrm>
            <a:off x="824027" y="5576522"/>
            <a:ext cx="9597356" cy="400110"/>
          </a:xfrm>
          <a:prstGeom prst="rect">
            <a:avLst/>
          </a:prstGeom>
          <a:noFill/>
        </p:spPr>
        <p:txBody>
          <a:bodyPr wrap="square" rtlCol="0">
            <a:spAutoFit/>
          </a:bodyPr>
          <a:lstStyle/>
          <a:p>
            <a:r>
              <a:rPr lang="en-GB" sz="2000">
                <a:solidFill>
                  <a:schemeClr val="accent5">
                    <a:lumMod val="50000"/>
                  </a:schemeClr>
                </a:solidFill>
              </a:rPr>
              <a:t>Yes, I like their songs, but they stopped their set too early.</a:t>
            </a:r>
            <a:endParaRPr lang="en-GB" sz="2000" dirty="0">
              <a:solidFill>
                <a:schemeClr val="accent5">
                  <a:lumMod val="50000"/>
                </a:schemeClr>
              </a:solidFill>
            </a:endParaRPr>
          </a:p>
        </p:txBody>
      </p:sp>
      <p:sp>
        <p:nvSpPr>
          <p:cNvPr id="37" name="Speech Bubble: Rectangle with Corners Rounded 36">
            <a:extLst>
              <a:ext uri="{FF2B5EF4-FFF2-40B4-BE49-F238E27FC236}">
                <a16:creationId xmlns:a16="http://schemas.microsoft.com/office/drawing/2014/main" id="{0E70E35E-FF60-4C4D-BC6B-782147EB6A0C}"/>
              </a:ext>
            </a:extLst>
          </p:cNvPr>
          <p:cNvSpPr/>
          <p:nvPr/>
        </p:nvSpPr>
        <p:spPr>
          <a:xfrm>
            <a:off x="9329530" y="2235958"/>
            <a:ext cx="2797876" cy="944254"/>
          </a:xfrm>
          <a:prstGeom prst="wedgeRoundRectCallout">
            <a:avLst>
              <a:gd name="adj1" fmla="val -17575"/>
              <a:gd name="adj2" fmla="val -84349"/>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Bühne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stage</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pünktlich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punctual, on time</a:t>
            </a:r>
          </a:p>
        </p:txBody>
      </p:sp>
    </p:spTree>
    <p:extLst>
      <p:ext uri="{BB962C8B-B14F-4D97-AF65-F5344CB8AC3E}">
        <p14:creationId xmlns:p14="http://schemas.microsoft.com/office/powerpoint/2010/main" val="256894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8" grpId="0"/>
      <p:bldP spid="29" grpId="0"/>
      <p:bldP spid="31" grpId="0"/>
      <p:bldP spid="2" grpId="0"/>
      <p:bldP spid="32" grpId="0"/>
      <p:bldP spid="33" grpId="0"/>
      <p:bldP spid="34" grpId="0"/>
      <p:bldP spid="35" grpId="0"/>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7053943" cy="869950"/>
          </a:xfrm>
          <a:prstGeom prst="rect">
            <a:avLst/>
          </a:prstGeom>
        </p:spPr>
      </p:pic>
      <p:sp>
        <p:nvSpPr>
          <p:cNvPr id="4" name="Title 3"/>
          <p:cNvSpPr>
            <a:spLocks noGrp="1"/>
          </p:cNvSpPr>
          <p:nvPr>
            <p:ph type="title"/>
          </p:nvPr>
        </p:nvSpPr>
        <p:spPr>
          <a:xfrm>
            <a:off x="0" y="294041"/>
            <a:ext cx="6466114" cy="707849"/>
          </a:xfrm>
        </p:spPr>
        <p:txBody>
          <a:bodyPr>
            <a:normAutofit fontScale="90000"/>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 auf </a:t>
            </a:r>
            <a:r>
              <a:rPr lang="en-GB" sz="3600" b="1" dirty="0" err="1">
                <a:solidFill>
                  <a:schemeClr val="bg1"/>
                </a:solidFill>
              </a:rPr>
              <a:t>Englisch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0" y="1141568"/>
            <a:ext cx="87521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Onkel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Antoni und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Tante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Lena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Bands.</a:t>
            </a:r>
          </a:p>
        </p:txBody>
      </p:sp>
      <p:sp>
        <p:nvSpPr>
          <p:cNvPr id="10" name="TextBox 9">
            <a:extLst>
              <a:ext uri="{FF2B5EF4-FFF2-40B4-BE49-F238E27FC236}">
                <a16:creationId xmlns:a16="http://schemas.microsoft.com/office/drawing/2014/main" id="{6BF70FB5-7B61-4E7E-BAF9-B1471ABC8E6C}"/>
              </a:ext>
            </a:extLst>
          </p:cNvPr>
          <p:cNvSpPr txBox="1"/>
          <p:nvPr/>
        </p:nvSpPr>
        <p:spPr>
          <a:xfrm>
            <a:off x="-1" y="1510021"/>
            <a:ext cx="89586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8" name="Picture 7">
            <a:extLst>
              <a:ext uri="{FF2B5EF4-FFF2-40B4-BE49-F238E27FC236}">
                <a16:creationId xmlns:a16="http://schemas.microsoft.com/office/drawing/2014/main" id="{D4F7D8C6-D063-476C-9A38-A19BC27F5A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6603" y="569154"/>
            <a:ext cx="1221366" cy="1532390"/>
          </a:xfrm>
          <a:prstGeom prst="rect">
            <a:avLst/>
          </a:prstGeom>
        </p:spPr>
      </p:pic>
      <p:pic>
        <p:nvPicPr>
          <p:cNvPr id="13" name="Picture 12" descr="Logo&#10;&#10;Description automatically generated">
            <a:extLst>
              <a:ext uri="{FF2B5EF4-FFF2-40B4-BE49-F238E27FC236}">
                <a16:creationId xmlns:a16="http://schemas.microsoft.com/office/drawing/2014/main" id="{DBDCCB94-EA20-4BF4-8509-8B1C5621287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24" b="14308"/>
          <a:stretch/>
        </p:blipFill>
        <p:spPr>
          <a:xfrm>
            <a:off x="10918362" y="653379"/>
            <a:ext cx="1124096" cy="1371304"/>
          </a:xfrm>
          <a:prstGeom prst="rect">
            <a:avLst/>
          </a:prstGeom>
        </p:spPr>
      </p:pic>
      <p:sp>
        <p:nvSpPr>
          <p:cNvPr id="30" name="TextBox 29">
            <a:extLst>
              <a:ext uri="{FF2B5EF4-FFF2-40B4-BE49-F238E27FC236}">
                <a16:creationId xmlns:a16="http://schemas.microsoft.com/office/drawing/2014/main" id="{D7109A6A-9E88-44E7-BBE8-6ED785784505}"/>
              </a:ext>
            </a:extLst>
          </p:cNvPr>
          <p:cNvSpPr txBox="1"/>
          <p:nvPr/>
        </p:nvSpPr>
        <p:spPr>
          <a:xfrm>
            <a:off x="-1" y="1909711"/>
            <a:ext cx="11957327" cy="4524315"/>
          </a:xfrm>
          <a:prstGeom prst="rect">
            <a:avLst/>
          </a:prstGeom>
          <a:noFill/>
        </p:spPr>
        <p:txBody>
          <a:bodyPr wrap="square" rtlCol="0">
            <a:spAutoFit/>
          </a:bodyPr>
          <a:lstStyle/>
          <a:p>
            <a:pPr lvl="0">
              <a:defRPr/>
            </a:pPr>
            <a:r>
              <a:rPr lang="en-GB" sz="2400">
                <a:solidFill>
                  <a:srgbClr val="115076"/>
                </a:solidFill>
              </a:rPr>
              <a:t>1. </a:t>
            </a:r>
            <a:r>
              <a:rPr lang="en-GB" sz="2400" dirty="0">
                <a:solidFill>
                  <a:srgbClr val="115076"/>
                </a:solidFill>
              </a:rPr>
              <a:t>What does Antoni say about the first band?</a:t>
            </a:r>
          </a:p>
          <a:p>
            <a:pPr lvl="0">
              <a:defRPr/>
            </a:pPr>
            <a:br>
              <a:rPr lang="en-GB" sz="2400" dirty="0">
                <a:solidFill>
                  <a:srgbClr val="115076"/>
                </a:solidFill>
              </a:rPr>
            </a:br>
            <a:r>
              <a:rPr lang="en-GB" sz="2400" dirty="0">
                <a:solidFill>
                  <a:srgbClr val="115076"/>
                </a:solidFill>
              </a:rPr>
              <a:t>2. Why does Antoni think they arrived late on stage?</a:t>
            </a:r>
          </a:p>
          <a:p>
            <a:pPr lvl="0">
              <a:defRPr/>
            </a:pPr>
            <a:br>
              <a:rPr lang="en-GB" sz="2400" dirty="0">
                <a:solidFill>
                  <a:srgbClr val="115076"/>
                </a:solidFill>
              </a:rPr>
            </a:br>
            <a:r>
              <a:rPr lang="en-GB" sz="2400" dirty="0">
                <a:solidFill>
                  <a:srgbClr val="115076"/>
                </a:solidFill>
              </a:rPr>
              <a:t>3. What does Lena say first about the 2</a:t>
            </a:r>
            <a:r>
              <a:rPr lang="en-GB" sz="2400" baseline="30000" dirty="0">
                <a:solidFill>
                  <a:srgbClr val="115076"/>
                </a:solidFill>
              </a:rPr>
              <a:t>nd</a:t>
            </a:r>
            <a:r>
              <a:rPr lang="en-GB" sz="2400" dirty="0">
                <a:solidFill>
                  <a:srgbClr val="115076"/>
                </a:solidFill>
              </a:rPr>
              <a:t> band?</a:t>
            </a:r>
          </a:p>
          <a:p>
            <a:pPr lvl="0">
              <a:defRPr/>
            </a:pPr>
            <a:br>
              <a:rPr lang="en-GB" sz="2400" dirty="0">
                <a:solidFill>
                  <a:srgbClr val="115076"/>
                </a:solidFill>
              </a:rPr>
            </a:br>
            <a:r>
              <a:rPr lang="en-GB" sz="2400" dirty="0">
                <a:solidFill>
                  <a:srgbClr val="115076"/>
                </a:solidFill>
              </a:rPr>
              <a:t>4. What does Antoni say they did well?</a:t>
            </a:r>
          </a:p>
          <a:p>
            <a:pPr lvl="0">
              <a:defRPr/>
            </a:pPr>
            <a:br>
              <a:rPr lang="en-GB" sz="2400" dirty="0">
                <a:solidFill>
                  <a:srgbClr val="115076"/>
                </a:solidFill>
              </a:rPr>
            </a:br>
            <a:r>
              <a:rPr lang="en-GB" sz="2400" dirty="0">
                <a:solidFill>
                  <a:srgbClr val="115076"/>
                </a:solidFill>
              </a:rPr>
              <a:t>5. What was the problem with the 2</a:t>
            </a:r>
            <a:r>
              <a:rPr lang="en-GB" sz="2400" baseline="30000" dirty="0">
                <a:solidFill>
                  <a:srgbClr val="115076"/>
                </a:solidFill>
              </a:rPr>
              <a:t>nd</a:t>
            </a:r>
            <a:r>
              <a:rPr lang="en-GB" sz="2400" dirty="0">
                <a:solidFill>
                  <a:srgbClr val="115076"/>
                </a:solidFill>
              </a:rPr>
              <a:t> band?</a:t>
            </a:r>
          </a:p>
          <a:p>
            <a:pPr lvl="0">
              <a:defRPr/>
            </a:pPr>
            <a:br>
              <a:rPr lang="en-GB" sz="2400" dirty="0">
                <a:solidFill>
                  <a:srgbClr val="115076"/>
                </a:solidFill>
              </a:rPr>
            </a:br>
            <a:r>
              <a:rPr lang="en-GB" sz="2400" dirty="0">
                <a:solidFill>
                  <a:srgbClr val="115076"/>
                </a:solidFill>
              </a:rPr>
              <a:t>6. Which of the two bands do you think Antoni and Lena preferred? </a:t>
            </a:r>
          </a:p>
          <a:p>
            <a:pPr lvl="0">
              <a:defRPr/>
            </a:pPr>
            <a:r>
              <a:rPr lang="en-GB" sz="2400" dirty="0">
                <a:solidFill>
                  <a:srgbClr val="115076"/>
                </a:solidFill>
              </a:rPr>
              <a:t>    Why do you think this?</a:t>
            </a:r>
            <a:r>
              <a:rPr kumimoji="0" lang="en-US" sz="2400" b="0" i="0" u="none" strike="noStrike" kern="1200" cap="none" spc="0" normalizeH="0" baseline="0" noProof="0">
                <a:ln>
                  <a:noFill/>
                </a:ln>
                <a:solidFill>
                  <a:srgbClr val="115076"/>
                </a:solidFill>
                <a:effectLst/>
                <a:uLnTx/>
                <a:uFillTx/>
              </a:rPr>
              <a:t>  </a:t>
            </a:r>
            <a:endParaRPr kumimoji="0" lang="en-US" sz="2400" b="0" i="0" u="none" strike="noStrike" kern="1200" cap="none" spc="0" normalizeH="0" baseline="0" noProof="0" dirty="0">
              <a:ln>
                <a:noFill/>
              </a:ln>
              <a:solidFill>
                <a:srgbClr val="115076"/>
              </a:solidFill>
              <a:effectLst/>
              <a:uLnTx/>
              <a:uFillTx/>
            </a:endParaRPr>
          </a:p>
        </p:txBody>
      </p:sp>
      <p:sp>
        <p:nvSpPr>
          <p:cNvPr id="31" name="TextBox 30">
            <a:extLst>
              <a:ext uri="{FF2B5EF4-FFF2-40B4-BE49-F238E27FC236}">
                <a16:creationId xmlns:a16="http://schemas.microsoft.com/office/drawing/2014/main" id="{CEDD0F92-5E32-48C1-8962-F595FE2C7ACE}"/>
              </a:ext>
            </a:extLst>
          </p:cNvPr>
          <p:cNvSpPr txBox="1"/>
          <p:nvPr/>
        </p:nvSpPr>
        <p:spPr>
          <a:xfrm>
            <a:off x="7053942" y="58587"/>
            <a:ext cx="35505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Später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Bahnhof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8" name="Picture 37" descr="A picture containing vector graphics&#10;&#10;Description automatically generated">
            <a:extLst>
              <a:ext uri="{FF2B5EF4-FFF2-40B4-BE49-F238E27FC236}">
                <a16:creationId xmlns:a16="http://schemas.microsoft.com/office/drawing/2014/main" id="{69E005E7-16D9-4D49-BD5E-3ACC571074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49699" y="352924"/>
            <a:ext cx="546491" cy="811067"/>
          </a:xfrm>
          <a:prstGeom prst="rect">
            <a:avLst/>
          </a:prstGeom>
        </p:spPr>
      </p:pic>
      <p:pic>
        <p:nvPicPr>
          <p:cNvPr id="39" name="Picture 38">
            <a:extLst>
              <a:ext uri="{FF2B5EF4-FFF2-40B4-BE49-F238E27FC236}">
                <a16:creationId xmlns:a16="http://schemas.microsoft.com/office/drawing/2014/main" id="{CC3D26BF-517A-4F89-A1DD-574CC0D39B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51592" y="400731"/>
            <a:ext cx="577009" cy="776170"/>
          </a:xfrm>
          <a:prstGeom prst="rect">
            <a:avLst/>
          </a:prstGeom>
        </p:spPr>
      </p:pic>
      <p:pic>
        <p:nvPicPr>
          <p:cNvPr id="40" name="Picture 39">
            <a:extLst>
              <a:ext uri="{FF2B5EF4-FFF2-40B4-BE49-F238E27FC236}">
                <a16:creationId xmlns:a16="http://schemas.microsoft.com/office/drawing/2014/main" id="{A1BB29D7-92C6-4994-B7E2-C8FD958F7A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78667" y="456685"/>
            <a:ext cx="628328" cy="776170"/>
          </a:xfrm>
          <a:prstGeom prst="rect">
            <a:avLst/>
          </a:prstGeom>
        </p:spPr>
      </p:pic>
      <p:pic>
        <p:nvPicPr>
          <p:cNvPr id="41" name="Picture 40" descr="A picture containing text, vector graphics&#10;&#10;Description automatically generated">
            <a:extLst>
              <a:ext uri="{FF2B5EF4-FFF2-40B4-BE49-F238E27FC236}">
                <a16:creationId xmlns:a16="http://schemas.microsoft.com/office/drawing/2014/main" id="{18D118FA-40B4-44C2-BFB1-D514D835FA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6804" y="496954"/>
            <a:ext cx="628328" cy="667037"/>
          </a:xfrm>
          <a:prstGeom prst="rect">
            <a:avLst/>
          </a:prstGeom>
        </p:spPr>
      </p:pic>
      <p:pic>
        <p:nvPicPr>
          <p:cNvPr id="42" name="Picture 41">
            <a:extLst>
              <a:ext uri="{FF2B5EF4-FFF2-40B4-BE49-F238E27FC236}">
                <a16:creationId xmlns:a16="http://schemas.microsoft.com/office/drawing/2014/main" id="{6DE16C02-14D2-424B-ACEF-2029C1C63DC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12172" y="465845"/>
            <a:ext cx="523315" cy="700984"/>
          </a:xfrm>
          <a:prstGeom prst="rect">
            <a:avLst/>
          </a:prstGeom>
        </p:spPr>
      </p:pic>
      <p:sp>
        <p:nvSpPr>
          <p:cNvPr id="17" name="TextBox 16">
            <a:extLst>
              <a:ext uri="{FF2B5EF4-FFF2-40B4-BE49-F238E27FC236}">
                <a16:creationId xmlns:a16="http://schemas.microsoft.com/office/drawing/2014/main" id="{CEDD0F92-5E32-48C1-8962-F595FE2C7ACE}"/>
              </a:ext>
            </a:extLst>
          </p:cNvPr>
          <p:cNvSpPr txBox="1"/>
          <p:nvPr/>
        </p:nvSpPr>
        <p:spPr>
          <a:xfrm>
            <a:off x="367392" y="2304806"/>
            <a:ext cx="66865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DAA520"/>
                </a:solidFill>
                <a:effectLst/>
                <a:uLnTx/>
                <a:uFillTx/>
                <a:latin typeface="Century Gothic" panose="020F0302020204030204"/>
                <a:ea typeface="+mn-ea"/>
                <a:cs typeface="+mn-cs"/>
              </a:rPr>
              <a:t>They had a few</a:t>
            </a:r>
            <a:r>
              <a:rPr kumimoji="0" lang="en-US" sz="2400" b="1" i="0" u="none" strike="noStrike" kern="1200" cap="none" spc="0" normalizeH="0" noProof="0">
                <a:ln>
                  <a:noFill/>
                </a:ln>
                <a:solidFill>
                  <a:srgbClr val="DAA520"/>
                </a:solidFill>
                <a:effectLst/>
                <a:uLnTx/>
                <a:uFillTx/>
                <a:latin typeface="Century Gothic" panose="020F0302020204030204"/>
                <a:ea typeface="+mn-ea"/>
                <a:cs typeface="+mn-cs"/>
              </a:rPr>
              <a:t> problems with the sound.</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CEDD0F92-5E32-48C1-8962-F595FE2C7ACE}"/>
              </a:ext>
            </a:extLst>
          </p:cNvPr>
          <p:cNvSpPr txBox="1"/>
          <p:nvPr/>
        </p:nvSpPr>
        <p:spPr>
          <a:xfrm>
            <a:off x="367392" y="3046250"/>
            <a:ext cx="66865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DAA520"/>
                </a:solidFill>
                <a:effectLst/>
                <a:uLnTx/>
                <a:uFillTx/>
                <a:latin typeface="Century Gothic" panose="020F0302020204030204"/>
                <a:ea typeface="+mn-ea"/>
                <a:cs typeface="+mn-cs"/>
              </a:rPr>
              <a:t>Perhaps they had not slept</a:t>
            </a:r>
            <a:r>
              <a:rPr kumimoji="0" lang="en-US" sz="2400" b="1" i="0" u="none" strike="noStrike" kern="1200" cap="none" spc="0" normalizeH="0" noProof="0">
                <a:ln>
                  <a:noFill/>
                </a:ln>
                <a:solidFill>
                  <a:srgbClr val="DAA520"/>
                </a:solidFill>
                <a:effectLst/>
                <a:uLnTx/>
                <a:uFillTx/>
                <a:latin typeface="Century Gothic" panose="020F0302020204030204"/>
                <a:ea typeface="+mn-ea"/>
                <a:cs typeface="+mn-cs"/>
              </a:rPr>
              <a:t> well.</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CEDD0F92-5E32-48C1-8962-F595FE2C7ACE}"/>
              </a:ext>
            </a:extLst>
          </p:cNvPr>
          <p:cNvSpPr txBox="1"/>
          <p:nvPr/>
        </p:nvSpPr>
        <p:spPr>
          <a:xfrm>
            <a:off x="425622" y="3792393"/>
            <a:ext cx="66865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DAA520"/>
                </a:solidFill>
                <a:effectLst/>
                <a:uLnTx/>
                <a:uFillTx/>
                <a:latin typeface="Century Gothic" panose="020F0302020204030204"/>
                <a:ea typeface="+mn-ea"/>
                <a:cs typeface="+mn-cs"/>
              </a:rPr>
              <a:t>They were not so great</a:t>
            </a:r>
            <a:r>
              <a:rPr kumimoji="0" lang="en-US" sz="2400" b="1" i="0" u="none" strike="noStrike" kern="1200" cap="none" spc="0" normalizeH="0" noProof="0">
                <a:ln>
                  <a:noFill/>
                </a:ln>
                <a:solidFill>
                  <a:srgbClr val="DAA520"/>
                </a:solidFill>
                <a:effectLst/>
                <a:uLnTx/>
                <a:uFillTx/>
                <a:latin typeface="Century Gothic" panose="020F0302020204030204"/>
                <a:ea typeface="+mn-ea"/>
                <a:cs typeface="+mn-cs"/>
              </a:rPr>
              <a:t>.</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CEDD0F92-5E32-48C1-8962-F595FE2C7ACE}"/>
              </a:ext>
            </a:extLst>
          </p:cNvPr>
          <p:cNvSpPr txBox="1"/>
          <p:nvPr/>
        </p:nvSpPr>
        <p:spPr>
          <a:xfrm>
            <a:off x="428195" y="4533837"/>
            <a:ext cx="66865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DAA520"/>
                </a:solidFill>
                <a:effectLst/>
                <a:uLnTx/>
                <a:uFillTx/>
                <a:latin typeface="Century Gothic" panose="020F0302020204030204"/>
                <a:ea typeface="+mn-ea"/>
                <a:cs typeface="+mn-cs"/>
              </a:rPr>
              <a:t>They played</a:t>
            </a:r>
            <a:r>
              <a:rPr kumimoji="0" lang="en-US" sz="2400" b="1" i="0" u="none" strike="noStrike" kern="1200" cap="none" spc="0" normalizeH="0" noProof="0">
                <a:ln>
                  <a:noFill/>
                </a:ln>
                <a:solidFill>
                  <a:srgbClr val="DAA520"/>
                </a:solidFill>
                <a:effectLst/>
                <a:uLnTx/>
                <a:uFillTx/>
                <a:latin typeface="Century Gothic" panose="020F0302020204030204"/>
                <a:ea typeface="+mn-ea"/>
                <a:cs typeface="+mn-cs"/>
              </a:rPr>
              <a:t> well.</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CEDD0F92-5E32-48C1-8962-F595FE2C7ACE}"/>
              </a:ext>
            </a:extLst>
          </p:cNvPr>
          <p:cNvSpPr txBox="1"/>
          <p:nvPr/>
        </p:nvSpPr>
        <p:spPr>
          <a:xfrm>
            <a:off x="425622" y="5230917"/>
            <a:ext cx="66865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DAA520"/>
                </a:solidFill>
                <a:effectLst/>
                <a:uLnTx/>
                <a:uFillTx/>
                <a:latin typeface="Century Gothic" panose="020F0302020204030204"/>
                <a:ea typeface="+mn-ea"/>
                <a:cs typeface="+mn-cs"/>
              </a:rPr>
              <a:t>They finished too early.</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EDD0F92-5E32-48C1-8962-F595FE2C7ACE}"/>
              </a:ext>
            </a:extLst>
          </p:cNvPr>
          <p:cNvSpPr txBox="1"/>
          <p:nvPr/>
        </p:nvSpPr>
        <p:spPr>
          <a:xfrm>
            <a:off x="3917949" y="5972361"/>
            <a:ext cx="80393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DAA520"/>
                </a:solidFill>
                <a:latin typeface="Century Gothic" panose="020F0302020204030204"/>
              </a:rPr>
              <a:t>The 2</a:t>
            </a:r>
            <a:r>
              <a:rPr lang="en-US" sz="2400" b="1" baseline="30000">
                <a:solidFill>
                  <a:srgbClr val="DAA520"/>
                </a:solidFill>
                <a:latin typeface="Century Gothic" panose="020F0302020204030204"/>
              </a:rPr>
              <a:t>nd</a:t>
            </a:r>
            <a:r>
              <a:rPr lang="en-US" sz="2400" b="1">
                <a:solidFill>
                  <a:srgbClr val="DAA520"/>
                </a:solidFill>
                <a:latin typeface="Century Gothic" panose="020F0302020204030204"/>
              </a:rPr>
              <a:t> – they pl</a:t>
            </a:r>
            <a:r>
              <a:rPr kumimoji="0" lang="en-US" sz="2400" b="1" i="0" u="none" strike="noStrike" kern="1200" cap="none" spc="0" normalizeH="0" baseline="0" noProof="0">
                <a:ln>
                  <a:noFill/>
                </a:ln>
                <a:solidFill>
                  <a:srgbClr val="DAA520"/>
                </a:solidFill>
                <a:effectLst/>
                <a:uLnTx/>
                <a:uFillTx/>
                <a:latin typeface="Century Gothic" panose="020F0302020204030204"/>
                <a:ea typeface="+mn-ea"/>
                <a:cs typeface="+mn-cs"/>
              </a:rPr>
              <a:t>ayed well</a:t>
            </a:r>
            <a:r>
              <a:rPr kumimoji="0" lang="en-US" sz="2400" b="1" i="0" u="none" strike="noStrike" kern="1200" cap="none" spc="0" normalizeH="0" noProof="0">
                <a:ln>
                  <a:noFill/>
                </a:ln>
                <a:solidFill>
                  <a:srgbClr val="DAA520"/>
                </a:solidFill>
                <a:effectLst/>
                <a:uLnTx/>
                <a:uFillTx/>
                <a:latin typeface="Century Gothic" panose="020F0302020204030204"/>
                <a:ea typeface="+mn-ea"/>
                <a:cs typeface="+mn-cs"/>
              </a:rPr>
              <a:t> / Lena likes their songs.</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 name="Action Button: Sound 1">
            <a:hlinkClick r:id="" action="ppaction://noaction" highlightClick="1">
              <a:snd r:embed="rId12" name="8.3.2.2 Slide 25.wav"/>
            </a:hlinkClick>
          </p:cNvPr>
          <p:cNvSpPr/>
          <p:nvPr/>
        </p:nvSpPr>
        <p:spPr>
          <a:xfrm>
            <a:off x="10712889" y="4509958"/>
            <a:ext cx="858002" cy="701573"/>
          </a:xfrm>
          <a:prstGeom prst="actionButtonSound">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peech Bubble: Rectangle with Corners Rounded 24">
            <a:extLst>
              <a:ext uri="{FF2B5EF4-FFF2-40B4-BE49-F238E27FC236}">
                <a16:creationId xmlns:a16="http://schemas.microsoft.com/office/drawing/2014/main" id="{3BC99398-DF8A-4570-9289-B90FC010F158}"/>
              </a:ext>
            </a:extLst>
          </p:cNvPr>
          <p:cNvSpPr/>
          <p:nvPr/>
        </p:nvSpPr>
        <p:spPr>
          <a:xfrm>
            <a:off x="9408470" y="2235957"/>
            <a:ext cx="2718936" cy="851741"/>
          </a:xfrm>
          <a:prstGeom prst="wedgeRoundRectCallout">
            <a:avLst>
              <a:gd name="adj1" fmla="val -17575"/>
              <a:gd name="adj2" fmla="val -84349"/>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Bühne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stage</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pünktlich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punctual</a:t>
            </a:r>
          </a:p>
        </p:txBody>
      </p:sp>
    </p:spTree>
    <p:extLst>
      <p:ext uri="{BB962C8B-B14F-4D97-AF65-F5344CB8AC3E}">
        <p14:creationId xmlns:p14="http://schemas.microsoft.com/office/powerpoint/2010/main" val="232443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P spid="22"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486400" cy="869950"/>
          </a:xfrm>
          <a:prstGeom prst="rect">
            <a:avLst/>
          </a:prstGeom>
        </p:spPr>
      </p:pic>
      <p:sp>
        <p:nvSpPr>
          <p:cNvPr id="4" name="Title 3"/>
          <p:cNvSpPr>
            <a:spLocks noGrp="1"/>
          </p:cNvSpPr>
          <p:nvPr>
            <p:ph type="title"/>
          </p:nvPr>
        </p:nvSpPr>
        <p:spPr>
          <a:xfrm>
            <a:off x="0" y="294041"/>
            <a:ext cx="4910667" cy="707849"/>
          </a:xfrm>
        </p:spPr>
        <p:txBody>
          <a:bodyPr>
            <a:normAutofit/>
          </a:bodyPr>
          <a:lstStyle/>
          <a:p>
            <a:r>
              <a:rPr lang="en-GB" sz="3600" b="1" dirty="0">
                <a:solidFill>
                  <a:schemeClr val="bg1"/>
                </a:solidFill>
              </a:rPr>
              <a:t>der </a:t>
            </a:r>
            <a:r>
              <a:rPr lang="en-GB" sz="3600" b="1" dirty="0" err="1">
                <a:solidFill>
                  <a:schemeClr val="bg1"/>
                </a:solidFill>
              </a:rPr>
              <a:t>Komparativ</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96261" y="1240924"/>
            <a:ext cx="110374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we compare difference like this in German:</a:t>
            </a:r>
          </a:p>
        </p:txBody>
      </p:sp>
      <p:sp>
        <p:nvSpPr>
          <p:cNvPr id="8" name="Rectangle 7">
            <a:extLst>
              <a:ext uri="{FF2B5EF4-FFF2-40B4-BE49-F238E27FC236}">
                <a16:creationId xmlns:a16="http://schemas.microsoft.com/office/drawing/2014/main" id="{DE0F7075-13AC-4585-9E92-DA638D36819A}"/>
              </a:ext>
            </a:extLst>
          </p:cNvPr>
          <p:cNvSpPr/>
          <p:nvPr/>
        </p:nvSpPr>
        <p:spPr>
          <a:xfrm>
            <a:off x="2744686" y="1988547"/>
            <a:ext cx="7770914"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2991E652-4964-46BA-8E49-2A81A36508A0}"/>
              </a:ext>
            </a:extLst>
          </p:cNvPr>
          <p:cNvSpPr txBox="1"/>
          <p:nvPr/>
        </p:nvSpPr>
        <p:spPr>
          <a:xfrm>
            <a:off x="2719419" y="1998619"/>
            <a:ext cx="87552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Wolfgangs Rucksack war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größ</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als</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Mias Rucksack.</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B99EBDBB-EB98-41E3-BD5D-20B4C3C619E5}"/>
              </a:ext>
            </a:extLst>
          </p:cNvPr>
          <p:cNvSpPr txBox="1"/>
          <p:nvPr/>
        </p:nvSpPr>
        <p:spPr>
          <a:xfrm>
            <a:off x="2719419" y="2611228"/>
            <a:ext cx="779618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Wolfgang’s rucksack was bigger than Mia’s rucksack.</a:t>
            </a:r>
            <a:endPar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9" name="Straight Arrow Connector 8">
            <a:extLst>
              <a:ext uri="{FF2B5EF4-FFF2-40B4-BE49-F238E27FC236}">
                <a16:creationId xmlns:a16="http://schemas.microsoft.com/office/drawing/2014/main" id="{8E9AD1C6-5995-4866-8A9A-0121D2530170}"/>
              </a:ext>
            </a:extLst>
          </p:cNvPr>
          <p:cNvCxnSpPr/>
          <p:nvPr/>
        </p:nvCxnSpPr>
        <p:spPr>
          <a:xfrm flipH="1">
            <a:off x="1683026" y="1957794"/>
            <a:ext cx="840598" cy="0"/>
          </a:xfrm>
          <a:prstGeom prst="straightConnector1">
            <a:avLst/>
          </a:prstGeom>
          <a:ln w="57150">
            <a:solidFill>
              <a:srgbClr val="115076"/>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Speech Bubble: Rectangle with Corners Rounded 18">
            <a:extLst>
              <a:ext uri="{FF2B5EF4-FFF2-40B4-BE49-F238E27FC236}">
                <a16:creationId xmlns:a16="http://schemas.microsoft.com/office/drawing/2014/main" id="{9703954B-4D3D-47DD-B7BF-A9E9F4A2000E}"/>
              </a:ext>
            </a:extLst>
          </p:cNvPr>
          <p:cNvSpPr/>
          <p:nvPr/>
        </p:nvSpPr>
        <p:spPr>
          <a:xfrm>
            <a:off x="8298273" y="4608970"/>
            <a:ext cx="3783804" cy="1558306"/>
          </a:xfrm>
          <a:prstGeom prst="wedgeRoundRectCallout">
            <a:avLst>
              <a:gd name="adj1" fmla="val -57244"/>
              <a:gd name="adj2" fmla="val 20182"/>
              <a:gd name="adj3" fmla="val 16667"/>
            </a:avLst>
          </a:prstGeom>
          <a:solidFill>
            <a:srgbClr val="115076"/>
          </a:solid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war</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prstClr val="white"/>
                </a:solidFill>
                <a:effectLst/>
                <a:uLnTx/>
                <a:uFillTx/>
                <a:latin typeface="Century Gothic" panose="020F0302020204030204"/>
                <a:ea typeface="+mn-ea"/>
                <a:cs typeface="+mn-cs"/>
              </a:rPr>
              <a:t>hatte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es gab </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are single verb options for describing</a:t>
            </a:r>
            <a:r>
              <a:rPr kumimoji="0" lang="en-GB" sz="2200" b="0" i="0" u="none" strike="noStrike" kern="1200" cap="none" spc="0" normalizeH="0" noProof="0" dirty="0">
                <a:ln>
                  <a:noFill/>
                </a:ln>
                <a:solidFill>
                  <a:prstClr val="white"/>
                </a:solidFill>
                <a:effectLst/>
                <a:uLnTx/>
                <a:uFillTx/>
                <a:latin typeface="Century Gothic" panose="020F0302020204030204"/>
                <a:ea typeface="+mn-ea"/>
                <a:cs typeface="+mn-cs"/>
              </a:rPr>
              <a:t> in the past.</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41567FC2-9D05-41F0-AD09-51DE0C452B9E}"/>
              </a:ext>
            </a:extLst>
          </p:cNvPr>
          <p:cNvSpPr txBox="1"/>
          <p:nvPr/>
        </p:nvSpPr>
        <p:spPr>
          <a:xfrm>
            <a:off x="116520" y="3896478"/>
            <a:ext cx="11921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where two things are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same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 compare like this:</a:t>
            </a:r>
          </a:p>
        </p:txBody>
      </p:sp>
      <p:sp>
        <p:nvSpPr>
          <p:cNvPr id="21" name="Rectangle 20">
            <a:extLst>
              <a:ext uri="{FF2B5EF4-FFF2-40B4-BE49-F238E27FC236}">
                <a16:creationId xmlns:a16="http://schemas.microsoft.com/office/drawing/2014/main" id="{223804D1-5928-40FA-AED9-2469AD83B10D}"/>
              </a:ext>
            </a:extLst>
          </p:cNvPr>
          <p:cNvSpPr/>
          <p:nvPr/>
        </p:nvSpPr>
        <p:spPr>
          <a:xfrm>
            <a:off x="2684570" y="4962799"/>
            <a:ext cx="5449780"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94EE8024-3F44-4292-8D49-091D4552F7A0}"/>
              </a:ext>
            </a:extLst>
          </p:cNvPr>
          <p:cNvSpPr txBox="1"/>
          <p:nvPr/>
        </p:nvSpPr>
        <p:spPr>
          <a:xfrm>
            <a:off x="2679315" y="4951102"/>
            <a:ext cx="57850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Wolfgang war </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so</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glücklich</a:t>
            </a:r>
            <a:r>
              <a:rPr kumimoji="0" lang="en-GB" sz="2400" b="1" i="0" u="none" strike="noStrike" kern="1200" cap="none" spc="0" normalizeH="0" baseline="0" noProof="0">
                <a:ln>
                  <a:noFill/>
                </a:ln>
                <a:solidFill>
                  <a:srgbClr val="DAA520"/>
                </a:solidFill>
                <a:effectLst/>
                <a:uLnTx/>
                <a:uFillTx/>
                <a:latin typeface="Century Gothic" panose="020F0302020204030204"/>
                <a:ea typeface="+mn-ea"/>
                <a:cs typeface="+mn-cs"/>
              </a:rPr>
              <a:t> </a:t>
            </a:r>
            <a:r>
              <a:rPr kumimoji="0" lang="en-GB"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wie</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Mia.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3B960F5C-F44C-4150-AC68-0CBA6741A8B0}"/>
              </a:ext>
            </a:extLst>
          </p:cNvPr>
          <p:cNvSpPr txBox="1"/>
          <p:nvPr/>
        </p:nvSpPr>
        <p:spPr>
          <a:xfrm>
            <a:off x="2684569" y="5409856"/>
            <a:ext cx="493543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i="1">
                <a:solidFill>
                  <a:srgbClr val="4472C4">
                    <a:lumMod val="50000"/>
                  </a:srgbClr>
                </a:solidFill>
                <a:latin typeface="Century Gothic" panose="020F0302020204030204"/>
              </a:rPr>
              <a:t>Wolfgang was as happy as Mia.</a:t>
            </a:r>
            <a:endPar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2" name="Picture 21">
            <a:extLst>
              <a:ext uri="{FF2B5EF4-FFF2-40B4-BE49-F238E27FC236}">
                <a16:creationId xmlns:a16="http://schemas.microsoft.com/office/drawing/2014/main" id="{0324D435-2601-4CC2-B6BA-E6529F0A77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9371"/>
          <a:stretch/>
        </p:blipFill>
        <p:spPr>
          <a:xfrm>
            <a:off x="210519" y="1723366"/>
            <a:ext cx="1884981" cy="186856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309" y="2393193"/>
            <a:ext cx="884006" cy="1057967"/>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23D0D9E3-DAA5-4419-8861-E7C28200E8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9074" y="4459833"/>
            <a:ext cx="2333533" cy="1530712"/>
          </a:xfrm>
          <a:prstGeom prst="rect">
            <a:avLst/>
          </a:prstGeom>
        </p:spPr>
      </p:pic>
    </p:spTree>
    <p:extLst>
      <p:ext uri="{BB962C8B-B14F-4D97-AF65-F5344CB8AC3E}">
        <p14:creationId xmlns:p14="http://schemas.microsoft.com/office/powerpoint/2010/main" val="316808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p:bldP spid="14" grpId="0"/>
      <p:bldP spid="19" grpId="0" animBg="1"/>
      <p:bldP spid="20" grpId="0"/>
      <p:bldP spid="21" grpId="0" animBg="1"/>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7053943" cy="869950"/>
          </a:xfrm>
          <a:prstGeom prst="rect">
            <a:avLst/>
          </a:prstGeom>
        </p:spPr>
      </p:pic>
      <p:sp>
        <p:nvSpPr>
          <p:cNvPr id="4" name="Title 3"/>
          <p:cNvSpPr>
            <a:spLocks noGrp="1"/>
          </p:cNvSpPr>
          <p:nvPr>
            <p:ph type="title"/>
          </p:nvPr>
        </p:nvSpPr>
        <p:spPr>
          <a:xfrm>
            <a:off x="0" y="294041"/>
            <a:ext cx="6466114" cy="707849"/>
          </a:xfrm>
        </p:spPr>
        <p:txBody>
          <a:bodyPr>
            <a:normAutofit fontScale="90000"/>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 auf Deutsch?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83374" y="152464"/>
            <a:ext cx="16590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0" y="1141568"/>
            <a:ext cx="87521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Freunde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Konzertbesucher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6BF70FB5-7B61-4E7E-BAF9-B1471ABC8E6C}"/>
              </a:ext>
            </a:extLst>
          </p:cNvPr>
          <p:cNvSpPr txBox="1"/>
          <p:nvPr/>
        </p:nvSpPr>
        <p:spPr>
          <a:xfrm>
            <a:off x="-1" y="1510021"/>
            <a:ext cx="89586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lang="en-US" sz="2400" b="1" dirty="0">
                <a:solidFill>
                  <a:srgbClr val="4472C4">
                    <a:lumMod val="50000"/>
                  </a:srgbClr>
                </a:solidFill>
                <a:latin typeface="Century Gothic" panose="020F0302020204030204"/>
              </a:rPr>
              <a:t>e </a:t>
            </a:r>
            <a:r>
              <a:rPr lang="en-US" sz="2400" b="1" dirty="0" err="1">
                <a:solidFill>
                  <a:srgbClr val="4472C4">
                    <a:lumMod val="50000"/>
                  </a:srgbClr>
                </a:solidFill>
                <a:latin typeface="Century Gothic" panose="020F0302020204030204"/>
              </a:rPr>
              <a:t>Konversation</a:t>
            </a:r>
            <a:r>
              <a:rPr lang="en-US" sz="2400" b="1" dirty="0">
                <a:solidFill>
                  <a:srgbClr val="4472C4">
                    <a:lumMod val="50000"/>
                  </a:srgbClr>
                </a:solidFill>
                <a:latin typeface="Century Gothic" panose="020F0302020204030204"/>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 Deutsch.</a:t>
            </a:r>
          </a:p>
        </p:txBody>
      </p:sp>
      <p:pic>
        <p:nvPicPr>
          <p:cNvPr id="8" name="Picture 7">
            <a:extLst>
              <a:ext uri="{FF2B5EF4-FFF2-40B4-BE49-F238E27FC236}">
                <a16:creationId xmlns:a16="http://schemas.microsoft.com/office/drawing/2014/main" id="{D4F7D8C6-D063-476C-9A38-A19BC27F5A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6603" y="569154"/>
            <a:ext cx="1221366" cy="1532390"/>
          </a:xfrm>
          <a:prstGeom prst="rect">
            <a:avLst/>
          </a:prstGeom>
        </p:spPr>
      </p:pic>
      <p:pic>
        <p:nvPicPr>
          <p:cNvPr id="13" name="Picture 12" descr="Logo&#10;&#10;Description automatically generated">
            <a:extLst>
              <a:ext uri="{FF2B5EF4-FFF2-40B4-BE49-F238E27FC236}">
                <a16:creationId xmlns:a16="http://schemas.microsoft.com/office/drawing/2014/main" id="{DBDCCB94-EA20-4BF4-8509-8B1C5621287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24" b="14308"/>
          <a:stretch/>
        </p:blipFill>
        <p:spPr>
          <a:xfrm>
            <a:off x="10918362" y="653379"/>
            <a:ext cx="1124096" cy="1371304"/>
          </a:xfrm>
          <a:prstGeom prst="rect">
            <a:avLst/>
          </a:prstGeom>
        </p:spPr>
      </p:pic>
      <p:pic>
        <p:nvPicPr>
          <p:cNvPr id="38" name="Picture 37" descr="A picture containing vector graphics&#10;&#10;Description automatically generated">
            <a:extLst>
              <a:ext uri="{FF2B5EF4-FFF2-40B4-BE49-F238E27FC236}">
                <a16:creationId xmlns:a16="http://schemas.microsoft.com/office/drawing/2014/main" id="{69E005E7-16D9-4D49-BD5E-3ACC571074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49699" y="352924"/>
            <a:ext cx="546491" cy="811067"/>
          </a:xfrm>
          <a:prstGeom prst="rect">
            <a:avLst/>
          </a:prstGeom>
        </p:spPr>
      </p:pic>
      <p:pic>
        <p:nvPicPr>
          <p:cNvPr id="39" name="Picture 38">
            <a:extLst>
              <a:ext uri="{FF2B5EF4-FFF2-40B4-BE49-F238E27FC236}">
                <a16:creationId xmlns:a16="http://schemas.microsoft.com/office/drawing/2014/main" id="{CC3D26BF-517A-4F89-A1DD-574CC0D39B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51592" y="400731"/>
            <a:ext cx="577009" cy="776170"/>
          </a:xfrm>
          <a:prstGeom prst="rect">
            <a:avLst/>
          </a:prstGeom>
        </p:spPr>
      </p:pic>
      <p:pic>
        <p:nvPicPr>
          <p:cNvPr id="40" name="Picture 39">
            <a:extLst>
              <a:ext uri="{FF2B5EF4-FFF2-40B4-BE49-F238E27FC236}">
                <a16:creationId xmlns:a16="http://schemas.microsoft.com/office/drawing/2014/main" id="{A1BB29D7-92C6-4994-B7E2-C8FD958F7A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78667" y="456685"/>
            <a:ext cx="628328" cy="776170"/>
          </a:xfrm>
          <a:prstGeom prst="rect">
            <a:avLst/>
          </a:prstGeom>
        </p:spPr>
      </p:pic>
      <p:pic>
        <p:nvPicPr>
          <p:cNvPr id="41" name="Picture 40" descr="A picture containing text, vector graphics&#10;&#10;Description automatically generated">
            <a:extLst>
              <a:ext uri="{FF2B5EF4-FFF2-40B4-BE49-F238E27FC236}">
                <a16:creationId xmlns:a16="http://schemas.microsoft.com/office/drawing/2014/main" id="{18D118FA-40B4-44C2-BFB1-D514D835FA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6804" y="496954"/>
            <a:ext cx="628328" cy="667037"/>
          </a:xfrm>
          <a:prstGeom prst="rect">
            <a:avLst/>
          </a:prstGeom>
        </p:spPr>
      </p:pic>
      <p:pic>
        <p:nvPicPr>
          <p:cNvPr id="42" name="Picture 41">
            <a:extLst>
              <a:ext uri="{FF2B5EF4-FFF2-40B4-BE49-F238E27FC236}">
                <a16:creationId xmlns:a16="http://schemas.microsoft.com/office/drawing/2014/main" id="{6DE16C02-14D2-424B-ACEF-2029C1C63DC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12172" y="465845"/>
            <a:ext cx="523315" cy="700984"/>
          </a:xfrm>
          <a:prstGeom prst="rect">
            <a:avLst/>
          </a:prstGeom>
        </p:spPr>
      </p:pic>
      <p:sp>
        <p:nvSpPr>
          <p:cNvPr id="26" name="Speech Bubble: Rectangle with Corners Rounded 25">
            <a:extLst>
              <a:ext uri="{FF2B5EF4-FFF2-40B4-BE49-F238E27FC236}">
                <a16:creationId xmlns:a16="http://schemas.microsoft.com/office/drawing/2014/main" id="{CA1D8A79-4C2C-4270-B617-A76C8FD95471}"/>
              </a:ext>
            </a:extLst>
          </p:cNvPr>
          <p:cNvSpPr/>
          <p:nvPr/>
        </p:nvSpPr>
        <p:spPr>
          <a:xfrm>
            <a:off x="2666514" y="2101544"/>
            <a:ext cx="2802021" cy="1558306"/>
          </a:xfrm>
          <a:prstGeom prst="wedgeRoundRectCallout">
            <a:avLst>
              <a:gd name="adj1" fmla="val -57244"/>
              <a:gd name="adj2" fmla="val 20182"/>
              <a:gd name="adj3" fmla="val 16667"/>
            </a:avLst>
          </a:prstGeom>
          <a:solidFill>
            <a:schemeClr val="accent5">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D7109A6A-9E88-44E7-BBE8-6ED785784505}"/>
              </a:ext>
            </a:extLst>
          </p:cNvPr>
          <p:cNvSpPr txBox="1"/>
          <p:nvPr/>
        </p:nvSpPr>
        <p:spPr>
          <a:xfrm>
            <a:off x="2798499" y="2271229"/>
            <a:ext cx="2620209" cy="1200329"/>
          </a:xfrm>
          <a:prstGeom prst="rect">
            <a:avLst/>
          </a:prstGeom>
          <a:noFill/>
        </p:spPr>
        <p:txBody>
          <a:bodyPr wrap="square" rtlCol="0">
            <a:spAutoFit/>
          </a:bodyPr>
          <a:lstStyle/>
          <a:p>
            <a:pPr lvl="0">
              <a:defRPr/>
            </a:pPr>
            <a:r>
              <a:rPr lang="en-GB" sz="2400" dirty="0" err="1">
                <a:solidFill>
                  <a:schemeClr val="bg1"/>
                </a:solidFill>
              </a:rPr>
              <a:t>Lärmgarten</a:t>
            </a:r>
            <a:r>
              <a:rPr lang="en-GB" sz="2400" dirty="0">
                <a:solidFill>
                  <a:schemeClr val="bg1"/>
                </a:solidFill>
              </a:rPr>
              <a:t> was not as good as </a:t>
            </a:r>
            <a:r>
              <a:rPr lang="en-GB" sz="2400" dirty="0" err="1">
                <a:solidFill>
                  <a:schemeClr val="bg1"/>
                </a:solidFill>
              </a:rPr>
              <a:t>Traumwelt</a:t>
            </a:r>
            <a:r>
              <a:rPr lang="en-GB" sz="2400" dirty="0">
                <a:solidFill>
                  <a:schemeClr val="bg1"/>
                </a:solidFill>
              </a:rPr>
              <a:t>.</a:t>
            </a:r>
          </a:p>
        </p:txBody>
      </p:sp>
      <p:sp>
        <p:nvSpPr>
          <p:cNvPr id="27" name="Speech Bubble: Rectangle with Corners Rounded 26">
            <a:extLst>
              <a:ext uri="{FF2B5EF4-FFF2-40B4-BE49-F238E27FC236}">
                <a16:creationId xmlns:a16="http://schemas.microsoft.com/office/drawing/2014/main" id="{E3A3CE37-8B9E-4190-AA28-2EBAC28050E7}"/>
              </a:ext>
            </a:extLst>
          </p:cNvPr>
          <p:cNvSpPr/>
          <p:nvPr/>
        </p:nvSpPr>
        <p:spPr>
          <a:xfrm>
            <a:off x="6950581" y="2039325"/>
            <a:ext cx="2802021" cy="1558306"/>
          </a:xfrm>
          <a:prstGeom prst="wedgeRoundRectCallout">
            <a:avLst>
              <a:gd name="adj1" fmla="val 57776"/>
              <a:gd name="adj2" fmla="val 25954"/>
              <a:gd name="adj3" fmla="val 16667"/>
            </a:avLst>
          </a:prstGeom>
          <a:solidFill>
            <a:schemeClr val="accent5">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7B268268-D109-4BBE-9749-C487FAC9EE60}"/>
              </a:ext>
            </a:extLst>
          </p:cNvPr>
          <p:cNvSpPr txBox="1"/>
          <p:nvPr/>
        </p:nvSpPr>
        <p:spPr>
          <a:xfrm>
            <a:off x="7142198" y="2334175"/>
            <a:ext cx="2534996" cy="830997"/>
          </a:xfrm>
          <a:prstGeom prst="rect">
            <a:avLst/>
          </a:prstGeom>
          <a:noFill/>
        </p:spPr>
        <p:txBody>
          <a:bodyPr wrap="square" rtlCol="0">
            <a:spAutoFit/>
          </a:bodyPr>
          <a:lstStyle/>
          <a:p>
            <a:pPr lvl="0">
              <a:defRPr/>
            </a:pPr>
            <a:r>
              <a:rPr lang="en-GB" sz="2400" dirty="0">
                <a:solidFill>
                  <a:schemeClr val="bg1"/>
                </a:solidFill>
              </a:rPr>
              <a:t>Yes, </a:t>
            </a:r>
            <a:r>
              <a:rPr lang="en-GB" sz="2400" dirty="0" err="1">
                <a:solidFill>
                  <a:schemeClr val="bg1"/>
                </a:solidFill>
              </a:rPr>
              <a:t>Traumwelt</a:t>
            </a:r>
            <a:r>
              <a:rPr lang="en-GB" sz="2400" dirty="0">
                <a:solidFill>
                  <a:schemeClr val="bg1"/>
                </a:solidFill>
              </a:rPr>
              <a:t> played better.</a:t>
            </a:r>
          </a:p>
        </p:txBody>
      </p:sp>
      <p:sp>
        <p:nvSpPr>
          <p:cNvPr id="29" name="Speech Bubble: Rectangle with Corners Rounded 28">
            <a:extLst>
              <a:ext uri="{FF2B5EF4-FFF2-40B4-BE49-F238E27FC236}">
                <a16:creationId xmlns:a16="http://schemas.microsoft.com/office/drawing/2014/main" id="{C77BB433-A85E-4BB8-A95B-B0D8ED082AE6}"/>
              </a:ext>
            </a:extLst>
          </p:cNvPr>
          <p:cNvSpPr/>
          <p:nvPr/>
        </p:nvSpPr>
        <p:spPr>
          <a:xfrm>
            <a:off x="2869043" y="4012769"/>
            <a:ext cx="2802021" cy="1558306"/>
          </a:xfrm>
          <a:prstGeom prst="wedgeRoundRectCallout">
            <a:avLst>
              <a:gd name="adj1" fmla="val -57244"/>
              <a:gd name="adj2" fmla="val 20182"/>
              <a:gd name="adj3" fmla="val 16667"/>
            </a:avLst>
          </a:prstGeom>
          <a:solidFill>
            <a:schemeClr val="accent5">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F03D1C58-80B5-4374-9F87-C8B1E73270F8}"/>
              </a:ext>
            </a:extLst>
          </p:cNvPr>
          <p:cNvSpPr txBox="1"/>
          <p:nvPr/>
        </p:nvSpPr>
        <p:spPr>
          <a:xfrm>
            <a:off x="2985709" y="4130676"/>
            <a:ext cx="2984987" cy="1200329"/>
          </a:xfrm>
          <a:prstGeom prst="rect">
            <a:avLst/>
          </a:prstGeom>
          <a:noFill/>
        </p:spPr>
        <p:txBody>
          <a:bodyPr wrap="square" rtlCol="0">
            <a:spAutoFit/>
          </a:bodyPr>
          <a:lstStyle/>
          <a:p>
            <a:pPr lvl="0">
              <a:defRPr/>
            </a:pPr>
            <a:r>
              <a:rPr lang="en-GB" sz="2400" dirty="0" err="1">
                <a:solidFill>
                  <a:schemeClr val="bg1"/>
                </a:solidFill>
              </a:rPr>
              <a:t>Traumwelt’s</a:t>
            </a:r>
            <a:r>
              <a:rPr lang="en-GB" sz="2400" dirty="0">
                <a:solidFill>
                  <a:schemeClr val="bg1"/>
                </a:solidFill>
              </a:rPr>
              <a:t> programme was shorter, though.</a:t>
            </a:r>
          </a:p>
        </p:txBody>
      </p:sp>
      <p:sp>
        <p:nvSpPr>
          <p:cNvPr id="33" name="Speech Bubble: Rectangle with Corners Rounded 32">
            <a:extLst>
              <a:ext uri="{FF2B5EF4-FFF2-40B4-BE49-F238E27FC236}">
                <a16:creationId xmlns:a16="http://schemas.microsoft.com/office/drawing/2014/main" id="{1C33F383-A31C-4A7F-8C47-7EF902B49947}"/>
              </a:ext>
            </a:extLst>
          </p:cNvPr>
          <p:cNvSpPr/>
          <p:nvPr/>
        </p:nvSpPr>
        <p:spPr>
          <a:xfrm>
            <a:off x="7196190" y="3955980"/>
            <a:ext cx="3039241" cy="1558306"/>
          </a:xfrm>
          <a:prstGeom prst="wedgeRoundRectCallout">
            <a:avLst>
              <a:gd name="adj1" fmla="val 60451"/>
              <a:gd name="adj2" fmla="val -34650"/>
              <a:gd name="adj3" fmla="val 16667"/>
            </a:avLst>
          </a:prstGeom>
          <a:solidFill>
            <a:schemeClr val="accent5">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2F58494C-4DFE-4387-9BA9-458CA3D37FE2}"/>
              </a:ext>
            </a:extLst>
          </p:cNvPr>
          <p:cNvSpPr txBox="1"/>
          <p:nvPr/>
        </p:nvSpPr>
        <p:spPr>
          <a:xfrm>
            <a:off x="7259620" y="3969547"/>
            <a:ext cx="2984987" cy="1569660"/>
          </a:xfrm>
          <a:prstGeom prst="rect">
            <a:avLst/>
          </a:prstGeom>
          <a:noFill/>
        </p:spPr>
        <p:txBody>
          <a:bodyPr wrap="square" rtlCol="0">
            <a:spAutoFit/>
          </a:bodyPr>
          <a:lstStyle/>
          <a:p>
            <a:pPr lvl="0">
              <a:defRPr/>
            </a:pPr>
            <a:r>
              <a:rPr lang="en-GB" sz="2400" dirty="0">
                <a:solidFill>
                  <a:schemeClr val="bg1"/>
                </a:solidFill>
              </a:rPr>
              <a:t>Yes, and </a:t>
            </a:r>
            <a:r>
              <a:rPr lang="en-GB" sz="2400" dirty="0" err="1">
                <a:solidFill>
                  <a:schemeClr val="bg1"/>
                </a:solidFill>
              </a:rPr>
              <a:t>Lärmgarten’s</a:t>
            </a:r>
            <a:r>
              <a:rPr lang="en-GB" sz="2400" dirty="0">
                <a:solidFill>
                  <a:schemeClr val="bg1"/>
                </a:solidFill>
              </a:rPr>
              <a:t> look* was more modern than their look*.</a:t>
            </a:r>
          </a:p>
        </p:txBody>
      </p:sp>
      <p:pic>
        <p:nvPicPr>
          <p:cNvPr id="9" name="Picture 8" descr="A picture containing black, dark, night sky&#10;&#10;Description automatically generated">
            <a:extLst>
              <a:ext uri="{FF2B5EF4-FFF2-40B4-BE49-F238E27FC236}">
                <a16:creationId xmlns:a16="http://schemas.microsoft.com/office/drawing/2014/main" id="{50F78AC8-0843-44B2-8802-315CBFFD8B3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1269" y="2643248"/>
            <a:ext cx="2927827" cy="2927827"/>
          </a:xfrm>
          <a:prstGeom prst="rect">
            <a:avLst/>
          </a:prstGeom>
        </p:spPr>
      </p:pic>
      <p:pic>
        <p:nvPicPr>
          <p:cNvPr id="12" name="Picture 11">
            <a:extLst>
              <a:ext uri="{FF2B5EF4-FFF2-40B4-BE49-F238E27FC236}">
                <a16:creationId xmlns:a16="http://schemas.microsoft.com/office/drawing/2014/main" id="{8D52A869-F041-4033-91EA-ED9A2EDE85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70566" y="2334175"/>
            <a:ext cx="1172656" cy="2927828"/>
          </a:xfrm>
          <a:prstGeom prst="rect">
            <a:avLst/>
          </a:prstGeom>
        </p:spPr>
      </p:pic>
      <p:sp>
        <p:nvSpPr>
          <p:cNvPr id="24" name="Rounded Rectangular Callout 15">
            <a:extLst>
              <a:ext uri="{FF2B5EF4-FFF2-40B4-BE49-F238E27FC236}">
                <a16:creationId xmlns:a16="http://schemas.microsoft.com/office/drawing/2014/main" id="{A3F91529-136B-4E08-B75E-0164E8EA314F}"/>
              </a:ext>
            </a:extLst>
          </p:cNvPr>
          <p:cNvSpPr/>
          <p:nvPr/>
        </p:nvSpPr>
        <p:spPr>
          <a:xfrm>
            <a:off x="9677194" y="5736769"/>
            <a:ext cx="2285206" cy="467852"/>
          </a:xfrm>
          <a:prstGeom prst="wedgeRoundRectCallout">
            <a:avLst>
              <a:gd name="adj1" fmla="val 47744"/>
              <a:gd name="adj2" fmla="val 22161"/>
              <a:gd name="adj3" fmla="val 16667"/>
            </a:avLst>
          </a:prstGeom>
          <a:solidFill>
            <a:schemeClr val="accent5">
              <a:lumMod val="50000"/>
            </a:schemeClr>
          </a:solidFill>
          <a:ln w="1905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 der Look</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1979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7053943" cy="869950"/>
          </a:xfrm>
          <a:prstGeom prst="rect">
            <a:avLst/>
          </a:prstGeom>
        </p:spPr>
      </p:pic>
      <p:sp>
        <p:nvSpPr>
          <p:cNvPr id="4" name="Title 3"/>
          <p:cNvSpPr>
            <a:spLocks noGrp="1"/>
          </p:cNvSpPr>
          <p:nvPr>
            <p:ph type="title"/>
          </p:nvPr>
        </p:nvSpPr>
        <p:spPr>
          <a:xfrm>
            <a:off x="0" y="294041"/>
            <a:ext cx="6466114" cy="707849"/>
          </a:xfrm>
        </p:spPr>
        <p:txBody>
          <a:bodyPr>
            <a:normAutofit fontScale="90000"/>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 auf Deutsch?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83374" y="152464"/>
            <a:ext cx="16590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0" y="1141568"/>
            <a:ext cx="87521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Freunde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Konzertbesucher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6BF70FB5-7B61-4E7E-BAF9-B1471ABC8E6C}"/>
              </a:ext>
            </a:extLst>
          </p:cNvPr>
          <p:cNvSpPr txBox="1"/>
          <p:nvPr/>
        </p:nvSpPr>
        <p:spPr>
          <a:xfrm>
            <a:off x="-1" y="1510021"/>
            <a:ext cx="89586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lang="en-US" sz="2400" b="1" dirty="0">
                <a:solidFill>
                  <a:srgbClr val="4472C4">
                    <a:lumMod val="50000"/>
                  </a:srgbClr>
                </a:solidFill>
                <a:latin typeface="Century Gothic" panose="020F0302020204030204"/>
              </a:rPr>
              <a:t>e </a:t>
            </a:r>
            <a:r>
              <a:rPr lang="en-US" sz="2400" b="1" dirty="0" err="1">
                <a:solidFill>
                  <a:srgbClr val="4472C4">
                    <a:lumMod val="50000"/>
                  </a:srgbClr>
                </a:solidFill>
                <a:latin typeface="Century Gothic" panose="020F0302020204030204"/>
              </a:rPr>
              <a:t>Konversation</a:t>
            </a:r>
            <a:r>
              <a:rPr lang="en-US" sz="2400" b="1" dirty="0">
                <a:solidFill>
                  <a:srgbClr val="4472C4">
                    <a:lumMod val="50000"/>
                  </a:srgbClr>
                </a:solidFill>
                <a:latin typeface="Century Gothic" panose="020F0302020204030204"/>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 Deutsch.</a:t>
            </a:r>
          </a:p>
        </p:txBody>
      </p:sp>
      <p:pic>
        <p:nvPicPr>
          <p:cNvPr id="8" name="Picture 7">
            <a:extLst>
              <a:ext uri="{FF2B5EF4-FFF2-40B4-BE49-F238E27FC236}">
                <a16:creationId xmlns:a16="http://schemas.microsoft.com/office/drawing/2014/main" id="{D4F7D8C6-D063-476C-9A38-A19BC27F5A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6603" y="569154"/>
            <a:ext cx="1221366" cy="1532390"/>
          </a:xfrm>
          <a:prstGeom prst="rect">
            <a:avLst/>
          </a:prstGeom>
        </p:spPr>
      </p:pic>
      <p:pic>
        <p:nvPicPr>
          <p:cNvPr id="13" name="Picture 12" descr="Logo&#10;&#10;Description automatically generated">
            <a:extLst>
              <a:ext uri="{FF2B5EF4-FFF2-40B4-BE49-F238E27FC236}">
                <a16:creationId xmlns:a16="http://schemas.microsoft.com/office/drawing/2014/main" id="{DBDCCB94-EA20-4BF4-8509-8B1C5621287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624" b="14308"/>
          <a:stretch/>
        </p:blipFill>
        <p:spPr>
          <a:xfrm>
            <a:off x="10918362" y="653379"/>
            <a:ext cx="1124096" cy="1371304"/>
          </a:xfrm>
          <a:prstGeom prst="rect">
            <a:avLst/>
          </a:prstGeom>
        </p:spPr>
      </p:pic>
      <p:pic>
        <p:nvPicPr>
          <p:cNvPr id="38" name="Picture 37" descr="A picture containing vector graphics&#10;&#10;Description automatically generated">
            <a:extLst>
              <a:ext uri="{FF2B5EF4-FFF2-40B4-BE49-F238E27FC236}">
                <a16:creationId xmlns:a16="http://schemas.microsoft.com/office/drawing/2014/main" id="{69E005E7-16D9-4D49-BD5E-3ACC571074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49699" y="352924"/>
            <a:ext cx="546491" cy="811067"/>
          </a:xfrm>
          <a:prstGeom prst="rect">
            <a:avLst/>
          </a:prstGeom>
        </p:spPr>
      </p:pic>
      <p:pic>
        <p:nvPicPr>
          <p:cNvPr id="39" name="Picture 38">
            <a:extLst>
              <a:ext uri="{FF2B5EF4-FFF2-40B4-BE49-F238E27FC236}">
                <a16:creationId xmlns:a16="http://schemas.microsoft.com/office/drawing/2014/main" id="{CC3D26BF-517A-4F89-A1DD-574CC0D39B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51592" y="400731"/>
            <a:ext cx="577009" cy="776170"/>
          </a:xfrm>
          <a:prstGeom prst="rect">
            <a:avLst/>
          </a:prstGeom>
        </p:spPr>
      </p:pic>
      <p:pic>
        <p:nvPicPr>
          <p:cNvPr id="40" name="Picture 39">
            <a:extLst>
              <a:ext uri="{FF2B5EF4-FFF2-40B4-BE49-F238E27FC236}">
                <a16:creationId xmlns:a16="http://schemas.microsoft.com/office/drawing/2014/main" id="{A1BB29D7-92C6-4994-B7E2-C8FD958F7A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78667" y="456685"/>
            <a:ext cx="628328" cy="776170"/>
          </a:xfrm>
          <a:prstGeom prst="rect">
            <a:avLst/>
          </a:prstGeom>
        </p:spPr>
      </p:pic>
      <p:pic>
        <p:nvPicPr>
          <p:cNvPr id="41" name="Picture 40" descr="A picture containing text, vector graphics&#10;&#10;Description automatically generated">
            <a:extLst>
              <a:ext uri="{FF2B5EF4-FFF2-40B4-BE49-F238E27FC236}">
                <a16:creationId xmlns:a16="http://schemas.microsoft.com/office/drawing/2014/main" id="{18D118FA-40B4-44C2-BFB1-D514D835FA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6804" y="496954"/>
            <a:ext cx="628328" cy="667037"/>
          </a:xfrm>
          <a:prstGeom prst="rect">
            <a:avLst/>
          </a:prstGeom>
        </p:spPr>
      </p:pic>
      <p:pic>
        <p:nvPicPr>
          <p:cNvPr id="42" name="Picture 41">
            <a:extLst>
              <a:ext uri="{FF2B5EF4-FFF2-40B4-BE49-F238E27FC236}">
                <a16:creationId xmlns:a16="http://schemas.microsoft.com/office/drawing/2014/main" id="{6DE16C02-14D2-424B-ACEF-2029C1C63DC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12172" y="465845"/>
            <a:ext cx="523315" cy="700984"/>
          </a:xfrm>
          <a:prstGeom prst="rect">
            <a:avLst/>
          </a:prstGeom>
        </p:spPr>
      </p:pic>
      <p:sp>
        <p:nvSpPr>
          <p:cNvPr id="26" name="Speech Bubble: Rectangle with Corners Rounded 25">
            <a:extLst>
              <a:ext uri="{FF2B5EF4-FFF2-40B4-BE49-F238E27FC236}">
                <a16:creationId xmlns:a16="http://schemas.microsoft.com/office/drawing/2014/main" id="{CA1D8A79-4C2C-4270-B617-A76C8FD95471}"/>
              </a:ext>
            </a:extLst>
          </p:cNvPr>
          <p:cNvSpPr/>
          <p:nvPr/>
        </p:nvSpPr>
        <p:spPr>
          <a:xfrm>
            <a:off x="500830" y="2102343"/>
            <a:ext cx="2802021" cy="1558306"/>
          </a:xfrm>
          <a:prstGeom prst="wedgeRoundRectCallout">
            <a:avLst>
              <a:gd name="adj1" fmla="val -57244"/>
              <a:gd name="adj2" fmla="val 20182"/>
              <a:gd name="adj3" fmla="val 16667"/>
            </a:avLst>
          </a:prstGeom>
          <a:solidFill>
            <a:schemeClr val="accent5">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D7109A6A-9E88-44E7-BBE8-6ED785784505}"/>
              </a:ext>
            </a:extLst>
          </p:cNvPr>
          <p:cNvSpPr txBox="1"/>
          <p:nvPr/>
        </p:nvSpPr>
        <p:spPr>
          <a:xfrm>
            <a:off x="632815" y="2272028"/>
            <a:ext cx="2620209" cy="1200329"/>
          </a:xfrm>
          <a:prstGeom prst="rect">
            <a:avLst/>
          </a:prstGeom>
          <a:noFill/>
        </p:spPr>
        <p:txBody>
          <a:bodyPr wrap="square" rtlCol="0">
            <a:spAutoFit/>
          </a:bodyPr>
          <a:lstStyle/>
          <a:p>
            <a:pPr lvl="0">
              <a:defRPr/>
            </a:pPr>
            <a:r>
              <a:rPr lang="en-GB" sz="2400" dirty="0" err="1">
                <a:solidFill>
                  <a:schemeClr val="bg1"/>
                </a:solidFill>
              </a:rPr>
              <a:t>Lärmgarten</a:t>
            </a:r>
            <a:r>
              <a:rPr lang="en-GB" sz="2400" dirty="0">
                <a:solidFill>
                  <a:schemeClr val="bg1"/>
                </a:solidFill>
              </a:rPr>
              <a:t> was not as good as </a:t>
            </a:r>
            <a:r>
              <a:rPr lang="en-GB" sz="2400" dirty="0" err="1">
                <a:solidFill>
                  <a:schemeClr val="bg1"/>
                </a:solidFill>
              </a:rPr>
              <a:t>Traumwelt</a:t>
            </a:r>
            <a:r>
              <a:rPr lang="en-GB" sz="2400" dirty="0">
                <a:solidFill>
                  <a:schemeClr val="bg1"/>
                </a:solidFill>
              </a:rPr>
              <a:t>.</a:t>
            </a:r>
          </a:p>
        </p:txBody>
      </p:sp>
      <p:sp>
        <p:nvSpPr>
          <p:cNvPr id="27" name="Speech Bubble: Rectangle with Corners Rounded 26">
            <a:extLst>
              <a:ext uri="{FF2B5EF4-FFF2-40B4-BE49-F238E27FC236}">
                <a16:creationId xmlns:a16="http://schemas.microsoft.com/office/drawing/2014/main" id="{E3A3CE37-8B9E-4190-AA28-2EBAC28050E7}"/>
              </a:ext>
            </a:extLst>
          </p:cNvPr>
          <p:cNvSpPr/>
          <p:nvPr/>
        </p:nvSpPr>
        <p:spPr>
          <a:xfrm>
            <a:off x="6116989" y="2064534"/>
            <a:ext cx="2802021" cy="1558306"/>
          </a:xfrm>
          <a:prstGeom prst="wedgeRoundRectCallout">
            <a:avLst>
              <a:gd name="adj1" fmla="val 57776"/>
              <a:gd name="adj2" fmla="val 25954"/>
              <a:gd name="adj3" fmla="val 16667"/>
            </a:avLst>
          </a:prstGeom>
          <a:solidFill>
            <a:schemeClr val="accent5">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7B268268-D109-4BBE-9749-C487FAC9EE60}"/>
              </a:ext>
            </a:extLst>
          </p:cNvPr>
          <p:cNvSpPr txBox="1"/>
          <p:nvPr/>
        </p:nvSpPr>
        <p:spPr>
          <a:xfrm>
            <a:off x="6308606" y="2350307"/>
            <a:ext cx="2534996" cy="830997"/>
          </a:xfrm>
          <a:prstGeom prst="rect">
            <a:avLst/>
          </a:prstGeom>
          <a:noFill/>
        </p:spPr>
        <p:txBody>
          <a:bodyPr wrap="square" rtlCol="0">
            <a:spAutoFit/>
          </a:bodyPr>
          <a:lstStyle/>
          <a:p>
            <a:pPr lvl="0">
              <a:defRPr/>
            </a:pPr>
            <a:r>
              <a:rPr lang="en-GB" sz="2400" dirty="0">
                <a:solidFill>
                  <a:schemeClr val="bg1"/>
                </a:solidFill>
              </a:rPr>
              <a:t>Yes, </a:t>
            </a:r>
            <a:r>
              <a:rPr lang="en-GB" sz="2400" dirty="0" err="1">
                <a:solidFill>
                  <a:schemeClr val="bg1"/>
                </a:solidFill>
              </a:rPr>
              <a:t>Traumwelt</a:t>
            </a:r>
            <a:r>
              <a:rPr lang="en-GB" sz="2400" dirty="0">
                <a:solidFill>
                  <a:schemeClr val="bg1"/>
                </a:solidFill>
              </a:rPr>
              <a:t> played better.</a:t>
            </a:r>
          </a:p>
        </p:txBody>
      </p:sp>
      <p:sp>
        <p:nvSpPr>
          <p:cNvPr id="29" name="Speech Bubble: Rectangle with Corners Rounded 28">
            <a:extLst>
              <a:ext uri="{FF2B5EF4-FFF2-40B4-BE49-F238E27FC236}">
                <a16:creationId xmlns:a16="http://schemas.microsoft.com/office/drawing/2014/main" id="{C77BB433-A85E-4BB8-A95B-B0D8ED082AE6}"/>
              </a:ext>
            </a:extLst>
          </p:cNvPr>
          <p:cNvSpPr/>
          <p:nvPr/>
        </p:nvSpPr>
        <p:spPr>
          <a:xfrm>
            <a:off x="500830" y="4029743"/>
            <a:ext cx="2802021" cy="1558306"/>
          </a:xfrm>
          <a:prstGeom prst="wedgeRoundRectCallout">
            <a:avLst>
              <a:gd name="adj1" fmla="val -57244"/>
              <a:gd name="adj2" fmla="val 20182"/>
              <a:gd name="adj3" fmla="val 16667"/>
            </a:avLst>
          </a:prstGeom>
          <a:solidFill>
            <a:schemeClr val="accent5">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F03D1C58-80B5-4374-9F87-C8B1E73270F8}"/>
              </a:ext>
            </a:extLst>
          </p:cNvPr>
          <p:cNvSpPr txBox="1"/>
          <p:nvPr/>
        </p:nvSpPr>
        <p:spPr>
          <a:xfrm>
            <a:off x="617496" y="4147650"/>
            <a:ext cx="2984987" cy="1200329"/>
          </a:xfrm>
          <a:prstGeom prst="rect">
            <a:avLst/>
          </a:prstGeom>
          <a:noFill/>
        </p:spPr>
        <p:txBody>
          <a:bodyPr wrap="square" rtlCol="0">
            <a:spAutoFit/>
          </a:bodyPr>
          <a:lstStyle/>
          <a:p>
            <a:pPr lvl="0">
              <a:defRPr/>
            </a:pPr>
            <a:r>
              <a:rPr lang="en-GB" sz="2400" dirty="0" err="1">
                <a:solidFill>
                  <a:schemeClr val="bg1"/>
                </a:solidFill>
              </a:rPr>
              <a:t>Traumwelt’s</a:t>
            </a:r>
            <a:r>
              <a:rPr lang="en-GB" sz="2400" dirty="0">
                <a:solidFill>
                  <a:schemeClr val="bg1"/>
                </a:solidFill>
              </a:rPr>
              <a:t> programme was shorter, though.</a:t>
            </a:r>
          </a:p>
        </p:txBody>
      </p:sp>
      <p:sp>
        <p:nvSpPr>
          <p:cNvPr id="33" name="Speech Bubble: Rectangle with Corners Rounded 32">
            <a:extLst>
              <a:ext uri="{FF2B5EF4-FFF2-40B4-BE49-F238E27FC236}">
                <a16:creationId xmlns:a16="http://schemas.microsoft.com/office/drawing/2014/main" id="{1C33F383-A31C-4A7F-8C47-7EF902B49947}"/>
              </a:ext>
            </a:extLst>
          </p:cNvPr>
          <p:cNvSpPr/>
          <p:nvPr/>
        </p:nvSpPr>
        <p:spPr>
          <a:xfrm>
            <a:off x="5980330" y="3867690"/>
            <a:ext cx="3039241" cy="1558306"/>
          </a:xfrm>
          <a:prstGeom prst="wedgeRoundRectCallout">
            <a:avLst>
              <a:gd name="adj1" fmla="val 60451"/>
              <a:gd name="adj2" fmla="val -34650"/>
              <a:gd name="adj3" fmla="val 16667"/>
            </a:avLst>
          </a:prstGeom>
          <a:solidFill>
            <a:schemeClr val="accent5">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2F58494C-4DFE-4387-9BA9-458CA3D37FE2}"/>
              </a:ext>
            </a:extLst>
          </p:cNvPr>
          <p:cNvSpPr txBox="1"/>
          <p:nvPr/>
        </p:nvSpPr>
        <p:spPr>
          <a:xfrm>
            <a:off x="6043760" y="3881257"/>
            <a:ext cx="2984987" cy="1569660"/>
          </a:xfrm>
          <a:prstGeom prst="rect">
            <a:avLst/>
          </a:prstGeom>
          <a:noFill/>
        </p:spPr>
        <p:txBody>
          <a:bodyPr wrap="square" rtlCol="0">
            <a:spAutoFit/>
          </a:bodyPr>
          <a:lstStyle/>
          <a:p>
            <a:pPr lvl="0">
              <a:defRPr/>
            </a:pPr>
            <a:r>
              <a:rPr lang="en-GB" sz="2400" dirty="0">
                <a:solidFill>
                  <a:schemeClr val="bg1"/>
                </a:solidFill>
              </a:rPr>
              <a:t>Yes, and </a:t>
            </a:r>
            <a:r>
              <a:rPr lang="en-GB" sz="2400" dirty="0" err="1">
                <a:solidFill>
                  <a:schemeClr val="bg1"/>
                </a:solidFill>
              </a:rPr>
              <a:t>Lärmgarten’s</a:t>
            </a:r>
            <a:r>
              <a:rPr lang="en-GB" sz="2400" dirty="0">
                <a:solidFill>
                  <a:schemeClr val="bg1"/>
                </a:solidFill>
              </a:rPr>
              <a:t> look* was more modern than their look*.</a:t>
            </a:r>
          </a:p>
        </p:txBody>
      </p:sp>
      <p:sp>
        <p:nvSpPr>
          <p:cNvPr id="24" name="Rounded Rectangular Callout 15">
            <a:extLst>
              <a:ext uri="{FF2B5EF4-FFF2-40B4-BE49-F238E27FC236}">
                <a16:creationId xmlns:a16="http://schemas.microsoft.com/office/drawing/2014/main" id="{A3F91529-136B-4E08-B75E-0164E8EA314F}"/>
              </a:ext>
            </a:extLst>
          </p:cNvPr>
          <p:cNvSpPr/>
          <p:nvPr/>
        </p:nvSpPr>
        <p:spPr>
          <a:xfrm>
            <a:off x="6393085" y="5761422"/>
            <a:ext cx="2285206" cy="467852"/>
          </a:xfrm>
          <a:prstGeom prst="wedgeRoundRectCallout">
            <a:avLst>
              <a:gd name="adj1" fmla="val 47744"/>
              <a:gd name="adj2" fmla="val 22161"/>
              <a:gd name="adj3" fmla="val 16667"/>
            </a:avLst>
          </a:prstGeom>
          <a:solidFill>
            <a:schemeClr val="accent5">
              <a:lumMod val="50000"/>
            </a:schemeClr>
          </a:solidFill>
          <a:ln w="1905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 der Look</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Speech Bubble: Rectangle with Corners Rounded 30">
            <a:extLst>
              <a:ext uri="{FF2B5EF4-FFF2-40B4-BE49-F238E27FC236}">
                <a16:creationId xmlns:a16="http://schemas.microsoft.com/office/drawing/2014/main" id="{1B277846-A87E-46AF-AF32-8501369B810F}"/>
              </a:ext>
            </a:extLst>
          </p:cNvPr>
          <p:cNvSpPr/>
          <p:nvPr/>
        </p:nvSpPr>
        <p:spPr>
          <a:xfrm>
            <a:off x="3168675" y="2102343"/>
            <a:ext cx="2802021" cy="1558306"/>
          </a:xfrm>
          <a:prstGeom prst="wedgeRoundRectCallout">
            <a:avLst>
              <a:gd name="adj1" fmla="val -57244"/>
              <a:gd name="adj2" fmla="val 20182"/>
              <a:gd name="adj3" fmla="val 16667"/>
            </a:avLst>
          </a:prstGeom>
          <a:solidFill>
            <a:schemeClr val="bg1"/>
          </a:solidFill>
          <a:ln w="127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9A369586-7994-4B3A-BFB9-C842AB41D72D}"/>
              </a:ext>
            </a:extLst>
          </p:cNvPr>
          <p:cNvSpPr txBox="1"/>
          <p:nvPr/>
        </p:nvSpPr>
        <p:spPr>
          <a:xfrm>
            <a:off x="3296113" y="2227391"/>
            <a:ext cx="2620209" cy="1200329"/>
          </a:xfrm>
          <a:prstGeom prst="rect">
            <a:avLst/>
          </a:prstGeom>
          <a:noFill/>
        </p:spPr>
        <p:txBody>
          <a:bodyPr wrap="square" rtlCol="0">
            <a:spAutoFit/>
          </a:bodyPr>
          <a:lstStyle/>
          <a:p>
            <a:pPr lvl="0">
              <a:defRPr/>
            </a:pPr>
            <a:r>
              <a:rPr lang="en-GB" sz="2400" dirty="0" err="1">
                <a:solidFill>
                  <a:schemeClr val="accent5">
                    <a:lumMod val="50000"/>
                  </a:schemeClr>
                </a:solidFill>
              </a:rPr>
              <a:t>Lärmgarten</a:t>
            </a:r>
            <a:r>
              <a:rPr lang="en-GB" sz="2400" dirty="0">
                <a:solidFill>
                  <a:schemeClr val="accent5">
                    <a:lumMod val="50000"/>
                  </a:schemeClr>
                </a:solidFill>
              </a:rPr>
              <a:t> war </a:t>
            </a:r>
            <a:r>
              <a:rPr lang="en-GB" sz="2400" dirty="0" err="1">
                <a:solidFill>
                  <a:schemeClr val="accent5">
                    <a:lumMod val="50000"/>
                  </a:schemeClr>
                </a:solidFill>
              </a:rPr>
              <a:t>nicht</a:t>
            </a:r>
            <a:r>
              <a:rPr lang="en-GB" sz="2400" dirty="0">
                <a:solidFill>
                  <a:schemeClr val="accent5">
                    <a:lumMod val="50000"/>
                  </a:schemeClr>
                </a:solidFill>
              </a:rPr>
              <a:t> so gut </a:t>
            </a:r>
            <a:r>
              <a:rPr lang="en-GB" sz="2400" dirty="0" err="1">
                <a:solidFill>
                  <a:schemeClr val="accent5">
                    <a:lumMod val="50000"/>
                  </a:schemeClr>
                </a:solidFill>
              </a:rPr>
              <a:t>wie</a:t>
            </a:r>
            <a:r>
              <a:rPr lang="en-GB" sz="2400" dirty="0">
                <a:solidFill>
                  <a:schemeClr val="accent5">
                    <a:lumMod val="50000"/>
                  </a:schemeClr>
                </a:solidFill>
              </a:rPr>
              <a:t> </a:t>
            </a:r>
            <a:r>
              <a:rPr lang="en-GB" sz="2400" dirty="0" err="1">
                <a:solidFill>
                  <a:schemeClr val="accent5">
                    <a:lumMod val="50000"/>
                  </a:schemeClr>
                </a:solidFill>
              </a:rPr>
              <a:t>Traumwelt</a:t>
            </a:r>
            <a:r>
              <a:rPr lang="en-GB" sz="2400" dirty="0">
                <a:solidFill>
                  <a:schemeClr val="accent5">
                    <a:lumMod val="50000"/>
                  </a:schemeClr>
                </a:solidFill>
              </a:rPr>
              <a:t>.</a:t>
            </a:r>
          </a:p>
        </p:txBody>
      </p:sp>
      <p:sp>
        <p:nvSpPr>
          <p:cNvPr id="35" name="Speech Bubble: Rectangle with Corners Rounded 34">
            <a:extLst>
              <a:ext uri="{FF2B5EF4-FFF2-40B4-BE49-F238E27FC236}">
                <a16:creationId xmlns:a16="http://schemas.microsoft.com/office/drawing/2014/main" id="{DD7A25D7-4120-47B8-8D56-441D4A59E4D6}"/>
              </a:ext>
            </a:extLst>
          </p:cNvPr>
          <p:cNvSpPr/>
          <p:nvPr/>
        </p:nvSpPr>
        <p:spPr>
          <a:xfrm>
            <a:off x="8752114" y="2191435"/>
            <a:ext cx="2802021" cy="1558306"/>
          </a:xfrm>
          <a:prstGeom prst="wedgeRoundRectCallout">
            <a:avLst>
              <a:gd name="adj1" fmla="val 57260"/>
              <a:gd name="adj2" fmla="val 22241"/>
              <a:gd name="adj3" fmla="val 16667"/>
            </a:avLst>
          </a:prstGeom>
          <a:solidFill>
            <a:schemeClr val="bg1"/>
          </a:solidFill>
          <a:ln w="127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25D4691D-BEE4-4A9B-A48C-1FE719EAB941}"/>
              </a:ext>
            </a:extLst>
          </p:cNvPr>
          <p:cNvSpPr txBox="1"/>
          <p:nvPr/>
        </p:nvSpPr>
        <p:spPr>
          <a:xfrm>
            <a:off x="8843019" y="2370423"/>
            <a:ext cx="2620209" cy="1200329"/>
          </a:xfrm>
          <a:prstGeom prst="rect">
            <a:avLst/>
          </a:prstGeom>
          <a:noFill/>
        </p:spPr>
        <p:txBody>
          <a:bodyPr wrap="square" rtlCol="0">
            <a:spAutoFit/>
          </a:bodyPr>
          <a:lstStyle/>
          <a:p>
            <a:pPr lvl="0">
              <a:defRPr/>
            </a:pPr>
            <a:r>
              <a:rPr lang="en-GB" sz="2400" dirty="0" err="1">
                <a:solidFill>
                  <a:schemeClr val="accent5">
                    <a:lumMod val="50000"/>
                  </a:schemeClr>
                </a:solidFill>
              </a:rPr>
              <a:t>Ja</a:t>
            </a:r>
            <a:r>
              <a:rPr lang="en-GB" sz="2400" dirty="0">
                <a:solidFill>
                  <a:schemeClr val="accent5">
                    <a:lumMod val="50000"/>
                  </a:schemeClr>
                </a:solidFill>
              </a:rPr>
              <a:t>, </a:t>
            </a:r>
            <a:r>
              <a:rPr lang="en-GB" sz="2400" dirty="0" err="1">
                <a:solidFill>
                  <a:schemeClr val="accent5">
                    <a:lumMod val="50000"/>
                  </a:schemeClr>
                </a:solidFill>
              </a:rPr>
              <a:t>Traumwelt</a:t>
            </a:r>
            <a:r>
              <a:rPr lang="en-GB" sz="2400" dirty="0">
                <a:solidFill>
                  <a:schemeClr val="accent5">
                    <a:lumMod val="50000"/>
                  </a:schemeClr>
                </a:solidFill>
              </a:rPr>
              <a:t> hat </a:t>
            </a:r>
            <a:r>
              <a:rPr lang="en-GB" sz="2400" dirty="0" err="1">
                <a:solidFill>
                  <a:schemeClr val="accent5">
                    <a:lumMod val="50000"/>
                  </a:schemeClr>
                </a:solidFill>
              </a:rPr>
              <a:t>besser</a:t>
            </a:r>
            <a:r>
              <a:rPr lang="en-GB" sz="2400" dirty="0">
                <a:solidFill>
                  <a:schemeClr val="accent5">
                    <a:lumMod val="50000"/>
                  </a:schemeClr>
                </a:solidFill>
              </a:rPr>
              <a:t> </a:t>
            </a:r>
            <a:r>
              <a:rPr lang="en-GB" sz="2400" dirty="0" err="1">
                <a:solidFill>
                  <a:schemeClr val="accent5">
                    <a:lumMod val="50000"/>
                  </a:schemeClr>
                </a:solidFill>
              </a:rPr>
              <a:t>gespielt</a:t>
            </a:r>
            <a:r>
              <a:rPr lang="en-GB" sz="2400" dirty="0">
                <a:solidFill>
                  <a:schemeClr val="accent5">
                    <a:lumMod val="50000"/>
                  </a:schemeClr>
                </a:solidFill>
              </a:rPr>
              <a:t>.</a:t>
            </a:r>
          </a:p>
        </p:txBody>
      </p:sp>
      <p:sp>
        <p:nvSpPr>
          <p:cNvPr id="37" name="Speech Bubble: Rectangle with Corners Rounded 36">
            <a:extLst>
              <a:ext uri="{FF2B5EF4-FFF2-40B4-BE49-F238E27FC236}">
                <a16:creationId xmlns:a16="http://schemas.microsoft.com/office/drawing/2014/main" id="{0671E61D-E0D3-49F6-B9BD-3C01EC6FB0DC}"/>
              </a:ext>
            </a:extLst>
          </p:cNvPr>
          <p:cNvSpPr/>
          <p:nvPr/>
        </p:nvSpPr>
        <p:spPr>
          <a:xfrm>
            <a:off x="3168675" y="4277651"/>
            <a:ext cx="2802021" cy="1558306"/>
          </a:xfrm>
          <a:prstGeom prst="wedgeRoundRectCallout">
            <a:avLst>
              <a:gd name="adj1" fmla="val -57244"/>
              <a:gd name="adj2" fmla="val 20182"/>
              <a:gd name="adj3" fmla="val 16667"/>
            </a:avLst>
          </a:prstGeom>
          <a:solidFill>
            <a:schemeClr val="bg1"/>
          </a:solidFill>
          <a:ln w="127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EF789FBC-D3A6-4ACD-91A0-0D242B4A3C90}"/>
              </a:ext>
            </a:extLst>
          </p:cNvPr>
          <p:cNvSpPr txBox="1"/>
          <p:nvPr/>
        </p:nvSpPr>
        <p:spPr>
          <a:xfrm>
            <a:off x="3296113" y="4402699"/>
            <a:ext cx="2620209" cy="1200329"/>
          </a:xfrm>
          <a:prstGeom prst="rect">
            <a:avLst/>
          </a:prstGeom>
          <a:noFill/>
        </p:spPr>
        <p:txBody>
          <a:bodyPr wrap="square" rtlCol="0">
            <a:spAutoFit/>
          </a:bodyPr>
          <a:lstStyle/>
          <a:p>
            <a:pPr lvl="0">
              <a:defRPr/>
            </a:pPr>
            <a:r>
              <a:rPr lang="en-GB" sz="2400" dirty="0" err="1">
                <a:solidFill>
                  <a:schemeClr val="accent5">
                    <a:lumMod val="50000"/>
                  </a:schemeClr>
                </a:solidFill>
              </a:rPr>
              <a:t>Traumwelts</a:t>
            </a:r>
            <a:r>
              <a:rPr lang="en-GB" sz="2400" dirty="0">
                <a:solidFill>
                  <a:schemeClr val="accent5">
                    <a:lumMod val="50000"/>
                  </a:schemeClr>
                </a:solidFill>
              </a:rPr>
              <a:t> </a:t>
            </a:r>
            <a:r>
              <a:rPr lang="en-GB" sz="2400" dirty="0" err="1">
                <a:solidFill>
                  <a:schemeClr val="accent5">
                    <a:lumMod val="50000"/>
                  </a:schemeClr>
                </a:solidFill>
              </a:rPr>
              <a:t>Programm</a:t>
            </a:r>
            <a:r>
              <a:rPr lang="en-GB" sz="2400" dirty="0">
                <a:solidFill>
                  <a:schemeClr val="accent5">
                    <a:lumMod val="50000"/>
                  </a:schemeClr>
                </a:solidFill>
              </a:rPr>
              <a:t> war </a:t>
            </a:r>
            <a:r>
              <a:rPr lang="en-GB" sz="2400" dirty="0" err="1">
                <a:solidFill>
                  <a:schemeClr val="accent5">
                    <a:lumMod val="50000"/>
                  </a:schemeClr>
                </a:solidFill>
              </a:rPr>
              <a:t>aber</a:t>
            </a:r>
            <a:r>
              <a:rPr lang="en-GB" sz="2400" dirty="0">
                <a:solidFill>
                  <a:schemeClr val="accent5">
                    <a:lumMod val="50000"/>
                  </a:schemeClr>
                </a:solidFill>
              </a:rPr>
              <a:t> </a:t>
            </a:r>
            <a:r>
              <a:rPr lang="en-GB" sz="2400" dirty="0" err="1">
                <a:solidFill>
                  <a:schemeClr val="accent5">
                    <a:lumMod val="50000"/>
                  </a:schemeClr>
                </a:solidFill>
              </a:rPr>
              <a:t>kürzer</a:t>
            </a:r>
            <a:r>
              <a:rPr lang="en-GB" sz="2400" dirty="0">
                <a:solidFill>
                  <a:schemeClr val="accent5">
                    <a:lumMod val="50000"/>
                  </a:schemeClr>
                </a:solidFill>
              </a:rPr>
              <a:t>.</a:t>
            </a:r>
          </a:p>
        </p:txBody>
      </p:sp>
      <p:sp>
        <p:nvSpPr>
          <p:cNvPr id="44" name="Speech Bubble: Rectangle with Corners Rounded 43">
            <a:extLst>
              <a:ext uri="{FF2B5EF4-FFF2-40B4-BE49-F238E27FC236}">
                <a16:creationId xmlns:a16="http://schemas.microsoft.com/office/drawing/2014/main" id="{5F26FE33-A991-4E88-9CCF-025D7DBF8947}"/>
              </a:ext>
            </a:extLst>
          </p:cNvPr>
          <p:cNvSpPr/>
          <p:nvPr/>
        </p:nvSpPr>
        <p:spPr>
          <a:xfrm>
            <a:off x="8982364" y="4203116"/>
            <a:ext cx="2802021" cy="1558306"/>
          </a:xfrm>
          <a:prstGeom prst="wedgeRoundRectCallout">
            <a:avLst>
              <a:gd name="adj1" fmla="val 57260"/>
              <a:gd name="adj2" fmla="val 22241"/>
              <a:gd name="adj3" fmla="val 16667"/>
            </a:avLst>
          </a:prstGeom>
          <a:solidFill>
            <a:schemeClr val="bg1"/>
          </a:solidFill>
          <a:ln w="127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A801C706-4AC9-4C8D-BDD8-C8E823253BC7}"/>
              </a:ext>
            </a:extLst>
          </p:cNvPr>
          <p:cNvSpPr txBox="1"/>
          <p:nvPr/>
        </p:nvSpPr>
        <p:spPr>
          <a:xfrm>
            <a:off x="8996275" y="4218033"/>
            <a:ext cx="2802021" cy="1569660"/>
          </a:xfrm>
          <a:prstGeom prst="rect">
            <a:avLst/>
          </a:prstGeom>
          <a:noFill/>
        </p:spPr>
        <p:txBody>
          <a:bodyPr wrap="square" rtlCol="0">
            <a:spAutoFit/>
          </a:bodyPr>
          <a:lstStyle/>
          <a:p>
            <a:pPr lvl="0">
              <a:defRPr/>
            </a:pPr>
            <a:r>
              <a:rPr lang="en-GB" sz="2400" dirty="0" err="1">
                <a:solidFill>
                  <a:schemeClr val="accent5">
                    <a:lumMod val="50000"/>
                  </a:schemeClr>
                </a:solidFill>
              </a:rPr>
              <a:t>Ja</a:t>
            </a:r>
            <a:r>
              <a:rPr lang="en-GB" sz="2400" dirty="0">
                <a:solidFill>
                  <a:schemeClr val="accent5">
                    <a:lumMod val="50000"/>
                  </a:schemeClr>
                </a:solidFill>
              </a:rPr>
              <a:t>, und </a:t>
            </a:r>
            <a:r>
              <a:rPr lang="en-GB" sz="2400" dirty="0" err="1">
                <a:solidFill>
                  <a:schemeClr val="accent5">
                    <a:lumMod val="50000"/>
                  </a:schemeClr>
                </a:solidFill>
              </a:rPr>
              <a:t>Lärmgartens</a:t>
            </a:r>
            <a:r>
              <a:rPr lang="en-GB" sz="2400" dirty="0">
                <a:solidFill>
                  <a:schemeClr val="accent5">
                    <a:lumMod val="50000"/>
                  </a:schemeClr>
                </a:solidFill>
              </a:rPr>
              <a:t> Look war moderner </a:t>
            </a:r>
            <a:r>
              <a:rPr lang="en-GB" sz="2400" dirty="0" err="1">
                <a:solidFill>
                  <a:schemeClr val="accent5">
                    <a:lumMod val="50000"/>
                  </a:schemeClr>
                </a:solidFill>
              </a:rPr>
              <a:t>als</a:t>
            </a:r>
            <a:r>
              <a:rPr lang="en-GB" sz="2400" dirty="0">
                <a:solidFill>
                  <a:schemeClr val="accent5">
                    <a:lumMod val="50000"/>
                  </a:schemeClr>
                </a:solidFill>
              </a:rPr>
              <a:t> </a:t>
            </a:r>
            <a:r>
              <a:rPr lang="en-GB" sz="2400" dirty="0" err="1">
                <a:solidFill>
                  <a:schemeClr val="accent5">
                    <a:lumMod val="50000"/>
                  </a:schemeClr>
                </a:solidFill>
              </a:rPr>
              <a:t>ihr</a:t>
            </a:r>
            <a:r>
              <a:rPr lang="en-GB" sz="2400" dirty="0">
                <a:solidFill>
                  <a:schemeClr val="accent5">
                    <a:lumMod val="50000"/>
                  </a:schemeClr>
                </a:solidFill>
              </a:rPr>
              <a:t> Look.</a:t>
            </a:r>
          </a:p>
        </p:txBody>
      </p:sp>
    </p:spTree>
    <p:extLst>
      <p:ext uri="{BB962C8B-B14F-4D97-AF65-F5344CB8AC3E}">
        <p14:creationId xmlns:p14="http://schemas.microsoft.com/office/powerpoint/2010/main" val="156448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5" grpId="0"/>
      <p:bldP spid="35" grpId="0" animBg="1"/>
      <p:bldP spid="36" grpId="0"/>
      <p:bldP spid="37" grpId="0" animBg="1"/>
      <p:bldP spid="43" grpId="0"/>
      <p:bldP spid="44" grpId="0" animBg="1"/>
      <p:bldP spid="4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 shot of a computer&#10;&#10;Description automatically generated">
            <a:extLst>
              <a:ext uri="{FF2B5EF4-FFF2-40B4-BE49-F238E27FC236}">
                <a16:creationId xmlns:a16="http://schemas.microsoft.com/office/drawing/2014/main" id="{DD41C73B-181C-4080-B37D-2A88F8E83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863754" y="-1402507"/>
            <a:ext cx="5008677" cy="10600494"/>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0499"/>
            <a:ext cx="5918886" cy="869950"/>
          </a:xfrm>
          <a:prstGeom prst="rect">
            <a:avLst/>
          </a:prstGeom>
        </p:spPr>
      </p:pic>
      <p:sp>
        <p:nvSpPr>
          <p:cNvPr id="4" name="Title 3"/>
          <p:cNvSpPr>
            <a:spLocks noGrp="1"/>
          </p:cNvSpPr>
          <p:nvPr>
            <p:ph type="title"/>
          </p:nvPr>
        </p:nvSpPr>
        <p:spPr>
          <a:xfrm>
            <a:off x="0" y="294041"/>
            <a:ext cx="7431932" cy="707849"/>
          </a:xfrm>
        </p:spPr>
        <p:txBody>
          <a:bodyPr>
            <a:normAutofit/>
          </a:bodyPr>
          <a:lstStyle/>
          <a:p>
            <a:r>
              <a:rPr lang="en-GB" sz="3600" b="1" dirty="0" err="1">
                <a:solidFill>
                  <a:schemeClr val="bg1"/>
                </a:solidFill>
              </a:rPr>
              <a:t>Hier</a:t>
            </a:r>
            <a:r>
              <a:rPr lang="en-GB" sz="3600" b="1" dirty="0">
                <a:solidFill>
                  <a:schemeClr val="bg1"/>
                </a:solidFill>
              </a:rPr>
              <a:t> </a:t>
            </a:r>
            <a:r>
              <a:rPr lang="en-GB" sz="3600" b="1" dirty="0" err="1">
                <a:solidFill>
                  <a:schemeClr val="bg1"/>
                </a:solidFill>
              </a:rPr>
              <a:t>ist</a:t>
            </a:r>
            <a:r>
              <a:rPr lang="en-GB" sz="3600" b="1" dirty="0">
                <a:solidFill>
                  <a:schemeClr val="bg1"/>
                </a:solidFill>
              </a:rPr>
              <a:t> es </a:t>
            </a:r>
            <a:r>
              <a:rPr lang="en-GB" sz="3600" b="1" dirty="0" err="1">
                <a:solidFill>
                  <a:schemeClr val="bg1"/>
                </a:solidFill>
              </a:rPr>
              <a:t>extrem</a:t>
            </a:r>
            <a:r>
              <a:rPr lang="en-GB" sz="3600" b="1" dirty="0">
                <a:solidFill>
                  <a:schemeClr val="bg1"/>
                </a:solidFill>
              </a:rPr>
              <a:t> cool!</a:t>
            </a:r>
          </a:p>
        </p:txBody>
      </p:sp>
      <p:sp>
        <p:nvSpPr>
          <p:cNvPr id="8" name="TextBox 7">
            <a:extLst>
              <a:ext uri="{FF2B5EF4-FFF2-40B4-BE49-F238E27FC236}">
                <a16:creationId xmlns:a16="http://schemas.microsoft.com/office/drawing/2014/main" id="{3784BF6F-F4C1-463C-8CD0-F3EBE85CAC74}"/>
              </a:ext>
            </a:extLst>
          </p:cNvPr>
          <p:cNvSpPr txBox="1"/>
          <p:nvPr/>
        </p:nvSpPr>
        <p:spPr>
          <a:xfrm>
            <a:off x="1342301" y="1633073"/>
            <a:ext cx="5263575" cy="430887"/>
          </a:xfrm>
          <a:prstGeom prst="rect">
            <a:avLst/>
          </a:prstGeom>
          <a:noFill/>
        </p:spPr>
        <p:txBody>
          <a:bodyPr wrap="square" rtlCol="0">
            <a:spAutoFit/>
          </a:bodyPr>
          <a:lstStyle/>
          <a:p>
            <a:pPr lvl="0"/>
            <a:r>
              <a:rPr lang="en-GB" sz="2200" dirty="0" err="1">
                <a:solidFill>
                  <a:srgbClr val="4472C4">
                    <a:lumMod val="50000"/>
                  </a:srgbClr>
                </a:solidFill>
              </a:rPr>
              <a:t>Cześć</a:t>
            </a:r>
            <a:r>
              <a:rPr lang="en-GB" sz="2200" dirty="0">
                <a:solidFill>
                  <a:srgbClr val="4472C4">
                    <a:lumMod val="50000"/>
                  </a:srgbClr>
                </a:solidFill>
              </a:rPr>
              <a:t> </a:t>
            </a:r>
            <a:r>
              <a:rPr lang="en-GB" sz="2200">
                <a:solidFill>
                  <a:srgbClr val="4472C4">
                    <a:lumMod val="50000"/>
                  </a:srgbClr>
                </a:solidFill>
              </a:rPr>
              <a:t>mamo!</a:t>
            </a:r>
          </a:p>
        </p:txBody>
      </p:sp>
      <p:sp>
        <p:nvSpPr>
          <p:cNvPr id="33" name="Rounded Rectangle 11">
            <a:extLst>
              <a:ext uri="{FF2B5EF4-FFF2-40B4-BE49-F238E27FC236}">
                <a16:creationId xmlns:a16="http://schemas.microsoft.com/office/drawing/2014/main" id="{C384A037-507D-4481-9171-9A813CF9111A}"/>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Speech Bubble: Rectangle with Corners Rounded 22">
            <a:extLst>
              <a:ext uri="{FF2B5EF4-FFF2-40B4-BE49-F238E27FC236}">
                <a16:creationId xmlns:a16="http://schemas.microsoft.com/office/drawing/2014/main" id="{7E78189C-F07A-4295-91BE-4A2C071F7F08}"/>
              </a:ext>
            </a:extLst>
          </p:cNvPr>
          <p:cNvSpPr/>
          <p:nvPr/>
        </p:nvSpPr>
        <p:spPr>
          <a:xfrm>
            <a:off x="5852879" y="178913"/>
            <a:ext cx="3282264" cy="707849"/>
          </a:xfrm>
          <a:prstGeom prst="wedgeRoundRectCallout">
            <a:avLst>
              <a:gd name="adj1" fmla="val 68311"/>
              <a:gd name="adj2" fmla="val -6000"/>
              <a:gd name="adj3" fmla="val 16667"/>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dirty="0" err="1">
                <a:solidFill>
                  <a:schemeClr val="bg1"/>
                </a:solidFill>
              </a:rPr>
              <a:t>Cześć</a:t>
            </a:r>
            <a:r>
              <a:rPr lang="en-GB" sz="2000" dirty="0">
                <a:solidFill>
                  <a:schemeClr val="bg1"/>
                </a:solidFill>
              </a:rPr>
              <a:t> mamo! </a:t>
            </a:r>
            <a:r>
              <a:rPr lang="en-GB" sz="2000" dirty="0" err="1">
                <a:solidFill>
                  <a:schemeClr val="bg1"/>
                </a:solidFill>
              </a:rPr>
              <a:t>ist</a:t>
            </a:r>
            <a:r>
              <a:rPr lang="en-GB" sz="2000" dirty="0">
                <a:solidFill>
                  <a:schemeClr val="bg1"/>
                </a:solidFill>
              </a:rPr>
              <a:t> </a:t>
            </a:r>
            <a:br>
              <a:rPr lang="en-GB" sz="2000" dirty="0">
                <a:solidFill>
                  <a:schemeClr val="bg1"/>
                </a:solidFill>
              </a:rPr>
            </a:br>
            <a:r>
              <a:rPr lang="en-GB" sz="2000" i="1" dirty="0">
                <a:solidFill>
                  <a:schemeClr val="bg1"/>
                </a:solidFill>
              </a:rPr>
              <a:t>Hallo </a:t>
            </a:r>
            <a:r>
              <a:rPr lang="en-GB" sz="2000" i="1" dirty="0" err="1">
                <a:solidFill>
                  <a:schemeClr val="bg1"/>
                </a:solidFill>
              </a:rPr>
              <a:t>Mutti</a:t>
            </a:r>
            <a:r>
              <a:rPr lang="en-GB" sz="2000" i="1" dirty="0">
                <a:solidFill>
                  <a:schemeClr val="bg1"/>
                </a:solidFill>
              </a:rPr>
              <a:t> </a:t>
            </a:r>
            <a:r>
              <a:rPr lang="en-GB" sz="2000" dirty="0">
                <a:solidFill>
                  <a:schemeClr val="bg1"/>
                </a:solidFill>
              </a:rPr>
              <a:t>auf </a:t>
            </a:r>
            <a:r>
              <a:rPr lang="en-GB" sz="2000" dirty="0" err="1">
                <a:solidFill>
                  <a:schemeClr val="bg1"/>
                </a:solidFill>
              </a:rPr>
              <a:t>Polnisch</a:t>
            </a:r>
            <a:r>
              <a:rPr lang="en-GB" sz="2000" dirty="0">
                <a:solidFill>
                  <a:schemeClr val="bg1"/>
                </a:solidFill>
              </a:rPr>
              <a:t>.</a:t>
            </a:r>
          </a:p>
        </p:txBody>
      </p:sp>
      <p:pic>
        <p:nvPicPr>
          <p:cNvPr id="5" name="Picture 4">
            <a:extLst>
              <a:ext uri="{FF2B5EF4-FFF2-40B4-BE49-F238E27FC236}">
                <a16:creationId xmlns:a16="http://schemas.microsoft.com/office/drawing/2014/main" id="{D50805EC-5ED8-4368-BE3E-A628BB488D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0789" y="71522"/>
            <a:ext cx="951176" cy="1174982"/>
          </a:xfrm>
          <a:prstGeom prst="rect">
            <a:avLst/>
          </a:prstGeom>
        </p:spPr>
      </p:pic>
      <p:sp>
        <p:nvSpPr>
          <p:cNvPr id="9" name="TextBox 8">
            <a:extLst>
              <a:ext uri="{FF2B5EF4-FFF2-40B4-BE49-F238E27FC236}">
                <a16:creationId xmlns:a16="http://schemas.microsoft.com/office/drawing/2014/main" id="{3784BF6F-F4C1-463C-8CD0-F3EBE85CAC74}"/>
              </a:ext>
            </a:extLst>
          </p:cNvPr>
          <p:cNvSpPr txBox="1"/>
          <p:nvPr/>
        </p:nvSpPr>
        <p:spPr>
          <a:xfrm>
            <a:off x="1342301" y="2111039"/>
            <a:ext cx="5263575" cy="430887"/>
          </a:xfrm>
          <a:prstGeom prst="rect">
            <a:avLst/>
          </a:prstGeom>
          <a:noFill/>
        </p:spPr>
        <p:txBody>
          <a:bodyPr wrap="square" rtlCol="0">
            <a:spAutoFit/>
          </a:bodyPr>
          <a:lstStyle/>
          <a:p>
            <a:pPr lvl="0"/>
            <a:r>
              <a:rPr lang="en-GB" sz="2200">
                <a:solidFill>
                  <a:srgbClr val="4472C4">
                    <a:lumMod val="50000"/>
                  </a:srgbClr>
                </a:solidFill>
              </a:rPr>
              <a:t>Gestern war toll!</a:t>
            </a:r>
          </a:p>
        </p:txBody>
      </p:sp>
      <p:sp>
        <p:nvSpPr>
          <p:cNvPr id="10" name="TextBox 9">
            <a:extLst>
              <a:ext uri="{FF2B5EF4-FFF2-40B4-BE49-F238E27FC236}">
                <a16:creationId xmlns:a16="http://schemas.microsoft.com/office/drawing/2014/main" id="{3784BF6F-F4C1-463C-8CD0-F3EBE85CAC74}"/>
              </a:ext>
            </a:extLst>
          </p:cNvPr>
          <p:cNvSpPr txBox="1"/>
          <p:nvPr/>
        </p:nvSpPr>
        <p:spPr>
          <a:xfrm>
            <a:off x="1342301" y="2544772"/>
            <a:ext cx="6651793" cy="430887"/>
          </a:xfrm>
          <a:prstGeom prst="rect">
            <a:avLst/>
          </a:prstGeom>
          <a:noFill/>
        </p:spPr>
        <p:txBody>
          <a:bodyPr wrap="square" rtlCol="0">
            <a:spAutoFit/>
          </a:bodyPr>
          <a:lstStyle/>
          <a:p>
            <a:pPr lvl="0"/>
            <a:r>
              <a:rPr lang="en-GB" sz="2200">
                <a:solidFill>
                  <a:srgbClr val="4472C4">
                    <a:lumMod val="50000"/>
                  </a:srgbClr>
                </a:solidFill>
              </a:rPr>
              <a:t>Ich bin mit Mia auf ein Konzert gegangen.</a:t>
            </a:r>
          </a:p>
        </p:txBody>
      </p:sp>
      <p:sp>
        <p:nvSpPr>
          <p:cNvPr id="11" name="TextBox 10">
            <a:extLst>
              <a:ext uri="{FF2B5EF4-FFF2-40B4-BE49-F238E27FC236}">
                <a16:creationId xmlns:a16="http://schemas.microsoft.com/office/drawing/2014/main" id="{3784BF6F-F4C1-463C-8CD0-F3EBE85CAC74}"/>
              </a:ext>
            </a:extLst>
          </p:cNvPr>
          <p:cNvSpPr txBox="1"/>
          <p:nvPr/>
        </p:nvSpPr>
        <p:spPr>
          <a:xfrm>
            <a:off x="1342301" y="2975659"/>
            <a:ext cx="6651793" cy="430887"/>
          </a:xfrm>
          <a:prstGeom prst="rect">
            <a:avLst/>
          </a:prstGeom>
          <a:noFill/>
        </p:spPr>
        <p:txBody>
          <a:bodyPr wrap="square" rtlCol="0">
            <a:spAutoFit/>
          </a:bodyPr>
          <a:lstStyle/>
          <a:p>
            <a:pPr lvl="0"/>
            <a:r>
              <a:rPr lang="en-GB" sz="2200">
                <a:solidFill>
                  <a:srgbClr val="4472C4">
                    <a:lumMod val="50000"/>
                  </a:srgbClr>
                </a:solidFill>
              </a:rPr>
              <a:t>Die zweite Band hat sehr gut gespielt.</a:t>
            </a:r>
          </a:p>
        </p:txBody>
      </p:sp>
      <p:sp>
        <p:nvSpPr>
          <p:cNvPr id="12" name="TextBox 11">
            <a:extLst>
              <a:ext uri="{FF2B5EF4-FFF2-40B4-BE49-F238E27FC236}">
                <a16:creationId xmlns:a16="http://schemas.microsoft.com/office/drawing/2014/main" id="{3784BF6F-F4C1-463C-8CD0-F3EBE85CAC74}"/>
              </a:ext>
            </a:extLst>
          </p:cNvPr>
          <p:cNvSpPr txBox="1"/>
          <p:nvPr/>
        </p:nvSpPr>
        <p:spPr>
          <a:xfrm>
            <a:off x="1342301" y="3455532"/>
            <a:ext cx="7241617" cy="430887"/>
          </a:xfrm>
          <a:prstGeom prst="rect">
            <a:avLst/>
          </a:prstGeom>
          <a:noFill/>
        </p:spPr>
        <p:txBody>
          <a:bodyPr wrap="square" rtlCol="0">
            <a:spAutoFit/>
          </a:bodyPr>
          <a:lstStyle/>
          <a:p>
            <a:pPr lvl="0"/>
            <a:r>
              <a:rPr lang="en-GB" sz="2200" dirty="0" err="1">
                <a:solidFill>
                  <a:srgbClr val="4472C4">
                    <a:lumMod val="50000"/>
                  </a:srgbClr>
                </a:solidFill>
              </a:rPr>
              <a:t>Nächstes</a:t>
            </a:r>
            <a:r>
              <a:rPr lang="en-GB" sz="2200" dirty="0">
                <a:solidFill>
                  <a:srgbClr val="4472C4">
                    <a:lumMod val="50000"/>
                  </a:srgbClr>
                </a:solidFill>
              </a:rPr>
              <a:t> </a:t>
            </a:r>
            <a:r>
              <a:rPr lang="en-GB" sz="2200" dirty="0" err="1">
                <a:solidFill>
                  <a:srgbClr val="4472C4">
                    <a:lumMod val="50000"/>
                  </a:srgbClr>
                </a:solidFill>
              </a:rPr>
              <a:t>Jahr</a:t>
            </a:r>
            <a:r>
              <a:rPr lang="en-GB" sz="2200" dirty="0">
                <a:solidFill>
                  <a:srgbClr val="4472C4">
                    <a:lumMod val="50000"/>
                  </a:srgbClr>
                </a:solidFill>
              </a:rPr>
              <a:t> </a:t>
            </a:r>
            <a:r>
              <a:rPr lang="en-GB" sz="2200" dirty="0" err="1">
                <a:solidFill>
                  <a:srgbClr val="4472C4">
                    <a:lumMod val="50000"/>
                  </a:srgbClr>
                </a:solidFill>
              </a:rPr>
              <a:t>werde</a:t>
            </a:r>
            <a:r>
              <a:rPr lang="en-GB" sz="2200" dirty="0">
                <a:solidFill>
                  <a:srgbClr val="4472C4">
                    <a:lumMod val="50000"/>
                  </a:srgbClr>
                </a:solidFill>
              </a:rPr>
              <a:t> ich </a:t>
            </a:r>
            <a:r>
              <a:rPr lang="en-GB" sz="2200" dirty="0" err="1">
                <a:solidFill>
                  <a:srgbClr val="4472C4">
                    <a:lumMod val="50000"/>
                  </a:srgbClr>
                </a:solidFill>
              </a:rPr>
              <a:t>sie</a:t>
            </a:r>
            <a:r>
              <a:rPr lang="en-GB" sz="2200" dirty="0">
                <a:solidFill>
                  <a:srgbClr val="4472C4">
                    <a:lumMod val="50000"/>
                  </a:srgbClr>
                </a:solidFill>
              </a:rPr>
              <a:t> </a:t>
            </a:r>
            <a:r>
              <a:rPr lang="en-GB" sz="2200" dirty="0" err="1">
                <a:solidFill>
                  <a:srgbClr val="4472C4">
                    <a:lumMod val="50000"/>
                  </a:srgbClr>
                </a:solidFill>
              </a:rPr>
              <a:t>noch</a:t>
            </a:r>
            <a:r>
              <a:rPr lang="en-GB" sz="2200" dirty="0">
                <a:solidFill>
                  <a:srgbClr val="4472C4">
                    <a:lumMod val="50000"/>
                  </a:srgbClr>
                </a:solidFill>
              </a:rPr>
              <a:t> </a:t>
            </a:r>
            <a:r>
              <a:rPr lang="en-GB" sz="2200" dirty="0" err="1">
                <a:solidFill>
                  <a:srgbClr val="4472C4">
                    <a:lumMod val="50000"/>
                  </a:srgbClr>
                </a:solidFill>
              </a:rPr>
              <a:t>einmal</a:t>
            </a:r>
            <a:r>
              <a:rPr lang="en-GB" sz="2200" dirty="0">
                <a:solidFill>
                  <a:srgbClr val="4472C4">
                    <a:lumMod val="50000"/>
                  </a:srgbClr>
                </a:solidFill>
              </a:rPr>
              <a:t> </a:t>
            </a:r>
            <a:r>
              <a:rPr lang="en-GB" sz="2200" dirty="0" err="1">
                <a:solidFill>
                  <a:srgbClr val="4472C4">
                    <a:lumMod val="50000"/>
                  </a:srgbClr>
                </a:solidFill>
              </a:rPr>
              <a:t>sehen</a:t>
            </a:r>
            <a:r>
              <a:rPr lang="en-GB" sz="2200" dirty="0">
                <a:solidFill>
                  <a:srgbClr val="4472C4">
                    <a:lumMod val="50000"/>
                  </a:srgbClr>
                </a:solidFill>
              </a:rPr>
              <a:t>.</a:t>
            </a:r>
          </a:p>
        </p:txBody>
      </p:sp>
      <p:sp>
        <p:nvSpPr>
          <p:cNvPr id="14" name="TextBox 13">
            <a:extLst>
              <a:ext uri="{FF2B5EF4-FFF2-40B4-BE49-F238E27FC236}">
                <a16:creationId xmlns:a16="http://schemas.microsoft.com/office/drawing/2014/main" id="{3784BF6F-F4C1-463C-8CD0-F3EBE85CAC74}"/>
              </a:ext>
            </a:extLst>
          </p:cNvPr>
          <p:cNvSpPr txBox="1"/>
          <p:nvPr/>
        </p:nvSpPr>
        <p:spPr>
          <a:xfrm>
            <a:off x="1342301" y="3937283"/>
            <a:ext cx="6651793" cy="430887"/>
          </a:xfrm>
          <a:prstGeom prst="rect">
            <a:avLst/>
          </a:prstGeom>
          <a:noFill/>
        </p:spPr>
        <p:txBody>
          <a:bodyPr wrap="square" rtlCol="0">
            <a:spAutoFit/>
          </a:bodyPr>
          <a:lstStyle/>
          <a:p>
            <a:pPr lvl="0"/>
            <a:r>
              <a:rPr lang="en-GB" sz="2200">
                <a:solidFill>
                  <a:srgbClr val="4472C4">
                    <a:lumMod val="50000"/>
                  </a:srgbClr>
                </a:solidFill>
              </a:rPr>
              <a:t>Wir essen bald, aber später als gestern.</a:t>
            </a:r>
          </a:p>
        </p:txBody>
      </p:sp>
      <p:sp>
        <p:nvSpPr>
          <p:cNvPr id="15" name="TextBox 14">
            <a:extLst>
              <a:ext uri="{FF2B5EF4-FFF2-40B4-BE49-F238E27FC236}">
                <a16:creationId xmlns:a16="http://schemas.microsoft.com/office/drawing/2014/main" id="{3784BF6F-F4C1-463C-8CD0-F3EBE85CAC74}"/>
              </a:ext>
            </a:extLst>
          </p:cNvPr>
          <p:cNvSpPr txBox="1"/>
          <p:nvPr/>
        </p:nvSpPr>
        <p:spPr>
          <a:xfrm>
            <a:off x="1342301" y="4402005"/>
            <a:ext cx="6651793" cy="430887"/>
          </a:xfrm>
          <a:prstGeom prst="rect">
            <a:avLst/>
          </a:prstGeom>
          <a:noFill/>
        </p:spPr>
        <p:txBody>
          <a:bodyPr wrap="square" rtlCol="0">
            <a:spAutoFit/>
          </a:bodyPr>
          <a:lstStyle/>
          <a:p>
            <a:pPr lvl="0"/>
            <a:r>
              <a:rPr lang="en-GB" sz="2200">
                <a:solidFill>
                  <a:srgbClr val="4472C4">
                    <a:lumMod val="50000"/>
                  </a:srgbClr>
                </a:solidFill>
              </a:rPr>
              <a:t>Ich mag deutsches Essen!</a:t>
            </a:r>
          </a:p>
        </p:txBody>
      </p:sp>
      <p:sp>
        <p:nvSpPr>
          <p:cNvPr id="16" name="TextBox 15">
            <a:extLst>
              <a:ext uri="{FF2B5EF4-FFF2-40B4-BE49-F238E27FC236}">
                <a16:creationId xmlns:a16="http://schemas.microsoft.com/office/drawing/2014/main" id="{3784BF6F-F4C1-463C-8CD0-F3EBE85CAC74}"/>
              </a:ext>
            </a:extLst>
          </p:cNvPr>
          <p:cNvSpPr txBox="1"/>
          <p:nvPr/>
        </p:nvSpPr>
        <p:spPr>
          <a:xfrm>
            <a:off x="1342300" y="4870992"/>
            <a:ext cx="7032794" cy="430887"/>
          </a:xfrm>
          <a:prstGeom prst="rect">
            <a:avLst/>
          </a:prstGeom>
          <a:noFill/>
        </p:spPr>
        <p:txBody>
          <a:bodyPr wrap="square" rtlCol="0">
            <a:spAutoFit/>
          </a:bodyPr>
          <a:lstStyle/>
          <a:p>
            <a:pPr lvl="0"/>
            <a:r>
              <a:rPr lang="en-GB" sz="2200">
                <a:solidFill>
                  <a:srgbClr val="4472C4">
                    <a:lumMod val="50000"/>
                  </a:srgbClr>
                </a:solidFill>
              </a:rPr>
              <a:t>Beim Abendessen* reden wir immer über den Tag.</a:t>
            </a:r>
          </a:p>
        </p:txBody>
      </p:sp>
      <p:sp>
        <p:nvSpPr>
          <p:cNvPr id="17" name="TextBox 16">
            <a:extLst>
              <a:ext uri="{FF2B5EF4-FFF2-40B4-BE49-F238E27FC236}">
                <a16:creationId xmlns:a16="http://schemas.microsoft.com/office/drawing/2014/main" id="{3784BF6F-F4C1-463C-8CD0-F3EBE85CAC74}"/>
              </a:ext>
            </a:extLst>
          </p:cNvPr>
          <p:cNvSpPr txBox="1"/>
          <p:nvPr/>
        </p:nvSpPr>
        <p:spPr>
          <a:xfrm>
            <a:off x="1342300" y="5347539"/>
            <a:ext cx="7242344" cy="430887"/>
          </a:xfrm>
          <a:prstGeom prst="rect">
            <a:avLst/>
          </a:prstGeom>
          <a:noFill/>
        </p:spPr>
        <p:txBody>
          <a:bodyPr wrap="square" rtlCol="0">
            <a:spAutoFit/>
          </a:bodyPr>
          <a:lstStyle/>
          <a:p>
            <a:pPr lvl="0"/>
            <a:r>
              <a:rPr lang="en-GB" sz="2200">
                <a:solidFill>
                  <a:srgbClr val="4472C4">
                    <a:lumMod val="50000"/>
                  </a:srgbClr>
                </a:solidFill>
              </a:rPr>
              <a:t>Gestern Abend sind wir sehr spät ins Bett gegangen!</a:t>
            </a:r>
          </a:p>
        </p:txBody>
      </p:sp>
      <p:sp>
        <p:nvSpPr>
          <p:cNvPr id="18" name="TextBox 17">
            <a:extLst>
              <a:ext uri="{FF2B5EF4-FFF2-40B4-BE49-F238E27FC236}">
                <a16:creationId xmlns:a16="http://schemas.microsoft.com/office/drawing/2014/main" id="{3784BF6F-F4C1-463C-8CD0-F3EBE85CAC74}"/>
              </a:ext>
            </a:extLst>
          </p:cNvPr>
          <p:cNvSpPr txBox="1"/>
          <p:nvPr/>
        </p:nvSpPr>
        <p:spPr>
          <a:xfrm>
            <a:off x="7408109" y="5791643"/>
            <a:ext cx="1551871" cy="430887"/>
          </a:xfrm>
          <a:prstGeom prst="rect">
            <a:avLst/>
          </a:prstGeom>
          <a:noFill/>
        </p:spPr>
        <p:txBody>
          <a:bodyPr wrap="square" rtlCol="0">
            <a:spAutoFit/>
          </a:bodyPr>
          <a:lstStyle/>
          <a:p>
            <a:pPr lvl="0"/>
            <a:r>
              <a:rPr lang="en-GB" sz="2200">
                <a:solidFill>
                  <a:srgbClr val="4472C4">
                    <a:lumMod val="50000"/>
                  </a:srgbClr>
                </a:solidFill>
              </a:rPr>
              <a:t>Katja xxx</a:t>
            </a:r>
          </a:p>
        </p:txBody>
      </p:sp>
      <p:sp>
        <p:nvSpPr>
          <p:cNvPr id="27" name="TextBox 26"/>
          <p:cNvSpPr txBox="1"/>
          <p:nvPr/>
        </p:nvSpPr>
        <p:spPr>
          <a:xfrm>
            <a:off x="164829" y="1047550"/>
            <a:ext cx="8419089" cy="400110"/>
          </a:xfrm>
          <a:prstGeom prst="rect">
            <a:avLst/>
          </a:prstGeom>
          <a:noFill/>
        </p:spPr>
        <p:txBody>
          <a:bodyPr wrap="square" rtlCol="0">
            <a:spAutoFit/>
          </a:bodyPr>
          <a:lstStyle/>
          <a:p>
            <a:pPr algn="l"/>
            <a:r>
              <a:rPr lang="en-GB" sz="2000" dirty="0">
                <a:solidFill>
                  <a:srgbClr val="115076"/>
                </a:solidFill>
              </a:rPr>
              <a:t>When is each activity 1-6? Past, Present or Future?</a:t>
            </a:r>
          </a:p>
        </p:txBody>
      </p:sp>
      <p:sp>
        <p:nvSpPr>
          <p:cNvPr id="6" name="TextBox 5"/>
          <p:cNvSpPr txBox="1"/>
          <p:nvPr/>
        </p:nvSpPr>
        <p:spPr>
          <a:xfrm>
            <a:off x="3181063" y="6378586"/>
            <a:ext cx="6923314" cy="461665"/>
          </a:xfrm>
          <a:prstGeom prst="rect">
            <a:avLst/>
          </a:prstGeom>
          <a:noFill/>
        </p:spPr>
        <p:txBody>
          <a:bodyPr wrap="square" rtlCol="0">
            <a:spAutoFit/>
          </a:bodyPr>
          <a:lstStyle/>
          <a:p>
            <a:pPr algn="l"/>
            <a:r>
              <a:rPr lang="en-GB" sz="2400" dirty="0">
                <a:solidFill>
                  <a:schemeClr val="bg1"/>
                </a:solidFill>
              </a:rPr>
              <a:t>*</a:t>
            </a:r>
            <a:r>
              <a:rPr lang="en-GB" sz="2400" dirty="0" err="1">
                <a:solidFill>
                  <a:schemeClr val="bg1"/>
                </a:solidFill>
              </a:rPr>
              <a:t>beim</a:t>
            </a:r>
            <a:r>
              <a:rPr lang="en-GB" sz="2400" dirty="0">
                <a:solidFill>
                  <a:schemeClr val="bg1"/>
                </a:solidFill>
              </a:rPr>
              <a:t> </a:t>
            </a:r>
            <a:r>
              <a:rPr lang="en-GB" sz="2400" dirty="0" err="1">
                <a:solidFill>
                  <a:schemeClr val="bg1"/>
                </a:solidFill>
              </a:rPr>
              <a:t>Abendessen</a:t>
            </a:r>
            <a:r>
              <a:rPr lang="en-GB" sz="2400" dirty="0">
                <a:solidFill>
                  <a:schemeClr val="bg1"/>
                </a:solidFill>
              </a:rPr>
              <a:t> – at the evening meal</a:t>
            </a:r>
          </a:p>
        </p:txBody>
      </p:sp>
      <p:sp>
        <p:nvSpPr>
          <p:cNvPr id="7" name="TextBox 6">
            <a:extLst>
              <a:ext uri="{FF2B5EF4-FFF2-40B4-BE49-F238E27FC236}">
                <a16:creationId xmlns:a16="http://schemas.microsoft.com/office/drawing/2014/main" id="{1CBD298B-17BB-4E81-8683-4C9840955264}"/>
              </a:ext>
            </a:extLst>
          </p:cNvPr>
          <p:cNvSpPr txBox="1"/>
          <p:nvPr/>
        </p:nvSpPr>
        <p:spPr>
          <a:xfrm>
            <a:off x="7102295" y="1515347"/>
            <a:ext cx="4903168" cy="1938992"/>
          </a:xfrm>
          <a:prstGeom prst="rect">
            <a:avLst/>
          </a:prstGeom>
          <a:solidFill>
            <a:srgbClr val="FFF4E7"/>
          </a:solidFill>
          <a:ln>
            <a:solidFill>
              <a:srgbClr val="115076"/>
            </a:solidFill>
          </a:ln>
        </p:spPr>
        <p:txBody>
          <a:bodyPr wrap="square" rtlCol="0">
            <a:spAutoFit/>
          </a:bodyPr>
          <a:lstStyle/>
          <a:p>
            <a:pPr algn="l"/>
            <a:r>
              <a:rPr lang="en-GB" sz="2000" dirty="0">
                <a:solidFill>
                  <a:schemeClr val="accent5">
                    <a:lumMod val="50000"/>
                  </a:schemeClr>
                </a:solidFill>
              </a:rPr>
              <a:t>1. Going to a concert</a:t>
            </a:r>
            <a:br>
              <a:rPr lang="en-GB" sz="2000" dirty="0">
                <a:solidFill>
                  <a:schemeClr val="accent5">
                    <a:lumMod val="50000"/>
                  </a:schemeClr>
                </a:solidFill>
              </a:rPr>
            </a:br>
            <a:r>
              <a:rPr lang="en-GB" sz="2000" dirty="0">
                <a:solidFill>
                  <a:schemeClr val="accent5">
                    <a:lumMod val="50000"/>
                  </a:schemeClr>
                </a:solidFill>
              </a:rPr>
              <a:t>2. Seeing the 2</a:t>
            </a:r>
            <a:r>
              <a:rPr lang="en-GB" sz="2000" baseline="30000" dirty="0">
                <a:solidFill>
                  <a:schemeClr val="accent5">
                    <a:lumMod val="50000"/>
                  </a:schemeClr>
                </a:solidFill>
              </a:rPr>
              <a:t>nd</a:t>
            </a:r>
            <a:r>
              <a:rPr lang="en-GB" sz="2000" dirty="0">
                <a:solidFill>
                  <a:schemeClr val="accent5">
                    <a:lumMod val="50000"/>
                  </a:schemeClr>
                </a:solidFill>
              </a:rPr>
              <a:t> band</a:t>
            </a:r>
            <a:br>
              <a:rPr lang="en-GB" sz="2000" dirty="0">
                <a:solidFill>
                  <a:schemeClr val="accent5">
                    <a:lumMod val="50000"/>
                  </a:schemeClr>
                </a:solidFill>
              </a:rPr>
            </a:br>
            <a:r>
              <a:rPr lang="en-GB" sz="2000" dirty="0">
                <a:solidFill>
                  <a:schemeClr val="accent5">
                    <a:lumMod val="50000"/>
                  </a:schemeClr>
                </a:solidFill>
              </a:rPr>
              <a:t>3. Seeing that band again</a:t>
            </a:r>
            <a:br>
              <a:rPr lang="en-GB" sz="2000" dirty="0">
                <a:solidFill>
                  <a:schemeClr val="accent5">
                    <a:lumMod val="50000"/>
                  </a:schemeClr>
                </a:solidFill>
              </a:rPr>
            </a:br>
            <a:r>
              <a:rPr lang="en-GB" sz="2000" dirty="0">
                <a:solidFill>
                  <a:schemeClr val="accent5">
                    <a:lumMod val="50000"/>
                  </a:schemeClr>
                </a:solidFill>
              </a:rPr>
              <a:t>4. Having dinner</a:t>
            </a:r>
            <a:br>
              <a:rPr lang="en-GB" sz="2000" dirty="0">
                <a:solidFill>
                  <a:schemeClr val="accent5">
                    <a:lumMod val="50000"/>
                  </a:schemeClr>
                </a:solidFill>
              </a:rPr>
            </a:br>
            <a:r>
              <a:rPr lang="en-GB" sz="2000" dirty="0">
                <a:solidFill>
                  <a:schemeClr val="accent5">
                    <a:lumMod val="50000"/>
                  </a:schemeClr>
                </a:solidFill>
              </a:rPr>
              <a:t>5. Talking about the day</a:t>
            </a:r>
            <a:br>
              <a:rPr lang="en-GB" sz="2000" dirty="0">
                <a:solidFill>
                  <a:schemeClr val="accent5">
                    <a:lumMod val="50000"/>
                  </a:schemeClr>
                </a:solidFill>
              </a:rPr>
            </a:br>
            <a:r>
              <a:rPr lang="en-GB" sz="2000" dirty="0">
                <a:solidFill>
                  <a:schemeClr val="accent5">
                    <a:lumMod val="50000"/>
                  </a:schemeClr>
                </a:solidFill>
              </a:rPr>
              <a:t>6. Going to bed</a:t>
            </a:r>
          </a:p>
        </p:txBody>
      </p:sp>
      <p:sp>
        <p:nvSpPr>
          <p:cNvPr id="28" name="TextBox 27">
            <a:extLst>
              <a:ext uri="{FF2B5EF4-FFF2-40B4-BE49-F238E27FC236}">
                <a16:creationId xmlns:a16="http://schemas.microsoft.com/office/drawing/2014/main" id="{51AB00F0-2D0B-4781-BA1E-22DDDE2B00A4}"/>
              </a:ext>
            </a:extLst>
          </p:cNvPr>
          <p:cNvSpPr txBox="1"/>
          <p:nvPr/>
        </p:nvSpPr>
        <p:spPr>
          <a:xfrm>
            <a:off x="9855499" y="1501526"/>
            <a:ext cx="1181365" cy="461665"/>
          </a:xfrm>
          <a:prstGeom prst="rect">
            <a:avLst/>
          </a:prstGeom>
          <a:noFill/>
        </p:spPr>
        <p:txBody>
          <a:bodyPr wrap="square" rtlCol="0">
            <a:spAutoFit/>
          </a:bodyPr>
          <a:lstStyle/>
          <a:p>
            <a:pPr algn="l"/>
            <a:r>
              <a:rPr lang="en-GB" sz="2400" b="1" dirty="0">
                <a:solidFill>
                  <a:schemeClr val="accent5">
                    <a:lumMod val="50000"/>
                  </a:schemeClr>
                </a:solidFill>
              </a:rPr>
              <a:t>PAST</a:t>
            </a:r>
          </a:p>
        </p:txBody>
      </p:sp>
      <p:sp>
        <p:nvSpPr>
          <p:cNvPr id="30" name="TextBox 29">
            <a:extLst>
              <a:ext uri="{FF2B5EF4-FFF2-40B4-BE49-F238E27FC236}">
                <a16:creationId xmlns:a16="http://schemas.microsoft.com/office/drawing/2014/main" id="{FF0EBBBC-0973-43DF-A8CC-027F1A4F4A01}"/>
              </a:ext>
            </a:extLst>
          </p:cNvPr>
          <p:cNvSpPr txBox="1"/>
          <p:nvPr/>
        </p:nvSpPr>
        <p:spPr>
          <a:xfrm>
            <a:off x="9965138" y="1800045"/>
            <a:ext cx="1181365" cy="461665"/>
          </a:xfrm>
          <a:prstGeom prst="rect">
            <a:avLst/>
          </a:prstGeom>
          <a:noFill/>
        </p:spPr>
        <p:txBody>
          <a:bodyPr wrap="square" rtlCol="0">
            <a:spAutoFit/>
          </a:bodyPr>
          <a:lstStyle/>
          <a:p>
            <a:pPr algn="l"/>
            <a:r>
              <a:rPr lang="en-GB" sz="2400" b="1" dirty="0">
                <a:solidFill>
                  <a:schemeClr val="accent5">
                    <a:lumMod val="50000"/>
                  </a:schemeClr>
                </a:solidFill>
              </a:rPr>
              <a:t>PAST</a:t>
            </a:r>
          </a:p>
        </p:txBody>
      </p:sp>
      <p:sp>
        <p:nvSpPr>
          <p:cNvPr id="31" name="TextBox 30">
            <a:extLst>
              <a:ext uri="{FF2B5EF4-FFF2-40B4-BE49-F238E27FC236}">
                <a16:creationId xmlns:a16="http://schemas.microsoft.com/office/drawing/2014/main" id="{BE9FD11C-24D6-4A38-AAD1-40FC69E84C2E}"/>
              </a:ext>
            </a:extLst>
          </p:cNvPr>
          <p:cNvSpPr txBox="1"/>
          <p:nvPr/>
        </p:nvSpPr>
        <p:spPr>
          <a:xfrm>
            <a:off x="10446181" y="2063960"/>
            <a:ext cx="1196741" cy="461665"/>
          </a:xfrm>
          <a:prstGeom prst="rect">
            <a:avLst/>
          </a:prstGeom>
          <a:noFill/>
        </p:spPr>
        <p:txBody>
          <a:bodyPr wrap="square" rtlCol="0">
            <a:spAutoFit/>
          </a:bodyPr>
          <a:lstStyle/>
          <a:p>
            <a:pPr algn="l"/>
            <a:r>
              <a:rPr lang="en-GB" sz="2400" b="1" dirty="0">
                <a:solidFill>
                  <a:schemeClr val="accent5">
                    <a:lumMod val="50000"/>
                  </a:schemeClr>
                </a:solidFill>
              </a:rPr>
              <a:t>FUTURE</a:t>
            </a:r>
          </a:p>
        </p:txBody>
      </p:sp>
      <p:sp>
        <p:nvSpPr>
          <p:cNvPr id="32" name="TextBox 31">
            <a:extLst>
              <a:ext uri="{FF2B5EF4-FFF2-40B4-BE49-F238E27FC236}">
                <a16:creationId xmlns:a16="http://schemas.microsoft.com/office/drawing/2014/main" id="{D91BB2E2-6274-43C5-A606-FA95E2A01A90}"/>
              </a:ext>
            </a:extLst>
          </p:cNvPr>
          <p:cNvSpPr txBox="1"/>
          <p:nvPr/>
        </p:nvSpPr>
        <p:spPr>
          <a:xfrm>
            <a:off x="9286531" y="2400205"/>
            <a:ext cx="1381809" cy="461665"/>
          </a:xfrm>
          <a:prstGeom prst="rect">
            <a:avLst/>
          </a:prstGeom>
          <a:noFill/>
        </p:spPr>
        <p:txBody>
          <a:bodyPr wrap="square" rtlCol="0">
            <a:spAutoFit/>
          </a:bodyPr>
          <a:lstStyle/>
          <a:p>
            <a:pPr algn="l"/>
            <a:r>
              <a:rPr lang="en-GB" sz="2400" b="1" dirty="0">
                <a:solidFill>
                  <a:schemeClr val="accent5">
                    <a:lumMod val="50000"/>
                  </a:schemeClr>
                </a:solidFill>
              </a:rPr>
              <a:t>FUTURE</a:t>
            </a:r>
          </a:p>
        </p:txBody>
      </p:sp>
      <p:sp>
        <p:nvSpPr>
          <p:cNvPr id="34" name="TextBox 33">
            <a:extLst>
              <a:ext uri="{FF2B5EF4-FFF2-40B4-BE49-F238E27FC236}">
                <a16:creationId xmlns:a16="http://schemas.microsoft.com/office/drawing/2014/main" id="{A41F588B-B21D-4A1C-8F71-4EEAF46589F5}"/>
              </a:ext>
            </a:extLst>
          </p:cNvPr>
          <p:cNvSpPr txBox="1"/>
          <p:nvPr/>
        </p:nvSpPr>
        <p:spPr>
          <a:xfrm>
            <a:off x="10178330" y="2708627"/>
            <a:ext cx="1381809" cy="461665"/>
          </a:xfrm>
          <a:prstGeom prst="rect">
            <a:avLst/>
          </a:prstGeom>
          <a:noFill/>
        </p:spPr>
        <p:txBody>
          <a:bodyPr wrap="square" rtlCol="0">
            <a:spAutoFit/>
          </a:bodyPr>
          <a:lstStyle/>
          <a:p>
            <a:pPr algn="l"/>
            <a:r>
              <a:rPr lang="en-GB" sz="2400" b="1" dirty="0">
                <a:solidFill>
                  <a:schemeClr val="accent5">
                    <a:lumMod val="50000"/>
                  </a:schemeClr>
                </a:solidFill>
              </a:rPr>
              <a:t>PRESENT</a:t>
            </a:r>
          </a:p>
        </p:txBody>
      </p:sp>
      <p:sp>
        <p:nvSpPr>
          <p:cNvPr id="35" name="TextBox 34">
            <a:extLst>
              <a:ext uri="{FF2B5EF4-FFF2-40B4-BE49-F238E27FC236}">
                <a16:creationId xmlns:a16="http://schemas.microsoft.com/office/drawing/2014/main" id="{FF5654CF-F0FD-4A26-B593-B88E09416ECF}"/>
              </a:ext>
            </a:extLst>
          </p:cNvPr>
          <p:cNvSpPr txBox="1"/>
          <p:nvPr/>
        </p:nvSpPr>
        <p:spPr>
          <a:xfrm>
            <a:off x="9192627" y="2999959"/>
            <a:ext cx="1181365" cy="461665"/>
          </a:xfrm>
          <a:prstGeom prst="rect">
            <a:avLst/>
          </a:prstGeom>
          <a:noFill/>
        </p:spPr>
        <p:txBody>
          <a:bodyPr wrap="square" rtlCol="0">
            <a:spAutoFit/>
          </a:bodyPr>
          <a:lstStyle/>
          <a:p>
            <a:pPr algn="l"/>
            <a:r>
              <a:rPr lang="en-GB" sz="2400" b="1" dirty="0">
                <a:solidFill>
                  <a:schemeClr val="accent5">
                    <a:lumMod val="50000"/>
                  </a:schemeClr>
                </a:solidFill>
              </a:rPr>
              <a:t>PAST</a:t>
            </a:r>
          </a:p>
        </p:txBody>
      </p:sp>
    </p:spTree>
    <p:extLst>
      <p:ext uri="{BB962C8B-B14F-4D97-AF65-F5344CB8AC3E}">
        <p14:creationId xmlns:p14="http://schemas.microsoft.com/office/powerpoint/2010/main" val="103562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p:bldP spid="30" grpId="0"/>
      <p:bldP spid="31" grpId="0"/>
      <p:bldP spid="32" grpId="0"/>
      <p:bldP spid="34" grpId="0"/>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782064" cy="869950"/>
          </a:xfrm>
          <a:prstGeom prst="rect">
            <a:avLst/>
          </a:prstGeom>
        </p:spPr>
      </p:pic>
      <p:sp>
        <p:nvSpPr>
          <p:cNvPr id="4" name="Title 3"/>
          <p:cNvSpPr>
            <a:spLocks noGrp="1"/>
          </p:cNvSpPr>
          <p:nvPr>
            <p:ph type="title"/>
          </p:nvPr>
        </p:nvSpPr>
        <p:spPr>
          <a:xfrm>
            <a:off x="-1" y="294041"/>
            <a:ext cx="7105135" cy="707849"/>
          </a:xfrm>
        </p:spPr>
        <p:txBody>
          <a:bodyPr>
            <a:normAutofit/>
          </a:bodyPr>
          <a:lstStyle/>
          <a:p>
            <a:r>
              <a:rPr lang="en-GB" sz="3600" b="1" dirty="0" err="1">
                <a:solidFill>
                  <a:schemeClr val="bg1"/>
                </a:solidFill>
              </a:rPr>
              <a:t>Beschreib</a:t>
            </a:r>
            <a:r>
              <a:rPr lang="en-GB" sz="3600" b="1" dirty="0">
                <a:solidFill>
                  <a:schemeClr val="bg1"/>
                </a:solidFill>
              </a:rPr>
              <a:t> das Bild</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10540314" y="247046"/>
            <a:ext cx="141888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123568" y="1232020"/>
            <a:ext cx="34846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 das?</a:t>
            </a:r>
          </a:p>
        </p:txBody>
      </p:sp>
      <p:pic>
        <p:nvPicPr>
          <p:cNvPr id="27" name="Picture 26">
            <a:extLst>
              <a:ext uri="{FF2B5EF4-FFF2-40B4-BE49-F238E27FC236}">
                <a16:creationId xmlns:a16="http://schemas.microsoft.com/office/drawing/2014/main" id="{061AE636-ECAE-4D55-B2D3-2097B4118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4972" y="1001890"/>
            <a:ext cx="7817579" cy="5199739"/>
          </a:xfrm>
          <a:prstGeom prst="rect">
            <a:avLst/>
          </a:prstGeom>
        </p:spPr>
      </p:pic>
      <p:sp>
        <p:nvSpPr>
          <p:cNvPr id="7" name="TextBox 6">
            <a:extLst>
              <a:ext uri="{FF2B5EF4-FFF2-40B4-BE49-F238E27FC236}">
                <a16:creationId xmlns:a16="http://schemas.microsoft.com/office/drawing/2014/main" id="{E46DDA72-41B9-422F-BEF5-E6CCE998D2AE}"/>
              </a:ext>
            </a:extLst>
          </p:cNvPr>
          <p:cNvSpPr txBox="1"/>
          <p:nvPr/>
        </p:nvSpPr>
        <p:spPr>
          <a:xfrm>
            <a:off x="123568" y="1786891"/>
            <a:ext cx="3484605" cy="4524315"/>
          </a:xfrm>
          <a:prstGeom prst="rect">
            <a:avLst/>
          </a:prstGeom>
          <a:noFill/>
        </p:spPr>
        <p:txBody>
          <a:bodyPr wrap="square" rtlCol="0">
            <a:spAutoFit/>
          </a:bodyPr>
          <a:lstStyle/>
          <a:p>
            <a:pPr lvl="0">
              <a:defRPr/>
            </a:pPr>
            <a:r>
              <a:rPr lang="en-GB" sz="2400">
                <a:solidFill>
                  <a:srgbClr val="115076"/>
                </a:solidFill>
              </a:rPr>
              <a:t>1. The five friends are at a concert.</a:t>
            </a:r>
            <a:br>
              <a:rPr lang="en-GB" sz="2400">
                <a:solidFill>
                  <a:srgbClr val="115076"/>
                </a:solidFill>
              </a:rPr>
            </a:br>
            <a:r>
              <a:rPr lang="en-GB" sz="2400">
                <a:solidFill>
                  <a:srgbClr val="115076"/>
                </a:solidFill>
              </a:rPr>
              <a:t>2. They have already heard a great band. </a:t>
            </a:r>
            <a:br>
              <a:rPr lang="en-GB" sz="2400">
                <a:solidFill>
                  <a:srgbClr val="115076"/>
                </a:solidFill>
              </a:rPr>
            </a:br>
            <a:r>
              <a:rPr lang="en-GB" sz="2400">
                <a:solidFill>
                  <a:srgbClr val="115076"/>
                </a:solidFill>
              </a:rPr>
              <a:t>3. The music was really good.</a:t>
            </a:r>
            <a:br>
              <a:rPr lang="en-GB" sz="2400">
                <a:solidFill>
                  <a:srgbClr val="115076"/>
                </a:solidFill>
              </a:rPr>
            </a:br>
            <a:r>
              <a:rPr lang="en-GB" sz="2400">
                <a:solidFill>
                  <a:srgbClr val="115076"/>
                </a:solidFill>
              </a:rPr>
              <a:t>4. They danced and sang a lot.</a:t>
            </a:r>
            <a:br>
              <a:rPr lang="en-GB" sz="2400">
                <a:solidFill>
                  <a:srgbClr val="115076"/>
                </a:solidFill>
              </a:rPr>
            </a:br>
            <a:r>
              <a:rPr lang="en-GB" sz="2400">
                <a:solidFill>
                  <a:srgbClr val="115076"/>
                </a:solidFill>
              </a:rPr>
              <a:t>5. A new band begins to play.</a:t>
            </a:r>
            <a:br>
              <a:rPr lang="en-GB" sz="2400">
                <a:solidFill>
                  <a:srgbClr val="115076"/>
                </a:solidFill>
              </a:rPr>
            </a:br>
            <a:r>
              <a:rPr lang="en-GB" sz="2400">
                <a:solidFill>
                  <a:srgbClr val="115076"/>
                </a:solidFill>
              </a:rPr>
              <a:t>6. Heidi is going to dance again.</a:t>
            </a:r>
            <a:r>
              <a:rPr kumimoji="0" lang="en-US" sz="2400" b="0" i="0" u="none" strike="noStrike" kern="1200" cap="none" spc="0" normalizeH="0" baseline="0" noProof="0">
                <a:ln>
                  <a:noFill/>
                </a:ln>
                <a:solidFill>
                  <a:srgbClr val="115076"/>
                </a:solidFill>
                <a:effectLst/>
                <a:uLnTx/>
                <a:uFillTx/>
                <a:latin typeface="Century Gothic" panose="020F0302020204030204"/>
              </a:rPr>
              <a:t>  </a:t>
            </a:r>
            <a:endParaRPr kumimoji="0" lang="en-US" sz="2400" b="0" i="0" u="none" strike="noStrike" kern="1200" cap="none" spc="0" normalizeH="0" baseline="0" noProof="0" dirty="0">
              <a:ln>
                <a:noFill/>
              </a:ln>
              <a:solidFill>
                <a:srgbClr val="115076"/>
              </a:solidFill>
              <a:effectLst/>
              <a:uLnTx/>
              <a:uFillTx/>
              <a:latin typeface="Century Gothic" panose="020F0302020204030204"/>
            </a:endParaRPr>
          </a:p>
        </p:txBody>
      </p:sp>
    </p:spTree>
    <p:extLst>
      <p:ext uri="{BB962C8B-B14F-4D97-AF65-F5344CB8AC3E}">
        <p14:creationId xmlns:p14="http://schemas.microsoft.com/office/powerpoint/2010/main" val="3368199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6450226" cy="869950"/>
          </a:xfrm>
          <a:prstGeom prst="rect">
            <a:avLst/>
          </a:prstGeom>
        </p:spPr>
      </p:pic>
      <p:sp>
        <p:nvSpPr>
          <p:cNvPr id="4" name="Title 3"/>
          <p:cNvSpPr>
            <a:spLocks noGrp="1"/>
          </p:cNvSpPr>
          <p:nvPr>
            <p:ph type="title"/>
          </p:nvPr>
        </p:nvSpPr>
        <p:spPr>
          <a:xfrm>
            <a:off x="0" y="294041"/>
            <a:ext cx="5511114" cy="707849"/>
          </a:xfrm>
        </p:spPr>
        <p:txBody>
          <a:bodyPr>
            <a:normAutofit fontScale="90000"/>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a:t>
            </a:r>
            <a:r>
              <a:rPr lang="en-GB" sz="3600" b="1">
                <a:solidFill>
                  <a:schemeClr val="bg1"/>
                </a:solidFill>
              </a:rPr>
              <a:t>? [2/8</a:t>
            </a:r>
            <a:r>
              <a:rPr lang="en-GB" sz="3600" b="1" dirty="0">
                <a:solidFill>
                  <a:schemeClr val="bg1"/>
                </a:solidFill>
              </a:rPr>
              <a:t>]</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9193427" y="247046"/>
            <a:ext cx="276577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154C3295-2D4E-45B2-9950-07C1996715FA}"/>
              </a:ext>
            </a:extLst>
          </p:cNvPr>
          <p:cNvSpPr txBox="1"/>
          <p:nvPr/>
        </p:nvSpPr>
        <p:spPr>
          <a:xfrm>
            <a:off x="2279315" y="4601762"/>
            <a:ext cx="40115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das Butterbrot</a:t>
            </a:r>
            <a:endPar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Rounded Corners 1">
            <a:extLst>
              <a:ext uri="{FF2B5EF4-FFF2-40B4-BE49-F238E27FC236}">
                <a16:creationId xmlns:a16="http://schemas.microsoft.com/office/drawing/2014/main" id="{BC88968E-C944-4580-BFAD-95A2B5A2BC08}"/>
              </a:ext>
            </a:extLst>
          </p:cNvPr>
          <p:cNvSpPr/>
          <p:nvPr/>
        </p:nvSpPr>
        <p:spPr>
          <a:xfrm>
            <a:off x="3431668" y="4722356"/>
            <a:ext cx="1920620"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203864"/>
                </a:solidFill>
              </a:rPr>
              <a:t>_ _ </a:t>
            </a:r>
            <a:r>
              <a:rPr lang="en-GB">
                <a:solidFill>
                  <a:srgbClr val="203864"/>
                </a:solidFill>
              </a:rPr>
              <a:t>_ _ _ _ _ _ _</a:t>
            </a:r>
            <a:endParaRPr lang="en-GB" dirty="0">
              <a:solidFill>
                <a:srgbClr val="203864"/>
              </a:solidFill>
            </a:endParaRPr>
          </a:p>
        </p:txBody>
      </p:sp>
      <p:sp>
        <p:nvSpPr>
          <p:cNvPr id="16" name="Rectangle: Rounded Corners 15">
            <a:extLst>
              <a:ext uri="{FF2B5EF4-FFF2-40B4-BE49-F238E27FC236}">
                <a16:creationId xmlns:a16="http://schemas.microsoft.com/office/drawing/2014/main" id="{3E903EC2-876A-4837-802E-DEC20F6E95D8}"/>
              </a:ext>
            </a:extLst>
          </p:cNvPr>
          <p:cNvSpPr/>
          <p:nvPr/>
        </p:nvSpPr>
        <p:spPr>
          <a:xfrm>
            <a:off x="2622469" y="4735210"/>
            <a:ext cx="543697"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203864"/>
                </a:solidFill>
              </a:rPr>
              <a:t>_ _</a:t>
            </a:r>
          </a:p>
        </p:txBody>
      </p:sp>
      <p:sp>
        <p:nvSpPr>
          <p:cNvPr id="17" name="TextBox 16">
            <a:extLst>
              <a:ext uri="{FF2B5EF4-FFF2-40B4-BE49-F238E27FC236}">
                <a16:creationId xmlns:a16="http://schemas.microsoft.com/office/drawing/2014/main" id="{1929B94D-5A49-4241-8E3C-E096E19EBD12}"/>
              </a:ext>
            </a:extLst>
          </p:cNvPr>
          <p:cNvSpPr txBox="1"/>
          <p:nvPr/>
        </p:nvSpPr>
        <p:spPr>
          <a:xfrm>
            <a:off x="8033446" y="4601762"/>
            <a:ext cx="2552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der  </a:t>
            </a:r>
            <a:r>
              <a:rPr lang="en-US" sz="3200" b="1">
                <a:solidFill>
                  <a:srgbClr val="4472C4">
                    <a:lumMod val="50000"/>
                  </a:srgbClr>
                </a:solidFill>
                <a:latin typeface="Century Gothic" panose="020F0302020204030204"/>
              </a:rPr>
              <a:t>Monat</a:t>
            </a:r>
            <a:endPar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A4CC0486-5CAC-4E44-826A-1D6E67AD4C45}"/>
              </a:ext>
            </a:extLst>
          </p:cNvPr>
          <p:cNvSpPr/>
          <p:nvPr/>
        </p:nvSpPr>
        <p:spPr>
          <a:xfrm>
            <a:off x="9397692" y="4739812"/>
            <a:ext cx="1142011"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rgbClr val="203864"/>
                </a:solidFill>
              </a:rPr>
              <a:t>_ _ _ _ _ </a:t>
            </a:r>
            <a:endParaRPr lang="en-GB" dirty="0">
              <a:solidFill>
                <a:srgbClr val="203864"/>
              </a:solidFill>
            </a:endParaRPr>
          </a:p>
        </p:txBody>
      </p:sp>
      <p:sp>
        <p:nvSpPr>
          <p:cNvPr id="23" name="Rectangle: Rounded Corners 22">
            <a:extLst>
              <a:ext uri="{FF2B5EF4-FFF2-40B4-BE49-F238E27FC236}">
                <a16:creationId xmlns:a16="http://schemas.microsoft.com/office/drawing/2014/main" id="{63FF5E37-30A6-4482-B952-E032107F3FD1}"/>
              </a:ext>
            </a:extLst>
          </p:cNvPr>
          <p:cNvSpPr/>
          <p:nvPr/>
        </p:nvSpPr>
        <p:spPr>
          <a:xfrm>
            <a:off x="8376600" y="4723018"/>
            <a:ext cx="543697"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203864"/>
                </a:solidFill>
              </a:rPr>
              <a:t>_ _</a:t>
            </a:r>
          </a:p>
        </p:txBody>
      </p:sp>
      <p:sp>
        <p:nvSpPr>
          <p:cNvPr id="24" name="TextBox 23">
            <a:extLst>
              <a:ext uri="{FF2B5EF4-FFF2-40B4-BE49-F238E27FC236}">
                <a16:creationId xmlns:a16="http://schemas.microsoft.com/office/drawing/2014/main" id="{6239AE39-C1DC-4E3A-B2F6-98EF8B82A068}"/>
              </a:ext>
            </a:extLst>
          </p:cNvPr>
          <p:cNvSpPr txBox="1"/>
          <p:nvPr/>
        </p:nvSpPr>
        <p:spPr>
          <a:xfrm>
            <a:off x="237363" y="125104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heißt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das auf Deutsch?  Sind die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o</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sng"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gleich</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sng"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anders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Lang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kurz</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52B3FF4C-459A-4A8B-AFA9-A9247EEAC45A}"/>
              </a:ext>
            </a:extLst>
          </p:cNvPr>
          <p:cNvSpPr txBox="1"/>
          <p:nvPr/>
        </p:nvSpPr>
        <p:spPr>
          <a:xfrm>
            <a:off x="2131540" y="5211246"/>
            <a:ext cx="2458995" cy="461665"/>
          </a:xfrm>
          <a:prstGeom prst="rect">
            <a:avLst/>
          </a:prstGeom>
          <a:noFill/>
        </p:spPr>
        <p:txBody>
          <a:bodyPr wrap="square" rtlCol="0">
            <a:spAutoFit/>
          </a:bodyPr>
          <a:lstStyle/>
          <a:p>
            <a:pPr algn="ctr"/>
            <a:r>
              <a:rPr lang="en-GB" sz="2400">
                <a:solidFill>
                  <a:schemeClr val="accent5">
                    <a:lumMod val="50000"/>
                  </a:schemeClr>
                </a:solidFill>
              </a:rPr>
              <a:t>Das [o] </a:t>
            </a:r>
            <a:r>
              <a:rPr lang="en-GB" sz="2400" err="1">
                <a:solidFill>
                  <a:schemeClr val="accent5">
                    <a:lumMod val="50000"/>
                  </a:schemeClr>
                </a:solidFill>
              </a:rPr>
              <a:t>ist</a:t>
            </a:r>
            <a:r>
              <a:rPr lang="en-GB" sz="2400">
                <a:solidFill>
                  <a:schemeClr val="accent5">
                    <a:lumMod val="50000"/>
                  </a:schemeClr>
                </a:solidFill>
              </a:rPr>
              <a:t> lang. </a:t>
            </a:r>
            <a:endParaRPr lang="en-GB" sz="2400" dirty="0">
              <a:solidFill>
                <a:schemeClr val="accent5">
                  <a:lumMod val="50000"/>
                </a:schemeClr>
              </a:solidFill>
            </a:endParaRPr>
          </a:p>
        </p:txBody>
      </p:sp>
      <p:sp>
        <p:nvSpPr>
          <p:cNvPr id="25" name="TextBox 24">
            <a:extLst>
              <a:ext uri="{FF2B5EF4-FFF2-40B4-BE49-F238E27FC236}">
                <a16:creationId xmlns:a16="http://schemas.microsoft.com/office/drawing/2014/main" id="{860BFE53-7C6E-43C6-BCFB-61F738291DB6}"/>
              </a:ext>
            </a:extLst>
          </p:cNvPr>
          <p:cNvSpPr txBox="1"/>
          <p:nvPr/>
        </p:nvSpPr>
        <p:spPr>
          <a:xfrm>
            <a:off x="7749746" y="5168577"/>
            <a:ext cx="2458995" cy="461665"/>
          </a:xfrm>
          <a:prstGeom prst="rect">
            <a:avLst/>
          </a:prstGeom>
          <a:noFill/>
        </p:spPr>
        <p:txBody>
          <a:bodyPr wrap="square" rtlCol="0">
            <a:spAutoFit/>
          </a:bodyPr>
          <a:lstStyle/>
          <a:p>
            <a:pPr algn="ctr"/>
            <a:r>
              <a:rPr lang="en-GB" sz="2400">
                <a:solidFill>
                  <a:schemeClr val="accent5">
                    <a:lumMod val="50000"/>
                  </a:schemeClr>
                </a:solidFill>
              </a:rPr>
              <a:t>Das [o] </a:t>
            </a:r>
            <a:r>
              <a:rPr lang="en-GB" sz="2400" dirty="0" err="1">
                <a:solidFill>
                  <a:schemeClr val="accent5">
                    <a:lumMod val="50000"/>
                  </a:schemeClr>
                </a:solidFill>
              </a:rPr>
              <a:t>ist</a:t>
            </a:r>
            <a:r>
              <a:rPr lang="en-GB" sz="2400" dirty="0">
                <a:solidFill>
                  <a:schemeClr val="accent5">
                    <a:lumMod val="50000"/>
                  </a:schemeClr>
                </a:solidFill>
              </a:rPr>
              <a:t> lang. </a:t>
            </a:r>
          </a:p>
        </p:txBody>
      </p:sp>
      <p:sp>
        <p:nvSpPr>
          <p:cNvPr id="8" name="Oval 7">
            <a:extLst>
              <a:ext uri="{FF2B5EF4-FFF2-40B4-BE49-F238E27FC236}">
                <a16:creationId xmlns:a16="http://schemas.microsoft.com/office/drawing/2014/main" id="{4B390B42-9725-4B89-A30B-07ACE1E48ED0}"/>
              </a:ext>
            </a:extLst>
          </p:cNvPr>
          <p:cNvSpPr/>
          <p:nvPr/>
        </p:nvSpPr>
        <p:spPr>
          <a:xfrm>
            <a:off x="6156959" y="1209016"/>
            <a:ext cx="1135540" cy="58477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2444" y="2492451"/>
            <a:ext cx="2472803" cy="166502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3446" y="2203772"/>
            <a:ext cx="1832141" cy="2133906"/>
          </a:xfrm>
          <a:prstGeom prst="rect">
            <a:avLst/>
          </a:prstGeom>
        </p:spPr>
      </p:pic>
    </p:spTree>
    <p:extLst>
      <p:ext uri="{BB962C8B-B14F-4D97-AF65-F5344CB8AC3E}">
        <p14:creationId xmlns:p14="http://schemas.microsoft.com/office/powerpoint/2010/main" val="176946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P spid="23" grpId="0" animBg="1"/>
      <p:bldP spid="5" grpId="0"/>
      <p:bldP spid="25"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782064" cy="869950"/>
          </a:xfrm>
          <a:prstGeom prst="rect">
            <a:avLst/>
          </a:prstGeom>
        </p:spPr>
      </p:pic>
      <p:sp>
        <p:nvSpPr>
          <p:cNvPr id="4" name="Title 3"/>
          <p:cNvSpPr>
            <a:spLocks noGrp="1"/>
          </p:cNvSpPr>
          <p:nvPr>
            <p:ph type="title"/>
          </p:nvPr>
        </p:nvSpPr>
        <p:spPr>
          <a:xfrm>
            <a:off x="-1" y="294041"/>
            <a:ext cx="7105135" cy="707849"/>
          </a:xfrm>
        </p:spPr>
        <p:txBody>
          <a:bodyPr>
            <a:normAutofit/>
          </a:bodyPr>
          <a:lstStyle/>
          <a:p>
            <a:r>
              <a:rPr lang="en-GB" sz="3600" b="1">
                <a:solidFill>
                  <a:schemeClr val="bg1"/>
                </a:solidFill>
              </a:rPr>
              <a:t>Antworten</a:t>
            </a:r>
            <a:endParaRPr lang="en-GB" sz="3600" b="1" dirty="0">
              <a:solidFill>
                <a:schemeClr val="bg1"/>
              </a:solidFill>
            </a:endParaRPr>
          </a:p>
        </p:txBody>
      </p:sp>
      <p:sp>
        <p:nvSpPr>
          <p:cNvPr id="6" name="Rounded Rectangle 11">
            <a:extLst>
              <a:ext uri="{FF2B5EF4-FFF2-40B4-BE49-F238E27FC236}">
                <a16:creationId xmlns:a16="http://schemas.microsoft.com/office/drawing/2014/main" id="{24F2B76F-B68D-EF40-BFD9-AB7716FE101C}"/>
              </a:ext>
            </a:extLst>
          </p:cNvPr>
          <p:cNvSpPr/>
          <p:nvPr/>
        </p:nvSpPr>
        <p:spPr>
          <a:xfrm>
            <a:off x="10540314" y="247046"/>
            <a:ext cx="141888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123568" y="1232020"/>
            <a:ext cx="34846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 das?</a:t>
            </a:r>
          </a:p>
        </p:txBody>
      </p:sp>
      <p:sp>
        <p:nvSpPr>
          <p:cNvPr id="7" name="TextBox 6">
            <a:extLst>
              <a:ext uri="{FF2B5EF4-FFF2-40B4-BE49-F238E27FC236}">
                <a16:creationId xmlns:a16="http://schemas.microsoft.com/office/drawing/2014/main" id="{E46DDA72-41B9-422F-BEF5-E6CCE998D2AE}"/>
              </a:ext>
            </a:extLst>
          </p:cNvPr>
          <p:cNvSpPr txBox="1"/>
          <p:nvPr/>
        </p:nvSpPr>
        <p:spPr>
          <a:xfrm>
            <a:off x="5638341" y="1758998"/>
            <a:ext cx="6646971" cy="4524315"/>
          </a:xfrm>
          <a:prstGeom prst="rect">
            <a:avLst/>
          </a:prstGeom>
          <a:noFill/>
        </p:spPr>
        <p:txBody>
          <a:bodyPr wrap="square" rtlCol="0">
            <a:spAutoFit/>
          </a:bodyPr>
          <a:lstStyle/>
          <a:p>
            <a:pPr lvl="0">
              <a:defRPr/>
            </a:pPr>
            <a:r>
              <a:rPr lang="en-GB" sz="2400" b="1" dirty="0">
                <a:solidFill>
                  <a:srgbClr val="DAA520"/>
                </a:solidFill>
              </a:rPr>
              <a:t>1. Die </a:t>
            </a:r>
            <a:r>
              <a:rPr lang="en-GB" sz="2400" b="1" dirty="0" err="1">
                <a:solidFill>
                  <a:srgbClr val="DAA520"/>
                </a:solidFill>
              </a:rPr>
              <a:t>fünf</a:t>
            </a:r>
            <a:r>
              <a:rPr lang="en-GB" sz="2400" b="1" dirty="0">
                <a:solidFill>
                  <a:srgbClr val="DAA520"/>
                </a:solidFill>
              </a:rPr>
              <a:t> Freunde </a:t>
            </a:r>
            <a:r>
              <a:rPr lang="en-GB" sz="2400" b="1" dirty="0" err="1">
                <a:solidFill>
                  <a:srgbClr val="DAA520"/>
                </a:solidFill>
              </a:rPr>
              <a:t>sind</a:t>
            </a:r>
            <a:r>
              <a:rPr lang="en-GB" sz="2400" b="1" dirty="0">
                <a:solidFill>
                  <a:srgbClr val="DAA520"/>
                </a:solidFill>
              </a:rPr>
              <a:t> auf </a:t>
            </a:r>
            <a:r>
              <a:rPr lang="en-GB" sz="2400" b="1" dirty="0" err="1">
                <a:solidFill>
                  <a:srgbClr val="DAA520"/>
                </a:solidFill>
              </a:rPr>
              <a:t>einem</a:t>
            </a:r>
            <a:r>
              <a:rPr lang="en-GB" sz="2400" b="1" dirty="0">
                <a:solidFill>
                  <a:srgbClr val="DAA520"/>
                </a:solidFill>
              </a:rPr>
              <a:t> </a:t>
            </a:r>
            <a:r>
              <a:rPr lang="en-GB" sz="2400" b="1" dirty="0" err="1">
                <a:solidFill>
                  <a:srgbClr val="DAA520"/>
                </a:solidFill>
              </a:rPr>
              <a:t>Konzert</a:t>
            </a:r>
            <a:r>
              <a:rPr lang="en-GB" sz="2400" b="1" dirty="0">
                <a:solidFill>
                  <a:srgbClr val="DAA520"/>
                </a:solidFill>
              </a:rPr>
              <a:t>.</a:t>
            </a:r>
            <a:br>
              <a:rPr lang="en-GB" sz="2400" b="1" dirty="0">
                <a:solidFill>
                  <a:srgbClr val="DAA520"/>
                </a:solidFill>
              </a:rPr>
            </a:br>
            <a:endParaRPr lang="en-GB" sz="2400" b="1" dirty="0">
              <a:solidFill>
                <a:srgbClr val="DAA520"/>
              </a:solidFill>
            </a:endParaRPr>
          </a:p>
          <a:p>
            <a:pPr lvl="0">
              <a:defRPr/>
            </a:pPr>
            <a:r>
              <a:rPr lang="en-GB" sz="2400" b="1" dirty="0">
                <a:solidFill>
                  <a:srgbClr val="DAA520"/>
                </a:solidFill>
              </a:rPr>
              <a:t>2. Sie </a:t>
            </a:r>
            <a:r>
              <a:rPr lang="en-GB" sz="2400" b="1" dirty="0" err="1">
                <a:solidFill>
                  <a:srgbClr val="DAA520"/>
                </a:solidFill>
              </a:rPr>
              <a:t>haben</a:t>
            </a:r>
            <a:r>
              <a:rPr lang="en-GB" sz="2400" b="1" dirty="0">
                <a:solidFill>
                  <a:srgbClr val="DAA520"/>
                </a:solidFill>
              </a:rPr>
              <a:t> </a:t>
            </a:r>
            <a:r>
              <a:rPr lang="en-GB" sz="2400" b="1" dirty="0" err="1">
                <a:solidFill>
                  <a:srgbClr val="DAA520"/>
                </a:solidFill>
              </a:rPr>
              <a:t>schon</a:t>
            </a:r>
            <a:r>
              <a:rPr lang="en-GB" sz="2400" b="1" dirty="0">
                <a:solidFill>
                  <a:srgbClr val="DAA520"/>
                </a:solidFill>
              </a:rPr>
              <a:t> </a:t>
            </a:r>
            <a:r>
              <a:rPr lang="en-GB" sz="2400" b="1" dirty="0" err="1">
                <a:solidFill>
                  <a:srgbClr val="DAA520"/>
                </a:solidFill>
              </a:rPr>
              <a:t>eine</a:t>
            </a:r>
            <a:r>
              <a:rPr lang="en-GB" sz="2400" b="1" dirty="0">
                <a:solidFill>
                  <a:srgbClr val="DAA520"/>
                </a:solidFill>
              </a:rPr>
              <a:t> </a:t>
            </a:r>
            <a:r>
              <a:rPr lang="en-GB" sz="2400" b="1" dirty="0" err="1">
                <a:solidFill>
                  <a:srgbClr val="DAA520"/>
                </a:solidFill>
              </a:rPr>
              <a:t>tolle</a:t>
            </a:r>
            <a:r>
              <a:rPr lang="en-GB" sz="2400" b="1" dirty="0">
                <a:solidFill>
                  <a:srgbClr val="DAA520"/>
                </a:solidFill>
              </a:rPr>
              <a:t> Band </a:t>
            </a:r>
            <a:r>
              <a:rPr lang="en-GB" sz="2400" b="1" dirty="0" err="1">
                <a:solidFill>
                  <a:srgbClr val="DAA520"/>
                </a:solidFill>
              </a:rPr>
              <a:t>gehört</a:t>
            </a:r>
            <a:r>
              <a:rPr lang="en-GB" sz="2400" b="1" dirty="0">
                <a:solidFill>
                  <a:srgbClr val="DAA520"/>
                </a:solidFill>
              </a:rPr>
              <a:t>.</a:t>
            </a:r>
            <a:br>
              <a:rPr lang="en-GB" sz="2400" b="1" dirty="0">
                <a:solidFill>
                  <a:srgbClr val="DAA520"/>
                </a:solidFill>
              </a:rPr>
            </a:br>
            <a:endParaRPr lang="en-GB" sz="2400" b="1" dirty="0">
              <a:solidFill>
                <a:srgbClr val="DAA520"/>
              </a:solidFill>
            </a:endParaRPr>
          </a:p>
          <a:p>
            <a:pPr lvl="0">
              <a:defRPr/>
            </a:pPr>
            <a:endParaRPr lang="en-GB" sz="2400" b="1" dirty="0">
              <a:solidFill>
                <a:srgbClr val="DAA520"/>
              </a:solidFill>
            </a:endParaRPr>
          </a:p>
          <a:p>
            <a:pPr lvl="0">
              <a:defRPr/>
            </a:pPr>
            <a:r>
              <a:rPr lang="en-GB" sz="2400" b="1" dirty="0">
                <a:solidFill>
                  <a:srgbClr val="DAA520"/>
                </a:solidFill>
              </a:rPr>
              <a:t>3. Die </a:t>
            </a:r>
            <a:r>
              <a:rPr lang="en-GB" sz="2400" b="1" dirty="0" err="1">
                <a:solidFill>
                  <a:srgbClr val="DAA520"/>
                </a:solidFill>
              </a:rPr>
              <a:t>Musik</a:t>
            </a:r>
            <a:r>
              <a:rPr lang="en-GB" sz="2400" b="1" dirty="0">
                <a:solidFill>
                  <a:srgbClr val="DAA520"/>
                </a:solidFill>
              </a:rPr>
              <a:t> war </a:t>
            </a:r>
            <a:r>
              <a:rPr lang="en-GB" sz="2400" b="1" dirty="0" err="1">
                <a:solidFill>
                  <a:srgbClr val="DAA520"/>
                </a:solidFill>
              </a:rPr>
              <a:t>wirklich</a:t>
            </a:r>
            <a:r>
              <a:rPr lang="en-GB" sz="2400" b="1" dirty="0">
                <a:solidFill>
                  <a:srgbClr val="DAA520"/>
                </a:solidFill>
              </a:rPr>
              <a:t>/</a:t>
            </a:r>
            <a:r>
              <a:rPr lang="en-GB" sz="2400" b="1" dirty="0" err="1">
                <a:solidFill>
                  <a:srgbClr val="DAA520"/>
                </a:solidFill>
              </a:rPr>
              <a:t>sehr</a:t>
            </a:r>
            <a:r>
              <a:rPr lang="en-GB" sz="2400" b="1" dirty="0">
                <a:solidFill>
                  <a:srgbClr val="DAA520"/>
                </a:solidFill>
              </a:rPr>
              <a:t> gut.</a:t>
            </a:r>
          </a:p>
          <a:p>
            <a:pPr lvl="0">
              <a:defRPr/>
            </a:pPr>
            <a:endParaRPr lang="en-GB" sz="2400" b="1" dirty="0">
              <a:solidFill>
                <a:srgbClr val="DAA520"/>
              </a:solidFill>
            </a:endParaRPr>
          </a:p>
          <a:p>
            <a:pPr lvl="0">
              <a:defRPr/>
            </a:pPr>
            <a:r>
              <a:rPr lang="en-GB" sz="2400" b="1" dirty="0">
                <a:solidFill>
                  <a:srgbClr val="DAA520"/>
                </a:solidFill>
              </a:rPr>
              <a:t>4. Sie </a:t>
            </a:r>
            <a:r>
              <a:rPr lang="en-GB" sz="2400" b="1" dirty="0" err="1">
                <a:solidFill>
                  <a:srgbClr val="DAA520"/>
                </a:solidFill>
              </a:rPr>
              <a:t>haben</a:t>
            </a:r>
            <a:r>
              <a:rPr lang="en-GB" sz="2400" b="1" dirty="0">
                <a:solidFill>
                  <a:srgbClr val="DAA520"/>
                </a:solidFill>
              </a:rPr>
              <a:t> </a:t>
            </a:r>
            <a:r>
              <a:rPr lang="en-GB" sz="2400" b="1" dirty="0" err="1">
                <a:solidFill>
                  <a:srgbClr val="DAA520"/>
                </a:solidFill>
              </a:rPr>
              <a:t>viel</a:t>
            </a:r>
            <a:r>
              <a:rPr lang="en-GB" sz="2400" b="1" dirty="0">
                <a:solidFill>
                  <a:srgbClr val="DAA520"/>
                </a:solidFill>
              </a:rPr>
              <a:t> </a:t>
            </a:r>
            <a:r>
              <a:rPr lang="en-GB" sz="2400" b="1" dirty="0" err="1">
                <a:solidFill>
                  <a:srgbClr val="DAA520"/>
                </a:solidFill>
              </a:rPr>
              <a:t>getanzt</a:t>
            </a:r>
            <a:r>
              <a:rPr lang="en-GB" sz="2400" b="1" dirty="0">
                <a:solidFill>
                  <a:srgbClr val="DAA520"/>
                </a:solidFill>
              </a:rPr>
              <a:t> und </a:t>
            </a:r>
            <a:r>
              <a:rPr lang="en-GB" sz="2400" b="1" dirty="0" err="1">
                <a:solidFill>
                  <a:srgbClr val="DAA520"/>
                </a:solidFill>
              </a:rPr>
              <a:t>gesungen</a:t>
            </a:r>
            <a:r>
              <a:rPr lang="en-GB" sz="2400" b="1" dirty="0">
                <a:solidFill>
                  <a:srgbClr val="DAA520"/>
                </a:solidFill>
              </a:rPr>
              <a:t>.</a:t>
            </a:r>
            <a:br>
              <a:rPr lang="en-GB" sz="2400" b="1" dirty="0">
                <a:solidFill>
                  <a:srgbClr val="DAA520"/>
                </a:solidFill>
              </a:rPr>
            </a:br>
            <a:endParaRPr lang="en-GB" sz="2400" b="1" dirty="0">
              <a:solidFill>
                <a:srgbClr val="DAA520"/>
              </a:solidFill>
            </a:endParaRPr>
          </a:p>
          <a:p>
            <a:pPr lvl="0">
              <a:defRPr/>
            </a:pPr>
            <a:r>
              <a:rPr lang="en-GB" sz="2400" b="1" dirty="0">
                <a:solidFill>
                  <a:srgbClr val="DAA520"/>
                </a:solidFill>
              </a:rPr>
              <a:t>5. Eine </a:t>
            </a:r>
            <a:r>
              <a:rPr lang="en-GB" sz="2400" b="1" dirty="0" err="1">
                <a:solidFill>
                  <a:srgbClr val="DAA520"/>
                </a:solidFill>
              </a:rPr>
              <a:t>neue</a:t>
            </a:r>
            <a:r>
              <a:rPr lang="en-GB" sz="2400" b="1" dirty="0">
                <a:solidFill>
                  <a:srgbClr val="DAA520"/>
                </a:solidFill>
              </a:rPr>
              <a:t> Band </a:t>
            </a:r>
            <a:r>
              <a:rPr lang="en-GB" sz="2400" b="1" dirty="0" err="1">
                <a:solidFill>
                  <a:srgbClr val="DAA520"/>
                </a:solidFill>
              </a:rPr>
              <a:t>beginnt</a:t>
            </a:r>
            <a:r>
              <a:rPr lang="en-GB" sz="2400" b="1" dirty="0">
                <a:solidFill>
                  <a:srgbClr val="DAA520"/>
                </a:solidFill>
              </a:rPr>
              <a:t> </a:t>
            </a:r>
            <a:r>
              <a:rPr lang="en-GB" sz="2400" b="1" dirty="0" err="1">
                <a:solidFill>
                  <a:srgbClr val="DAA520"/>
                </a:solidFill>
              </a:rPr>
              <a:t>zu</a:t>
            </a:r>
            <a:r>
              <a:rPr lang="en-GB" sz="2400" b="1" dirty="0">
                <a:solidFill>
                  <a:srgbClr val="DAA520"/>
                </a:solidFill>
              </a:rPr>
              <a:t> </a:t>
            </a:r>
            <a:r>
              <a:rPr lang="en-GB" sz="2400" b="1" dirty="0" err="1">
                <a:solidFill>
                  <a:srgbClr val="DAA520"/>
                </a:solidFill>
              </a:rPr>
              <a:t>spielen</a:t>
            </a:r>
            <a:r>
              <a:rPr lang="en-GB" sz="2400" b="1" dirty="0">
                <a:solidFill>
                  <a:srgbClr val="DAA520"/>
                </a:solidFill>
              </a:rPr>
              <a:t>.</a:t>
            </a:r>
          </a:p>
          <a:p>
            <a:pPr lvl="0">
              <a:defRPr/>
            </a:pPr>
            <a:endParaRPr lang="en-GB" sz="2400" b="1" dirty="0">
              <a:solidFill>
                <a:srgbClr val="DAA520"/>
              </a:solidFill>
            </a:endParaRPr>
          </a:p>
          <a:p>
            <a:pPr lvl="0">
              <a:defRPr/>
            </a:pPr>
            <a:r>
              <a:rPr lang="en-GB" sz="2400" b="1" dirty="0">
                <a:solidFill>
                  <a:srgbClr val="DAA520"/>
                </a:solidFill>
              </a:rPr>
              <a:t>6. Heidi </a:t>
            </a:r>
            <a:r>
              <a:rPr lang="en-GB" sz="2400" b="1" dirty="0" err="1">
                <a:solidFill>
                  <a:srgbClr val="DAA520"/>
                </a:solidFill>
              </a:rPr>
              <a:t>wird</a:t>
            </a:r>
            <a:r>
              <a:rPr lang="en-GB" sz="2400" b="1" dirty="0">
                <a:solidFill>
                  <a:srgbClr val="DAA520"/>
                </a:solidFill>
              </a:rPr>
              <a:t> </a:t>
            </a:r>
            <a:r>
              <a:rPr lang="en-GB" sz="2400" b="1" dirty="0" err="1">
                <a:solidFill>
                  <a:srgbClr val="DAA520"/>
                </a:solidFill>
              </a:rPr>
              <a:t>noch</a:t>
            </a:r>
            <a:r>
              <a:rPr lang="en-GB" sz="2400" b="1" dirty="0">
                <a:solidFill>
                  <a:srgbClr val="DAA520"/>
                </a:solidFill>
              </a:rPr>
              <a:t> </a:t>
            </a:r>
            <a:r>
              <a:rPr lang="en-GB" sz="2400" b="1" dirty="0" err="1">
                <a:solidFill>
                  <a:srgbClr val="DAA520"/>
                </a:solidFill>
              </a:rPr>
              <a:t>einmal</a:t>
            </a:r>
            <a:r>
              <a:rPr lang="en-GB" sz="2400" b="1" dirty="0">
                <a:solidFill>
                  <a:srgbClr val="DAA520"/>
                </a:solidFill>
              </a:rPr>
              <a:t> </a:t>
            </a:r>
            <a:r>
              <a:rPr lang="en-GB" sz="2400" b="1" dirty="0" err="1">
                <a:solidFill>
                  <a:srgbClr val="DAA520"/>
                </a:solidFill>
              </a:rPr>
              <a:t>tanzen</a:t>
            </a:r>
            <a:r>
              <a:rPr lang="en-GB" sz="2400" b="1" dirty="0">
                <a:solidFill>
                  <a:srgbClr val="DAA520"/>
                </a:solidFill>
              </a:rPr>
              <a:t>.</a:t>
            </a:r>
            <a:endParaRPr kumimoji="0" lang="en-US" sz="2400" b="1" i="0" u="none" strike="noStrike" kern="1200" cap="none" spc="0" normalizeH="0" baseline="0" noProof="0" dirty="0">
              <a:ln>
                <a:noFill/>
              </a:ln>
              <a:solidFill>
                <a:srgbClr val="DAA520"/>
              </a:solidFill>
              <a:effectLst/>
              <a:uLnTx/>
              <a:uFillTx/>
              <a:latin typeface="Century Gothic" panose="020F0302020204030204"/>
            </a:endParaRPr>
          </a:p>
        </p:txBody>
      </p:sp>
      <p:sp>
        <p:nvSpPr>
          <p:cNvPr id="8" name="TextBox 7">
            <a:extLst>
              <a:ext uri="{FF2B5EF4-FFF2-40B4-BE49-F238E27FC236}">
                <a16:creationId xmlns:a16="http://schemas.microsoft.com/office/drawing/2014/main" id="{E46DDA72-41B9-422F-BEF5-E6CCE998D2AE}"/>
              </a:ext>
            </a:extLst>
          </p:cNvPr>
          <p:cNvSpPr txBox="1"/>
          <p:nvPr/>
        </p:nvSpPr>
        <p:spPr>
          <a:xfrm>
            <a:off x="123568" y="1761714"/>
            <a:ext cx="5493231" cy="4524315"/>
          </a:xfrm>
          <a:prstGeom prst="rect">
            <a:avLst/>
          </a:prstGeom>
          <a:noFill/>
        </p:spPr>
        <p:txBody>
          <a:bodyPr wrap="square" rtlCol="0">
            <a:spAutoFit/>
          </a:bodyPr>
          <a:lstStyle/>
          <a:p>
            <a:pPr lvl="0">
              <a:defRPr/>
            </a:pPr>
            <a:r>
              <a:rPr lang="en-GB" sz="2400">
                <a:solidFill>
                  <a:srgbClr val="115076"/>
                </a:solidFill>
              </a:rPr>
              <a:t>1. The five friends are at a concert.</a:t>
            </a:r>
            <a:br>
              <a:rPr lang="en-GB" sz="2400">
                <a:solidFill>
                  <a:srgbClr val="115076"/>
                </a:solidFill>
              </a:rPr>
            </a:br>
            <a:endParaRPr lang="en-GB" sz="2400">
              <a:solidFill>
                <a:srgbClr val="115076"/>
              </a:solidFill>
            </a:endParaRPr>
          </a:p>
          <a:p>
            <a:pPr lvl="0">
              <a:defRPr/>
            </a:pPr>
            <a:r>
              <a:rPr lang="en-GB" sz="2400">
                <a:solidFill>
                  <a:srgbClr val="115076"/>
                </a:solidFill>
              </a:rPr>
              <a:t>2. They have already heard a great band. </a:t>
            </a:r>
            <a:br>
              <a:rPr lang="en-GB" sz="2400">
                <a:solidFill>
                  <a:srgbClr val="115076"/>
                </a:solidFill>
              </a:rPr>
            </a:br>
            <a:endParaRPr lang="en-GB" sz="2400">
              <a:solidFill>
                <a:srgbClr val="115076"/>
              </a:solidFill>
            </a:endParaRPr>
          </a:p>
          <a:p>
            <a:pPr lvl="0">
              <a:defRPr/>
            </a:pPr>
            <a:r>
              <a:rPr lang="en-GB" sz="2400">
                <a:solidFill>
                  <a:srgbClr val="115076"/>
                </a:solidFill>
              </a:rPr>
              <a:t>3. The music was really good.</a:t>
            </a:r>
            <a:br>
              <a:rPr lang="en-GB" sz="2400">
                <a:solidFill>
                  <a:srgbClr val="115076"/>
                </a:solidFill>
              </a:rPr>
            </a:br>
            <a:endParaRPr lang="en-GB" sz="2400">
              <a:solidFill>
                <a:srgbClr val="115076"/>
              </a:solidFill>
            </a:endParaRPr>
          </a:p>
          <a:p>
            <a:pPr lvl="0">
              <a:defRPr/>
            </a:pPr>
            <a:r>
              <a:rPr lang="en-GB" sz="2400">
                <a:solidFill>
                  <a:srgbClr val="115076"/>
                </a:solidFill>
              </a:rPr>
              <a:t>4. They danced and sang a lot.</a:t>
            </a:r>
            <a:br>
              <a:rPr lang="en-GB" sz="2400">
                <a:solidFill>
                  <a:srgbClr val="115076"/>
                </a:solidFill>
              </a:rPr>
            </a:br>
            <a:endParaRPr lang="en-GB" sz="2400">
              <a:solidFill>
                <a:srgbClr val="115076"/>
              </a:solidFill>
            </a:endParaRPr>
          </a:p>
          <a:p>
            <a:pPr lvl="0">
              <a:defRPr/>
            </a:pPr>
            <a:r>
              <a:rPr lang="en-GB" sz="2400">
                <a:solidFill>
                  <a:srgbClr val="115076"/>
                </a:solidFill>
              </a:rPr>
              <a:t>5. A new band begins to play.</a:t>
            </a:r>
            <a:br>
              <a:rPr lang="en-GB" sz="2400">
                <a:solidFill>
                  <a:srgbClr val="115076"/>
                </a:solidFill>
              </a:rPr>
            </a:br>
            <a:endParaRPr lang="en-GB" sz="2400">
              <a:solidFill>
                <a:srgbClr val="115076"/>
              </a:solidFill>
            </a:endParaRPr>
          </a:p>
          <a:p>
            <a:pPr lvl="0">
              <a:defRPr/>
            </a:pPr>
            <a:r>
              <a:rPr lang="en-GB" sz="2400">
                <a:solidFill>
                  <a:srgbClr val="115076"/>
                </a:solidFill>
              </a:rPr>
              <a:t>6. Heidi is going to dance again.</a:t>
            </a:r>
            <a:r>
              <a:rPr kumimoji="0" lang="en-US" sz="2400" b="0" i="0" u="none" strike="noStrike" kern="1200" cap="none" spc="0" normalizeH="0" baseline="0" noProof="0">
                <a:ln>
                  <a:noFill/>
                </a:ln>
                <a:solidFill>
                  <a:srgbClr val="115076"/>
                </a:solidFill>
                <a:effectLst/>
                <a:uLnTx/>
                <a:uFillTx/>
                <a:latin typeface="Century Gothic" panose="020F0302020204030204"/>
              </a:rPr>
              <a:t>  </a:t>
            </a:r>
            <a:endParaRPr kumimoji="0" lang="en-US" sz="2400" b="0" i="0" u="none" strike="noStrike" kern="1200" cap="none" spc="0" normalizeH="0" baseline="0" noProof="0" dirty="0">
              <a:ln>
                <a:noFill/>
              </a:ln>
              <a:solidFill>
                <a:srgbClr val="115076"/>
              </a:solidFill>
              <a:effectLst/>
              <a:uLnTx/>
              <a:uFillTx/>
              <a:latin typeface="Century Gothic" panose="020F0302020204030204"/>
            </a:endParaRPr>
          </a:p>
        </p:txBody>
      </p:sp>
    </p:spTree>
    <p:extLst>
      <p:ext uri="{BB962C8B-B14F-4D97-AF65-F5344CB8AC3E}">
        <p14:creationId xmlns:p14="http://schemas.microsoft.com/office/powerpoint/2010/main" val="35790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rectangle">
            <a:extLst>
              <a:ext uri="{FF2B5EF4-FFF2-40B4-BE49-F238E27FC236}">
                <a16:creationId xmlns:a16="http://schemas.microsoft.com/office/drawing/2014/main" id="{DF148A46-4FB6-4381-B0D1-50FEB9193EC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1915297" cy="869950"/>
          </a:xfrm>
          <a:prstGeom prst="rect">
            <a:avLst/>
          </a:prstGeom>
        </p:spPr>
      </p:pic>
      <p:sp>
        <p:nvSpPr>
          <p:cNvPr id="4" name="Title 3"/>
          <p:cNvSpPr>
            <a:spLocks noGrp="1"/>
          </p:cNvSpPr>
          <p:nvPr>
            <p:ph type="title"/>
          </p:nvPr>
        </p:nvSpPr>
        <p:spPr>
          <a:xfrm>
            <a:off x="0" y="296864"/>
            <a:ext cx="5769430" cy="707849"/>
          </a:xfrm>
        </p:spPr>
        <p:txBody>
          <a:bodyPr>
            <a:normAutofit/>
          </a:bodyPr>
          <a:lstStyle/>
          <a:p>
            <a:r>
              <a:rPr lang="en-GB" sz="3200" b="1" dirty="0" err="1">
                <a:solidFill>
                  <a:schemeClr val="bg1"/>
                </a:solidFill>
              </a:rPr>
              <a:t>Fragen</a:t>
            </a:r>
            <a:endParaRPr lang="en-GB" sz="3200" b="1" dirty="0">
              <a:solidFill>
                <a:schemeClr val="bg1"/>
              </a:solidFill>
            </a:endParaRPr>
          </a:p>
        </p:txBody>
      </p:sp>
      <p:sp>
        <p:nvSpPr>
          <p:cNvPr id="15" name="Rounded Rectangle 11">
            <a:extLst>
              <a:ext uri="{FF2B5EF4-FFF2-40B4-BE49-F238E27FC236}">
                <a16:creationId xmlns:a16="http://schemas.microsoft.com/office/drawing/2014/main" id="{BBF22B89-98EE-4BB6-B47D-9CD6CF8FDBBA}"/>
              </a:ext>
            </a:extLst>
          </p:cNvPr>
          <p:cNvSpPr/>
          <p:nvPr/>
        </p:nvSpPr>
        <p:spPr>
          <a:xfrm>
            <a:off x="10453816" y="247046"/>
            <a:ext cx="15053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p:cNvSpPr/>
          <p:nvPr/>
        </p:nvSpPr>
        <p:spPr>
          <a:xfrm>
            <a:off x="292572" y="1869017"/>
            <a:ext cx="3962400" cy="2677656"/>
          </a:xfrm>
          <a:prstGeom prst="rect">
            <a:avLst/>
          </a:prstGeom>
        </p:spPr>
        <p:txBody>
          <a:bodyPr wrap="square">
            <a:spAutoFit/>
          </a:bodyPr>
          <a:lstStyle/>
          <a:p>
            <a:r>
              <a:rPr lang="en-GB" sz="2400">
                <a:solidFill>
                  <a:srgbClr val="1F4E79"/>
                </a:solidFill>
                <a:latin typeface="Century Gothic" panose="020B0502020202020204" pitchFamily="34" charset="0"/>
                <a:ea typeface="Calibri" panose="020F0502020204030204" pitchFamily="34" charset="0"/>
                <a:cs typeface="Times New Roman" panose="02020603050405020304" pitchFamily="18" charset="0"/>
              </a:rPr>
              <a:t>1. Was ist auf dem Bild?</a:t>
            </a:r>
            <a:br>
              <a:rPr lang="en-GB" sz="240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endParaRPr lang="en-GB" sz="240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a:p>
            <a:r>
              <a:rPr lang="en-GB" sz="2400">
                <a:solidFill>
                  <a:srgbClr val="1F4E79"/>
                </a:solidFill>
                <a:latin typeface="Century Gothic" panose="020B0502020202020204" pitchFamily="34" charset="0"/>
                <a:ea typeface="Calibri" panose="020F0502020204030204" pitchFamily="34" charset="0"/>
                <a:cs typeface="Times New Roman" panose="02020603050405020304" pitchFamily="18" charset="0"/>
              </a:rPr>
              <a:t>2. </a:t>
            </a:r>
            <a:r>
              <a:rPr lang="de-DE" sz="2400">
                <a:solidFill>
                  <a:srgbClr val="1F4E79"/>
                </a:solidFill>
                <a:latin typeface="Century Gothic" panose="020B0502020202020204" pitchFamily="34" charset="0"/>
                <a:ea typeface="Calibri" panose="020F0502020204030204" pitchFamily="34" charset="0"/>
                <a:cs typeface="Times New Roman" panose="02020603050405020304" pitchFamily="18" charset="0"/>
              </a:rPr>
              <a:t>Bist du schon auf ein Konzert gegangen?</a:t>
            </a:r>
          </a:p>
          <a:p>
            <a:br>
              <a:rPr lang="de-DE" sz="240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de-DE" sz="2400">
                <a:solidFill>
                  <a:srgbClr val="1F4E79"/>
                </a:solidFill>
                <a:latin typeface="Century Gothic" panose="020B0502020202020204" pitchFamily="34" charset="0"/>
                <a:ea typeface="Calibri" panose="020F0502020204030204" pitchFamily="34" charset="0"/>
                <a:cs typeface="Times New Roman" panose="02020603050405020304" pitchFamily="18" charset="0"/>
              </a:rPr>
              <a:t>3. Welche Band willst du ‘live’ sehen?</a:t>
            </a:r>
            <a:endParaRPr lang="en-GB" sz="2400"/>
          </a:p>
        </p:txBody>
      </p:sp>
      <p:pic>
        <p:nvPicPr>
          <p:cNvPr id="6" name="Picture 5">
            <a:extLst>
              <a:ext uri="{FF2B5EF4-FFF2-40B4-BE49-F238E27FC236}">
                <a16:creationId xmlns:a16="http://schemas.microsoft.com/office/drawing/2014/main" id="{061AE636-ECAE-4D55-B2D3-2097B4118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4972" y="1001890"/>
            <a:ext cx="7817579" cy="5199739"/>
          </a:xfrm>
          <a:prstGeom prst="rect">
            <a:avLst/>
          </a:prstGeom>
        </p:spPr>
      </p:pic>
    </p:spTree>
    <p:extLst>
      <p:ext uri="{BB962C8B-B14F-4D97-AF65-F5344CB8AC3E}">
        <p14:creationId xmlns:p14="http://schemas.microsoft.com/office/powerpoint/2010/main" val="1521735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Narrating past events</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1666" y="3165877"/>
            <a:ext cx="7382608" cy="940023"/>
          </a:xfrm>
        </p:spPr>
        <p:txBody>
          <a:bodyPr>
            <a:normAutofit/>
          </a:bodyPr>
          <a:lstStyle/>
          <a:p>
            <a:pPr algn="l"/>
            <a:r>
              <a:rPr lang="en-GB" sz="3000" dirty="0">
                <a:solidFill>
                  <a:prstClr val="white"/>
                </a:solidFill>
              </a:rPr>
              <a:t>Revisit the perfect tense, plural nouns,</a:t>
            </a:r>
            <a:br>
              <a:rPr lang="en-GB" sz="3000" dirty="0">
                <a:solidFill>
                  <a:prstClr val="white"/>
                </a:solidFill>
              </a:rPr>
            </a:br>
            <a:r>
              <a:rPr lang="en-GB" sz="3000" dirty="0">
                <a:solidFill>
                  <a:prstClr val="white"/>
                </a:solidFill>
              </a:rPr>
              <a:t>dates and question-forming</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1666" y="4239793"/>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Revisit several SSC</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2 - Lesson 64</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515147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Stephen Owen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20/12/21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68477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2188364-0020-4886-9F4D-B0D1D1586E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4266" y="2348971"/>
            <a:ext cx="751895" cy="928812"/>
          </a:xfrm>
          <a:prstGeom prst="rect">
            <a:avLst/>
          </a:prstGeom>
        </p:spPr>
      </p:pic>
      <p:sp>
        <p:nvSpPr>
          <p:cNvPr id="6" name="TextBox 5">
            <a:extLst>
              <a:ext uri="{FF2B5EF4-FFF2-40B4-BE49-F238E27FC236}">
                <a16:creationId xmlns:a16="http://schemas.microsoft.com/office/drawing/2014/main" id="{EF8CDABB-FE34-9B40-A7AC-9470E22856BF}"/>
              </a:ext>
            </a:extLst>
          </p:cNvPr>
          <p:cNvSpPr txBox="1"/>
          <p:nvPr/>
        </p:nvSpPr>
        <p:spPr>
          <a:xfrm>
            <a:off x="130017" y="2668905"/>
            <a:ext cx="26008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[Mia]</a:t>
            </a:r>
          </a:p>
        </p:txBody>
      </p:sp>
      <p:sp>
        <p:nvSpPr>
          <p:cNvPr id="3" name="Rounded Rectangular Callout 2"/>
          <p:cNvSpPr/>
          <p:nvPr/>
        </p:nvSpPr>
        <p:spPr>
          <a:xfrm>
            <a:off x="944147" y="3247312"/>
            <a:ext cx="4665720" cy="2961813"/>
          </a:xfrm>
          <a:prstGeom prst="wedgeRoundRectCallout">
            <a:avLst>
              <a:gd name="adj1" fmla="val -33599"/>
              <a:gd name="adj2" fmla="val -55582"/>
              <a:gd name="adj3" fmla="val 16667"/>
            </a:avLst>
          </a:prstGeom>
          <a:solidFill>
            <a:schemeClr val="accent4">
              <a:lumMod val="20000"/>
              <a:lumOff val="8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EF8CDABB-FE34-9B40-A7AC-9470E22856BF}"/>
              </a:ext>
            </a:extLst>
          </p:cNvPr>
          <p:cNvSpPr txBox="1"/>
          <p:nvPr/>
        </p:nvSpPr>
        <p:spPr>
          <a:xfrm>
            <a:off x="82286" y="1101221"/>
            <a:ext cx="1210971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Lies den Text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Ohne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Tafel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anzuschauen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Wort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SSC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8" name="TextBox 7">
            <a:hlinkClick r:id="" action="ppaction://noaction">
              <a:snd r:embed="rId4" name="8.3.2.2 Slide 32 Mia.wav"/>
            </a:hlinkClick>
          </p:cNvPr>
          <p:cNvSpPr txBox="1"/>
          <p:nvPr/>
        </p:nvSpPr>
        <p:spPr>
          <a:xfrm>
            <a:off x="1127814" y="3302882"/>
            <a:ext cx="422826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Hey Katja! Ich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verstehe</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Wort.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Polnisch</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leicht</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muss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sagen</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finde</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sehr</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schwierig</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Meinst</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Mobile Phone Clipart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4463" y="241947"/>
            <a:ext cx="446378" cy="7863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F8CDABB-FE34-9B40-A7AC-9470E22856BF}"/>
              </a:ext>
            </a:extLst>
          </p:cNvPr>
          <p:cNvSpPr txBox="1"/>
          <p:nvPr/>
        </p:nvSpPr>
        <p:spPr>
          <a:xfrm>
            <a:off x="5292324" y="2595094"/>
            <a:ext cx="27974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[Katja]</a:t>
            </a:r>
          </a:p>
        </p:txBody>
      </p:sp>
      <p:sp>
        <p:nvSpPr>
          <p:cNvPr id="12" name="Rounded Rectangular Callout 11"/>
          <p:cNvSpPr/>
          <p:nvPr/>
        </p:nvSpPr>
        <p:spPr>
          <a:xfrm>
            <a:off x="6732104" y="3056759"/>
            <a:ext cx="5199862" cy="3169853"/>
          </a:xfrm>
          <a:prstGeom prst="wedgeRoundRectCallout">
            <a:avLst>
              <a:gd name="adj1" fmla="val -57524"/>
              <a:gd name="adj2" fmla="val -44711"/>
              <a:gd name="adj3" fmla="val 16667"/>
            </a:avLst>
          </a:prstGeom>
          <a:solidFill>
            <a:schemeClr val="accent4">
              <a:lumMod val="20000"/>
              <a:lumOff val="8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hlinkClick r:id="" action="ppaction://noaction">
              <a:snd r:embed="rId6" name="8.3.2.2 Slide 32 Katja.wav"/>
            </a:hlinkClick>
          </p:cNvPr>
          <p:cNvSpPr txBox="1"/>
          <p:nvPr/>
        </p:nvSpPr>
        <p:spPr>
          <a:xfrm>
            <a:off x="6857781" y="3130570"/>
            <a:ext cx="4948507" cy="32624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Ich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lerne</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seit</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dreizehn</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Jahren und ich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immer</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noch</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benutze</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manchmal</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noch</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Wörterbuch</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denke</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dass</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Polnisch</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ziemlich</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schöne</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Sprache</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Rounded Rectangle 11">
            <a:extLst>
              <a:ext uri="{FF2B5EF4-FFF2-40B4-BE49-F238E27FC236}">
                <a16:creationId xmlns:a16="http://schemas.microsoft.com/office/drawing/2014/main" id="{EA3C189E-D06D-4BB4-9BF8-C7C682707D9E}"/>
              </a:ext>
            </a:extLst>
          </p:cNvPr>
          <p:cNvSpPr/>
          <p:nvPr/>
        </p:nvSpPr>
        <p:spPr>
          <a:xfrm>
            <a:off x="8402595" y="197809"/>
            <a:ext cx="352385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DBE04E53-74D2-4E18-8ACA-20639BC0EBDC}"/>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4041"/>
            <a:ext cx="3657600" cy="740314"/>
          </a:xfrm>
          <a:prstGeom prst="rect">
            <a:avLst/>
          </a:prstGeom>
        </p:spPr>
      </p:pic>
      <p:sp>
        <p:nvSpPr>
          <p:cNvPr id="2" name="Title 1"/>
          <p:cNvSpPr>
            <a:spLocks noGrp="1"/>
          </p:cNvSpPr>
          <p:nvPr>
            <p:ph type="title"/>
          </p:nvPr>
        </p:nvSpPr>
        <p:spPr>
          <a:xfrm>
            <a:off x="-343" y="-31394"/>
            <a:ext cx="6484584" cy="1325563"/>
          </a:xfrm>
        </p:spPr>
        <p:txBody>
          <a:bodyPr>
            <a:normAutofit/>
          </a:bodyPr>
          <a:lstStyle/>
          <a:p>
            <a:r>
              <a:rPr lang="en-GB" sz="3600" b="1" dirty="0">
                <a:solidFill>
                  <a:schemeClr val="bg1"/>
                </a:solidFill>
              </a:rPr>
              <a:t>Ein WhatsApp</a:t>
            </a:r>
          </a:p>
        </p:txBody>
      </p:sp>
      <p:pic>
        <p:nvPicPr>
          <p:cNvPr id="17" name="Picture 16">
            <a:extLst>
              <a:ext uri="{FF2B5EF4-FFF2-40B4-BE49-F238E27FC236}">
                <a16:creationId xmlns:a16="http://schemas.microsoft.com/office/drawing/2014/main" id="{9EF450A2-BDA4-4F4C-9705-D5E6E4427D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59332" y="2546328"/>
            <a:ext cx="523315" cy="700984"/>
          </a:xfrm>
          <a:prstGeom prst="rect">
            <a:avLst/>
          </a:prstGeom>
        </p:spPr>
      </p:pic>
      <p:sp>
        <p:nvSpPr>
          <p:cNvPr id="18" name="Speech Bubble: Rectangle with Corners Rounded 24">
            <a:extLst>
              <a:ext uri="{FF2B5EF4-FFF2-40B4-BE49-F238E27FC236}">
                <a16:creationId xmlns:a16="http://schemas.microsoft.com/office/drawing/2014/main" id="{3BC99398-DF8A-4570-9289-B90FC010F158}"/>
              </a:ext>
            </a:extLst>
          </p:cNvPr>
          <p:cNvSpPr/>
          <p:nvPr/>
        </p:nvSpPr>
        <p:spPr>
          <a:xfrm>
            <a:off x="9720643" y="1966801"/>
            <a:ext cx="2250797" cy="914277"/>
          </a:xfrm>
          <a:prstGeom prst="wedgeRoundRectCallout">
            <a:avLst>
              <a:gd name="adj1" fmla="val -17575"/>
              <a:gd name="adj2" fmla="val -3903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prstClr val="white"/>
                </a:solidFill>
              </a:rPr>
              <a:t>* </a:t>
            </a:r>
            <a:r>
              <a:rPr lang="en-GB" sz="2400" dirty="0" err="1">
                <a:solidFill>
                  <a:prstClr val="white"/>
                </a:solidFill>
              </a:rPr>
              <a:t>anschauen</a:t>
            </a:r>
            <a:r>
              <a:rPr lang="en-GB" sz="2400" dirty="0">
                <a:solidFill>
                  <a:prstClr val="white"/>
                </a:solidFill>
              </a:rPr>
              <a:t> = to look at</a:t>
            </a:r>
          </a:p>
        </p:txBody>
      </p:sp>
    </p:spTree>
    <p:extLst>
      <p:ext uri="{BB962C8B-B14F-4D97-AF65-F5344CB8AC3E}">
        <p14:creationId xmlns:p14="http://schemas.microsoft.com/office/powerpoint/2010/main" val="226523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animBg="1"/>
      <p:bldP spid="3" grpId="1" animBg="1"/>
      <p:bldP spid="8" grpId="0"/>
      <p:bldP spid="8" grpId="1"/>
      <p:bldP spid="11" grpId="0"/>
      <p:bldP spid="11" grpId="1"/>
      <p:bldP spid="12" grpId="0" animBg="1"/>
      <p:bldP spid="12" grpId="1" animBg="1"/>
      <p:bldP spid="13" grpId="0"/>
      <p:bldP spid="13"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4B12F-B5C1-4885-BF20-C5531A9BC8C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150973" cy="740314"/>
          </a:xfrm>
          <a:prstGeom prst="rect">
            <a:avLst/>
          </a:prstGeom>
        </p:spPr>
      </p:pic>
      <p:sp>
        <p:nvSpPr>
          <p:cNvPr id="2" name="Title 1"/>
          <p:cNvSpPr>
            <a:spLocks noGrp="1"/>
          </p:cNvSpPr>
          <p:nvPr>
            <p:ph type="title"/>
          </p:nvPr>
        </p:nvSpPr>
        <p:spPr>
          <a:xfrm>
            <a:off x="0" y="-23164"/>
            <a:ext cx="6484584" cy="1325563"/>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7" name="TextBox 6">
            <a:extLst>
              <a:ext uri="{FF2B5EF4-FFF2-40B4-BE49-F238E27FC236}">
                <a16:creationId xmlns:a16="http://schemas.microsoft.com/office/drawing/2014/main" id="{EF8CDABB-FE34-9B40-A7AC-9470E22856BF}"/>
              </a:ext>
            </a:extLst>
          </p:cNvPr>
          <p:cNvSpPr txBox="1"/>
          <p:nvPr/>
        </p:nvSpPr>
        <p:spPr>
          <a:xfrm>
            <a:off x="5720013" y="1252911"/>
            <a:ext cx="41398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4472C4">
                    <a:lumMod val="50000"/>
                  </a:srgbClr>
                </a:solidFill>
                <a:latin typeface="Century Gothic" panose="020F0302020204030204"/>
              </a:rPr>
              <a:t>Person B</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EF8CDABB-FE34-9B40-A7AC-9470E22856BF}"/>
              </a:ext>
            </a:extLst>
          </p:cNvPr>
          <p:cNvSpPr txBox="1"/>
          <p:nvPr/>
        </p:nvSpPr>
        <p:spPr>
          <a:xfrm>
            <a:off x="524565" y="1230021"/>
            <a:ext cx="41398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4472C4">
                    <a:lumMod val="50000"/>
                  </a:srgbClr>
                </a:solidFill>
                <a:latin typeface="Century Gothic" panose="020F0302020204030204"/>
              </a:rPr>
              <a:t>Person A</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 name="TextBox 8"/>
          <p:cNvSpPr txBox="1"/>
          <p:nvPr/>
        </p:nvSpPr>
        <p:spPr>
          <a:xfrm>
            <a:off x="5837783" y="1788197"/>
            <a:ext cx="296583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rPr>
              <a:t>k</a:t>
            </a:r>
            <a:r>
              <a:rPr lang="en-GB" sz="4000" b="1" dirty="0" err="1">
                <a:solidFill>
                  <a:schemeClr val="accent5">
                    <a:lumMod val="50000"/>
                  </a:schemeClr>
                </a:solidFill>
              </a:rPr>
              <a:t>ei</a:t>
            </a:r>
            <a:r>
              <a:rPr lang="en-GB" sz="4000" dirty="0" err="1">
                <a:solidFill>
                  <a:schemeClr val="accent5">
                    <a:lumMod val="50000"/>
                  </a:schemeClr>
                </a:solidFill>
              </a:rPr>
              <a:t>n</a:t>
            </a:r>
            <a:endParaRPr lang="en-GB" sz="4000" dirty="0">
              <a:solidFill>
                <a:schemeClr val="accent5">
                  <a:lumMod val="50000"/>
                </a:schemeClr>
              </a:solidFill>
            </a:endParaRPr>
          </a:p>
        </p:txBody>
      </p:sp>
      <p:sp>
        <p:nvSpPr>
          <p:cNvPr id="10" name="TextBox 9"/>
          <p:cNvSpPr txBox="1"/>
          <p:nvPr/>
        </p:nvSpPr>
        <p:spPr>
          <a:xfrm>
            <a:off x="5837783" y="2643324"/>
            <a:ext cx="296583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rPr>
              <a:t>k</a:t>
            </a:r>
            <a:r>
              <a:rPr lang="en-GB" sz="4000" b="1" dirty="0" err="1">
                <a:solidFill>
                  <a:schemeClr val="accent5">
                    <a:lumMod val="50000"/>
                  </a:schemeClr>
                </a:solidFill>
              </a:rPr>
              <a:t>ei</a:t>
            </a:r>
            <a:r>
              <a:rPr lang="en-GB" sz="4000" dirty="0" err="1">
                <a:solidFill>
                  <a:schemeClr val="accent5">
                    <a:lumMod val="50000"/>
                  </a:schemeClr>
                </a:solidFill>
              </a:rPr>
              <a:t>ne</a:t>
            </a:r>
            <a:endParaRPr lang="en-GB" sz="4000" dirty="0">
              <a:solidFill>
                <a:schemeClr val="accent5">
                  <a:lumMod val="50000"/>
                </a:schemeClr>
              </a:solidFill>
            </a:endParaRPr>
          </a:p>
        </p:txBody>
      </p:sp>
      <p:sp>
        <p:nvSpPr>
          <p:cNvPr id="11" name="TextBox 10"/>
          <p:cNvSpPr txBox="1"/>
          <p:nvPr/>
        </p:nvSpPr>
        <p:spPr>
          <a:xfrm>
            <a:off x="5837783" y="3498451"/>
            <a:ext cx="296583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rPr>
              <a:t>l</a:t>
            </a:r>
            <a:r>
              <a:rPr lang="en-GB" sz="4000" b="1" dirty="0" err="1">
                <a:solidFill>
                  <a:schemeClr val="accent5">
                    <a:lumMod val="50000"/>
                  </a:schemeClr>
                </a:solidFill>
              </a:rPr>
              <a:t>ei</a:t>
            </a:r>
            <a:r>
              <a:rPr lang="en-GB" sz="4000" dirty="0" err="1">
                <a:solidFill>
                  <a:schemeClr val="accent5">
                    <a:lumMod val="50000"/>
                  </a:schemeClr>
                </a:solidFill>
              </a:rPr>
              <a:t>cht</a:t>
            </a:r>
            <a:endParaRPr lang="en-GB" sz="4000" dirty="0">
              <a:solidFill>
                <a:schemeClr val="accent5">
                  <a:lumMod val="50000"/>
                </a:schemeClr>
              </a:solidFill>
            </a:endParaRPr>
          </a:p>
        </p:txBody>
      </p:sp>
      <p:sp>
        <p:nvSpPr>
          <p:cNvPr id="12" name="TextBox 11"/>
          <p:cNvSpPr txBox="1"/>
          <p:nvPr/>
        </p:nvSpPr>
        <p:spPr>
          <a:xfrm>
            <a:off x="5830764" y="4353578"/>
            <a:ext cx="296583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rPr>
              <a:t>schw</a:t>
            </a:r>
            <a:r>
              <a:rPr lang="en-GB" sz="4000" b="1" dirty="0" err="1">
                <a:solidFill>
                  <a:schemeClr val="accent5">
                    <a:lumMod val="50000"/>
                  </a:schemeClr>
                </a:solidFill>
              </a:rPr>
              <a:t>ie</a:t>
            </a:r>
            <a:r>
              <a:rPr lang="en-GB" sz="4000" dirty="0" err="1">
                <a:solidFill>
                  <a:schemeClr val="accent5">
                    <a:lumMod val="50000"/>
                  </a:schemeClr>
                </a:solidFill>
              </a:rPr>
              <a:t>rig</a:t>
            </a:r>
            <a:endParaRPr lang="en-GB" sz="4000" dirty="0">
              <a:solidFill>
                <a:schemeClr val="accent5">
                  <a:lumMod val="50000"/>
                </a:schemeClr>
              </a:solidFill>
            </a:endParaRPr>
          </a:p>
        </p:txBody>
      </p:sp>
      <p:sp>
        <p:nvSpPr>
          <p:cNvPr id="13" name="TextBox 12"/>
          <p:cNvSpPr txBox="1"/>
          <p:nvPr/>
        </p:nvSpPr>
        <p:spPr>
          <a:xfrm>
            <a:off x="5837783" y="5205841"/>
            <a:ext cx="296583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rPr>
              <a:t>m</a:t>
            </a:r>
            <a:r>
              <a:rPr lang="en-GB" sz="4000" b="1" dirty="0" err="1">
                <a:solidFill>
                  <a:schemeClr val="accent5">
                    <a:lumMod val="50000"/>
                  </a:schemeClr>
                </a:solidFill>
              </a:rPr>
              <a:t>ei</a:t>
            </a:r>
            <a:r>
              <a:rPr lang="en-GB" sz="4000" dirty="0" err="1">
                <a:solidFill>
                  <a:schemeClr val="accent5">
                    <a:lumMod val="50000"/>
                  </a:schemeClr>
                </a:solidFill>
              </a:rPr>
              <a:t>nst</a:t>
            </a:r>
            <a:endParaRPr lang="en-GB" sz="4000" dirty="0">
              <a:solidFill>
                <a:schemeClr val="accent5">
                  <a:lumMod val="50000"/>
                </a:schemeClr>
              </a:solidFill>
            </a:endParaRPr>
          </a:p>
        </p:txBody>
      </p:sp>
      <p:sp>
        <p:nvSpPr>
          <p:cNvPr id="16" name="TextBox 15"/>
          <p:cNvSpPr txBox="1"/>
          <p:nvPr/>
        </p:nvSpPr>
        <p:spPr>
          <a:xfrm>
            <a:off x="1064150" y="1808154"/>
            <a:ext cx="3069974"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rPr>
              <a:t>s</a:t>
            </a:r>
            <a:r>
              <a:rPr lang="en-GB" sz="4000" b="1" dirty="0" err="1">
                <a:solidFill>
                  <a:schemeClr val="accent5">
                    <a:lumMod val="50000"/>
                  </a:schemeClr>
                </a:solidFill>
              </a:rPr>
              <a:t>ei</a:t>
            </a:r>
            <a:r>
              <a:rPr lang="en-GB" sz="4000" dirty="0" err="1">
                <a:solidFill>
                  <a:schemeClr val="accent5">
                    <a:lumMod val="50000"/>
                  </a:schemeClr>
                </a:solidFill>
              </a:rPr>
              <a:t>t</a:t>
            </a:r>
            <a:endParaRPr lang="en-GB" sz="4000" dirty="0">
              <a:solidFill>
                <a:schemeClr val="accent5">
                  <a:lumMod val="50000"/>
                </a:schemeClr>
              </a:solidFill>
            </a:endParaRPr>
          </a:p>
        </p:txBody>
      </p:sp>
      <p:sp>
        <p:nvSpPr>
          <p:cNvPr id="17" name="TextBox 16"/>
          <p:cNvSpPr txBox="1"/>
          <p:nvPr/>
        </p:nvSpPr>
        <p:spPr>
          <a:xfrm>
            <a:off x="1064150" y="2663281"/>
            <a:ext cx="3069974"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rPr>
              <a:t>dr</a:t>
            </a:r>
            <a:r>
              <a:rPr lang="en-GB" sz="4000" b="1" dirty="0" err="1">
                <a:solidFill>
                  <a:schemeClr val="accent5">
                    <a:lumMod val="50000"/>
                  </a:schemeClr>
                </a:solidFill>
              </a:rPr>
              <a:t>ei</a:t>
            </a:r>
            <a:r>
              <a:rPr lang="en-GB" sz="4000" dirty="0" err="1">
                <a:solidFill>
                  <a:schemeClr val="accent5">
                    <a:lumMod val="50000"/>
                  </a:schemeClr>
                </a:solidFill>
              </a:rPr>
              <a:t>zehn</a:t>
            </a:r>
            <a:endParaRPr lang="en-GB" sz="4000" dirty="0">
              <a:solidFill>
                <a:schemeClr val="accent5">
                  <a:lumMod val="50000"/>
                </a:schemeClr>
              </a:solidFill>
            </a:endParaRPr>
          </a:p>
        </p:txBody>
      </p:sp>
      <p:sp>
        <p:nvSpPr>
          <p:cNvPr id="18" name="TextBox 17"/>
          <p:cNvSpPr txBox="1"/>
          <p:nvPr/>
        </p:nvSpPr>
        <p:spPr>
          <a:xfrm>
            <a:off x="1064149" y="3518408"/>
            <a:ext cx="3069975"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b="1" dirty="0" err="1">
                <a:solidFill>
                  <a:schemeClr val="accent5">
                    <a:lumMod val="50000"/>
                  </a:schemeClr>
                </a:solidFill>
              </a:rPr>
              <a:t>ei</a:t>
            </a:r>
            <a:r>
              <a:rPr lang="en-GB" sz="4000" dirty="0" err="1">
                <a:solidFill>
                  <a:schemeClr val="accent5">
                    <a:lumMod val="50000"/>
                  </a:schemeClr>
                </a:solidFill>
              </a:rPr>
              <a:t>n</a:t>
            </a:r>
            <a:endParaRPr lang="en-GB" sz="4000" dirty="0">
              <a:solidFill>
                <a:schemeClr val="accent5">
                  <a:lumMod val="50000"/>
                </a:schemeClr>
              </a:solidFill>
            </a:endParaRPr>
          </a:p>
        </p:txBody>
      </p:sp>
      <p:sp>
        <p:nvSpPr>
          <p:cNvPr id="19" name="TextBox 18"/>
          <p:cNvSpPr txBox="1"/>
          <p:nvPr/>
        </p:nvSpPr>
        <p:spPr>
          <a:xfrm>
            <a:off x="1057130" y="4373535"/>
            <a:ext cx="3076995"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b="1" dirty="0" err="1">
                <a:solidFill>
                  <a:schemeClr val="accent5">
                    <a:lumMod val="50000"/>
                  </a:schemeClr>
                </a:solidFill>
              </a:rPr>
              <a:t>ei</a:t>
            </a:r>
            <a:r>
              <a:rPr lang="en-GB" sz="4000" dirty="0" err="1">
                <a:solidFill>
                  <a:schemeClr val="accent5">
                    <a:lumMod val="50000"/>
                  </a:schemeClr>
                </a:solidFill>
              </a:rPr>
              <a:t>ne</a:t>
            </a:r>
            <a:endParaRPr lang="en-GB" sz="4000" dirty="0">
              <a:solidFill>
                <a:schemeClr val="accent5">
                  <a:lumMod val="50000"/>
                </a:schemeClr>
              </a:solidFill>
            </a:endParaRPr>
          </a:p>
        </p:txBody>
      </p:sp>
      <p:sp>
        <p:nvSpPr>
          <p:cNvPr id="20" name="TextBox 19"/>
          <p:cNvSpPr txBox="1"/>
          <p:nvPr/>
        </p:nvSpPr>
        <p:spPr>
          <a:xfrm>
            <a:off x="1064149" y="5225798"/>
            <a:ext cx="3069977" cy="677108"/>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800" dirty="0" err="1">
                <a:solidFill>
                  <a:schemeClr val="accent5">
                    <a:lumMod val="50000"/>
                  </a:schemeClr>
                </a:solidFill>
              </a:rPr>
              <a:t>z</a:t>
            </a:r>
            <a:r>
              <a:rPr lang="en-GB" sz="3800" b="1" dirty="0" err="1">
                <a:solidFill>
                  <a:schemeClr val="accent5">
                    <a:lumMod val="50000"/>
                  </a:schemeClr>
                </a:solidFill>
              </a:rPr>
              <a:t>ie</a:t>
            </a:r>
            <a:r>
              <a:rPr lang="en-GB" sz="3800" dirty="0" err="1">
                <a:solidFill>
                  <a:schemeClr val="accent5">
                    <a:lumMod val="50000"/>
                  </a:schemeClr>
                </a:solidFill>
              </a:rPr>
              <a:t>mlich</a:t>
            </a:r>
            <a:endParaRPr lang="en-GB" sz="3800" dirty="0">
              <a:solidFill>
                <a:schemeClr val="accent5">
                  <a:lumMod val="50000"/>
                </a:schemeClr>
              </a:solidFill>
            </a:endParaRPr>
          </a:p>
        </p:txBody>
      </p:sp>
    </p:spTree>
    <p:extLst>
      <p:ext uri="{BB962C8B-B14F-4D97-AF65-F5344CB8AC3E}">
        <p14:creationId xmlns:p14="http://schemas.microsoft.com/office/powerpoint/2010/main" val="82950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6" grpId="0" animBg="1"/>
      <p:bldP spid="17" grpId="0" animBg="1"/>
      <p:bldP spid="18" grpId="0" animBg="1"/>
      <p:bldP spid="19"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5646"/>
            <a:ext cx="3348681" cy="740314"/>
          </a:xfrm>
          <a:prstGeom prst="rect">
            <a:avLst/>
          </a:prstGeom>
        </p:spPr>
      </p:pic>
      <p:sp>
        <p:nvSpPr>
          <p:cNvPr id="4" name="Title 3"/>
          <p:cNvSpPr>
            <a:spLocks noGrp="1"/>
          </p:cNvSpPr>
          <p:nvPr>
            <p:ph type="title"/>
          </p:nvPr>
        </p:nvSpPr>
        <p:spPr>
          <a:xfrm>
            <a:off x="0" y="247046"/>
            <a:ext cx="3348681" cy="707849"/>
          </a:xfrm>
        </p:spPr>
        <p:txBody>
          <a:bodyPr>
            <a:normAutofit/>
          </a:bodyPr>
          <a:lstStyle/>
          <a:p>
            <a:r>
              <a:rPr lang="en-GB" sz="3600" b="1" dirty="0">
                <a:solidFill>
                  <a:schemeClr val="bg1"/>
                </a:solidFill>
              </a:rPr>
              <a:t>Intensifiers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29103" y="247046"/>
            <a:ext cx="1528224" cy="46964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3A91BB73-B876-48F6-B03D-88AE2BC933E5}"/>
              </a:ext>
            </a:extLst>
          </p:cNvPr>
          <p:cNvSpPr txBox="1"/>
          <p:nvPr/>
        </p:nvSpPr>
        <p:spPr>
          <a:xfrm>
            <a:off x="0" y="1057024"/>
            <a:ext cx="117600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Put these adverbs in order of intensity:</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A297FB21-7E7C-4EDC-B07D-AE4A4B5A62E4}"/>
              </a:ext>
            </a:extLst>
          </p:cNvPr>
          <p:cNvSpPr txBox="1"/>
          <p:nvPr/>
        </p:nvSpPr>
        <p:spPr>
          <a:xfrm>
            <a:off x="780589" y="1739032"/>
            <a:ext cx="1292070" cy="461665"/>
          </a:xfrm>
          <a:prstGeom prst="rect">
            <a:avLst/>
          </a:prstGeom>
          <a:solidFill>
            <a:srgbClr val="EBEFF7"/>
          </a:solidFill>
          <a:ln>
            <a:solidFill>
              <a:schemeClr val="accent5">
                <a:lumMod val="50000"/>
              </a:schemeClr>
            </a:solidFill>
          </a:ln>
        </p:spPr>
        <p:txBody>
          <a:bodyPr wrap="square" rtlCol="0">
            <a:spAutoFit/>
          </a:bodyPr>
          <a:lstStyle/>
          <a:p>
            <a:pPr algn="ctr"/>
            <a:r>
              <a:rPr lang="en-GB" sz="2400" dirty="0" err="1">
                <a:solidFill>
                  <a:schemeClr val="accent5">
                    <a:lumMod val="50000"/>
                  </a:schemeClr>
                </a:solidFill>
              </a:rPr>
              <a:t>sehr</a:t>
            </a:r>
            <a:endParaRPr lang="en-GB" sz="2400" dirty="0">
              <a:solidFill>
                <a:schemeClr val="accent5">
                  <a:lumMod val="50000"/>
                </a:schemeClr>
              </a:solidFill>
            </a:endParaRPr>
          </a:p>
        </p:txBody>
      </p:sp>
      <p:sp>
        <p:nvSpPr>
          <p:cNvPr id="41" name="TextBox 40">
            <a:extLst>
              <a:ext uri="{FF2B5EF4-FFF2-40B4-BE49-F238E27FC236}">
                <a16:creationId xmlns:a16="http://schemas.microsoft.com/office/drawing/2014/main" id="{F9FB6A57-B926-405E-B474-94E1A40FAA1E}"/>
              </a:ext>
            </a:extLst>
          </p:cNvPr>
          <p:cNvSpPr txBox="1"/>
          <p:nvPr/>
        </p:nvSpPr>
        <p:spPr>
          <a:xfrm>
            <a:off x="2778899" y="1739031"/>
            <a:ext cx="1292070" cy="461665"/>
          </a:xfrm>
          <a:prstGeom prst="rect">
            <a:avLst/>
          </a:prstGeom>
          <a:solidFill>
            <a:srgbClr val="EBEFF7"/>
          </a:solidFill>
          <a:ln>
            <a:solidFill>
              <a:schemeClr val="accent5">
                <a:lumMod val="50000"/>
              </a:schemeClr>
            </a:solidFill>
          </a:ln>
        </p:spPr>
        <p:txBody>
          <a:bodyPr wrap="square" rtlCol="0">
            <a:spAutoFit/>
          </a:bodyPr>
          <a:lstStyle/>
          <a:p>
            <a:pPr algn="ctr"/>
            <a:r>
              <a:rPr lang="en-GB" sz="2400" dirty="0" err="1">
                <a:solidFill>
                  <a:schemeClr val="accent5">
                    <a:lumMod val="50000"/>
                  </a:schemeClr>
                </a:solidFill>
              </a:rPr>
              <a:t>ganz</a:t>
            </a:r>
            <a:endParaRPr lang="en-GB" sz="2400" dirty="0">
              <a:solidFill>
                <a:schemeClr val="accent5">
                  <a:lumMod val="50000"/>
                </a:schemeClr>
              </a:solidFill>
            </a:endParaRPr>
          </a:p>
        </p:txBody>
      </p:sp>
      <p:sp>
        <p:nvSpPr>
          <p:cNvPr id="46" name="TextBox 45">
            <a:extLst>
              <a:ext uri="{FF2B5EF4-FFF2-40B4-BE49-F238E27FC236}">
                <a16:creationId xmlns:a16="http://schemas.microsoft.com/office/drawing/2014/main" id="{7782CEFB-B148-4942-B40B-D89E5A8C7F7C}"/>
              </a:ext>
            </a:extLst>
          </p:cNvPr>
          <p:cNvSpPr txBox="1"/>
          <p:nvPr/>
        </p:nvSpPr>
        <p:spPr>
          <a:xfrm>
            <a:off x="4701326" y="1739031"/>
            <a:ext cx="2183499" cy="461665"/>
          </a:xfrm>
          <a:prstGeom prst="rect">
            <a:avLst/>
          </a:prstGeom>
          <a:solidFill>
            <a:srgbClr val="EBEFF7"/>
          </a:solidFill>
          <a:ln>
            <a:solidFill>
              <a:schemeClr val="accent5">
                <a:lumMod val="50000"/>
              </a:schemeClr>
            </a:solidFill>
          </a:ln>
        </p:spPr>
        <p:txBody>
          <a:bodyPr wrap="square" rtlCol="0">
            <a:spAutoFit/>
          </a:bodyPr>
          <a:lstStyle/>
          <a:p>
            <a:pPr algn="ctr"/>
            <a:r>
              <a:rPr lang="en-GB" sz="2400" dirty="0" err="1">
                <a:solidFill>
                  <a:schemeClr val="accent5">
                    <a:lumMod val="50000"/>
                  </a:schemeClr>
                </a:solidFill>
              </a:rPr>
              <a:t>ein</a:t>
            </a:r>
            <a:r>
              <a:rPr lang="en-GB" sz="2400" dirty="0">
                <a:solidFill>
                  <a:schemeClr val="accent5">
                    <a:lumMod val="50000"/>
                  </a:schemeClr>
                </a:solidFill>
              </a:rPr>
              <a:t> </a:t>
            </a:r>
            <a:r>
              <a:rPr lang="en-GB" sz="2400" dirty="0" err="1">
                <a:solidFill>
                  <a:schemeClr val="accent5">
                    <a:lumMod val="50000"/>
                  </a:schemeClr>
                </a:solidFill>
              </a:rPr>
              <a:t>bisschen</a:t>
            </a:r>
            <a:endParaRPr lang="en-GB" sz="2400" dirty="0">
              <a:solidFill>
                <a:schemeClr val="accent5">
                  <a:lumMod val="50000"/>
                </a:schemeClr>
              </a:solidFill>
            </a:endParaRPr>
          </a:p>
        </p:txBody>
      </p:sp>
      <p:sp>
        <p:nvSpPr>
          <p:cNvPr id="47" name="TextBox 46">
            <a:extLst>
              <a:ext uri="{FF2B5EF4-FFF2-40B4-BE49-F238E27FC236}">
                <a16:creationId xmlns:a16="http://schemas.microsoft.com/office/drawing/2014/main" id="{296ABACB-19A1-4791-80AF-1941736C94B9}"/>
              </a:ext>
            </a:extLst>
          </p:cNvPr>
          <p:cNvSpPr txBox="1"/>
          <p:nvPr/>
        </p:nvSpPr>
        <p:spPr>
          <a:xfrm>
            <a:off x="2072659" y="2917043"/>
            <a:ext cx="1292070" cy="461665"/>
          </a:xfrm>
          <a:prstGeom prst="rect">
            <a:avLst/>
          </a:prstGeom>
          <a:solidFill>
            <a:srgbClr val="EBEFF7"/>
          </a:solidFill>
          <a:ln>
            <a:solidFill>
              <a:schemeClr val="accent5">
                <a:lumMod val="50000"/>
              </a:schemeClr>
            </a:solidFill>
          </a:ln>
        </p:spPr>
        <p:txBody>
          <a:bodyPr wrap="square" rtlCol="0">
            <a:spAutoFit/>
          </a:bodyPr>
          <a:lstStyle/>
          <a:p>
            <a:pPr algn="ctr"/>
            <a:r>
              <a:rPr lang="en-GB" sz="2400" dirty="0" err="1">
                <a:solidFill>
                  <a:schemeClr val="accent5">
                    <a:lumMod val="50000"/>
                  </a:schemeClr>
                </a:solidFill>
              </a:rPr>
              <a:t>wirklich</a:t>
            </a:r>
            <a:endParaRPr lang="en-GB" sz="2400" dirty="0">
              <a:solidFill>
                <a:schemeClr val="accent5">
                  <a:lumMod val="50000"/>
                </a:schemeClr>
              </a:solidFill>
            </a:endParaRPr>
          </a:p>
        </p:txBody>
      </p:sp>
      <p:sp>
        <p:nvSpPr>
          <p:cNvPr id="48" name="TextBox 47">
            <a:extLst>
              <a:ext uri="{FF2B5EF4-FFF2-40B4-BE49-F238E27FC236}">
                <a16:creationId xmlns:a16="http://schemas.microsoft.com/office/drawing/2014/main" id="{3B68F596-2CC2-4E9E-BA3B-B017E5A578E7}"/>
              </a:ext>
            </a:extLst>
          </p:cNvPr>
          <p:cNvSpPr txBox="1"/>
          <p:nvPr/>
        </p:nvSpPr>
        <p:spPr>
          <a:xfrm>
            <a:off x="4070969" y="2917043"/>
            <a:ext cx="1292070" cy="461665"/>
          </a:xfrm>
          <a:prstGeom prst="rect">
            <a:avLst/>
          </a:prstGeom>
          <a:solidFill>
            <a:srgbClr val="EBEFF7"/>
          </a:solidFill>
          <a:ln>
            <a:solidFill>
              <a:schemeClr val="accent5">
                <a:lumMod val="50000"/>
              </a:schemeClr>
            </a:solidFill>
          </a:ln>
        </p:spPr>
        <p:txBody>
          <a:bodyPr wrap="square" rtlCol="0">
            <a:spAutoFit/>
          </a:bodyPr>
          <a:lstStyle/>
          <a:p>
            <a:pPr algn="ctr"/>
            <a:r>
              <a:rPr lang="en-GB" sz="2400" dirty="0" err="1">
                <a:solidFill>
                  <a:schemeClr val="accent5">
                    <a:lumMod val="50000"/>
                  </a:schemeClr>
                </a:solidFill>
              </a:rPr>
              <a:t>kaum</a:t>
            </a:r>
            <a:endParaRPr lang="en-GB" sz="2400" dirty="0">
              <a:solidFill>
                <a:schemeClr val="accent5">
                  <a:lumMod val="50000"/>
                </a:schemeClr>
              </a:solidFill>
            </a:endParaRPr>
          </a:p>
        </p:txBody>
      </p:sp>
      <p:sp>
        <p:nvSpPr>
          <p:cNvPr id="49" name="TextBox 48">
            <a:extLst>
              <a:ext uri="{FF2B5EF4-FFF2-40B4-BE49-F238E27FC236}">
                <a16:creationId xmlns:a16="http://schemas.microsoft.com/office/drawing/2014/main" id="{BEDD0533-5013-427C-86E9-49182B0C6164}"/>
              </a:ext>
            </a:extLst>
          </p:cNvPr>
          <p:cNvSpPr txBox="1"/>
          <p:nvPr/>
        </p:nvSpPr>
        <p:spPr>
          <a:xfrm>
            <a:off x="253367" y="2917042"/>
            <a:ext cx="1292070" cy="461665"/>
          </a:xfrm>
          <a:prstGeom prst="rect">
            <a:avLst/>
          </a:prstGeom>
          <a:solidFill>
            <a:srgbClr val="EBEFF7"/>
          </a:solidFill>
          <a:ln>
            <a:solidFill>
              <a:schemeClr val="accent5">
                <a:lumMod val="50000"/>
              </a:schemeClr>
            </a:solidFill>
          </a:ln>
        </p:spPr>
        <p:txBody>
          <a:bodyPr wrap="square" rtlCol="0">
            <a:spAutoFit/>
          </a:bodyPr>
          <a:lstStyle/>
          <a:p>
            <a:pPr algn="ctr"/>
            <a:r>
              <a:rPr lang="en-GB" sz="2400" dirty="0" err="1">
                <a:solidFill>
                  <a:schemeClr val="accent5">
                    <a:lumMod val="50000"/>
                  </a:schemeClr>
                </a:solidFill>
              </a:rPr>
              <a:t>absolut</a:t>
            </a:r>
            <a:endParaRPr lang="en-GB" sz="2400" dirty="0">
              <a:solidFill>
                <a:schemeClr val="accent5">
                  <a:lumMod val="50000"/>
                </a:schemeClr>
              </a:solidFill>
            </a:endParaRPr>
          </a:p>
        </p:txBody>
      </p:sp>
      <p:sp>
        <p:nvSpPr>
          <p:cNvPr id="50" name="TextBox 49">
            <a:extLst>
              <a:ext uri="{FF2B5EF4-FFF2-40B4-BE49-F238E27FC236}">
                <a16:creationId xmlns:a16="http://schemas.microsoft.com/office/drawing/2014/main" id="{CAA6C2B0-90EF-41A2-B9B4-56C1135B8905}"/>
              </a:ext>
            </a:extLst>
          </p:cNvPr>
          <p:cNvSpPr txBox="1"/>
          <p:nvPr/>
        </p:nvSpPr>
        <p:spPr>
          <a:xfrm>
            <a:off x="6069278" y="2917041"/>
            <a:ext cx="1594023" cy="461665"/>
          </a:xfrm>
          <a:prstGeom prst="rect">
            <a:avLst/>
          </a:prstGeom>
          <a:solidFill>
            <a:srgbClr val="EBEFF7"/>
          </a:solidFill>
          <a:ln>
            <a:solidFill>
              <a:schemeClr val="accent5">
                <a:lumMod val="50000"/>
              </a:schemeClr>
            </a:solidFill>
          </a:ln>
        </p:spPr>
        <p:txBody>
          <a:bodyPr wrap="square" rtlCol="0">
            <a:spAutoFit/>
          </a:bodyPr>
          <a:lstStyle/>
          <a:p>
            <a:pPr algn="ctr"/>
            <a:r>
              <a:rPr lang="en-GB" sz="2400" dirty="0" err="1">
                <a:solidFill>
                  <a:schemeClr val="accent5">
                    <a:lumMod val="50000"/>
                  </a:schemeClr>
                </a:solidFill>
              </a:rPr>
              <a:t>ziemlich</a:t>
            </a:r>
            <a:endParaRPr lang="en-GB" sz="2400" dirty="0">
              <a:solidFill>
                <a:schemeClr val="accent5">
                  <a:lumMod val="50000"/>
                </a:schemeClr>
              </a:solidFill>
            </a:endParaRPr>
          </a:p>
        </p:txBody>
      </p:sp>
      <p:sp>
        <p:nvSpPr>
          <p:cNvPr id="51" name="TextBox 50">
            <a:extLst>
              <a:ext uri="{FF2B5EF4-FFF2-40B4-BE49-F238E27FC236}">
                <a16:creationId xmlns:a16="http://schemas.microsoft.com/office/drawing/2014/main" id="{3A88ACE8-EDFC-4F88-932B-09D8C117F015}"/>
              </a:ext>
            </a:extLst>
          </p:cNvPr>
          <p:cNvSpPr txBox="1"/>
          <p:nvPr/>
        </p:nvSpPr>
        <p:spPr>
          <a:xfrm>
            <a:off x="1408879" y="4041091"/>
            <a:ext cx="2164336" cy="461665"/>
          </a:xfrm>
          <a:prstGeom prst="rect">
            <a:avLst/>
          </a:prstGeom>
          <a:solidFill>
            <a:srgbClr val="EBEFF7"/>
          </a:solidFill>
          <a:ln>
            <a:solidFill>
              <a:schemeClr val="accent5">
                <a:lumMod val="50000"/>
              </a:schemeClr>
            </a:solidFill>
          </a:ln>
        </p:spPr>
        <p:txBody>
          <a:bodyPr wrap="square" rtlCol="0">
            <a:spAutoFit/>
          </a:bodyPr>
          <a:lstStyle/>
          <a:p>
            <a:pPr algn="ctr"/>
            <a:r>
              <a:rPr lang="en-GB" sz="2400" dirty="0" err="1">
                <a:solidFill>
                  <a:schemeClr val="accent5">
                    <a:lumMod val="50000"/>
                  </a:schemeClr>
                </a:solidFill>
              </a:rPr>
              <a:t>besonders</a:t>
            </a:r>
            <a:endParaRPr lang="en-GB" sz="2400" dirty="0">
              <a:solidFill>
                <a:schemeClr val="accent5">
                  <a:lumMod val="50000"/>
                </a:schemeClr>
              </a:solidFill>
            </a:endParaRPr>
          </a:p>
        </p:txBody>
      </p:sp>
      <p:sp>
        <p:nvSpPr>
          <p:cNvPr id="52" name="TextBox 51">
            <a:extLst>
              <a:ext uri="{FF2B5EF4-FFF2-40B4-BE49-F238E27FC236}">
                <a16:creationId xmlns:a16="http://schemas.microsoft.com/office/drawing/2014/main" id="{3CAF2D84-2E59-409E-83FF-82F8FE01B86E}"/>
              </a:ext>
            </a:extLst>
          </p:cNvPr>
          <p:cNvSpPr txBox="1"/>
          <p:nvPr/>
        </p:nvSpPr>
        <p:spPr>
          <a:xfrm>
            <a:off x="4880183" y="4041091"/>
            <a:ext cx="1292070" cy="461665"/>
          </a:xfrm>
          <a:prstGeom prst="rect">
            <a:avLst/>
          </a:prstGeom>
          <a:solidFill>
            <a:srgbClr val="EBEFF7"/>
          </a:solidFill>
          <a:ln>
            <a:solidFill>
              <a:schemeClr val="accent5">
                <a:lumMod val="50000"/>
              </a:schemeClr>
            </a:solidFill>
          </a:ln>
        </p:spPr>
        <p:txBody>
          <a:bodyPr wrap="square" rtlCol="0">
            <a:spAutoFit/>
          </a:bodyPr>
          <a:lstStyle/>
          <a:p>
            <a:pPr algn="ctr"/>
            <a:r>
              <a:rPr lang="en-GB" sz="2400" dirty="0" err="1">
                <a:solidFill>
                  <a:schemeClr val="accent5">
                    <a:lumMod val="50000"/>
                  </a:schemeClr>
                </a:solidFill>
              </a:rPr>
              <a:t>zu</a:t>
            </a:r>
            <a:endParaRPr lang="en-GB" sz="2400" dirty="0">
              <a:solidFill>
                <a:schemeClr val="accent5">
                  <a:lumMod val="50000"/>
                </a:schemeClr>
              </a:solidFill>
            </a:endParaRPr>
          </a:p>
        </p:txBody>
      </p:sp>
      <p:cxnSp>
        <p:nvCxnSpPr>
          <p:cNvPr id="9" name="Straight Arrow Connector 8">
            <a:extLst>
              <a:ext uri="{FF2B5EF4-FFF2-40B4-BE49-F238E27FC236}">
                <a16:creationId xmlns:a16="http://schemas.microsoft.com/office/drawing/2014/main" id="{8C322314-4078-4B1C-BC1C-55255D7E5BBC}"/>
              </a:ext>
            </a:extLst>
          </p:cNvPr>
          <p:cNvCxnSpPr>
            <a:cxnSpLocks/>
          </p:cNvCxnSpPr>
          <p:nvPr/>
        </p:nvCxnSpPr>
        <p:spPr>
          <a:xfrm>
            <a:off x="7916667" y="580768"/>
            <a:ext cx="0" cy="5721178"/>
          </a:xfrm>
          <a:prstGeom prst="straightConnector1">
            <a:avLst/>
          </a:prstGeom>
          <a:ln w="76200">
            <a:solidFill>
              <a:srgbClr val="DAA52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BBB5897C-59AA-43B4-AC21-13D1A3E0B87E}"/>
              </a:ext>
            </a:extLst>
          </p:cNvPr>
          <p:cNvSpPr txBox="1"/>
          <p:nvPr/>
        </p:nvSpPr>
        <p:spPr>
          <a:xfrm>
            <a:off x="8104560" y="1341173"/>
            <a:ext cx="2026509" cy="461665"/>
          </a:xfrm>
          <a:prstGeom prst="rect">
            <a:avLst/>
          </a:prstGeom>
          <a:solidFill>
            <a:srgbClr val="EBEFF7"/>
          </a:solidFill>
          <a:ln>
            <a:solidFill>
              <a:schemeClr val="accent5">
                <a:lumMod val="50000"/>
              </a:schemeClr>
            </a:solidFill>
          </a:ln>
        </p:spPr>
        <p:txBody>
          <a:bodyPr wrap="square" rtlCol="0">
            <a:spAutoFit/>
          </a:bodyPr>
          <a:lstStyle/>
          <a:p>
            <a:pPr algn="ctr"/>
            <a:r>
              <a:rPr lang="en-GB" sz="2400" dirty="0" err="1">
                <a:solidFill>
                  <a:schemeClr val="accent5">
                    <a:lumMod val="50000"/>
                  </a:schemeClr>
                </a:solidFill>
              </a:rPr>
              <a:t>ein</a:t>
            </a:r>
            <a:r>
              <a:rPr lang="en-GB" sz="2400" dirty="0">
                <a:solidFill>
                  <a:schemeClr val="accent5">
                    <a:lumMod val="50000"/>
                  </a:schemeClr>
                </a:solidFill>
              </a:rPr>
              <a:t> </a:t>
            </a:r>
            <a:r>
              <a:rPr lang="en-GB" sz="2400" dirty="0" err="1">
                <a:solidFill>
                  <a:schemeClr val="accent5">
                    <a:lumMod val="50000"/>
                  </a:schemeClr>
                </a:solidFill>
              </a:rPr>
              <a:t>bisschen</a:t>
            </a:r>
            <a:endParaRPr lang="en-GB" sz="2400" dirty="0">
              <a:solidFill>
                <a:schemeClr val="accent5">
                  <a:lumMod val="50000"/>
                </a:schemeClr>
              </a:solidFill>
            </a:endParaRPr>
          </a:p>
        </p:txBody>
      </p:sp>
      <p:sp>
        <p:nvSpPr>
          <p:cNvPr id="54" name="TextBox 53">
            <a:extLst>
              <a:ext uri="{FF2B5EF4-FFF2-40B4-BE49-F238E27FC236}">
                <a16:creationId xmlns:a16="http://schemas.microsoft.com/office/drawing/2014/main" id="{B3ABA146-0E7D-4419-9C97-C2E40D031049}"/>
              </a:ext>
            </a:extLst>
          </p:cNvPr>
          <p:cNvSpPr txBox="1"/>
          <p:nvPr/>
        </p:nvSpPr>
        <p:spPr>
          <a:xfrm>
            <a:off x="8104560" y="740184"/>
            <a:ext cx="1292070" cy="461665"/>
          </a:xfrm>
          <a:prstGeom prst="rect">
            <a:avLst/>
          </a:prstGeom>
          <a:solidFill>
            <a:srgbClr val="EBEFF7"/>
          </a:solidFill>
          <a:ln>
            <a:solidFill>
              <a:schemeClr val="accent5">
                <a:lumMod val="50000"/>
              </a:schemeClr>
            </a:solidFill>
          </a:ln>
        </p:spPr>
        <p:txBody>
          <a:bodyPr wrap="square" rtlCol="0">
            <a:spAutoFit/>
          </a:bodyPr>
          <a:lstStyle/>
          <a:p>
            <a:pPr algn="ctr"/>
            <a:r>
              <a:rPr lang="en-GB" sz="2400" dirty="0" err="1">
                <a:solidFill>
                  <a:schemeClr val="accent5">
                    <a:lumMod val="50000"/>
                  </a:schemeClr>
                </a:solidFill>
              </a:rPr>
              <a:t>kaum</a:t>
            </a:r>
            <a:endParaRPr lang="en-GB" sz="2400" dirty="0">
              <a:solidFill>
                <a:schemeClr val="accent5">
                  <a:lumMod val="50000"/>
                </a:schemeClr>
              </a:solidFill>
            </a:endParaRPr>
          </a:p>
        </p:txBody>
      </p:sp>
      <p:sp>
        <p:nvSpPr>
          <p:cNvPr id="55" name="Speech Bubble: Rectangle with Corners Rounded 54">
            <a:extLst>
              <a:ext uri="{FF2B5EF4-FFF2-40B4-BE49-F238E27FC236}">
                <a16:creationId xmlns:a16="http://schemas.microsoft.com/office/drawing/2014/main" id="{E5B82695-9A9C-4CA2-81C6-665AB2303443}"/>
              </a:ext>
            </a:extLst>
          </p:cNvPr>
          <p:cNvSpPr/>
          <p:nvPr/>
        </p:nvSpPr>
        <p:spPr>
          <a:xfrm>
            <a:off x="339128" y="4936002"/>
            <a:ext cx="6861157" cy="1069382"/>
          </a:xfrm>
          <a:prstGeom prst="wedgeRoundRectCallout">
            <a:avLst>
              <a:gd name="adj1" fmla="val 57055"/>
              <a:gd name="adj2" fmla="val -29775"/>
              <a:gd name="adj3" fmla="val 16667"/>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In conversation other</a:t>
            </a:r>
            <a:r>
              <a:rPr kumimoji="0" lang="en-GB" sz="2200" b="0" i="0" u="none" strike="noStrike" kern="1200" cap="none" spc="0" normalizeH="0" noProof="0" dirty="0">
                <a:ln>
                  <a:noFill/>
                </a:ln>
                <a:solidFill>
                  <a:prstClr val="white"/>
                </a:solidFill>
                <a:effectLst/>
                <a:uLnTx/>
                <a:uFillTx/>
                <a:latin typeface="Century Gothic" panose="020F0302020204030204"/>
                <a:ea typeface="+mn-ea"/>
                <a:cs typeface="+mn-cs"/>
              </a:rPr>
              <a:t> intensifiers are also popular: e.g. </a:t>
            </a:r>
            <a:r>
              <a:rPr kumimoji="0" lang="en-GB" sz="2200" b="1" i="0" u="none" strike="noStrike" kern="1200" cap="none" spc="0" normalizeH="0" noProof="0" dirty="0">
                <a:ln>
                  <a:noFill/>
                </a:ln>
                <a:solidFill>
                  <a:prstClr val="white"/>
                </a:solidFill>
                <a:effectLst/>
                <a:uLnTx/>
                <a:uFillTx/>
                <a:latin typeface="Century Gothic" panose="020F0302020204030204"/>
                <a:ea typeface="+mn-ea"/>
                <a:cs typeface="+mn-cs"/>
              </a:rPr>
              <a:t>total</a:t>
            </a:r>
            <a:r>
              <a:rPr kumimoji="0" lang="en-GB" sz="22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200" b="1" i="0" u="none" strike="noStrike" kern="1200" cap="none" spc="0" normalizeH="0" noProof="0" dirty="0">
                <a:ln>
                  <a:noFill/>
                </a:ln>
                <a:solidFill>
                  <a:prstClr val="white"/>
                </a:solidFill>
                <a:effectLst/>
                <a:uLnTx/>
                <a:uFillTx/>
                <a:latin typeface="Century Gothic" panose="020F0302020204030204"/>
                <a:ea typeface="+mn-ea"/>
                <a:cs typeface="+mn-cs"/>
              </a:rPr>
              <a:t>super</a:t>
            </a:r>
            <a:r>
              <a:rPr kumimoji="0" lang="en-GB" sz="22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200" b="1" i="0" u="none" strike="noStrike" kern="1200" cap="none" spc="0" normalizeH="0" noProof="0" dirty="0">
                <a:ln>
                  <a:noFill/>
                </a:ln>
                <a:solidFill>
                  <a:prstClr val="white"/>
                </a:solidFill>
                <a:effectLst/>
                <a:uLnTx/>
                <a:uFillTx/>
                <a:latin typeface="Century Gothic" panose="020F0302020204030204"/>
                <a:ea typeface="+mn-ea"/>
                <a:cs typeface="+mn-cs"/>
              </a:rPr>
              <a:t>extra</a:t>
            </a:r>
            <a:r>
              <a:rPr kumimoji="0" lang="en-GB" sz="22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200" b="1" i="0" u="none" strike="noStrike" kern="1200" cap="none" spc="0" normalizeH="0" noProof="0" dirty="0" err="1">
                <a:ln>
                  <a:noFill/>
                </a:ln>
                <a:solidFill>
                  <a:prstClr val="white"/>
                </a:solidFill>
                <a:effectLst/>
                <a:uLnTx/>
                <a:uFillTx/>
                <a:latin typeface="Century Gothic" panose="020F0302020204030204"/>
                <a:ea typeface="+mn-ea"/>
                <a:cs typeface="+mn-cs"/>
              </a:rPr>
              <a:t>extrem</a:t>
            </a:r>
            <a:r>
              <a:rPr kumimoji="0" lang="en-GB" sz="22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200" b="1" i="0" u="none" strike="noStrike" kern="1200" cap="none" spc="0" normalizeH="0" noProof="0" dirty="0" err="1">
                <a:ln>
                  <a:noFill/>
                </a:ln>
                <a:solidFill>
                  <a:prstClr val="white"/>
                </a:solidFill>
                <a:effectLst/>
                <a:uLnTx/>
                <a:uFillTx/>
                <a:latin typeface="Century Gothic" panose="020F0302020204030204"/>
                <a:ea typeface="+mn-ea"/>
                <a:cs typeface="+mn-cs"/>
              </a:rPr>
              <a:t>enorm</a:t>
            </a:r>
            <a:endPar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BBB5897C-59AA-43B4-AC21-13D1A3E0B87E}"/>
              </a:ext>
            </a:extLst>
          </p:cNvPr>
          <p:cNvSpPr txBox="1"/>
          <p:nvPr/>
        </p:nvSpPr>
        <p:spPr>
          <a:xfrm>
            <a:off x="8104559" y="1981184"/>
            <a:ext cx="2026509" cy="461665"/>
          </a:xfrm>
          <a:prstGeom prst="rect">
            <a:avLst/>
          </a:prstGeom>
          <a:solidFill>
            <a:srgbClr val="EBEFF7"/>
          </a:solidFill>
          <a:ln>
            <a:solidFill>
              <a:schemeClr val="accent5">
                <a:lumMod val="50000"/>
              </a:schemeClr>
            </a:solidFill>
          </a:ln>
        </p:spPr>
        <p:txBody>
          <a:bodyPr wrap="square" rtlCol="0">
            <a:spAutoFit/>
          </a:bodyPr>
          <a:lstStyle/>
          <a:p>
            <a:pPr algn="ctr"/>
            <a:r>
              <a:rPr lang="en-GB" sz="2400">
                <a:solidFill>
                  <a:schemeClr val="accent5">
                    <a:lumMod val="50000"/>
                  </a:schemeClr>
                </a:solidFill>
              </a:rPr>
              <a:t>ziemlich</a:t>
            </a:r>
            <a:endParaRPr lang="en-GB" sz="2400" dirty="0">
              <a:solidFill>
                <a:schemeClr val="accent5">
                  <a:lumMod val="50000"/>
                </a:schemeClr>
              </a:solidFill>
            </a:endParaRPr>
          </a:p>
        </p:txBody>
      </p:sp>
      <p:sp>
        <p:nvSpPr>
          <p:cNvPr id="20" name="TextBox 19">
            <a:extLst>
              <a:ext uri="{FF2B5EF4-FFF2-40B4-BE49-F238E27FC236}">
                <a16:creationId xmlns:a16="http://schemas.microsoft.com/office/drawing/2014/main" id="{BBB5897C-59AA-43B4-AC21-13D1A3E0B87E}"/>
              </a:ext>
            </a:extLst>
          </p:cNvPr>
          <p:cNvSpPr txBox="1"/>
          <p:nvPr/>
        </p:nvSpPr>
        <p:spPr>
          <a:xfrm>
            <a:off x="8104559" y="2621195"/>
            <a:ext cx="2026509" cy="461665"/>
          </a:xfrm>
          <a:prstGeom prst="rect">
            <a:avLst/>
          </a:prstGeom>
          <a:solidFill>
            <a:srgbClr val="EBEFF7"/>
          </a:solidFill>
          <a:ln>
            <a:solidFill>
              <a:schemeClr val="accent5">
                <a:lumMod val="50000"/>
              </a:schemeClr>
            </a:solidFill>
          </a:ln>
        </p:spPr>
        <p:txBody>
          <a:bodyPr wrap="square" rtlCol="0">
            <a:spAutoFit/>
          </a:bodyPr>
          <a:lstStyle/>
          <a:p>
            <a:pPr algn="ctr"/>
            <a:r>
              <a:rPr lang="en-GB" sz="2400">
                <a:solidFill>
                  <a:schemeClr val="accent5">
                    <a:lumMod val="50000"/>
                  </a:schemeClr>
                </a:solidFill>
              </a:rPr>
              <a:t>sehr</a:t>
            </a:r>
            <a:endParaRPr lang="en-GB" sz="2400" dirty="0">
              <a:solidFill>
                <a:schemeClr val="accent5">
                  <a:lumMod val="50000"/>
                </a:schemeClr>
              </a:solidFill>
            </a:endParaRPr>
          </a:p>
        </p:txBody>
      </p:sp>
      <p:sp>
        <p:nvSpPr>
          <p:cNvPr id="21" name="TextBox 20">
            <a:extLst>
              <a:ext uri="{FF2B5EF4-FFF2-40B4-BE49-F238E27FC236}">
                <a16:creationId xmlns:a16="http://schemas.microsoft.com/office/drawing/2014/main" id="{BBB5897C-59AA-43B4-AC21-13D1A3E0B87E}"/>
              </a:ext>
            </a:extLst>
          </p:cNvPr>
          <p:cNvSpPr txBox="1"/>
          <p:nvPr/>
        </p:nvSpPr>
        <p:spPr>
          <a:xfrm>
            <a:off x="8104559" y="3261206"/>
            <a:ext cx="2026509" cy="461665"/>
          </a:xfrm>
          <a:prstGeom prst="rect">
            <a:avLst/>
          </a:prstGeom>
          <a:solidFill>
            <a:srgbClr val="EBEFF7"/>
          </a:solidFill>
          <a:ln>
            <a:solidFill>
              <a:schemeClr val="accent5">
                <a:lumMod val="50000"/>
              </a:schemeClr>
            </a:solidFill>
          </a:ln>
        </p:spPr>
        <p:txBody>
          <a:bodyPr wrap="square" rtlCol="0">
            <a:spAutoFit/>
          </a:bodyPr>
          <a:lstStyle/>
          <a:p>
            <a:pPr algn="ctr"/>
            <a:r>
              <a:rPr lang="en-GB" sz="2400">
                <a:solidFill>
                  <a:schemeClr val="accent5">
                    <a:lumMod val="50000"/>
                  </a:schemeClr>
                </a:solidFill>
              </a:rPr>
              <a:t>wirklich</a:t>
            </a:r>
            <a:endParaRPr lang="en-GB" sz="2400" dirty="0">
              <a:solidFill>
                <a:schemeClr val="accent5">
                  <a:lumMod val="50000"/>
                </a:schemeClr>
              </a:solidFill>
            </a:endParaRPr>
          </a:p>
        </p:txBody>
      </p:sp>
      <p:sp>
        <p:nvSpPr>
          <p:cNvPr id="22" name="TextBox 21">
            <a:extLst>
              <a:ext uri="{FF2B5EF4-FFF2-40B4-BE49-F238E27FC236}">
                <a16:creationId xmlns:a16="http://schemas.microsoft.com/office/drawing/2014/main" id="{BBB5897C-59AA-43B4-AC21-13D1A3E0B87E}"/>
              </a:ext>
            </a:extLst>
          </p:cNvPr>
          <p:cNvSpPr txBox="1"/>
          <p:nvPr/>
        </p:nvSpPr>
        <p:spPr>
          <a:xfrm>
            <a:off x="8122789" y="3920285"/>
            <a:ext cx="2026509" cy="461665"/>
          </a:xfrm>
          <a:prstGeom prst="rect">
            <a:avLst/>
          </a:prstGeom>
          <a:solidFill>
            <a:srgbClr val="EBEFF7"/>
          </a:solidFill>
          <a:ln>
            <a:solidFill>
              <a:schemeClr val="accent5">
                <a:lumMod val="50000"/>
              </a:schemeClr>
            </a:solidFill>
          </a:ln>
        </p:spPr>
        <p:txBody>
          <a:bodyPr wrap="square" rtlCol="0">
            <a:spAutoFit/>
          </a:bodyPr>
          <a:lstStyle/>
          <a:p>
            <a:pPr algn="ctr"/>
            <a:r>
              <a:rPr lang="en-GB" sz="2400">
                <a:solidFill>
                  <a:schemeClr val="accent5">
                    <a:lumMod val="50000"/>
                  </a:schemeClr>
                </a:solidFill>
              </a:rPr>
              <a:t>besonders</a:t>
            </a:r>
            <a:endParaRPr lang="en-GB" sz="2400" dirty="0">
              <a:solidFill>
                <a:schemeClr val="accent5">
                  <a:lumMod val="50000"/>
                </a:schemeClr>
              </a:solidFill>
            </a:endParaRPr>
          </a:p>
        </p:txBody>
      </p:sp>
      <p:sp>
        <p:nvSpPr>
          <p:cNvPr id="23" name="TextBox 22">
            <a:extLst>
              <a:ext uri="{FF2B5EF4-FFF2-40B4-BE49-F238E27FC236}">
                <a16:creationId xmlns:a16="http://schemas.microsoft.com/office/drawing/2014/main" id="{BBB5897C-59AA-43B4-AC21-13D1A3E0B87E}"/>
              </a:ext>
            </a:extLst>
          </p:cNvPr>
          <p:cNvSpPr txBox="1"/>
          <p:nvPr/>
        </p:nvSpPr>
        <p:spPr>
          <a:xfrm>
            <a:off x="8122789" y="4525955"/>
            <a:ext cx="2026509" cy="461665"/>
          </a:xfrm>
          <a:prstGeom prst="rect">
            <a:avLst/>
          </a:prstGeom>
          <a:solidFill>
            <a:srgbClr val="EBEFF7"/>
          </a:solidFill>
          <a:ln>
            <a:solidFill>
              <a:schemeClr val="accent5">
                <a:lumMod val="50000"/>
              </a:schemeClr>
            </a:solidFill>
          </a:ln>
        </p:spPr>
        <p:txBody>
          <a:bodyPr wrap="square" rtlCol="0">
            <a:spAutoFit/>
          </a:bodyPr>
          <a:lstStyle/>
          <a:p>
            <a:pPr algn="ctr"/>
            <a:r>
              <a:rPr lang="en-GB" sz="2400">
                <a:solidFill>
                  <a:schemeClr val="accent5">
                    <a:lumMod val="50000"/>
                  </a:schemeClr>
                </a:solidFill>
              </a:rPr>
              <a:t>ganz</a:t>
            </a:r>
            <a:endParaRPr lang="en-GB" sz="2400" dirty="0">
              <a:solidFill>
                <a:schemeClr val="accent5">
                  <a:lumMod val="50000"/>
                </a:schemeClr>
              </a:solidFill>
            </a:endParaRPr>
          </a:p>
        </p:txBody>
      </p:sp>
      <p:sp>
        <p:nvSpPr>
          <p:cNvPr id="24" name="TextBox 23">
            <a:extLst>
              <a:ext uri="{FF2B5EF4-FFF2-40B4-BE49-F238E27FC236}">
                <a16:creationId xmlns:a16="http://schemas.microsoft.com/office/drawing/2014/main" id="{BBB5897C-59AA-43B4-AC21-13D1A3E0B87E}"/>
              </a:ext>
            </a:extLst>
          </p:cNvPr>
          <p:cNvSpPr txBox="1"/>
          <p:nvPr/>
        </p:nvSpPr>
        <p:spPr>
          <a:xfrm>
            <a:off x="8122789" y="5131625"/>
            <a:ext cx="2026509" cy="461665"/>
          </a:xfrm>
          <a:prstGeom prst="rect">
            <a:avLst/>
          </a:prstGeom>
          <a:solidFill>
            <a:srgbClr val="EBEFF7"/>
          </a:solidFill>
          <a:ln>
            <a:solidFill>
              <a:schemeClr val="accent5">
                <a:lumMod val="50000"/>
              </a:schemeClr>
            </a:solidFill>
          </a:ln>
        </p:spPr>
        <p:txBody>
          <a:bodyPr wrap="square" rtlCol="0">
            <a:spAutoFit/>
          </a:bodyPr>
          <a:lstStyle/>
          <a:p>
            <a:pPr algn="ctr"/>
            <a:r>
              <a:rPr lang="en-GB" sz="2400">
                <a:solidFill>
                  <a:schemeClr val="accent5">
                    <a:lumMod val="50000"/>
                  </a:schemeClr>
                </a:solidFill>
              </a:rPr>
              <a:t>absolut</a:t>
            </a:r>
            <a:endParaRPr lang="en-GB" sz="2400" dirty="0">
              <a:solidFill>
                <a:schemeClr val="accent5">
                  <a:lumMod val="50000"/>
                </a:schemeClr>
              </a:solidFill>
            </a:endParaRPr>
          </a:p>
        </p:txBody>
      </p:sp>
      <p:sp>
        <p:nvSpPr>
          <p:cNvPr id="25" name="TextBox 24">
            <a:extLst>
              <a:ext uri="{FF2B5EF4-FFF2-40B4-BE49-F238E27FC236}">
                <a16:creationId xmlns:a16="http://schemas.microsoft.com/office/drawing/2014/main" id="{BBB5897C-59AA-43B4-AC21-13D1A3E0B87E}"/>
              </a:ext>
            </a:extLst>
          </p:cNvPr>
          <p:cNvSpPr txBox="1"/>
          <p:nvPr/>
        </p:nvSpPr>
        <p:spPr>
          <a:xfrm>
            <a:off x="8122789" y="5737295"/>
            <a:ext cx="2026509" cy="461665"/>
          </a:xfrm>
          <a:prstGeom prst="rect">
            <a:avLst/>
          </a:prstGeom>
          <a:solidFill>
            <a:srgbClr val="EBEFF7"/>
          </a:solidFill>
          <a:ln>
            <a:solidFill>
              <a:schemeClr val="accent5">
                <a:lumMod val="50000"/>
              </a:schemeClr>
            </a:solidFill>
          </a:ln>
        </p:spPr>
        <p:txBody>
          <a:bodyPr wrap="square" rtlCol="0">
            <a:spAutoFit/>
          </a:bodyPr>
          <a:lstStyle/>
          <a:p>
            <a:pPr algn="ctr"/>
            <a:r>
              <a:rPr lang="en-GB" sz="2400">
                <a:solidFill>
                  <a:schemeClr val="accent5">
                    <a:lumMod val="50000"/>
                  </a:schemeClr>
                </a:solidFill>
              </a:rPr>
              <a:t>zu</a:t>
            </a:r>
            <a:endParaRPr lang="en-GB" sz="2400" dirty="0">
              <a:solidFill>
                <a:schemeClr val="accent5">
                  <a:lumMod val="50000"/>
                </a:schemeClr>
              </a:solidFill>
            </a:endParaRPr>
          </a:p>
        </p:txBody>
      </p:sp>
    </p:spTree>
    <p:extLst>
      <p:ext uri="{BB962C8B-B14F-4D97-AF65-F5344CB8AC3E}">
        <p14:creationId xmlns:p14="http://schemas.microsoft.com/office/powerpoint/2010/main" val="62702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9"/>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1"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19" grpId="0" animBg="1"/>
      <p:bldP spid="20" grpId="0" animBg="1"/>
      <p:bldP spid="21" grpId="0" animBg="1"/>
      <p:bldP spid="22" grpId="0" animBg="1"/>
      <p:bldP spid="23" grpId="0" animBg="1"/>
      <p:bldP spid="24"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5646"/>
            <a:ext cx="4744995" cy="740314"/>
          </a:xfrm>
          <a:prstGeom prst="rect">
            <a:avLst/>
          </a:prstGeom>
        </p:spPr>
      </p:pic>
      <p:sp>
        <p:nvSpPr>
          <p:cNvPr id="4" name="Title 3"/>
          <p:cNvSpPr>
            <a:spLocks noGrp="1"/>
          </p:cNvSpPr>
          <p:nvPr>
            <p:ph type="title"/>
          </p:nvPr>
        </p:nvSpPr>
        <p:spPr>
          <a:xfrm>
            <a:off x="0" y="247046"/>
            <a:ext cx="5115697" cy="707849"/>
          </a:xfrm>
        </p:spPr>
        <p:txBody>
          <a:bodyPr>
            <a:normAutofit/>
          </a:bodyPr>
          <a:lstStyle/>
          <a:p>
            <a:r>
              <a:rPr lang="en-GB" sz="3600" b="1" dirty="0">
                <a:solidFill>
                  <a:schemeClr val="bg1"/>
                </a:solidFill>
              </a:rPr>
              <a:t>Was </a:t>
            </a:r>
            <a:r>
              <a:rPr lang="en-GB" sz="3600" b="1" dirty="0" err="1">
                <a:solidFill>
                  <a:schemeClr val="bg1"/>
                </a:solidFill>
              </a:rPr>
              <a:t>meinen</a:t>
            </a:r>
            <a:r>
              <a:rPr lang="en-GB" sz="3600" b="1" dirty="0">
                <a:solidFill>
                  <a:schemeClr val="bg1"/>
                </a:solidFill>
              </a:rPr>
              <a:t> </a:t>
            </a:r>
            <a:r>
              <a:rPr lang="en-GB" sz="3600" b="1" dirty="0" err="1">
                <a:solidFill>
                  <a:schemeClr val="bg1"/>
                </a:solidFill>
              </a:rPr>
              <a:t>sie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29103" y="247046"/>
            <a:ext cx="1528224" cy="46964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3A91BB73-B876-48F6-B03D-88AE2BC933E5}"/>
              </a:ext>
            </a:extLst>
          </p:cNvPr>
          <p:cNvSpPr txBox="1"/>
          <p:nvPr/>
        </p:nvSpPr>
        <p:spPr>
          <a:xfrm>
            <a:off x="1" y="1057024"/>
            <a:ext cx="57211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Sag die </a:t>
            </a:r>
            <a:r>
              <a:rPr lang="en-GB" sz="2000" dirty="0" err="1">
                <a:solidFill>
                  <a:srgbClr val="115076"/>
                </a:solidFill>
                <a:latin typeface="Century Gothic" panose="020B0502020202020204" pitchFamily="34" charset="0"/>
              </a:rPr>
              <a:t>Wörter</a:t>
            </a:r>
            <a:r>
              <a:rPr lang="en-GB" sz="2000" dirty="0">
                <a:solidFill>
                  <a:srgbClr val="115076"/>
                </a:solidFill>
                <a:latin typeface="Century Gothic" panose="020B0502020202020204" pitchFamily="34" charset="0"/>
              </a:rPr>
              <a:t>. Wie </a:t>
            </a:r>
            <a:r>
              <a:rPr lang="en-GB" sz="2000" dirty="0" err="1">
                <a:solidFill>
                  <a:srgbClr val="115076"/>
                </a:solidFill>
                <a:latin typeface="Century Gothic" panose="020B0502020202020204" pitchFamily="34" charset="0"/>
              </a:rPr>
              <a:t>heißt</a:t>
            </a:r>
            <a:r>
              <a:rPr lang="en-GB" sz="2000" dirty="0">
                <a:solidFill>
                  <a:srgbClr val="115076"/>
                </a:solidFill>
                <a:latin typeface="Century Gothic" panose="020B0502020202020204" pitchFamily="34" charset="0"/>
              </a:rPr>
              <a:t> das auf </a:t>
            </a:r>
            <a:r>
              <a:rPr lang="en-GB" sz="2000" dirty="0" err="1">
                <a:solidFill>
                  <a:srgbClr val="115076"/>
                </a:solidFill>
                <a:latin typeface="Century Gothic" panose="020B0502020202020204" pitchFamily="34" charset="0"/>
              </a:rPr>
              <a:t>Englisch</a:t>
            </a:r>
            <a:r>
              <a:rPr lang="en-GB" sz="2000" dirty="0">
                <a:solidFill>
                  <a:srgbClr val="115076"/>
                </a:solidFill>
                <a:latin typeface="Century Gothic" panose="020B0502020202020204" pitchFamily="34" charset="0"/>
              </a:rPr>
              <a:t>?</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Speech Bubble: Oval 1">
            <a:extLst>
              <a:ext uri="{FF2B5EF4-FFF2-40B4-BE49-F238E27FC236}">
                <a16:creationId xmlns:a16="http://schemas.microsoft.com/office/drawing/2014/main" id="{31E5DE45-99B6-43D8-928D-A6AB7F4D186F}"/>
              </a:ext>
            </a:extLst>
          </p:cNvPr>
          <p:cNvSpPr/>
          <p:nvPr/>
        </p:nvSpPr>
        <p:spPr>
          <a:xfrm>
            <a:off x="1136231" y="1744145"/>
            <a:ext cx="2990335" cy="1594021"/>
          </a:xfrm>
          <a:prstGeom prst="wedgeEllipseCallout">
            <a:avLst>
              <a:gd name="adj1" fmla="val 70489"/>
              <a:gd name="adj2" fmla="val 25291"/>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Der </a:t>
            </a:r>
            <a:r>
              <a:rPr lang="en-GB" sz="2400" dirty="0" err="1">
                <a:solidFill>
                  <a:srgbClr val="115076"/>
                </a:solidFill>
              </a:rPr>
              <a:t>Gitarrist</a:t>
            </a:r>
            <a:r>
              <a:rPr lang="en-GB" sz="2400" dirty="0">
                <a:solidFill>
                  <a:srgbClr val="115076"/>
                </a:solidFill>
              </a:rPr>
              <a:t> </a:t>
            </a:r>
            <a:r>
              <a:rPr lang="en-GB" sz="2400" dirty="0" err="1">
                <a:solidFill>
                  <a:srgbClr val="115076"/>
                </a:solidFill>
              </a:rPr>
              <a:t>spielt</a:t>
            </a:r>
            <a:r>
              <a:rPr lang="en-GB" sz="2400" dirty="0">
                <a:solidFill>
                  <a:srgbClr val="115076"/>
                </a:solidFill>
              </a:rPr>
              <a:t> </a:t>
            </a:r>
            <a:r>
              <a:rPr lang="en-GB" sz="2400" b="1" i="1" dirty="0" err="1">
                <a:solidFill>
                  <a:srgbClr val="115076"/>
                </a:solidFill>
              </a:rPr>
              <a:t>ultra</a:t>
            </a:r>
            <a:r>
              <a:rPr lang="en-GB" sz="2400" dirty="0" err="1">
                <a:solidFill>
                  <a:srgbClr val="115076"/>
                </a:solidFill>
              </a:rPr>
              <a:t>schnell</a:t>
            </a:r>
            <a:r>
              <a:rPr lang="en-GB" sz="2400" dirty="0">
                <a:solidFill>
                  <a:srgbClr val="115076"/>
                </a:solidFill>
              </a:rPr>
              <a:t>!</a:t>
            </a:r>
          </a:p>
        </p:txBody>
      </p:sp>
      <p:pic>
        <p:nvPicPr>
          <p:cNvPr id="7" name="Picture 6">
            <a:extLst>
              <a:ext uri="{FF2B5EF4-FFF2-40B4-BE49-F238E27FC236}">
                <a16:creationId xmlns:a16="http://schemas.microsoft.com/office/drawing/2014/main" id="{DA08C385-D35F-4DEE-8958-528CA3A84B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6970" y="2704121"/>
            <a:ext cx="3262774" cy="2069343"/>
          </a:xfrm>
          <a:prstGeom prst="rect">
            <a:avLst/>
          </a:prstGeom>
        </p:spPr>
      </p:pic>
      <p:sp>
        <p:nvSpPr>
          <p:cNvPr id="22" name="Speech Bubble: Oval 21">
            <a:extLst>
              <a:ext uri="{FF2B5EF4-FFF2-40B4-BE49-F238E27FC236}">
                <a16:creationId xmlns:a16="http://schemas.microsoft.com/office/drawing/2014/main" id="{AC25B44F-EE5F-4033-9784-F48C6EC65987}"/>
              </a:ext>
            </a:extLst>
          </p:cNvPr>
          <p:cNvSpPr/>
          <p:nvPr/>
        </p:nvSpPr>
        <p:spPr>
          <a:xfrm>
            <a:off x="678545" y="3084457"/>
            <a:ext cx="3192353" cy="1594021"/>
          </a:xfrm>
          <a:prstGeom prst="wedgeEllipseCallout">
            <a:avLst>
              <a:gd name="adj1" fmla="val 70489"/>
              <a:gd name="adj2" fmla="val 2810"/>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Der </a:t>
            </a:r>
            <a:r>
              <a:rPr lang="en-GB" sz="2400" dirty="0" err="1">
                <a:solidFill>
                  <a:srgbClr val="115076"/>
                </a:solidFill>
              </a:rPr>
              <a:t>Schlagzeuger</a:t>
            </a:r>
            <a:r>
              <a:rPr lang="en-GB" sz="2400" dirty="0">
                <a:solidFill>
                  <a:srgbClr val="115076"/>
                </a:solidFill>
              </a:rPr>
              <a:t> </a:t>
            </a:r>
            <a:r>
              <a:rPr lang="en-GB" sz="2400" dirty="0" err="1">
                <a:solidFill>
                  <a:srgbClr val="115076"/>
                </a:solidFill>
              </a:rPr>
              <a:t>ist</a:t>
            </a:r>
            <a:r>
              <a:rPr lang="en-GB" sz="2400" dirty="0">
                <a:solidFill>
                  <a:srgbClr val="115076"/>
                </a:solidFill>
              </a:rPr>
              <a:t> </a:t>
            </a:r>
            <a:r>
              <a:rPr lang="en-GB" sz="2400" b="1" i="1" dirty="0" err="1">
                <a:solidFill>
                  <a:srgbClr val="115076"/>
                </a:solidFill>
              </a:rPr>
              <a:t>extrem</a:t>
            </a:r>
            <a:r>
              <a:rPr lang="en-GB" sz="2400" b="1" i="1" dirty="0">
                <a:solidFill>
                  <a:srgbClr val="115076"/>
                </a:solidFill>
              </a:rPr>
              <a:t> </a:t>
            </a:r>
            <a:r>
              <a:rPr lang="en-GB" sz="2400" dirty="0" err="1">
                <a:solidFill>
                  <a:srgbClr val="115076"/>
                </a:solidFill>
              </a:rPr>
              <a:t>schlecht</a:t>
            </a:r>
            <a:r>
              <a:rPr lang="en-GB" sz="2400" dirty="0">
                <a:solidFill>
                  <a:srgbClr val="115076"/>
                </a:solidFill>
              </a:rPr>
              <a:t>!</a:t>
            </a:r>
          </a:p>
        </p:txBody>
      </p:sp>
      <p:sp>
        <p:nvSpPr>
          <p:cNvPr id="23" name="Speech Bubble: Oval 22">
            <a:extLst>
              <a:ext uri="{FF2B5EF4-FFF2-40B4-BE49-F238E27FC236}">
                <a16:creationId xmlns:a16="http://schemas.microsoft.com/office/drawing/2014/main" id="{83F9B581-AF13-47E5-B258-2DE91B0409F3}"/>
              </a:ext>
            </a:extLst>
          </p:cNvPr>
          <p:cNvSpPr/>
          <p:nvPr/>
        </p:nvSpPr>
        <p:spPr>
          <a:xfrm>
            <a:off x="5251325" y="1259836"/>
            <a:ext cx="2990335" cy="1594021"/>
          </a:xfrm>
          <a:prstGeom prst="wedgeEllipseCallout">
            <a:avLst>
              <a:gd name="adj1" fmla="val -46040"/>
              <a:gd name="adj2" fmla="val 77229"/>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Diese</a:t>
            </a:r>
            <a:r>
              <a:rPr lang="en-GB" sz="2400" dirty="0">
                <a:solidFill>
                  <a:srgbClr val="115076"/>
                </a:solidFill>
              </a:rPr>
              <a:t> Band </a:t>
            </a:r>
            <a:r>
              <a:rPr lang="en-GB" sz="2400" dirty="0" err="1">
                <a:solidFill>
                  <a:srgbClr val="115076"/>
                </a:solidFill>
              </a:rPr>
              <a:t>ist</a:t>
            </a:r>
            <a:r>
              <a:rPr lang="en-GB" sz="2400" dirty="0">
                <a:solidFill>
                  <a:srgbClr val="115076"/>
                </a:solidFill>
              </a:rPr>
              <a:t> </a:t>
            </a:r>
            <a:r>
              <a:rPr lang="en-GB" sz="2400" b="1" i="1" dirty="0" err="1">
                <a:solidFill>
                  <a:srgbClr val="115076"/>
                </a:solidFill>
              </a:rPr>
              <a:t>stein</a:t>
            </a:r>
            <a:r>
              <a:rPr lang="en-GB" sz="2400" dirty="0" err="1">
                <a:solidFill>
                  <a:srgbClr val="115076"/>
                </a:solidFill>
              </a:rPr>
              <a:t>alt</a:t>
            </a:r>
            <a:r>
              <a:rPr lang="en-GB" sz="2400" dirty="0">
                <a:solidFill>
                  <a:srgbClr val="115076"/>
                </a:solidFill>
              </a:rPr>
              <a:t>!</a:t>
            </a:r>
          </a:p>
        </p:txBody>
      </p:sp>
      <p:sp>
        <p:nvSpPr>
          <p:cNvPr id="24" name="Speech Bubble: Oval 23">
            <a:extLst>
              <a:ext uri="{FF2B5EF4-FFF2-40B4-BE49-F238E27FC236}">
                <a16:creationId xmlns:a16="http://schemas.microsoft.com/office/drawing/2014/main" id="{485B2FF5-3246-4475-90EF-CFC7BEEE0530}"/>
              </a:ext>
            </a:extLst>
          </p:cNvPr>
          <p:cNvSpPr/>
          <p:nvPr/>
        </p:nvSpPr>
        <p:spPr>
          <a:xfrm>
            <a:off x="8407199" y="3492124"/>
            <a:ext cx="3249637" cy="1594021"/>
          </a:xfrm>
          <a:prstGeom prst="wedgeEllipseCallout">
            <a:avLst>
              <a:gd name="adj1" fmla="val -70756"/>
              <a:gd name="adj2" fmla="val -6492"/>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Ja</a:t>
            </a:r>
            <a:r>
              <a:rPr lang="en-GB" sz="2400" dirty="0">
                <a:solidFill>
                  <a:srgbClr val="115076"/>
                </a:solidFill>
              </a:rPr>
              <a:t>! Sie </a:t>
            </a:r>
            <a:r>
              <a:rPr lang="en-GB" sz="2400" dirty="0" err="1">
                <a:solidFill>
                  <a:srgbClr val="115076"/>
                </a:solidFill>
              </a:rPr>
              <a:t>sind</a:t>
            </a:r>
            <a:r>
              <a:rPr lang="en-GB" sz="2400" dirty="0">
                <a:solidFill>
                  <a:srgbClr val="115076"/>
                </a:solidFill>
              </a:rPr>
              <a:t> </a:t>
            </a:r>
            <a:r>
              <a:rPr lang="en-GB" sz="2400" b="1" i="1" dirty="0" err="1">
                <a:solidFill>
                  <a:srgbClr val="115076"/>
                </a:solidFill>
              </a:rPr>
              <a:t>riesen</a:t>
            </a:r>
            <a:r>
              <a:rPr lang="en-GB" sz="2400" dirty="0" err="1">
                <a:solidFill>
                  <a:srgbClr val="115076"/>
                </a:solidFill>
              </a:rPr>
              <a:t>groß</a:t>
            </a:r>
            <a:r>
              <a:rPr lang="en-GB" sz="2400" dirty="0">
                <a:solidFill>
                  <a:srgbClr val="115076"/>
                </a:solidFill>
              </a:rPr>
              <a:t>!</a:t>
            </a:r>
          </a:p>
        </p:txBody>
      </p:sp>
      <p:sp>
        <p:nvSpPr>
          <p:cNvPr id="25" name="Speech Bubble: Oval 24">
            <a:extLst>
              <a:ext uri="{FF2B5EF4-FFF2-40B4-BE49-F238E27FC236}">
                <a16:creationId xmlns:a16="http://schemas.microsoft.com/office/drawing/2014/main" id="{14F22DFF-1512-4069-9027-AA7CA476FD76}"/>
              </a:ext>
            </a:extLst>
          </p:cNvPr>
          <p:cNvSpPr/>
          <p:nvPr/>
        </p:nvSpPr>
        <p:spPr>
          <a:xfrm>
            <a:off x="8090148" y="1852622"/>
            <a:ext cx="2990335" cy="1594021"/>
          </a:xfrm>
          <a:prstGeom prst="wedgeEllipseCallout">
            <a:avLst>
              <a:gd name="adj1" fmla="val -69180"/>
              <a:gd name="adj2" fmla="val 23741"/>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Was?! Ich </a:t>
            </a:r>
            <a:r>
              <a:rPr lang="en-GB" sz="2400" dirty="0" err="1">
                <a:solidFill>
                  <a:srgbClr val="115076"/>
                </a:solidFill>
              </a:rPr>
              <a:t>finde</a:t>
            </a:r>
            <a:r>
              <a:rPr lang="en-GB" sz="2400" dirty="0">
                <a:solidFill>
                  <a:srgbClr val="115076"/>
                </a:solidFill>
              </a:rPr>
              <a:t> </a:t>
            </a:r>
            <a:r>
              <a:rPr lang="en-GB" sz="2400" dirty="0" err="1">
                <a:solidFill>
                  <a:srgbClr val="115076"/>
                </a:solidFill>
              </a:rPr>
              <a:t>sie</a:t>
            </a:r>
            <a:r>
              <a:rPr lang="en-GB" sz="2400" dirty="0">
                <a:solidFill>
                  <a:srgbClr val="115076"/>
                </a:solidFill>
              </a:rPr>
              <a:t> </a:t>
            </a:r>
            <a:r>
              <a:rPr lang="en-GB" sz="2400" b="1" i="1" dirty="0" err="1">
                <a:solidFill>
                  <a:srgbClr val="115076"/>
                </a:solidFill>
              </a:rPr>
              <a:t>super</a:t>
            </a:r>
            <a:r>
              <a:rPr lang="en-GB" sz="2400" dirty="0" err="1">
                <a:solidFill>
                  <a:srgbClr val="115076"/>
                </a:solidFill>
              </a:rPr>
              <a:t>toll</a:t>
            </a:r>
            <a:r>
              <a:rPr lang="en-GB" sz="2400" dirty="0">
                <a:solidFill>
                  <a:srgbClr val="115076"/>
                </a:solidFill>
              </a:rPr>
              <a:t>! </a:t>
            </a:r>
          </a:p>
        </p:txBody>
      </p:sp>
      <p:sp>
        <p:nvSpPr>
          <p:cNvPr id="26" name="Speech Bubble: Oval 25">
            <a:extLst>
              <a:ext uri="{FF2B5EF4-FFF2-40B4-BE49-F238E27FC236}">
                <a16:creationId xmlns:a16="http://schemas.microsoft.com/office/drawing/2014/main" id="{FE9819D3-B040-4D9E-9D21-94F7214C89CE}"/>
              </a:ext>
            </a:extLst>
          </p:cNvPr>
          <p:cNvSpPr/>
          <p:nvPr/>
        </p:nvSpPr>
        <p:spPr>
          <a:xfrm>
            <a:off x="6465329" y="4679440"/>
            <a:ext cx="3249637" cy="1594021"/>
          </a:xfrm>
          <a:prstGeom prst="wedgeEllipseCallout">
            <a:avLst>
              <a:gd name="adj1" fmla="val -40868"/>
              <a:gd name="adj2" fmla="val -73934"/>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Dieser Song </a:t>
            </a:r>
            <a:r>
              <a:rPr lang="en-GB" sz="2400" dirty="0" err="1">
                <a:solidFill>
                  <a:srgbClr val="115076"/>
                </a:solidFill>
              </a:rPr>
              <a:t>ist</a:t>
            </a:r>
            <a:r>
              <a:rPr lang="en-GB" sz="2400" dirty="0">
                <a:solidFill>
                  <a:srgbClr val="115076"/>
                </a:solidFill>
              </a:rPr>
              <a:t> </a:t>
            </a:r>
            <a:r>
              <a:rPr lang="en-GB" sz="2400" b="1" i="1" dirty="0" err="1">
                <a:solidFill>
                  <a:srgbClr val="115076"/>
                </a:solidFill>
              </a:rPr>
              <a:t>tod</a:t>
            </a:r>
            <a:r>
              <a:rPr lang="en-GB" sz="2400" dirty="0" err="1">
                <a:solidFill>
                  <a:srgbClr val="115076"/>
                </a:solidFill>
              </a:rPr>
              <a:t>langweilig</a:t>
            </a:r>
            <a:r>
              <a:rPr lang="en-GB" sz="2400" dirty="0">
                <a:solidFill>
                  <a:srgbClr val="115076"/>
                </a:solidFill>
              </a:rPr>
              <a:t>!</a:t>
            </a:r>
          </a:p>
        </p:txBody>
      </p:sp>
      <p:sp>
        <p:nvSpPr>
          <p:cNvPr id="27" name="Speech Bubble: Oval 26">
            <a:extLst>
              <a:ext uri="{FF2B5EF4-FFF2-40B4-BE49-F238E27FC236}">
                <a16:creationId xmlns:a16="http://schemas.microsoft.com/office/drawing/2014/main" id="{D502BA78-D622-4B7C-B8F9-7B6AB278D5C1}"/>
              </a:ext>
            </a:extLst>
          </p:cNvPr>
          <p:cNvSpPr/>
          <p:nvPr/>
        </p:nvSpPr>
        <p:spPr>
          <a:xfrm>
            <a:off x="4374292" y="4909408"/>
            <a:ext cx="2635812" cy="1308342"/>
          </a:xfrm>
          <a:prstGeom prst="wedgeEllipseCallout">
            <a:avLst>
              <a:gd name="adj1" fmla="val 26852"/>
              <a:gd name="adj2" fmla="val -991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Ja</a:t>
            </a:r>
            <a:r>
              <a:rPr lang="en-GB" sz="2400" dirty="0">
                <a:solidFill>
                  <a:srgbClr val="115076"/>
                </a:solidFill>
              </a:rPr>
              <a:t>, und </a:t>
            </a:r>
            <a:r>
              <a:rPr lang="en-GB" sz="2400" b="1" i="1" dirty="0" err="1">
                <a:solidFill>
                  <a:srgbClr val="115076"/>
                </a:solidFill>
              </a:rPr>
              <a:t>extra</a:t>
            </a:r>
            <a:r>
              <a:rPr lang="en-GB" sz="2400" dirty="0" err="1">
                <a:solidFill>
                  <a:srgbClr val="115076"/>
                </a:solidFill>
              </a:rPr>
              <a:t>lang</a:t>
            </a:r>
            <a:r>
              <a:rPr lang="en-GB" sz="2400" dirty="0">
                <a:solidFill>
                  <a:srgbClr val="115076"/>
                </a:solidFill>
              </a:rPr>
              <a:t>! </a:t>
            </a:r>
            <a:r>
              <a:rPr lang="en-GB" sz="2400" dirty="0">
                <a:solidFill>
                  <a:srgbClr val="115076"/>
                </a:solidFill>
                <a:sym typeface="Wingdings" panose="05000000000000000000" pitchFamily="2" charset="2"/>
              </a:rPr>
              <a:t></a:t>
            </a:r>
            <a:endParaRPr lang="en-GB" sz="2400" dirty="0">
              <a:solidFill>
                <a:srgbClr val="115076"/>
              </a:solidFill>
            </a:endParaRPr>
          </a:p>
        </p:txBody>
      </p:sp>
      <p:sp>
        <p:nvSpPr>
          <p:cNvPr id="28" name="Speech Bubble: Oval 27">
            <a:extLst>
              <a:ext uri="{FF2B5EF4-FFF2-40B4-BE49-F238E27FC236}">
                <a16:creationId xmlns:a16="http://schemas.microsoft.com/office/drawing/2014/main" id="{10EF95EA-475A-45FB-9407-62B21A0E4EF4}"/>
              </a:ext>
            </a:extLst>
          </p:cNvPr>
          <p:cNvSpPr/>
          <p:nvPr/>
        </p:nvSpPr>
        <p:spPr>
          <a:xfrm>
            <a:off x="1486635" y="4623728"/>
            <a:ext cx="2990335" cy="1594021"/>
          </a:xfrm>
          <a:prstGeom prst="wedgeEllipseCallout">
            <a:avLst>
              <a:gd name="adj1" fmla="val 52307"/>
              <a:gd name="adj2" fmla="val -59981"/>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Ich bin </a:t>
            </a:r>
            <a:r>
              <a:rPr lang="en-GB" sz="2400" b="1" i="1" dirty="0" err="1">
                <a:solidFill>
                  <a:srgbClr val="115076"/>
                </a:solidFill>
              </a:rPr>
              <a:t>tod</a:t>
            </a:r>
            <a:r>
              <a:rPr lang="en-GB" sz="2400" dirty="0" err="1">
                <a:solidFill>
                  <a:srgbClr val="115076"/>
                </a:solidFill>
              </a:rPr>
              <a:t>sicher</a:t>
            </a:r>
            <a:r>
              <a:rPr lang="en-GB" sz="2400" dirty="0">
                <a:solidFill>
                  <a:srgbClr val="115076"/>
                </a:solidFill>
              </a:rPr>
              <a:t>, </a:t>
            </a:r>
            <a:r>
              <a:rPr lang="en-GB" sz="2400" dirty="0" err="1">
                <a:solidFill>
                  <a:srgbClr val="115076"/>
                </a:solidFill>
              </a:rPr>
              <a:t>dass</a:t>
            </a:r>
            <a:r>
              <a:rPr lang="en-GB" sz="2400" dirty="0">
                <a:solidFill>
                  <a:srgbClr val="115076"/>
                </a:solidFill>
              </a:rPr>
              <a:t> ich </a:t>
            </a:r>
            <a:r>
              <a:rPr lang="en-GB" sz="2400" dirty="0" err="1">
                <a:solidFill>
                  <a:srgbClr val="115076"/>
                </a:solidFill>
              </a:rPr>
              <a:t>ihn</a:t>
            </a:r>
            <a:r>
              <a:rPr lang="en-GB" sz="2400" dirty="0">
                <a:solidFill>
                  <a:srgbClr val="115076"/>
                </a:solidFill>
              </a:rPr>
              <a:t> </a:t>
            </a:r>
            <a:r>
              <a:rPr lang="en-GB" sz="2400" dirty="0" err="1">
                <a:solidFill>
                  <a:srgbClr val="115076"/>
                </a:solidFill>
              </a:rPr>
              <a:t>kenne</a:t>
            </a:r>
            <a:r>
              <a:rPr lang="en-GB" sz="2400" dirty="0">
                <a:solidFill>
                  <a:srgbClr val="115076"/>
                </a:solidFill>
              </a:rPr>
              <a:t>!</a:t>
            </a:r>
          </a:p>
        </p:txBody>
      </p:sp>
      <p:sp>
        <p:nvSpPr>
          <p:cNvPr id="29" name="Speech Bubble: Rectangle with Corners Rounded 20">
            <a:extLst>
              <a:ext uri="{FF2B5EF4-FFF2-40B4-BE49-F238E27FC236}">
                <a16:creationId xmlns:a16="http://schemas.microsoft.com/office/drawing/2014/main" id="{5BEC8FEC-6F04-4366-949D-5C2EA4F4356B}"/>
              </a:ext>
            </a:extLst>
          </p:cNvPr>
          <p:cNvSpPr/>
          <p:nvPr/>
        </p:nvSpPr>
        <p:spPr>
          <a:xfrm>
            <a:off x="7549978" y="72520"/>
            <a:ext cx="2508424" cy="960121"/>
          </a:xfrm>
          <a:prstGeom prst="wedgeRoundRectCallout">
            <a:avLst>
              <a:gd name="adj1" fmla="val 51203"/>
              <a:gd name="adj2" fmla="val 87761"/>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B0502020202020204" pitchFamily="34" charset="0"/>
              </a:rPr>
              <a:t>das S</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tein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stone</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Riese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giant</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Tod</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death </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23F125AA-52D8-44D7-BB1C-112282D868B0}"/>
              </a:ext>
            </a:extLst>
          </p:cNvPr>
          <p:cNvSpPr txBox="1"/>
          <p:nvPr/>
        </p:nvSpPr>
        <p:spPr>
          <a:xfrm>
            <a:off x="5449330" y="1744145"/>
            <a:ext cx="358346" cy="400110"/>
          </a:xfrm>
          <a:prstGeom prst="rect">
            <a:avLst/>
          </a:prstGeom>
          <a:solidFill>
            <a:schemeClr val="bg1"/>
          </a:solidFill>
          <a:ln>
            <a:solidFill>
              <a:srgbClr val="115076"/>
            </a:solidFill>
          </a:ln>
        </p:spPr>
        <p:txBody>
          <a:bodyPr wrap="square" rtlCol="0">
            <a:spAutoFit/>
          </a:bodyPr>
          <a:lstStyle/>
          <a:p>
            <a:pPr algn="ctr"/>
            <a:r>
              <a:rPr lang="en-GB" sz="2000" b="1" dirty="0">
                <a:solidFill>
                  <a:srgbClr val="115076"/>
                </a:solidFill>
              </a:rPr>
              <a:t>1</a:t>
            </a:r>
          </a:p>
        </p:txBody>
      </p:sp>
      <p:sp>
        <p:nvSpPr>
          <p:cNvPr id="31" name="TextBox 30">
            <a:extLst>
              <a:ext uri="{FF2B5EF4-FFF2-40B4-BE49-F238E27FC236}">
                <a16:creationId xmlns:a16="http://schemas.microsoft.com/office/drawing/2014/main" id="{C72CAD57-0624-4E58-8FBC-E3DECC714ACE}"/>
              </a:ext>
            </a:extLst>
          </p:cNvPr>
          <p:cNvSpPr txBox="1"/>
          <p:nvPr/>
        </p:nvSpPr>
        <p:spPr>
          <a:xfrm>
            <a:off x="8419556" y="2317428"/>
            <a:ext cx="358346" cy="400110"/>
          </a:xfrm>
          <a:prstGeom prst="rect">
            <a:avLst/>
          </a:prstGeom>
          <a:solidFill>
            <a:schemeClr val="bg1"/>
          </a:solidFill>
          <a:ln>
            <a:solidFill>
              <a:srgbClr val="115076"/>
            </a:solidFill>
          </a:ln>
        </p:spPr>
        <p:txBody>
          <a:bodyPr wrap="square" rtlCol="0">
            <a:spAutoFit/>
          </a:bodyPr>
          <a:lstStyle/>
          <a:p>
            <a:pPr algn="ctr"/>
            <a:r>
              <a:rPr lang="en-GB" sz="2000" b="1" dirty="0">
                <a:solidFill>
                  <a:srgbClr val="115076"/>
                </a:solidFill>
              </a:rPr>
              <a:t>2</a:t>
            </a:r>
          </a:p>
        </p:txBody>
      </p:sp>
      <p:sp>
        <p:nvSpPr>
          <p:cNvPr id="32" name="TextBox 31">
            <a:extLst>
              <a:ext uri="{FF2B5EF4-FFF2-40B4-BE49-F238E27FC236}">
                <a16:creationId xmlns:a16="http://schemas.microsoft.com/office/drawing/2014/main" id="{CD644BD8-D3AC-48A4-B07C-33680CE07565}"/>
              </a:ext>
            </a:extLst>
          </p:cNvPr>
          <p:cNvSpPr txBox="1"/>
          <p:nvPr/>
        </p:nvSpPr>
        <p:spPr>
          <a:xfrm>
            <a:off x="8777902" y="3921944"/>
            <a:ext cx="358346" cy="400110"/>
          </a:xfrm>
          <a:prstGeom prst="rect">
            <a:avLst/>
          </a:prstGeom>
          <a:solidFill>
            <a:schemeClr val="bg1"/>
          </a:solidFill>
          <a:ln>
            <a:solidFill>
              <a:srgbClr val="115076"/>
            </a:solidFill>
          </a:ln>
        </p:spPr>
        <p:txBody>
          <a:bodyPr wrap="square" rtlCol="0">
            <a:spAutoFit/>
          </a:bodyPr>
          <a:lstStyle/>
          <a:p>
            <a:pPr algn="ctr"/>
            <a:r>
              <a:rPr lang="en-GB" sz="2000" b="1" dirty="0">
                <a:solidFill>
                  <a:srgbClr val="115076"/>
                </a:solidFill>
              </a:rPr>
              <a:t>3</a:t>
            </a:r>
          </a:p>
        </p:txBody>
      </p:sp>
      <p:sp>
        <p:nvSpPr>
          <p:cNvPr id="33" name="TextBox 32">
            <a:extLst>
              <a:ext uri="{FF2B5EF4-FFF2-40B4-BE49-F238E27FC236}">
                <a16:creationId xmlns:a16="http://schemas.microsoft.com/office/drawing/2014/main" id="{FF389D0E-6A4D-45C4-A95B-90DE236480AA}"/>
              </a:ext>
            </a:extLst>
          </p:cNvPr>
          <p:cNvSpPr txBox="1"/>
          <p:nvPr/>
        </p:nvSpPr>
        <p:spPr>
          <a:xfrm>
            <a:off x="7370805" y="4573409"/>
            <a:ext cx="358346" cy="400110"/>
          </a:xfrm>
          <a:prstGeom prst="rect">
            <a:avLst/>
          </a:prstGeom>
          <a:solidFill>
            <a:schemeClr val="bg1"/>
          </a:solidFill>
          <a:ln>
            <a:solidFill>
              <a:srgbClr val="115076"/>
            </a:solidFill>
          </a:ln>
        </p:spPr>
        <p:txBody>
          <a:bodyPr wrap="square" rtlCol="0">
            <a:spAutoFit/>
          </a:bodyPr>
          <a:lstStyle/>
          <a:p>
            <a:pPr algn="ctr"/>
            <a:r>
              <a:rPr lang="en-GB" sz="2000" b="1" dirty="0">
                <a:solidFill>
                  <a:srgbClr val="115076"/>
                </a:solidFill>
              </a:rPr>
              <a:t>4</a:t>
            </a:r>
          </a:p>
        </p:txBody>
      </p:sp>
      <p:sp>
        <p:nvSpPr>
          <p:cNvPr id="34" name="TextBox 33">
            <a:extLst>
              <a:ext uri="{FF2B5EF4-FFF2-40B4-BE49-F238E27FC236}">
                <a16:creationId xmlns:a16="http://schemas.microsoft.com/office/drawing/2014/main" id="{1587D6FD-0C54-4102-A61B-D78204BD70C9}"/>
              </a:ext>
            </a:extLst>
          </p:cNvPr>
          <p:cNvSpPr txBox="1"/>
          <p:nvPr/>
        </p:nvSpPr>
        <p:spPr>
          <a:xfrm>
            <a:off x="5709160" y="4602790"/>
            <a:ext cx="358346" cy="400110"/>
          </a:xfrm>
          <a:prstGeom prst="rect">
            <a:avLst/>
          </a:prstGeom>
          <a:solidFill>
            <a:schemeClr val="bg1"/>
          </a:solidFill>
          <a:ln>
            <a:solidFill>
              <a:srgbClr val="115076"/>
            </a:solidFill>
          </a:ln>
        </p:spPr>
        <p:txBody>
          <a:bodyPr wrap="square" rtlCol="0">
            <a:spAutoFit/>
          </a:bodyPr>
          <a:lstStyle/>
          <a:p>
            <a:pPr algn="ctr"/>
            <a:r>
              <a:rPr lang="en-GB" sz="2000" b="1" dirty="0">
                <a:solidFill>
                  <a:srgbClr val="115076"/>
                </a:solidFill>
              </a:rPr>
              <a:t>5</a:t>
            </a:r>
          </a:p>
        </p:txBody>
      </p:sp>
      <p:sp>
        <p:nvSpPr>
          <p:cNvPr id="36" name="TextBox 35">
            <a:extLst>
              <a:ext uri="{FF2B5EF4-FFF2-40B4-BE49-F238E27FC236}">
                <a16:creationId xmlns:a16="http://schemas.microsoft.com/office/drawing/2014/main" id="{A257C993-352B-4D6A-BBF9-B3C0E0170458}"/>
              </a:ext>
            </a:extLst>
          </p:cNvPr>
          <p:cNvSpPr txBox="1"/>
          <p:nvPr/>
        </p:nvSpPr>
        <p:spPr>
          <a:xfrm>
            <a:off x="3815588" y="4678478"/>
            <a:ext cx="358346" cy="400110"/>
          </a:xfrm>
          <a:prstGeom prst="rect">
            <a:avLst/>
          </a:prstGeom>
          <a:solidFill>
            <a:schemeClr val="bg1"/>
          </a:solidFill>
          <a:ln>
            <a:solidFill>
              <a:srgbClr val="115076"/>
            </a:solidFill>
          </a:ln>
        </p:spPr>
        <p:txBody>
          <a:bodyPr wrap="square" rtlCol="0">
            <a:spAutoFit/>
          </a:bodyPr>
          <a:lstStyle/>
          <a:p>
            <a:pPr algn="ctr"/>
            <a:r>
              <a:rPr lang="en-GB" sz="2000" b="1" dirty="0">
                <a:solidFill>
                  <a:srgbClr val="115076"/>
                </a:solidFill>
              </a:rPr>
              <a:t>6</a:t>
            </a:r>
          </a:p>
        </p:txBody>
      </p:sp>
      <p:sp>
        <p:nvSpPr>
          <p:cNvPr id="37" name="TextBox 36">
            <a:extLst>
              <a:ext uri="{FF2B5EF4-FFF2-40B4-BE49-F238E27FC236}">
                <a16:creationId xmlns:a16="http://schemas.microsoft.com/office/drawing/2014/main" id="{031CB68E-E418-45D9-830E-00A4A3B29F0C}"/>
              </a:ext>
            </a:extLst>
          </p:cNvPr>
          <p:cNvSpPr txBox="1"/>
          <p:nvPr/>
        </p:nvSpPr>
        <p:spPr>
          <a:xfrm>
            <a:off x="3550256" y="3794324"/>
            <a:ext cx="358346" cy="400110"/>
          </a:xfrm>
          <a:prstGeom prst="rect">
            <a:avLst/>
          </a:prstGeom>
          <a:solidFill>
            <a:schemeClr val="bg1"/>
          </a:solidFill>
          <a:ln>
            <a:solidFill>
              <a:srgbClr val="115076"/>
            </a:solidFill>
          </a:ln>
        </p:spPr>
        <p:txBody>
          <a:bodyPr wrap="square" rtlCol="0">
            <a:spAutoFit/>
          </a:bodyPr>
          <a:lstStyle/>
          <a:p>
            <a:pPr algn="ctr"/>
            <a:r>
              <a:rPr lang="en-GB" sz="2000" b="1" dirty="0">
                <a:solidFill>
                  <a:srgbClr val="115076"/>
                </a:solidFill>
              </a:rPr>
              <a:t>7</a:t>
            </a:r>
          </a:p>
        </p:txBody>
      </p:sp>
      <p:sp>
        <p:nvSpPr>
          <p:cNvPr id="38" name="TextBox 37">
            <a:extLst>
              <a:ext uri="{FF2B5EF4-FFF2-40B4-BE49-F238E27FC236}">
                <a16:creationId xmlns:a16="http://schemas.microsoft.com/office/drawing/2014/main" id="{905623A9-7407-4B41-8E36-0BBDE1A4D8E1}"/>
              </a:ext>
            </a:extLst>
          </p:cNvPr>
          <p:cNvSpPr txBox="1"/>
          <p:nvPr/>
        </p:nvSpPr>
        <p:spPr>
          <a:xfrm>
            <a:off x="3774737" y="2714990"/>
            <a:ext cx="358346" cy="400110"/>
          </a:xfrm>
          <a:prstGeom prst="rect">
            <a:avLst/>
          </a:prstGeom>
          <a:solidFill>
            <a:schemeClr val="bg1"/>
          </a:solidFill>
          <a:ln>
            <a:solidFill>
              <a:srgbClr val="115076"/>
            </a:solidFill>
          </a:ln>
        </p:spPr>
        <p:txBody>
          <a:bodyPr wrap="square" rtlCol="0">
            <a:spAutoFit/>
          </a:bodyPr>
          <a:lstStyle/>
          <a:p>
            <a:pPr algn="ctr"/>
            <a:r>
              <a:rPr lang="en-GB" sz="2000" b="1" dirty="0">
                <a:solidFill>
                  <a:srgbClr val="115076"/>
                </a:solidFill>
              </a:rPr>
              <a:t>8</a:t>
            </a:r>
          </a:p>
        </p:txBody>
      </p:sp>
      <p:pic>
        <p:nvPicPr>
          <p:cNvPr id="15" name="Picture 14" descr="Icon&#10;&#10;Description automatically generated">
            <a:extLst>
              <a:ext uri="{FF2B5EF4-FFF2-40B4-BE49-F238E27FC236}">
                <a16:creationId xmlns:a16="http://schemas.microsoft.com/office/drawing/2014/main" id="{3272A37B-FDF7-4A39-939A-1CE506CC25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1739" y="51089"/>
            <a:ext cx="1551098" cy="1024783"/>
          </a:xfrm>
          <a:prstGeom prst="rect">
            <a:avLst/>
          </a:prstGeom>
        </p:spPr>
      </p:pic>
    </p:spTree>
    <p:extLst>
      <p:ext uri="{BB962C8B-B14F-4D97-AF65-F5344CB8AC3E}">
        <p14:creationId xmlns:p14="http://schemas.microsoft.com/office/powerpoint/2010/main" val="167868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1842334" cy="740314"/>
          </a:xfrm>
          <a:prstGeom prst="rect">
            <a:avLst/>
          </a:prstGeom>
        </p:spPr>
      </p:pic>
      <p:sp>
        <p:nvSpPr>
          <p:cNvPr id="4" name="Title 3"/>
          <p:cNvSpPr>
            <a:spLocks noGrp="1"/>
          </p:cNvSpPr>
          <p:nvPr>
            <p:ph type="title"/>
          </p:nvPr>
        </p:nvSpPr>
        <p:spPr>
          <a:xfrm>
            <a:off x="0" y="294041"/>
            <a:ext cx="5436973" cy="707849"/>
          </a:xfrm>
        </p:spPr>
        <p:txBody>
          <a:bodyPr>
            <a:normAutofit/>
          </a:bodyPr>
          <a:lstStyle/>
          <a:p>
            <a:r>
              <a:rPr lang="en-GB" sz="3600" b="1" dirty="0">
                <a:solidFill>
                  <a:schemeClr val="bg1"/>
                </a:solidFill>
              </a:rPr>
              <a:t>Plurals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29103" y="247046"/>
            <a:ext cx="1528224" cy="46964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17" name="TextBox 16">
            <a:extLst>
              <a:ext uri="{FF2B5EF4-FFF2-40B4-BE49-F238E27FC236}">
                <a16:creationId xmlns:a16="http://schemas.microsoft.com/office/drawing/2014/main" id="{3A91BB73-B876-48F6-B03D-88AE2BC933E5}"/>
              </a:ext>
            </a:extLst>
          </p:cNvPr>
          <p:cNvSpPr txBox="1"/>
          <p:nvPr/>
        </p:nvSpPr>
        <p:spPr>
          <a:xfrm>
            <a:off x="1068934" y="4362113"/>
            <a:ext cx="6308048" cy="400110"/>
          </a:xfrm>
          <a:prstGeom prst="rect">
            <a:avLst/>
          </a:prstGeom>
          <a:noFill/>
        </p:spPr>
        <p:txBody>
          <a:bodyPr wrap="square" rtlCol="0">
            <a:spAutoFit/>
          </a:bodyPr>
          <a:lstStyle/>
          <a:p>
            <a:pPr lvl="0">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Add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the end </a:t>
            </a:r>
            <a:r>
              <a:rPr lang="en-GB" sz="2000" dirty="0">
                <a:solidFill>
                  <a:srgbClr val="115076"/>
                </a:solidFill>
              </a:rPr>
              <a:t>(with or without an </a:t>
            </a:r>
            <a:r>
              <a:rPr lang="en-GB" sz="2000" b="1" dirty="0">
                <a:solidFill>
                  <a:srgbClr val="115076"/>
                </a:solidFill>
              </a:rPr>
              <a:t>umlaut</a:t>
            </a:r>
            <a:r>
              <a:rPr lang="en-GB" sz="2000" dirty="0">
                <a:solidFill>
                  <a:srgbClr val="115076"/>
                </a:solidFill>
              </a:rPr>
              <a:t>).</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11B8227-D4D0-417C-9D21-570C5972CA3D}"/>
              </a:ext>
            </a:extLst>
          </p:cNvPr>
          <p:cNvSpPr txBox="1"/>
          <p:nvPr/>
        </p:nvSpPr>
        <p:spPr>
          <a:xfrm>
            <a:off x="147599" y="4362113"/>
            <a:ext cx="921335" cy="400110"/>
          </a:xfrm>
          <a:prstGeom prst="rect">
            <a:avLst/>
          </a:prstGeom>
          <a:solidFill>
            <a:srgbClr val="FDEEB9"/>
          </a:solidFill>
          <a:ln>
            <a:solidFill>
              <a:schemeClr val="tx1">
                <a:lumMod val="50000"/>
                <a:lumOff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4</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411B8227-D4D0-417C-9D21-570C5972CA3D}"/>
              </a:ext>
            </a:extLst>
          </p:cNvPr>
          <p:cNvSpPr txBox="1"/>
          <p:nvPr/>
        </p:nvSpPr>
        <p:spPr>
          <a:xfrm>
            <a:off x="161313" y="3584113"/>
            <a:ext cx="938099"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3</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0" name="Speech Bubble: Rectangle with Corners Rounded 20">
            <a:extLst>
              <a:ext uri="{FF2B5EF4-FFF2-40B4-BE49-F238E27FC236}">
                <a16:creationId xmlns:a16="http://schemas.microsoft.com/office/drawing/2014/main" id="{E1F59D70-95F9-41CC-86DA-B4B7C916628D}"/>
              </a:ext>
            </a:extLst>
          </p:cNvPr>
          <p:cNvSpPr/>
          <p:nvPr/>
        </p:nvSpPr>
        <p:spPr>
          <a:xfrm>
            <a:off x="1525734" y="5863255"/>
            <a:ext cx="8903369" cy="388766"/>
          </a:xfrm>
          <a:prstGeom prst="wedgeRoundRectCallout">
            <a:avLst>
              <a:gd name="adj1" fmla="val -43378"/>
              <a:gd name="adj2" fmla="val 34994"/>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the word for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a:t>
            </a:r>
            <a:r>
              <a:rPr kumimoji="0" lang="en-GB" sz="2000" b="1" i="1"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all</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plural nouns</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(in R1 and R2).</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411B8227-D4D0-417C-9D21-570C5972CA3D}"/>
              </a:ext>
            </a:extLst>
          </p:cNvPr>
          <p:cNvSpPr txBox="1"/>
          <p:nvPr/>
        </p:nvSpPr>
        <p:spPr>
          <a:xfrm>
            <a:off x="123213" y="1553378"/>
            <a:ext cx="995248"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1</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411B8227-D4D0-417C-9D21-570C5972CA3D}"/>
              </a:ext>
            </a:extLst>
          </p:cNvPr>
          <p:cNvSpPr txBox="1"/>
          <p:nvPr/>
        </p:nvSpPr>
        <p:spPr>
          <a:xfrm>
            <a:off x="142263" y="2578411"/>
            <a:ext cx="957149"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2</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3A91BB73-B876-48F6-B03D-88AE2BC933E5}"/>
              </a:ext>
            </a:extLst>
          </p:cNvPr>
          <p:cNvSpPr txBox="1"/>
          <p:nvPr/>
        </p:nvSpPr>
        <p:spPr>
          <a:xfrm>
            <a:off x="0" y="1057024"/>
            <a:ext cx="117600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We know five ways to form plurals in German:</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068934" y="1588996"/>
            <a:ext cx="594425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Add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the end (with</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or without an </a:t>
            </a:r>
            <a:r>
              <a:rPr kumimoji="0" lang="en-GB" sz="2000" b="1" i="0" u="none" strike="noStrike" kern="1200" cap="none" spc="0" normalizeH="0" noProof="0" dirty="0">
                <a:ln>
                  <a:noFill/>
                </a:ln>
                <a:solidFill>
                  <a:srgbClr val="115076"/>
                </a:solidFill>
                <a:effectLst/>
                <a:uLnTx/>
                <a:uFillTx/>
                <a:latin typeface="Century Gothic" panose="020F0302020204030204"/>
                <a:ea typeface="+mn-ea"/>
                <a:cs typeface="+mn-cs"/>
              </a:rPr>
              <a:t>umlaut</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Rectangle 5"/>
          <p:cNvSpPr/>
          <p:nvPr/>
        </p:nvSpPr>
        <p:spPr>
          <a:xfrm>
            <a:off x="1133531" y="2594192"/>
            <a:ext cx="665486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Words ending in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-EL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or</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-EN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or</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-ER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may not change.</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64" name="Rectangle 63"/>
          <p:cNvSpPr/>
          <p:nvPr/>
        </p:nvSpPr>
        <p:spPr>
          <a:xfrm>
            <a:off x="1118461" y="3599388"/>
            <a:ext cx="6096000" cy="4001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Add either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or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F34FACF6-3D36-407D-ACFD-7A0A82E1D870}"/>
              </a:ext>
            </a:extLst>
          </p:cNvPr>
          <p:cNvSpPr txBox="1"/>
          <p:nvPr/>
        </p:nvSpPr>
        <p:spPr>
          <a:xfrm>
            <a:off x="166377" y="5304622"/>
            <a:ext cx="921335" cy="400110"/>
          </a:xfrm>
          <a:prstGeom prst="rect">
            <a:avLst/>
          </a:prstGeom>
          <a:solidFill>
            <a:srgbClr val="FDEEB9"/>
          </a:solidFill>
          <a:ln>
            <a:solidFill>
              <a:schemeClr val="tx1">
                <a:lumMod val="50000"/>
                <a:lumOff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5</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4C0441F6-9BFC-4728-82C1-312A21679C82}"/>
              </a:ext>
            </a:extLst>
          </p:cNvPr>
          <p:cNvSpPr txBox="1"/>
          <p:nvPr/>
        </p:nvSpPr>
        <p:spPr>
          <a:xfrm>
            <a:off x="1099412" y="5332077"/>
            <a:ext cx="61455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Add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 </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03A01ADB-A5A6-4133-977F-AB016133ACD8}"/>
              </a:ext>
            </a:extLst>
          </p:cNvPr>
          <p:cNvSpPr txBox="1"/>
          <p:nvPr/>
        </p:nvSpPr>
        <p:spPr>
          <a:xfrm>
            <a:off x="6934147" y="3517494"/>
            <a:ext cx="3025399"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90% feminine nouns</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897E2CB6-9A3D-45B1-B016-7000664E2A18}"/>
              </a:ext>
            </a:extLst>
          </p:cNvPr>
          <p:cNvSpPr txBox="1"/>
          <p:nvPr/>
        </p:nvSpPr>
        <p:spPr>
          <a:xfrm>
            <a:off x="7440552" y="1439541"/>
            <a:ext cx="3039762" cy="707886"/>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&gt;90% masculine nouns</a:t>
            </a:r>
            <a:b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&gt;75% neuter nouns</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AFCF1E8B-502D-4C0D-B42B-0C499682504E}"/>
              </a:ext>
            </a:extLst>
          </p:cNvPr>
          <p:cNvSpPr txBox="1"/>
          <p:nvPr/>
        </p:nvSpPr>
        <p:spPr>
          <a:xfrm>
            <a:off x="7013190" y="4404529"/>
            <a:ext cx="3037756"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&gt;25% neuter nouns</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2BFC1A89-CDEA-486B-A1A1-2C46DE7DEE0C}"/>
              </a:ext>
            </a:extLst>
          </p:cNvPr>
          <p:cNvSpPr txBox="1"/>
          <p:nvPr/>
        </p:nvSpPr>
        <p:spPr>
          <a:xfrm>
            <a:off x="7011184" y="5269004"/>
            <a:ext cx="3039762"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B0502020202020204" pitchFamily="34" charset="0"/>
              </a:rPr>
              <a:t>borrowed nouns</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7C8B41AB-441B-4427-82F8-BBBE8FFE9CFE}"/>
              </a:ext>
            </a:extLst>
          </p:cNvPr>
          <p:cNvSpPr txBox="1"/>
          <p:nvPr/>
        </p:nvSpPr>
        <p:spPr>
          <a:xfrm>
            <a:off x="7440552" y="2572652"/>
            <a:ext cx="2518994"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masculine/neuter</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F8C2820C-AB7D-4597-B9FE-95A50E855267}"/>
              </a:ext>
            </a:extLst>
          </p:cNvPr>
          <p:cNvSpPr txBox="1"/>
          <p:nvPr/>
        </p:nvSpPr>
        <p:spPr>
          <a:xfrm>
            <a:off x="10429103" y="1425498"/>
            <a:ext cx="1441622" cy="400110"/>
          </a:xfrm>
          <a:prstGeom prst="rect">
            <a:avLst/>
          </a:prstGeom>
          <a:noFill/>
        </p:spPr>
        <p:txBody>
          <a:bodyPr wrap="square" rtlCol="0">
            <a:spAutoFit/>
          </a:bodyPr>
          <a:lstStyle/>
          <a:p>
            <a:r>
              <a:rPr lang="en-GB" sz="2000" dirty="0">
                <a:solidFill>
                  <a:srgbClr val="115076"/>
                </a:solidFill>
              </a:rPr>
              <a:t>die </a:t>
            </a:r>
            <a:r>
              <a:rPr lang="en-GB" sz="2000" dirty="0" err="1">
                <a:solidFill>
                  <a:srgbClr val="115076"/>
                </a:solidFill>
              </a:rPr>
              <a:t>Flüsse</a:t>
            </a:r>
            <a:endParaRPr lang="en-GB" sz="2000" dirty="0">
              <a:solidFill>
                <a:srgbClr val="115076"/>
              </a:solidFill>
            </a:endParaRPr>
          </a:p>
        </p:txBody>
      </p:sp>
      <p:sp>
        <p:nvSpPr>
          <p:cNvPr id="38" name="TextBox 37">
            <a:extLst>
              <a:ext uri="{FF2B5EF4-FFF2-40B4-BE49-F238E27FC236}">
                <a16:creationId xmlns:a16="http://schemas.microsoft.com/office/drawing/2014/main" id="{717430B9-D49E-461A-91D4-9E456A7C340C}"/>
              </a:ext>
            </a:extLst>
          </p:cNvPr>
          <p:cNvSpPr txBox="1"/>
          <p:nvPr/>
        </p:nvSpPr>
        <p:spPr>
          <a:xfrm>
            <a:off x="10429103" y="1762932"/>
            <a:ext cx="1719596" cy="400110"/>
          </a:xfrm>
          <a:prstGeom prst="rect">
            <a:avLst/>
          </a:prstGeom>
          <a:noFill/>
        </p:spPr>
        <p:txBody>
          <a:bodyPr wrap="square" rtlCol="0">
            <a:spAutoFit/>
          </a:bodyPr>
          <a:lstStyle/>
          <a:p>
            <a:r>
              <a:rPr lang="en-GB" sz="2000" dirty="0">
                <a:solidFill>
                  <a:srgbClr val="115076"/>
                </a:solidFill>
              </a:rPr>
              <a:t>die </a:t>
            </a:r>
            <a:r>
              <a:rPr lang="en-GB" sz="2000" dirty="0" err="1">
                <a:solidFill>
                  <a:srgbClr val="115076"/>
                </a:solidFill>
              </a:rPr>
              <a:t>Konzerte</a:t>
            </a:r>
            <a:endParaRPr lang="en-GB" sz="2000" dirty="0">
              <a:solidFill>
                <a:srgbClr val="115076"/>
              </a:solidFill>
            </a:endParaRPr>
          </a:p>
        </p:txBody>
      </p:sp>
      <p:sp>
        <p:nvSpPr>
          <p:cNvPr id="39" name="TextBox 38">
            <a:extLst>
              <a:ext uri="{FF2B5EF4-FFF2-40B4-BE49-F238E27FC236}">
                <a16:creationId xmlns:a16="http://schemas.microsoft.com/office/drawing/2014/main" id="{EE2883EE-249A-4253-9E72-8F257E114FC7}"/>
              </a:ext>
            </a:extLst>
          </p:cNvPr>
          <p:cNvSpPr txBox="1"/>
          <p:nvPr/>
        </p:nvSpPr>
        <p:spPr>
          <a:xfrm>
            <a:off x="9981926" y="2740868"/>
            <a:ext cx="2210074" cy="400110"/>
          </a:xfrm>
          <a:prstGeom prst="rect">
            <a:avLst/>
          </a:prstGeom>
          <a:noFill/>
        </p:spPr>
        <p:txBody>
          <a:bodyPr wrap="square" rtlCol="0">
            <a:spAutoFit/>
          </a:bodyPr>
          <a:lstStyle/>
          <a:p>
            <a:r>
              <a:rPr lang="en-GB" sz="2000" dirty="0">
                <a:solidFill>
                  <a:srgbClr val="115076"/>
                </a:solidFill>
              </a:rPr>
              <a:t>die </a:t>
            </a:r>
            <a:r>
              <a:rPr lang="en-GB" sz="2000" dirty="0" err="1">
                <a:solidFill>
                  <a:srgbClr val="115076"/>
                </a:solidFill>
              </a:rPr>
              <a:t>Orchester</a:t>
            </a:r>
            <a:endParaRPr lang="en-GB" sz="2000" dirty="0">
              <a:solidFill>
                <a:srgbClr val="115076"/>
              </a:solidFill>
            </a:endParaRPr>
          </a:p>
        </p:txBody>
      </p:sp>
      <p:sp>
        <p:nvSpPr>
          <p:cNvPr id="40" name="TextBox 39">
            <a:extLst>
              <a:ext uri="{FF2B5EF4-FFF2-40B4-BE49-F238E27FC236}">
                <a16:creationId xmlns:a16="http://schemas.microsoft.com/office/drawing/2014/main" id="{13A2E1F1-F8B0-4A7F-9575-657DE0F8CF2D}"/>
              </a:ext>
            </a:extLst>
          </p:cNvPr>
          <p:cNvSpPr txBox="1"/>
          <p:nvPr/>
        </p:nvSpPr>
        <p:spPr>
          <a:xfrm>
            <a:off x="9981926" y="2448913"/>
            <a:ext cx="1719596" cy="400110"/>
          </a:xfrm>
          <a:prstGeom prst="rect">
            <a:avLst/>
          </a:prstGeom>
          <a:noFill/>
        </p:spPr>
        <p:txBody>
          <a:bodyPr wrap="square" rtlCol="0">
            <a:spAutoFit/>
          </a:bodyPr>
          <a:lstStyle/>
          <a:p>
            <a:r>
              <a:rPr lang="en-GB" sz="2000" dirty="0">
                <a:solidFill>
                  <a:srgbClr val="115076"/>
                </a:solidFill>
              </a:rPr>
              <a:t>die </a:t>
            </a:r>
            <a:r>
              <a:rPr lang="en-GB" sz="2000" dirty="0" err="1">
                <a:solidFill>
                  <a:srgbClr val="115076"/>
                </a:solidFill>
              </a:rPr>
              <a:t>Fehler</a:t>
            </a:r>
            <a:endParaRPr lang="en-GB" sz="2000" dirty="0">
              <a:solidFill>
                <a:srgbClr val="115076"/>
              </a:solidFill>
            </a:endParaRPr>
          </a:p>
        </p:txBody>
      </p:sp>
      <p:sp>
        <p:nvSpPr>
          <p:cNvPr id="42" name="TextBox 41">
            <a:extLst>
              <a:ext uri="{FF2B5EF4-FFF2-40B4-BE49-F238E27FC236}">
                <a16:creationId xmlns:a16="http://schemas.microsoft.com/office/drawing/2014/main" id="{B3612E15-792F-4A7A-B0BA-4B11640AE1F8}"/>
              </a:ext>
            </a:extLst>
          </p:cNvPr>
          <p:cNvSpPr txBox="1"/>
          <p:nvPr/>
        </p:nvSpPr>
        <p:spPr>
          <a:xfrm>
            <a:off x="9959546" y="3374000"/>
            <a:ext cx="1719596" cy="400110"/>
          </a:xfrm>
          <a:prstGeom prst="rect">
            <a:avLst/>
          </a:prstGeom>
          <a:noFill/>
        </p:spPr>
        <p:txBody>
          <a:bodyPr wrap="square" rtlCol="0">
            <a:spAutoFit/>
          </a:bodyPr>
          <a:lstStyle/>
          <a:p>
            <a:r>
              <a:rPr lang="en-GB" sz="2000" dirty="0">
                <a:solidFill>
                  <a:srgbClr val="115076"/>
                </a:solidFill>
              </a:rPr>
              <a:t>die </a:t>
            </a:r>
            <a:r>
              <a:rPr lang="en-GB" sz="2000" dirty="0" err="1">
                <a:solidFill>
                  <a:srgbClr val="115076"/>
                </a:solidFill>
              </a:rPr>
              <a:t>Wochen</a:t>
            </a:r>
            <a:endParaRPr lang="en-GB" sz="2000" dirty="0">
              <a:solidFill>
                <a:srgbClr val="115076"/>
              </a:solidFill>
            </a:endParaRPr>
          </a:p>
        </p:txBody>
      </p:sp>
      <p:sp>
        <p:nvSpPr>
          <p:cNvPr id="43" name="TextBox 42">
            <a:extLst>
              <a:ext uri="{FF2B5EF4-FFF2-40B4-BE49-F238E27FC236}">
                <a16:creationId xmlns:a16="http://schemas.microsoft.com/office/drawing/2014/main" id="{C02A7F2E-53CE-4A9B-A8C4-73F6D0389B5E}"/>
              </a:ext>
            </a:extLst>
          </p:cNvPr>
          <p:cNvSpPr txBox="1"/>
          <p:nvPr/>
        </p:nvSpPr>
        <p:spPr>
          <a:xfrm>
            <a:off x="9960754" y="3717549"/>
            <a:ext cx="2069933" cy="400110"/>
          </a:xfrm>
          <a:prstGeom prst="rect">
            <a:avLst/>
          </a:prstGeom>
          <a:noFill/>
        </p:spPr>
        <p:txBody>
          <a:bodyPr wrap="square" rtlCol="0">
            <a:spAutoFit/>
          </a:bodyPr>
          <a:lstStyle/>
          <a:p>
            <a:r>
              <a:rPr lang="en-GB" sz="2000" dirty="0">
                <a:solidFill>
                  <a:srgbClr val="115076"/>
                </a:solidFill>
              </a:rPr>
              <a:t>die </a:t>
            </a:r>
            <a:r>
              <a:rPr lang="en-GB" sz="2000" dirty="0" err="1">
                <a:solidFill>
                  <a:srgbClr val="115076"/>
                </a:solidFill>
              </a:rPr>
              <a:t>Antworten</a:t>
            </a:r>
            <a:endParaRPr lang="en-GB" sz="2000" dirty="0">
              <a:solidFill>
                <a:srgbClr val="115076"/>
              </a:solidFill>
            </a:endParaRPr>
          </a:p>
        </p:txBody>
      </p:sp>
      <p:sp>
        <p:nvSpPr>
          <p:cNvPr id="44" name="TextBox 43">
            <a:extLst>
              <a:ext uri="{FF2B5EF4-FFF2-40B4-BE49-F238E27FC236}">
                <a16:creationId xmlns:a16="http://schemas.microsoft.com/office/drawing/2014/main" id="{411E84B6-24C1-4D6A-992A-F8BC66314252}"/>
              </a:ext>
            </a:extLst>
          </p:cNvPr>
          <p:cNvSpPr txBox="1"/>
          <p:nvPr/>
        </p:nvSpPr>
        <p:spPr>
          <a:xfrm>
            <a:off x="10050946" y="4382501"/>
            <a:ext cx="2069933" cy="400110"/>
          </a:xfrm>
          <a:prstGeom prst="rect">
            <a:avLst/>
          </a:prstGeom>
          <a:noFill/>
        </p:spPr>
        <p:txBody>
          <a:bodyPr wrap="square" rtlCol="0">
            <a:spAutoFit/>
          </a:bodyPr>
          <a:lstStyle/>
          <a:p>
            <a:r>
              <a:rPr lang="en-GB" sz="2000" dirty="0">
                <a:solidFill>
                  <a:srgbClr val="115076"/>
                </a:solidFill>
              </a:rPr>
              <a:t>die </a:t>
            </a:r>
            <a:r>
              <a:rPr lang="en-GB" sz="2000" dirty="0" err="1">
                <a:solidFill>
                  <a:srgbClr val="115076"/>
                </a:solidFill>
              </a:rPr>
              <a:t>Bücher</a:t>
            </a:r>
            <a:endParaRPr lang="en-GB" sz="2000" dirty="0">
              <a:solidFill>
                <a:srgbClr val="115076"/>
              </a:solidFill>
            </a:endParaRPr>
          </a:p>
        </p:txBody>
      </p:sp>
      <p:sp>
        <p:nvSpPr>
          <p:cNvPr id="45" name="TextBox 44">
            <a:extLst>
              <a:ext uri="{FF2B5EF4-FFF2-40B4-BE49-F238E27FC236}">
                <a16:creationId xmlns:a16="http://schemas.microsoft.com/office/drawing/2014/main" id="{ACD1C6FE-038D-4E0A-8ED3-2C562330F9E7}"/>
              </a:ext>
            </a:extLst>
          </p:cNvPr>
          <p:cNvSpPr txBox="1"/>
          <p:nvPr/>
        </p:nvSpPr>
        <p:spPr>
          <a:xfrm>
            <a:off x="10102380" y="5240640"/>
            <a:ext cx="2069933" cy="400110"/>
          </a:xfrm>
          <a:prstGeom prst="rect">
            <a:avLst/>
          </a:prstGeom>
          <a:noFill/>
        </p:spPr>
        <p:txBody>
          <a:bodyPr wrap="square" rtlCol="0">
            <a:spAutoFit/>
          </a:bodyPr>
          <a:lstStyle/>
          <a:p>
            <a:r>
              <a:rPr lang="en-GB" sz="2000" dirty="0">
                <a:solidFill>
                  <a:srgbClr val="115076"/>
                </a:solidFill>
              </a:rPr>
              <a:t>die Bands</a:t>
            </a:r>
          </a:p>
        </p:txBody>
      </p:sp>
    </p:spTree>
    <p:extLst>
      <p:ext uri="{BB962C8B-B14F-4D97-AF65-F5344CB8AC3E}">
        <p14:creationId xmlns:p14="http://schemas.microsoft.com/office/powerpoint/2010/main" val="350338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5" grpId="0" animBg="1"/>
      <p:bldP spid="30" grpId="0" animBg="1"/>
      <p:bldP spid="32" grpId="0" animBg="1"/>
      <p:bldP spid="57" grpId="0" animBg="1"/>
      <p:bldP spid="2" grpId="0"/>
      <p:bldP spid="6" grpId="0"/>
      <p:bldP spid="64" grpId="0"/>
      <p:bldP spid="27" grpId="0" animBg="1"/>
      <p:bldP spid="28" grpId="0"/>
      <p:bldP spid="31" grpId="0" animBg="1"/>
      <p:bldP spid="33" grpId="0" animBg="1"/>
      <p:bldP spid="34" grpId="0" animBg="1"/>
      <p:bldP spid="36" grpId="0" animBg="1"/>
      <p:bldP spid="37" grpId="0" animBg="1"/>
      <p:bldP spid="7" grpId="0"/>
      <p:bldP spid="38" grpId="0"/>
      <p:bldP spid="39" grpId="0"/>
      <p:bldP spid="40" grpId="0"/>
      <p:bldP spid="42" grpId="0"/>
      <p:bldP spid="43" grpId="0"/>
      <p:bldP spid="44" grpId="0"/>
      <p:bldP spid="4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782064" cy="869950"/>
          </a:xfrm>
          <a:prstGeom prst="rect">
            <a:avLst/>
          </a:prstGeom>
        </p:spPr>
      </p:pic>
      <p:sp>
        <p:nvSpPr>
          <p:cNvPr id="4" name="Title 3"/>
          <p:cNvSpPr>
            <a:spLocks noGrp="1"/>
          </p:cNvSpPr>
          <p:nvPr>
            <p:ph type="title"/>
          </p:nvPr>
        </p:nvSpPr>
        <p:spPr>
          <a:xfrm>
            <a:off x="-1" y="294041"/>
            <a:ext cx="7105135" cy="707849"/>
          </a:xfrm>
        </p:spPr>
        <p:txBody>
          <a:bodyPr>
            <a:normAutofit/>
          </a:bodyPr>
          <a:lstStyle/>
          <a:p>
            <a:r>
              <a:rPr lang="en-GB" sz="3600" b="1" dirty="0">
                <a:solidFill>
                  <a:schemeClr val="bg1"/>
                </a:solidFill>
              </a:rPr>
              <a:t>Wie </a:t>
            </a:r>
            <a:r>
              <a:rPr lang="en-GB" sz="3600" b="1" dirty="0" err="1">
                <a:solidFill>
                  <a:schemeClr val="bg1"/>
                </a:solidFill>
              </a:rPr>
              <a:t>viele</a:t>
            </a:r>
            <a:r>
              <a:rPr lang="en-GB" sz="3600" b="1" dirty="0">
                <a:solidFill>
                  <a:schemeClr val="bg1"/>
                </a:solidFill>
              </a:rPr>
              <a:t>?</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10540314" y="247046"/>
            <a:ext cx="141888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123568" y="123202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Hier sind zwei...</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B62B0D57-C829-45A5-B997-CA17C5C86AE4}"/>
              </a:ext>
            </a:extLst>
          </p:cNvPr>
          <p:cNvSpPr txBox="1"/>
          <p:nvPr/>
        </p:nvSpPr>
        <p:spPr>
          <a:xfrm>
            <a:off x="283853" y="1833799"/>
            <a:ext cx="995248"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1</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5D536F00-1E19-4A70-9FD1-22441350FE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1605" y="1740684"/>
            <a:ext cx="603998" cy="600223"/>
          </a:xfrm>
          <a:prstGeom prst="rect">
            <a:avLst/>
          </a:prstGeom>
        </p:spPr>
      </p:pic>
      <p:pic>
        <p:nvPicPr>
          <p:cNvPr id="41" name="Picture 40" descr="A picture containing accessory, umbrella&#10;&#10;Description automatically generated">
            <a:extLst>
              <a:ext uri="{FF2B5EF4-FFF2-40B4-BE49-F238E27FC236}">
                <a16:creationId xmlns:a16="http://schemas.microsoft.com/office/drawing/2014/main" id="{CA96DDA5-1417-4295-9583-0542BD2B3A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145" y="4499504"/>
            <a:ext cx="997150" cy="1101833"/>
          </a:xfrm>
          <a:prstGeom prst="rect">
            <a:avLst/>
          </a:prstGeom>
        </p:spPr>
      </p:pic>
      <p:pic>
        <p:nvPicPr>
          <p:cNvPr id="50" name="Picture 49" descr="A picture containing accessory, umbrella&#10;&#10;Description automatically generated">
            <a:hlinkClick r:id="" action="ppaction://noaction">
              <a:snd r:embed="rId6" name="8.3.2.2 Slide 37 Hute.wav"/>
            </a:hlinkClick>
            <a:extLst>
              <a:ext uri="{FF2B5EF4-FFF2-40B4-BE49-F238E27FC236}">
                <a16:creationId xmlns:a16="http://schemas.microsoft.com/office/drawing/2014/main" id="{53CB05A9-F8FF-47B5-BEA3-7D17E29865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9101" y="4615064"/>
            <a:ext cx="997150" cy="1101833"/>
          </a:xfrm>
          <a:prstGeom prst="rect">
            <a:avLst/>
          </a:prstGeom>
        </p:spPr>
      </p:pic>
      <p:pic>
        <p:nvPicPr>
          <p:cNvPr id="51" name="Picture 50">
            <a:hlinkClick r:id="" action="ppaction://noaction">
              <a:snd r:embed="rId7" name="8.3.2.2 Slide 37 Monate.wav"/>
            </a:hlinkClick>
            <a:extLst>
              <a:ext uri="{FF2B5EF4-FFF2-40B4-BE49-F238E27FC236}">
                <a16:creationId xmlns:a16="http://schemas.microsoft.com/office/drawing/2014/main" id="{05D2954A-7817-4A3D-BB14-E96EC15533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7639" y="1759939"/>
            <a:ext cx="603998" cy="600223"/>
          </a:xfrm>
          <a:prstGeom prst="rect">
            <a:avLst/>
          </a:prstGeom>
        </p:spPr>
      </p:pic>
      <p:pic>
        <p:nvPicPr>
          <p:cNvPr id="31" name="Picture 30">
            <a:extLst>
              <a:ext uri="{FF2B5EF4-FFF2-40B4-BE49-F238E27FC236}">
                <a16:creationId xmlns:a16="http://schemas.microsoft.com/office/drawing/2014/main" id="{061AE636-ECAE-4D55-B2D3-2097B41188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5072" y="3217076"/>
            <a:ext cx="1284784" cy="854553"/>
          </a:xfrm>
          <a:prstGeom prst="rect">
            <a:avLst/>
          </a:prstGeom>
        </p:spPr>
      </p:pic>
      <p:pic>
        <p:nvPicPr>
          <p:cNvPr id="34" name="Picture 33" descr="Graphical user interface&#10;&#10;Description automatically generated">
            <a:extLst>
              <a:ext uri="{FF2B5EF4-FFF2-40B4-BE49-F238E27FC236}">
                <a16:creationId xmlns:a16="http://schemas.microsoft.com/office/drawing/2014/main" id="{2B89E0D0-7036-4EA0-98BE-84464737A0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9207"/>
          <a:stretch/>
        </p:blipFill>
        <p:spPr>
          <a:xfrm>
            <a:off x="8343684" y="4733120"/>
            <a:ext cx="1519901" cy="868217"/>
          </a:xfrm>
          <a:prstGeom prst="rect">
            <a:avLst/>
          </a:prstGeom>
        </p:spPr>
      </p:pic>
      <p:pic>
        <p:nvPicPr>
          <p:cNvPr id="14" name="Picture 13">
            <a:hlinkClick r:id="" action="ppaction://noaction">
              <a:snd r:embed="rId10" name="8.3.2.2 Slide 37 Konzerte.wav"/>
            </a:hlinkClick>
            <a:extLst>
              <a:ext uri="{FF2B5EF4-FFF2-40B4-BE49-F238E27FC236}">
                <a16:creationId xmlns:a16="http://schemas.microsoft.com/office/drawing/2014/main" id="{061AE636-ECAE-4D55-B2D3-2097B41188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97472" y="3369476"/>
            <a:ext cx="1284784" cy="854553"/>
          </a:xfrm>
          <a:prstGeom prst="rect">
            <a:avLst/>
          </a:prstGeom>
        </p:spPr>
      </p:pic>
      <p:pic>
        <p:nvPicPr>
          <p:cNvPr id="16" name="Picture 15" descr="Graphical user interface&#10;&#10;Description automatically generated">
            <a:hlinkClick r:id="" action="ppaction://noaction">
              <a:snd r:embed="rId11" name="8.3.2.2 Slide 37 Strande.wav"/>
            </a:hlinkClick>
            <a:extLst>
              <a:ext uri="{FF2B5EF4-FFF2-40B4-BE49-F238E27FC236}">
                <a16:creationId xmlns:a16="http://schemas.microsoft.com/office/drawing/2014/main" id="{2B89E0D0-7036-4EA0-98BE-84464737A0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9207"/>
          <a:stretch/>
        </p:blipFill>
        <p:spPr>
          <a:xfrm>
            <a:off x="8461422" y="4862555"/>
            <a:ext cx="1519901" cy="868217"/>
          </a:xfrm>
          <a:prstGeom prst="rect">
            <a:avLst/>
          </a:prstGeom>
        </p:spPr>
      </p:pic>
      <p:sp>
        <p:nvSpPr>
          <p:cNvPr id="2" name="TextBox 1"/>
          <p:cNvSpPr txBox="1"/>
          <p:nvPr/>
        </p:nvSpPr>
        <p:spPr>
          <a:xfrm>
            <a:off x="1272062" y="2387906"/>
            <a:ext cx="1815152" cy="523220"/>
          </a:xfrm>
          <a:prstGeom prst="rect">
            <a:avLst/>
          </a:prstGeom>
          <a:noFill/>
        </p:spPr>
        <p:txBody>
          <a:bodyPr wrap="square" rtlCol="0">
            <a:spAutoFit/>
          </a:bodyPr>
          <a:lstStyle/>
          <a:p>
            <a:pPr algn="l"/>
            <a:r>
              <a:rPr lang="en-GB" sz="2800" b="1" dirty="0" err="1">
                <a:solidFill>
                  <a:schemeClr val="accent5">
                    <a:lumMod val="50000"/>
                  </a:schemeClr>
                </a:solidFill>
              </a:rPr>
              <a:t>Monate</a:t>
            </a:r>
            <a:endParaRPr lang="en-GB" sz="2800" b="1" dirty="0">
              <a:solidFill>
                <a:schemeClr val="accent5">
                  <a:lumMod val="50000"/>
                </a:schemeClr>
              </a:solidFill>
            </a:endParaRPr>
          </a:p>
        </p:txBody>
      </p:sp>
      <p:sp>
        <p:nvSpPr>
          <p:cNvPr id="18" name="TextBox 17"/>
          <p:cNvSpPr txBox="1"/>
          <p:nvPr/>
        </p:nvSpPr>
        <p:spPr>
          <a:xfrm>
            <a:off x="7890138" y="2782259"/>
            <a:ext cx="2091185" cy="523220"/>
          </a:xfrm>
          <a:prstGeom prst="rect">
            <a:avLst/>
          </a:prstGeom>
          <a:noFill/>
        </p:spPr>
        <p:txBody>
          <a:bodyPr wrap="square" rtlCol="0">
            <a:spAutoFit/>
          </a:bodyPr>
          <a:lstStyle/>
          <a:p>
            <a:r>
              <a:rPr lang="de-DE" sz="2800" b="1" dirty="0">
                <a:solidFill>
                  <a:schemeClr val="accent5">
                    <a:lumMod val="50000"/>
                  </a:schemeClr>
                </a:solidFill>
              </a:rPr>
              <a:t>Bahnhöfe</a:t>
            </a:r>
            <a:endParaRPr lang="en-GB" sz="3600" b="1" dirty="0">
              <a:solidFill>
                <a:schemeClr val="accent5">
                  <a:lumMod val="50000"/>
                </a:schemeClr>
              </a:solidFill>
            </a:endParaRPr>
          </a:p>
        </p:txBody>
      </p:sp>
      <p:sp>
        <p:nvSpPr>
          <p:cNvPr id="19" name="TextBox 18"/>
          <p:cNvSpPr txBox="1"/>
          <p:nvPr/>
        </p:nvSpPr>
        <p:spPr>
          <a:xfrm>
            <a:off x="4932288" y="4224029"/>
            <a:ext cx="1815152" cy="523220"/>
          </a:xfrm>
          <a:prstGeom prst="rect">
            <a:avLst/>
          </a:prstGeom>
          <a:noFill/>
        </p:spPr>
        <p:txBody>
          <a:bodyPr wrap="square" rtlCol="0">
            <a:spAutoFit/>
          </a:bodyPr>
          <a:lstStyle/>
          <a:p>
            <a:pPr algn="l"/>
            <a:r>
              <a:rPr lang="en-GB" sz="2800" b="1" dirty="0" err="1">
                <a:solidFill>
                  <a:schemeClr val="accent5">
                    <a:lumMod val="50000"/>
                  </a:schemeClr>
                </a:solidFill>
              </a:rPr>
              <a:t>Konzerte</a:t>
            </a:r>
            <a:endParaRPr lang="en-GB" sz="2800" b="1" dirty="0">
              <a:solidFill>
                <a:schemeClr val="accent5">
                  <a:lumMod val="50000"/>
                </a:schemeClr>
              </a:solidFill>
            </a:endParaRPr>
          </a:p>
        </p:txBody>
      </p:sp>
      <p:sp>
        <p:nvSpPr>
          <p:cNvPr id="20" name="TextBox 19"/>
          <p:cNvSpPr txBox="1"/>
          <p:nvPr/>
        </p:nvSpPr>
        <p:spPr>
          <a:xfrm>
            <a:off x="1213197" y="5601337"/>
            <a:ext cx="1815152" cy="523220"/>
          </a:xfrm>
          <a:prstGeom prst="rect">
            <a:avLst/>
          </a:prstGeom>
          <a:noFill/>
        </p:spPr>
        <p:txBody>
          <a:bodyPr wrap="square" rtlCol="0">
            <a:spAutoFit/>
          </a:bodyPr>
          <a:lstStyle/>
          <a:p>
            <a:r>
              <a:rPr lang="de-DE" sz="2800" b="1">
                <a:solidFill>
                  <a:schemeClr val="accent5">
                    <a:lumMod val="50000"/>
                  </a:schemeClr>
                </a:solidFill>
              </a:rPr>
              <a:t>Hüte</a:t>
            </a:r>
            <a:endParaRPr lang="en-GB" sz="3600" b="1" dirty="0">
              <a:solidFill>
                <a:schemeClr val="accent5">
                  <a:lumMod val="50000"/>
                </a:schemeClr>
              </a:solidFill>
            </a:endParaRPr>
          </a:p>
        </p:txBody>
      </p:sp>
      <p:sp>
        <p:nvSpPr>
          <p:cNvPr id="21" name="TextBox 20"/>
          <p:cNvSpPr txBox="1"/>
          <p:nvPr/>
        </p:nvSpPr>
        <p:spPr>
          <a:xfrm>
            <a:off x="8461422" y="5769862"/>
            <a:ext cx="1815152" cy="523220"/>
          </a:xfrm>
          <a:prstGeom prst="rect">
            <a:avLst/>
          </a:prstGeom>
          <a:noFill/>
        </p:spPr>
        <p:txBody>
          <a:bodyPr wrap="square" rtlCol="0">
            <a:spAutoFit/>
          </a:bodyPr>
          <a:lstStyle/>
          <a:p>
            <a:r>
              <a:rPr lang="de-DE" sz="2800" b="1" dirty="0">
                <a:solidFill>
                  <a:schemeClr val="accent5">
                    <a:lumMod val="50000"/>
                  </a:schemeClr>
                </a:solidFill>
              </a:rPr>
              <a:t>Strände</a:t>
            </a:r>
            <a:endParaRPr lang="en-GB" sz="3600" b="1" dirty="0">
              <a:solidFill>
                <a:schemeClr val="accent5">
                  <a:lumMod val="50000"/>
                </a:schemeClr>
              </a:solidFill>
            </a:endParaRPr>
          </a:p>
        </p:txBody>
      </p:sp>
      <p:pic>
        <p:nvPicPr>
          <p:cNvPr id="22" name="Picture 21">
            <a:extLst>
              <a:ext uri="{FF2B5EF4-FFF2-40B4-BE49-F238E27FC236}">
                <a16:creationId xmlns:a16="http://schemas.microsoft.com/office/drawing/2014/main" id="{97D9B96D-9FCA-4528-AADB-94E0D5A292B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50564" y="1442685"/>
            <a:ext cx="1362223" cy="1021667"/>
          </a:xfrm>
          <a:prstGeom prst="rect">
            <a:avLst/>
          </a:prstGeom>
        </p:spPr>
      </p:pic>
      <p:pic>
        <p:nvPicPr>
          <p:cNvPr id="23" name="Picture 22">
            <a:hlinkClick r:id="" action="ppaction://noaction">
              <a:snd r:embed="rId13" name="8.3.2.2 Slide 37 Bahnhofe.wav"/>
            </a:hlinkClick>
            <a:extLst>
              <a:ext uri="{FF2B5EF4-FFF2-40B4-BE49-F238E27FC236}">
                <a16:creationId xmlns:a16="http://schemas.microsoft.com/office/drawing/2014/main" id="{CDB8C810-3BF7-4C9C-A4CE-16A9C1E97A0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00296" y="1714575"/>
            <a:ext cx="1362223" cy="1021667"/>
          </a:xfrm>
          <a:prstGeom prst="rect">
            <a:avLst/>
          </a:prstGeom>
        </p:spPr>
      </p:pic>
    </p:spTree>
    <p:extLst>
      <p:ext uri="{BB962C8B-B14F-4D97-AF65-F5344CB8AC3E}">
        <p14:creationId xmlns:p14="http://schemas.microsoft.com/office/powerpoint/2010/main" val="107964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18" grpId="0"/>
      <p:bldP spid="19" grpId="0"/>
      <p:bldP spid="20"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782064" cy="869950"/>
          </a:xfrm>
          <a:prstGeom prst="rect">
            <a:avLst/>
          </a:prstGeom>
        </p:spPr>
      </p:pic>
      <p:sp>
        <p:nvSpPr>
          <p:cNvPr id="4" name="Title 3"/>
          <p:cNvSpPr>
            <a:spLocks noGrp="1"/>
          </p:cNvSpPr>
          <p:nvPr>
            <p:ph type="title"/>
          </p:nvPr>
        </p:nvSpPr>
        <p:spPr>
          <a:xfrm>
            <a:off x="-1" y="294041"/>
            <a:ext cx="7105135" cy="707849"/>
          </a:xfrm>
        </p:spPr>
        <p:txBody>
          <a:bodyPr>
            <a:normAutofit/>
          </a:bodyPr>
          <a:lstStyle/>
          <a:p>
            <a:r>
              <a:rPr lang="en-GB" sz="3600" b="1" dirty="0">
                <a:solidFill>
                  <a:schemeClr val="bg1"/>
                </a:solidFill>
              </a:rPr>
              <a:t>Wie </a:t>
            </a:r>
            <a:r>
              <a:rPr lang="en-GB" sz="3600" b="1" dirty="0" err="1">
                <a:solidFill>
                  <a:schemeClr val="bg1"/>
                </a:solidFill>
              </a:rPr>
              <a:t>viele</a:t>
            </a:r>
            <a:r>
              <a:rPr lang="en-GB" sz="3600" b="1" dirty="0">
                <a:solidFill>
                  <a:schemeClr val="bg1"/>
                </a:solidFill>
              </a:rPr>
              <a:t>?</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10540314" y="247046"/>
            <a:ext cx="141888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123568" y="123202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Hier sind zwei...</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4B03E586-62E1-4E0A-9A8D-9053FA1047DD}"/>
              </a:ext>
            </a:extLst>
          </p:cNvPr>
          <p:cNvSpPr txBox="1"/>
          <p:nvPr/>
        </p:nvSpPr>
        <p:spPr>
          <a:xfrm>
            <a:off x="221947" y="1902911"/>
            <a:ext cx="957149"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2</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4940" y="1562469"/>
            <a:ext cx="560209" cy="94977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9861" y="4571024"/>
            <a:ext cx="593187" cy="1030273"/>
          </a:xfrm>
          <a:prstGeom prst="rect">
            <a:avLst/>
          </a:prstGeom>
        </p:spPr>
      </p:pic>
      <p:pic>
        <p:nvPicPr>
          <p:cNvPr id="4100" name="Picture 4" descr="theatre actor clip art - Clip Art Library">
            <a:hlinkClick r:id="" action="ppaction://noaction">
              <a:snd r:embed="rId6" name="8.3.2.2 Slide 37 Schauspieler.wav"/>
            </a:hlinkClick>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82204" y="2683907"/>
            <a:ext cx="787675" cy="105742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lip art male teacher - Clip Art Librar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59191" y="1496045"/>
            <a:ext cx="811569" cy="78021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D4F7D8C6-D063-476C-9A38-A19BC27F5A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21505" y="4108075"/>
            <a:ext cx="693486" cy="870084"/>
          </a:xfrm>
          <a:prstGeom prst="rect">
            <a:avLst/>
          </a:prstGeom>
        </p:spPr>
      </p:pic>
      <p:pic>
        <p:nvPicPr>
          <p:cNvPr id="45" name="Picture 44">
            <a:hlinkClick r:id="" action="ppaction://noaction">
              <a:snd r:embed="rId10" name="8.3.2.2 Slide 37 Orchester.wav"/>
            </a:hlinkClick>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5172" y="1813463"/>
            <a:ext cx="560209" cy="949779"/>
          </a:xfrm>
          <a:prstGeom prst="rect">
            <a:avLst/>
          </a:prstGeom>
        </p:spPr>
      </p:pic>
      <p:pic>
        <p:nvPicPr>
          <p:cNvPr id="46" name="Picture 4" descr="theatre actor clip art - Clip Art Library">
            <a:hlinkClick r:id="" action="ppaction://noaction">
              <a:snd r:embed="rId6" name="8.3.2.2 Slide 37 Schauspieler.wav"/>
            </a:hlinkClick>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69879" y="2855959"/>
            <a:ext cx="787675" cy="10574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clip art male teacher - Clip Art Library">
            <a:hlinkClick r:id="" action="ppaction://noaction">
              <a:snd r:embed="rId11" name="8.3.2.2 Slide 37 Lehrer.wav"/>
            </a:hlinkClick>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11591" y="1648445"/>
            <a:ext cx="811569" cy="78021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hlinkClick r:id="" action="ppaction://noaction">
              <a:snd r:embed="rId12" name="8.3.2.2 Slide 37 Onkel.wav"/>
            </a:hlinkClick>
            <a:extLst>
              <a:ext uri="{FF2B5EF4-FFF2-40B4-BE49-F238E27FC236}">
                <a16:creationId xmlns:a16="http://schemas.microsoft.com/office/drawing/2014/main" id="{D4F7D8C6-D063-476C-9A38-A19BC27F5A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3905" y="4260475"/>
            <a:ext cx="693486" cy="870084"/>
          </a:xfrm>
          <a:prstGeom prst="rect">
            <a:avLst/>
          </a:prstGeom>
        </p:spPr>
      </p:pic>
      <p:pic>
        <p:nvPicPr>
          <p:cNvPr id="57" name="Picture 56">
            <a:hlinkClick r:id="" action="ppaction://noaction">
              <a:snd r:embed="rId13" name="8.3.2.2 Slide 37 Madchen.wav"/>
            </a:hlinkClick>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4496" y="4643329"/>
            <a:ext cx="593187" cy="1030273"/>
          </a:xfrm>
          <a:prstGeom prst="rect">
            <a:avLst/>
          </a:prstGeom>
        </p:spPr>
      </p:pic>
      <p:sp>
        <p:nvSpPr>
          <p:cNvPr id="7" name="TextBox 6"/>
          <p:cNvSpPr txBox="1"/>
          <p:nvPr/>
        </p:nvSpPr>
        <p:spPr>
          <a:xfrm>
            <a:off x="2813048" y="2883020"/>
            <a:ext cx="1883391" cy="523220"/>
          </a:xfrm>
          <a:prstGeom prst="rect">
            <a:avLst/>
          </a:prstGeom>
          <a:noFill/>
        </p:spPr>
        <p:txBody>
          <a:bodyPr wrap="square" rtlCol="0">
            <a:spAutoFit/>
          </a:bodyPr>
          <a:lstStyle/>
          <a:p>
            <a:pPr algn="l"/>
            <a:r>
              <a:rPr lang="en-GB" sz="2800" b="1" dirty="0" err="1">
                <a:solidFill>
                  <a:schemeClr val="accent5">
                    <a:lumMod val="50000"/>
                  </a:schemeClr>
                </a:solidFill>
              </a:rPr>
              <a:t>Orchester</a:t>
            </a:r>
            <a:endParaRPr lang="en-GB" sz="2800" b="1" dirty="0">
              <a:solidFill>
                <a:schemeClr val="accent5">
                  <a:lumMod val="50000"/>
                </a:schemeClr>
              </a:solidFill>
            </a:endParaRPr>
          </a:p>
        </p:txBody>
      </p:sp>
      <p:sp>
        <p:nvSpPr>
          <p:cNvPr id="58" name="TextBox 57"/>
          <p:cNvSpPr txBox="1"/>
          <p:nvPr/>
        </p:nvSpPr>
        <p:spPr>
          <a:xfrm>
            <a:off x="9347706" y="2572703"/>
            <a:ext cx="1883391" cy="523220"/>
          </a:xfrm>
          <a:prstGeom prst="rect">
            <a:avLst/>
          </a:prstGeom>
          <a:noFill/>
        </p:spPr>
        <p:txBody>
          <a:bodyPr wrap="square" rtlCol="0">
            <a:spAutoFit/>
          </a:bodyPr>
          <a:lstStyle/>
          <a:p>
            <a:pPr algn="l"/>
            <a:r>
              <a:rPr lang="en-GB" sz="2800" b="1">
                <a:solidFill>
                  <a:schemeClr val="accent5">
                    <a:lumMod val="50000"/>
                  </a:schemeClr>
                </a:solidFill>
              </a:rPr>
              <a:t>Lehrer</a:t>
            </a:r>
            <a:endParaRPr lang="en-GB" sz="2800" b="1" dirty="0">
              <a:solidFill>
                <a:schemeClr val="accent5">
                  <a:lumMod val="50000"/>
                </a:schemeClr>
              </a:solidFill>
            </a:endParaRPr>
          </a:p>
        </p:txBody>
      </p:sp>
      <p:sp>
        <p:nvSpPr>
          <p:cNvPr id="59" name="TextBox 58"/>
          <p:cNvSpPr txBox="1"/>
          <p:nvPr/>
        </p:nvSpPr>
        <p:spPr>
          <a:xfrm>
            <a:off x="5630779" y="3913386"/>
            <a:ext cx="2503287" cy="523220"/>
          </a:xfrm>
          <a:prstGeom prst="rect">
            <a:avLst/>
          </a:prstGeom>
          <a:noFill/>
        </p:spPr>
        <p:txBody>
          <a:bodyPr wrap="square" rtlCol="0">
            <a:spAutoFit/>
          </a:bodyPr>
          <a:lstStyle/>
          <a:p>
            <a:pPr algn="l"/>
            <a:r>
              <a:rPr lang="en-GB" sz="2800" b="1" dirty="0" err="1">
                <a:solidFill>
                  <a:schemeClr val="accent5">
                    <a:lumMod val="50000"/>
                  </a:schemeClr>
                </a:solidFill>
              </a:rPr>
              <a:t>Schauspieler</a:t>
            </a:r>
            <a:endParaRPr lang="en-GB" sz="2800" b="1" dirty="0">
              <a:solidFill>
                <a:schemeClr val="accent5">
                  <a:lumMod val="50000"/>
                </a:schemeClr>
              </a:solidFill>
            </a:endParaRPr>
          </a:p>
        </p:txBody>
      </p:sp>
      <p:sp>
        <p:nvSpPr>
          <p:cNvPr id="60" name="TextBox 59"/>
          <p:cNvSpPr txBox="1"/>
          <p:nvPr/>
        </p:nvSpPr>
        <p:spPr>
          <a:xfrm>
            <a:off x="1871352" y="5593508"/>
            <a:ext cx="1883391" cy="523220"/>
          </a:xfrm>
          <a:prstGeom prst="rect">
            <a:avLst/>
          </a:prstGeom>
          <a:noFill/>
        </p:spPr>
        <p:txBody>
          <a:bodyPr wrap="square" rtlCol="0">
            <a:spAutoFit/>
          </a:bodyPr>
          <a:lstStyle/>
          <a:p>
            <a:pPr algn="l"/>
            <a:r>
              <a:rPr lang="en-GB" sz="2800" b="1" dirty="0" err="1">
                <a:solidFill>
                  <a:schemeClr val="accent5">
                    <a:lumMod val="50000"/>
                  </a:schemeClr>
                </a:solidFill>
              </a:rPr>
              <a:t>Mädchen</a:t>
            </a:r>
            <a:endParaRPr lang="en-GB" sz="2800" b="1" dirty="0">
              <a:solidFill>
                <a:schemeClr val="accent5">
                  <a:lumMod val="50000"/>
                </a:schemeClr>
              </a:solidFill>
            </a:endParaRPr>
          </a:p>
        </p:txBody>
      </p:sp>
      <p:sp>
        <p:nvSpPr>
          <p:cNvPr id="61" name="TextBox 60"/>
          <p:cNvSpPr txBox="1"/>
          <p:nvPr/>
        </p:nvSpPr>
        <p:spPr>
          <a:xfrm>
            <a:off x="9725695" y="5138348"/>
            <a:ext cx="1883391" cy="523220"/>
          </a:xfrm>
          <a:prstGeom prst="rect">
            <a:avLst/>
          </a:prstGeom>
          <a:noFill/>
        </p:spPr>
        <p:txBody>
          <a:bodyPr wrap="square" rtlCol="0">
            <a:spAutoFit/>
          </a:bodyPr>
          <a:lstStyle/>
          <a:p>
            <a:pPr algn="l"/>
            <a:r>
              <a:rPr lang="en-GB" sz="2800" b="1">
                <a:solidFill>
                  <a:schemeClr val="accent5">
                    <a:lumMod val="50000"/>
                  </a:schemeClr>
                </a:solidFill>
              </a:rPr>
              <a:t>Onkel</a:t>
            </a:r>
            <a:endParaRPr lang="en-GB" sz="2800" b="1" dirty="0">
              <a:solidFill>
                <a:schemeClr val="accent5">
                  <a:lumMod val="50000"/>
                </a:schemeClr>
              </a:solidFill>
            </a:endParaRPr>
          </a:p>
        </p:txBody>
      </p:sp>
    </p:spTree>
    <p:extLst>
      <p:ext uri="{BB962C8B-B14F-4D97-AF65-F5344CB8AC3E}">
        <p14:creationId xmlns:p14="http://schemas.microsoft.com/office/powerpoint/2010/main" val="42558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58" grpId="0"/>
      <p:bldP spid="59" grpId="0"/>
      <p:bldP spid="60" grpId="0"/>
      <p:bldP spid="6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1014" y="2119956"/>
            <a:ext cx="1836057" cy="238448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6450226" cy="869950"/>
          </a:xfrm>
          <a:prstGeom prst="rect">
            <a:avLst/>
          </a:prstGeom>
        </p:spPr>
      </p:pic>
      <p:sp>
        <p:nvSpPr>
          <p:cNvPr id="4" name="Title 3"/>
          <p:cNvSpPr>
            <a:spLocks noGrp="1"/>
          </p:cNvSpPr>
          <p:nvPr>
            <p:ph type="title"/>
          </p:nvPr>
        </p:nvSpPr>
        <p:spPr>
          <a:xfrm>
            <a:off x="0" y="294041"/>
            <a:ext cx="5511114" cy="707849"/>
          </a:xfrm>
        </p:spPr>
        <p:txBody>
          <a:bodyPr>
            <a:normAutofit fontScale="90000"/>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a:t>
            </a:r>
            <a:r>
              <a:rPr lang="en-GB" sz="3600" b="1">
                <a:solidFill>
                  <a:schemeClr val="bg1"/>
                </a:solidFill>
              </a:rPr>
              <a:t>? [3/8</a:t>
            </a:r>
            <a:r>
              <a:rPr lang="en-GB" sz="3600" b="1" dirty="0">
                <a:solidFill>
                  <a:schemeClr val="bg1"/>
                </a:solidFill>
              </a:rPr>
              <a:t>]</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9193427" y="247046"/>
            <a:ext cx="276577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154C3295-2D4E-45B2-9950-07C1996715FA}"/>
              </a:ext>
            </a:extLst>
          </p:cNvPr>
          <p:cNvSpPr txBox="1"/>
          <p:nvPr/>
        </p:nvSpPr>
        <p:spPr>
          <a:xfrm>
            <a:off x="2279315" y="4601762"/>
            <a:ext cx="40115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die  Straße</a:t>
            </a:r>
            <a:endPar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Rounded Corners 1">
            <a:extLst>
              <a:ext uri="{FF2B5EF4-FFF2-40B4-BE49-F238E27FC236}">
                <a16:creationId xmlns:a16="http://schemas.microsoft.com/office/drawing/2014/main" id="{BC88968E-C944-4580-BFAD-95A2B5A2BC08}"/>
              </a:ext>
            </a:extLst>
          </p:cNvPr>
          <p:cNvSpPr/>
          <p:nvPr/>
        </p:nvSpPr>
        <p:spPr>
          <a:xfrm>
            <a:off x="3420895" y="4698634"/>
            <a:ext cx="1200816"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203864"/>
                </a:solidFill>
              </a:rPr>
              <a:t>_ _ </a:t>
            </a:r>
            <a:r>
              <a:rPr lang="en-GB">
                <a:solidFill>
                  <a:srgbClr val="203864"/>
                </a:solidFill>
              </a:rPr>
              <a:t>_ _ _</a:t>
            </a:r>
            <a:endParaRPr lang="en-GB" dirty="0">
              <a:solidFill>
                <a:srgbClr val="203864"/>
              </a:solidFill>
            </a:endParaRPr>
          </a:p>
        </p:txBody>
      </p:sp>
      <p:sp>
        <p:nvSpPr>
          <p:cNvPr id="16" name="Rectangle: Rounded Corners 15">
            <a:extLst>
              <a:ext uri="{FF2B5EF4-FFF2-40B4-BE49-F238E27FC236}">
                <a16:creationId xmlns:a16="http://schemas.microsoft.com/office/drawing/2014/main" id="{3E903EC2-876A-4837-802E-DEC20F6E95D8}"/>
              </a:ext>
            </a:extLst>
          </p:cNvPr>
          <p:cNvSpPr/>
          <p:nvPr/>
        </p:nvSpPr>
        <p:spPr>
          <a:xfrm>
            <a:off x="2620457" y="4698635"/>
            <a:ext cx="543697"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203864"/>
                </a:solidFill>
              </a:rPr>
              <a:t>_ _</a:t>
            </a:r>
          </a:p>
        </p:txBody>
      </p:sp>
      <p:sp>
        <p:nvSpPr>
          <p:cNvPr id="17" name="TextBox 16">
            <a:extLst>
              <a:ext uri="{FF2B5EF4-FFF2-40B4-BE49-F238E27FC236}">
                <a16:creationId xmlns:a16="http://schemas.microsoft.com/office/drawing/2014/main" id="{1929B94D-5A49-4241-8E3C-E096E19EBD12}"/>
              </a:ext>
            </a:extLst>
          </p:cNvPr>
          <p:cNvSpPr txBox="1"/>
          <p:nvPr/>
        </p:nvSpPr>
        <p:spPr>
          <a:xfrm>
            <a:off x="8033446" y="4601762"/>
            <a:ext cx="2552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die  </a:t>
            </a:r>
            <a:r>
              <a:rPr lang="en-US" sz="3200" b="1">
                <a:solidFill>
                  <a:srgbClr val="4472C4">
                    <a:lumMod val="50000"/>
                  </a:srgbClr>
                </a:solidFill>
                <a:latin typeface="Century Gothic" panose="020F0302020204030204"/>
              </a:rPr>
              <a:t>Tasche</a:t>
            </a:r>
            <a:endPar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A4CC0486-5CAC-4E44-826A-1D6E67AD4C45}"/>
              </a:ext>
            </a:extLst>
          </p:cNvPr>
          <p:cNvSpPr/>
          <p:nvPr/>
        </p:nvSpPr>
        <p:spPr>
          <a:xfrm>
            <a:off x="9169043" y="4698634"/>
            <a:ext cx="1323398" cy="50405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rgbClr val="203864"/>
                </a:solidFill>
              </a:rPr>
              <a:t>_ _ _ _ _ </a:t>
            </a:r>
            <a:endParaRPr lang="en-GB" dirty="0">
              <a:solidFill>
                <a:srgbClr val="203864"/>
              </a:solidFill>
            </a:endParaRPr>
          </a:p>
        </p:txBody>
      </p:sp>
      <p:sp>
        <p:nvSpPr>
          <p:cNvPr id="23" name="Rectangle: Rounded Corners 22">
            <a:extLst>
              <a:ext uri="{FF2B5EF4-FFF2-40B4-BE49-F238E27FC236}">
                <a16:creationId xmlns:a16="http://schemas.microsoft.com/office/drawing/2014/main" id="{63FF5E37-30A6-4482-B952-E032107F3FD1}"/>
              </a:ext>
            </a:extLst>
          </p:cNvPr>
          <p:cNvSpPr/>
          <p:nvPr/>
        </p:nvSpPr>
        <p:spPr>
          <a:xfrm>
            <a:off x="8374586" y="4735210"/>
            <a:ext cx="543697"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203864"/>
                </a:solidFill>
              </a:rPr>
              <a:t>_ _</a:t>
            </a:r>
          </a:p>
        </p:txBody>
      </p:sp>
      <p:sp>
        <p:nvSpPr>
          <p:cNvPr id="24" name="TextBox 23">
            <a:extLst>
              <a:ext uri="{FF2B5EF4-FFF2-40B4-BE49-F238E27FC236}">
                <a16:creationId xmlns:a16="http://schemas.microsoft.com/office/drawing/2014/main" id="{6239AE39-C1DC-4E3A-B2F6-98EF8B82A068}"/>
              </a:ext>
            </a:extLst>
          </p:cNvPr>
          <p:cNvSpPr txBox="1"/>
          <p:nvPr/>
        </p:nvSpPr>
        <p:spPr>
          <a:xfrm>
            <a:off x="237363" y="125104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heißt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das auf Deutsch?  Sind die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sng"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gleich</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sng"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anders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Lang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kurz</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52B3FF4C-459A-4A8B-AFA9-A9247EEAC45A}"/>
              </a:ext>
            </a:extLst>
          </p:cNvPr>
          <p:cNvSpPr txBox="1"/>
          <p:nvPr/>
        </p:nvSpPr>
        <p:spPr>
          <a:xfrm>
            <a:off x="2131540" y="5211246"/>
            <a:ext cx="2458995" cy="461665"/>
          </a:xfrm>
          <a:prstGeom prst="rect">
            <a:avLst/>
          </a:prstGeom>
          <a:noFill/>
        </p:spPr>
        <p:txBody>
          <a:bodyPr wrap="square" rtlCol="0">
            <a:spAutoFit/>
          </a:bodyPr>
          <a:lstStyle/>
          <a:p>
            <a:pPr algn="ctr"/>
            <a:r>
              <a:rPr lang="en-GB" sz="2400">
                <a:solidFill>
                  <a:schemeClr val="accent5">
                    <a:lumMod val="50000"/>
                  </a:schemeClr>
                </a:solidFill>
              </a:rPr>
              <a:t>Das [a] </a:t>
            </a:r>
            <a:r>
              <a:rPr lang="en-GB" sz="2400" err="1">
                <a:solidFill>
                  <a:schemeClr val="accent5">
                    <a:lumMod val="50000"/>
                  </a:schemeClr>
                </a:solidFill>
              </a:rPr>
              <a:t>ist</a:t>
            </a:r>
            <a:r>
              <a:rPr lang="en-GB" sz="2400">
                <a:solidFill>
                  <a:schemeClr val="accent5">
                    <a:lumMod val="50000"/>
                  </a:schemeClr>
                </a:solidFill>
              </a:rPr>
              <a:t> lang. </a:t>
            </a:r>
            <a:endParaRPr lang="en-GB" sz="2400" dirty="0">
              <a:solidFill>
                <a:schemeClr val="accent5">
                  <a:lumMod val="50000"/>
                </a:schemeClr>
              </a:solidFill>
            </a:endParaRPr>
          </a:p>
        </p:txBody>
      </p:sp>
      <p:sp>
        <p:nvSpPr>
          <p:cNvPr id="25" name="TextBox 24">
            <a:extLst>
              <a:ext uri="{FF2B5EF4-FFF2-40B4-BE49-F238E27FC236}">
                <a16:creationId xmlns:a16="http://schemas.microsoft.com/office/drawing/2014/main" id="{860BFE53-7C6E-43C6-BCFB-61F738291DB6}"/>
              </a:ext>
            </a:extLst>
          </p:cNvPr>
          <p:cNvSpPr txBox="1"/>
          <p:nvPr/>
        </p:nvSpPr>
        <p:spPr>
          <a:xfrm>
            <a:off x="7749746" y="5168577"/>
            <a:ext cx="2458995" cy="461665"/>
          </a:xfrm>
          <a:prstGeom prst="rect">
            <a:avLst/>
          </a:prstGeom>
          <a:noFill/>
        </p:spPr>
        <p:txBody>
          <a:bodyPr wrap="square" rtlCol="0">
            <a:spAutoFit/>
          </a:bodyPr>
          <a:lstStyle/>
          <a:p>
            <a:pPr algn="ctr"/>
            <a:r>
              <a:rPr lang="en-GB" sz="2400">
                <a:solidFill>
                  <a:schemeClr val="accent5">
                    <a:lumMod val="50000"/>
                  </a:schemeClr>
                </a:solidFill>
              </a:rPr>
              <a:t>Das [a] </a:t>
            </a:r>
            <a:r>
              <a:rPr lang="en-GB" sz="2400" err="1">
                <a:solidFill>
                  <a:schemeClr val="accent5">
                    <a:lumMod val="50000"/>
                  </a:schemeClr>
                </a:solidFill>
              </a:rPr>
              <a:t>ist</a:t>
            </a:r>
            <a:r>
              <a:rPr lang="en-GB" sz="2400">
                <a:solidFill>
                  <a:schemeClr val="accent5">
                    <a:lumMod val="50000"/>
                  </a:schemeClr>
                </a:solidFill>
              </a:rPr>
              <a:t> kurz. </a:t>
            </a:r>
            <a:endParaRPr lang="en-GB" sz="2400" dirty="0">
              <a:solidFill>
                <a:schemeClr val="accent5">
                  <a:lumMod val="50000"/>
                </a:schemeClr>
              </a:solidFill>
            </a:endParaRPr>
          </a:p>
        </p:txBody>
      </p:sp>
      <p:sp>
        <p:nvSpPr>
          <p:cNvPr id="8" name="Oval 7">
            <a:extLst>
              <a:ext uri="{FF2B5EF4-FFF2-40B4-BE49-F238E27FC236}">
                <a16:creationId xmlns:a16="http://schemas.microsoft.com/office/drawing/2014/main" id="{4B390B42-9725-4B89-A30B-07ACE1E48ED0}"/>
              </a:ext>
            </a:extLst>
          </p:cNvPr>
          <p:cNvSpPr/>
          <p:nvPr/>
        </p:nvSpPr>
        <p:spPr>
          <a:xfrm>
            <a:off x="7996944" y="1189484"/>
            <a:ext cx="1135540" cy="58477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1974" y="2681559"/>
            <a:ext cx="2138126" cy="1560832"/>
          </a:xfrm>
          <a:prstGeom prst="rect">
            <a:avLst/>
          </a:prstGeom>
        </p:spPr>
      </p:pic>
    </p:spTree>
    <p:extLst>
      <p:ext uri="{BB962C8B-B14F-4D97-AF65-F5344CB8AC3E}">
        <p14:creationId xmlns:p14="http://schemas.microsoft.com/office/powerpoint/2010/main" val="189694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P spid="23" grpId="0" animBg="1"/>
      <p:bldP spid="5" grpId="0"/>
      <p:bldP spid="25" grpId="0"/>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782064" cy="869950"/>
          </a:xfrm>
          <a:prstGeom prst="rect">
            <a:avLst/>
          </a:prstGeom>
        </p:spPr>
      </p:pic>
      <p:sp>
        <p:nvSpPr>
          <p:cNvPr id="4" name="Title 3"/>
          <p:cNvSpPr>
            <a:spLocks noGrp="1"/>
          </p:cNvSpPr>
          <p:nvPr>
            <p:ph type="title"/>
          </p:nvPr>
        </p:nvSpPr>
        <p:spPr>
          <a:xfrm>
            <a:off x="-1" y="294041"/>
            <a:ext cx="7105135" cy="707849"/>
          </a:xfrm>
        </p:spPr>
        <p:txBody>
          <a:bodyPr>
            <a:normAutofit/>
          </a:bodyPr>
          <a:lstStyle/>
          <a:p>
            <a:r>
              <a:rPr lang="en-GB" sz="3600" b="1" dirty="0">
                <a:solidFill>
                  <a:schemeClr val="bg1"/>
                </a:solidFill>
              </a:rPr>
              <a:t>Wie </a:t>
            </a:r>
            <a:r>
              <a:rPr lang="en-GB" sz="3600" b="1" dirty="0" err="1">
                <a:solidFill>
                  <a:schemeClr val="bg1"/>
                </a:solidFill>
              </a:rPr>
              <a:t>viele</a:t>
            </a:r>
            <a:r>
              <a:rPr lang="en-GB" sz="3600" b="1" dirty="0">
                <a:solidFill>
                  <a:schemeClr val="bg1"/>
                </a:solidFill>
              </a:rPr>
              <a:t>?</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10540314" y="247046"/>
            <a:ext cx="141888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123568" y="123202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Hier sind zwei...</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DE5D2CF2-A225-4EE3-9F91-871E3142FD6D}"/>
              </a:ext>
            </a:extLst>
          </p:cNvPr>
          <p:cNvSpPr txBox="1"/>
          <p:nvPr/>
        </p:nvSpPr>
        <p:spPr>
          <a:xfrm>
            <a:off x="265453" y="1902677"/>
            <a:ext cx="938099"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3</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25" name="Picture 24">
            <a:extLst>
              <a:ext uri="{FF2B5EF4-FFF2-40B4-BE49-F238E27FC236}">
                <a16:creationId xmlns:a16="http://schemas.microsoft.com/office/drawing/2014/main" id="{466B981E-6081-476C-A6A7-BC4A02A2F3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3551" y="4511270"/>
            <a:ext cx="809428" cy="842332"/>
          </a:xfrm>
          <a:prstGeom prst="rect">
            <a:avLst/>
          </a:prstGeom>
        </p:spPr>
      </p:pic>
      <p:pic>
        <p:nvPicPr>
          <p:cNvPr id="5" name="Picture 4" descr="Icon&#10;&#10;Description automatically generated">
            <a:extLst>
              <a:ext uri="{FF2B5EF4-FFF2-40B4-BE49-F238E27FC236}">
                <a16:creationId xmlns:a16="http://schemas.microsoft.com/office/drawing/2014/main" id="{73EBF09A-4ECD-401F-85AF-8D7713220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8608" y="4340650"/>
            <a:ext cx="603999" cy="627530"/>
          </a:xfrm>
          <a:prstGeom prst="rect">
            <a:avLst/>
          </a:prstGeom>
        </p:spPr>
      </p:pic>
      <p:pic>
        <p:nvPicPr>
          <p:cNvPr id="33" name="Picture 32" descr="A picture containing accessory&#10;&#10;Description automatically generated">
            <a:extLst>
              <a:ext uri="{FF2B5EF4-FFF2-40B4-BE49-F238E27FC236}">
                <a16:creationId xmlns:a16="http://schemas.microsoft.com/office/drawing/2014/main" id="{DF5C4D49-237D-41C7-AA52-DB89723D98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3572" y="1938570"/>
            <a:ext cx="590425" cy="598998"/>
          </a:xfrm>
          <a:prstGeom prst="rect">
            <a:avLst/>
          </a:prstGeom>
        </p:spPr>
      </p:pic>
      <p:pic>
        <p:nvPicPr>
          <p:cNvPr id="47" name="Picture 46">
            <a:hlinkClick r:id="" action="ppaction://noaction">
              <a:snd r:embed="rId7" name="8.3.2.2 Slide 37 Hosen.wav"/>
            </a:hlinkClick>
            <a:extLst>
              <a:ext uri="{FF2B5EF4-FFF2-40B4-BE49-F238E27FC236}">
                <a16:creationId xmlns:a16="http://schemas.microsoft.com/office/drawing/2014/main" id="{AF04EAEB-D4FE-4DB3-87C4-E4F37EBC97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8868" y="4302460"/>
            <a:ext cx="809428" cy="842332"/>
          </a:xfrm>
          <a:prstGeom prst="rect">
            <a:avLst/>
          </a:prstGeom>
        </p:spPr>
      </p:pic>
      <p:pic>
        <p:nvPicPr>
          <p:cNvPr id="48" name="Picture 47" descr="A picture containing accessory&#10;&#10;Description automatically generated">
            <a:hlinkClick r:id="" action="ppaction://noaction">
              <a:snd r:embed="rId8" name="8.3.2.2 Slide 37 Taschen.wav"/>
            </a:hlinkClick>
            <a:extLst>
              <a:ext uri="{FF2B5EF4-FFF2-40B4-BE49-F238E27FC236}">
                <a16:creationId xmlns:a16="http://schemas.microsoft.com/office/drawing/2014/main" id="{3B81C52E-378E-4A18-8AF2-4F363EFB23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0823" y="1822654"/>
            <a:ext cx="590425" cy="598998"/>
          </a:xfrm>
          <a:prstGeom prst="rect">
            <a:avLst/>
          </a:prstGeom>
        </p:spPr>
      </p:pic>
      <p:pic>
        <p:nvPicPr>
          <p:cNvPr id="49" name="Picture 48" descr="Icon&#10;&#10;Description automatically generated">
            <a:hlinkClick r:id="" action="ppaction://noaction">
              <a:snd r:embed="rId9" name="8.3.2.2 Slide 37 Gitarren.wav"/>
            </a:hlinkClick>
            <a:extLst>
              <a:ext uri="{FF2B5EF4-FFF2-40B4-BE49-F238E27FC236}">
                <a16:creationId xmlns:a16="http://schemas.microsoft.com/office/drawing/2014/main" id="{A18B9EBA-BE94-4057-824E-67C54B55A8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1008" y="4493050"/>
            <a:ext cx="603999" cy="627530"/>
          </a:xfrm>
          <a:prstGeom prst="rect">
            <a:avLst/>
          </a:prstGeom>
        </p:spPr>
      </p:pic>
      <p:grpSp>
        <p:nvGrpSpPr>
          <p:cNvPr id="40" name="Group 39">
            <a:extLst>
              <a:ext uri="{FF2B5EF4-FFF2-40B4-BE49-F238E27FC236}">
                <a16:creationId xmlns:a16="http://schemas.microsoft.com/office/drawing/2014/main" id="{5EBDBC89-03C2-4894-88BF-A461CF69389F}"/>
              </a:ext>
            </a:extLst>
          </p:cNvPr>
          <p:cNvGrpSpPr/>
          <p:nvPr/>
        </p:nvGrpSpPr>
        <p:grpSpPr>
          <a:xfrm>
            <a:off x="8700500" y="1232418"/>
            <a:ext cx="1526973" cy="1058681"/>
            <a:chOff x="8380017" y="4013395"/>
            <a:chExt cx="1560623" cy="1317995"/>
          </a:xfrm>
        </p:grpSpPr>
        <p:pic>
          <p:nvPicPr>
            <p:cNvPr id="52" name="Picture 51" descr="Icon&#10;&#10;Description automatically generated">
              <a:extLst>
                <a:ext uri="{FF2B5EF4-FFF2-40B4-BE49-F238E27FC236}">
                  <a16:creationId xmlns:a16="http://schemas.microsoft.com/office/drawing/2014/main" id="{B7953958-54A7-444E-9E82-A988DF09B6D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878570">
              <a:off x="8380017" y="4013395"/>
              <a:ext cx="1560623" cy="1317995"/>
            </a:xfrm>
            <a:prstGeom prst="rect">
              <a:avLst/>
            </a:prstGeom>
          </p:spPr>
        </p:pic>
        <p:sp>
          <p:nvSpPr>
            <p:cNvPr id="53" name="TextBox 52">
              <a:extLst>
                <a:ext uri="{FF2B5EF4-FFF2-40B4-BE49-F238E27FC236}">
                  <a16:creationId xmlns:a16="http://schemas.microsoft.com/office/drawing/2014/main" id="{7F25C125-4049-4EE8-9A9C-09054CE90D5D}"/>
                </a:ext>
              </a:extLst>
            </p:cNvPr>
            <p:cNvSpPr txBox="1"/>
            <p:nvPr/>
          </p:nvSpPr>
          <p:spPr>
            <a:xfrm rot="21391420">
              <a:off x="8671093" y="4362735"/>
              <a:ext cx="893140" cy="584775"/>
            </a:xfrm>
            <a:prstGeom prst="rect">
              <a:avLst/>
            </a:prstGeom>
            <a:noFill/>
          </p:spPr>
          <p:txBody>
            <a:bodyPr wrap="square" rtlCol="0">
              <a:spAutoFit/>
            </a:bodyPr>
            <a:lstStyle/>
            <a:p>
              <a:pPr algn="l"/>
              <a:r>
                <a:rPr lang="en-GB" sz="3200" b="1" dirty="0">
                  <a:solidFill>
                    <a:schemeClr val="accent5">
                      <a:lumMod val="50000"/>
                    </a:schemeClr>
                  </a:solidFill>
                </a:rPr>
                <a:t>358</a:t>
              </a:r>
            </a:p>
          </p:txBody>
        </p:sp>
      </p:grpSp>
      <p:pic>
        <p:nvPicPr>
          <p:cNvPr id="4104" name="Picture 8" descr="Free Calendar Weekly Cliparts, Download Free Clip Art, Free Clip ..."/>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31828" y="2643759"/>
            <a:ext cx="1695868" cy="91743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Free Calendar Weekly Cliparts, Download Free Clip Art, Free Clip ...">
            <a:hlinkClick r:id="" action="ppaction://noaction">
              <a:snd r:embed="rId12" name="8.3.2.2 Slide 37 Wochen.wav"/>
            </a:hlinkClick>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57200" y="2947097"/>
            <a:ext cx="1695868" cy="9174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Icon&#10;&#10;Description automatically generated">
            <a:extLst>
              <a:ext uri="{FF2B5EF4-FFF2-40B4-BE49-F238E27FC236}">
                <a16:creationId xmlns:a16="http://schemas.microsoft.com/office/drawing/2014/main" id="{B7953958-54A7-444E-9E82-A988DF09B6D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878570">
            <a:off x="8864394" y="1394474"/>
            <a:ext cx="1526973" cy="1058681"/>
          </a:xfrm>
          <a:prstGeom prst="rect">
            <a:avLst/>
          </a:prstGeom>
        </p:spPr>
      </p:pic>
      <p:sp>
        <p:nvSpPr>
          <p:cNvPr id="56" name="TextBox 55">
            <a:hlinkClick r:id="" action="ppaction://noaction">
              <a:snd r:embed="rId13" name="8.3.2.2 Slide 37 Zahlen.wav"/>
            </a:hlinkClick>
            <a:extLst>
              <a:ext uri="{FF2B5EF4-FFF2-40B4-BE49-F238E27FC236}">
                <a16:creationId xmlns:a16="http://schemas.microsoft.com/office/drawing/2014/main" id="{7F25C125-4049-4EE8-9A9C-09054CE90D5D}"/>
              </a:ext>
            </a:extLst>
          </p:cNvPr>
          <p:cNvSpPr txBox="1"/>
          <p:nvPr/>
        </p:nvSpPr>
        <p:spPr>
          <a:xfrm rot="21391420">
            <a:off x="9149194" y="1675082"/>
            <a:ext cx="873882" cy="469721"/>
          </a:xfrm>
          <a:prstGeom prst="rect">
            <a:avLst/>
          </a:prstGeom>
          <a:noFill/>
        </p:spPr>
        <p:txBody>
          <a:bodyPr wrap="square" rtlCol="0">
            <a:spAutoFit/>
          </a:bodyPr>
          <a:lstStyle/>
          <a:p>
            <a:pPr algn="l"/>
            <a:r>
              <a:rPr lang="en-GB" sz="3200" b="1" dirty="0">
                <a:solidFill>
                  <a:schemeClr val="accent5">
                    <a:lumMod val="50000"/>
                  </a:schemeClr>
                </a:solidFill>
              </a:rPr>
              <a:t>358</a:t>
            </a:r>
          </a:p>
        </p:txBody>
      </p:sp>
      <p:sp>
        <p:nvSpPr>
          <p:cNvPr id="7" name="TextBox 6"/>
          <p:cNvSpPr txBox="1"/>
          <p:nvPr/>
        </p:nvSpPr>
        <p:spPr>
          <a:xfrm>
            <a:off x="2650340" y="2766782"/>
            <a:ext cx="1965278" cy="523220"/>
          </a:xfrm>
          <a:prstGeom prst="rect">
            <a:avLst/>
          </a:prstGeom>
          <a:noFill/>
        </p:spPr>
        <p:txBody>
          <a:bodyPr wrap="square" rtlCol="0">
            <a:spAutoFit/>
          </a:bodyPr>
          <a:lstStyle/>
          <a:p>
            <a:pPr algn="l"/>
            <a:r>
              <a:rPr lang="en-GB" sz="2800" b="1">
                <a:solidFill>
                  <a:schemeClr val="accent5">
                    <a:lumMod val="50000"/>
                  </a:schemeClr>
                </a:solidFill>
              </a:rPr>
              <a:t>Taschen</a:t>
            </a:r>
            <a:endParaRPr lang="en-GB" sz="2800" b="1" dirty="0">
              <a:solidFill>
                <a:schemeClr val="accent5">
                  <a:lumMod val="50000"/>
                </a:schemeClr>
              </a:solidFill>
            </a:endParaRPr>
          </a:p>
        </p:txBody>
      </p:sp>
      <p:sp>
        <p:nvSpPr>
          <p:cNvPr id="57" name="TextBox 56"/>
          <p:cNvSpPr txBox="1"/>
          <p:nvPr/>
        </p:nvSpPr>
        <p:spPr>
          <a:xfrm>
            <a:off x="9053875" y="2421652"/>
            <a:ext cx="1965278" cy="523220"/>
          </a:xfrm>
          <a:prstGeom prst="rect">
            <a:avLst/>
          </a:prstGeom>
          <a:noFill/>
        </p:spPr>
        <p:txBody>
          <a:bodyPr wrap="square" rtlCol="0">
            <a:spAutoFit/>
          </a:bodyPr>
          <a:lstStyle/>
          <a:p>
            <a:pPr algn="l"/>
            <a:r>
              <a:rPr lang="en-GB" sz="2800" b="1" dirty="0" err="1">
                <a:solidFill>
                  <a:schemeClr val="accent5">
                    <a:lumMod val="50000"/>
                  </a:schemeClr>
                </a:solidFill>
              </a:rPr>
              <a:t>Nummern</a:t>
            </a:r>
            <a:endParaRPr lang="en-GB" sz="2800" b="1" dirty="0">
              <a:solidFill>
                <a:schemeClr val="accent5">
                  <a:lumMod val="50000"/>
                </a:schemeClr>
              </a:solidFill>
            </a:endParaRPr>
          </a:p>
        </p:txBody>
      </p:sp>
      <p:sp>
        <p:nvSpPr>
          <p:cNvPr id="58" name="TextBox 57"/>
          <p:cNvSpPr txBox="1"/>
          <p:nvPr/>
        </p:nvSpPr>
        <p:spPr>
          <a:xfrm>
            <a:off x="5985656" y="4017706"/>
            <a:ext cx="1965278" cy="523220"/>
          </a:xfrm>
          <a:prstGeom prst="rect">
            <a:avLst/>
          </a:prstGeom>
          <a:noFill/>
        </p:spPr>
        <p:txBody>
          <a:bodyPr wrap="square" rtlCol="0">
            <a:spAutoFit/>
          </a:bodyPr>
          <a:lstStyle/>
          <a:p>
            <a:pPr algn="l"/>
            <a:r>
              <a:rPr lang="en-GB" sz="2800" b="1">
                <a:solidFill>
                  <a:schemeClr val="accent5">
                    <a:lumMod val="50000"/>
                  </a:schemeClr>
                </a:solidFill>
              </a:rPr>
              <a:t>Wochen</a:t>
            </a:r>
            <a:endParaRPr lang="en-GB" sz="2800" b="1" dirty="0">
              <a:solidFill>
                <a:schemeClr val="accent5">
                  <a:lumMod val="50000"/>
                </a:schemeClr>
              </a:solidFill>
            </a:endParaRPr>
          </a:p>
        </p:txBody>
      </p:sp>
      <p:sp>
        <p:nvSpPr>
          <p:cNvPr id="59" name="TextBox 58"/>
          <p:cNvSpPr txBox="1"/>
          <p:nvPr/>
        </p:nvSpPr>
        <p:spPr>
          <a:xfrm>
            <a:off x="2968868" y="5472325"/>
            <a:ext cx="1965278" cy="523220"/>
          </a:xfrm>
          <a:prstGeom prst="rect">
            <a:avLst/>
          </a:prstGeom>
          <a:noFill/>
        </p:spPr>
        <p:txBody>
          <a:bodyPr wrap="square" rtlCol="0">
            <a:spAutoFit/>
          </a:bodyPr>
          <a:lstStyle/>
          <a:p>
            <a:pPr algn="l"/>
            <a:r>
              <a:rPr lang="en-GB" sz="2800" b="1">
                <a:solidFill>
                  <a:schemeClr val="accent5">
                    <a:lumMod val="50000"/>
                  </a:schemeClr>
                </a:solidFill>
              </a:rPr>
              <a:t>Hosen</a:t>
            </a:r>
            <a:endParaRPr lang="en-GB" sz="2800" b="1" dirty="0">
              <a:solidFill>
                <a:schemeClr val="accent5">
                  <a:lumMod val="50000"/>
                </a:schemeClr>
              </a:solidFill>
            </a:endParaRPr>
          </a:p>
        </p:txBody>
      </p:sp>
      <p:sp>
        <p:nvSpPr>
          <p:cNvPr id="60" name="TextBox 59"/>
          <p:cNvSpPr txBox="1"/>
          <p:nvPr/>
        </p:nvSpPr>
        <p:spPr>
          <a:xfrm>
            <a:off x="9649968" y="5272980"/>
            <a:ext cx="1965278" cy="523220"/>
          </a:xfrm>
          <a:prstGeom prst="rect">
            <a:avLst/>
          </a:prstGeom>
          <a:noFill/>
        </p:spPr>
        <p:txBody>
          <a:bodyPr wrap="square" rtlCol="0">
            <a:spAutoFit/>
          </a:bodyPr>
          <a:lstStyle/>
          <a:p>
            <a:pPr algn="l"/>
            <a:r>
              <a:rPr lang="en-GB" sz="2800" b="1">
                <a:solidFill>
                  <a:schemeClr val="accent5">
                    <a:lumMod val="50000"/>
                  </a:schemeClr>
                </a:solidFill>
              </a:rPr>
              <a:t>Gitarren</a:t>
            </a:r>
            <a:endParaRPr lang="en-GB" sz="2800" b="1" dirty="0">
              <a:solidFill>
                <a:schemeClr val="accent5">
                  <a:lumMod val="50000"/>
                </a:schemeClr>
              </a:solidFill>
            </a:endParaRPr>
          </a:p>
        </p:txBody>
      </p:sp>
    </p:spTree>
    <p:extLst>
      <p:ext uri="{BB962C8B-B14F-4D97-AF65-F5344CB8AC3E}">
        <p14:creationId xmlns:p14="http://schemas.microsoft.com/office/powerpoint/2010/main" val="213433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p:bldP spid="57" grpId="0"/>
      <p:bldP spid="58" grpId="0"/>
      <p:bldP spid="59" grpId="0"/>
      <p:bldP spid="6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782064" cy="869950"/>
          </a:xfrm>
          <a:prstGeom prst="rect">
            <a:avLst/>
          </a:prstGeom>
        </p:spPr>
      </p:pic>
      <p:sp>
        <p:nvSpPr>
          <p:cNvPr id="4" name="Title 3"/>
          <p:cNvSpPr>
            <a:spLocks noGrp="1"/>
          </p:cNvSpPr>
          <p:nvPr>
            <p:ph type="title"/>
          </p:nvPr>
        </p:nvSpPr>
        <p:spPr>
          <a:xfrm>
            <a:off x="-1" y="294041"/>
            <a:ext cx="7105135" cy="707849"/>
          </a:xfrm>
        </p:spPr>
        <p:txBody>
          <a:bodyPr>
            <a:normAutofit/>
          </a:bodyPr>
          <a:lstStyle/>
          <a:p>
            <a:r>
              <a:rPr lang="en-GB" sz="3600" b="1" dirty="0">
                <a:solidFill>
                  <a:schemeClr val="bg1"/>
                </a:solidFill>
              </a:rPr>
              <a:t>Wie </a:t>
            </a:r>
            <a:r>
              <a:rPr lang="en-GB" sz="3600" b="1" dirty="0" err="1">
                <a:solidFill>
                  <a:schemeClr val="bg1"/>
                </a:solidFill>
              </a:rPr>
              <a:t>viele</a:t>
            </a:r>
            <a:r>
              <a:rPr lang="en-GB" sz="3600" b="1" dirty="0">
                <a:solidFill>
                  <a:schemeClr val="bg1"/>
                </a:solidFill>
              </a:rPr>
              <a:t>?</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10540314" y="247046"/>
            <a:ext cx="141888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123568" y="123202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Hier sind zwei...</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A6137304-4759-41C8-BEEF-4B8F3F29203D}"/>
              </a:ext>
            </a:extLst>
          </p:cNvPr>
          <p:cNvSpPr txBox="1"/>
          <p:nvPr/>
        </p:nvSpPr>
        <p:spPr>
          <a:xfrm>
            <a:off x="286468" y="1900476"/>
            <a:ext cx="921335" cy="400110"/>
          </a:xfrm>
          <a:prstGeom prst="rect">
            <a:avLst/>
          </a:prstGeom>
          <a:solidFill>
            <a:srgbClr val="FDEEB9"/>
          </a:solidFill>
          <a:ln>
            <a:solidFill>
              <a:schemeClr val="tx1">
                <a:lumMod val="50000"/>
                <a:lumOff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4</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A picture containing icon&#10;&#10;Description automatically generated">
            <a:extLst>
              <a:ext uri="{FF2B5EF4-FFF2-40B4-BE49-F238E27FC236}">
                <a16:creationId xmlns:a16="http://schemas.microsoft.com/office/drawing/2014/main" id="{DC6643AF-486A-410C-8183-5095FDB258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9779" y="1839561"/>
            <a:ext cx="763704" cy="560561"/>
          </a:xfrm>
          <a:prstGeom prst="rect">
            <a:avLst/>
          </a:prstGeom>
        </p:spPr>
      </p:pic>
      <p:pic>
        <p:nvPicPr>
          <p:cNvPr id="54" name="Picture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7159" y="4383622"/>
            <a:ext cx="335667" cy="974093"/>
          </a:xfrm>
          <a:prstGeom prst="rect">
            <a:avLst/>
          </a:prstGeom>
        </p:spPr>
      </p:pic>
      <p:pic>
        <p:nvPicPr>
          <p:cNvPr id="4106" name="Picture 10" descr="Free Dresses Cliparts, Download Free Clip Art, Free Clip Art on ...">
            <a:hlinkClick r:id="" action="ppaction://noaction">
              <a:snd r:embed="rId6" name="8.3.2.2 Slide 37 Kleider.wav"/>
            </a:hlinkClick>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18761" y="1510806"/>
            <a:ext cx="650168" cy="70133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chool child vector png - Clip Art Library">
            <a:hlinkClick r:id="" action="ppaction://noaction">
              <a:snd r:embed="rId8" name="8.3.2.2 Slide 37 Kinder.wav"/>
            </a:hlinkClick>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52108" y="4059926"/>
            <a:ext cx="703439" cy="902392"/>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family picture in frame clipart - Clip Art Librar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43018" y="2809788"/>
            <a:ext cx="1097738" cy="109773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picture containing icon&#10;&#10;Description automatically generated">
            <a:hlinkClick r:id="" action="ppaction://noaction">
              <a:snd r:embed="rId11" name="8.3.2.2 Slide 37 Bucher.wav"/>
            </a:hlinkClick>
            <a:extLst>
              <a:ext uri="{FF2B5EF4-FFF2-40B4-BE49-F238E27FC236}">
                <a16:creationId xmlns:a16="http://schemas.microsoft.com/office/drawing/2014/main" id="{DC6643AF-486A-410C-8183-5095FDB258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8862" y="2127455"/>
            <a:ext cx="763704" cy="560561"/>
          </a:xfrm>
          <a:prstGeom prst="rect">
            <a:avLst/>
          </a:prstGeom>
        </p:spPr>
      </p:pic>
      <p:pic>
        <p:nvPicPr>
          <p:cNvPr id="46" name="Picture 45">
            <a:hlinkClick r:id="" action="ppaction://noaction">
              <a:snd r:embed="rId12" name="8.3.2.2 Slide 37 Manner.wav"/>
            </a:hlinkClick>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0260" y="4590685"/>
            <a:ext cx="335667" cy="974093"/>
          </a:xfrm>
          <a:prstGeom prst="rect">
            <a:avLst/>
          </a:prstGeom>
        </p:spPr>
      </p:pic>
      <p:pic>
        <p:nvPicPr>
          <p:cNvPr id="55" name="Picture 14" descr="family picture in frame clipart - Clip Art Library">
            <a:hlinkClick r:id="" action="ppaction://noaction">
              <a:snd r:embed="rId13" name="8.3.2.2 Slide 37 Bilder.wav"/>
            </a:hlinkClick>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6265" y="2962188"/>
            <a:ext cx="1097738" cy="109773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Free Dresses Cliparts, Download Free Clip Art, Free Clip Art on ...">
            <a:hlinkClick r:id="" action="ppaction://noaction">
              <a:snd r:embed="rId6" name="8.3.2.2 Slide 37 Kleider.wav"/>
            </a:hlinkClick>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03953" y="1901067"/>
            <a:ext cx="650168" cy="70133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school child vector png - Clip Art Library">
            <a:hlinkClick r:id="" action="ppaction://noaction">
              <a:snd r:embed="rId8" name="8.3.2.2 Slide 37 Kinder.wav"/>
            </a:hlinkClick>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43845" y="4470825"/>
            <a:ext cx="703439" cy="902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34018" y="2937277"/>
            <a:ext cx="2347415" cy="523220"/>
          </a:xfrm>
          <a:prstGeom prst="rect">
            <a:avLst/>
          </a:prstGeom>
          <a:noFill/>
        </p:spPr>
        <p:txBody>
          <a:bodyPr wrap="square" rtlCol="0">
            <a:spAutoFit/>
          </a:bodyPr>
          <a:lstStyle/>
          <a:p>
            <a:pPr algn="l"/>
            <a:r>
              <a:rPr lang="en-GB" sz="2800" b="1" dirty="0" err="1">
                <a:solidFill>
                  <a:schemeClr val="accent5">
                    <a:lumMod val="50000"/>
                  </a:schemeClr>
                </a:solidFill>
              </a:rPr>
              <a:t>Bücher</a:t>
            </a:r>
            <a:endParaRPr lang="en-GB" sz="2800" b="1" dirty="0">
              <a:solidFill>
                <a:schemeClr val="accent5">
                  <a:lumMod val="50000"/>
                </a:schemeClr>
              </a:solidFill>
            </a:endParaRPr>
          </a:p>
        </p:txBody>
      </p:sp>
      <p:sp>
        <p:nvSpPr>
          <p:cNvPr id="58" name="TextBox 57"/>
          <p:cNvSpPr txBox="1"/>
          <p:nvPr/>
        </p:nvSpPr>
        <p:spPr>
          <a:xfrm>
            <a:off x="9844585" y="2820959"/>
            <a:ext cx="2347415" cy="523220"/>
          </a:xfrm>
          <a:prstGeom prst="rect">
            <a:avLst/>
          </a:prstGeom>
          <a:noFill/>
        </p:spPr>
        <p:txBody>
          <a:bodyPr wrap="square" rtlCol="0">
            <a:spAutoFit/>
          </a:bodyPr>
          <a:lstStyle/>
          <a:p>
            <a:pPr algn="l"/>
            <a:r>
              <a:rPr lang="en-GB" sz="2800" b="1">
                <a:solidFill>
                  <a:schemeClr val="accent5">
                    <a:lumMod val="50000"/>
                  </a:schemeClr>
                </a:solidFill>
              </a:rPr>
              <a:t>Kleider</a:t>
            </a:r>
            <a:endParaRPr lang="en-GB" sz="2800" b="1" dirty="0">
              <a:solidFill>
                <a:schemeClr val="accent5">
                  <a:lumMod val="50000"/>
                </a:schemeClr>
              </a:solidFill>
            </a:endParaRPr>
          </a:p>
        </p:txBody>
      </p:sp>
      <p:sp>
        <p:nvSpPr>
          <p:cNvPr id="59" name="TextBox 58"/>
          <p:cNvSpPr txBox="1"/>
          <p:nvPr/>
        </p:nvSpPr>
        <p:spPr>
          <a:xfrm>
            <a:off x="6480295" y="4180869"/>
            <a:ext cx="2347415" cy="523220"/>
          </a:xfrm>
          <a:prstGeom prst="rect">
            <a:avLst/>
          </a:prstGeom>
          <a:noFill/>
        </p:spPr>
        <p:txBody>
          <a:bodyPr wrap="square" rtlCol="0">
            <a:spAutoFit/>
          </a:bodyPr>
          <a:lstStyle/>
          <a:p>
            <a:pPr algn="l"/>
            <a:r>
              <a:rPr lang="en-GB" sz="2800" b="1">
                <a:solidFill>
                  <a:schemeClr val="accent5">
                    <a:lumMod val="50000"/>
                  </a:schemeClr>
                </a:solidFill>
              </a:rPr>
              <a:t>Bilder</a:t>
            </a:r>
            <a:endParaRPr lang="en-GB" sz="2800" b="1" dirty="0">
              <a:solidFill>
                <a:schemeClr val="accent5">
                  <a:lumMod val="50000"/>
                </a:schemeClr>
              </a:solidFill>
            </a:endParaRPr>
          </a:p>
        </p:txBody>
      </p:sp>
      <p:sp>
        <p:nvSpPr>
          <p:cNvPr id="60" name="TextBox 59"/>
          <p:cNvSpPr txBox="1"/>
          <p:nvPr/>
        </p:nvSpPr>
        <p:spPr>
          <a:xfrm>
            <a:off x="2759779" y="5541008"/>
            <a:ext cx="2347415" cy="523220"/>
          </a:xfrm>
          <a:prstGeom prst="rect">
            <a:avLst/>
          </a:prstGeom>
          <a:noFill/>
        </p:spPr>
        <p:txBody>
          <a:bodyPr wrap="square" rtlCol="0">
            <a:spAutoFit/>
          </a:bodyPr>
          <a:lstStyle/>
          <a:p>
            <a:pPr algn="l"/>
            <a:r>
              <a:rPr lang="en-GB" sz="2800" b="1">
                <a:solidFill>
                  <a:schemeClr val="accent5">
                    <a:lumMod val="50000"/>
                  </a:schemeClr>
                </a:solidFill>
              </a:rPr>
              <a:t>Männer</a:t>
            </a:r>
            <a:endParaRPr lang="en-GB" sz="2800" b="1" dirty="0">
              <a:solidFill>
                <a:schemeClr val="accent5">
                  <a:lumMod val="50000"/>
                </a:schemeClr>
              </a:solidFill>
            </a:endParaRPr>
          </a:p>
        </p:txBody>
      </p:sp>
      <p:sp>
        <p:nvSpPr>
          <p:cNvPr id="61" name="TextBox 60"/>
          <p:cNvSpPr txBox="1"/>
          <p:nvPr/>
        </p:nvSpPr>
        <p:spPr>
          <a:xfrm>
            <a:off x="9673576" y="5541008"/>
            <a:ext cx="2347415" cy="523220"/>
          </a:xfrm>
          <a:prstGeom prst="rect">
            <a:avLst/>
          </a:prstGeom>
          <a:noFill/>
        </p:spPr>
        <p:txBody>
          <a:bodyPr wrap="square" rtlCol="0">
            <a:spAutoFit/>
          </a:bodyPr>
          <a:lstStyle/>
          <a:p>
            <a:pPr algn="l"/>
            <a:r>
              <a:rPr lang="en-GB" sz="2800" b="1">
                <a:solidFill>
                  <a:schemeClr val="accent5">
                    <a:lumMod val="50000"/>
                  </a:schemeClr>
                </a:solidFill>
              </a:rPr>
              <a:t>Kinder</a:t>
            </a:r>
            <a:endParaRPr lang="en-GB" sz="2800" b="1" dirty="0">
              <a:solidFill>
                <a:schemeClr val="accent5">
                  <a:lumMod val="50000"/>
                </a:schemeClr>
              </a:solidFill>
            </a:endParaRPr>
          </a:p>
        </p:txBody>
      </p:sp>
    </p:spTree>
    <p:extLst>
      <p:ext uri="{BB962C8B-B14F-4D97-AF65-F5344CB8AC3E}">
        <p14:creationId xmlns:p14="http://schemas.microsoft.com/office/powerpoint/2010/main" val="296700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P spid="58" grpId="0"/>
      <p:bldP spid="59" grpId="0"/>
      <p:bldP spid="60" grpId="0"/>
      <p:bldP spid="6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782064" cy="869950"/>
          </a:xfrm>
          <a:prstGeom prst="rect">
            <a:avLst/>
          </a:prstGeom>
        </p:spPr>
      </p:pic>
      <p:sp>
        <p:nvSpPr>
          <p:cNvPr id="4" name="Title 3"/>
          <p:cNvSpPr>
            <a:spLocks noGrp="1"/>
          </p:cNvSpPr>
          <p:nvPr>
            <p:ph type="title"/>
          </p:nvPr>
        </p:nvSpPr>
        <p:spPr>
          <a:xfrm>
            <a:off x="-1" y="294041"/>
            <a:ext cx="7105135" cy="707849"/>
          </a:xfrm>
        </p:spPr>
        <p:txBody>
          <a:bodyPr>
            <a:normAutofit/>
          </a:bodyPr>
          <a:lstStyle/>
          <a:p>
            <a:r>
              <a:rPr lang="en-GB" sz="3600" b="1" dirty="0">
                <a:solidFill>
                  <a:schemeClr val="bg1"/>
                </a:solidFill>
              </a:rPr>
              <a:t>Wie </a:t>
            </a:r>
            <a:r>
              <a:rPr lang="en-GB" sz="3600" b="1" dirty="0" err="1">
                <a:solidFill>
                  <a:schemeClr val="bg1"/>
                </a:solidFill>
              </a:rPr>
              <a:t>viele</a:t>
            </a:r>
            <a:r>
              <a:rPr lang="en-GB" sz="3600" b="1" dirty="0">
                <a:solidFill>
                  <a:schemeClr val="bg1"/>
                </a:solidFill>
              </a:rPr>
              <a:t>?</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10540314" y="247046"/>
            <a:ext cx="141888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123568" y="123202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Hier sind zwei...</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C2BF213F-E10D-4A08-99D0-34C46435F100}"/>
              </a:ext>
            </a:extLst>
          </p:cNvPr>
          <p:cNvSpPr txBox="1"/>
          <p:nvPr/>
        </p:nvSpPr>
        <p:spPr>
          <a:xfrm>
            <a:off x="239933" y="1862567"/>
            <a:ext cx="921335" cy="400110"/>
          </a:xfrm>
          <a:prstGeom prst="rect">
            <a:avLst/>
          </a:prstGeom>
          <a:solidFill>
            <a:srgbClr val="FDEEB9"/>
          </a:solidFill>
          <a:ln>
            <a:solidFill>
              <a:schemeClr val="tx1">
                <a:lumMod val="50000"/>
                <a:lumOff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5</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21" name="Picture 20" descr="Graphical user interface&#10;&#10;Description automatically generated">
            <a:extLst>
              <a:ext uri="{FF2B5EF4-FFF2-40B4-BE49-F238E27FC236}">
                <a16:creationId xmlns:a16="http://schemas.microsoft.com/office/drawing/2014/main" id="{434EF184-9CF0-4097-A399-056010F485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5955" y="2244396"/>
            <a:ext cx="809428" cy="826211"/>
          </a:xfrm>
          <a:prstGeom prst="rect">
            <a:avLst/>
          </a:prstGeom>
        </p:spPr>
      </p:pic>
      <p:pic>
        <p:nvPicPr>
          <p:cNvPr id="23" name="Picture 22" descr="Graphical user interface&#10;&#10;Description automatically generated">
            <a:hlinkClick r:id="" action="ppaction://noaction">
              <a:snd r:embed="rId5" name="8.3.2.2 Slide 37 Handys.wav"/>
            </a:hlinkClick>
            <a:extLst>
              <a:ext uri="{FF2B5EF4-FFF2-40B4-BE49-F238E27FC236}">
                <a16:creationId xmlns:a16="http://schemas.microsoft.com/office/drawing/2014/main" id="{617514D5-D762-41FA-A929-AD2C304467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9661" y="2221958"/>
            <a:ext cx="809428" cy="826211"/>
          </a:xfrm>
          <a:prstGeom prst="rect">
            <a:avLst/>
          </a:prstGeom>
        </p:spPr>
      </p:pic>
      <p:pic>
        <p:nvPicPr>
          <p:cNvPr id="37" name="Picture 36" descr="A picture containing background pattern&#10;&#10;Description automatically generated">
            <a:extLst>
              <a:ext uri="{FF2B5EF4-FFF2-40B4-BE49-F238E27FC236}">
                <a16:creationId xmlns:a16="http://schemas.microsoft.com/office/drawing/2014/main" id="{E7760E78-1702-4121-B08D-7C81B868F1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6078" y="4320920"/>
            <a:ext cx="903011" cy="461665"/>
          </a:xfrm>
          <a:prstGeom prst="rect">
            <a:avLst/>
          </a:prstGeom>
        </p:spPr>
      </p:pic>
      <p:pic>
        <p:nvPicPr>
          <p:cNvPr id="38" name="Picture 37" descr="A picture containing background pattern&#10;&#10;Description automatically generated">
            <a:hlinkClick r:id="" action="ppaction://noaction">
              <a:snd r:embed="rId7" name="8.3.2.2 Slide 37 Parks.wav"/>
            </a:hlinkClick>
            <a:extLst>
              <a:ext uri="{FF2B5EF4-FFF2-40B4-BE49-F238E27FC236}">
                <a16:creationId xmlns:a16="http://schemas.microsoft.com/office/drawing/2014/main" id="{FC292790-EB12-4071-BC34-48457F9460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7026" y="4601412"/>
            <a:ext cx="903011" cy="461665"/>
          </a:xfrm>
          <a:prstGeom prst="rect">
            <a:avLst/>
          </a:prstGeom>
        </p:spPr>
      </p:pic>
      <p:pic>
        <p:nvPicPr>
          <p:cNvPr id="4112" name="Picture 16" descr="Rock Band Silhouette Musical ensemble - band png download - 5000 ...">
            <a:hlinkClick r:id="" action="ppaction://noaction">
              <a:snd r:embed="rId8" name="8.3.2.2 Slide 37 Bands.wav"/>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12706" y="2657501"/>
            <a:ext cx="1542978" cy="1026782"/>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e can sing a song - Clip Art Library">
            <a:hlinkClick r:id="" action="ppaction://noaction">
              <a:snd r:embed="rId10" name="8.3.2.2 Slide 37 Songs.wav"/>
            </a:hlinkClick>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53504" y="1409475"/>
            <a:ext cx="853064" cy="853064"/>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taxi clipart png - Clip Art Librar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48424" y="4403554"/>
            <a:ext cx="1583092" cy="92557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descr="Rock Band Silhouette Musical ensemble - band png download - 5000 ...">
            <a:hlinkClick r:id="" action="ppaction://noaction">
              <a:snd r:embed="rId8" name="8.3.2.2 Slide 37 Bands.wav"/>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26389" y="3367024"/>
            <a:ext cx="1730980" cy="115188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8" descr="he can sing a song - Clip Art Library">
            <a:hlinkClick r:id="" action="ppaction://noaction">
              <a:snd r:embed="rId10" name="8.3.2.2 Slide 37 Songs.wav"/>
            </a:hlinkClick>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89007" y="1649416"/>
            <a:ext cx="853064" cy="85306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0" descr="taxi clipart png - Clip Art Library">
            <a:hlinkClick r:id="" action="ppaction://noaction">
              <a:snd r:embed="rId13" name="8.3.2.2 Slide 37 Taxis.wav"/>
            </a:hlinkClick>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71178" y="4682061"/>
            <a:ext cx="1583092" cy="9255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60561" y="3289110"/>
            <a:ext cx="1479476" cy="523220"/>
          </a:xfrm>
          <a:prstGeom prst="rect">
            <a:avLst/>
          </a:prstGeom>
          <a:noFill/>
        </p:spPr>
        <p:txBody>
          <a:bodyPr wrap="square" rtlCol="0">
            <a:spAutoFit/>
          </a:bodyPr>
          <a:lstStyle/>
          <a:p>
            <a:pPr algn="l"/>
            <a:r>
              <a:rPr lang="en-GB" sz="2800" b="1" dirty="0" err="1">
                <a:solidFill>
                  <a:schemeClr val="accent5">
                    <a:lumMod val="50000"/>
                  </a:schemeClr>
                </a:solidFill>
              </a:rPr>
              <a:t>Handys</a:t>
            </a:r>
            <a:endParaRPr lang="en-GB" sz="2800" b="1" dirty="0">
              <a:solidFill>
                <a:schemeClr val="accent5">
                  <a:lumMod val="50000"/>
                </a:schemeClr>
              </a:solidFill>
            </a:endParaRPr>
          </a:p>
        </p:txBody>
      </p:sp>
      <p:sp>
        <p:nvSpPr>
          <p:cNvPr id="56" name="TextBox 55"/>
          <p:cNvSpPr txBox="1"/>
          <p:nvPr/>
        </p:nvSpPr>
        <p:spPr>
          <a:xfrm>
            <a:off x="9060838" y="2608942"/>
            <a:ext cx="1479476" cy="523220"/>
          </a:xfrm>
          <a:prstGeom prst="rect">
            <a:avLst/>
          </a:prstGeom>
          <a:noFill/>
        </p:spPr>
        <p:txBody>
          <a:bodyPr wrap="square" rtlCol="0">
            <a:spAutoFit/>
          </a:bodyPr>
          <a:lstStyle/>
          <a:p>
            <a:pPr algn="l"/>
            <a:r>
              <a:rPr lang="en-GB" sz="2800" b="1">
                <a:solidFill>
                  <a:schemeClr val="accent5">
                    <a:lumMod val="50000"/>
                  </a:schemeClr>
                </a:solidFill>
              </a:rPr>
              <a:t>Songs</a:t>
            </a:r>
            <a:endParaRPr lang="en-GB" sz="2800" b="1" dirty="0">
              <a:solidFill>
                <a:schemeClr val="accent5">
                  <a:lumMod val="50000"/>
                </a:schemeClr>
              </a:solidFill>
            </a:endParaRPr>
          </a:p>
        </p:txBody>
      </p:sp>
      <p:sp>
        <p:nvSpPr>
          <p:cNvPr id="57" name="TextBox 56"/>
          <p:cNvSpPr txBox="1"/>
          <p:nvPr/>
        </p:nvSpPr>
        <p:spPr>
          <a:xfrm>
            <a:off x="5667599" y="4417266"/>
            <a:ext cx="1479476" cy="523220"/>
          </a:xfrm>
          <a:prstGeom prst="rect">
            <a:avLst/>
          </a:prstGeom>
          <a:noFill/>
        </p:spPr>
        <p:txBody>
          <a:bodyPr wrap="square" rtlCol="0">
            <a:spAutoFit/>
          </a:bodyPr>
          <a:lstStyle/>
          <a:p>
            <a:pPr algn="l"/>
            <a:r>
              <a:rPr lang="en-GB" sz="2800" b="1">
                <a:solidFill>
                  <a:schemeClr val="accent5">
                    <a:lumMod val="50000"/>
                  </a:schemeClr>
                </a:solidFill>
              </a:rPr>
              <a:t>Bands</a:t>
            </a:r>
            <a:endParaRPr lang="en-GB" sz="2800" b="1" dirty="0">
              <a:solidFill>
                <a:schemeClr val="accent5">
                  <a:lumMod val="50000"/>
                </a:schemeClr>
              </a:solidFill>
            </a:endParaRPr>
          </a:p>
        </p:txBody>
      </p:sp>
      <p:sp>
        <p:nvSpPr>
          <p:cNvPr id="58" name="TextBox 57"/>
          <p:cNvSpPr txBox="1"/>
          <p:nvPr/>
        </p:nvSpPr>
        <p:spPr>
          <a:xfrm>
            <a:off x="2270669" y="5320129"/>
            <a:ext cx="1479476" cy="523220"/>
          </a:xfrm>
          <a:prstGeom prst="rect">
            <a:avLst/>
          </a:prstGeom>
          <a:noFill/>
        </p:spPr>
        <p:txBody>
          <a:bodyPr wrap="square" rtlCol="0">
            <a:spAutoFit/>
          </a:bodyPr>
          <a:lstStyle/>
          <a:p>
            <a:pPr algn="l"/>
            <a:r>
              <a:rPr lang="en-GB" sz="2800" b="1">
                <a:solidFill>
                  <a:schemeClr val="accent5">
                    <a:lumMod val="50000"/>
                  </a:schemeClr>
                </a:solidFill>
              </a:rPr>
              <a:t>Parks</a:t>
            </a:r>
            <a:endParaRPr lang="en-GB" sz="2800" b="1" dirty="0">
              <a:solidFill>
                <a:schemeClr val="accent5">
                  <a:lumMod val="50000"/>
                </a:schemeClr>
              </a:solidFill>
            </a:endParaRPr>
          </a:p>
        </p:txBody>
      </p:sp>
      <p:sp>
        <p:nvSpPr>
          <p:cNvPr id="59" name="TextBox 58"/>
          <p:cNvSpPr txBox="1"/>
          <p:nvPr/>
        </p:nvSpPr>
        <p:spPr>
          <a:xfrm>
            <a:off x="9335453" y="5623991"/>
            <a:ext cx="1418817" cy="523220"/>
          </a:xfrm>
          <a:prstGeom prst="rect">
            <a:avLst/>
          </a:prstGeom>
          <a:noFill/>
        </p:spPr>
        <p:txBody>
          <a:bodyPr wrap="square" rtlCol="0">
            <a:spAutoFit/>
          </a:bodyPr>
          <a:lstStyle/>
          <a:p>
            <a:pPr algn="l"/>
            <a:r>
              <a:rPr lang="en-GB" sz="2800" b="1">
                <a:solidFill>
                  <a:schemeClr val="accent5">
                    <a:lumMod val="50000"/>
                  </a:schemeClr>
                </a:solidFill>
              </a:rPr>
              <a:t>Taxis</a:t>
            </a:r>
            <a:endParaRPr lang="en-GB" sz="2800" b="1" dirty="0">
              <a:solidFill>
                <a:schemeClr val="accent5">
                  <a:lumMod val="50000"/>
                </a:schemeClr>
              </a:solidFill>
            </a:endParaRPr>
          </a:p>
        </p:txBody>
      </p:sp>
    </p:spTree>
    <p:extLst>
      <p:ext uri="{BB962C8B-B14F-4D97-AF65-F5344CB8AC3E}">
        <p14:creationId xmlns:p14="http://schemas.microsoft.com/office/powerpoint/2010/main" val="425923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p:bldP spid="56" grpId="0"/>
      <p:bldP spid="57" grpId="0"/>
      <p:bldP spid="58" grpId="0"/>
      <p:bldP spid="5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782064" cy="869950"/>
          </a:xfrm>
          <a:prstGeom prst="rect">
            <a:avLst/>
          </a:prstGeom>
        </p:spPr>
      </p:pic>
      <p:sp>
        <p:nvSpPr>
          <p:cNvPr id="4" name="Title 3"/>
          <p:cNvSpPr>
            <a:spLocks noGrp="1"/>
          </p:cNvSpPr>
          <p:nvPr>
            <p:ph type="title"/>
          </p:nvPr>
        </p:nvSpPr>
        <p:spPr>
          <a:xfrm>
            <a:off x="-1" y="294041"/>
            <a:ext cx="7105135" cy="707849"/>
          </a:xfrm>
        </p:spPr>
        <p:txBody>
          <a:bodyPr>
            <a:normAutofit/>
          </a:bodyPr>
          <a:lstStyle/>
          <a:p>
            <a:r>
              <a:rPr lang="en-GB" sz="3600" b="1" dirty="0">
                <a:solidFill>
                  <a:schemeClr val="bg1"/>
                </a:solidFill>
              </a:rPr>
              <a:t>Wie </a:t>
            </a:r>
            <a:r>
              <a:rPr lang="en-GB" sz="3600" b="1" dirty="0" err="1">
                <a:solidFill>
                  <a:schemeClr val="bg1"/>
                </a:solidFill>
              </a:rPr>
              <a:t>viele</a:t>
            </a:r>
            <a:r>
              <a:rPr lang="en-GB" sz="3600" b="1" dirty="0">
                <a:solidFill>
                  <a:schemeClr val="bg1"/>
                </a:solidFill>
              </a:rPr>
              <a:t>?</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10540314" y="247046"/>
            <a:ext cx="141888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123568" y="123202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7" name="TextBox 16">
            <a:extLst>
              <a:ext uri="{FF2B5EF4-FFF2-40B4-BE49-F238E27FC236}">
                <a16:creationId xmlns:a16="http://schemas.microsoft.com/office/drawing/2014/main" id="{B62B0D57-C829-45A5-B997-CA17C5C86AE4}"/>
              </a:ext>
            </a:extLst>
          </p:cNvPr>
          <p:cNvSpPr txBox="1"/>
          <p:nvPr/>
        </p:nvSpPr>
        <p:spPr>
          <a:xfrm>
            <a:off x="283853" y="1833799"/>
            <a:ext cx="995248"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1</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5D536F00-1E19-4A70-9FD1-22441350FE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1605" y="1740684"/>
            <a:ext cx="603998" cy="600223"/>
          </a:xfrm>
          <a:prstGeom prst="rect">
            <a:avLst/>
          </a:prstGeom>
        </p:spPr>
      </p:pic>
      <p:pic>
        <p:nvPicPr>
          <p:cNvPr id="41" name="Picture 40" descr="A picture containing accessory, umbrella&#10;&#10;Description automatically generated">
            <a:extLst>
              <a:ext uri="{FF2B5EF4-FFF2-40B4-BE49-F238E27FC236}">
                <a16:creationId xmlns:a16="http://schemas.microsoft.com/office/drawing/2014/main" id="{CA96DDA5-1417-4295-9583-0542BD2B3A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145" y="4499504"/>
            <a:ext cx="997150" cy="1101833"/>
          </a:xfrm>
          <a:prstGeom prst="rect">
            <a:avLst/>
          </a:prstGeom>
        </p:spPr>
      </p:pic>
      <p:pic>
        <p:nvPicPr>
          <p:cNvPr id="50" name="Picture 49" descr="A picture containing accessory, umbrella&#10;&#10;Description automatically generated">
            <a:hlinkClick r:id="" action="ppaction://noaction">
              <a:snd r:embed="rId6" name="8.3.2.2 Slide 37 Hute.wav"/>
            </a:hlinkClick>
            <a:extLst>
              <a:ext uri="{FF2B5EF4-FFF2-40B4-BE49-F238E27FC236}">
                <a16:creationId xmlns:a16="http://schemas.microsoft.com/office/drawing/2014/main" id="{53CB05A9-F8FF-47B5-BEA3-7D17E29865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9101" y="4615064"/>
            <a:ext cx="997150" cy="1101833"/>
          </a:xfrm>
          <a:prstGeom prst="rect">
            <a:avLst/>
          </a:prstGeom>
        </p:spPr>
      </p:pic>
      <p:pic>
        <p:nvPicPr>
          <p:cNvPr id="51" name="Picture 50">
            <a:hlinkClick r:id="" action="ppaction://noaction">
              <a:snd r:embed="rId7" name="8.3.2.2 Slide 37 Monate.wav"/>
            </a:hlinkClick>
            <a:extLst>
              <a:ext uri="{FF2B5EF4-FFF2-40B4-BE49-F238E27FC236}">
                <a16:creationId xmlns:a16="http://schemas.microsoft.com/office/drawing/2014/main" id="{05D2954A-7817-4A3D-BB14-E96EC15533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7639" y="1759939"/>
            <a:ext cx="603998" cy="600223"/>
          </a:xfrm>
          <a:prstGeom prst="rect">
            <a:avLst/>
          </a:prstGeom>
        </p:spPr>
      </p:pic>
      <p:pic>
        <p:nvPicPr>
          <p:cNvPr id="31" name="Picture 30">
            <a:extLst>
              <a:ext uri="{FF2B5EF4-FFF2-40B4-BE49-F238E27FC236}">
                <a16:creationId xmlns:a16="http://schemas.microsoft.com/office/drawing/2014/main" id="{061AE636-ECAE-4D55-B2D3-2097B41188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5072" y="3217076"/>
            <a:ext cx="1284784" cy="854553"/>
          </a:xfrm>
          <a:prstGeom prst="rect">
            <a:avLst/>
          </a:prstGeom>
        </p:spPr>
      </p:pic>
      <p:pic>
        <p:nvPicPr>
          <p:cNvPr id="34" name="Picture 33" descr="Graphical user interface&#10;&#10;Description automatically generated">
            <a:extLst>
              <a:ext uri="{FF2B5EF4-FFF2-40B4-BE49-F238E27FC236}">
                <a16:creationId xmlns:a16="http://schemas.microsoft.com/office/drawing/2014/main" id="{2B89E0D0-7036-4EA0-98BE-84464737A0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9207"/>
          <a:stretch/>
        </p:blipFill>
        <p:spPr>
          <a:xfrm>
            <a:off x="8343684" y="4733120"/>
            <a:ext cx="1519901" cy="868217"/>
          </a:xfrm>
          <a:prstGeom prst="rect">
            <a:avLst/>
          </a:prstGeom>
        </p:spPr>
      </p:pic>
      <p:pic>
        <p:nvPicPr>
          <p:cNvPr id="14" name="Picture 13">
            <a:hlinkClick r:id="" action="ppaction://noaction">
              <a:snd r:embed="rId10" name="8.3.2.2 Slide 37 Konzerte.wav"/>
            </a:hlinkClick>
            <a:extLst>
              <a:ext uri="{FF2B5EF4-FFF2-40B4-BE49-F238E27FC236}">
                <a16:creationId xmlns:a16="http://schemas.microsoft.com/office/drawing/2014/main" id="{061AE636-ECAE-4D55-B2D3-2097B41188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97472" y="3369476"/>
            <a:ext cx="1284784" cy="854553"/>
          </a:xfrm>
          <a:prstGeom prst="rect">
            <a:avLst/>
          </a:prstGeom>
        </p:spPr>
      </p:pic>
      <p:pic>
        <p:nvPicPr>
          <p:cNvPr id="16" name="Picture 15" descr="Graphical user interface&#10;&#10;Description automatically generated">
            <a:hlinkClick r:id="" action="ppaction://noaction">
              <a:snd r:embed="rId11" name="8.3.2.2 Slide 37 Strande.wav"/>
            </a:hlinkClick>
            <a:extLst>
              <a:ext uri="{FF2B5EF4-FFF2-40B4-BE49-F238E27FC236}">
                <a16:creationId xmlns:a16="http://schemas.microsoft.com/office/drawing/2014/main" id="{2B89E0D0-7036-4EA0-98BE-84464737A0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9207"/>
          <a:stretch/>
        </p:blipFill>
        <p:spPr>
          <a:xfrm>
            <a:off x="8461422" y="4862555"/>
            <a:ext cx="1519901" cy="868217"/>
          </a:xfrm>
          <a:prstGeom prst="rect">
            <a:avLst/>
          </a:prstGeom>
        </p:spPr>
      </p:pic>
      <p:sp>
        <p:nvSpPr>
          <p:cNvPr id="2" name="TextBox 1"/>
          <p:cNvSpPr txBox="1"/>
          <p:nvPr/>
        </p:nvSpPr>
        <p:spPr>
          <a:xfrm>
            <a:off x="1274212" y="2470968"/>
            <a:ext cx="21077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Monate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7927549" y="2727192"/>
            <a:ext cx="21077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115076"/>
                </a:solidFill>
                <a:effectLst/>
                <a:uLnTx/>
                <a:uFillTx/>
                <a:latin typeface="Century Gothic" panose="020F0302020204030204"/>
                <a:ea typeface="+mn-ea"/>
                <a:cs typeface="+mn-cs"/>
              </a:rPr>
              <a:t>Bahnhöfe</a:t>
            </a:r>
            <a:endPar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p:cNvSpPr txBox="1"/>
          <p:nvPr/>
        </p:nvSpPr>
        <p:spPr>
          <a:xfrm>
            <a:off x="4830191" y="4206870"/>
            <a:ext cx="21077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Konzerte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1222393" y="5609705"/>
            <a:ext cx="21077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a:ln>
                  <a:noFill/>
                </a:ln>
                <a:solidFill>
                  <a:srgbClr val="115076"/>
                </a:solidFill>
                <a:effectLst/>
                <a:uLnTx/>
                <a:uFillTx/>
                <a:latin typeface="Century Gothic" panose="020F0302020204030204"/>
                <a:ea typeface="+mn-ea"/>
                <a:cs typeface="+mn-cs"/>
              </a:rPr>
              <a:t>Hüte</a:t>
            </a:r>
            <a:endPar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1" name="TextBox 20"/>
          <p:cNvSpPr txBox="1"/>
          <p:nvPr/>
        </p:nvSpPr>
        <p:spPr>
          <a:xfrm>
            <a:off x="8343684" y="5774925"/>
            <a:ext cx="21077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a:ln>
                  <a:noFill/>
                </a:ln>
                <a:solidFill>
                  <a:srgbClr val="115076"/>
                </a:solidFill>
                <a:effectLst/>
                <a:uLnTx/>
                <a:uFillTx/>
                <a:latin typeface="Century Gothic" panose="020F0302020204030204"/>
                <a:ea typeface="+mn-ea"/>
                <a:cs typeface="+mn-cs"/>
              </a:rPr>
              <a:t>Strände</a:t>
            </a:r>
            <a:endParaRPr kumimoji="0" lang="en-GB" sz="4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22" name="Picture 21">
            <a:extLst>
              <a:ext uri="{FF2B5EF4-FFF2-40B4-BE49-F238E27FC236}">
                <a16:creationId xmlns:a16="http://schemas.microsoft.com/office/drawing/2014/main" id="{97D9B96D-9FCA-4528-AADB-94E0D5A292B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50564" y="1442685"/>
            <a:ext cx="1362223" cy="1021667"/>
          </a:xfrm>
          <a:prstGeom prst="rect">
            <a:avLst/>
          </a:prstGeom>
        </p:spPr>
      </p:pic>
      <p:pic>
        <p:nvPicPr>
          <p:cNvPr id="23" name="Picture 22">
            <a:hlinkClick r:id="" action="ppaction://noaction">
              <a:snd r:embed="rId13" name="8.3.2.2 Slide 37 Bahnhofe.wav"/>
            </a:hlinkClick>
            <a:extLst>
              <a:ext uri="{FF2B5EF4-FFF2-40B4-BE49-F238E27FC236}">
                <a16:creationId xmlns:a16="http://schemas.microsoft.com/office/drawing/2014/main" id="{CDB8C810-3BF7-4C9C-A4CE-16A9C1E97A0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00296" y="1714575"/>
            <a:ext cx="1362223" cy="1021667"/>
          </a:xfrm>
          <a:prstGeom prst="rect">
            <a:avLst/>
          </a:prstGeom>
        </p:spPr>
      </p:pic>
      <p:sp>
        <p:nvSpPr>
          <p:cNvPr id="25" name="TextBox 24">
            <a:extLst>
              <a:ext uri="{FF2B5EF4-FFF2-40B4-BE49-F238E27FC236}">
                <a16:creationId xmlns:a16="http://schemas.microsoft.com/office/drawing/2014/main" id="{998E88DA-7706-45AA-A29D-65F6A49BB6BF}"/>
              </a:ext>
            </a:extLst>
          </p:cNvPr>
          <p:cNvSpPr txBox="1"/>
          <p:nvPr/>
        </p:nvSpPr>
        <p:spPr>
          <a:xfrm>
            <a:off x="2529481" y="1872890"/>
            <a:ext cx="22525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[der Monat]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822E2871-3C92-41BC-AF8C-DD88B07170DF}"/>
              </a:ext>
            </a:extLst>
          </p:cNvPr>
          <p:cNvSpPr txBox="1"/>
          <p:nvPr/>
        </p:nvSpPr>
        <p:spPr>
          <a:xfrm>
            <a:off x="9662519" y="1927800"/>
            <a:ext cx="22525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[der </a:t>
            </a:r>
            <a:r>
              <a:rPr lang="en-GB" sz="2400" dirty="0" err="1">
                <a:solidFill>
                  <a:srgbClr val="4472C4">
                    <a:lumMod val="50000"/>
                  </a:srgbClr>
                </a:solidFill>
                <a:latin typeface="Century Gothic" panose="020F0302020204030204"/>
              </a:rPr>
              <a:t>Bahnhof</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FD7E2821-CE34-4F93-9CBE-16A734B93044}"/>
              </a:ext>
            </a:extLst>
          </p:cNvPr>
          <p:cNvSpPr txBox="1"/>
          <p:nvPr/>
        </p:nvSpPr>
        <p:spPr>
          <a:xfrm>
            <a:off x="2057535" y="4523446"/>
            <a:ext cx="22525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[der Hut]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69DE599E-1766-481D-A659-0BC631E18BB8}"/>
              </a:ext>
            </a:extLst>
          </p:cNvPr>
          <p:cNvSpPr txBox="1"/>
          <p:nvPr/>
        </p:nvSpPr>
        <p:spPr>
          <a:xfrm>
            <a:off x="6482256" y="3593252"/>
            <a:ext cx="22525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[das </a:t>
            </a:r>
            <a:r>
              <a:rPr lang="en-GB" sz="2400" dirty="0" err="1">
                <a:solidFill>
                  <a:srgbClr val="4472C4">
                    <a:lumMod val="50000"/>
                  </a:srgbClr>
                </a:solidFill>
                <a:latin typeface="Century Gothic" panose="020F0302020204030204"/>
              </a:rPr>
              <a:t>Konzert</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9886B021-AEDB-4D2B-825B-2E03313999EE}"/>
              </a:ext>
            </a:extLst>
          </p:cNvPr>
          <p:cNvSpPr txBox="1"/>
          <p:nvPr/>
        </p:nvSpPr>
        <p:spPr>
          <a:xfrm>
            <a:off x="9945313" y="5050420"/>
            <a:ext cx="22525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[der Strand]</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9613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7" grpId="0" animBg="1"/>
      <p:bldP spid="2" grpId="0"/>
      <p:bldP spid="18" grpId="0"/>
      <p:bldP spid="19" grpId="0"/>
      <p:bldP spid="20" grpId="0"/>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782064" cy="869950"/>
          </a:xfrm>
          <a:prstGeom prst="rect">
            <a:avLst/>
          </a:prstGeom>
        </p:spPr>
      </p:pic>
      <p:sp>
        <p:nvSpPr>
          <p:cNvPr id="4" name="Title 3"/>
          <p:cNvSpPr>
            <a:spLocks noGrp="1"/>
          </p:cNvSpPr>
          <p:nvPr>
            <p:ph type="title"/>
          </p:nvPr>
        </p:nvSpPr>
        <p:spPr>
          <a:xfrm>
            <a:off x="-1" y="294041"/>
            <a:ext cx="7105135" cy="707849"/>
          </a:xfrm>
        </p:spPr>
        <p:txBody>
          <a:bodyPr>
            <a:normAutofit/>
          </a:bodyPr>
          <a:lstStyle/>
          <a:p>
            <a:r>
              <a:rPr lang="en-GB" sz="3600" b="1" dirty="0">
                <a:solidFill>
                  <a:schemeClr val="bg1"/>
                </a:solidFill>
              </a:rPr>
              <a:t>Wie </a:t>
            </a:r>
            <a:r>
              <a:rPr lang="en-GB" sz="3600" b="1" dirty="0" err="1">
                <a:solidFill>
                  <a:schemeClr val="bg1"/>
                </a:solidFill>
              </a:rPr>
              <a:t>viele</a:t>
            </a:r>
            <a:r>
              <a:rPr lang="en-GB" sz="3600" b="1" dirty="0">
                <a:solidFill>
                  <a:schemeClr val="bg1"/>
                </a:solidFill>
              </a:rPr>
              <a:t>?</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10540314" y="247046"/>
            <a:ext cx="141888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123568" y="123202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Hier sind zwei...</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4B03E586-62E1-4E0A-9A8D-9053FA1047DD}"/>
              </a:ext>
            </a:extLst>
          </p:cNvPr>
          <p:cNvSpPr txBox="1"/>
          <p:nvPr/>
        </p:nvSpPr>
        <p:spPr>
          <a:xfrm>
            <a:off x="221947" y="1902911"/>
            <a:ext cx="957149"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2</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4940" y="1562469"/>
            <a:ext cx="560209" cy="94977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85" y="4309757"/>
            <a:ext cx="593187" cy="1030273"/>
          </a:xfrm>
          <a:prstGeom prst="rect">
            <a:avLst/>
          </a:prstGeom>
        </p:spPr>
      </p:pic>
      <p:pic>
        <p:nvPicPr>
          <p:cNvPr id="4100" name="Picture 4" descr="theatre actor clip art - Clip Art Library">
            <a:hlinkClick r:id="" action="ppaction://noaction">
              <a:snd r:embed="rId6" name="8.3.2.2 Slide 37 Schauspieler.wav"/>
            </a:hlinkClick>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82204" y="2683907"/>
            <a:ext cx="787675" cy="105742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lip art male teacher - Clip Art Librar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59191" y="1496045"/>
            <a:ext cx="811569" cy="78021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D4F7D8C6-D063-476C-9A38-A19BC27F5A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24017" y="4731556"/>
            <a:ext cx="693486" cy="870084"/>
          </a:xfrm>
          <a:prstGeom prst="rect">
            <a:avLst/>
          </a:prstGeom>
        </p:spPr>
      </p:pic>
      <p:pic>
        <p:nvPicPr>
          <p:cNvPr id="45" name="Picture 44">
            <a:hlinkClick r:id="" action="ppaction://noaction">
              <a:snd r:embed="rId10" name="8.3.2.2 Slide 37 Orchester.wav"/>
            </a:hlinkClick>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5172" y="1813463"/>
            <a:ext cx="560209" cy="949779"/>
          </a:xfrm>
          <a:prstGeom prst="rect">
            <a:avLst/>
          </a:prstGeom>
        </p:spPr>
      </p:pic>
      <p:pic>
        <p:nvPicPr>
          <p:cNvPr id="46" name="Picture 4" descr="theatre actor clip art - Clip Art Library">
            <a:hlinkClick r:id="" action="ppaction://noaction">
              <a:snd r:embed="rId6" name="8.3.2.2 Slide 37 Schauspieler.wav"/>
            </a:hlinkClick>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69879" y="2855959"/>
            <a:ext cx="787675" cy="10574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clip art male teacher - Clip Art Library">
            <a:hlinkClick r:id="" action="ppaction://noaction">
              <a:snd r:embed="rId11" name="8.3.2.2 Slide 37 Lehrer.wav"/>
            </a:hlinkClick>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11591" y="1648445"/>
            <a:ext cx="811569" cy="78021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hlinkClick r:id="" action="ppaction://noaction">
              <a:snd r:embed="rId12" name="8.3.2.2 Slide 37 Onkel.wav"/>
            </a:hlinkClick>
            <a:extLst>
              <a:ext uri="{FF2B5EF4-FFF2-40B4-BE49-F238E27FC236}">
                <a16:creationId xmlns:a16="http://schemas.microsoft.com/office/drawing/2014/main" id="{D4F7D8C6-D063-476C-9A38-A19BC27F5A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6417" y="4883956"/>
            <a:ext cx="693486" cy="870084"/>
          </a:xfrm>
          <a:prstGeom prst="rect">
            <a:avLst/>
          </a:prstGeom>
        </p:spPr>
      </p:pic>
      <p:pic>
        <p:nvPicPr>
          <p:cNvPr id="57" name="Picture 56">
            <a:hlinkClick r:id="" action="ppaction://noaction">
              <a:snd r:embed="rId13" name="8.3.2.2 Slide 37 Madchen.wav"/>
            </a:hlinkClick>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4882" y="4382062"/>
            <a:ext cx="593187" cy="1030273"/>
          </a:xfrm>
          <a:prstGeom prst="rect">
            <a:avLst/>
          </a:prstGeom>
        </p:spPr>
      </p:pic>
      <p:sp>
        <p:nvSpPr>
          <p:cNvPr id="7" name="TextBox 6"/>
          <p:cNvSpPr txBox="1"/>
          <p:nvPr/>
        </p:nvSpPr>
        <p:spPr>
          <a:xfrm>
            <a:off x="2809899" y="2740111"/>
            <a:ext cx="18833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Orchester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p:cNvSpPr txBox="1"/>
          <p:nvPr/>
        </p:nvSpPr>
        <p:spPr>
          <a:xfrm>
            <a:off x="9347706" y="2572703"/>
            <a:ext cx="18833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Lehrer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p:cNvSpPr txBox="1"/>
          <p:nvPr/>
        </p:nvSpPr>
        <p:spPr>
          <a:xfrm>
            <a:off x="5422122" y="3913386"/>
            <a:ext cx="27119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Schauspieler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p:cNvSpPr txBox="1"/>
          <p:nvPr/>
        </p:nvSpPr>
        <p:spPr>
          <a:xfrm>
            <a:off x="2242376" y="5492430"/>
            <a:ext cx="18833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Mädchen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p:cNvSpPr txBox="1"/>
          <p:nvPr/>
        </p:nvSpPr>
        <p:spPr>
          <a:xfrm>
            <a:off x="9728207" y="5761829"/>
            <a:ext cx="18833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Onkel</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64F91656-2168-4256-8C02-EEDFE9F3DFF3}"/>
              </a:ext>
            </a:extLst>
          </p:cNvPr>
          <p:cNvSpPr txBox="1"/>
          <p:nvPr/>
        </p:nvSpPr>
        <p:spPr>
          <a:xfrm>
            <a:off x="3905380" y="1872134"/>
            <a:ext cx="2577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[das </a:t>
            </a:r>
            <a:r>
              <a:rPr lang="en-GB" sz="2400" dirty="0" err="1">
                <a:solidFill>
                  <a:srgbClr val="4472C4">
                    <a:lumMod val="50000"/>
                  </a:srgbClr>
                </a:solidFill>
                <a:latin typeface="Century Gothic" panose="020F0302020204030204"/>
              </a:rPr>
              <a:t>Orchester</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6666986E-2DB6-40F4-B7AC-43142AC573C3}"/>
              </a:ext>
            </a:extLst>
          </p:cNvPr>
          <p:cNvSpPr txBox="1"/>
          <p:nvPr/>
        </p:nvSpPr>
        <p:spPr>
          <a:xfrm>
            <a:off x="10322684" y="2021846"/>
            <a:ext cx="2577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[der Lehrer]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AD63BECF-04D2-47AF-B8CB-F5652AADE5D2}"/>
              </a:ext>
            </a:extLst>
          </p:cNvPr>
          <p:cNvSpPr txBox="1"/>
          <p:nvPr/>
        </p:nvSpPr>
        <p:spPr>
          <a:xfrm>
            <a:off x="3411702" y="4982943"/>
            <a:ext cx="2577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[das </a:t>
            </a:r>
            <a:r>
              <a:rPr lang="en-GB" sz="2400" dirty="0" err="1">
                <a:solidFill>
                  <a:srgbClr val="4472C4">
                    <a:lumMod val="50000"/>
                  </a:srgbClr>
                </a:solidFill>
                <a:latin typeface="Century Gothic" panose="020F0302020204030204"/>
              </a:rPr>
              <a:t>Mädchen</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319C2F1D-2619-4202-A688-58F4B5F6169C}"/>
              </a:ext>
            </a:extLst>
          </p:cNvPr>
          <p:cNvSpPr txBox="1"/>
          <p:nvPr/>
        </p:nvSpPr>
        <p:spPr>
          <a:xfrm>
            <a:off x="7398590" y="3185115"/>
            <a:ext cx="2924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[der </a:t>
            </a:r>
            <a:r>
              <a:rPr lang="en-GB" sz="2400" dirty="0" err="1">
                <a:solidFill>
                  <a:srgbClr val="4472C4">
                    <a:lumMod val="50000"/>
                  </a:srgbClr>
                </a:solidFill>
                <a:latin typeface="Century Gothic" panose="020F0302020204030204"/>
              </a:rPr>
              <a:t>Schauspieler</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4C72764C-7F6B-4174-B9C0-DE65FB333B52}"/>
              </a:ext>
            </a:extLst>
          </p:cNvPr>
          <p:cNvSpPr txBox="1"/>
          <p:nvPr/>
        </p:nvSpPr>
        <p:spPr>
          <a:xfrm>
            <a:off x="10322684" y="4613552"/>
            <a:ext cx="2577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[der </a:t>
            </a:r>
            <a:r>
              <a:rPr lang="en-GB" sz="2400" dirty="0" err="1">
                <a:solidFill>
                  <a:srgbClr val="4472C4">
                    <a:lumMod val="50000"/>
                  </a:srgbClr>
                </a:solidFill>
                <a:latin typeface="Century Gothic" panose="020F0302020204030204"/>
              </a:rPr>
              <a:t>Onkel</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5715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8" grpId="0" animBg="1"/>
      <p:bldP spid="7" grpId="0"/>
      <p:bldP spid="58" grpId="0"/>
      <p:bldP spid="59" grpId="0"/>
      <p:bldP spid="60" grpId="0"/>
      <p:bldP spid="6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782064" cy="869950"/>
          </a:xfrm>
          <a:prstGeom prst="rect">
            <a:avLst/>
          </a:prstGeom>
        </p:spPr>
      </p:pic>
      <p:sp>
        <p:nvSpPr>
          <p:cNvPr id="4" name="Title 3"/>
          <p:cNvSpPr>
            <a:spLocks noGrp="1"/>
          </p:cNvSpPr>
          <p:nvPr>
            <p:ph type="title"/>
          </p:nvPr>
        </p:nvSpPr>
        <p:spPr>
          <a:xfrm>
            <a:off x="-1" y="294041"/>
            <a:ext cx="7105135" cy="707849"/>
          </a:xfrm>
        </p:spPr>
        <p:txBody>
          <a:bodyPr>
            <a:normAutofit/>
          </a:bodyPr>
          <a:lstStyle/>
          <a:p>
            <a:r>
              <a:rPr lang="en-GB" sz="3600" b="1" dirty="0">
                <a:solidFill>
                  <a:schemeClr val="bg1"/>
                </a:solidFill>
              </a:rPr>
              <a:t>Wie </a:t>
            </a:r>
            <a:r>
              <a:rPr lang="en-GB" sz="3600" b="1" dirty="0" err="1">
                <a:solidFill>
                  <a:schemeClr val="bg1"/>
                </a:solidFill>
              </a:rPr>
              <a:t>viele</a:t>
            </a:r>
            <a:r>
              <a:rPr lang="en-GB" sz="3600" b="1" dirty="0">
                <a:solidFill>
                  <a:schemeClr val="bg1"/>
                </a:solidFill>
              </a:rPr>
              <a:t>?</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10540314" y="247046"/>
            <a:ext cx="141888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123568" y="123202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Hier sind zwei...</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DE5D2CF2-A225-4EE3-9F91-871E3142FD6D}"/>
              </a:ext>
            </a:extLst>
          </p:cNvPr>
          <p:cNvSpPr txBox="1"/>
          <p:nvPr/>
        </p:nvSpPr>
        <p:spPr>
          <a:xfrm>
            <a:off x="265453" y="1902677"/>
            <a:ext cx="938099"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3</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25" name="Picture 24">
            <a:extLst>
              <a:ext uri="{FF2B5EF4-FFF2-40B4-BE49-F238E27FC236}">
                <a16:creationId xmlns:a16="http://schemas.microsoft.com/office/drawing/2014/main" id="{466B981E-6081-476C-A6A7-BC4A02A2F3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3551" y="4511270"/>
            <a:ext cx="809428" cy="842332"/>
          </a:xfrm>
          <a:prstGeom prst="rect">
            <a:avLst/>
          </a:prstGeom>
        </p:spPr>
      </p:pic>
      <p:pic>
        <p:nvPicPr>
          <p:cNvPr id="5" name="Picture 4" descr="Icon&#10;&#10;Description automatically generated">
            <a:extLst>
              <a:ext uri="{FF2B5EF4-FFF2-40B4-BE49-F238E27FC236}">
                <a16:creationId xmlns:a16="http://schemas.microsoft.com/office/drawing/2014/main" id="{73EBF09A-4ECD-401F-85AF-8D7713220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2450" y="4241845"/>
            <a:ext cx="603999" cy="627530"/>
          </a:xfrm>
          <a:prstGeom prst="rect">
            <a:avLst/>
          </a:prstGeom>
        </p:spPr>
      </p:pic>
      <p:pic>
        <p:nvPicPr>
          <p:cNvPr id="33" name="Picture 32" descr="A picture containing accessory&#10;&#10;Description automatically generated">
            <a:extLst>
              <a:ext uri="{FF2B5EF4-FFF2-40B4-BE49-F238E27FC236}">
                <a16:creationId xmlns:a16="http://schemas.microsoft.com/office/drawing/2014/main" id="{DF5C4D49-237D-41C7-AA52-DB89723D98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3572" y="1938570"/>
            <a:ext cx="590425" cy="598998"/>
          </a:xfrm>
          <a:prstGeom prst="rect">
            <a:avLst/>
          </a:prstGeom>
        </p:spPr>
      </p:pic>
      <p:pic>
        <p:nvPicPr>
          <p:cNvPr id="47" name="Picture 46">
            <a:hlinkClick r:id="" action="ppaction://noaction">
              <a:snd r:embed="rId7" name="8.3.2.2 Slide 37 Hosen.wav"/>
            </a:hlinkClick>
            <a:extLst>
              <a:ext uri="{FF2B5EF4-FFF2-40B4-BE49-F238E27FC236}">
                <a16:creationId xmlns:a16="http://schemas.microsoft.com/office/drawing/2014/main" id="{AF04EAEB-D4FE-4DB3-87C4-E4F37EBC97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8868" y="4302460"/>
            <a:ext cx="809428" cy="842332"/>
          </a:xfrm>
          <a:prstGeom prst="rect">
            <a:avLst/>
          </a:prstGeom>
        </p:spPr>
      </p:pic>
      <p:pic>
        <p:nvPicPr>
          <p:cNvPr id="48" name="Picture 47" descr="A picture containing accessory&#10;&#10;Description automatically generated">
            <a:hlinkClick r:id="" action="ppaction://noaction">
              <a:snd r:embed="rId8" name="8.3.2.2 Slide 37 Taschen.wav"/>
            </a:hlinkClick>
            <a:extLst>
              <a:ext uri="{FF2B5EF4-FFF2-40B4-BE49-F238E27FC236}">
                <a16:creationId xmlns:a16="http://schemas.microsoft.com/office/drawing/2014/main" id="{3B81C52E-378E-4A18-8AF2-4F363EFB23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0823" y="1822654"/>
            <a:ext cx="590425" cy="598998"/>
          </a:xfrm>
          <a:prstGeom prst="rect">
            <a:avLst/>
          </a:prstGeom>
        </p:spPr>
      </p:pic>
      <p:pic>
        <p:nvPicPr>
          <p:cNvPr id="49" name="Picture 48" descr="Icon&#10;&#10;Description automatically generated">
            <a:hlinkClick r:id="" action="ppaction://noaction">
              <a:snd r:embed="rId9" name="8.3.2.2 Slide 37 Gitarren.wav"/>
            </a:hlinkClick>
            <a:extLst>
              <a:ext uri="{FF2B5EF4-FFF2-40B4-BE49-F238E27FC236}">
                <a16:creationId xmlns:a16="http://schemas.microsoft.com/office/drawing/2014/main" id="{A18B9EBA-BE94-4057-824E-67C54B55A8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4850" y="4394245"/>
            <a:ext cx="603999" cy="627530"/>
          </a:xfrm>
          <a:prstGeom prst="rect">
            <a:avLst/>
          </a:prstGeom>
        </p:spPr>
      </p:pic>
      <p:grpSp>
        <p:nvGrpSpPr>
          <p:cNvPr id="40" name="Group 39">
            <a:extLst>
              <a:ext uri="{FF2B5EF4-FFF2-40B4-BE49-F238E27FC236}">
                <a16:creationId xmlns:a16="http://schemas.microsoft.com/office/drawing/2014/main" id="{5EBDBC89-03C2-4894-88BF-A461CF69389F}"/>
              </a:ext>
            </a:extLst>
          </p:cNvPr>
          <p:cNvGrpSpPr/>
          <p:nvPr/>
        </p:nvGrpSpPr>
        <p:grpSpPr>
          <a:xfrm>
            <a:off x="8023042" y="924573"/>
            <a:ext cx="1526973" cy="1058681"/>
            <a:chOff x="8380017" y="4013395"/>
            <a:chExt cx="1560623" cy="1317995"/>
          </a:xfrm>
        </p:grpSpPr>
        <p:pic>
          <p:nvPicPr>
            <p:cNvPr id="52" name="Picture 51" descr="Icon&#10;&#10;Description automatically generated">
              <a:extLst>
                <a:ext uri="{FF2B5EF4-FFF2-40B4-BE49-F238E27FC236}">
                  <a16:creationId xmlns:a16="http://schemas.microsoft.com/office/drawing/2014/main" id="{B7953958-54A7-444E-9E82-A988DF09B6D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878570">
              <a:off x="8380017" y="4013395"/>
              <a:ext cx="1560623" cy="1317995"/>
            </a:xfrm>
            <a:prstGeom prst="rect">
              <a:avLst/>
            </a:prstGeom>
          </p:spPr>
        </p:pic>
        <p:sp>
          <p:nvSpPr>
            <p:cNvPr id="53" name="TextBox 52">
              <a:extLst>
                <a:ext uri="{FF2B5EF4-FFF2-40B4-BE49-F238E27FC236}">
                  <a16:creationId xmlns:a16="http://schemas.microsoft.com/office/drawing/2014/main" id="{7F25C125-4049-4EE8-9A9C-09054CE90D5D}"/>
                </a:ext>
              </a:extLst>
            </p:cNvPr>
            <p:cNvSpPr txBox="1"/>
            <p:nvPr/>
          </p:nvSpPr>
          <p:spPr>
            <a:xfrm rot="21391420">
              <a:off x="8671093" y="4362735"/>
              <a:ext cx="8931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358</a:t>
              </a:r>
            </a:p>
          </p:txBody>
        </p:sp>
      </p:grpSp>
      <p:pic>
        <p:nvPicPr>
          <p:cNvPr id="4104" name="Picture 8" descr="Free Calendar Weekly Cliparts, Download Free Clip Art, Free Clip ..."/>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31828" y="2643759"/>
            <a:ext cx="1695868" cy="91743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Free Calendar Weekly Cliparts, Download Free Clip Art, Free Clip ...">
            <a:hlinkClick r:id="" action="ppaction://noaction">
              <a:snd r:embed="rId12" name="8.3.2.2 Slide 37 Wochen.wav"/>
            </a:hlinkClick>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57200" y="2947097"/>
            <a:ext cx="1695868" cy="9174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Icon&#10;&#10;Description automatically generated">
            <a:extLst>
              <a:ext uri="{FF2B5EF4-FFF2-40B4-BE49-F238E27FC236}">
                <a16:creationId xmlns:a16="http://schemas.microsoft.com/office/drawing/2014/main" id="{B7953958-54A7-444E-9E82-A988DF09B6D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878570">
            <a:off x="8186936" y="1086629"/>
            <a:ext cx="1526973" cy="1058681"/>
          </a:xfrm>
          <a:prstGeom prst="rect">
            <a:avLst/>
          </a:prstGeom>
        </p:spPr>
      </p:pic>
      <p:sp>
        <p:nvSpPr>
          <p:cNvPr id="56" name="TextBox 55">
            <a:hlinkClick r:id="" action="ppaction://noaction">
              <a:snd r:embed="rId13" name="8.3.2.2 Slide 37 Zahlen.wav"/>
            </a:hlinkClick>
            <a:extLst>
              <a:ext uri="{FF2B5EF4-FFF2-40B4-BE49-F238E27FC236}">
                <a16:creationId xmlns:a16="http://schemas.microsoft.com/office/drawing/2014/main" id="{7F25C125-4049-4EE8-9A9C-09054CE90D5D}"/>
              </a:ext>
            </a:extLst>
          </p:cNvPr>
          <p:cNvSpPr txBox="1"/>
          <p:nvPr/>
        </p:nvSpPr>
        <p:spPr>
          <a:xfrm rot="21391420">
            <a:off x="8471736" y="1367237"/>
            <a:ext cx="873882" cy="469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358</a:t>
            </a:r>
          </a:p>
        </p:txBody>
      </p:sp>
      <p:sp>
        <p:nvSpPr>
          <p:cNvPr id="7" name="TextBox 6"/>
          <p:cNvSpPr txBox="1"/>
          <p:nvPr/>
        </p:nvSpPr>
        <p:spPr>
          <a:xfrm>
            <a:off x="2650340" y="2766782"/>
            <a:ext cx="19652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Taschen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p:cNvSpPr txBox="1"/>
          <p:nvPr/>
        </p:nvSpPr>
        <p:spPr>
          <a:xfrm>
            <a:off x="8365329" y="2048565"/>
            <a:ext cx="19652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Nummern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p:cNvSpPr txBox="1"/>
          <p:nvPr/>
        </p:nvSpPr>
        <p:spPr>
          <a:xfrm>
            <a:off x="5985656" y="4017706"/>
            <a:ext cx="19652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Wochen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p:cNvSpPr txBox="1"/>
          <p:nvPr/>
        </p:nvSpPr>
        <p:spPr>
          <a:xfrm>
            <a:off x="2968868" y="5472325"/>
            <a:ext cx="19652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Hosen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p:cNvSpPr txBox="1"/>
          <p:nvPr/>
        </p:nvSpPr>
        <p:spPr>
          <a:xfrm>
            <a:off x="8653810" y="5174175"/>
            <a:ext cx="19652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Gitarren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DCCE6055-BF04-4EF3-A43C-AF95E6833C93}"/>
              </a:ext>
            </a:extLst>
          </p:cNvPr>
          <p:cNvSpPr txBox="1"/>
          <p:nvPr/>
        </p:nvSpPr>
        <p:spPr>
          <a:xfrm>
            <a:off x="3679373" y="2046907"/>
            <a:ext cx="2577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[die </a:t>
            </a:r>
            <a:r>
              <a:rPr lang="en-GB" sz="2400" dirty="0" err="1">
                <a:solidFill>
                  <a:srgbClr val="4472C4">
                    <a:lumMod val="50000"/>
                  </a:srgbClr>
                </a:solidFill>
                <a:latin typeface="Century Gothic" panose="020F0302020204030204"/>
              </a:rPr>
              <a:t>Tasche</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2E94547C-5E88-445A-BF90-157B504C1995}"/>
              </a:ext>
            </a:extLst>
          </p:cNvPr>
          <p:cNvSpPr txBox="1"/>
          <p:nvPr/>
        </p:nvSpPr>
        <p:spPr>
          <a:xfrm>
            <a:off x="9788849" y="1268910"/>
            <a:ext cx="2577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[die </a:t>
            </a:r>
            <a:r>
              <a:rPr lang="en-GB" sz="2400" dirty="0" err="1">
                <a:solidFill>
                  <a:srgbClr val="4472C4">
                    <a:lumMod val="50000"/>
                  </a:srgbClr>
                </a:solidFill>
                <a:latin typeface="Century Gothic" panose="020F0302020204030204"/>
              </a:rPr>
              <a:t>Nummer</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EE31A16C-C65B-40C7-9FB1-7B3AA54E5997}"/>
              </a:ext>
            </a:extLst>
          </p:cNvPr>
          <p:cNvSpPr txBox="1"/>
          <p:nvPr/>
        </p:nvSpPr>
        <p:spPr>
          <a:xfrm>
            <a:off x="9713909" y="4665761"/>
            <a:ext cx="2577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[die </a:t>
            </a:r>
            <a:r>
              <a:rPr lang="en-GB" sz="2400" dirty="0" err="1">
                <a:solidFill>
                  <a:srgbClr val="4472C4">
                    <a:lumMod val="50000"/>
                  </a:srgbClr>
                </a:solidFill>
                <a:latin typeface="Century Gothic" panose="020F0302020204030204"/>
              </a:rPr>
              <a:t>Gitarre</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F2341E3C-3F19-4DE2-9463-5B5BA867FF2E}"/>
              </a:ext>
            </a:extLst>
          </p:cNvPr>
          <p:cNvSpPr txBox="1"/>
          <p:nvPr/>
        </p:nvSpPr>
        <p:spPr>
          <a:xfrm>
            <a:off x="7906248" y="3217787"/>
            <a:ext cx="2577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[die </a:t>
            </a:r>
            <a:r>
              <a:rPr lang="en-GB" sz="2400" dirty="0" err="1">
                <a:solidFill>
                  <a:srgbClr val="4472C4">
                    <a:lumMod val="50000"/>
                  </a:srgbClr>
                </a:solidFill>
                <a:latin typeface="Century Gothic" panose="020F0302020204030204"/>
              </a:rPr>
              <a:t>Woche</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6E5FCA3A-797C-4579-984D-32A587E6739B}"/>
              </a:ext>
            </a:extLst>
          </p:cNvPr>
          <p:cNvSpPr txBox="1"/>
          <p:nvPr/>
        </p:nvSpPr>
        <p:spPr>
          <a:xfrm>
            <a:off x="3671248" y="4913959"/>
            <a:ext cx="2577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[die Hose]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95880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6" grpId="0" animBg="1"/>
      <p:bldP spid="7" grpId="0"/>
      <p:bldP spid="57" grpId="0"/>
      <p:bldP spid="58" grpId="0"/>
      <p:bldP spid="59" grpId="0"/>
      <p:bldP spid="6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782064" cy="869950"/>
          </a:xfrm>
          <a:prstGeom prst="rect">
            <a:avLst/>
          </a:prstGeom>
        </p:spPr>
      </p:pic>
      <p:sp>
        <p:nvSpPr>
          <p:cNvPr id="4" name="Title 3"/>
          <p:cNvSpPr>
            <a:spLocks noGrp="1"/>
          </p:cNvSpPr>
          <p:nvPr>
            <p:ph type="title"/>
          </p:nvPr>
        </p:nvSpPr>
        <p:spPr>
          <a:xfrm>
            <a:off x="-1" y="294041"/>
            <a:ext cx="7105135" cy="707849"/>
          </a:xfrm>
        </p:spPr>
        <p:txBody>
          <a:bodyPr>
            <a:normAutofit/>
          </a:bodyPr>
          <a:lstStyle/>
          <a:p>
            <a:r>
              <a:rPr lang="en-GB" sz="3600" b="1" dirty="0">
                <a:solidFill>
                  <a:schemeClr val="bg1"/>
                </a:solidFill>
              </a:rPr>
              <a:t>Wie </a:t>
            </a:r>
            <a:r>
              <a:rPr lang="en-GB" sz="3600" b="1" dirty="0" err="1">
                <a:solidFill>
                  <a:schemeClr val="bg1"/>
                </a:solidFill>
              </a:rPr>
              <a:t>viele</a:t>
            </a:r>
            <a:r>
              <a:rPr lang="en-GB" sz="3600" b="1" dirty="0">
                <a:solidFill>
                  <a:schemeClr val="bg1"/>
                </a:solidFill>
              </a:rPr>
              <a:t>?</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10540314" y="247046"/>
            <a:ext cx="141888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123568" y="123202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A6137304-4759-41C8-BEEF-4B8F3F29203D}"/>
              </a:ext>
            </a:extLst>
          </p:cNvPr>
          <p:cNvSpPr txBox="1"/>
          <p:nvPr/>
        </p:nvSpPr>
        <p:spPr>
          <a:xfrm>
            <a:off x="286468" y="1900476"/>
            <a:ext cx="921335" cy="400110"/>
          </a:xfrm>
          <a:prstGeom prst="rect">
            <a:avLst/>
          </a:prstGeom>
          <a:solidFill>
            <a:srgbClr val="FDEEB9"/>
          </a:solidFill>
          <a:ln>
            <a:solidFill>
              <a:schemeClr val="tx1">
                <a:lumMod val="50000"/>
                <a:lumOff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4</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A picture containing icon&#10;&#10;Description automatically generated">
            <a:extLst>
              <a:ext uri="{FF2B5EF4-FFF2-40B4-BE49-F238E27FC236}">
                <a16:creationId xmlns:a16="http://schemas.microsoft.com/office/drawing/2014/main" id="{DC6643AF-486A-410C-8183-5095FDB258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9779" y="1839561"/>
            <a:ext cx="763704" cy="560561"/>
          </a:xfrm>
          <a:prstGeom prst="rect">
            <a:avLst/>
          </a:prstGeom>
        </p:spPr>
      </p:pic>
      <p:pic>
        <p:nvPicPr>
          <p:cNvPr id="54" name="Picture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7159" y="4383622"/>
            <a:ext cx="335667" cy="974093"/>
          </a:xfrm>
          <a:prstGeom prst="rect">
            <a:avLst/>
          </a:prstGeom>
        </p:spPr>
      </p:pic>
      <p:pic>
        <p:nvPicPr>
          <p:cNvPr id="4106" name="Picture 10" descr="Free Dresses Cliparts, Download Free Clip Art, Free Clip Art on ...">
            <a:hlinkClick r:id="" action="ppaction://noaction">
              <a:snd r:embed="rId6" name="8.3.2.2 Slide 37 Kleider.wav"/>
            </a:hlinkClick>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18761" y="1510806"/>
            <a:ext cx="650168" cy="70133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chool child vector png - Clip Art Library">
            <a:hlinkClick r:id="" action="ppaction://noaction">
              <a:snd r:embed="rId8" name="8.3.2.2 Slide 37 Kinder.wav"/>
            </a:hlinkClick>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52108" y="4059926"/>
            <a:ext cx="703439" cy="902392"/>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family picture in frame clipart - Clip Art Librar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43018" y="2809788"/>
            <a:ext cx="1097738" cy="109773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picture containing icon&#10;&#10;Description automatically generated">
            <a:hlinkClick r:id="" action="ppaction://noaction">
              <a:snd r:embed="rId11" name="8.3.2.2 Slide 37 Bucher.wav"/>
            </a:hlinkClick>
            <a:extLst>
              <a:ext uri="{FF2B5EF4-FFF2-40B4-BE49-F238E27FC236}">
                <a16:creationId xmlns:a16="http://schemas.microsoft.com/office/drawing/2014/main" id="{DC6643AF-486A-410C-8183-5095FDB258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8862" y="2127455"/>
            <a:ext cx="763704" cy="560561"/>
          </a:xfrm>
          <a:prstGeom prst="rect">
            <a:avLst/>
          </a:prstGeom>
        </p:spPr>
      </p:pic>
      <p:pic>
        <p:nvPicPr>
          <p:cNvPr id="46" name="Picture 45">
            <a:hlinkClick r:id="" action="ppaction://noaction">
              <a:snd r:embed="rId12" name="8.3.2.2 Slide 37 Manner.wav"/>
            </a:hlinkClick>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0260" y="4590685"/>
            <a:ext cx="335667" cy="974093"/>
          </a:xfrm>
          <a:prstGeom prst="rect">
            <a:avLst/>
          </a:prstGeom>
        </p:spPr>
      </p:pic>
      <p:pic>
        <p:nvPicPr>
          <p:cNvPr id="55" name="Picture 14" descr="family picture in frame clipart - Clip Art Library">
            <a:hlinkClick r:id="" action="ppaction://noaction">
              <a:snd r:embed="rId13" name="8.3.2.2 Slide 37 Bilder.wav"/>
            </a:hlinkClick>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6265" y="2962188"/>
            <a:ext cx="1097738" cy="109773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Free Dresses Cliparts, Download Free Clip Art, Free Clip Art on ...">
            <a:hlinkClick r:id="" action="ppaction://noaction">
              <a:snd r:embed="rId6" name="8.3.2.2 Slide 37 Kleider.wav"/>
            </a:hlinkClick>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03953" y="1901067"/>
            <a:ext cx="650168" cy="70133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school child vector png - Clip Art Library">
            <a:hlinkClick r:id="" action="ppaction://noaction">
              <a:snd r:embed="rId8" name="8.3.2.2 Slide 37 Kinder.wav"/>
            </a:hlinkClick>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43845" y="4470825"/>
            <a:ext cx="703439" cy="902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34018" y="2937277"/>
            <a:ext cx="23474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Bücher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p:cNvSpPr txBox="1"/>
          <p:nvPr/>
        </p:nvSpPr>
        <p:spPr>
          <a:xfrm>
            <a:off x="9844585" y="2820959"/>
            <a:ext cx="23474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Kleider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p:cNvSpPr txBox="1"/>
          <p:nvPr/>
        </p:nvSpPr>
        <p:spPr>
          <a:xfrm>
            <a:off x="6480295" y="4180869"/>
            <a:ext cx="23474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Bilder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p:cNvSpPr txBox="1"/>
          <p:nvPr/>
        </p:nvSpPr>
        <p:spPr>
          <a:xfrm>
            <a:off x="2759779" y="5541008"/>
            <a:ext cx="23474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Männer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p:cNvSpPr txBox="1"/>
          <p:nvPr/>
        </p:nvSpPr>
        <p:spPr>
          <a:xfrm>
            <a:off x="9673576" y="5541008"/>
            <a:ext cx="23474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Kinder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8984AB0F-DE82-4449-B4F4-FD50AB222221}"/>
              </a:ext>
            </a:extLst>
          </p:cNvPr>
          <p:cNvSpPr txBox="1"/>
          <p:nvPr/>
        </p:nvSpPr>
        <p:spPr>
          <a:xfrm>
            <a:off x="3679373" y="2046907"/>
            <a:ext cx="2577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[das Buch]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A1E9CC41-3EEF-4789-88B7-F4585DE3D3C4}"/>
              </a:ext>
            </a:extLst>
          </p:cNvPr>
          <p:cNvSpPr txBox="1"/>
          <p:nvPr/>
        </p:nvSpPr>
        <p:spPr>
          <a:xfrm>
            <a:off x="3551307" y="4987696"/>
            <a:ext cx="2577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[der Mann]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11548EC7-9E3C-4753-AAF7-E5C292449D34}"/>
              </a:ext>
            </a:extLst>
          </p:cNvPr>
          <p:cNvSpPr txBox="1"/>
          <p:nvPr/>
        </p:nvSpPr>
        <p:spPr>
          <a:xfrm>
            <a:off x="10403953" y="1395267"/>
            <a:ext cx="2577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[das </a:t>
            </a:r>
            <a:r>
              <a:rPr lang="en-GB" sz="2400" dirty="0" err="1">
                <a:solidFill>
                  <a:srgbClr val="4472C4">
                    <a:lumMod val="50000"/>
                  </a:srgbClr>
                </a:solidFill>
                <a:latin typeface="Century Gothic" panose="020F0302020204030204"/>
              </a:rPr>
              <a:t>Kleid</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1F945E58-968F-4513-89CC-19BD9BCDCF0A}"/>
              </a:ext>
            </a:extLst>
          </p:cNvPr>
          <p:cNvSpPr txBox="1"/>
          <p:nvPr/>
        </p:nvSpPr>
        <p:spPr>
          <a:xfrm>
            <a:off x="10155547" y="3904125"/>
            <a:ext cx="2577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[das Kind]</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470F8F2-B490-4D85-A1E2-1A32E3CCA8B9}"/>
              </a:ext>
            </a:extLst>
          </p:cNvPr>
          <p:cNvSpPr txBox="1"/>
          <p:nvPr/>
        </p:nvSpPr>
        <p:spPr>
          <a:xfrm>
            <a:off x="7566018" y="3162486"/>
            <a:ext cx="2577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[das Bild]</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6578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4" grpId="0" animBg="1"/>
      <p:bldP spid="7" grpId="0"/>
      <p:bldP spid="58" grpId="0"/>
      <p:bldP spid="59" grpId="0"/>
      <p:bldP spid="60" grpId="0"/>
      <p:bldP spid="6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782064" cy="869950"/>
          </a:xfrm>
          <a:prstGeom prst="rect">
            <a:avLst/>
          </a:prstGeom>
        </p:spPr>
      </p:pic>
      <p:sp>
        <p:nvSpPr>
          <p:cNvPr id="4" name="Title 3"/>
          <p:cNvSpPr>
            <a:spLocks noGrp="1"/>
          </p:cNvSpPr>
          <p:nvPr>
            <p:ph type="title"/>
          </p:nvPr>
        </p:nvSpPr>
        <p:spPr>
          <a:xfrm>
            <a:off x="-1" y="294041"/>
            <a:ext cx="7105135" cy="707849"/>
          </a:xfrm>
        </p:spPr>
        <p:txBody>
          <a:bodyPr>
            <a:normAutofit/>
          </a:bodyPr>
          <a:lstStyle/>
          <a:p>
            <a:r>
              <a:rPr lang="en-GB" sz="3600" b="1" dirty="0">
                <a:solidFill>
                  <a:schemeClr val="bg1"/>
                </a:solidFill>
              </a:rPr>
              <a:t>Wie </a:t>
            </a:r>
            <a:r>
              <a:rPr lang="en-GB" sz="3600" b="1" dirty="0" err="1">
                <a:solidFill>
                  <a:schemeClr val="bg1"/>
                </a:solidFill>
              </a:rPr>
              <a:t>viele</a:t>
            </a:r>
            <a:r>
              <a:rPr lang="en-GB" sz="3600" b="1" dirty="0">
                <a:solidFill>
                  <a:schemeClr val="bg1"/>
                </a:solidFill>
              </a:rPr>
              <a:t>?</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10540314" y="247046"/>
            <a:ext cx="141888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239AE39-C1DC-4E3A-B2F6-98EF8B82A068}"/>
              </a:ext>
            </a:extLst>
          </p:cNvPr>
          <p:cNvSpPr txBox="1"/>
          <p:nvPr/>
        </p:nvSpPr>
        <p:spPr>
          <a:xfrm>
            <a:off x="123568" y="123202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C2BF213F-E10D-4A08-99D0-34C46435F100}"/>
              </a:ext>
            </a:extLst>
          </p:cNvPr>
          <p:cNvSpPr txBox="1"/>
          <p:nvPr/>
        </p:nvSpPr>
        <p:spPr>
          <a:xfrm>
            <a:off x="239933" y="1862567"/>
            <a:ext cx="921335" cy="400110"/>
          </a:xfrm>
          <a:prstGeom prst="rect">
            <a:avLst/>
          </a:prstGeom>
          <a:solidFill>
            <a:srgbClr val="FDEEB9"/>
          </a:solidFill>
          <a:ln>
            <a:solidFill>
              <a:schemeClr val="tx1">
                <a:lumMod val="50000"/>
                <a:lumOff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5</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21" name="Picture 20" descr="Graphical user interface&#10;&#10;Description automatically generated">
            <a:extLst>
              <a:ext uri="{FF2B5EF4-FFF2-40B4-BE49-F238E27FC236}">
                <a16:creationId xmlns:a16="http://schemas.microsoft.com/office/drawing/2014/main" id="{434EF184-9CF0-4097-A399-056010F485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5955" y="2244396"/>
            <a:ext cx="809428" cy="826211"/>
          </a:xfrm>
          <a:prstGeom prst="rect">
            <a:avLst/>
          </a:prstGeom>
        </p:spPr>
      </p:pic>
      <p:pic>
        <p:nvPicPr>
          <p:cNvPr id="23" name="Picture 22" descr="Graphical user interface&#10;&#10;Description automatically generated">
            <a:hlinkClick r:id="" action="ppaction://noaction">
              <a:snd r:embed="rId5" name="8.3.2.2 Slide 37 Handys.wav"/>
            </a:hlinkClick>
            <a:extLst>
              <a:ext uri="{FF2B5EF4-FFF2-40B4-BE49-F238E27FC236}">
                <a16:creationId xmlns:a16="http://schemas.microsoft.com/office/drawing/2014/main" id="{617514D5-D762-41FA-A929-AD2C304467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9661" y="2221958"/>
            <a:ext cx="809428" cy="826211"/>
          </a:xfrm>
          <a:prstGeom prst="rect">
            <a:avLst/>
          </a:prstGeom>
        </p:spPr>
      </p:pic>
      <p:pic>
        <p:nvPicPr>
          <p:cNvPr id="37" name="Picture 36" descr="A picture containing background pattern&#10;&#10;Description automatically generated">
            <a:extLst>
              <a:ext uri="{FF2B5EF4-FFF2-40B4-BE49-F238E27FC236}">
                <a16:creationId xmlns:a16="http://schemas.microsoft.com/office/drawing/2014/main" id="{E7760E78-1702-4121-B08D-7C81B868F1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6078" y="4320920"/>
            <a:ext cx="903011" cy="461665"/>
          </a:xfrm>
          <a:prstGeom prst="rect">
            <a:avLst/>
          </a:prstGeom>
        </p:spPr>
      </p:pic>
      <p:pic>
        <p:nvPicPr>
          <p:cNvPr id="38" name="Picture 37" descr="A picture containing background pattern&#10;&#10;Description automatically generated">
            <a:hlinkClick r:id="" action="ppaction://noaction">
              <a:snd r:embed="rId7" name="8.3.2.2 Slide 37 Parks.wav"/>
            </a:hlinkClick>
            <a:extLst>
              <a:ext uri="{FF2B5EF4-FFF2-40B4-BE49-F238E27FC236}">
                <a16:creationId xmlns:a16="http://schemas.microsoft.com/office/drawing/2014/main" id="{FC292790-EB12-4071-BC34-48457F9460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7026" y="4601412"/>
            <a:ext cx="903011" cy="461665"/>
          </a:xfrm>
          <a:prstGeom prst="rect">
            <a:avLst/>
          </a:prstGeom>
        </p:spPr>
      </p:pic>
      <p:pic>
        <p:nvPicPr>
          <p:cNvPr id="4112" name="Picture 16" descr="Rock Band Silhouette Musical ensemble - band png download - 5000 ...">
            <a:hlinkClick r:id="" action="ppaction://noaction">
              <a:snd r:embed="rId8" name="8.3.2.2 Slide 37 Bands.wav"/>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12706" y="2657501"/>
            <a:ext cx="1542978" cy="1026782"/>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e can sing a song - Clip Art Library">
            <a:hlinkClick r:id="" action="ppaction://noaction">
              <a:snd r:embed="rId10" name="8.3.2.2 Slide 37 Songs.wav"/>
            </a:hlinkClick>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53504" y="1409475"/>
            <a:ext cx="853064" cy="853064"/>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taxi clipart png - Clip Art Librar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48424" y="4403554"/>
            <a:ext cx="1583092" cy="92557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descr="Rock Band Silhouette Musical ensemble - band png download - 5000 ...">
            <a:hlinkClick r:id="" action="ppaction://noaction">
              <a:snd r:embed="rId8" name="8.3.2.2 Slide 37 Bands.wav"/>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26389" y="3367024"/>
            <a:ext cx="1730980" cy="115188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8" descr="he can sing a song - Clip Art Library">
            <a:hlinkClick r:id="" action="ppaction://noaction">
              <a:snd r:embed="rId10" name="8.3.2.2 Slide 37 Songs.wav"/>
            </a:hlinkClick>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89007" y="1649416"/>
            <a:ext cx="853064" cy="85306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0" descr="taxi clipart png - Clip Art Library">
            <a:hlinkClick r:id="" action="ppaction://noaction">
              <a:snd r:embed="rId13" name="8.3.2.2 Slide 37 Taxis.wav"/>
            </a:hlinkClick>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71178" y="4682061"/>
            <a:ext cx="1583092" cy="9255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60561" y="3289110"/>
            <a:ext cx="14794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Handys</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p:cNvSpPr txBox="1"/>
          <p:nvPr/>
        </p:nvSpPr>
        <p:spPr>
          <a:xfrm>
            <a:off x="9060838" y="2608942"/>
            <a:ext cx="14794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Songs</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p:cNvSpPr txBox="1"/>
          <p:nvPr/>
        </p:nvSpPr>
        <p:spPr>
          <a:xfrm>
            <a:off x="5667599" y="4417266"/>
            <a:ext cx="14794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Bands</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p:cNvSpPr txBox="1"/>
          <p:nvPr/>
        </p:nvSpPr>
        <p:spPr>
          <a:xfrm>
            <a:off x="2270669" y="5320129"/>
            <a:ext cx="14794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Parks</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p:cNvSpPr txBox="1"/>
          <p:nvPr/>
        </p:nvSpPr>
        <p:spPr>
          <a:xfrm>
            <a:off x="9335453" y="5623991"/>
            <a:ext cx="14188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Taxis</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01EEAF5-FE91-44A2-9199-FEE0E916A426}"/>
              </a:ext>
            </a:extLst>
          </p:cNvPr>
          <p:cNvSpPr txBox="1"/>
          <p:nvPr/>
        </p:nvSpPr>
        <p:spPr>
          <a:xfrm>
            <a:off x="2788531" y="2440957"/>
            <a:ext cx="2577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[das Handy]</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C382AF8A-0258-42AE-81F7-73283B88AD99}"/>
              </a:ext>
            </a:extLst>
          </p:cNvPr>
          <p:cNvSpPr txBox="1"/>
          <p:nvPr/>
        </p:nvSpPr>
        <p:spPr>
          <a:xfrm>
            <a:off x="6611246" y="3019375"/>
            <a:ext cx="2577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[die Band]</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24ADE6D7-07BF-456C-8BBC-2F9D49EAD3E6}"/>
              </a:ext>
            </a:extLst>
          </p:cNvPr>
          <p:cNvSpPr txBox="1"/>
          <p:nvPr/>
        </p:nvSpPr>
        <p:spPr>
          <a:xfrm>
            <a:off x="3247489" y="4938565"/>
            <a:ext cx="2577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[der Parks]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87D0378D-A636-41E5-8826-872B8EAF1AF3}"/>
              </a:ext>
            </a:extLst>
          </p:cNvPr>
          <p:cNvSpPr txBox="1"/>
          <p:nvPr/>
        </p:nvSpPr>
        <p:spPr>
          <a:xfrm>
            <a:off x="10231516" y="1981767"/>
            <a:ext cx="2577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[der Song]</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A5C8EFB1-BD9D-4C14-9A74-BEAFDC65F416}"/>
              </a:ext>
            </a:extLst>
          </p:cNvPr>
          <p:cNvSpPr txBox="1"/>
          <p:nvPr/>
        </p:nvSpPr>
        <p:spPr>
          <a:xfrm>
            <a:off x="10033427" y="4288080"/>
            <a:ext cx="2577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[das Taxi]</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6071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0" grpId="0" animBg="1"/>
      <p:bldP spid="7" grpId="0"/>
      <p:bldP spid="56" grpId="0"/>
      <p:bldP spid="57" grpId="0"/>
      <p:bldP spid="58" grpId="0"/>
      <p:bldP spid="5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3501781" cy="869950"/>
          </a:xfrm>
          <a:prstGeom prst="rect">
            <a:avLst/>
          </a:prstGeom>
        </p:spPr>
      </p:pic>
      <p:sp>
        <p:nvSpPr>
          <p:cNvPr id="4" name="Title 3"/>
          <p:cNvSpPr>
            <a:spLocks noGrp="1"/>
          </p:cNvSpPr>
          <p:nvPr>
            <p:ph type="title"/>
          </p:nvPr>
        </p:nvSpPr>
        <p:spPr>
          <a:xfrm>
            <a:off x="1" y="100235"/>
            <a:ext cx="4090086" cy="707849"/>
          </a:xfrm>
        </p:spPr>
        <p:txBody>
          <a:bodyPr>
            <a:normAutofit/>
          </a:bodyPr>
          <a:lstStyle/>
          <a:p>
            <a:r>
              <a:rPr lang="en-GB" sz="3200" b="1" dirty="0">
                <a:solidFill>
                  <a:schemeClr val="bg1"/>
                </a:solidFill>
              </a:rPr>
              <a:t>Wo </a:t>
            </a:r>
            <a:r>
              <a:rPr lang="en-GB" sz="3200" b="1" dirty="0" err="1">
                <a:solidFill>
                  <a:schemeClr val="bg1"/>
                </a:solidFill>
              </a:rPr>
              <a:t>sind</a:t>
            </a:r>
            <a:r>
              <a:rPr lang="en-GB" sz="3200" b="1" dirty="0">
                <a:solidFill>
                  <a:schemeClr val="bg1"/>
                </a:solidFill>
              </a:rPr>
              <a:t> </a:t>
            </a:r>
            <a:r>
              <a:rPr lang="en-GB" sz="3200" b="1" dirty="0" err="1">
                <a:solidFill>
                  <a:schemeClr val="bg1"/>
                </a:solidFill>
              </a:rPr>
              <a:t>sie</a:t>
            </a:r>
            <a:r>
              <a:rPr lang="en-GB" sz="32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98908" y="100235"/>
            <a:ext cx="2265003"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58CE4652-3096-44B2-9B0C-1879AA2A1A9F}"/>
              </a:ext>
            </a:extLst>
          </p:cNvPr>
          <p:cNvSpPr txBox="1"/>
          <p:nvPr/>
        </p:nvSpPr>
        <p:spPr>
          <a:xfrm>
            <a:off x="3212222" y="521801"/>
            <a:ext cx="75192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Heidi hat Wolfgang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verloren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Was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sagt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sie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über</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WhatsApp?</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8781D1D6-D11B-437D-B4AA-9C41304B185C}"/>
              </a:ext>
            </a:extLst>
          </p:cNvPr>
          <p:cNvSpPr txBox="1"/>
          <p:nvPr/>
        </p:nvSpPr>
        <p:spPr>
          <a:xfrm>
            <a:off x="0" y="1965975"/>
            <a:ext cx="3792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[Heidi]</a:t>
            </a:r>
          </a:p>
        </p:txBody>
      </p:sp>
      <p:sp>
        <p:nvSpPr>
          <p:cNvPr id="31" name="Rounded Rectangular Callout 2">
            <a:hlinkClick r:id="" action="ppaction://noaction">
              <a:snd r:embed="rId4" name="8.3.2.2 Slide 42.wav"/>
            </a:hlinkClick>
            <a:extLst>
              <a:ext uri="{FF2B5EF4-FFF2-40B4-BE49-F238E27FC236}">
                <a16:creationId xmlns:a16="http://schemas.microsoft.com/office/drawing/2014/main" id="{C5BE9AF5-16B6-436B-8762-039D138E649C}"/>
              </a:ext>
            </a:extLst>
          </p:cNvPr>
          <p:cNvSpPr/>
          <p:nvPr/>
        </p:nvSpPr>
        <p:spPr>
          <a:xfrm>
            <a:off x="86397" y="2777042"/>
            <a:ext cx="4665720" cy="3254838"/>
          </a:xfrm>
          <a:prstGeom prst="wedgeRoundRectCallout">
            <a:avLst>
              <a:gd name="adj1" fmla="val -33599"/>
              <a:gd name="adj2" fmla="val -55582"/>
              <a:gd name="adj3" fmla="val 16667"/>
            </a:avLst>
          </a:prstGeom>
          <a:solidFill>
            <a:schemeClr val="accent4">
              <a:lumMod val="20000"/>
              <a:lumOff val="8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mal, ich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stehe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 Kiosk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35</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Bühne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11</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Hinter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Toiletten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Nummer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27</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Plan. Ich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sehe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Geschäft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Nummer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36</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nächste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Konzert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beginnt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16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Minuten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2" name="TextBox 31">
            <a:extLst>
              <a:ext uri="{FF2B5EF4-FFF2-40B4-BE49-F238E27FC236}">
                <a16:creationId xmlns:a16="http://schemas.microsoft.com/office/drawing/2014/main" id="{3B388EF7-33E9-4638-9BA2-C902B92C1438}"/>
              </a:ext>
            </a:extLst>
          </p:cNvPr>
          <p:cNvSpPr txBox="1"/>
          <p:nvPr/>
        </p:nvSpPr>
        <p:spPr>
          <a:xfrm>
            <a:off x="0" y="1072255"/>
            <a:ext cx="120802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Person A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liest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b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Person B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ohne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die Tafel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anzuschauen</a:t>
            </a: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schreibt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die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Nummern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auf. Dann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bist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du Heidi.</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3" name="Rounded Rectangular Callout 2">
            <a:hlinkClick r:id="" action="ppaction://noaction">
              <a:snd r:embed="rId5" name="8.3.2.2 Slide 42 Wolfgang.wav"/>
            </a:hlinkClick>
            <a:extLst>
              <a:ext uri="{FF2B5EF4-FFF2-40B4-BE49-F238E27FC236}">
                <a16:creationId xmlns:a16="http://schemas.microsoft.com/office/drawing/2014/main" id="{B9CCDCF5-2FDD-4457-91C9-347B4BE58B40}"/>
              </a:ext>
            </a:extLst>
          </p:cNvPr>
          <p:cNvSpPr/>
          <p:nvPr/>
        </p:nvSpPr>
        <p:spPr>
          <a:xfrm>
            <a:off x="7398191" y="2742626"/>
            <a:ext cx="4665720" cy="3254838"/>
          </a:xfrm>
          <a:prstGeom prst="wedgeRoundRectCallout">
            <a:avLst>
              <a:gd name="adj1" fmla="val -33599"/>
              <a:gd name="adj2" fmla="val -55582"/>
              <a:gd name="adj3" fmla="val 16667"/>
            </a:avLst>
          </a:prstGeom>
          <a:solidFill>
            <a:schemeClr val="accent4">
              <a:lumMod val="20000"/>
              <a:lumOff val="8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 ich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stehe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neben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Zirkuszelt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Nummer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17</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Plan.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sehe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das Café,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Nummer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23</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Fußmassage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Nummer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39</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Jetzt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12</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13</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Minuten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90490B6D-B849-46CF-B7B6-77087354CBE1}"/>
              </a:ext>
            </a:extLst>
          </p:cNvPr>
          <p:cNvSpPr txBox="1"/>
          <p:nvPr/>
        </p:nvSpPr>
        <p:spPr>
          <a:xfrm>
            <a:off x="7138962" y="2012856"/>
            <a:ext cx="3792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[Wolfgang]</a:t>
            </a:r>
          </a:p>
        </p:txBody>
      </p:sp>
      <p:pic>
        <p:nvPicPr>
          <p:cNvPr id="35" name="Picture 34" descr="A picture containing vector graphics&#10;&#10;Description automatically generated">
            <a:extLst>
              <a:ext uri="{FF2B5EF4-FFF2-40B4-BE49-F238E27FC236}">
                <a16:creationId xmlns:a16="http://schemas.microsoft.com/office/drawing/2014/main" id="{7A21F461-CC3B-4AF9-8967-3A1CE31CB6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4965" y="1780141"/>
            <a:ext cx="546491" cy="811067"/>
          </a:xfrm>
          <a:prstGeom prst="rect">
            <a:avLst/>
          </a:prstGeom>
        </p:spPr>
      </p:pic>
      <p:pic>
        <p:nvPicPr>
          <p:cNvPr id="36" name="Picture 35">
            <a:extLst>
              <a:ext uri="{FF2B5EF4-FFF2-40B4-BE49-F238E27FC236}">
                <a16:creationId xmlns:a16="http://schemas.microsoft.com/office/drawing/2014/main" id="{AF793923-DFF6-465B-886B-3DB38FAE42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6963" y="1927245"/>
            <a:ext cx="577009" cy="776170"/>
          </a:xfrm>
          <a:prstGeom prst="rect">
            <a:avLst/>
          </a:prstGeom>
        </p:spPr>
      </p:pic>
      <p:pic>
        <p:nvPicPr>
          <p:cNvPr id="37" name="Picture 2" descr="Mobile Phone Clipart ">
            <a:extLst>
              <a:ext uri="{FF2B5EF4-FFF2-40B4-BE49-F238E27FC236}">
                <a16:creationId xmlns:a16="http://schemas.microsoft.com/office/drawing/2014/main" id="{E7EECF08-5DBC-4002-9C5A-5D8E68FB95F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21851" y="644687"/>
            <a:ext cx="309558" cy="5453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 name="Table 22">
            <a:extLst>
              <a:ext uri="{FF2B5EF4-FFF2-40B4-BE49-F238E27FC236}">
                <a16:creationId xmlns:a16="http://schemas.microsoft.com/office/drawing/2014/main" id="{E19A89F0-F8DD-47C9-A931-DA9321128909}"/>
              </a:ext>
            </a:extLst>
          </p:cNvPr>
          <p:cNvGraphicFramePr>
            <a:graphicFrameLocks noGrp="1"/>
          </p:cNvGraphicFramePr>
          <p:nvPr/>
        </p:nvGraphicFramePr>
        <p:xfrm>
          <a:off x="4751039" y="2755826"/>
          <a:ext cx="2509033" cy="3148000"/>
        </p:xfrm>
        <a:graphic>
          <a:graphicData uri="http://schemas.openxmlformats.org/drawingml/2006/table">
            <a:tbl>
              <a:tblPr firstRow="1" bandRow="1">
                <a:tableStyleId>{5940675A-B579-460E-94D1-54222C63F5DA}</a:tableStyleId>
              </a:tblPr>
              <a:tblGrid>
                <a:gridCol w="2240428">
                  <a:extLst>
                    <a:ext uri="{9D8B030D-6E8A-4147-A177-3AD203B41FA5}">
                      <a16:colId xmlns:a16="http://schemas.microsoft.com/office/drawing/2014/main" val="1673948599"/>
                    </a:ext>
                  </a:extLst>
                </a:gridCol>
                <a:gridCol w="268605">
                  <a:extLst>
                    <a:ext uri="{9D8B030D-6E8A-4147-A177-3AD203B41FA5}">
                      <a16:colId xmlns:a16="http://schemas.microsoft.com/office/drawing/2014/main" val="166040333"/>
                    </a:ext>
                  </a:extLst>
                </a:gridCol>
              </a:tblGrid>
              <a:tr h="787000">
                <a:tc>
                  <a:txBody>
                    <a:bodyPr/>
                    <a:lstStyle/>
                    <a:p>
                      <a:pPr algn="l"/>
                      <a:r>
                        <a:rPr lang="en-GB" sz="2000" b="1" dirty="0">
                          <a:solidFill>
                            <a:srgbClr val="115076"/>
                          </a:solidFill>
                        </a:rPr>
                        <a:t>die </a:t>
                      </a:r>
                      <a:r>
                        <a:rPr lang="en-GB" sz="2000" b="1" dirty="0" err="1">
                          <a:solidFill>
                            <a:srgbClr val="115076"/>
                          </a:solidFill>
                        </a:rPr>
                        <a:t>Bühne</a:t>
                      </a:r>
                      <a:br>
                        <a:rPr lang="en-GB" sz="2000" dirty="0">
                          <a:solidFill>
                            <a:srgbClr val="115076"/>
                          </a:solidFill>
                        </a:rPr>
                      </a:br>
                      <a:r>
                        <a:rPr lang="en-GB" sz="2000" dirty="0">
                          <a:solidFill>
                            <a:srgbClr val="115076"/>
                          </a:solidFill>
                        </a:rPr>
                        <a:t>[stage]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4698852"/>
                  </a:ext>
                </a:extLst>
              </a:tr>
              <a:tr h="787000">
                <a:tc>
                  <a:txBody>
                    <a:bodyPr/>
                    <a:lstStyle/>
                    <a:p>
                      <a:pPr algn="l"/>
                      <a:r>
                        <a:rPr lang="en-GB" sz="2000" b="1" dirty="0">
                          <a:solidFill>
                            <a:srgbClr val="115076"/>
                          </a:solidFill>
                        </a:rPr>
                        <a:t>der Plan</a:t>
                      </a:r>
                      <a:br>
                        <a:rPr lang="en-GB" sz="2000" dirty="0">
                          <a:solidFill>
                            <a:srgbClr val="115076"/>
                          </a:solidFill>
                        </a:rPr>
                      </a:br>
                      <a:r>
                        <a:rPr lang="en-GB" sz="2000" dirty="0">
                          <a:solidFill>
                            <a:srgbClr val="115076"/>
                          </a:solidFill>
                        </a:rPr>
                        <a:t>[map]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8518384"/>
                  </a:ext>
                </a:extLst>
              </a:tr>
              <a:tr h="787000">
                <a:tc>
                  <a:txBody>
                    <a:bodyPr/>
                    <a:lstStyle/>
                    <a:p>
                      <a:pPr algn="l"/>
                      <a:r>
                        <a:rPr lang="en-GB" sz="2000" b="1" dirty="0">
                          <a:solidFill>
                            <a:srgbClr val="115076"/>
                          </a:solidFill>
                        </a:rPr>
                        <a:t>das </a:t>
                      </a:r>
                      <a:r>
                        <a:rPr lang="en-GB" sz="2000" b="1" dirty="0" err="1">
                          <a:solidFill>
                            <a:srgbClr val="115076"/>
                          </a:solidFill>
                        </a:rPr>
                        <a:t>Zirkuszelt</a:t>
                      </a:r>
                      <a:br>
                        <a:rPr lang="en-GB" sz="2000" dirty="0">
                          <a:solidFill>
                            <a:srgbClr val="115076"/>
                          </a:solidFill>
                        </a:rPr>
                      </a:br>
                      <a:r>
                        <a:rPr lang="en-GB" sz="2000" dirty="0">
                          <a:solidFill>
                            <a:srgbClr val="115076"/>
                          </a:solidFill>
                        </a:rPr>
                        <a:t>[circus tent]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2145041"/>
                  </a:ext>
                </a:extLst>
              </a:tr>
              <a:tr h="787000">
                <a:tc>
                  <a:txBody>
                    <a:bodyPr/>
                    <a:lstStyle/>
                    <a:p>
                      <a:pPr algn="l"/>
                      <a:r>
                        <a:rPr lang="en-GB" sz="2000" b="1" dirty="0">
                          <a:solidFill>
                            <a:srgbClr val="115076"/>
                          </a:solidFill>
                        </a:rPr>
                        <a:t>die </a:t>
                      </a:r>
                      <a:r>
                        <a:rPr lang="en-GB" sz="2000" b="1" dirty="0" err="1">
                          <a:solidFill>
                            <a:srgbClr val="115076"/>
                          </a:solidFill>
                        </a:rPr>
                        <a:t>Fußmassage</a:t>
                      </a:r>
                      <a:br>
                        <a:rPr lang="en-GB" sz="2000" dirty="0">
                          <a:solidFill>
                            <a:srgbClr val="115076"/>
                          </a:solidFill>
                        </a:rPr>
                      </a:br>
                      <a:r>
                        <a:rPr lang="en-GB" sz="2000" dirty="0">
                          <a:solidFill>
                            <a:srgbClr val="115076"/>
                          </a:solidFill>
                        </a:rPr>
                        <a:t>[foot massage]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701571"/>
                  </a:ext>
                </a:extLst>
              </a:tr>
            </a:tbl>
          </a:graphicData>
        </a:graphic>
      </p:graphicFrame>
      <p:pic>
        <p:nvPicPr>
          <p:cNvPr id="41" name="Picture 40" descr="A picture containing icon&#10;&#10;Description automatically generated">
            <a:extLst>
              <a:ext uri="{FF2B5EF4-FFF2-40B4-BE49-F238E27FC236}">
                <a16:creationId xmlns:a16="http://schemas.microsoft.com/office/drawing/2014/main" id="{CFF3490F-0CD8-49E5-BB0C-7E6B2044E9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54283" y="3499583"/>
            <a:ext cx="511016" cy="635667"/>
          </a:xfrm>
          <a:prstGeom prst="rect">
            <a:avLst/>
          </a:prstGeom>
        </p:spPr>
      </p:pic>
      <p:pic>
        <p:nvPicPr>
          <p:cNvPr id="43" name="Picture 42" descr="A picture containing text, aircraft&#10;&#10;Description automatically generated">
            <a:extLst>
              <a:ext uri="{FF2B5EF4-FFF2-40B4-BE49-F238E27FC236}">
                <a16:creationId xmlns:a16="http://schemas.microsoft.com/office/drawing/2014/main" id="{E3B22396-DDD6-4B5D-86FA-624A50FB00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44492" y="4284323"/>
            <a:ext cx="953699" cy="596807"/>
          </a:xfrm>
          <a:prstGeom prst="rect">
            <a:avLst/>
          </a:prstGeom>
        </p:spPr>
      </p:pic>
      <p:pic>
        <p:nvPicPr>
          <p:cNvPr id="45" name="Picture 44" descr="A picture containing background pattern&#10;&#10;Description automatically generated">
            <a:extLst>
              <a:ext uri="{FF2B5EF4-FFF2-40B4-BE49-F238E27FC236}">
                <a16:creationId xmlns:a16="http://schemas.microsoft.com/office/drawing/2014/main" id="{721B1BFB-8939-4B03-80D6-B999C1BAABD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44360" y="5195881"/>
            <a:ext cx="364831" cy="426080"/>
          </a:xfrm>
          <a:prstGeom prst="rect">
            <a:avLst/>
          </a:prstGeom>
        </p:spPr>
      </p:pic>
      <p:pic>
        <p:nvPicPr>
          <p:cNvPr id="47" name="Picture 46" descr="A picture containing electronics&#10;&#10;Description automatically generated">
            <a:extLst>
              <a:ext uri="{FF2B5EF4-FFF2-40B4-BE49-F238E27FC236}">
                <a16:creationId xmlns:a16="http://schemas.microsoft.com/office/drawing/2014/main" id="{E047D4FC-08E7-44D9-B99D-EDF7E67D85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01692" y="2698411"/>
            <a:ext cx="973676" cy="688419"/>
          </a:xfrm>
          <a:prstGeom prst="rect">
            <a:avLst/>
          </a:prstGeom>
        </p:spPr>
      </p:pic>
      <p:pic>
        <p:nvPicPr>
          <p:cNvPr id="48" name="Picture 47" descr="A picture containing vector graphics&#10;&#10;Description automatically generated">
            <a:extLst>
              <a:ext uri="{FF2B5EF4-FFF2-40B4-BE49-F238E27FC236}">
                <a16:creationId xmlns:a16="http://schemas.microsoft.com/office/drawing/2014/main" id="{912FB2D7-8959-4A38-AEB2-A364A1063D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5731" y="0"/>
            <a:ext cx="546491" cy="811067"/>
          </a:xfrm>
          <a:prstGeom prst="rect">
            <a:avLst/>
          </a:prstGeom>
        </p:spPr>
      </p:pic>
      <p:pic>
        <p:nvPicPr>
          <p:cNvPr id="49" name="Picture 48">
            <a:extLst>
              <a:ext uri="{FF2B5EF4-FFF2-40B4-BE49-F238E27FC236}">
                <a16:creationId xmlns:a16="http://schemas.microsoft.com/office/drawing/2014/main" id="{B2205BF3-92CE-4319-B629-0FB5195DBC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17358" y="549128"/>
            <a:ext cx="577009" cy="776170"/>
          </a:xfrm>
          <a:prstGeom prst="rect">
            <a:avLst/>
          </a:prstGeom>
        </p:spPr>
      </p:pic>
      <p:sp>
        <p:nvSpPr>
          <p:cNvPr id="22" name="Speech Bubble: Rectangle with Corners Rounded 24">
            <a:extLst>
              <a:ext uri="{FF2B5EF4-FFF2-40B4-BE49-F238E27FC236}">
                <a16:creationId xmlns:a16="http://schemas.microsoft.com/office/drawing/2014/main" id="{3BC99398-DF8A-4570-9289-B90FC010F158}"/>
              </a:ext>
            </a:extLst>
          </p:cNvPr>
          <p:cNvSpPr/>
          <p:nvPr/>
        </p:nvSpPr>
        <p:spPr>
          <a:xfrm>
            <a:off x="4637566" y="106475"/>
            <a:ext cx="3404625" cy="334986"/>
          </a:xfrm>
          <a:prstGeom prst="wedgeRoundRectCallout">
            <a:avLst>
              <a:gd name="adj1" fmla="val -17575"/>
              <a:gd name="adj2" fmla="val -3903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prstClr val="white"/>
                </a:solidFill>
              </a:rPr>
              <a:t>* </a:t>
            </a:r>
            <a:r>
              <a:rPr lang="en-GB" sz="2000" dirty="0" err="1">
                <a:solidFill>
                  <a:prstClr val="white"/>
                </a:solidFill>
              </a:rPr>
              <a:t>anschauen</a:t>
            </a:r>
            <a:r>
              <a:rPr lang="en-GB" sz="2000" dirty="0">
                <a:solidFill>
                  <a:prstClr val="white"/>
                </a:solidFill>
              </a:rPr>
              <a:t> = to look at</a:t>
            </a:r>
          </a:p>
        </p:txBody>
      </p:sp>
    </p:spTree>
    <p:extLst>
      <p:ext uri="{BB962C8B-B14F-4D97-AF65-F5344CB8AC3E}">
        <p14:creationId xmlns:p14="http://schemas.microsoft.com/office/powerpoint/2010/main" val="180820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1" grpId="0" animBg="1"/>
      <p:bldP spid="31" grpId="1" animBg="1"/>
      <p:bldP spid="33" grpId="0" animBg="1"/>
      <p:bldP spid="33" grpId="1" animBg="1"/>
      <p:bldP spid="34" grpId="0"/>
      <p:bldP spid="34"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4B12F-B5C1-4885-BF20-C5531A9BC8C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150973" cy="740314"/>
          </a:xfrm>
          <a:prstGeom prst="rect">
            <a:avLst/>
          </a:prstGeom>
        </p:spPr>
      </p:pic>
      <p:sp>
        <p:nvSpPr>
          <p:cNvPr id="2" name="Title 1"/>
          <p:cNvSpPr>
            <a:spLocks noGrp="1"/>
          </p:cNvSpPr>
          <p:nvPr>
            <p:ph type="title"/>
          </p:nvPr>
        </p:nvSpPr>
        <p:spPr>
          <a:xfrm>
            <a:off x="0" y="-23164"/>
            <a:ext cx="6484584" cy="1325563"/>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7" name="TextBox 6">
            <a:extLst>
              <a:ext uri="{FF2B5EF4-FFF2-40B4-BE49-F238E27FC236}">
                <a16:creationId xmlns:a16="http://schemas.microsoft.com/office/drawing/2014/main" id="{EF8CDABB-FE34-9B40-A7AC-9470E22856BF}"/>
              </a:ext>
            </a:extLst>
          </p:cNvPr>
          <p:cNvSpPr txBox="1"/>
          <p:nvPr/>
        </p:nvSpPr>
        <p:spPr>
          <a:xfrm>
            <a:off x="6484584" y="1253902"/>
            <a:ext cx="41398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8" name="TextBox 7">
            <a:extLst>
              <a:ext uri="{FF2B5EF4-FFF2-40B4-BE49-F238E27FC236}">
                <a16:creationId xmlns:a16="http://schemas.microsoft.com/office/drawing/2014/main" id="{EF8CDABB-FE34-9B40-A7AC-9470E22856BF}"/>
              </a:ext>
            </a:extLst>
          </p:cNvPr>
          <p:cNvSpPr txBox="1"/>
          <p:nvPr/>
        </p:nvSpPr>
        <p:spPr>
          <a:xfrm>
            <a:off x="524565" y="1230021"/>
            <a:ext cx="41398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9" name="TextBox 8"/>
          <p:cNvSpPr txBox="1"/>
          <p:nvPr/>
        </p:nvSpPr>
        <p:spPr>
          <a:xfrm>
            <a:off x="6602354" y="1837807"/>
            <a:ext cx="4356540" cy="646331"/>
          </a:xfrm>
          <a:prstGeom prst="rect">
            <a:avLst/>
          </a:prstGeom>
          <a:solidFill>
            <a:schemeClr val="accent4">
              <a:lumMod val="20000"/>
              <a:lumOff val="80000"/>
            </a:schemeClr>
          </a:solidFill>
          <a:ln>
            <a:solidFill>
              <a:srgbClr val="115076"/>
            </a:solidFill>
          </a:ln>
        </p:spPr>
        <p:txBody>
          <a:bodyPr wrap="square" rtlCol="0">
            <a:spAutoFit/>
          </a:bodyPr>
          <a:lstStyle/>
          <a:p>
            <a:pPr lvl="0" algn="ctr">
              <a:defRPr/>
            </a:pPr>
            <a:r>
              <a:rPr lang="en-GB" sz="3600" dirty="0" err="1">
                <a:solidFill>
                  <a:srgbClr val="4472C4">
                    <a:lumMod val="50000"/>
                  </a:srgbClr>
                </a:solidFill>
              </a:rPr>
              <a:t>fünfunddreißig</a:t>
            </a:r>
            <a:endParaRPr lang="en-GB" sz="3600" dirty="0">
              <a:solidFill>
                <a:srgbClr val="4472C4">
                  <a:lumMod val="50000"/>
                </a:srgbClr>
              </a:solidFill>
            </a:endParaRPr>
          </a:p>
        </p:txBody>
      </p:sp>
      <p:sp>
        <p:nvSpPr>
          <p:cNvPr id="10" name="TextBox 9"/>
          <p:cNvSpPr txBox="1"/>
          <p:nvPr/>
        </p:nvSpPr>
        <p:spPr>
          <a:xfrm>
            <a:off x="6602353" y="2673724"/>
            <a:ext cx="4356541" cy="646331"/>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elf</a:t>
            </a:r>
          </a:p>
        </p:txBody>
      </p:sp>
      <p:sp>
        <p:nvSpPr>
          <p:cNvPr id="11" name="TextBox 10"/>
          <p:cNvSpPr txBox="1"/>
          <p:nvPr/>
        </p:nvSpPr>
        <p:spPr>
          <a:xfrm>
            <a:off x="6602353" y="3528104"/>
            <a:ext cx="4356542" cy="646331"/>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siebenundzwanzig</a:t>
            </a:r>
            <a:endPar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p:cNvSpPr txBox="1"/>
          <p:nvPr/>
        </p:nvSpPr>
        <p:spPr>
          <a:xfrm>
            <a:off x="6595334" y="4414008"/>
            <a:ext cx="4356540" cy="646331"/>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sechsunddreißig</a:t>
            </a:r>
            <a:endPar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6602354" y="5268386"/>
            <a:ext cx="4349520" cy="646331"/>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sechzehn</a:t>
            </a:r>
            <a:endPar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p:nvPr/>
        </p:nvSpPr>
        <p:spPr>
          <a:xfrm>
            <a:off x="1064149" y="1808154"/>
            <a:ext cx="4139858" cy="646331"/>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siebzehn</a:t>
            </a:r>
            <a:endPar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p:cNvSpPr txBox="1"/>
          <p:nvPr/>
        </p:nvSpPr>
        <p:spPr>
          <a:xfrm>
            <a:off x="1064149" y="2663281"/>
            <a:ext cx="4139857" cy="646331"/>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err="1">
                <a:solidFill>
                  <a:srgbClr val="4472C4">
                    <a:lumMod val="50000"/>
                  </a:srgbClr>
                </a:solidFill>
                <a:latin typeface="Century Gothic" panose="020F0302020204030204"/>
              </a:rPr>
              <a:t>dreiundzwanzig</a:t>
            </a:r>
            <a:endPar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8" name="TextBox 17"/>
          <p:cNvSpPr txBox="1"/>
          <p:nvPr/>
        </p:nvSpPr>
        <p:spPr>
          <a:xfrm>
            <a:off x="1064148" y="3518408"/>
            <a:ext cx="4139857" cy="646331"/>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err="1">
                <a:ln>
                  <a:noFill/>
                </a:ln>
                <a:solidFill>
                  <a:srgbClr val="4472C4">
                    <a:lumMod val="50000"/>
                  </a:srgbClr>
                </a:solidFill>
                <a:effectLst/>
                <a:uLnTx/>
                <a:uFillTx/>
                <a:latin typeface="Century Gothic" panose="020F0302020204030204"/>
              </a:rPr>
              <a:t>neun</a:t>
            </a:r>
            <a:r>
              <a:rPr lang="en-GB" sz="3600" dirty="0" err="1">
                <a:solidFill>
                  <a:srgbClr val="4472C4">
                    <a:lumMod val="50000"/>
                  </a:srgbClr>
                </a:solidFill>
                <a:latin typeface="Century Gothic" panose="020F0302020204030204"/>
              </a:rPr>
              <a:t>unddreißig</a:t>
            </a:r>
            <a:endParaRPr kumimoji="0" lang="en-GB" sz="36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9" name="TextBox 18"/>
          <p:cNvSpPr txBox="1"/>
          <p:nvPr/>
        </p:nvSpPr>
        <p:spPr>
          <a:xfrm>
            <a:off x="1057129" y="4373535"/>
            <a:ext cx="4139857" cy="646331"/>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zwölf</a:t>
            </a:r>
            <a:endParaRPr kumimoji="0" lang="en-GB"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1064149" y="5225798"/>
            <a:ext cx="4132119" cy="646331"/>
          </a:xfrm>
          <a:prstGeom prst="rect">
            <a:avLst/>
          </a:prstGeom>
          <a:solidFill>
            <a:schemeClr val="accent4">
              <a:lumMod val="20000"/>
              <a:lumOff val="80000"/>
            </a:schemeClr>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err="1">
                <a:solidFill>
                  <a:srgbClr val="4472C4">
                    <a:lumMod val="50000"/>
                  </a:srgbClr>
                </a:solidFill>
                <a:latin typeface="Century Gothic" panose="020F0302020204030204"/>
              </a:rPr>
              <a:t>dreizehn</a:t>
            </a:r>
            <a:endPar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2" name="TextBox 21">
            <a:extLst>
              <a:ext uri="{FF2B5EF4-FFF2-40B4-BE49-F238E27FC236}">
                <a16:creationId xmlns:a16="http://schemas.microsoft.com/office/drawing/2014/main" id="{104B8374-DEAD-4381-B580-5961005CD263}"/>
              </a:ext>
            </a:extLst>
          </p:cNvPr>
          <p:cNvSpPr txBox="1"/>
          <p:nvPr/>
        </p:nvSpPr>
        <p:spPr>
          <a:xfrm>
            <a:off x="154169" y="1808154"/>
            <a:ext cx="740791" cy="646331"/>
          </a:xfrm>
          <a:prstGeom prst="rect">
            <a:avLst/>
          </a:prstGeom>
          <a:solidFill>
            <a:schemeClr val="bg1"/>
          </a:solidFill>
          <a:ln>
            <a:solidFill>
              <a:srgbClr val="115076"/>
            </a:solidFill>
          </a:ln>
        </p:spPr>
        <p:txBody>
          <a:bodyPr wrap="square" rtlCol="0">
            <a:spAutoFit/>
          </a:bodyPr>
          <a:lstStyle/>
          <a:p>
            <a:pPr algn="ctr"/>
            <a:r>
              <a:rPr lang="en-GB" sz="3600" b="1" dirty="0">
                <a:solidFill>
                  <a:srgbClr val="115076"/>
                </a:solidFill>
              </a:rPr>
              <a:t>17</a:t>
            </a:r>
          </a:p>
        </p:txBody>
      </p:sp>
      <p:sp>
        <p:nvSpPr>
          <p:cNvPr id="23" name="TextBox 22">
            <a:extLst>
              <a:ext uri="{FF2B5EF4-FFF2-40B4-BE49-F238E27FC236}">
                <a16:creationId xmlns:a16="http://schemas.microsoft.com/office/drawing/2014/main" id="{C68D8843-DF8D-49DC-886C-173240762AE4}"/>
              </a:ext>
            </a:extLst>
          </p:cNvPr>
          <p:cNvSpPr txBox="1"/>
          <p:nvPr/>
        </p:nvSpPr>
        <p:spPr>
          <a:xfrm>
            <a:off x="154168" y="2644072"/>
            <a:ext cx="740791" cy="646331"/>
          </a:xfrm>
          <a:prstGeom prst="rect">
            <a:avLst/>
          </a:prstGeom>
          <a:solidFill>
            <a:schemeClr val="bg1"/>
          </a:solidFill>
          <a:ln>
            <a:solidFill>
              <a:srgbClr val="115076"/>
            </a:solidFill>
          </a:ln>
        </p:spPr>
        <p:txBody>
          <a:bodyPr wrap="square" rtlCol="0">
            <a:spAutoFit/>
          </a:bodyPr>
          <a:lstStyle/>
          <a:p>
            <a:pPr algn="ctr"/>
            <a:r>
              <a:rPr lang="en-GB" sz="3600" b="1" dirty="0">
                <a:solidFill>
                  <a:srgbClr val="115076"/>
                </a:solidFill>
              </a:rPr>
              <a:t>23</a:t>
            </a:r>
          </a:p>
        </p:txBody>
      </p:sp>
      <p:sp>
        <p:nvSpPr>
          <p:cNvPr id="24" name="TextBox 23">
            <a:extLst>
              <a:ext uri="{FF2B5EF4-FFF2-40B4-BE49-F238E27FC236}">
                <a16:creationId xmlns:a16="http://schemas.microsoft.com/office/drawing/2014/main" id="{53CF2415-CFCB-4352-9CF7-82BE42ECCFE0}"/>
              </a:ext>
            </a:extLst>
          </p:cNvPr>
          <p:cNvSpPr txBox="1"/>
          <p:nvPr/>
        </p:nvSpPr>
        <p:spPr>
          <a:xfrm>
            <a:off x="154167" y="3498451"/>
            <a:ext cx="740791" cy="646331"/>
          </a:xfrm>
          <a:prstGeom prst="rect">
            <a:avLst/>
          </a:prstGeom>
          <a:solidFill>
            <a:schemeClr val="bg1"/>
          </a:solidFill>
          <a:ln>
            <a:solidFill>
              <a:srgbClr val="115076"/>
            </a:solidFill>
          </a:ln>
        </p:spPr>
        <p:txBody>
          <a:bodyPr wrap="square" rtlCol="0">
            <a:spAutoFit/>
          </a:bodyPr>
          <a:lstStyle/>
          <a:p>
            <a:pPr algn="ctr"/>
            <a:r>
              <a:rPr lang="en-GB" sz="3600" b="1" dirty="0">
                <a:solidFill>
                  <a:srgbClr val="115076"/>
                </a:solidFill>
              </a:rPr>
              <a:t>39</a:t>
            </a:r>
          </a:p>
        </p:txBody>
      </p:sp>
      <p:sp>
        <p:nvSpPr>
          <p:cNvPr id="25" name="TextBox 24">
            <a:extLst>
              <a:ext uri="{FF2B5EF4-FFF2-40B4-BE49-F238E27FC236}">
                <a16:creationId xmlns:a16="http://schemas.microsoft.com/office/drawing/2014/main" id="{6499FE68-CE0A-4B5A-89A5-882722691D80}"/>
              </a:ext>
            </a:extLst>
          </p:cNvPr>
          <p:cNvSpPr txBox="1"/>
          <p:nvPr/>
        </p:nvSpPr>
        <p:spPr>
          <a:xfrm>
            <a:off x="154166" y="4384355"/>
            <a:ext cx="740791" cy="646331"/>
          </a:xfrm>
          <a:prstGeom prst="rect">
            <a:avLst/>
          </a:prstGeom>
          <a:solidFill>
            <a:schemeClr val="bg1"/>
          </a:solidFill>
          <a:ln>
            <a:solidFill>
              <a:srgbClr val="115076"/>
            </a:solidFill>
          </a:ln>
        </p:spPr>
        <p:txBody>
          <a:bodyPr wrap="square" rtlCol="0">
            <a:spAutoFit/>
          </a:bodyPr>
          <a:lstStyle/>
          <a:p>
            <a:pPr algn="ctr"/>
            <a:r>
              <a:rPr lang="en-GB" sz="3600" b="1" dirty="0">
                <a:solidFill>
                  <a:srgbClr val="115076"/>
                </a:solidFill>
              </a:rPr>
              <a:t>12</a:t>
            </a:r>
          </a:p>
        </p:txBody>
      </p:sp>
      <p:sp>
        <p:nvSpPr>
          <p:cNvPr id="26" name="TextBox 25">
            <a:extLst>
              <a:ext uri="{FF2B5EF4-FFF2-40B4-BE49-F238E27FC236}">
                <a16:creationId xmlns:a16="http://schemas.microsoft.com/office/drawing/2014/main" id="{93A6DB1A-73C0-4939-A380-AB36921DB245}"/>
              </a:ext>
            </a:extLst>
          </p:cNvPr>
          <p:cNvSpPr txBox="1"/>
          <p:nvPr/>
        </p:nvSpPr>
        <p:spPr>
          <a:xfrm>
            <a:off x="154165" y="5238734"/>
            <a:ext cx="740791" cy="646331"/>
          </a:xfrm>
          <a:prstGeom prst="rect">
            <a:avLst/>
          </a:prstGeom>
          <a:solidFill>
            <a:schemeClr val="bg1"/>
          </a:solidFill>
          <a:ln>
            <a:solidFill>
              <a:srgbClr val="115076"/>
            </a:solidFill>
          </a:ln>
        </p:spPr>
        <p:txBody>
          <a:bodyPr wrap="square" rtlCol="0">
            <a:spAutoFit/>
          </a:bodyPr>
          <a:lstStyle/>
          <a:p>
            <a:pPr algn="ctr"/>
            <a:r>
              <a:rPr lang="en-GB" sz="3600" b="1" dirty="0">
                <a:solidFill>
                  <a:srgbClr val="115076"/>
                </a:solidFill>
              </a:rPr>
              <a:t>13</a:t>
            </a:r>
          </a:p>
        </p:txBody>
      </p:sp>
      <p:sp>
        <p:nvSpPr>
          <p:cNvPr id="27" name="TextBox 26">
            <a:extLst>
              <a:ext uri="{FF2B5EF4-FFF2-40B4-BE49-F238E27FC236}">
                <a16:creationId xmlns:a16="http://schemas.microsoft.com/office/drawing/2014/main" id="{FABDDD51-FF17-4FE7-A269-FD0BB9396427}"/>
              </a:ext>
            </a:extLst>
          </p:cNvPr>
          <p:cNvSpPr txBox="1"/>
          <p:nvPr/>
        </p:nvSpPr>
        <p:spPr>
          <a:xfrm>
            <a:off x="5779160" y="1837807"/>
            <a:ext cx="740791" cy="646331"/>
          </a:xfrm>
          <a:prstGeom prst="rect">
            <a:avLst/>
          </a:prstGeom>
          <a:solidFill>
            <a:schemeClr val="bg1"/>
          </a:solidFill>
          <a:ln>
            <a:solidFill>
              <a:srgbClr val="115076"/>
            </a:solidFill>
          </a:ln>
        </p:spPr>
        <p:txBody>
          <a:bodyPr wrap="square" rtlCol="0">
            <a:spAutoFit/>
          </a:bodyPr>
          <a:lstStyle/>
          <a:p>
            <a:pPr algn="ctr"/>
            <a:r>
              <a:rPr lang="en-GB" sz="3600" b="1" dirty="0">
                <a:solidFill>
                  <a:srgbClr val="115076"/>
                </a:solidFill>
              </a:rPr>
              <a:t>35</a:t>
            </a:r>
          </a:p>
        </p:txBody>
      </p:sp>
      <p:sp>
        <p:nvSpPr>
          <p:cNvPr id="28" name="TextBox 27">
            <a:extLst>
              <a:ext uri="{FF2B5EF4-FFF2-40B4-BE49-F238E27FC236}">
                <a16:creationId xmlns:a16="http://schemas.microsoft.com/office/drawing/2014/main" id="{B65CFFAD-81FA-44E7-883A-C6BF883947BC}"/>
              </a:ext>
            </a:extLst>
          </p:cNvPr>
          <p:cNvSpPr txBox="1"/>
          <p:nvPr/>
        </p:nvSpPr>
        <p:spPr>
          <a:xfrm>
            <a:off x="5779159" y="2673725"/>
            <a:ext cx="740791" cy="646331"/>
          </a:xfrm>
          <a:prstGeom prst="rect">
            <a:avLst/>
          </a:prstGeom>
          <a:solidFill>
            <a:schemeClr val="bg1"/>
          </a:solidFill>
          <a:ln>
            <a:solidFill>
              <a:srgbClr val="115076"/>
            </a:solidFill>
          </a:ln>
        </p:spPr>
        <p:txBody>
          <a:bodyPr wrap="square" rtlCol="0">
            <a:spAutoFit/>
          </a:bodyPr>
          <a:lstStyle/>
          <a:p>
            <a:pPr algn="ctr"/>
            <a:r>
              <a:rPr lang="en-GB" sz="3600" b="1" dirty="0">
                <a:solidFill>
                  <a:srgbClr val="115076"/>
                </a:solidFill>
              </a:rPr>
              <a:t>11</a:t>
            </a:r>
          </a:p>
        </p:txBody>
      </p:sp>
      <p:sp>
        <p:nvSpPr>
          <p:cNvPr id="29" name="TextBox 28">
            <a:extLst>
              <a:ext uri="{FF2B5EF4-FFF2-40B4-BE49-F238E27FC236}">
                <a16:creationId xmlns:a16="http://schemas.microsoft.com/office/drawing/2014/main" id="{35D882B8-55BD-414E-A6DE-C14F871EC696}"/>
              </a:ext>
            </a:extLst>
          </p:cNvPr>
          <p:cNvSpPr txBox="1"/>
          <p:nvPr/>
        </p:nvSpPr>
        <p:spPr>
          <a:xfrm>
            <a:off x="5779158" y="3528104"/>
            <a:ext cx="740791" cy="646331"/>
          </a:xfrm>
          <a:prstGeom prst="rect">
            <a:avLst/>
          </a:prstGeom>
          <a:solidFill>
            <a:schemeClr val="bg1"/>
          </a:solidFill>
          <a:ln>
            <a:solidFill>
              <a:srgbClr val="115076"/>
            </a:solidFill>
          </a:ln>
        </p:spPr>
        <p:txBody>
          <a:bodyPr wrap="square" rtlCol="0">
            <a:spAutoFit/>
          </a:bodyPr>
          <a:lstStyle/>
          <a:p>
            <a:pPr algn="ctr"/>
            <a:r>
              <a:rPr lang="en-GB" sz="3600" b="1" dirty="0">
                <a:solidFill>
                  <a:srgbClr val="115076"/>
                </a:solidFill>
              </a:rPr>
              <a:t>27</a:t>
            </a:r>
          </a:p>
        </p:txBody>
      </p:sp>
      <p:sp>
        <p:nvSpPr>
          <p:cNvPr id="30" name="TextBox 29">
            <a:extLst>
              <a:ext uri="{FF2B5EF4-FFF2-40B4-BE49-F238E27FC236}">
                <a16:creationId xmlns:a16="http://schemas.microsoft.com/office/drawing/2014/main" id="{79D4E9F8-3A14-45A2-B9C0-F9219EB409AC}"/>
              </a:ext>
            </a:extLst>
          </p:cNvPr>
          <p:cNvSpPr txBox="1"/>
          <p:nvPr/>
        </p:nvSpPr>
        <p:spPr>
          <a:xfrm>
            <a:off x="5779157" y="4414008"/>
            <a:ext cx="740791" cy="646331"/>
          </a:xfrm>
          <a:prstGeom prst="rect">
            <a:avLst/>
          </a:prstGeom>
          <a:solidFill>
            <a:schemeClr val="bg1"/>
          </a:solidFill>
          <a:ln>
            <a:solidFill>
              <a:srgbClr val="115076"/>
            </a:solidFill>
          </a:ln>
        </p:spPr>
        <p:txBody>
          <a:bodyPr wrap="square" rtlCol="0">
            <a:spAutoFit/>
          </a:bodyPr>
          <a:lstStyle/>
          <a:p>
            <a:pPr algn="ctr"/>
            <a:r>
              <a:rPr lang="en-GB" sz="3600" b="1" dirty="0">
                <a:solidFill>
                  <a:srgbClr val="115076"/>
                </a:solidFill>
              </a:rPr>
              <a:t>36</a:t>
            </a:r>
          </a:p>
        </p:txBody>
      </p:sp>
      <p:sp>
        <p:nvSpPr>
          <p:cNvPr id="31" name="TextBox 30">
            <a:extLst>
              <a:ext uri="{FF2B5EF4-FFF2-40B4-BE49-F238E27FC236}">
                <a16:creationId xmlns:a16="http://schemas.microsoft.com/office/drawing/2014/main" id="{4CC13BDE-537E-4360-B6CF-5F3974EE8791}"/>
              </a:ext>
            </a:extLst>
          </p:cNvPr>
          <p:cNvSpPr txBox="1"/>
          <p:nvPr/>
        </p:nvSpPr>
        <p:spPr>
          <a:xfrm>
            <a:off x="5779156" y="5268387"/>
            <a:ext cx="740791" cy="646331"/>
          </a:xfrm>
          <a:prstGeom prst="rect">
            <a:avLst/>
          </a:prstGeom>
          <a:solidFill>
            <a:schemeClr val="bg1"/>
          </a:solidFill>
          <a:ln>
            <a:solidFill>
              <a:srgbClr val="115076"/>
            </a:solidFill>
          </a:ln>
        </p:spPr>
        <p:txBody>
          <a:bodyPr wrap="square" rtlCol="0">
            <a:spAutoFit/>
          </a:bodyPr>
          <a:lstStyle/>
          <a:p>
            <a:pPr algn="ctr"/>
            <a:r>
              <a:rPr lang="en-GB" sz="3600" b="1" dirty="0">
                <a:solidFill>
                  <a:srgbClr val="115076"/>
                </a:solidFill>
              </a:rPr>
              <a:t>16</a:t>
            </a:r>
          </a:p>
        </p:txBody>
      </p:sp>
    </p:spTree>
    <p:extLst>
      <p:ext uri="{BB962C8B-B14F-4D97-AF65-F5344CB8AC3E}">
        <p14:creationId xmlns:p14="http://schemas.microsoft.com/office/powerpoint/2010/main" val="340728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6" grpId="0" animBg="1"/>
      <p:bldP spid="17" grpId="0" animBg="1"/>
      <p:bldP spid="18"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6450226" cy="869950"/>
          </a:xfrm>
          <a:prstGeom prst="rect">
            <a:avLst/>
          </a:prstGeom>
        </p:spPr>
      </p:pic>
      <p:sp>
        <p:nvSpPr>
          <p:cNvPr id="4" name="Title 3"/>
          <p:cNvSpPr>
            <a:spLocks noGrp="1"/>
          </p:cNvSpPr>
          <p:nvPr>
            <p:ph type="title"/>
          </p:nvPr>
        </p:nvSpPr>
        <p:spPr>
          <a:xfrm>
            <a:off x="0" y="294041"/>
            <a:ext cx="5511114" cy="707849"/>
          </a:xfrm>
        </p:spPr>
        <p:txBody>
          <a:bodyPr>
            <a:normAutofit fontScale="90000"/>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a:t>
            </a:r>
            <a:r>
              <a:rPr lang="en-GB" sz="3600" b="1">
                <a:solidFill>
                  <a:schemeClr val="bg1"/>
                </a:solidFill>
              </a:rPr>
              <a:t>? [4/8</a:t>
            </a:r>
            <a:r>
              <a:rPr lang="en-GB" sz="3600" b="1" dirty="0">
                <a:solidFill>
                  <a:schemeClr val="bg1"/>
                </a:solidFill>
              </a:rPr>
              <a:t>]</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9193427" y="247046"/>
            <a:ext cx="276577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154C3295-2D4E-45B2-9950-07C1996715FA}"/>
              </a:ext>
            </a:extLst>
          </p:cNvPr>
          <p:cNvSpPr txBox="1"/>
          <p:nvPr/>
        </p:nvSpPr>
        <p:spPr>
          <a:xfrm>
            <a:off x="2279315" y="4601762"/>
            <a:ext cx="40115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der  Strand</a:t>
            </a:r>
            <a:endPar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Rounded Corners 1">
            <a:extLst>
              <a:ext uri="{FF2B5EF4-FFF2-40B4-BE49-F238E27FC236}">
                <a16:creationId xmlns:a16="http://schemas.microsoft.com/office/drawing/2014/main" id="{BC88968E-C944-4580-BFAD-95A2B5A2BC08}"/>
              </a:ext>
            </a:extLst>
          </p:cNvPr>
          <p:cNvSpPr/>
          <p:nvPr/>
        </p:nvSpPr>
        <p:spPr>
          <a:xfrm>
            <a:off x="3465038" y="4716589"/>
            <a:ext cx="2090268"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203864"/>
                </a:solidFill>
              </a:rPr>
              <a:t>_ _ </a:t>
            </a:r>
            <a:r>
              <a:rPr lang="en-GB">
                <a:solidFill>
                  <a:srgbClr val="203864"/>
                </a:solidFill>
              </a:rPr>
              <a:t>_ _ _</a:t>
            </a:r>
            <a:endParaRPr lang="en-GB" dirty="0">
              <a:solidFill>
                <a:srgbClr val="203864"/>
              </a:solidFill>
            </a:endParaRPr>
          </a:p>
        </p:txBody>
      </p:sp>
      <p:sp>
        <p:nvSpPr>
          <p:cNvPr id="16" name="Rectangle: Rounded Corners 15">
            <a:extLst>
              <a:ext uri="{FF2B5EF4-FFF2-40B4-BE49-F238E27FC236}">
                <a16:creationId xmlns:a16="http://schemas.microsoft.com/office/drawing/2014/main" id="{3E903EC2-876A-4837-802E-DEC20F6E95D8}"/>
              </a:ext>
            </a:extLst>
          </p:cNvPr>
          <p:cNvSpPr/>
          <p:nvPr/>
        </p:nvSpPr>
        <p:spPr>
          <a:xfrm>
            <a:off x="2625092" y="4718093"/>
            <a:ext cx="543697"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203864"/>
                </a:solidFill>
              </a:rPr>
              <a:t>_ _</a:t>
            </a:r>
          </a:p>
        </p:txBody>
      </p:sp>
      <p:sp>
        <p:nvSpPr>
          <p:cNvPr id="17" name="TextBox 16">
            <a:extLst>
              <a:ext uri="{FF2B5EF4-FFF2-40B4-BE49-F238E27FC236}">
                <a16:creationId xmlns:a16="http://schemas.microsoft.com/office/drawing/2014/main" id="{1929B94D-5A49-4241-8E3C-E096E19EBD12}"/>
              </a:ext>
            </a:extLst>
          </p:cNvPr>
          <p:cNvSpPr txBox="1"/>
          <p:nvPr/>
        </p:nvSpPr>
        <p:spPr>
          <a:xfrm>
            <a:off x="8033446" y="4601762"/>
            <a:ext cx="27930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die  Katze</a:t>
            </a:r>
            <a:endPar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A4CC0486-5CAC-4E44-826A-1D6E67AD4C45}"/>
              </a:ext>
            </a:extLst>
          </p:cNvPr>
          <p:cNvSpPr/>
          <p:nvPr/>
        </p:nvSpPr>
        <p:spPr>
          <a:xfrm>
            <a:off x="9240723" y="4692205"/>
            <a:ext cx="1323398" cy="50405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rgbClr val="203864"/>
                </a:solidFill>
              </a:rPr>
              <a:t>_ _ _ _ </a:t>
            </a:r>
            <a:endParaRPr lang="en-GB" dirty="0">
              <a:solidFill>
                <a:srgbClr val="203864"/>
              </a:solidFill>
            </a:endParaRPr>
          </a:p>
        </p:txBody>
      </p:sp>
      <p:sp>
        <p:nvSpPr>
          <p:cNvPr id="23" name="Rectangle: Rounded Corners 22">
            <a:extLst>
              <a:ext uri="{FF2B5EF4-FFF2-40B4-BE49-F238E27FC236}">
                <a16:creationId xmlns:a16="http://schemas.microsoft.com/office/drawing/2014/main" id="{63FF5E37-30A6-4482-B952-E032107F3FD1}"/>
              </a:ext>
            </a:extLst>
          </p:cNvPr>
          <p:cNvSpPr/>
          <p:nvPr/>
        </p:nvSpPr>
        <p:spPr>
          <a:xfrm>
            <a:off x="8382542" y="4704904"/>
            <a:ext cx="543697"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203864"/>
                </a:solidFill>
              </a:rPr>
              <a:t>_ _</a:t>
            </a:r>
          </a:p>
        </p:txBody>
      </p:sp>
      <p:sp>
        <p:nvSpPr>
          <p:cNvPr id="24" name="TextBox 23">
            <a:extLst>
              <a:ext uri="{FF2B5EF4-FFF2-40B4-BE49-F238E27FC236}">
                <a16:creationId xmlns:a16="http://schemas.microsoft.com/office/drawing/2014/main" id="{6239AE39-C1DC-4E3A-B2F6-98EF8B82A068}"/>
              </a:ext>
            </a:extLst>
          </p:cNvPr>
          <p:cNvSpPr txBox="1"/>
          <p:nvPr/>
        </p:nvSpPr>
        <p:spPr>
          <a:xfrm>
            <a:off x="237363" y="125104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heißt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das auf Deutsch?  Sind die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sng"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gleich</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sng"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anders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Lang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kurz</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52B3FF4C-459A-4A8B-AFA9-A9247EEAC45A}"/>
              </a:ext>
            </a:extLst>
          </p:cNvPr>
          <p:cNvSpPr txBox="1"/>
          <p:nvPr/>
        </p:nvSpPr>
        <p:spPr>
          <a:xfrm>
            <a:off x="2131540" y="5211246"/>
            <a:ext cx="2458995" cy="461665"/>
          </a:xfrm>
          <a:prstGeom prst="rect">
            <a:avLst/>
          </a:prstGeom>
          <a:noFill/>
        </p:spPr>
        <p:txBody>
          <a:bodyPr wrap="square" rtlCol="0">
            <a:spAutoFit/>
          </a:bodyPr>
          <a:lstStyle/>
          <a:p>
            <a:pPr algn="ctr"/>
            <a:r>
              <a:rPr lang="en-GB" sz="2400">
                <a:solidFill>
                  <a:schemeClr val="accent5">
                    <a:lumMod val="50000"/>
                  </a:schemeClr>
                </a:solidFill>
              </a:rPr>
              <a:t>Das [a] </a:t>
            </a:r>
            <a:r>
              <a:rPr lang="en-GB" sz="2400" err="1">
                <a:solidFill>
                  <a:schemeClr val="accent5">
                    <a:lumMod val="50000"/>
                  </a:schemeClr>
                </a:solidFill>
              </a:rPr>
              <a:t>ist</a:t>
            </a:r>
            <a:r>
              <a:rPr lang="en-GB" sz="2400">
                <a:solidFill>
                  <a:schemeClr val="accent5">
                    <a:lumMod val="50000"/>
                  </a:schemeClr>
                </a:solidFill>
              </a:rPr>
              <a:t> kurz. </a:t>
            </a:r>
            <a:endParaRPr lang="en-GB" sz="2400" dirty="0">
              <a:solidFill>
                <a:schemeClr val="accent5">
                  <a:lumMod val="50000"/>
                </a:schemeClr>
              </a:solidFill>
            </a:endParaRPr>
          </a:p>
        </p:txBody>
      </p:sp>
      <p:sp>
        <p:nvSpPr>
          <p:cNvPr id="25" name="TextBox 24">
            <a:extLst>
              <a:ext uri="{FF2B5EF4-FFF2-40B4-BE49-F238E27FC236}">
                <a16:creationId xmlns:a16="http://schemas.microsoft.com/office/drawing/2014/main" id="{860BFE53-7C6E-43C6-BCFB-61F738291DB6}"/>
              </a:ext>
            </a:extLst>
          </p:cNvPr>
          <p:cNvSpPr txBox="1"/>
          <p:nvPr/>
        </p:nvSpPr>
        <p:spPr>
          <a:xfrm>
            <a:off x="7749746" y="5168577"/>
            <a:ext cx="2458995" cy="461665"/>
          </a:xfrm>
          <a:prstGeom prst="rect">
            <a:avLst/>
          </a:prstGeom>
          <a:noFill/>
        </p:spPr>
        <p:txBody>
          <a:bodyPr wrap="square" rtlCol="0">
            <a:spAutoFit/>
          </a:bodyPr>
          <a:lstStyle/>
          <a:p>
            <a:pPr algn="ctr"/>
            <a:r>
              <a:rPr lang="en-GB" sz="2400">
                <a:solidFill>
                  <a:schemeClr val="accent5">
                    <a:lumMod val="50000"/>
                  </a:schemeClr>
                </a:solidFill>
              </a:rPr>
              <a:t>Das [a] </a:t>
            </a:r>
            <a:r>
              <a:rPr lang="en-GB" sz="2400" err="1">
                <a:solidFill>
                  <a:schemeClr val="accent5">
                    <a:lumMod val="50000"/>
                  </a:schemeClr>
                </a:solidFill>
              </a:rPr>
              <a:t>ist</a:t>
            </a:r>
            <a:r>
              <a:rPr lang="en-GB" sz="2400">
                <a:solidFill>
                  <a:schemeClr val="accent5">
                    <a:lumMod val="50000"/>
                  </a:schemeClr>
                </a:solidFill>
              </a:rPr>
              <a:t> kurz. </a:t>
            </a:r>
            <a:endParaRPr lang="en-GB" sz="2400" dirty="0">
              <a:solidFill>
                <a:schemeClr val="accent5">
                  <a:lumMod val="50000"/>
                </a:schemeClr>
              </a:solidFill>
            </a:endParaRPr>
          </a:p>
        </p:txBody>
      </p:sp>
      <p:sp>
        <p:nvSpPr>
          <p:cNvPr id="8" name="Oval 7">
            <a:extLst>
              <a:ext uri="{FF2B5EF4-FFF2-40B4-BE49-F238E27FC236}">
                <a16:creationId xmlns:a16="http://schemas.microsoft.com/office/drawing/2014/main" id="{4B390B42-9725-4B89-A30B-07ACE1E48ED0}"/>
              </a:ext>
            </a:extLst>
          </p:cNvPr>
          <p:cNvSpPr/>
          <p:nvPr/>
        </p:nvSpPr>
        <p:spPr>
          <a:xfrm>
            <a:off x="6144767" y="1202272"/>
            <a:ext cx="1135540" cy="58477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6339" y="2103221"/>
            <a:ext cx="1697397" cy="218236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4335" y="2681603"/>
            <a:ext cx="2134406" cy="1159694"/>
          </a:xfrm>
          <a:prstGeom prst="rect">
            <a:avLst/>
          </a:prstGeom>
        </p:spPr>
      </p:pic>
    </p:spTree>
    <p:extLst>
      <p:ext uri="{BB962C8B-B14F-4D97-AF65-F5344CB8AC3E}">
        <p14:creationId xmlns:p14="http://schemas.microsoft.com/office/powerpoint/2010/main" val="215303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P spid="23" grpId="0" animBg="1"/>
      <p:bldP spid="5" grpId="0"/>
      <p:bldP spid="25" grpId="0"/>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13" y="100235"/>
            <a:ext cx="3191999" cy="869950"/>
          </a:xfrm>
          <a:prstGeom prst="rect">
            <a:avLst/>
          </a:prstGeom>
        </p:spPr>
      </p:pic>
      <p:sp>
        <p:nvSpPr>
          <p:cNvPr id="4" name="Title 3"/>
          <p:cNvSpPr>
            <a:spLocks noGrp="1"/>
          </p:cNvSpPr>
          <p:nvPr>
            <p:ph type="title"/>
          </p:nvPr>
        </p:nvSpPr>
        <p:spPr>
          <a:xfrm>
            <a:off x="0" y="100235"/>
            <a:ext cx="7110983" cy="707849"/>
          </a:xfrm>
        </p:spPr>
        <p:txBody>
          <a:bodyPr>
            <a:normAutofit/>
          </a:bodyPr>
          <a:lstStyle/>
          <a:p>
            <a:r>
              <a:rPr lang="en-GB" sz="3200" b="1" dirty="0" err="1">
                <a:solidFill>
                  <a:schemeClr val="bg1"/>
                </a:solidFill>
              </a:rPr>
              <a:t>Wann</a:t>
            </a:r>
            <a:r>
              <a:rPr lang="en-GB" sz="3200" b="1" dirty="0">
                <a:solidFill>
                  <a:schemeClr val="bg1"/>
                </a:solidFill>
              </a:rPr>
              <a:t> </a:t>
            </a:r>
            <a:r>
              <a:rPr lang="en-GB" sz="3200" b="1" dirty="0" err="1">
                <a:solidFill>
                  <a:schemeClr val="bg1"/>
                </a:solidFill>
              </a:rPr>
              <a:t>ist</a:t>
            </a:r>
            <a:r>
              <a:rPr lang="en-GB" sz="32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74300" y="100235"/>
            <a:ext cx="1789612"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Grammatik</a:t>
            </a:r>
          </a:p>
        </p:txBody>
      </p:sp>
      <p:sp>
        <p:nvSpPr>
          <p:cNvPr id="2" name="TextBox 1"/>
          <p:cNvSpPr txBox="1"/>
          <p:nvPr/>
        </p:nvSpPr>
        <p:spPr>
          <a:xfrm>
            <a:off x="363071" y="1217364"/>
            <a:ext cx="117008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in English, use </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ordinal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numbers to say dates in German:</a:t>
            </a:r>
          </a:p>
        </p:txBody>
      </p:sp>
      <p:sp>
        <p:nvSpPr>
          <p:cNvPr id="6" name="TextBox 5"/>
          <p:cNvSpPr txBox="1"/>
          <p:nvPr/>
        </p:nvSpPr>
        <p:spPr>
          <a:xfrm>
            <a:off x="299062" y="1811318"/>
            <a:ext cx="573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Add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the numbers 1-19:</a:t>
            </a:r>
          </a:p>
        </p:txBody>
      </p:sp>
      <p:sp>
        <p:nvSpPr>
          <p:cNvPr id="7" name="TextBox 6"/>
          <p:cNvSpPr txBox="1"/>
          <p:nvPr/>
        </p:nvSpPr>
        <p:spPr>
          <a:xfrm>
            <a:off x="299061" y="2761094"/>
            <a:ext cx="573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Add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the numbers 20+:</a:t>
            </a:r>
          </a:p>
        </p:txBody>
      </p:sp>
      <p:sp>
        <p:nvSpPr>
          <p:cNvPr id="8" name="TextBox 7"/>
          <p:cNvSpPr txBox="1"/>
          <p:nvPr/>
        </p:nvSpPr>
        <p:spPr>
          <a:xfrm>
            <a:off x="10116671" y="2101894"/>
            <a:ext cx="19472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Exceptions:</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8"/>
          <p:cNvSpPr/>
          <p:nvPr/>
        </p:nvSpPr>
        <p:spPr>
          <a:xfrm>
            <a:off x="10104389" y="2643462"/>
            <a:ext cx="182614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erste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- 1st</a:t>
            </a:r>
          </a:p>
        </p:txBody>
      </p:sp>
      <p:sp>
        <p:nvSpPr>
          <p:cNvPr id="10" name="Rectangle 9"/>
          <p:cNvSpPr/>
          <p:nvPr/>
        </p:nvSpPr>
        <p:spPr>
          <a:xfrm>
            <a:off x="10046680" y="3208713"/>
            <a:ext cx="19415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dritte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- 3rd</a:t>
            </a:r>
          </a:p>
        </p:txBody>
      </p:sp>
      <p:sp>
        <p:nvSpPr>
          <p:cNvPr id="11" name="Rectangle 10"/>
          <p:cNvSpPr/>
          <p:nvPr/>
        </p:nvSpPr>
        <p:spPr>
          <a:xfrm>
            <a:off x="10030983" y="3846816"/>
            <a:ext cx="20329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siebte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- 7th</a:t>
            </a:r>
          </a:p>
        </p:txBody>
      </p:sp>
      <p:sp>
        <p:nvSpPr>
          <p:cNvPr id="12" name="TextBox 11"/>
          <p:cNvSpPr txBox="1"/>
          <p:nvPr/>
        </p:nvSpPr>
        <p:spPr>
          <a:xfrm>
            <a:off x="4853255" y="1790290"/>
            <a:ext cx="573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Heute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neun</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Juli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3" name="TextBox 12"/>
          <p:cNvSpPr txBox="1"/>
          <p:nvPr/>
        </p:nvSpPr>
        <p:spPr>
          <a:xfrm>
            <a:off x="4853255" y="2761094"/>
            <a:ext cx="573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Heute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zwanzig</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August.</a:t>
            </a:r>
          </a:p>
        </p:txBody>
      </p:sp>
      <p:sp>
        <p:nvSpPr>
          <p:cNvPr id="14" name="TextBox 13"/>
          <p:cNvSpPr txBox="1"/>
          <p:nvPr/>
        </p:nvSpPr>
        <p:spPr>
          <a:xfrm>
            <a:off x="4853256" y="2211139"/>
            <a:ext cx="573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Today is the nin</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July.</a:t>
            </a:r>
          </a:p>
        </p:txBody>
      </p:sp>
      <p:sp>
        <p:nvSpPr>
          <p:cNvPr id="15" name="TextBox 14"/>
          <p:cNvSpPr txBox="1"/>
          <p:nvPr/>
        </p:nvSpPr>
        <p:spPr>
          <a:xfrm>
            <a:off x="4853255" y="3239165"/>
            <a:ext cx="573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Today is the twentie</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August.</a:t>
            </a:r>
          </a:p>
        </p:txBody>
      </p:sp>
      <p:sp>
        <p:nvSpPr>
          <p:cNvPr id="16" name="Rounded Rectangular Callout 15"/>
          <p:cNvSpPr/>
          <p:nvPr/>
        </p:nvSpPr>
        <p:spPr>
          <a:xfrm>
            <a:off x="7127296" y="254566"/>
            <a:ext cx="2843712" cy="656577"/>
          </a:xfrm>
          <a:prstGeom prst="wedgeRoundRectCallout">
            <a:avLst>
              <a:gd name="adj1" fmla="val -60357"/>
              <a:gd name="adj2" fmla="val 193063"/>
              <a:gd name="adj3" fmla="val 16667"/>
            </a:avLst>
          </a:prstGeom>
          <a:solidFill>
            <a:schemeClr val="accent5">
              <a:lumMod val="50000"/>
            </a:schemeClr>
          </a:solidFill>
          <a:ln w="1905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Use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because it’s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der Tag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ular Callout 16"/>
          <p:cNvSpPr/>
          <p:nvPr/>
        </p:nvSpPr>
        <p:spPr>
          <a:xfrm>
            <a:off x="8852444" y="1165732"/>
            <a:ext cx="2843712" cy="656577"/>
          </a:xfrm>
          <a:prstGeom prst="wedgeRoundRectCallout">
            <a:avLst>
              <a:gd name="adj1" fmla="val -60357"/>
              <a:gd name="adj2" fmla="val 193063"/>
              <a:gd name="adj3" fmla="val 16667"/>
            </a:avLst>
          </a:prstGeom>
          <a:solidFill>
            <a:schemeClr val="accent5">
              <a:lumMod val="50000"/>
            </a:schemeClr>
          </a:solidFill>
          <a:ln w="1905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Don’t use ‘of’ in German.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p:cNvSpPr txBox="1"/>
          <p:nvPr/>
        </p:nvSpPr>
        <p:spPr>
          <a:xfrm>
            <a:off x="294562" y="3833059"/>
            <a:ext cx="573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say ‘on the’ use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GB"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1682" y="5156610"/>
            <a:ext cx="706177" cy="1110520"/>
          </a:xfrm>
          <a:prstGeom prst="rect">
            <a:avLst/>
          </a:prstGeom>
        </p:spPr>
      </p:pic>
      <p:sp>
        <p:nvSpPr>
          <p:cNvPr id="24" name="Rounded Rectangular Callout 23">
            <a:hlinkClick r:id="" action="ppaction://noaction">
              <a:snd r:embed="rId3" name="23.1.wav"/>
            </a:hlinkClick>
          </p:cNvPr>
          <p:cNvSpPr/>
          <p:nvPr/>
        </p:nvSpPr>
        <p:spPr>
          <a:xfrm>
            <a:off x="1149198" y="4442366"/>
            <a:ext cx="4946802" cy="506049"/>
          </a:xfrm>
          <a:prstGeom prst="wedgeRoundRectCallout">
            <a:avLst>
              <a:gd name="adj1" fmla="val -42651"/>
              <a:gd name="adj2" fmla="val 109307"/>
              <a:gd name="adj3" fmla="val 16667"/>
            </a:avLst>
          </a:prstGeom>
          <a:solidFill>
            <a:schemeClr val="accent5">
              <a:lumMod val="50000"/>
            </a:schemeClr>
          </a:solidFill>
          <a:ln w="1905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Konzert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am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neun</a:t>
            </a:r>
            <a:r>
              <a:rPr kumimoji="0" lang="en-GB" sz="2400" b="1" i="0" u="sng" strike="noStrike" kern="1200" cap="none" spc="0" normalizeH="0" baseline="0" noProof="0" dirty="0" err="1">
                <a:ln>
                  <a:noFill/>
                </a:ln>
                <a:solidFill>
                  <a:prstClr val="white"/>
                </a:solidFill>
                <a:effectLst/>
                <a:uLnTx/>
                <a:uFillTx/>
                <a:latin typeface="Century Gothic" panose="020F0302020204030204"/>
                <a:ea typeface="+mn-ea"/>
                <a:cs typeface="+mn-cs"/>
              </a:rPr>
              <a:t>ten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Juli</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Rounded Rectangular Callout 24">
            <a:hlinkClick r:id="" action="ppaction://noaction">
              <a:snd r:embed="rId4" name="23.2.wav"/>
            </a:hlinkClick>
          </p:cNvPr>
          <p:cNvSpPr/>
          <p:nvPr/>
        </p:nvSpPr>
        <p:spPr>
          <a:xfrm>
            <a:off x="196575" y="5697849"/>
            <a:ext cx="5830916" cy="447222"/>
          </a:xfrm>
          <a:prstGeom prst="wedgeRoundRectCallout">
            <a:avLst>
              <a:gd name="adj1" fmla="val 36522"/>
              <a:gd name="adj2" fmla="val -112796"/>
              <a:gd name="adj3" fmla="val 16667"/>
            </a:avLst>
          </a:prstGeom>
          <a:solidFill>
            <a:schemeClr val="accent5">
              <a:lumMod val="50000"/>
            </a:schemeClr>
          </a:solidFill>
          <a:ln w="1905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Nein! Es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am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zwanzig</a:t>
            </a:r>
            <a:r>
              <a:rPr kumimoji="0" lang="en-GB" sz="2400" b="1" i="0" u="sng" strike="noStrike" kern="1200" cap="none" spc="0" normalizeH="0" baseline="0" noProof="0" dirty="0" err="1">
                <a:ln>
                  <a:noFill/>
                </a:ln>
                <a:solidFill>
                  <a:prstClr val="white"/>
                </a:solidFill>
                <a:effectLst/>
                <a:uLnTx/>
                <a:uFillTx/>
                <a:latin typeface="Century Gothic" panose="020F0302020204030204"/>
                <a:ea typeface="+mn-ea"/>
                <a:cs typeface="+mn-cs"/>
              </a:rPr>
              <a:t>sten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August.</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ounded Rectangular Callout 25"/>
          <p:cNvSpPr/>
          <p:nvPr/>
        </p:nvSpPr>
        <p:spPr>
          <a:xfrm>
            <a:off x="7719719" y="4588352"/>
            <a:ext cx="2843712" cy="1678778"/>
          </a:xfrm>
          <a:prstGeom prst="wedgeRoundRectCallout">
            <a:avLst>
              <a:gd name="adj1" fmla="val -17483"/>
              <a:gd name="adj2" fmla="val 49785"/>
              <a:gd name="adj3" fmla="val 16667"/>
            </a:avLst>
          </a:prstGeom>
          <a:solidFill>
            <a:schemeClr val="accent5">
              <a:lumMod val="50000"/>
            </a:schemeClr>
          </a:solidFill>
          <a:ln w="1905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Note: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After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am</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also add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-n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the number.</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Rounded Rectangle 26"/>
          <p:cNvSpPr/>
          <p:nvPr/>
        </p:nvSpPr>
        <p:spPr>
          <a:xfrm>
            <a:off x="9971008" y="2060500"/>
            <a:ext cx="2092904" cy="2381866"/>
          </a:xfrm>
          <a:prstGeom prst="round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9" name="Picture 28" descr="A close up of a logo&#10;&#10;Description automatically generated">
            <a:extLst>
              <a:ext uri="{FF2B5EF4-FFF2-40B4-BE49-F238E27FC236}">
                <a16:creationId xmlns:a16="http://schemas.microsoft.com/office/drawing/2014/main" id="{AADFD808-F1CB-42BB-937D-94534FC63A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94562" y="4395050"/>
            <a:ext cx="719394" cy="968781"/>
          </a:xfrm>
          <a:prstGeom prst="rect">
            <a:avLst/>
          </a:prstGeom>
        </p:spPr>
      </p:pic>
    </p:spTree>
    <p:extLst>
      <p:ext uri="{BB962C8B-B14F-4D97-AF65-F5344CB8AC3E}">
        <p14:creationId xmlns:p14="http://schemas.microsoft.com/office/powerpoint/2010/main" val="194998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23.1.wav"/>
                                        </p:tgtEl>
                                      </p:cMediaNode>
                                    </p:audio>
                                  </p:subTnLst>
                                </p:cTn>
                              </p:par>
                              <p:par>
                                <p:cTn id="65" presetID="1"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4" name="23.2.wav"/>
                                        </p:tgtEl>
                                      </p:cMediaNode>
                                    </p:audio>
                                  </p:subTnLst>
                                </p:cTn>
                              </p:par>
                              <p:par>
                                <p:cTn id="71" presetID="1" presetClass="entr" presetSubtype="0"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P spid="12" grpId="0"/>
      <p:bldP spid="13" grpId="0"/>
      <p:bldP spid="14" grpId="0"/>
      <p:bldP spid="15" grpId="0"/>
      <p:bldP spid="16" grpId="0" animBg="1"/>
      <p:bldP spid="17" grpId="0" animBg="1"/>
      <p:bldP spid="18" grpId="0"/>
      <p:bldP spid="24" grpId="0" animBg="1"/>
      <p:bldP spid="25" grpId="0" animBg="1"/>
      <p:bldP spid="26" grpId="0" animBg="1"/>
      <p:bldP spid="2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2" y="100235"/>
            <a:ext cx="3100222" cy="869950"/>
          </a:xfrm>
          <a:prstGeom prst="rect">
            <a:avLst/>
          </a:prstGeom>
        </p:spPr>
      </p:pic>
      <p:sp>
        <p:nvSpPr>
          <p:cNvPr id="4" name="Title 3"/>
          <p:cNvSpPr>
            <a:spLocks noGrp="1"/>
          </p:cNvSpPr>
          <p:nvPr>
            <p:ph type="title"/>
          </p:nvPr>
        </p:nvSpPr>
        <p:spPr>
          <a:xfrm>
            <a:off x="0" y="100235"/>
            <a:ext cx="7110983" cy="707849"/>
          </a:xfrm>
        </p:spPr>
        <p:txBody>
          <a:bodyPr>
            <a:normAutofit/>
          </a:bodyPr>
          <a:lstStyle/>
          <a:p>
            <a:r>
              <a:rPr lang="en-GB" sz="3200" b="1" dirty="0" err="1">
                <a:solidFill>
                  <a:schemeClr val="bg1"/>
                </a:solidFill>
              </a:rPr>
              <a:t>Wann</a:t>
            </a:r>
            <a:r>
              <a:rPr lang="en-GB" sz="3200" b="1" dirty="0">
                <a:solidFill>
                  <a:schemeClr val="bg1"/>
                </a:solidFill>
              </a:rPr>
              <a:t> </a:t>
            </a:r>
            <a:r>
              <a:rPr lang="en-GB" sz="3200" b="1" dirty="0" err="1">
                <a:solidFill>
                  <a:schemeClr val="bg1"/>
                </a:solidFill>
              </a:rPr>
              <a:t>ist</a:t>
            </a:r>
            <a:r>
              <a:rPr lang="en-GB" sz="32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52670" y="100235"/>
            <a:ext cx="1511242" cy="40011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Box 1"/>
          <p:cNvSpPr txBox="1"/>
          <p:nvPr/>
        </p:nvSpPr>
        <p:spPr>
          <a:xfrm>
            <a:off x="125596" y="1112847"/>
            <a:ext cx="119103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Lieblingsband</a:t>
            </a:r>
            <a:r>
              <a:rPr lang="en-GB" sz="2000" dirty="0">
                <a:solidFill>
                  <a:srgbClr val="4472C4">
                    <a:lumMod val="50000"/>
                  </a:srgbClr>
                </a:solidFill>
                <a:latin typeface="Century Gothic" panose="020F0302020204030204"/>
              </a:rPr>
              <a:t>, </a:t>
            </a:r>
            <a:r>
              <a:rPr lang="en-GB" sz="2000" b="1" dirty="0" err="1">
                <a:solidFill>
                  <a:srgbClr val="4472C4">
                    <a:lumMod val="50000"/>
                  </a:srgbClr>
                </a:solidFill>
                <a:latin typeface="Century Gothic" panose="020F0302020204030204"/>
              </a:rPr>
              <a:t>Mondlicht</a:t>
            </a:r>
            <a:r>
              <a:rPr lang="en-GB" sz="2000" b="1" dirty="0">
                <a:solidFill>
                  <a:srgbClr val="4472C4">
                    <a:lumMod val="50000"/>
                  </a:srgbClr>
                </a:solidFill>
                <a:latin typeface="Century Gothic" panose="020F0302020204030204"/>
              </a:rPr>
              <a:t>,</a:t>
            </a:r>
            <a:r>
              <a:rPr lang="en-GB" sz="2000" dirty="0">
                <a:solidFill>
                  <a:srgbClr val="4472C4">
                    <a:lumMod val="50000"/>
                  </a:srgbClr>
                </a:solidFill>
                <a:latin typeface="Century Gothic" panose="020F0302020204030204"/>
              </a:rPr>
              <a:t> und </a:t>
            </a:r>
            <a:r>
              <a:rPr lang="en-GB" sz="2000" dirty="0" err="1">
                <a:solidFill>
                  <a:srgbClr val="4472C4">
                    <a:lumMod val="50000"/>
                  </a:srgbClr>
                </a:solidFill>
                <a:latin typeface="Century Gothic" panose="020F0302020204030204"/>
              </a:rPr>
              <a:t>schreibt</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mit</a:t>
            </a:r>
            <a:r>
              <a:rPr lang="en-GB" sz="2000" dirty="0">
                <a:solidFill>
                  <a:srgbClr val="4472C4">
                    <a:lumMod val="50000"/>
                  </a:srgbClr>
                </a:solidFill>
                <a:latin typeface="Century Gothic" panose="020F0302020204030204"/>
              </a:rPr>
              <a:t> Andrea.</a:t>
            </a:r>
            <a:br>
              <a:rPr lang="en-GB" sz="2000" dirty="0">
                <a:solidFill>
                  <a:srgbClr val="4472C4">
                    <a:lumMod val="50000"/>
                  </a:srgbClr>
                </a:solidFill>
                <a:latin typeface="Century Gothic" panose="020F0302020204030204"/>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vollständig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000" dirty="0">
                <a:solidFill>
                  <a:srgbClr val="4472C4">
                    <a:lumMod val="50000"/>
                  </a:srgbClr>
                </a:solidFill>
                <a:latin typeface="Century Gothic" panose="020F0302020204030204"/>
              </a:rPr>
              <a:t> auf.</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Rectangle: Rounded Corners 22">
            <a:extLst>
              <a:ext uri="{FF2B5EF4-FFF2-40B4-BE49-F238E27FC236}">
                <a16:creationId xmlns:a16="http://schemas.microsoft.com/office/drawing/2014/main" id="{475F782A-9E78-414C-B892-2D89C98BA4E7}"/>
              </a:ext>
            </a:extLst>
          </p:cNvPr>
          <p:cNvSpPr/>
          <p:nvPr/>
        </p:nvSpPr>
        <p:spPr>
          <a:xfrm>
            <a:off x="183811" y="1860701"/>
            <a:ext cx="3826274" cy="188291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9" name="Oval 8">
            <a:extLst>
              <a:ext uri="{FF2B5EF4-FFF2-40B4-BE49-F238E27FC236}">
                <a16:creationId xmlns:a16="http://schemas.microsoft.com/office/drawing/2014/main" id="{DDD9EB96-DADE-421D-802E-C21459DDF5E3}"/>
              </a:ext>
            </a:extLst>
          </p:cNvPr>
          <p:cNvSpPr/>
          <p:nvPr/>
        </p:nvSpPr>
        <p:spPr>
          <a:xfrm>
            <a:off x="3472243" y="2641254"/>
            <a:ext cx="423006" cy="37061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0" name="Rectangle 9"/>
          <p:cNvSpPr/>
          <p:nvPr/>
        </p:nvSpPr>
        <p:spPr>
          <a:xfrm>
            <a:off x="591314" y="2073775"/>
            <a:ext cx="2812541" cy="1390650"/>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extBox 10"/>
          <p:cNvSpPr txBox="1"/>
          <p:nvPr/>
        </p:nvSpPr>
        <p:spPr>
          <a:xfrm>
            <a:off x="663867" y="2146058"/>
            <a:ext cx="281254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Also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Tourdaten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25.06</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Berlin. Das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jetzt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p:nvPr/>
        </p:nvSpPr>
        <p:spPr>
          <a:xfrm>
            <a:off x="183811" y="2009715"/>
            <a:ext cx="4075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AF00"/>
                </a:solidFill>
                <a:effectLst/>
                <a:uLnTx/>
                <a:uFillTx/>
                <a:latin typeface="Century Gothic" panose="020F0302020204030204"/>
                <a:ea typeface="+mn-ea"/>
                <a:cs typeface="+mn-cs"/>
              </a:rPr>
              <a:t>1</a:t>
            </a:r>
          </a:p>
        </p:txBody>
      </p:sp>
      <p:sp>
        <p:nvSpPr>
          <p:cNvPr id="15" name="Rectangle: Rounded Corners 22">
            <a:extLst>
              <a:ext uri="{FF2B5EF4-FFF2-40B4-BE49-F238E27FC236}">
                <a16:creationId xmlns:a16="http://schemas.microsoft.com/office/drawing/2014/main" id="{475F782A-9E78-414C-B892-2D89C98BA4E7}"/>
              </a:ext>
            </a:extLst>
          </p:cNvPr>
          <p:cNvSpPr/>
          <p:nvPr/>
        </p:nvSpPr>
        <p:spPr>
          <a:xfrm>
            <a:off x="153521" y="4208283"/>
            <a:ext cx="3785387" cy="188291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6" name="Oval 15">
            <a:extLst>
              <a:ext uri="{FF2B5EF4-FFF2-40B4-BE49-F238E27FC236}">
                <a16:creationId xmlns:a16="http://schemas.microsoft.com/office/drawing/2014/main" id="{DDD9EB96-DADE-421D-802E-C21459DDF5E3}"/>
              </a:ext>
            </a:extLst>
          </p:cNvPr>
          <p:cNvSpPr/>
          <p:nvPr/>
        </p:nvSpPr>
        <p:spPr>
          <a:xfrm>
            <a:off x="3426035" y="4988524"/>
            <a:ext cx="423006" cy="37061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7" name="Rectangle 16"/>
          <p:cNvSpPr/>
          <p:nvPr/>
        </p:nvSpPr>
        <p:spPr>
          <a:xfrm>
            <a:off x="561024" y="4421357"/>
            <a:ext cx="2812541" cy="1390650"/>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TextBox 17"/>
          <p:cNvSpPr txBox="1"/>
          <p:nvPr/>
        </p:nvSpPr>
        <p:spPr>
          <a:xfrm>
            <a:off x="561024" y="4502921"/>
            <a:ext cx="2812541" cy="1631216"/>
          </a:xfrm>
          <a:prstGeom prst="rect">
            <a:avLst/>
          </a:prstGeom>
          <a:noFill/>
        </p:spPr>
        <p:txBody>
          <a:bodyPr wrap="square" rtlCol="0">
            <a:spAutoFit/>
          </a:bodyPr>
          <a:lstStyle/>
          <a:p>
            <a:pPr lvl="0">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am </a:t>
            </a: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17.07</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in </a:t>
            </a:r>
            <a:r>
              <a:rPr lang="de-DE"/>
              <a:t>Zürich...</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153521" y="4357297"/>
            <a:ext cx="4075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AF00"/>
                </a:solidFill>
                <a:effectLst/>
                <a:uLnTx/>
                <a:uFillTx/>
                <a:latin typeface="Century Gothic" panose="020F0302020204030204"/>
                <a:ea typeface="+mn-ea"/>
                <a:cs typeface="+mn-cs"/>
              </a:rPr>
              <a:t>4</a:t>
            </a:r>
          </a:p>
        </p:txBody>
      </p:sp>
      <p:sp>
        <p:nvSpPr>
          <p:cNvPr id="45" name="Rectangle: Rounded Corners 22">
            <a:extLst>
              <a:ext uri="{FF2B5EF4-FFF2-40B4-BE49-F238E27FC236}">
                <a16:creationId xmlns:a16="http://schemas.microsoft.com/office/drawing/2014/main" id="{475F782A-9E78-414C-B892-2D89C98BA4E7}"/>
              </a:ext>
            </a:extLst>
          </p:cNvPr>
          <p:cNvSpPr/>
          <p:nvPr/>
        </p:nvSpPr>
        <p:spPr>
          <a:xfrm>
            <a:off x="4218389" y="1884793"/>
            <a:ext cx="3826274" cy="188291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6" name="Oval 45">
            <a:extLst>
              <a:ext uri="{FF2B5EF4-FFF2-40B4-BE49-F238E27FC236}">
                <a16:creationId xmlns:a16="http://schemas.microsoft.com/office/drawing/2014/main" id="{DDD9EB96-DADE-421D-802E-C21459DDF5E3}"/>
              </a:ext>
            </a:extLst>
          </p:cNvPr>
          <p:cNvSpPr/>
          <p:nvPr/>
        </p:nvSpPr>
        <p:spPr>
          <a:xfrm>
            <a:off x="7506821" y="2665346"/>
            <a:ext cx="423006" cy="37061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7" name="Rectangle 46"/>
          <p:cNvSpPr/>
          <p:nvPr/>
        </p:nvSpPr>
        <p:spPr>
          <a:xfrm>
            <a:off x="4625892" y="2097867"/>
            <a:ext cx="2812541" cy="1390650"/>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TextBox 47"/>
          <p:cNvSpPr txBox="1"/>
          <p:nvPr/>
        </p:nvSpPr>
        <p:spPr>
          <a:xfrm>
            <a:off x="4652126" y="2156917"/>
            <a:ext cx="28125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...am</a:t>
            </a:r>
            <a:r>
              <a:rPr kumimoji="0" lang="en-GB" sz="20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28.06</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in</a:t>
            </a:r>
            <a:r>
              <a:rPr kumimoji="0" lang="en-GB" sz="20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Leipzig...</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p:cNvSpPr txBox="1"/>
          <p:nvPr/>
        </p:nvSpPr>
        <p:spPr>
          <a:xfrm>
            <a:off x="4218389" y="2033807"/>
            <a:ext cx="4075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AF00"/>
                </a:solidFill>
                <a:effectLst/>
                <a:uLnTx/>
                <a:uFillTx/>
                <a:latin typeface="Century Gothic" panose="020F0302020204030204"/>
                <a:ea typeface="+mn-ea"/>
                <a:cs typeface="+mn-cs"/>
              </a:rPr>
              <a:t>2</a:t>
            </a:r>
          </a:p>
        </p:txBody>
      </p:sp>
      <p:sp>
        <p:nvSpPr>
          <p:cNvPr id="51" name="Rectangle: Rounded Corners 22">
            <a:extLst>
              <a:ext uri="{FF2B5EF4-FFF2-40B4-BE49-F238E27FC236}">
                <a16:creationId xmlns:a16="http://schemas.microsoft.com/office/drawing/2014/main" id="{475F782A-9E78-414C-B892-2D89C98BA4E7}"/>
              </a:ext>
            </a:extLst>
          </p:cNvPr>
          <p:cNvSpPr/>
          <p:nvPr/>
        </p:nvSpPr>
        <p:spPr>
          <a:xfrm>
            <a:off x="4188099" y="4232375"/>
            <a:ext cx="3785387" cy="188291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52" name="Oval 51">
            <a:extLst>
              <a:ext uri="{FF2B5EF4-FFF2-40B4-BE49-F238E27FC236}">
                <a16:creationId xmlns:a16="http://schemas.microsoft.com/office/drawing/2014/main" id="{DDD9EB96-DADE-421D-802E-C21459DDF5E3}"/>
              </a:ext>
            </a:extLst>
          </p:cNvPr>
          <p:cNvSpPr/>
          <p:nvPr/>
        </p:nvSpPr>
        <p:spPr>
          <a:xfrm>
            <a:off x="7460613" y="5012616"/>
            <a:ext cx="423006" cy="37061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53" name="Rectangle 52"/>
          <p:cNvSpPr/>
          <p:nvPr/>
        </p:nvSpPr>
        <p:spPr>
          <a:xfrm>
            <a:off x="4595602" y="4445449"/>
            <a:ext cx="2812541" cy="1390650"/>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TextBox 53"/>
          <p:cNvSpPr txBox="1"/>
          <p:nvPr/>
        </p:nvSpPr>
        <p:spPr>
          <a:xfrm>
            <a:off x="4595602" y="4527013"/>
            <a:ext cx="28650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...am </a:t>
            </a:r>
            <a:r>
              <a:rPr lang="en-GB" sz="2000" b="1">
                <a:solidFill>
                  <a:srgbClr val="4472C4">
                    <a:lumMod val="50000"/>
                  </a:srgbClr>
                </a:solidFill>
                <a:latin typeface="Century Gothic" panose="020F0302020204030204"/>
              </a:rPr>
              <a:t>24.07</a:t>
            </a:r>
            <a:r>
              <a:rPr lang="en-GB" sz="2000">
                <a:solidFill>
                  <a:srgbClr val="4472C4">
                    <a:lumMod val="50000"/>
                  </a:srgbClr>
                </a:solidFill>
                <a:latin typeface="Century Gothic" panose="020F0302020204030204"/>
              </a:rPr>
              <a:t>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in</a:t>
            </a:r>
            <a:r>
              <a:rPr kumimoji="0" lang="en-GB" sz="20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Salzburg...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p:cNvSpPr txBox="1"/>
          <p:nvPr/>
        </p:nvSpPr>
        <p:spPr>
          <a:xfrm>
            <a:off x="4188099" y="4381389"/>
            <a:ext cx="4075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AF00"/>
                </a:solidFill>
                <a:effectLst/>
                <a:uLnTx/>
                <a:uFillTx/>
                <a:latin typeface="Century Gothic" panose="020F0302020204030204"/>
                <a:ea typeface="+mn-ea"/>
                <a:cs typeface="+mn-cs"/>
              </a:rPr>
              <a:t>5</a:t>
            </a:r>
          </a:p>
        </p:txBody>
      </p:sp>
      <p:sp>
        <p:nvSpPr>
          <p:cNvPr id="57" name="Rectangle: Rounded Corners 22">
            <a:extLst>
              <a:ext uri="{FF2B5EF4-FFF2-40B4-BE49-F238E27FC236}">
                <a16:creationId xmlns:a16="http://schemas.microsoft.com/office/drawing/2014/main" id="{475F782A-9E78-414C-B892-2D89C98BA4E7}"/>
              </a:ext>
            </a:extLst>
          </p:cNvPr>
          <p:cNvSpPr/>
          <p:nvPr/>
        </p:nvSpPr>
        <p:spPr>
          <a:xfrm>
            <a:off x="8237638" y="1860701"/>
            <a:ext cx="3826274" cy="188291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58" name="Oval 57">
            <a:extLst>
              <a:ext uri="{FF2B5EF4-FFF2-40B4-BE49-F238E27FC236}">
                <a16:creationId xmlns:a16="http://schemas.microsoft.com/office/drawing/2014/main" id="{DDD9EB96-DADE-421D-802E-C21459DDF5E3}"/>
              </a:ext>
            </a:extLst>
          </p:cNvPr>
          <p:cNvSpPr/>
          <p:nvPr/>
        </p:nvSpPr>
        <p:spPr>
          <a:xfrm>
            <a:off x="11526070" y="2641254"/>
            <a:ext cx="423006" cy="37061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59" name="Rectangle 58"/>
          <p:cNvSpPr/>
          <p:nvPr/>
        </p:nvSpPr>
        <p:spPr>
          <a:xfrm>
            <a:off x="8645141" y="2073775"/>
            <a:ext cx="2812541" cy="1390650"/>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TextBox 59"/>
          <p:cNvSpPr txBox="1"/>
          <p:nvPr/>
        </p:nvSpPr>
        <p:spPr>
          <a:xfrm>
            <a:off x="8645141" y="2155339"/>
            <a:ext cx="28125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...und am</a:t>
            </a:r>
            <a:r>
              <a:rPr lang="en-GB" sz="2000">
                <a:solidFill>
                  <a:srgbClr val="4472C4">
                    <a:lumMod val="50000"/>
                  </a:srgbClr>
                </a:solidFill>
                <a:latin typeface="Century Gothic" panose="020F0302020204030204"/>
              </a:rPr>
              <a:t> </a:t>
            </a:r>
            <a:r>
              <a:rPr lang="en-GB" sz="2000" b="1">
                <a:solidFill>
                  <a:srgbClr val="4472C4">
                    <a:lumMod val="50000"/>
                  </a:srgbClr>
                </a:solidFill>
                <a:latin typeface="Century Gothic" panose="020F0302020204030204"/>
              </a:rPr>
              <a:t>14.07</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in</a:t>
            </a:r>
            <a:r>
              <a:rPr kumimoji="0" lang="en-GB" sz="20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München.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p:cNvSpPr txBox="1"/>
          <p:nvPr/>
        </p:nvSpPr>
        <p:spPr>
          <a:xfrm>
            <a:off x="8222303" y="2009715"/>
            <a:ext cx="4075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AF00"/>
                </a:solidFill>
                <a:effectLst/>
                <a:uLnTx/>
                <a:uFillTx/>
                <a:latin typeface="Century Gothic" panose="020F0302020204030204"/>
                <a:ea typeface="+mn-ea"/>
                <a:cs typeface="+mn-cs"/>
              </a:rPr>
              <a:t>3</a:t>
            </a:r>
          </a:p>
        </p:txBody>
      </p:sp>
      <p:sp>
        <p:nvSpPr>
          <p:cNvPr id="63" name="Rectangle: Rounded Corners 22">
            <a:extLst>
              <a:ext uri="{FF2B5EF4-FFF2-40B4-BE49-F238E27FC236}">
                <a16:creationId xmlns:a16="http://schemas.microsoft.com/office/drawing/2014/main" id="{475F782A-9E78-414C-B892-2D89C98BA4E7}"/>
              </a:ext>
            </a:extLst>
          </p:cNvPr>
          <p:cNvSpPr/>
          <p:nvPr/>
        </p:nvSpPr>
        <p:spPr>
          <a:xfrm>
            <a:off x="8207348" y="4208283"/>
            <a:ext cx="3785387" cy="188291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64" name="Oval 63">
            <a:extLst>
              <a:ext uri="{FF2B5EF4-FFF2-40B4-BE49-F238E27FC236}">
                <a16:creationId xmlns:a16="http://schemas.microsoft.com/office/drawing/2014/main" id="{DDD9EB96-DADE-421D-802E-C21459DDF5E3}"/>
              </a:ext>
            </a:extLst>
          </p:cNvPr>
          <p:cNvSpPr/>
          <p:nvPr/>
        </p:nvSpPr>
        <p:spPr>
          <a:xfrm>
            <a:off x="11479862" y="4988524"/>
            <a:ext cx="423006" cy="37061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65" name="Rectangle 64"/>
          <p:cNvSpPr/>
          <p:nvPr/>
        </p:nvSpPr>
        <p:spPr>
          <a:xfrm>
            <a:off x="8614851" y="4421357"/>
            <a:ext cx="2812541" cy="1390650"/>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TextBox 65"/>
          <p:cNvSpPr txBox="1"/>
          <p:nvPr/>
        </p:nvSpPr>
        <p:spPr>
          <a:xfrm>
            <a:off x="8614851" y="4502921"/>
            <a:ext cx="281254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und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schließlich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am </a:t>
            </a: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0</a:t>
            </a:r>
            <a:r>
              <a:rPr lang="en-GB" sz="2000" b="1">
                <a:solidFill>
                  <a:srgbClr val="4472C4">
                    <a:lumMod val="50000"/>
                  </a:srgbClr>
                </a:solidFill>
                <a:latin typeface="Century Gothic" panose="020F0302020204030204"/>
              </a:rPr>
              <a:t>3.08</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in Wien.</a:t>
            </a:r>
            <a:r>
              <a:rPr kumimoji="0" lang="en-GB" sz="20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Toll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8" name="TextBox 67"/>
          <p:cNvSpPr txBox="1"/>
          <p:nvPr/>
        </p:nvSpPr>
        <p:spPr>
          <a:xfrm>
            <a:off x="8207348" y="4395286"/>
            <a:ext cx="4075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AF00"/>
                </a:solidFill>
                <a:effectLst/>
                <a:uLnTx/>
                <a:uFillTx/>
                <a:latin typeface="Century Gothic" panose="020F0302020204030204"/>
                <a:ea typeface="+mn-ea"/>
                <a:cs typeface="+mn-cs"/>
              </a:rPr>
              <a:t>6</a:t>
            </a:r>
          </a:p>
        </p:txBody>
      </p:sp>
      <p:pic>
        <p:nvPicPr>
          <p:cNvPr id="69" name="Picture 68" descr="A close up of a logo&#10;&#10;Description automatically generated">
            <a:extLst>
              <a:ext uri="{FF2B5EF4-FFF2-40B4-BE49-F238E27FC236}">
                <a16:creationId xmlns:a16="http://schemas.microsoft.com/office/drawing/2014/main" id="{AADFD808-F1CB-42BB-937D-94534FC63A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864959" y="179055"/>
            <a:ext cx="898246" cy="968781"/>
          </a:xfrm>
          <a:prstGeom prst="rect">
            <a:avLst/>
          </a:prstGeom>
        </p:spPr>
      </p:pic>
      <p:pic>
        <p:nvPicPr>
          <p:cNvPr id="44" name="Picture 43">
            <a:extLst>
              <a:ext uri="{FF2B5EF4-FFF2-40B4-BE49-F238E27FC236}">
                <a16:creationId xmlns:a16="http://schemas.microsoft.com/office/drawing/2014/main" id="{6A06D3A1-225D-4430-9445-58A3BFB3CD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3486" y="208965"/>
            <a:ext cx="1124551" cy="962018"/>
          </a:xfrm>
          <a:prstGeom prst="rect">
            <a:avLst/>
          </a:prstGeom>
        </p:spPr>
      </p:pic>
      <p:pic>
        <p:nvPicPr>
          <p:cNvPr id="12" name="Picture 11" descr="A picture containing text, toy, doll&#10;&#10;Description automatically generated">
            <a:extLst>
              <a:ext uri="{FF2B5EF4-FFF2-40B4-BE49-F238E27FC236}">
                <a16:creationId xmlns:a16="http://schemas.microsoft.com/office/drawing/2014/main" id="{99B24258-3993-4A71-BAB1-9C3483CB7E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1122"/>
          <a:stretch/>
        </p:blipFill>
        <p:spPr>
          <a:xfrm>
            <a:off x="2947607" y="162301"/>
            <a:ext cx="956856" cy="1002291"/>
          </a:xfrm>
          <a:prstGeom prst="rect">
            <a:avLst/>
          </a:prstGeom>
        </p:spPr>
      </p:pic>
      <p:sp>
        <p:nvSpPr>
          <p:cNvPr id="70" name="Rounded Rectangular Callout 15">
            <a:extLst>
              <a:ext uri="{FF2B5EF4-FFF2-40B4-BE49-F238E27FC236}">
                <a16:creationId xmlns:a16="http://schemas.microsoft.com/office/drawing/2014/main" id="{E71E809F-AA22-48E2-8F6F-1B5B60C66DBA}"/>
              </a:ext>
            </a:extLst>
          </p:cNvPr>
          <p:cNvSpPr/>
          <p:nvPr/>
        </p:nvSpPr>
        <p:spPr>
          <a:xfrm>
            <a:off x="4972527" y="179055"/>
            <a:ext cx="2494477" cy="467852"/>
          </a:xfrm>
          <a:prstGeom prst="wedgeRoundRectCallout">
            <a:avLst>
              <a:gd name="adj1" fmla="val -65311"/>
              <a:gd name="adj2" fmla="val 24028"/>
              <a:gd name="adj3" fmla="val 16667"/>
            </a:avLst>
          </a:prstGeom>
          <a:solidFill>
            <a:schemeClr val="accent5">
              <a:lumMod val="50000"/>
            </a:schemeClr>
          </a:solidFill>
          <a:ln w="1905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vollständig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in full</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1" name="Picture 70">
            <a:extLst>
              <a:ext uri="{FF2B5EF4-FFF2-40B4-BE49-F238E27FC236}">
                <a16:creationId xmlns:a16="http://schemas.microsoft.com/office/drawing/2014/main" id="{AB9E03AB-0C6E-4A58-B681-825340764F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93447" y="286986"/>
            <a:ext cx="1213187" cy="1553731"/>
          </a:xfrm>
          <a:prstGeom prst="rect">
            <a:avLst/>
          </a:prstGeom>
        </p:spPr>
      </p:pic>
      <p:sp>
        <p:nvSpPr>
          <p:cNvPr id="6" name="TextBox 5"/>
          <p:cNvSpPr txBox="1"/>
          <p:nvPr/>
        </p:nvSpPr>
        <p:spPr>
          <a:xfrm>
            <a:off x="268977" y="3399904"/>
            <a:ext cx="3799888" cy="400110"/>
          </a:xfrm>
          <a:prstGeom prst="rect">
            <a:avLst/>
          </a:prstGeom>
          <a:noFill/>
        </p:spPr>
        <p:txBody>
          <a:bodyPr wrap="square" rtlCol="0">
            <a:spAutoFit/>
          </a:bodyPr>
          <a:lstStyle/>
          <a:p>
            <a:r>
              <a:rPr lang="en-GB" sz="2000" b="1">
                <a:solidFill>
                  <a:srgbClr val="DAA520"/>
                </a:solidFill>
              </a:rPr>
              <a:t>am fünfundzwanzigsten Juni</a:t>
            </a:r>
            <a:endParaRPr lang="en-GB" sz="2000" b="1" dirty="0">
              <a:solidFill>
                <a:srgbClr val="DAA520"/>
              </a:solidFill>
            </a:endParaRPr>
          </a:p>
        </p:txBody>
      </p:sp>
      <p:sp>
        <p:nvSpPr>
          <p:cNvPr id="42" name="TextBox 41"/>
          <p:cNvSpPr txBox="1"/>
          <p:nvPr/>
        </p:nvSpPr>
        <p:spPr>
          <a:xfrm>
            <a:off x="4253003" y="3421075"/>
            <a:ext cx="3799888" cy="400110"/>
          </a:xfrm>
          <a:prstGeom prst="rect">
            <a:avLst/>
          </a:prstGeom>
          <a:noFill/>
        </p:spPr>
        <p:txBody>
          <a:bodyPr wrap="square" rtlCol="0">
            <a:spAutoFit/>
          </a:bodyPr>
          <a:lstStyle/>
          <a:p>
            <a:r>
              <a:rPr lang="en-GB" sz="2000" b="1">
                <a:solidFill>
                  <a:srgbClr val="DAA520"/>
                </a:solidFill>
              </a:rPr>
              <a:t>am achtundzwanzigsten Juni</a:t>
            </a:r>
            <a:endParaRPr lang="en-GB" sz="2000" b="1" dirty="0">
              <a:solidFill>
                <a:srgbClr val="DAA520"/>
              </a:solidFill>
            </a:endParaRPr>
          </a:p>
        </p:txBody>
      </p:sp>
      <p:sp>
        <p:nvSpPr>
          <p:cNvPr id="43" name="TextBox 42"/>
          <p:cNvSpPr txBox="1"/>
          <p:nvPr/>
        </p:nvSpPr>
        <p:spPr>
          <a:xfrm>
            <a:off x="8806690" y="3422005"/>
            <a:ext cx="3799888" cy="400110"/>
          </a:xfrm>
          <a:prstGeom prst="rect">
            <a:avLst/>
          </a:prstGeom>
          <a:noFill/>
        </p:spPr>
        <p:txBody>
          <a:bodyPr wrap="square" rtlCol="0">
            <a:spAutoFit/>
          </a:bodyPr>
          <a:lstStyle/>
          <a:p>
            <a:r>
              <a:rPr lang="en-GB" sz="2000" b="1">
                <a:solidFill>
                  <a:srgbClr val="DAA520"/>
                </a:solidFill>
              </a:rPr>
              <a:t>am vierzehnten Juli</a:t>
            </a:r>
            <a:endParaRPr lang="en-GB" sz="2000" b="1" dirty="0">
              <a:solidFill>
                <a:srgbClr val="DAA520"/>
              </a:solidFill>
            </a:endParaRPr>
          </a:p>
        </p:txBody>
      </p:sp>
      <p:sp>
        <p:nvSpPr>
          <p:cNvPr id="49" name="TextBox 48"/>
          <p:cNvSpPr txBox="1"/>
          <p:nvPr/>
        </p:nvSpPr>
        <p:spPr>
          <a:xfrm>
            <a:off x="627348" y="5772650"/>
            <a:ext cx="3799888" cy="400110"/>
          </a:xfrm>
          <a:prstGeom prst="rect">
            <a:avLst/>
          </a:prstGeom>
          <a:noFill/>
        </p:spPr>
        <p:txBody>
          <a:bodyPr wrap="square" rtlCol="0">
            <a:spAutoFit/>
          </a:bodyPr>
          <a:lstStyle/>
          <a:p>
            <a:r>
              <a:rPr lang="en-GB" sz="2000" b="1">
                <a:solidFill>
                  <a:srgbClr val="DAA520"/>
                </a:solidFill>
              </a:rPr>
              <a:t>am siebzehnten Juli</a:t>
            </a:r>
            <a:endParaRPr lang="en-GB" sz="2000" b="1" dirty="0">
              <a:solidFill>
                <a:srgbClr val="DAA520"/>
              </a:solidFill>
            </a:endParaRPr>
          </a:p>
        </p:txBody>
      </p:sp>
      <p:sp>
        <p:nvSpPr>
          <p:cNvPr id="55" name="TextBox 54"/>
          <p:cNvSpPr txBox="1"/>
          <p:nvPr/>
        </p:nvSpPr>
        <p:spPr>
          <a:xfrm>
            <a:off x="4296895" y="5772650"/>
            <a:ext cx="3799888" cy="400110"/>
          </a:xfrm>
          <a:prstGeom prst="rect">
            <a:avLst/>
          </a:prstGeom>
          <a:noFill/>
        </p:spPr>
        <p:txBody>
          <a:bodyPr wrap="square" rtlCol="0">
            <a:spAutoFit/>
          </a:bodyPr>
          <a:lstStyle/>
          <a:p>
            <a:r>
              <a:rPr lang="en-GB" sz="2000" b="1">
                <a:solidFill>
                  <a:srgbClr val="DAA520"/>
                </a:solidFill>
              </a:rPr>
              <a:t>am vierundzwanzigsten Juli</a:t>
            </a:r>
            <a:endParaRPr lang="en-GB" sz="2000" b="1" dirty="0">
              <a:solidFill>
                <a:srgbClr val="DAA520"/>
              </a:solidFill>
            </a:endParaRPr>
          </a:p>
        </p:txBody>
      </p:sp>
      <p:sp>
        <p:nvSpPr>
          <p:cNvPr id="61" name="TextBox 60"/>
          <p:cNvSpPr txBox="1"/>
          <p:nvPr/>
        </p:nvSpPr>
        <p:spPr>
          <a:xfrm>
            <a:off x="8831611" y="5750879"/>
            <a:ext cx="3799888" cy="400110"/>
          </a:xfrm>
          <a:prstGeom prst="rect">
            <a:avLst/>
          </a:prstGeom>
          <a:noFill/>
        </p:spPr>
        <p:txBody>
          <a:bodyPr wrap="square" rtlCol="0">
            <a:spAutoFit/>
          </a:bodyPr>
          <a:lstStyle/>
          <a:p>
            <a:r>
              <a:rPr lang="en-GB" sz="2000" b="1">
                <a:solidFill>
                  <a:srgbClr val="DAA520"/>
                </a:solidFill>
              </a:rPr>
              <a:t>am dritten August</a:t>
            </a:r>
            <a:endParaRPr lang="en-GB" sz="2000" b="1" dirty="0">
              <a:solidFill>
                <a:srgbClr val="DAA520"/>
              </a:solidFill>
            </a:endParaRPr>
          </a:p>
        </p:txBody>
      </p:sp>
    </p:spTree>
    <p:extLst>
      <p:ext uri="{BB962C8B-B14F-4D97-AF65-F5344CB8AC3E}">
        <p14:creationId xmlns:p14="http://schemas.microsoft.com/office/powerpoint/2010/main" val="180358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6" grpId="0"/>
      <p:bldP spid="42" grpId="0"/>
      <p:bldP spid="43" grpId="0"/>
      <p:bldP spid="49" grpId="0"/>
      <p:bldP spid="55" grpId="0"/>
      <p:bldP spid="6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40573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a:solidFill>
                  <a:schemeClr val="bg1"/>
                </a:solidFill>
              </a:rPr>
              <a:t>Fragen </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69415" y="247046"/>
            <a:ext cx="1689477" cy="43875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Grammatik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Rounded Corners 5">
            <a:extLst>
              <a:ext uri="{FF2B5EF4-FFF2-40B4-BE49-F238E27FC236}">
                <a16:creationId xmlns:a16="http://schemas.microsoft.com/office/drawing/2014/main" id="{B07C8859-1FB5-2446-BF83-E063636AACE1}"/>
              </a:ext>
            </a:extLst>
          </p:cNvPr>
          <p:cNvSpPr/>
          <p:nvPr/>
        </p:nvSpPr>
        <p:spPr>
          <a:xfrm>
            <a:off x="364983" y="2106168"/>
            <a:ext cx="5526332" cy="54949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C5F4C5A5-0D42-A84A-ACB4-3974B989B006}"/>
              </a:ext>
            </a:extLst>
          </p:cNvPr>
          <p:cNvSpPr txBox="1"/>
          <p:nvPr/>
        </p:nvSpPr>
        <p:spPr>
          <a:xfrm>
            <a:off x="1034260" y="2120582"/>
            <a:ext cx="36134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Gehst</a:t>
            </a:r>
            <a:r>
              <a:rPr lang="en-US" sz="2400" dirty="0">
                <a:solidFill>
                  <a:srgbClr val="4472C4">
                    <a:lumMod val="50000"/>
                  </a:srgbClr>
                </a:solidFill>
                <a:latin typeface="Century Gothic" panose="020F0302020204030204"/>
              </a:rPr>
              <a:t> du </a:t>
            </a:r>
            <a:r>
              <a:rPr lang="en-US" sz="2400" dirty="0" err="1">
                <a:solidFill>
                  <a:srgbClr val="4472C4">
                    <a:lumMod val="50000"/>
                  </a:srgbClr>
                </a:solidFill>
                <a:latin typeface="Century Gothic" panose="020F0302020204030204"/>
              </a:rPr>
              <a:t>aufs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Konzert</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37BA158C-B541-DF4E-83FC-DA432DBC3425}"/>
              </a:ext>
            </a:extLst>
          </p:cNvPr>
          <p:cNvSpPr txBox="1"/>
          <p:nvPr/>
        </p:nvSpPr>
        <p:spPr>
          <a:xfrm>
            <a:off x="6552885" y="2120582"/>
            <a:ext cx="4713150" cy="461665"/>
          </a:xfrm>
          <a:prstGeom prst="rect">
            <a:avLst/>
          </a:prstGeom>
          <a:noFill/>
        </p:spPr>
        <p:txBody>
          <a:bodyPr wrap="none" rtlCol="0">
            <a:spAutoFit/>
          </a:bodyPr>
          <a:lstStyle/>
          <a:p>
            <a:pPr algn="l"/>
            <a:r>
              <a:rPr lang="en-US" sz="2400">
                <a:solidFill>
                  <a:schemeClr val="accent5">
                    <a:lumMod val="50000"/>
                  </a:schemeClr>
                </a:solidFill>
              </a:rPr>
              <a:t>Are you going to the concert?</a:t>
            </a:r>
            <a:endParaRPr lang="en-US" sz="2400" dirty="0">
              <a:solidFill>
                <a:schemeClr val="accent5">
                  <a:lumMod val="50000"/>
                </a:schemeClr>
              </a:solidFill>
            </a:endParaRPr>
          </a:p>
        </p:txBody>
      </p:sp>
      <p:sp>
        <p:nvSpPr>
          <p:cNvPr id="42" name="TextBox 41">
            <a:extLst>
              <a:ext uri="{FF2B5EF4-FFF2-40B4-BE49-F238E27FC236}">
                <a16:creationId xmlns:a16="http://schemas.microsoft.com/office/drawing/2014/main" id="{BF9DAEEE-6FC0-9B42-8E5A-8FD1FA0F2E1B}"/>
              </a:ext>
            </a:extLst>
          </p:cNvPr>
          <p:cNvSpPr txBox="1"/>
          <p:nvPr/>
        </p:nvSpPr>
        <p:spPr>
          <a:xfrm>
            <a:off x="201773" y="1238875"/>
            <a:ext cx="11266327" cy="830997"/>
          </a:xfrm>
          <a:prstGeom prst="rect">
            <a:avLst/>
          </a:prstGeom>
          <a:noFill/>
        </p:spPr>
        <p:txBody>
          <a:bodyPr wrap="square" rtlCol="0">
            <a:spAutoFit/>
          </a:bodyPr>
          <a:lstStyle/>
          <a:p>
            <a:pPr algn="l"/>
            <a:r>
              <a:rPr lang="en-US" sz="2400" dirty="0">
                <a:solidFill>
                  <a:schemeClr val="accent5">
                    <a:lumMod val="50000"/>
                  </a:schemeClr>
                </a:solidFill>
              </a:rPr>
              <a:t>Remember – make questions by swapping round the </a:t>
            </a:r>
            <a:r>
              <a:rPr lang="en-US" sz="2400" u="sng" dirty="0">
                <a:solidFill>
                  <a:schemeClr val="accent5">
                    <a:lumMod val="50000"/>
                  </a:schemeClr>
                </a:solidFill>
              </a:rPr>
              <a:t>subject</a:t>
            </a:r>
            <a:r>
              <a:rPr lang="en-US" sz="2400" dirty="0">
                <a:solidFill>
                  <a:schemeClr val="accent5">
                    <a:lumMod val="50000"/>
                  </a:schemeClr>
                </a:solidFill>
              </a:rPr>
              <a:t> and the </a:t>
            </a:r>
            <a:r>
              <a:rPr lang="en-US" sz="2400" u="sng" dirty="0">
                <a:solidFill>
                  <a:schemeClr val="accent5">
                    <a:lumMod val="50000"/>
                  </a:schemeClr>
                </a:solidFill>
              </a:rPr>
              <a:t>verb</a:t>
            </a:r>
            <a:r>
              <a:rPr lang="en-US" sz="2400" dirty="0">
                <a:solidFill>
                  <a:schemeClr val="accent5">
                    <a:lumMod val="50000"/>
                  </a:schemeClr>
                </a:solidFill>
              </a:rPr>
              <a:t> </a:t>
            </a:r>
          </a:p>
          <a:p>
            <a:r>
              <a:rPr lang="en-US" sz="2400" dirty="0">
                <a:solidFill>
                  <a:schemeClr val="accent5">
                    <a:lumMod val="50000"/>
                  </a:schemeClr>
                </a:solidFill>
              </a:rPr>
              <a:t>(in the perfect tense, the form of </a:t>
            </a:r>
            <a:r>
              <a:rPr lang="en-US" sz="2400" b="1" i="1" dirty="0" err="1">
                <a:solidFill>
                  <a:schemeClr val="accent5">
                    <a:lumMod val="50000"/>
                  </a:schemeClr>
                </a:solidFill>
              </a:rPr>
              <a:t>haben</a:t>
            </a:r>
            <a:r>
              <a:rPr lang="en-US" sz="2400" b="1" dirty="0">
                <a:solidFill>
                  <a:schemeClr val="accent5">
                    <a:lumMod val="50000"/>
                  </a:schemeClr>
                </a:solidFill>
              </a:rPr>
              <a:t>/</a:t>
            </a:r>
            <a:r>
              <a:rPr lang="en-US" sz="2400" b="1" i="1" dirty="0">
                <a:solidFill>
                  <a:schemeClr val="accent5">
                    <a:lumMod val="50000"/>
                  </a:schemeClr>
                </a:solidFill>
              </a:rPr>
              <a:t>sein</a:t>
            </a:r>
            <a:r>
              <a:rPr lang="en-US" sz="2400" dirty="0">
                <a:solidFill>
                  <a:schemeClr val="accent5">
                    <a:lumMod val="50000"/>
                  </a:schemeClr>
                </a:solidFill>
              </a:rPr>
              <a:t>):</a:t>
            </a:r>
          </a:p>
        </p:txBody>
      </p:sp>
      <p:sp>
        <p:nvSpPr>
          <p:cNvPr id="46" name="Rectangle: Rounded Corners 5">
            <a:extLst>
              <a:ext uri="{FF2B5EF4-FFF2-40B4-BE49-F238E27FC236}">
                <a16:creationId xmlns:a16="http://schemas.microsoft.com/office/drawing/2014/main" id="{B07C8859-1FB5-2446-BF83-E063636AACE1}"/>
              </a:ext>
            </a:extLst>
          </p:cNvPr>
          <p:cNvSpPr/>
          <p:nvPr/>
        </p:nvSpPr>
        <p:spPr>
          <a:xfrm>
            <a:off x="342792" y="2967227"/>
            <a:ext cx="5609483" cy="497539"/>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C5F4C5A5-0D42-A84A-ACB4-3974B989B006}"/>
              </a:ext>
            </a:extLst>
          </p:cNvPr>
          <p:cNvSpPr txBox="1"/>
          <p:nvPr/>
        </p:nvSpPr>
        <p:spPr>
          <a:xfrm>
            <a:off x="451121" y="2965000"/>
            <a:ext cx="48862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Bist</a:t>
            </a:r>
            <a:r>
              <a:rPr lang="en-US" sz="2400" dirty="0">
                <a:solidFill>
                  <a:srgbClr val="4472C4">
                    <a:lumMod val="50000"/>
                  </a:srgbClr>
                </a:solidFill>
                <a:latin typeface="Century Gothic" panose="020F0302020204030204"/>
              </a:rPr>
              <a:t> du </a:t>
            </a:r>
            <a:r>
              <a:rPr lang="en-US" sz="2400" dirty="0" err="1">
                <a:solidFill>
                  <a:srgbClr val="4472C4">
                    <a:lumMod val="50000"/>
                  </a:srgbClr>
                </a:solidFill>
                <a:latin typeface="Century Gothic" panose="020F0302020204030204"/>
              </a:rPr>
              <a:t>aufs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Konzert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gegangen</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37BA158C-B541-DF4E-83FC-DA432DBC3425}"/>
              </a:ext>
            </a:extLst>
          </p:cNvPr>
          <p:cNvSpPr txBox="1"/>
          <p:nvPr/>
        </p:nvSpPr>
        <p:spPr>
          <a:xfrm>
            <a:off x="6525168" y="2981642"/>
            <a:ext cx="4238661" cy="461665"/>
          </a:xfrm>
          <a:prstGeom prst="rect">
            <a:avLst/>
          </a:prstGeom>
          <a:noFill/>
        </p:spPr>
        <p:txBody>
          <a:bodyPr wrap="none" rtlCol="0">
            <a:spAutoFit/>
          </a:bodyPr>
          <a:lstStyle/>
          <a:p>
            <a:pPr algn="l"/>
            <a:r>
              <a:rPr lang="en-US" sz="2400">
                <a:solidFill>
                  <a:schemeClr val="accent5">
                    <a:lumMod val="50000"/>
                  </a:schemeClr>
                </a:solidFill>
              </a:rPr>
              <a:t>Did you go to the concert?</a:t>
            </a:r>
            <a:endParaRPr lang="en-US" sz="2400" dirty="0">
              <a:solidFill>
                <a:schemeClr val="accent5">
                  <a:lumMod val="50000"/>
                </a:schemeClr>
              </a:solidFill>
            </a:endParaRPr>
          </a:p>
        </p:txBody>
      </p:sp>
      <p:sp>
        <p:nvSpPr>
          <p:cNvPr id="49" name="Rectangle: Rounded Corners 5">
            <a:extLst>
              <a:ext uri="{FF2B5EF4-FFF2-40B4-BE49-F238E27FC236}">
                <a16:creationId xmlns:a16="http://schemas.microsoft.com/office/drawing/2014/main" id="{B07C8859-1FB5-2446-BF83-E063636AACE1}"/>
              </a:ext>
            </a:extLst>
          </p:cNvPr>
          <p:cNvSpPr/>
          <p:nvPr/>
        </p:nvSpPr>
        <p:spPr>
          <a:xfrm>
            <a:off x="364983" y="3562049"/>
            <a:ext cx="5609483" cy="497539"/>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C5F4C5A5-0D42-A84A-ACB4-3974B989B006}"/>
              </a:ext>
            </a:extLst>
          </p:cNvPr>
          <p:cNvSpPr txBox="1"/>
          <p:nvPr/>
        </p:nvSpPr>
        <p:spPr>
          <a:xfrm>
            <a:off x="835797" y="3597454"/>
            <a:ext cx="43107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4472C4">
                    <a:lumMod val="50000"/>
                  </a:srgbClr>
                </a:solidFill>
                <a:latin typeface="Century Gothic" panose="020F0302020204030204"/>
              </a:rPr>
              <a:t>Hast du die Band gesehen?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37BA158C-B541-DF4E-83FC-DA432DBC3425}"/>
              </a:ext>
            </a:extLst>
          </p:cNvPr>
          <p:cNvSpPr txBox="1"/>
          <p:nvPr/>
        </p:nvSpPr>
        <p:spPr>
          <a:xfrm>
            <a:off x="6552885" y="3569936"/>
            <a:ext cx="3594254" cy="461665"/>
          </a:xfrm>
          <a:prstGeom prst="rect">
            <a:avLst/>
          </a:prstGeom>
          <a:noFill/>
        </p:spPr>
        <p:txBody>
          <a:bodyPr wrap="none" rtlCol="0">
            <a:spAutoFit/>
          </a:bodyPr>
          <a:lstStyle/>
          <a:p>
            <a:pPr algn="l"/>
            <a:r>
              <a:rPr lang="en-US" sz="2400" dirty="0">
                <a:solidFill>
                  <a:schemeClr val="accent5">
                    <a:lumMod val="50000"/>
                  </a:schemeClr>
                </a:solidFill>
              </a:rPr>
              <a:t>Did you see the band?</a:t>
            </a:r>
          </a:p>
        </p:txBody>
      </p:sp>
      <p:sp>
        <p:nvSpPr>
          <p:cNvPr id="52" name="Rectangle: Rounded Corners 5">
            <a:extLst>
              <a:ext uri="{FF2B5EF4-FFF2-40B4-BE49-F238E27FC236}">
                <a16:creationId xmlns:a16="http://schemas.microsoft.com/office/drawing/2014/main" id="{B07C8859-1FB5-2446-BF83-E063636AACE1}"/>
              </a:ext>
            </a:extLst>
          </p:cNvPr>
          <p:cNvSpPr/>
          <p:nvPr/>
        </p:nvSpPr>
        <p:spPr>
          <a:xfrm>
            <a:off x="342792" y="4303031"/>
            <a:ext cx="5609483" cy="497539"/>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C5F4C5A5-0D42-A84A-ACB4-3974B989B006}"/>
              </a:ext>
            </a:extLst>
          </p:cNvPr>
          <p:cNvSpPr txBox="1"/>
          <p:nvPr/>
        </p:nvSpPr>
        <p:spPr>
          <a:xfrm>
            <a:off x="1321695" y="4302561"/>
            <a:ext cx="33586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4472C4">
                    <a:lumMod val="50000"/>
                  </a:srgbClr>
                </a:solidFill>
                <a:latin typeface="Century Gothic" panose="020F0302020204030204"/>
              </a:rPr>
              <a:t>War das Konzert gut?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37BA158C-B541-DF4E-83FC-DA432DBC3425}"/>
              </a:ext>
            </a:extLst>
          </p:cNvPr>
          <p:cNvSpPr txBox="1"/>
          <p:nvPr/>
        </p:nvSpPr>
        <p:spPr>
          <a:xfrm>
            <a:off x="6502977" y="4338435"/>
            <a:ext cx="3744936" cy="461665"/>
          </a:xfrm>
          <a:prstGeom prst="rect">
            <a:avLst/>
          </a:prstGeom>
          <a:noFill/>
        </p:spPr>
        <p:txBody>
          <a:bodyPr wrap="none" rtlCol="0">
            <a:spAutoFit/>
          </a:bodyPr>
          <a:lstStyle/>
          <a:p>
            <a:pPr algn="l"/>
            <a:r>
              <a:rPr lang="en-US" sz="2400" dirty="0">
                <a:solidFill>
                  <a:schemeClr val="accent5">
                    <a:lumMod val="50000"/>
                  </a:schemeClr>
                </a:solidFill>
              </a:rPr>
              <a:t>Was the concert good?</a:t>
            </a:r>
          </a:p>
        </p:txBody>
      </p:sp>
      <p:sp>
        <p:nvSpPr>
          <p:cNvPr id="55" name="Rectangle: Rounded Corners 5">
            <a:extLst>
              <a:ext uri="{FF2B5EF4-FFF2-40B4-BE49-F238E27FC236}">
                <a16:creationId xmlns:a16="http://schemas.microsoft.com/office/drawing/2014/main" id="{B07C8859-1FB5-2446-BF83-E063636AACE1}"/>
              </a:ext>
            </a:extLst>
          </p:cNvPr>
          <p:cNvSpPr/>
          <p:nvPr/>
        </p:nvSpPr>
        <p:spPr>
          <a:xfrm>
            <a:off x="284924" y="5537108"/>
            <a:ext cx="5609483" cy="497539"/>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C5F4C5A5-0D42-A84A-ACB4-3974B989B006}"/>
              </a:ext>
            </a:extLst>
          </p:cNvPr>
          <p:cNvSpPr txBox="1"/>
          <p:nvPr/>
        </p:nvSpPr>
        <p:spPr>
          <a:xfrm>
            <a:off x="451097" y="5555044"/>
            <a:ext cx="49439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Wann</a:t>
            </a:r>
            <a:r>
              <a:rPr lang="en-US" sz="2400" dirty="0">
                <a:solidFill>
                  <a:srgbClr val="4472C4">
                    <a:lumMod val="50000"/>
                  </a:srgbClr>
                </a:solidFill>
                <a:latin typeface="Century Gothic" panose="020F0302020204030204"/>
              </a:rPr>
              <a:t> hast du die Band </a:t>
            </a:r>
            <a:r>
              <a:rPr lang="en-US" sz="2400" dirty="0" err="1">
                <a:solidFill>
                  <a:srgbClr val="4472C4">
                    <a:lumMod val="50000"/>
                  </a:srgbClr>
                </a:solidFill>
                <a:latin typeface="Century Gothic" panose="020F0302020204030204"/>
              </a:rPr>
              <a:t>gehört</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37BA158C-B541-DF4E-83FC-DA432DBC3425}"/>
              </a:ext>
            </a:extLst>
          </p:cNvPr>
          <p:cNvSpPr txBox="1"/>
          <p:nvPr/>
        </p:nvSpPr>
        <p:spPr>
          <a:xfrm>
            <a:off x="6445109" y="5572512"/>
            <a:ext cx="4674678" cy="461665"/>
          </a:xfrm>
          <a:prstGeom prst="rect">
            <a:avLst/>
          </a:prstGeom>
          <a:noFill/>
        </p:spPr>
        <p:txBody>
          <a:bodyPr wrap="none" rtlCol="0">
            <a:spAutoFit/>
          </a:bodyPr>
          <a:lstStyle/>
          <a:p>
            <a:pPr algn="l"/>
            <a:r>
              <a:rPr lang="en-US" sz="2400" b="1" dirty="0">
                <a:solidFill>
                  <a:schemeClr val="accent5">
                    <a:lumMod val="50000"/>
                  </a:schemeClr>
                </a:solidFill>
              </a:rPr>
              <a:t>When</a:t>
            </a:r>
            <a:r>
              <a:rPr lang="en-US" sz="2400" dirty="0">
                <a:solidFill>
                  <a:schemeClr val="accent5">
                    <a:lumMod val="50000"/>
                  </a:schemeClr>
                </a:solidFill>
              </a:rPr>
              <a:t> did you hear the band?</a:t>
            </a:r>
          </a:p>
        </p:txBody>
      </p:sp>
      <p:sp>
        <p:nvSpPr>
          <p:cNvPr id="21" name="TextBox 20">
            <a:extLst>
              <a:ext uri="{FF2B5EF4-FFF2-40B4-BE49-F238E27FC236}">
                <a16:creationId xmlns:a16="http://schemas.microsoft.com/office/drawing/2014/main" id="{12843282-A569-4D1F-9DA2-4B7DE193CA4D}"/>
              </a:ext>
            </a:extLst>
          </p:cNvPr>
          <p:cNvSpPr txBox="1"/>
          <p:nvPr/>
        </p:nvSpPr>
        <p:spPr>
          <a:xfrm>
            <a:off x="284924" y="5002398"/>
            <a:ext cx="3910045" cy="461665"/>
          </a:xfrm>
          <a:prstGeom prst="rect">
            <a:avLst/>
          </a:prstGeom>
          <a:noFill/>
        </p:spPr>
        <p:txBody>
          <a:bodyPr wrap="none" rtlCol="0">
            <a:spAutoFit/>
          </a:bodyPr>
          <a:lstStyle/>
          <a:p>
            <a:pPr algn="l"/>
            <a:r>
              <a:rPr lang="en-US" sz="2400" dirty="0">
                <a:solidFill>
                  <a:schemeClr val="accent5">
                    <a:lumMod val="50000"/>
                  </a:schemeClr>
                </a:solidFill>
              </a:rPr>
              <a:t>Or, with a question word:</a:t>
            </a:r>
          </a:p>
        </p:txBody>
      </p:sp>
      <p:sp>
        <p:nvSpPr>
          <p:cNvPr id="22" name="Speech Bubble: Rectangle with Corners Rounded 21">
            <a:extLst>
              <a:ext uri="{FF2B5EF4-FFF2-40B4-BE49-F238E27FC236}">
                <a16:creationId xmlns:a16="http://schemas.microsoft.com/office/drawing/2014/main" id="{1CEA1BD0-376F-4E54-8CAA-5A3B087A8F63}"/>
              </a:ext>
            </a:extLst>
          </p:cNvPr>
          <p:cNvSpPr/>
          <p:nvPr/>
        </p:nvSpPr>
        <p:spPr>
          <a:xfrm>
            <a:off x="2575091" y="555184"/>
            <a:ext cx="2508323" cy="400918"/>
          </a:xfrm>
          <a:prstGeom prst="wedgeRoundRectCallout">
            <a:avLst>
              <a:gd name="adj1" fmla="val -37965"/>
              <a:gd name="adj2" fmla="val 139829"/>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auf das =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aufs</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6995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9" grpId="0"/>
      <p:bldP spid="42" grpId="0"/>
      <p:bldP spid="46" grpId="0" animBg="1"/>
      <p:bldP spid="47" grpId="0"/>
      <p:bldP spid="48" grpId="0"/>
      <p:bldP spid="49" grpId="0" animBg="1"/>
      <p:bldP spid="50" grpId="0"/>
      <p:bldP spid="51" grpId="0"/>
      <p:bldP spid="52" grpId="0" animBg="1"/>
      <p:bldP spid="53" grpId="0"/>
      <p:bldP spid="54" grpId="0"/>
      <p:bldP spid="55" grpId="0" animBg="1"/>
      <p:bldP spid="56" grpId="0"/>
      <p:bldP spid="57" grpId="0"/>
      <p:bldP spid="21" grpId="0"/>
      <p:bldP spid="2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13056"/>
            <a:ext cx="5585254" cy="869950"/>
          </a:xfrm>
          <a:prstGeom prst="rect">
            <a:avLst/>
          </a:prstGeom>
        </p:spPr>
      </p:pic>
      <p:sp>
        <p:nvSpPr>
          <p:cNvPr id="4" name="Title 3"/>
          <p:cNvSpPr>
            <a:spLocks noGrp="1"/>
          </p:cNvSpPr>
          <p:nvPr>
            <p:ph type="title"/>
          </p:nvPr>
        </p:nvSpPr>
        <p:spPr>
          <a:xfrm>
            <a:off x="0" y="152337"/>
            <a:ext cx="5016843" cy="707849"/>
          </a:xfrm>
        </p:spPr>
        <p:txBody>
          <a:bodyPr>
            <a:normAutofit/>
          </a:bodyPr>
          <a:lstStyle/>
          <a:p>
            <a:r>
              <a:rPr lang="en-GB" sz="3600" b="1" dirty="0">
                <a:solidFill>
                  <a:schemeClr val="bg1"/>
                </a:solidFill>
              </a:rPr>
              <a:t>Ein Interview </a:t>
            </a:r>
            <a:r>
              <a:rPr lang="en-GB" sz="3600" b="1" dirty="0" err="1">
                <a:solidFill>
                  <a:schemeClr val="bg1"/>
                </a:solidFill>
              </a:rPr>
              <a:t>mit</a:t>
            </a:r>
            <a:r>
              <a:rPr lang="en-GB" sz="3600" b="1" dirty="0">
                <a:solidFill>
                  <a:schemeClr val="bg1"/>
                </a:solidFill>
              </a:rPr>
              <a:t> Mia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35403" y="247046"/>
            <a:ext cx="242192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DBC61019-3824-409C-9B96-197E4B0320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6895" y="32084"/>
            <a:ext cx="1490770" cy="1031893"/>
          </a:xfrm>
          <a:prstGeom prst="rect">
            <a:avLst/>
          </a:prstGeom>
        </p:spPr>
      </p:pic>
      <p:pic>
        <p:nvPicPr>
          <p:cNvPr id="9" name="Picture 8">
            <a:extLst>
              <a:ext uri="{FF2B5EF4-FFF2-40B4-BE49-F238E27FC236}">
                <a16:creationId xmlns:a16="http://schemas.microsoft.com/office/drawing/2014/main" id="{4C512BC9-6ECF-4402-8D76-972B9CFFF312}"/>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636063" y="713166"/>
            <a:ext cx="503480" cy="590160"/>
          </a:xfrm>
          <a:prstGeom prst="rect">
            <a:avLst/>
          </a:prstGeom>
        </p:spPr>
      </p:pic>
      <p:pic>
        <p:nvPicPr>
          <p:cNvPr id="11" name="Picture 10">
            <a:extLst>
              <a:ext uri="{FF2B5EF4-FFF2-40B4-BE49-F238E27FC236}">
                <a16:creationId xmlns:a16="http://schemas.microsoft.com/office/drawing/2014/main" id="{E1766D91-6181-49A2-8D5C-8B2FD875E1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16328" y="113056"/>
            <a:ext cx="865205" cy="1158947"/>
          </a:xfrm>
          <a:prstGeom prst="rect">
            <a:avLst/>
          </a:prstGeom>
        </p:spPr>
      </p:pic>
      <p:sp>
        <p:nvSpPr>
          <p:cNvPr id="13" name="Rectangle 12"/>
          <p:cNvSpPr/>
          <p:nvPr/>
        </p:nvSpPr>
        <p:spPr>
          <a:xfrm>
            <a:off x="602390" y="887482"/>
            <a:ext cx="11354937" cy="5632311"/>
          </a:xfrm>
          <a:prstGeom prst="rect">
            <a:avLst/>
          </a:prstGeom>
        </p:spPr>
        <p:txBody>
          <a:bodyPr wrap="square">
            <a:spAutoFit/>
          </a:bodyPr>
          <a:lstStyle/>
          <a:p>
            <a:r>
              <a:rPr lang="de-DE" sz="2000" dirty="0">
                <a:solidFill>
                  <a:srgbClr val="115076"/>
                </a:solidFill>
              </a:rPr>
              <a:t>1: </a:t>
            </a:r>
            <a:r>
              <a:rPr lang="de-DE" sz="2000" b="1" dirty="0">
                <a:solidFill>
                  <a:srgbClr val="DAA520"/>
                </a:solidFill>
              </a:rPr>
              <a:t>Hallo, wie geht’s?</a:t>
            </a:r>
          </a:p>
          <a:p>
            <a:r>
              <a:rPr lang="de-DE" sz="2000" dirty="0">
                <a:solidFill>
                  <a:srgbClr val="115076"/>
                </a:solidFill>
              </a:rPr>
              <a:t>Mia: Gut, danke.</a:t>
            </a:r>
          </a:p>
          <a:p>
            <a:r>
              <a:rPr lang="de-DE" sz="2000" dirty="0">
                <a:solidFill>
                  <a:srgbClr val="115076"/>
                </a:solidFill>
              </a:rPr>
              <a:t>2: </a:t>
            </a:r>
            <a:r>
              <a:rPr lang="de-DE" sz="2000" b="1" dirty="0">
                <a:solidFill>
                  <a:srgbClr val="DAA520"/>
                </a:solidFill>
              </a:rPr>
              <a:t>Wie heißt du?</a:t>
            </a:r>
          </a:p>
          <a:p>
            <a:r>
              <a:rPr lang="de-DE" sz="2000" dirty="0">
                <a:solidFill>
                  <a:srgbClr val="115076"/>
                </a:solidFill>
              </a:rPr>
              <a:t>Mia: Ich heiße Mia.</a:t>
            </a:r>
          </a:p>
          <a:p>
            <a:r>
              <a:rPr lang="de-DE" sz="2000" dirty="0">
                <a:solidFill>
                  <a:srgbClr val="115076"/>
                </a:solidFill>
              </a:rPr>
              <a:t>3: </a:t>
            </a:r>
            <a:r>
              <a:rPr lang="de-DE" sz="2000" b="1" dirty="0">
                <a:solidFill>
                  <a:srgbClr val="DAA520"/>
                </a:solidFill>
              </a:rPr>
              <a:t>Seit wann bist du hier?</a:t>
            </a:r>
          </a:p>
          <a:p>
            <a:r>
              <a:rPr lang="de-DE" sz="2000" dirty="0">
                <a:solidFill>
                  <a:srgbClr val="115076"/>
                </a:solidFill>
              </a:rPr>
              <a:t>Mia: Ich bin seit gestern Abend hier.</a:t>
            </a:r>
          </a:p>
          <a:p>
            <a:r>
              <a:rPr lang="de-DE" sz="2000" dirty="0">
                <a:solidFill>
                  <a:srgbClr val="115076"/>
                </a:solidFill>
              </a:rPr>
              <a:t>4: </a:t>
            </a:r>
            <a:r>
              <a:rPr lang="de-DE" sz="2000" b="1" dirty="0">
                <a:solidFill>
                  <a:srgbClr val="DAA520"/>
                </a:solidFill>
              </a:rPr>
              <a:t>Welche Bands hast du schon gehört?</a:t>
            </a:r>
          </a:p>
          <a:p>
            <a:r>
              <a:rPr lang="de-DE" sz="2000" dirty="0">
                <a:solidFill>
                  <a:srgbClr val="115076"/>
                </a:solidFill>
              </a:rPr>
              <a:t>Mia: Ich habe schon die Bands Mondlicht und Terraforming gehört.</a:t>
            </a:r>
          </a:p>
          <a:p>
            <a:r>
              <a:rPr lang="de-DE" sz="2000" dirty="0">
                <a:solidFill>
                  <a:srgbClr val="115076"/>
                </a:solidFill>
              </a:rPr>
              <a:t>5: </a:t>
            </a:r>
            <a:r>
              <a:rPr lang="de-DE" sz="2000" b="1" dirty="0">
                <a:solidFill>
                  <a:srgbClr val="DAA520"/>
                </a:solidFill>
              </a:rPr>
              <a:t>Wie hast du sie gefunden?</a:t>
            </a:r>
          </a:p>
          <a:p>
            <a:r>
              <a:rPr lang="de-DE" sz="2000" dirty="0">
                <a:solidFill>
                  <a:srgbClr val="115076"/>
                </a:solidFill>
              </a:rPr>
              <a:t>Mia: Ich habe sie ganz toll gefunden. Mondlicht ist meine Lieblingsband.</a:t>
            </a:r>
          </a:p>
          <a:p>
            <a:r>
              <a:rPr lang="de-DE" sz="2000" dirty="0">
                <a:solidFill>
                  <a:srgbClr val="115076"/>
                </a:solidFill>
              </a:rPr>
              <a:t>6: </a:t>
            </a:r>
            <a:r>
              <a:rPr lang="de-DE" sz="2000" b="1" dirty="0">
                <a:solidFill>
                  <a:srgbClr val="DAA520"/>
                </a:solidFill>
              </a:rPr>
              <a:t>Spielst du ein Instrument?</a:t>
            </a:r>
          </a:p>
          <a:p>
            <a:r>
              <a:rPr lang="de-DE" sz="2000" dirty="0">
                <a:solidFill>
                  <a:srgbClr val="115076"/>
                </a:solidFill>
              </a:rPr>
              <a:t>Mia: Ja, ich spiele Klarinette und ich habe früher in einem Chor gesungen.</a:t>
            </a:r>
          </a:p>
          <a:p>
            <a:r>
              <a:rPr lang="de-DE" sz="2000" dirty="0">
                <a:solidFill>
                  <a:srgbClr val="115076"/>
                </a:solidFill>
              </a:rPr>
              <a:t>7: </a:t>
            </a:r>
            <a:r>
              <a:rPr lang="de-DE" sz="2000" b="1" dirty="0">
                <a:solidFill>
                  <a:srgbClr val="DAA520"/>
                </a:solidFill>
              </a:rPr>
              <a:t>Wann hast du mit der Klarinette angefangen?</a:t>
            </a:r>
          </a:p>
          <a:p>
            <a:r>
              <a:rPr lang="de-DE" sz="2000" dirty="0">
                <a:solidFill>
                  <a:srgbClr val="115076"/>
                </a:solidFill>
              </a:rPr>
              <a:t>Mia: Ich habe vor drei Jahren mit der Klarinette angefangen.</a:t>
            </a:r>
          </a:p>
          <a:p>
            <a:r>
              <a:rPr lang="de-DE" sz="2000" dirty="0">
                <a:solidFill>
                  <a:srgbClr val="115076"/>
                </a:solidFill>
              </a:rPr>
              <a:t>8: </a:t>
            </a:r>
            <a:r>
              <a:rPr lang="de-DE" sz="2000" b="1" dirty="0">
                <a:solidFill>
                  <a:srgbClr val="DAA520"/>
                </a:solidFill>
              </a:rPr>
              <a:t>Hörst du lieber klassische Musik oder Popmusik?</a:t>
            </a:r>
          </a:p>
          <a:p>
            <a:r>
              <a:rPr lang="de-DE" sz="2000" dirty="0">
                <a:solidFill>
                  <a:srgbClr val="115076"/>
                </a:solidFill>
              </a:rPr>
              <a:t>Mia: Ich höre lieber Popmusik, aber ich spiele lieber klassische Musik.</a:t>
            </a:r>
          </a:p>
          <a:p>
            <a:r>
              <a:rPr lang="de-DE" sz="2000" dirty="0">
                <a:solidFill>
                  <a:srgbClr val="115076"/>
                </a:solidFill>
              </a:rPr>
              <a:t>9: </a:t>
            </a:r>
            <a:r>
              <a:rPr lang="de-DE" sz="2000" b="1" dirty="0">
                <a:solidFill>
                  <a:srgbClr val="DAA520"/>
                </a:solidFill>
              </a:rPr>
              <a:t>Was wirst du heute noch machen?</a:t>
            </a:r>
          </a:p>
          <a:p>
            <a:r>
              <a:rPr lang="de-DE" sz="2000" dirty="0">
                <a:solidFill>
                  <a:srgbClr val="115076"/>
                </a:solidFill>
              </a:rPr>
              <a:t>Mia: Heute werde ich noch viele Bands hören und vielleicht auch tanzen!</a:t>
            </a:r>
          </a:p>
        </p:txBody>
      </p:sp>
      <p:sp>
        <p:nvSpPr>
          <p:cNvPr id="10" name="TextBox 9">
            <a:extLst>
              <a:ext uri="{FF2B5EF4-FFF2-40B4-BE49-F238E27FC236}">
                <a16:creationId xmlns:a16="http://schemas.microsoft.com/office/drawing/2014/main" id="{B43113A1-E1DB-4A6A-9EA8-3BD0F5FC25CE}"/>
              </a:ext>
            </a:extLst>
          </p:cNvPr>
          <p:cNvSpPr txBox="1"/>
          <p:nvPr/>
        </p:nvSpPr>
        <p:spPr>
          <a:xfrm>
            <a:off x="4430397" y="1299299"/>
            <a:ext cx="4411331" cy="707886"/>
          </a:xfrm>
          <a:prstGeom prst="rect">
            <a:avLst/>
          </a:prstGeom>
          <a:noFill/>
        </p:spPr>
        <p:txBody>
          <a:bodyPr wrap="square" rtlCol="0">
            <a:spAutoFit/>
          </a:bodyPr>
          <a:lstStyle/>
          <a:p>
            <a:pPr algn="l"/>
            <a:r>
              <a:rPr lang="en-US" sz="2000" dirty="0">
                <a:solidFill>
                  <a:schemeClr val="accent5">
                    <a:lumMod val="50000"/>
                  </a:schemeClr>
                </a:solidFill>
              </a:rPr>
              <a:t>Was hat der Interviewer </a:t>
            </a:r>
            <a:r>
              <a:rPr lang="en-US" sz="2000" dirty="0" err="1">
                <a:solidFill>
                  <a:schemeClr val="accent5">
                    <a:lumMod val="50000"/>
                  </a:schemeClr>
                </a:solidFill>
              </a:rPr>
              <a:t>gefragt</a:t>
            </a:r>
            <a:r>
              <a:rPr lang="en-US" sz="2000" dirty="0">
                <a:solidFill>
                  <a:schemeClr val="accent5">
                    <a:lumMod val="50000"/>
                  </a:schemeClr>
                </a:solidFill>
              </a:rPr>
              <a:t>?</a:t>
            </a:r>
            <a:br>
              <a:rPr lang="en-US" sz="2000" dirty="0">
                <a:solidFill>
                  <a:schemeClr val="accent5">
                    <a:lumMod val="50000"/>
                  </a:schemeClr>
                </a:solidFill>
              </a:rPr>
            </a:br>
            <a:r>
              <a:rPr lang="en-US" sz="2000" dirty="0" err="1">
                <a:solidFill>
                  <a:schemeClr val="accent5">
                    <a:lumMod val="50000"/>
                  </a:schemeClr>
                </a:solidFill>
              </a:rPr>
              <a:t>Schreib</a:t>
            </a:r>
            <a:r>
              <a:rPr lang="en-US" sz="2000" dirty="0">
                <a:solidFill>
                  <a:schemeClr val="accent5">
                    <a:lumMod val="50000"/>
                  </a:schemeClr>
                </a:solidFill>
              </a:rPr>
              <a:t> die </a:t>
            </a:r>
            <a:r>
              <a:rPr lang="en-US" sz="2000" dirty="0" err="1">
                <a:solidFill>
                  <a:schemeClr val="accent5">
                    <a:lumMod val="50000"/>
                  </a:schemeClr>
                </a:solidFill>
              </a:rPr>
              <a:t>Fragen</a:t>
            </a:r>
            <a:r>
              <a:rPr lang="en-US" sz="2000" dirty="0">
                <a:solidFill>
                  <a:schemeClr val="accent5">
                    <a:lumMod val="50000"/>
                  </a:schemeClr>
                </a:solidFill>
              </a:rPr>
              <a:t> (1-9) auf.</a:t>
            </a:r>
          </a:p>
        </p:txBody>
      </p:sp>
      <p:sp>
        <p:nvSpPr>
          <p:cNvPr id="12" name="Action Button: Custom 16">
            <a:hlinkClick r:id="" action="ppaction://noaction" highlightClick="1">
              <a:snd r:embed="rId10" name="8.3.2.2 Slide 47 1.wav"/>
            </a:hlinkClick>
            <a:extLst>
              <a:ext uri="{FF2B5EF4-FFF2-40B4-BE49-F238E27FC236}">
                <a16:creationId xmlns:a16="http://schemas.microsoft.com/office/drawing/2014/main" id="{5DAC4C87-68DD-476D-B6B5-EFD38178B857}"/>
              </a:ext>
            </a:extLst>
          </p:cNvPr>
          <p:cNvSpPr/>
          <p:nvPr/>
        </p:nvSpPr>
        <p:spPr>
          <a:xfrm>
            <a:off x="103195" y="90924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Action Button: Custom 16">
            <a:hlinkClick r:id="" action="ppaction://noaction" highlightClick="1">
              <a:snd r:embed="rId11" name="8.3.2.2 Slide 47 2.wav"/>
            </a:hlinkClick>
            <a:extLst>
              <a:ext uri="{FF2B5EF4-FFF2-40B4-BE49-F238E27FC236}">
                <a16:creationId xmlns:a16="http://schemas.microsoft.com/office/drawing/2014/main" id="{21C7BDA3-A2B8-4E0F-ADA0-2ED8819090E2}"/>
              </a:ext>
            </a:extLst>
          </p:cNvPr>
          <p:cNvSpPr/>
          <p:nvPr/>
        </p:nvSpPr>
        <p:spPr>
          <a:xfrm>
            <a:off x="103195" y="149123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5" name="Action Button: Custom 16">
            <a:hlinkClick r:id="" action="ppaction://noaction" highlightClick="1">
              <a:snd r:embed="rId12" name="8.3.2.2 Slide 47 3.wav"/>
            </a:hlinkClick>
            <a:extLst>
              <a:ext uri="{FF2B5EF4-FFF2-40B4-BE49-F238E27FC236}">
                <a16:creationId xmlns:a16="http://schemas.microsoft.com/office/drawing/2014/main" id="{6F258A56-7746-48B2-B457-A6F48991170F}"/>
              </a:ext>
            </a:extLst>
          </p:cNvPr>
          <p:cNvSpPr/>
          <p:nvPr/>
        </p:nvSpPr>
        <p:spPr>
          <a:xfrm>
            <a:off x="103195" y="216543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Action Button: Custom 16">
            <a:hlinkClick r:id="" action="ppaction://noaction" highlightClick="1">
              <a:snd r:embed="rId13" name="8.3.2.2 Slide 47 6.wav"/>
            </a:hlinkClick>
            <a:extLst>
              <a:ext uri="{FF2B5EF4-FFF2-40B4-BE49-F238E27FC236}">
                <a16:creationId xmlns:a16="http://schemas.microsoft.com/office/drawing/2014/main" id="{BFFC9574-1FA6-41C7-9961-0E6EBFC50201}"/>
              </a:ext>
            </a:extLst>
          </p:cNvPr>
          <p:cNvSpPr/>
          <p:nvPr/>
        </p:nvSpPr>
        <p:spPr>
          <a:xfrm>
            <a:off x="101117" y="39888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 name="Action Button: Custom 16">
            <a:hlinkClick r:id="" action="ppaction://noaction" highlightClick="1">
              <a:snd r:embed="rId14" name="8.3.2.2 Slide 47 5.wav"/>
            </a:hlinkClick>
            <a:extLst>
              <a:ext uri="{FF2B5EF4-FFF2-40B4-BE49-F238E27FC236}">
                <a16:creationId xmlns:a16="http://schemas.microsoft.com/office/drawing/2014/main" id="{1117B02B-222D-45D4-A73E-D9343DFE0EC6}"/>
              </a:ext>
            </a:extLst>
          </p:cNvPr>
          <p:cNvSpPr/>
          <p:nvPr/>
        </p:nvSpPr>
        <p:spPr>
          <a:xfrm>
            <a:off x="103195" y="335539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8" name="Action Button: Custom 16">
            <a:hlinkClick r:id="" action="ppaction://noaction" highlightClick="1">
              <a:snd r:embed="rId15" name="8.3.2.2 Slide 47 4.wav"/>
            </a:hlinkClick>
            <a:extLst>
              <a:ext uri="{FF2B5EF4-FFF2-40B4-BE49-F238E27FC236}">
                <a16:creationId xmlns:a16="http://schemas.microsoft.com/office/drawing/2014/main" id="{49638C4D-E044-41FD-BED0-A4957399A5AC}"/>
              </a:ext>
            </a:extLst>
          </p:cNvPr>
          <p:cNvSpPr/>
          <p:nvPr/>
        </p:nvSpPr>
        <p:spPr>
          <a:xfrm>
            <a:off x="101117" y="277881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Action Button: Custom 16">
            <a:hlinkClick r:id="" action="ppaction://noaction" highlightClick="1">
              <a:snd r:embed="rId16" name="8.3.2.2 Slide 47 7.wav"/>
            </a:hlinkClick>
            <a:extLst>
              <a:ext uri="{FF2B5EF4-FFF2-40B4-BE49-F238E27FC236}">
                <a16:creationId xmlns:a16="http://schemas.microsoft.com/office/drawing/2014/main" id="{C9D675A6-CA53-4389-8E1F-BAD1498B8886}"/>
              </a:ext>
            </a:extLst>
          </p:cNvPr>
          <p:cNvSpPr/>
          <p:nvPr/>
        </p:nvSpPr>
        <p:spPr>
          <a:xfrm>
            <a:off x="101117" y="466619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0" name="Action Button: Custom 16">
            <a:hlinkClick r:id="" action="ppaction://noaction" highlightClick="1">
              <a:snd r:embed="rId17" name="8.3.2.2 Slide 47 8.wav"/>
            </a:hlinkClick>
            <a:extLst>
              <a:ext uri="{FF2B5EF4-FFF2-40B4-BE49-F238E27FC236}">
                <a16:creationId xmlns:a16="http://schemas.microsoft.com/office/drawing/2014/main" id="{2B1A29C8-17FF-4A01-B794-BED0770273F2}"/>
              </a:ext>
            </a:extLst>
          </p:cNvPr>
          <p:cNvSpPr/>
          <p:nvPr/>
        </p:nvSpPr>
        <p:spPr>
          <a:xfrm>
            <a:off x="103712" y="532744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1" name="Action Button: Custom 16">
            <a:hlinkClick r:id="" action="ppaction://noaction" highlightClick="1">
              <a:snd r:embed="rId18" name="8.3.2.2 Slide 47 9.wav"/>
            </a:hlinkClick>
            <a:extLst>
              <a:ext uri="{FF2B5EF4-FFF2-40B4-BE49-F238E27FC236}">
                <a16:creationId xmlns:a16="http://schemas.microsoft.com/office/drawing/2014/main" id="{735B1961-2560-4B60-B462-4983ADFCBBFA}"/>
              </a:ext>
            </a:extLst>
          </p:cNvPr>
          <p:cNvSpPr/>
          <p:nvPr/>
        </p:nvSpPr>
        <p:spPr>
          <a:xfrm>
            <a:off x="101117" y="590403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pic>
        <p:nvPicPr>
          <p:cNvPr id="2" name="8.3.2.2 Slide 47 full">
            <a:hlinkClick r:id="" action="ppaction://media"/>
            <a:extLst>
              <a:ext uri="{FF2B5EF4-FFF2-40B4-BE49-F238E27FC236}">
                <a16:creationId xmlns:a16="http://schemas.microsoft.com/office/drawing/2014/main" id="{7BC3A4F7-6060-4588-BD41-C37BA273A04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911368" y="5497631"/>
            <a:ext cx="406400" cy="406400"/>
          </a:xfrm>
          <a:prstGeom prst="rect">
            <a:avLst/>
          </a:prstGeom>
        </p:spPr>
      </p:pic>
    </p:spTree>
    <p:extLst>
      <p:ext uri="{BB962C8B-B14F-4D97-AF65-F5344CB8AC3E}">
        <p14:creationId xmlns:p14="http://schemas.microsoft.com/office/powerpoint/2010/main" val="239950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749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lipboard, Empty, Canvas, Paper, Blank, White, Business">
            <a:extLst>
              <a:ext uri="{FF2B5EF4-FFF2-40B4-BE49-F238E27FC236}">
                <a16:creationId xmlns:a16="http://schemas.microsoft.com/office/drawing/2014/main" id="{1BF6A51A-5034-4381-9F1A-DD2FDC593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495787" y="-364851"/>
            <a:ext cx="4430893" cy="86015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388037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Zeitung und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Interview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deutschen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Sängerin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deine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bereite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deine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Interviewfragen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vor. </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willst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8348A3BB-CF81-472E-84F7-505F14C033DD}"/>
              </a:ext>
            </a:extLst>
          </p:cNvPr>
          <p:cNvSpPr txBox="1"/>
          <p:nvPr/>
        </p:nvSpPr>
        <p:spPr>
          <a:xfrm>
            <a:off x="4430846" y="2198746"/>
            <a:ext cx="308065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Find out:</a:t>
            </a:r>
            <a:endPar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BD52203-FD1D-4EBE-8114-E9A6B6F5E70B}"/>
              </a:ext>
            </a:extLst>
          </p:cNvPr>
          <p:cNvSpPr txBox="1"/>
          <p:nvPr/>
        </p:nvSpPr>
        <p:spPr>
          <a:xfrm>
            <a:off x="4430846" y="2707837"/>
            <a:ext cx="7357500" cy="2803588"/>
          </a:xfrm>
          <a:prstGeom prst="rect">
            <a:avLst/>
          </a:prstGeom>
          <a:noFill/>
        </p:spPr>
        <p:txBody>
          <a:bodyPr wrap="square"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concert was today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whether </a:t>
            </a:r>
            <a:r>
              <a:rPr lang="en-GB" sz="2000" dirty="0">
                <a:solidFill>
                  <a:srgbClr val="4472C4">
                    <a:lumMod val="50000"/>
                  </a:srgbClr>
                </a:solidFill>
                <a:latin typeface="Century Gothic" panose="020F0302020204030204"/>
              </a:rPr>
              <a:t>she thinks she sang well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lang="en-GB" sz="2000" b="1" dirty="0">
                <a:solidFill>
                  <a:srgbClr val="4472C4">
                    <a:lumMod val="50000"/>
                  </a:srgbClr>
                </a:solidFill>
              </a:rPr>
              <a:t>how many </a:t>
            </a:r>
            <a:r>
              <a:rPr lang="en-GB" sz="2000" dirty="0">
                <a:solidFill>
                  <a:srgbClr val="4472C4">
                    <a:lumMod val="50000"/>
                  </a:srgbClr>
                </a:solidFill>
              </a:rPr>
              <a:t>songs she has written this year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more important, the music or the text?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whether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likes going on tour*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 band will go on tour again</a:t>
            </a:r>
          </a:p>
        </p:txBody>
      </p:sp>
      <p:pic>
        <p:nvPicPr>
          <p:cNvPr id="11" name="Picture 10" descr="background rectangle">
            <a:extLst>
              <a:ext uri="{FF2B5EF4-FFF2-40B4-BE49-F238E27FC236}">
                <a16:creationId xmlns:a16="http://schemas.microsoft.com/office/drawing/2014/main" id="{D8CDC540-2FBB-47FB-A5EE-C44C056CA44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264876" cy="869950"/>
          </a:xfrm>
          <a:prstGeom prst="rect">
            <a:avLst/>
          </a:prstGeom>
        </p:spPr>
      </p:pic>
      <p:sp>
        <p:nvSpPr>
          <p:cNvPr id="4" name="Title 3"/>
          <p:cNvSpPr>
            <a:spLocks noGrp="1"/>
          </p:cNvSpPr>
          <p:nvPr>
            <p:ph type="title"/>
          </p:nvPr>
        </p:nvSpPr>
        <p:spPr>
          <a:xfrm>
            <a:off x="0" y="296864"/>
            <a:ext cx="5769430" cy="707849"/>
          </a:xfrm>
        </p:spPr>
        <p:txBody>
          <a:bodyPr>
            <a:normAutofit/>
          </a:bodyPr>
          <a:lstStyle/>
          <a:p>
            <a:r>
              <a:rPr lang="en-GB" sz="2600" b="1" dirty="0">
                <a:solidFill>
                  <a:schemeClr val="bg1"/>
                </a:solidFill>
              </a:rPr>
              <a:t>Ein Interview </a:t>
            </a:r>
            <a:r>
              <a:rPr lang="en-GB" sz="2600" b="1" dirty="0" err="1">
                <a:solidFill>
                  <a:schemeClr val="bg1"/>
                </a:solidFill>
              </a:rPr>
              <a:t>mit</a:t>
            </a:r>
            <a:r>
              <a:rPr lang="en-GB" sz="2600" b="1" dirty="0">
                <a:solidFill>
                  <a:schemeClr val="bg1"/>
                </a:solidFill>
              </a:rPr>
              <a:t> </a:t>
            </a:r>
            <a:r>
              <a:rPr lang="en-GB" sz="2600" b="1" dirty="0" err="1">
                <a:solidFill>
                  <a:schemeClr val="bg1"/>
                </a:solidFill>
              </a:rPr>
              <a:t>einer</a:t>
            </a:r>
            <a:r>
              <a:rPr lang="en-GB" sz="2600" b="1" dirty="0">
                <a:solidFill>
                  <a:schemeClr val="bg1"/>
                </a:solidFill>
              </a:rPr>
              <a:t> </a:t>
            </a:r>
            <a:r>
              <a:rPr lang="en-GB" sz="2600" b="1" dirty="0" err="1">
                <a:solidFill>
                  <a:schemeClr val="bg1"/>
                </a:solidFill>
              </a:rPr>
              <a:t>Sängerin</a:t>
            </a:r>
            <a:endParaRPr lang="en-GB" sz="2600" b="1" dirty="0">
              <a:solidFill>
                <a:schemeClr val="bg1"/>
              </a:solidFill>
            </a:endParaRPr>
          </a:p>
        </p:txBody>
      </p:sp>
      <p:sp>
        <p:nvSpPr>
          <p:cNvPr id="12" name="Rounded Rectangle 11">
            <a:extLst>
              <a:ext uri="{FF2B5EF4-FFF2-40B4-BE49-F238E27FC236}">
                <a16:creationId xmlns:a16="http://schemas.microsoft.com/office/drawing/2014/main" id="{E11B5D8C-0CC7-44DF-B8F0-5DECDC7D5ACF}"/>
              </a:ext>
            </a:extLst>
          </p:cNvPr>
          <p:cNvSpPr/>
          <p:nvPr/>
        </p:nvSpPr>
        <p:spPr>
          <a:xfrm>
            <a:off x="10453816" y="247046"/>
            <a:ext cx="15053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s</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60A92B09-0B65-4A21-8913-B3E944C6B2E0}"/>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810155">
            <a:off x="-75204" y="3251066"/>
            <a:ext cx="936986" cy="1098299"/>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45DE97C-B455-4F7E-A1AB-26937D7816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812" y="3245387"/>
            <a:ext cx="1126524" cy="1126524"/>
          </a:xfrm>
          <a:prstGeom prst="rect">
            <a:avLst/>
          </a:prstGeom>
        </p:spPr>
      </p:pic>
      <p:sp>
        <p:nvSpPr>
          <p:cNvPr id="19" name="Rounded Rectangular Callout 15">
            <a:extLst>
              <a:ext uri="{FF2B5EF4-FFF2-40B4-BE49-F238E27FC236}">
                <a16:creationId xmlns:a16="http://schemas.microsoft.com/office/drawing/2014/main" id="{FD87081E-A94B-4F35-8CC6-16F1777C56FA}"/>
              </a:ext>
            </a:extLst>
          </p:cNvPr>
          <p:cNvSpPr/>
          <p:nvPr/>
        </p:nvSpPr>
        <p:spPr>
          <a:xfrm>
            <a:off x="6264876" y="472710"/>
            <a:ext cx="2642555" cy="467852"/>
          </a:xfrm>
          <a:prstGeom prst="wedgeRoundRectCallout">
            <a:avLst>
              <a:gd name="adj1" fmla="val 58137"/>
              <a:gd name="adj2" fmla="val 29776"/>
              <a:gd name="adj3" fmla="val 16667"/>
            </a:avLst>
          </a:prstGeom>
          <a:solidFill>
            <a:schemeClr val="accent5">
              <a:lumMod val="50000"/>
            </a:schemeClr>
          </a:solidFill>
          <a:ln w="1905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On tour – auf Tour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0" name="Picture 19">
            <a:extLst>
              <a:ext uri="{FF2B5EF4-FFF2-40B4-BE49-F238E27FC236}">
                <a16:creationId xmlns:a16="http://schemas.microsoft.com/office/drawing/2014/main" id="{E4E2D3EE-B669-4E69-B58C-9B4A647244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91743" y="327421"/>
            <a:ext cx="599616" cy="803189"/>
          </a:xfrm>
          <a:prstGeom prst="rect">
            <a:avLst/>
          </a:prstGeom>
        </p:spPr>
      </p:pic>
    </p:spTree>
    <p:extLst>
      <p:ext uri="{BB962C8B-B14F-4D97-AF65-F5344CB8AC3E}">
        <p14:creationId xmlns:p14="http://schemas.microsoft.com/office/powerpoint/2010/main" val="30731712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rectangle">
            <a:extLst>
              <a:ext uri="{FF2B5EF4-FFF2-40B4-BE49-F238E27FC236}">
                <a16:creationId xmlns:a16="http://schemas.microsoft.com/office/drawing/2014/main" id="{DF148A46-4FB6-4381-B0D1-50FEB9193EC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264876" cy="869950"/>
          </a:xfrm>
          <a:prstGeom prst="rect">
            <a:avLst/>
          </a:prstGeom>
        </p:spPr>
      </p:pic>
      <p:sp>
        <p:nvSpPr>
          <p:cNvPr id="4" name="Title 3"/>
          <p:cNvSpPr>
            <a:spLocks noGrp="1"/>
          </p:cNvSpPr>
          <p:nvPr>
            <p:ph type="title"/>
          </p:nvPr>
        </p:nvSpPr>
        <p:spPr>
          <a:xfrm>
            <a:off x="0" y="296864"/>
            <a:ext cx="5769430" cy="707849"/>
          </a:xfrm>
        </p:spPr>
        <p:txBody>
          <a:bodyPr>
            <a:normAutofit/>
          </a:bodyPr>
          <a:lstStyle/>
          <a:p>
            <a:r>
              <a:rPr lang="en-GB" sz="3200" b="1" dirty="0" err="1">
                <a:solidFill>
                  <a:schemeClr val="bg1"/>
                </a:solidFill>
              </a:rPr>
              <a:t>Antworten</a:t>
            </a:r>
            <a:r>
              <a:rPr lang="en-GB" sz="3200" b="1" dirty="0">
                <a:solidFill>
                  <a:schemeClr val="bg1"/>
                </a:solidFill>
              </a:rPr>
              <a:t> – Student(in) A</a:t>
            </a:r>
          </a:p>
        </p:txBody>
      </p:sp>
      <p:sp>
        <p:nvSpPr>
          <p:cNvPr id="10" name="TextBox 9">
            <a:extLst>
              <a:ext uri="{FF2B5EF4-FFF2-40B4-BE49-F238E27FC236}">
                <a16:creationId xmlns:a16="http://schemas.microsoft.com/office/drawing/2014/main" id="{0BD52203-FD1D-4EBE-8114-E9A6B6F5E70B}"/>
              </a:ext>
            </a:extLst>
          </p:cNvPr>
          <p:cNvSpPr txBox="1"/>
          <p:nvPr/>
        </p:nvSpPr>
        <p:spPr>
          <a:xfrm>
            <a:off x="52188" y="1091652"/>
            <a:ext cx="6160500" cy="5016758"/>
          </a:xfrm>
          <a:prstGeom prst="rect">
            <a:avLst/>
          </a:prstGeom>
          <a:noFill/>
        </p:spPr>
        <p:txBody>
          <a:bodyPr wrap="square" rtlCol="0" anchor="ctr">
            <a:spAutoFit/>
          </a:bodyPr>
          <a:lstStyle/>
          <a:p>
            <a:pPr lvl="0">
              <a:defRPr/>
            </a:pPr>
            <a:r>
              <a:rPr lang="en-GB" sz="2000" dirty="0">
                <a:solidFill>
                  <a:srgbClr val="4472C4">
                    <a:lumMod val="50000"/>
                  </a:srgbClr>
                </a:solidFill>
              </a:rPr>
              <a:t>1. </a:t>
            </a:r>
            <a:r>
              <a:rPr lang="en-GB" sz="2000" b="1" dirty="0">
                <a:solidFill>
                  <a:srgbClr val="4472C4">
                    <a:lumMod val="50000"/>
                  </a:srgbClr>
                </a:solidFill>
              </a:rPr>
              <a:t>how</a:t>
            </a:r>
            <a:r>
              <a:rPr lang="en-GB" sz="2000" dirty="0">
                <a:solidFill>
                  <a:srgbClr val="4472C4">
                    <a:lumMod val="50000"/>
                  </a:srgbClr>
                </a:solidFill>
              </a:rPr>
              <a:t> the concert was today</a:t>
            </a:r>
          </a:p>
          <a:p>
            <a:pPr lvl="0">
              <a:defRPr/>
            </a:pPr>
            <a:endParaRPr lang="en-GB" sz="2000" dirty="0">
              <a:solidFill>
                <a:srgbClr val="4472C4">
                  <a:lumMod val="50000"/>
                </a:srgbClr>
              </a:solidFill>
            </a:endParaRPr>
          </a:p>
          <a:p>
            <a:pPr lvl="0">
              <a:defRPr/>
            </a:pPr>
            <a:endParaRPr lang="en-GB" sz="2000" dirty="0">
              <a:solidFill>
                <a:srgbClr val="4472C4">
                  <a:lumMod val="50000"/>
                </a:srgbClr>
              </a:solidFill>
            </a:endParaRPr>
          </a:p>
          <a:p>
            <a:pPr lvl="0">
              <a:defRPr/>
            </a:pPr>
            <a:r>
              <a:rPr lang="en-GB" sz="2000" dirty="0">
                <a:solidFill>
                  <a:srgbClr val="4472C4">
                    <a:lumMod val="50000"/>
                  </a:srgbClr>
                </a:solidFill>
              </a:rPr>
              <a:t>2. </a:t>
            </a:r>
            <a:r>
              <a:rPr lang="en-GB" sz="2000" b="1" dirty="0">
                <a:solidFill>
                  <a:srgbClr val="4472C4">
                    <a:lumMod val="50000"/>
                  </a:srgbClr>
                </a:solidFill>
              </a:rPr>
              <a:t>whether</a:t>
            </a:r>
            <a:r>
              <a:rPr lang="en-GB" sz="2000" dirty="0">
                <a:solidFill>
                  <a:srgbClr val="4472C4">
                    <a:lumMod val="50000"/>
                  </a:srgbClr>
                </a:solidFill>
              </a:rPr>
              <a:t> she thinks she sang well</a:t>
            </a:r>
          </a:p>
          <a:p>
            <a:pPr>
              <a:defRPr/>
            </a:pPr>
            <a:endParaRPr lang="en-GB" sz="2000" dirty="0">
              <a:solidFill>
                <a:srgbClr val="4472C4">
                  <a:lumMod val="50000"/>
                </a:srgbClr>
              </a:solidFill>
            </a:endParaRPr>
          </a:p>
          <a:p>
            <a:pPr>
              <a:defRPr/>
            </a:pPr>
            <a:endParaRPr lang="en-GB" sz="2000" dirty="0">
              <a:solidFill>
                <a:srgbClr val="4472C4">
                  <a:lumMod val="50000"/>
                </a:srgbClr>
              </a:solidFill>
            </a:endParaRPr>
          </a:p>
          <a:p>
            <a:pPr>
              <a:defRPr/>
            </a:pPr>
            <a:r>
              <a:rPr lang="en-GB" sz="2000" dirty="0">
                <a:solidFill>
                  <a:srgbClr val="4472C4">
                    <a:lumMod val="50000"/>
                  </a:srgbClr>
                </a:solidFill>
              </a:rPr>
              <a:t>3. </a:t>
            </a:r>
            <a:r>
              <a:rPr lang="en-GB" sz="2000" b="1" dirty="0">
                <a:solidFill>
                  <a:srgbClr val="4472C4">
                    <a:lumMod val="50000"/>
                  </a:srgbClr>
                </a:solidFill>
              </a:rPr>
              <a:t>how many </a:t>
            </a:r>
            <a:r>
              <a:rPr lang="en-GB" sz="2000" dirty="0">
                <a:solidFill>
                  <a:srgbClr val="4472C4">
                    <a:lumMod val="50000"/>
                  </a:srgbClr>
                </a:solidFill>
              </a:rPr>
              <a:t>songs she has written this year</a:t>
            </a:r>
          </a:p>
          <a:p>
            <a:pPr lvl="0">
              <a:defRPr/>
            </a:pPr>
            <a:endParaRPr lang="en-GB" sz="2000" dirty="0">
              <a:solidFill>
                <a:srgbClr val="4472C4">
                  <a:lumMod val="50000"/>
                </a:srgbClr>
              </a:solidFill>
            </a:endParaRPr>
          </a:p>
          <a:p>
            <a:pPr lvl="0">
              <a:defRPr/>
            </a:pPr>
            <a:endParaRPr lang="en-GB" sz="2000" dirty="0">
              <a:solidFill>
                <a:srgbClr val="4472C4">
                  <a:lumMod val="50000"/>
                </a:srgbClr>
              </a:solidFill>
            </a:endParaRPr>
          </a:p>
          <a:p>
            <a:pPr lvl="0">
              <a:defRPr/>
            </a:pPr>
            <a:r>
              <a:rPr lang="en-GB" sz="2000" dirty="0">
                <a:solidFill>
                  <a:srgbClr val="4472C4">
                    <a:lumMod val="50000"/>
                  </a:srgbClr>
                </a:solidFill>
              </a:rPr>
              <a:t>4. </a:t>
            </a:r>
            <a:r>
              <a:rPr lang="en-GB" sz="2000" b="1" dirty="0">
                <a:solidFill>
                  <a:srgbClr val="4472C4">
                    <a:lumMod val="50000"/>
                  </a:srgbClr>
                </a:solidFill>
              </a:rPr>
              <a:t>what </a:t>
            </a:r>
            <a:r>
              <a:rPr lang="en-GB" sz="2000" dirty="0">
                <a:solidFill>
                  <a:srgbClr val="4472C4">
                    <a:lumMod val="50000"/>
                  </a:srgbClr>
                </a:solidFill>
              </a:rPr>
              <a:t>is more important, the music or the text?</a:t>
            </a:r>
          </a:p>
          <a:p>
            <a:pPr lvl="0">
              <a:defRPr/>
            </a:pPr>
            <a:endParaRPr lang="en-GB" sz="2000" dirty="0">
              <a:solidFill>
                <a:srgbClr val="4472C4">
                  <a:lumMod val="50000"/>
                </a:srgbClr>
              </a:solidFill>
            </a:endParaRPr>
          </a:p>
          <a:p>
            <a:pPr lvl="0">
              <a:defRPr/>
            </a:pPr>
            <a:endParaRPr lang="en-GB" sz="2000" dirty="0">
              <a:solidFill>
                <a:srgbClr val="4472C4">
                  <a:lumMod val="50000"/>
                </a:srgbClr>
              </a:solidFill>
            </a:endParaRPr>
          </a:p>
          <a:p>
            <a:pPr lvl="0">
              <a:defRPr/>
            </a:pPr>
            <a:r>
              <a:rPr lang="en-GB" sz="2000" dirty="0">
                <a:solidFill>
                  <a:srgbClr val="4472C4">
                    <a:lumMod val="50000"/>
                  </a:srgbClr>
                </a:solidFill>
              </a:rPr>
              <a:t>5. </a:t>
            </a:r>
            <a:r>
              <a:rPr lang="en-GB" sz="2000" b="1" dirty="0">
                <a:solidFill>
                  <a:srgbClr val="4472C4">
                    <a:lumMod val="50000"/>
                  </a:srgbClr>
                </a:solidFill>
              </a:rPr>
              <a:t>whether </a:t>
            </a:r>
            <a:r>
              <a:rPr lang="en-GB" sz="2000" dirty="0">
                <a:solidFill>
                  <a:srgbClr val="4472C4">
                    <a:lumMod val="50000"/>
                  </a:srgbClr>
                </a:solidFill>
              </a:rPr>
              <a:t>she likes going on tour</a:t>
            </a:r>
          </a:p>
          <a:p>
            <a:pPr lvl="0">
              <a:defRPr/>
            </a:pPr>
            <a:endParaRPr lang="en-GB" sz="2000" dirty="0">
              <a:solidFill>
                <a:srgbClr val="4472C4">
                  <a:lumMod val="50000"/>
                </a:srgbClr>
              </a:solidFill>
            </a:endParaRPr>
          </a:p>
          <a:p>
            <a:pPr lvl="0">
              <a:defRPr/>
            </a:pPr>
            <a:endParaRPr lang="en-GB" sz="2000" dirty="0">
              <a:solidFill>
                <a:srgbClr val="4472C4">
                  <a:lumMod val="50000"/>
                </a:srgbClr>
              </a:solidFill>
            </a:endParaRPr>
          </a:p>
          <a:p>
            <a:pPr lvl="0">
              <a:defRPr/>
            </a:pPr>
            <a:r>
              <a:rPr lang="en-GB" sz="2000" dirty="0">
                <a:solidFill>
                  <a:srgbClr val="4472C4">
                    <a:lumMod val="50000"/>
                  </a:srgbClr>
                </a:solidFill>
              </a:rPr>
              <a:t>6. </a:t>
            </a:r>
            <a:r>
              <a:rPr lang="en-GB" sz="2000" b="1" dirty="0">
                <a:solidFill>
                  <a:srgbClr val="4472C4">
                    <a:lumMod val="50000"/>
                  </a:srgbClr>
                </a:solidFill>
              </a:rPr>
              <a:t>when </a:t>
            </a:r>
            <a:r>
              <a:rPr lang="en-GB" sz="2000" dirty="0">
                <a:solidFill>
                  <a:srgbClr val="4472C4">
                    <a:lumMod val="50000"/>
                  </a:srgbClr>
                </a:solidFill>
              </a:rPr>
              <a:t>her band will go on tour again</a:t>
            </a:r>
          </a:p>
        </p:txBody>
      </p:sp>
      <p:sp>
        <p:nvSpPr>
          <p:cNvPr id="3" name="TextBox 2">
            <a:extLst>
              <a:ext uri="{FF2B5EF4-FFF2-40B4-BE49-F238E27FC236}">
                <a16:creationId xmlns:a16="http://schemas.microsoft.com/office/drawing/2014/main" id="{61E1CD08-F60F-43B4-BCA8-C9DFADFF67DA}"/>
              </a:ext>
            </a:extLst>
          </p:cNvPr>
          <p:cNvSpPr txBox="1"/>
          <p:nvPr/>
        </p:nvSpPr>
        <p:spPr>
          <a:xfrm>
            <a:off x="5978182" y="485975"/>
            <a:ext cx="6422570" cy="5940088"/>
          </a:xfrm>
          <a:prstGeom prst="rect">
            <a:avLst/>
          </a:prstGeom>
          <a:noFill/>
        </p:spPr>
        <p:txBody>
          <a:bodyPr wrap="square" rtlCol="0">
            <a:spAutoFit/>
          </a:bodyPr>
          <a:lstStyle/>
          <a:p>
            <a:pPr marL="457200" lvl="0" indent="-457200">
              <a:buFontTx/>
              <a:buAutoNum type="arabicPeriod"/>
              <a:defRPr/>
            </a:pPr>
            <a:endParaRPr lang="en-GB" sz="2000" b="1" dirty="0">
              <a:solidFill>
                <a:srgbClr val="DAA520"/>
              </a:solidFill>
            </a:endParaRPr>
          </a:p>
          <a:p>
            <a:pPr marL="457200" lvl="0" indent="-457200">
              <a:buFontTx/>
              <a:buAutoNum type="arabicPeriod"/>
              <a:defRPr/>
            </a:pPr>
            <a:endParaRPr lang="en-GB" sz="2000" b="1" dirty="0">
              <a:solidFill>
                <a:srgbClr val="DAA520"/>
              </a:solidFill>
            </a:endParaRPr>
          </a:p>
          <a:p>
            <a:pPr marL="457200" lvl="0" indent="-457200">
              <a:buFontTx/>
              <a:buAutoNum type="arabicPeriod"/>
              <a:defRPr/>
            </a:pPr>
            <a:r>
              <a:rPr lang="en-GB" sz="2000" b="1" dirty="0">
                <a:solidFill>
                  <a:srgbClr val="DAA520"/>
                </a:solidFill>
              </a:rPr>
              <a:t>Wie war das </a:t>
            </a:r>
            <a:r>
              <a:rPr lang="en-GB" sz="2000" b="1" dirty="0" err="1">
                <a:solidFill>
                  <a:srgbClr val="DAA520"/>
                </a:solidFill>
              </a:rPr>
              <a:t>Konzert</a:t>
            </a:r>
            <a:r>
              <a:rPr lang="en-GB" sz="2000" b="1" dirty="0">
                <a:solidFill>
                  <a:srgbClr val="DAA520"/>
                </a:solidFill>
              </a:rPr>
              <a:t> </a:t>
            </a:r>
            <a:r>
              <a:rPr lang="en-GB" sz="2000" b="1" dirty="0" err="1">
                <a:solidFill>
                  <a:srgbClr val="DAA520"/>
                </a:solidFill>
              </a:rPr>
              <a:t>heute</a:t>
            </a:r>
            <a:r>
              <a:rPr lang="en-GB" sz="2000" b="1" dirty="0">
                <a:solidFill>
                  <a:srgbClr val="DAA520"/>
                </a:solidFill>
              </a:rPr>
              <a:t>?</a:t>
            </a:r>
          </a:p>
          <a:p>
            <a:pPr marL="457200" lvl="0" indent="-457200">
              <a:buFontTx/>
              <a:buAutoNum type="arabicPeriod"/>
              <a:defRPr/>
            </a:pPr>
            <a:endParaRPr lang="en-GB" sz="2000" b="1" dirty="0">
              <a:solidFill>
                <a:srgbClr val="DAA520"/>
              </a:solidFill>
              <a:latin typeface="Century Gothic" panose="020F0302020204030204"/>
            </a:endParaRPr>
          </a:p>
          <a:p>
            <a:pPr marL="457200" lvl="0" indent="-457200">
              <a:buFontTx/>
              <a:buAutoNum type="arabicPeriod"/>
              <a:defRPr/>
            </a:pPr>
            <a:endParaRPr lang="en-GB" sz="2000" b="1" dirty="0">
              <a:solidFill>
                <a:srgbClr val="DAA520"/>
              </a:solidFill>
              <a:latin typeface="Century Gothic" panose="020F0302020204030204"/>
            </a:endParaRPr>
          </a:p>
          <a:p>
            <a:pPr marL="457200" lvl="0" indent="-457200">
              <a:buFontTx/>
              <a:buAutoNum type="arabicPeriod"/>
              <a:defRPr/>
            </a:pPr>
            <a:r>
              <a:rPr lang="en-GB" sz="2000" b="1" dirty="0" err="1">
                <a:solidFill>
                  <a:srgbClr val="DAA520"/>
                </a:solidFill>
                <a:latin typeface="Century Gothic" panose="020F0302020204030204"/>
              </a:rPr>
              <a:t>Meinst</a:t>
            </a:r>
            <a:r>
              <a:rPr lang="en-GB" sz="2000" b="1" dirty="0">
                <a:solidFill>
                  <a:srgbClr val="DAA520"/>
                </a:solidFill>
                <a:latin typeface="Century Gothic" panose="020F0302020204030204"/>
              </a:rPr>
              <a:t> du, du hast gut </a:t>
            </a:r>
            <a:r>
              <a:rPr lang="en-GB" sz="2000" b="1" dirty="0" err="1">
                <a:solidFill>
                  <a:srgbClr val="DAA520"/>
                </a:solidFill>
                <a:latin typeface="Century Gothic" panose="020F0302020204030204"/>
              </a:rPr>
              <a:t>gesungen</a:t>
            </a:r>
            <a:r>
              <a:rPr lang="en-GB" sz="2000" b="1" dirty="0">
                <a:solidFill>
                  <a:srgbClr val="DAA520"/>
                </a:solidFill>
                <a:latin typeface="Century Gothic" panose="020F0302020204030204"/>
              </a:rPr>
              <a:t>?</a:t>
            </a:r>
            <a:br>
              <a:rPr lang="en-GB" sz="2000" b="1" dirty="0">
                <a:solidFill>
                  <a:srgbClr val="DAA520"/>
                </a:solidFill>
                <a:latin typeface="Century Gothic" panose="020F0302020204030204"/>
              </a:rPr>
            </a:br>
            <a:endParaRPr kumimoji="0" lang="en-GB" sz="2000" b="1" u="none" strike="noStrike" kern="1200" cap="none" spc="0" normalizeH="0" noProof="0" dirty="0">
              <a:ln>
                <a:noFill/>
              </a:ln>
              <a:solidFill>
                <a:srgbClr val="DAA520"/>
              </a:solidFill>
              <a:effectLst/>
              <a:uLnTx/>
              <a:uFillTx/>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lang="en-GB" sz="2000" b="1" dirty="0">
              <a:solidFill>
                <a:srgbClr val="DAA520"/>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GB" sz="2000" b="1" baseline="0" dirty="0">
                <a:solidFill>
                  <a:srgbClr val="DAA520"/>
                </a:solidFill>
                <a:latin typeface="Century Gothic" panose="020F0302020204030204"/>
              </a:rPr>
              <a:t>Wie</a:t>
            </a:r>
            <a:r>
              <a:rPr lang="en-GB" sz="2000" b="1" dirty="0">
                <a:solidFill>
                  <a:srgbClr val="DAA520"/>
                </a:solidFill>
                <a:latin typeface="Century Gothic" panose="020F0302020204030204"/>
              </a:rPr>
              <a:t> </a:t>
            </a:r>
            <a:r>
              <a:rPr lang="en-GB" sz="2000" b="1" dirty="0" err="1">
                <a:solidFill>
                  <a:srgbClr val="DAA520"/>
                </a:solidFill>
                <a:latin typeface="Century Gothic" panose="020F0302020204030204"/>
              </a:rPr>
              <a:t>viele</a:t>
            </a:r>
            <a:r>
              <a:rPr lang="en-GB" sz="2000" b="1" dirty="0">
                <a:solidFill>
                  <a:srgbClr val="DAA520"/>
                </a:solidFill>
                <a:latin typeface="Century Gothic" panose="020F0302020204030204"/>
              </a:rPr>
              <a:t> Lieder/Songs hast du dieses </a:t>
            </a:r>
            <a:r>
              <a:rPr lang="en-GB" sz="2000" b="1" dirty="0" err="1">
                <a:solidFill>
                  <a:srgbClr val="DAA520"/>
                </a:solidFill>
                <a:latin typeface="Century Gothic" panose="020F0302020204030204"/>
              </a:rPr>
              <a:t>Jahr</a:t>
            </a:r>
            <a:r>
              <a:rPr lang="en-GB" sz="2000" b="1" dirty="0">
                <a:solidFill>
                  <a:srgbClr val="DAA520"/>
                </a:solidFill>
                <a:latin typeface="Century Gothic" panose="020F0302020204030204"/>
              </a:rPr>
              <a:t> </a:t>
            </a:r>
            <a:r>
              <a:rPr lang="en-GB" sz="2000" b="1" dirty="0" err="1">
                <a:solidFill>
                  <a:srgbClr val="DAA520"/>
                </a:solidFill>
                <a:latin typeface="Century Gothic" panose="020F0302020204030204"/>
              </a:rPr>
              <a:t>geschrieben</a:t>
            </a:r>
            <a:r>
              <a:rPr lang="en-GB" sz="2000" b="1" dirty="0">
                <a:solidFill>
                  <a:srgbClr val="DAA520"/>
                </a:solidFill>
                <a:latin typeface="Century Gothic" panose="020F0302020204030204"/>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lang="en-GB" sz="2000" b="1" baseline="0" dirty="0">
              <a:solidFill>
                <a:srgbClr val="DAA520"/>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GB" sz="2000" b="1" dirty="0">
                <a:solidFill>
                  <a:srgbClr val="DAA520"/>
                </a:solidFill>
                <a:latin typeface="Century Gothic" panose="020F0302020204030204"/>
              </a:rPr>
              <a:t>Was </a:t>
            </a:r>
            <a:r>
              <a:rPr lang="en-GB" sz="2000" b="1" dirty="0" err="1">
                <a:solidFill>
                  <a:srgbClr val="DAA520"/>
                </a:solidFill>
                <a:latin typeface="Century Gothic" panose="020F0302020204030204"/>
              </a:rPr>
              <a:t>ist</a:t>
            </a:r>
            <a:r>
              <a:rPr lang="en-GB" sz="2000" b="1" dirty="0">
                <a:solidFill>
                  <a:srgbClr val="DAA520"/>
                </a:solidFill>
                <a:latin typeface="Century Gothic" panose="020F0302020204030204"/>
              </a:rPr>
              <a:t> </a:t>
            </a:r>
            <a:r>
              <a:rPr lang="en-GB" sz="2000" b="1" dirty="0" err="1">
                <a:solidFill>
                  <a:srgbClr val="DAA520"/>
                </a:solidFill>
                <a:latin typeface="Century Gothic" panose="020F0302020204030204"/>
              </a:rPr>
              <a:t>wichtiger</a:t>
            </a:r>
            <a:r>
              <a:rPr lang="en-GB" sz="2000" b="1" dirty="0">
                <a:solidFill>
                  <a:srgbClr val="DAA520"/>
                </a:solidFill>
                <a:latin typeface="Century Gothic" panose="020F0302020204030204"/>
              </a:rPr>
              <a:t>, die </a:t>
            </a:r>
            <a:r>
              <a:rPr lang="en-GB" sz="2000" b="1" dirty="0" err="1">
                <a:solidFill>
                  <a:srgbClr val="DAA520"/>
                </a:solidFill>
                <a:latin typeface="Century Gothic" panose="020F0302020204030204"/>
              </a:rPr>
              <a:t>Musik</a:t>
            </a:r>
            <a:r>
              <a:rPr lang="en-GB" sz="2000" b="1" dirty="0">
                <a:solidFill>
                  <a:srgbClr val="DAA520"/>
                </a:solidFill>
                <a:latin typeface="Century Gothic" panose="020F0302020204030204"/>
              </a:rPr>
              <a:t> </a:t>
            </a:r>
            <a:r>
              <a:rPr lang="en-GB" sz="2000" b="1" dirty="0" err="1">
                <a:solidFill>
                  <a:srgbClr val="DAA520"/>
                </a:solidFill>
                <a:latin typeface="Century Gothic" panose="020F0302020204030204"/>
              </a:rPr>
              <a:t>oder</a:t>
            </a:r>
            <a:r>
              <a:rPr lang="en-GB" sz="2000" b="1" dirty="0">
                <a:solidFill>
                  <a:srgbClr val="DAA520"/>
                </a:solidFill>
                <a:latin typeface="Century Gothic" panose="020F0302020204030204"/>
              </a:rPr>
              <a:t> der Text?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lang="en-GB" sz="2000" b="1" dirty="0">
              <a:solidFill>
                <a:srgbClr val="DAA520"/>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lang="en-GB" sz="2000" b="1" dirty="0">
              <a:solidFill>
                <a:srgbClr val="DAA520"/>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GB" sz="2000" b="1" dirty="0" err="1">
                <a:solidFill>
                  <a:srgbClr val="DAA520"/>
                </a:solidFill>
                <a:latin typeface="Century Gothic" panose="020F0302020204030204"/>
              </a:rPr>
              <a:t>Magst</a:t>
            </a:r>
            <a:r>
              <a:rPr lang="en-GB" sz="2000" b="1" dirty="0">
                <a:solidFill>
                  <a:srgbClr val="DAA520"/>
                </a:solidFill>
                <a:latin typeface="Century Gothic" panose="020F0302020204030204"/>
              </a:rPr>
              <a:t> du auf Tour </a:t>
            </a:r>
            <a:r>
              <a:rPr lang="en-GB" sz="2000" b="1" dirty="0" err="1">
                <a:solidFill>
                  <a:srgbClr val="DAA520"/>
                </a:solidFill>
                <a:latin typeface="Century Gothic" panose="020F0302020204030204"/>
              </a:rPr>
              <a:t>gehen</a:t>
            </a:r>
            <a:r>
              <a:rPr lang="en-GB" sz="2000" b="1" dirty="0">
                <a:solidFill>
                  <a:srgbClr val="DAA520"/>
                </a:solidFill>
                <a:latin typeface="Century Gothic" panose="020F0302020204030204"/>
              </a:rPr>
              <a:t>? </a:t>
            </a:r>
            <a:br>
              <a:rPr lang="en-GB" sz="2000" b="1" dirty="0">
                <a:solidFill>
                  <a:srgbClr val="DAA520"/>
                </a:solidFill>
                <a:latin typeface="Century Gothic" panose="020F0302020204030204"/>
              </a:rPr>
            </a:br>
            <a:r>
              <a:rPr lang="en-GB" sz="2000" b="1" dirty="0" err="1">
                <a:solidFill>
                  <a:srgbClr val="DAA520"/>
                </a:solidFill>
                <a:latin typeface="Century Gothic" panose="020F0302020204030204"/>
              </a:rPr>
              <a:t>Gehst</a:t>
            </a:r>
            <a:r>
              <a:rPr lang="en-GB" sz="2000" b="1" dirty="0">
                <a:solidFill>
                  <a:srgbClr val="DAA520"/>
                </a:solidFill>
                <a:latin typeface="Century Gothic" panose="020F0302020204030204"/>
              </a:rPr>
              <a:t> du </a:t>
            </a:r>
            <a:r>
              <a:rPr lang="en-GB" sz="2000" b="1" dirty="0" err="1">
                <a:solidFill>
                  <a:srgbClr val="DAA520"/>
                </a:solidFill>
                <a:latin typeface="Century Gothic" panose="020F0302020204030204"/>
              </a:rPr>
              <a:t>gern</a:t>
            </a:r>
            <a:r>
              <a:rPr lang="en-GB" sz="2000" b="1" dirty="0">
                <a:solidFill>
                  <a:srgbClr val="DAA520"/>
                </a:solidFill>
                <a:latin typeface="Century Gothic" panose="020F0302020204030204"/>
              </a:rPr>
              <a:t> auf Tour?</a:t>
            </a:r>
            <a:br>
              <a:rPr lang="en-GB" sz="2000" b="1" dirty="0">
                <a:solidFill>
                  <a:srgbClr val="DAA520"/>
                </a:solidFill>
                <a:latin typeface="Century Gothic" panose="020F0302020204030204"/>
              </a:rPr>
            </a:br>
            <a:endParaRPr lang="en-GB" sz="2000" b="1" dirty="0">
              <a:solidFill>
                <a:srgbClr val="DAA520"/>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GB" sz="2000" b="1" dirty="0" err="1">
                <a:solidFill>
                  <a:srgbClr val="DAA520"/>
                </a:solidFill>
                <a:latin typeface="Century Gothic" panose="020F0302020204030204"/>
              </a:rPr>
              <a:t>Wann</a:t>
            </a:r>
            <a:r>
              <a:rPr lang="en-GB" sz="2000" b="1" dirty="0">
                <a:solidFill>
                  <a:srgbClr val="DAA520"/>
                </a:solidFill>
                <a:latin typeface="Century Gothic" panose="020F0302020204030204"/>
              </a:rPr>
              <a:t> </a:t>
            </a:r>
            <a:r>
              <a:rPr lang="en-GB" sz="2000" b="1" dirty="0" err="1">
                <a:solidFill>
                  <a:srgbClr val="DAA520"/>
                </a:solidFill>
                <a:latin typeface="Century Gothic" panose="020F0302020204030204"/>
              </a:rPr>
              <a:t>geht</a:t>
            </a:r>
            <a:r>
              <a:rPr lang="en-GB" sz="2000" b="1" dirty="0">
                <a:solidFill>
                  <a:srgbClr val="DAA520"/>
                </a:solidFill>
                <a:latin typeface="Century Gothic" panose="020F0302020204030204"/>
              </a:rPr>
              <a:t> </a:t>
            </a:r>
            <a:r>
              <a:rPr lang="en-GB" sz="2000" b="1" dirty="0" err="1">
                <a:solidFill>
                  <a:srgbClr val="DAA520"/>
                </a:solidFill>
                <a:latin typeface="Century Gothic" panose="020F0302020204030204"/>
              </a:rPr>
              <a:t>deine</a:t>
            </a:r>
            <a:r>
              <a:rPr lang="en-GB" sz="2000" b="1" dirty="0">
                <a:solidFill>
                  <a:srgbClr val="DAA520"/>
                </a:solidFill>
                <a:latin typeface="Century Gothic" panose="020F0302020204030204"/>
              </a:rPr>
              <a:t> Band </a:t>
            </a:r>
            <a:r>
              <a:rPr lang="en-GB" sz="2000" b="1" dirty="0" err="1">
                <a:solidFill>
                  <a:srgbClr val="DAA520"/>
                </a:solidFill>
                <a:latin typeface="Century Gothic" panose="020F0302020204030204"/>
              </a:rPr>
              <a:t>noch</a:t>
            </a:r>
            <a:r>
              <a:rPr lang="en-GB" sz="2000" b="1" dirty="0">
                <a:solidFill>
                  <a:srgbClr val="DAA520"/>
                </a:solidFill>
                <a:latin typeface="Century Gothic" panose="020F0302020204030204"/>
              </a:rPr>
              <a:t> </a:t>
            </a:r>
            <a:r>
              <a:rPr lang="en-GB" sz="2000" b="1" dirty="0" err="1">
                <a:solidFill>
                  <a:srgbClr val="DAA520"/>
                </a:solidFill>
                <a:latin typeface="Century Gothic" panose="020F0302020204030204"/>
              </a:rPr>
              <a:t>einmal</a:t>
            </a:r>
            <a:r>
              <a:rPr lang="en-GB" sz="2000" b="1" dirty="0">
                <a:solidFill>
                  <a:srgbClr val="DAA520"/>
                </a:solidFill>
                <a:latin typeface="Century Gothic" panose="020F0302020204030204"/>
              </a:rPr>
              <a:t> auf Tour?</a:t>
            </a:r>
          </a:p>
          <a:p>
            <a:pPr marR="0" lvl="0" algn="l" defTabSz="914400" rtl="0" eaLnBrk="1" fontAlgn="auto" latinLnBrk="0" hangingPunct="1">
              <a:lnSpc>
                <a:spcPct val="100000"/>
              </a:lnSpc>
              <a:spcBef>
                <a:spcPts val="0"/>
              </a:spcBef>
              <a:spcAft>
                <a:spcPts val="0"/>
              </a:spcAft>
              <a:buClrTx/>
              <a:buSzTx/>
              <a:tabLst/>
              <a:defRPr/>
            </a:pPr>
            <a:endParaRPr lang="en-GB" sz="2000" b="1" baseline="0" dirty="0">
              <a:solidFill>
                <a:srgbClr val="DAA520"/>
              </a:solidFill>
              <a:latin typeface="Century Gothic" panose="020F0302020204030204"/>
            </a:endParaRPr>
          </a:p>
        </p:txBody>
      </p:sp>
      <p:sp>
        <p:nvSpPr>
          <p:cNvPr id="15" name="Rounded Rectangle 11">
            <a:extLst>
              <a:ext uri="{FF2B5EF4-FFF2-40B4-BE49-F238E27FC236}">
                <a16:creationId xmlns:a16="http://schemas.microsoft.com/office/drawing/2014/main" id="{1041A9A2-DA4F-4EE5-BAE0-FB0AA34E2CF6}"/>
              </a:ext>
            </a:extLst>
          </p:cNvPr>
          <p:cNvSpPr/>
          <p:nvPr/>
        </p:nvSpPr>
        <p:spPr>
          <a:xfrm>
            <a:off x="10453816" y="247046"/>
            <a:ext cx="15053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s</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1480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388037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Du arbeitest für eine englische Zeitung und du machst ein Interview mit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einem Manager in der Musik</a:t>
            </a:r>
            <a:r>
              <a:rPr lang="en-GB" sz="2400">
                <a:solidFill>
                  <a:srgbClr val="4472C4">
                    <a:lumMod val="50000"/>
                  </a:srgbClr>
                </a:solidFill>
                <a:latin typeface="Century Gothic" panose="020F0302020204030204"/>
              </a:rPr>
              <a:t>industrie.</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Lies deine Notizen und bereite deine Interviewfragen vor. </a:t>
            </a:r>
            <a:b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b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Was willst du fragen?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 name="Picture 10" descr="background rectangle">
            <a:extLst>
              <a:ext uri="{FF2B5EF4-FFF2-40B4-BE49-F238E27FC236}">
                <a16:creationId xmlns:a16="http://schemas.microsoft.com/office/drawing/2014/main" id="{D8CDC540-2FBB-47FB-A5EE-C44C056CA44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7228703" cy="869950"/>
          </a:xfrm>
          <a:prstGeom prst="rect">
            <a:avLst/>
          </a:prstGeom>
        </p:spPr>
      </p:pic>
      <p:sp>
        <p:nvSpPr>
          <p:cNvPr id="4" name="Title 3"/>
          <p:cNvSpPr>
            <a:spLocks noGrp="1"/>
          </p:cNvSpPr>
          <p:nvPr>
            <p:ph type="title"/>
          </p:nvPr>
        </p:nvSpPr>
        <p:spPr>
          <a:xfrm>
            <a:off x="-1" y="296864"/>
            <a:ext cx="7846542" cy="707849"/>
          </a:xfrm>
        </p:spPr>
        <p:txBody>
          <a:bodyPr>
            <a:normAutofit/>
          </a:bodyPr>
          <a:lstStyle/>
          <a:p>
            <a:r>
              <a:rPr lang="en-GB" sz="2600" b="1">
                <a:solidFill>
                  <a:schemeClr val="bg1"/>
                </a:solidFill>
              </a:rPr>
              <a:t>Ein Interview mit einem Musikmanager</a:t>
            </a:r>
            <a:endParaRPr lang="en-GB" sz="2600" b="1" dirty="0">
              <a:solidFill>
                <a:schemeClr val="bg1"/>
              </a:solidFill>
            </a:endParaRPr>
          </a:p>
        </p:txBody>
      </p:sp>
      <p:sp>
        <p:nvSpPr>
          <p:cNvPr id="12" name="Rounded Rectangle 11">
            <a:extLst>
              <a:ext uri="{FF2B5EF4-FFF2-40B4-BE49-F238E27FC236}">
                <a16:creationId xmlns:a16="http://schemas.microsoft.com/office/drawing/2014/main" id="{E11B5D8C-0CC7-44DF-B8F0-5DECDC7D5ACF}"/>
              </a:ext>
            </a:extLst>
          </p:cNvPr>
          <p:cNvSpPr/>
          <p:nvPr/>
        </p:nvSpPr>
        <p:spPr>
          <a:xfrm>
            <a:off x="10453816" y="247046"/>
            <a:ext cx="15053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s</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294A0293-3ACC-47B9-8528-70A449945174}"/>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810155">
            <a:off x="-75204" y="3251066"/>
            <a:ext cx="936986" cy="1098299"/>
          </a:xfrm>
          <a:prstGeom prst="rect">
            <a:avLst/>
          </a:prstGeom>
        </p:spPr>
      </p:pic>
      <p:pic>
        <p:nvPicPr>
          <p:cNvPr id="5" name="Picture 4">
            <a:extLst>
              <a:ext uri="{FF2B5EF4-FFF2-40B4-BE49-F238E27FC236}">
                <a16:creationId xmlns:a16="http://schemas.microsoft.com/office/drawing/2014/main" id="{A0A985F2-9EBF-40C9-8798-3CDFFE46D6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0068"/>
          <a:stretch/>
        </p:blipFill>
        <p:spPr>
          <a:xfrm>
            <a:off x="804059" y="3288865"/>
            <a:ext cx="1577005" cy="1259450"/>
          </a:xfrm>
          <a:prstGeom prst="rect">
            <a:avLst/>
          </a:prstGeom>
        </p:spPr>
      </p:pic>
      <p:pic>
        <p:nvPicPr>
          <p:cNvPr id="14" name="Picture 8" descr="Clipboard, Empty, Canvas, Paper, Blank, White, Business">
            <a:extLst>
              <a:ext uri="{FF2B5EF4-FFF2-40B4-BE49-F238E27FC236}">
                <a16:creationId xmlns:a16="http://schemas.microsoft.com/office/drawing/2014/main" id="{97B8ED99-6DF9-40AB-91C6-6081ABA735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5495787" y="-364851"/>
            <a:ext cx="4430893" cy="860153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2C67901-7DBB-4D09-9C84-34FF7CC9BE92}"/>
              </a:ext>
            </a:extLst>
          </p:cNvPr>
          <p:cNvSpPr txBox="1"/>
          <p:nvPr/>
        </p:nvSpPr>
        <p:spPr>
          <a:xfrm>
            <a:off x="4430846" y="2198746"/>
            <a:ext cx="308065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Find out:</a:t>
            </a:r>
            <a:endPar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56991F93-9F0F-43A4-8376-F13249E7FC3A}"/>
              </a:ext>
            </a:extLst>
          </p:cNvPr>
          <p:cNvSpPr txBox="1"/>
          <p:nvPr/>
        </p:nvSpPr>
        <p:spPr>
          <a:xfrm>
            <a:off x="4430846" y="2678470"/>
            <a:ext cx="7357500" cy="2862322"/>
          </a:xfrm>
          <a:prstGeom prst="rect">
            <a:avLst/>
          </a:prstGeom>
          <a:noFill/>
        </p:spPr>
        <p:txBody>
          <a:bodyPr wrap="square"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long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has been at the concert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 found the bands today</a:t>
            </a:r>
          </a:p>
          <a:p>
            <a:pPr>
              <a:lnSpc>
                <a:spcPct val="150000"/>
              </a:lnSpc>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lang="en-GB" sz="2000" b="1" dirty="0">
                <a:solidFill>
                  <a:srgbClr val="4472C4">
                    <a:lumMod val="50000"/>
                  </a:srgbClr>
                </a:solidFill>
              </a:rPr>
              <a:t>how many </a:t>
            </a:r>
            <a:r>
              <a:rPr lang="en-GB" sz="2000" dirty="0">
                <a:solidFill>
                  <a:srgbClr val="4472C4">
                    <a:lumMod val="50000"/>
                  </a:srgbClr>
                </a:solidFill>
              </a:rPr>
              <a:t>bands he has seen this year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more important, the music or the look*?</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type </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music he prefers to listen to, pop or jazz</a:t>
            </a:r>
            <a:b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which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concert was the best this year</a:t>
            </a:r>
          </a:p>
        </p:txBody>
      </p:sp>
      <p:sp>
        <p:nvSpPr>
          <p:cNvPr id="22" name="Rounded Rectangular Callout 15">
            <a:extLst>
              <a:ext uri="{FF2B5EF4-FFF2-40B4-BE49-F238E27FC236}">
                <a16:creationId xmlns:a16="http://schemas.microsoft.com/office/drawing/2014/main" id="{358FF622-34B1-45CB-A461-394F64D27671}"/>
              </a:ext>
            </a:extLst>
          </p:cNvPr>
          <p:cNvSpPr/>
          <p:nvPr/>
        </p:nvSpPr>
        <p:spPr>
          <a:xfrm>
            <a:off x="7599178" y="842036"/>
            <a:ext cx="2285206" cy="467852"/>
          </a:xfrm>
          <a:prstGeom prst="wedgeRoundRectCallout">
            <a:avLst>
              <a:gd name="adj1" fmla="val 58137"/>
              <a:gd name="adj2" fmla="val 29776"/>
              <a:gd name="adj3" fmla="val 16667"/>
            </a:avLst>
          </a:prstGeom>
          <a:solidFill>
            <a:schemeClr val="accent5">
              <a:lumMod val="50000"/>
            </a:schemeClr>
          </a:solidFill>
          <a:ln w="1905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 der Look</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4" name="Picture 23">
            <a:extLst>
              <a:ext uri="{FF2B5EF4-FFF2-40B4-BE49-F238E27FC236}">
                <a16:creationId xmlns:a16="http://schemas.microsoft.com/office/drawing/2014/main" id="{61ADABCD-B8A2-497B-BC77-0638DE144A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68696" y="696747"/>
            <a:ext cx="599616" cy="803189"/>
          </a:xfrm>
          <a:prstGeom prst="rect">
            <a:avLst/>
          </a:prstGeom>
        </p:spPr>
      </p:pic>
    </p:spTree>
    <p:extLst>
      <p:ext uri="{BB962C8B-B14F-4D97-AF65-F5344CB8AC3E}">
        <p14:creationId xmlns:p14="http://schemas.microsoft.com/office/powerpoint/2010/main" val="23354036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rectangle">
            <a:extLst>
              <a:ext uri="{FF2B5EF4-FFF2-40B4-BE49-F238E27FC236}">
                <a16:creationId xmlns:a16="http://schemas.microsoft.com/office/drawing/2014/main" id="{DF148A46-4FB6-4381-B0D1-50FEB9193EC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264876" cy="869950"/>
          </a:xfrm>
          <a:prstGeom prst="rect">
            <a:avLst/>
          </a:prstGeom>
        </p:spPr>
      </p:pic>
      <p:sp>
        <p:nvSpPr>
          <p:cNvPr id="4" name="Title 3"/>
          <p:cNvSpPr>
            <a:spLocks noGrp="1"/>
          </p:cNvSpPr>
          <p:nvPr>
            <p:ph type="title"/>
          </p:nvPr>
        </p:nvSpPr>
        <p:spPr>
          <a:xfrm>
            <a:off x="0" y="296864"/>
            <a:ext cx="5769430" cy="707849"/>
          </a:xfrm>
        </p:spPr>
        <p:txBody>
          <a:bodyPr>
            <a:normAutofit/>
          </a:bodyPr>
          <a:lstStyle/>
          <a:p>
            <a:r>
              <a:rPr lang="en-GB" sz="3200" b="1" dirty="0" err="1">
                <a:solidFill>
                  <a:schemeClr val="bg1"/>
                </a:solidFill>
              </a:rPr>
              <a:t>Antworten</a:t>
            </a:r>
            <a:r>
              <a:rPr lang="en-GB" sz="3200" b="1" dirty="0">
                <a:solidFill>
                  <a:schemeClr val="bg1"/>
                </a:solidFill>
              </a:rPr>
              <a:t> – Student(in) B</a:t>
            </a:r>
          </a:p>
        </p:txBody>
      </p:sp>
      <p:sp>
        <p:nvSpPr>
          <p:cNvPr id="15" name="Rounded Rectangle 11">
            <a:extLst>
              <a:ext uri="{FF2B5EF4-FFF2-40B4-BE49-F238E27FC236}">
                <a16:creationId xmlns:a16="http://schemas.microsoft.com/office/drawing/2014/main" id="{BBF22B89-98EE-4BB6-B47D-9CD6CF8FDBBA}"/>
              </a:ext>
            </a:extLst>
          </p:cNvPr>
          <p:cNvSpPr/>
          <p:nvPr/>
        </p:nvSpPr>
        <p:spPr>
          <a:xfrm>
            <a:off x="10453816" y="247046"/>
            <a:ext cx="15053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s</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p:cNvSpPr/>
          <p:nvPr/>
        </p:nvSpPr>
        <p:spPr>
          <a:xfrm>
            <a:off x="0" y="1091582"/>
            <a:ext cx="6151673" cy="5324535"/>
          </a:xfrm>
          <a:prstGeom prst="rect">
            <a:avLst/>
          </a:prstGeom>
        </p:spPr>
        <p:txBody>
          <a:bodyPr wrap="square">
            <a:spAutoFit/>
          </a:bodyPr>
          <a:lstStyle/>
          <a:p>
            <a:pPr lvl="0">
              <a:defRPr/>
            </a:pPr>
            <a:r>
              <a:rPr lang="en-GB" sz="2000" dirty="0">
                <a:solidFill>
                  <a:srgbClr val="4472C4">
                    <a:lumMod val="50000"/>
                  </a:srgbClr>
                </a:solidFill>
              </a:rPr>
              <a:t>1. </a:t>
            </a:r>
            <a:r>
              <a:rPr lang="en-GB" sz="2000" b="1" dirty="0">
                <a:solidFill>
                  <a:srgbClr val="4472C4">
                    <a:lumMod val="50000"/>
                  </a:srgbClr>
                </a:solidFill>
              </a:rPr>
              <a:t>how long </a:t>
            </a:r>
            <a:r>
              <a:rPr lang="en-GB" sz="2000" dirty="0">
                <a:solidFill>
                  <a:srgbClr val="4472C4">
                    <a:lumMod val="50000"/>
                  </a:srgbClr>
                </a:solidFill>
              </a:rPr>
              <a:t>he has been at the concert</a:t>
            </a:r>
          </a:p>
          <a:p>
            <a:pPr lvl="0">
              <a:defRPr/>
            </a:pPr>
            <a:endParaRPr lang="en-GB" sz="2000" dirty="0">
              <a:solidFill>
                <a:srgbClr val="4472C4">
                  <a:lumMod val="50000"/>
                </a:srgbClr>
              </a:solidFill>
            </a:endParaRPr>
          </a:p>
          <a:p>
            <a:pPr lvl="0">
              <a:defRPr/>
            </a:pPr>
            <a:endParaRPr lang="en-GB" sz="2000" dirty="0">
              <a:solidFill>
                <a:srgbClr val="4472C4">
                  <a:lumMod val="50000"/>
                </a:srgbClr>
              </a:solidFill>
            </a:endParaRPr>
          </a:p>
          <a:p>
            <a:pPr lvl="0">
              <a:defRPr/>
            </a:pPr>
            <a:r>
              <a:rPr lang="en-GB" sz="2000" dirty="0">
                <a:solidFill>
                  <a:srgbClr val="4472C4">
                    <a:lumMod val="50000"/>
                  </a:srgbClr>
                </a:solidFill>
              </a:rPr>
              <a:t>2. </a:t>
            </a:r>
            <a:r>
              <a:rPr lang="en-GB" sz="2000" b="1" dirty="0">
                <a:solidFill>
                  <a:srgbClr val="4472C4">
                    <a:lumMod val="50000"/>
                  </a:srgbClr>
                </a:solidFill>
              </a:rPr>
              <a:t>how</a:t>
            </a:r>
            <a:r>
              <a:rPr lang="en-GB" sz="2000" dirty="0">
                <a:solidFill>
                  <a:srgbClr val="4472C4">
                    <a:lumMod val="50000"/>
                  </a:srgbClr>
                </a:solidFill>
              </a:rPr>
              <a:t> he found the bands today</a:t>
            </a:r>
          </a:p>
          <a:p>
            <a:pPr lvl="0">
              <a:defRPr/>
            </a:pPr>
            <a:endParaRPr lang="en-GB" sz="2000" dirty="0">
              <a:solidFill>
                <a:srgbClr val="4472C4">
                  <a:lumMod val="50000"/>
                </a:srgbClr>
              </a:solidFill>
            </a:endParaRPr>
          </a:p>
          <a:p>
            <a:pPr lvl="0">
              <a:defRPr/>
            </a:pPr>
            <a:endParaRPr lang="en-GB" sz="2000" dirty="0">
              <a:solidFill>
                <a:srgbClr val="4472C4">
                  <a:lumMod val="50000"/>
                </a:srgbClr>
              </a:solidFill>
            </a:endParaRPr>
          </a:p>
          <a:p>
            <a:pPr>
              <a:defRPr/>
            </a:pPr>
            <a:r>
              <a:rPr lang="en-GB" sz="2000" dirty="0">
                <a:solidFill>
                  <a:srgbClr val="4472C4">
                    <a:lumMod val="50000"/>
                  </a:srgbClr>
                </a:solidFill>
              </a:rPr>
              <a:t>3. </a:t>
            </a:r>
            <a:r>
              <a:rPr lang="en-GB" sz="2000" b="1" dirty="0">
                <a:solidFill>
                  <a:srgbClr val="4472C4">
                    <a:lumMod val="50000"/>
                  </a:srgbClr>
                </a:solidFill>
              </a:rPr>
              <a:t>how many </a:t>
            </a:r>
            <a:r>
              <a:rPr lang="en-GB" sz="2000" dirty="0">
                <a:solidFill>
                  <a:srgbClr val="4472C4">
                    <a:lumMod val="50000"/>
                  </a:srgbClr>
                </a:solidFill>
              </a:rPr>
              <a:t>bands he has seen this year</a:t>
            </a:r>
          </a:p>
          <a:p>
            <a:pPr>
              <a:defRPr/>
            </a:pPr>
            <a:endParaRPr lang="en-GB" sz="2000" dirty="0">
              <a:solidFill>
                <a:srgbClr val="4472C4">
                  <a:lumMod val="50000"/>
                </a:srgbClr>
              </a:solidFill>
            </a:endParaRPr>
          </a:p>
          <a:p>
            <a:pPr>
              <a:defRPr/>
            </a:pPr>
            <a:endParaRPr lang="en-GB" sz="2000" dirty="0">
              <a:solidFill>
                <a:srgbClr val="4472C4">
                  <a:lumMod val="50000"/>
                </a:srgbClr>
              </a:solidFill>
            </a:endParaRPr>
          </a:p>
          <a:p>
            <a:pPr lvl="0">
              <a:defRPr/>
            </a:pPr>
            <a:r>
              <a:rPr lang="en-GB" sz="2000" dirty="0">
                <a:solidFill>
                  <a:srgbClr val="4472C4">
                    <a:lumMod val="50000"/>
                  </a:srgbClr>
                </a:solidFill>
              </a:rPr>
              <a:t>4. </a:t>
            </a:r>
            <a:r>
              <a:rPr lang="en-GB" sz="2000" b="1" dirty="0">
                <a:solidFill>
                  <a:srgbClr val="4472C4">
                    <a:lumMod val="50000"/>
                  </a:srgbClr>
                </a:solidFill>
              </a:rPr>
              <a:t>what </a:t>
            </a:r>
            <a:r>
              <a:rPr lang="en-GB" sz="2000" dirty="0">
                <a:solidFill>
                  <a:srgbClr val="4472C4">
                    <a:lumMod val="50000"/>
                  </a:srgbClr>
                </a:solidFill>
              </a:rPr>
              <a:t>is more important, the music or the look?</a:t>
            </a:r>
          </a:p>
          <a:p>
            <a:pPr lvl="0">
              <a:defRPr/>
            </a:pPr>
            <a:endParaRPr lang="en-GB" sz="2000" dirty="0">
              <a:solidFill>
                <a:srgbClr val="4472C4">
                  <a:lumMod val="50000"/>
                </a:srgbClr>
              </a:solidFill>
            </a:endParaRPr>
          </a:p>
          <a:p>
            <a:pPr lvl="0">
              <a:defRPr/>
            </a:pPr>
            <a:endParaRPr lang="en-GB" sz="2000" dirty="0">
              <a:solidFill>
                <a:srgbClr val="4472C4">
                  <a:lumMod val="50000"/>
                </a:srgbClr>
              </a:solidFill>
            </a:endParaRPr>
          </a:p>
          <a:p>
            <a:pPr lvl="0">
              <a:defRPr/>
            </a:pPr>
            <a:r>
              <a:rPr lang="en-GB" sz="2000" dirty="0">
                <a:solidFill>
                  <a:srgbClr val="4472C4">
                    <a:lumMod val="50000"/>
                  </a:srgbClr>
                </a:solidFill>
              </a:rPr>
              <a:t>5. </a:t>
            </a:r>
            <a:r>
              <a:rPr lang="en-GB" sz="2000" b="1" dirty="0">
                <a:solidFill>
                  <a:srgbClr val="4472C4">
                    <a:lumMod val="50000"/>
                  </a:srgbClr>
                </a:solidFill>
              </a:rPr>
              <a:t>what type </a:t>
            </a:r>
            <a:r>
              <a:rPr lang="en-GB" sz="2000" dirty="0">
                <a:solidFill>
                  <a:srgbClr val="4472C4">
                    <a:lumMod val="50000"/>
                  </a:srgbClr>
                </a:solidFill>
              </a:rPr>
              <a:t>of music he prefers to listen to, pop or jazz</a:t>
            </a:r>
          </a:p>
          <a:p>
            <a:pPr lvl="0">
              <a:defRPr/>
            </a:pPr>
            <a:endParaRPr lang="en-GB" sz="2000" dirty="0">
              <a:solidFill>
                <a:srgbClr val="4472C4">
                  <a:lumMod val="50000"/>
                </a:srgbClr>
              </a:solidFill>
            </a:endParaRPr>
          </a:p>
          <a:p>
            <a:pPr lvl="0">
              <a:defRPr/>
            </a:pPr>
            <a:br>
              <a:rPr lang="en-GB" sz="2000" dirty="0">
                <a:solidFill>
                  <a:srgbClr val="4472C4">
                    <a:lumMod val="50000"/>
                  </a:srgbClr>
                </a:solidFill>
              </a:rPr>
            </a:br>
            <a:r>
              <a:rPr lang="en-GB" sz="2000" dirty="0">
                <a:solidFill>
                  <a:srgbClr val="4472C4">
                    <a:lumMod val="50000"/>
                  </a:srgbClr>
                </a:solidFill>
              </a:rPr>
              <a:t>6. </a:t>
            </a:r>
            <a:r>
              <a:rPr lang="en-GB" sz="2000" b="1" dirty="0">
                <a:solidFill>
                  <a:srgbClr val="4472C4">
                    <a:lumMod val="50000"/>
                  </a:srgbClr>
                </a:solidFill>
              </a:rPr>
              <a:t>which </a:t>
            </a:r>
            <a:r>
              <a:rPr lang="en-GB" sz="2000" dirty="0">
                <a:solidFill>
                  <a:srgbClr val="4472C4">
                    <a:lumMod val="50000"/>
                  </a:srgbClr>
                </a:solidFill>
              </a:rPr>
              <a:t>concert was the best this year</a:t>
            </a:r>
          </a:p>
        </p:txBody>
      </p:sp>
      <p:sp>
        <p:nvSpPr>
          <p:cNvPr id="16" name="TextBox 15">
            <a:extLst>
              <a:ext uri="{FF2B5EF4-FFF2-40B4-BE49-F238E27FC236}">
                <a16:creationId xmlns:a16="http://schemas.microsoft.com/office/drawing/2014/main" id="{61E1CD08-F60F-43B4-BCA8-C9DFADFF67DA}"/>
              </a:ext>
            </a:extLst>
          </p:cNvPr>
          <p:cNvSpPr txBox="1"/>
          <p:nvPr/>
        </p:nvSpPr>
        <p:spPr>
          <a:xfrm>
            <a:off x="5991069" y="1111541"/>
            <a:ext cx="6264876" cy="563231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1" u="none" strike="noStrike" kern="1200" cap="none" spc="0" normalizeH="0" baseline="0" noProof="0" dirty="0" err="1">
                <a:ln>
                  <a:noFill/>
                </a:ln>
                <a:solidFill>
                  <a:srgbClr val="DAA520"/>
                </a:solidFill>
                <a:effectLst/>
                <a:uLnTx/>
                <a:uFillTx/>
                <a:latin typeface="Century Gothic" panose="020F0302020204030204"/>
              </a:rPr>
              <a:t>Seit</a:t>
            </a:r>
            <a:r>
              <a:rPr kumimoji="0" lang="en-GB" sz="2000" b="1" u="none" strike="noStrike" kern="1200" cap="none" spc="0" normalizeH="0" baseline="0" noProof="0" dirty="0">
                <a:ln>
                  <a:noFill/>
                </a:ln>
                <a:solidFill>
                  <a:srgbClr val="DAA520"/>
                </a:solidFill>
                <a:effectLst/>
                <a:uLnTx/>
                <a:uFillTx/>
                <a:latin typeface="Century Gothic" panose="020F0302020204030204"/>
              </a:rPr>
              <a:t> </a:t>
            </a:r>
            <a:r>
              <a:rPr kumimoji="0" lang="en-GB" sz="2000" b="1" u="none" strike="noStrike" kern="1200" cap="none" spc="0" normalizeH="0" baseline="0" noProof="0" dirty="0" err="1">
                <a:ln>
                  <a:noFill/>
                </a:ln>
                <a:solidFill>
                  <a:srgbClr val="DAA520"/>
                </a:solidFill>
                <a:effectLst/>
                <a:uLnTx/>
                <a:uFillTx/>
                <a:latin typeface="Century Gothic" panose="020F0302020204030204"/>
              </a:rPr>
              <a:t>wann</a:t>
            </a:r>
            <a:r>
              <a:rPr kumimoji="0" lang="en-GB" sz="2000" b="1" u="none" strike="noStrike" kern="1200" cap="none" spc="0" normalizeH="0" baseline="0" noProof="0" dirty="0">
                <a:ln>
                  <a:noFill/>
                </a:ln>
                <a:solidFill>
                  <a:srgbClr val="DAA520"/>
                </a:solidFill>
                <a:effectLst/>
                <a:uLnTx/>
                <a:uFillTx/>
                <a:latin typeface="Century Gothic" panose="020F0302020204030204"/>
              </a:rPr>
              <a:t> </a:t>
            </a:r>
            <a:r>
              <a:rPr kumimoji="0" lang="en-GB" sz="2000" b="1" u="none" strike="noStrike" kern="1200" cap="none" spc="0" normalizeH="0" baseline="0" noProof="0" dirty="0" err="1">
                <a:ln>
                  <a:noFill/>
                </a:ln>
                <a:solidFill>
                  <a:srgbClr val="DAA520"/>
                </a:solidFill>
                <a:effectLst/>
                <a:uLnTx/>
                <a:uFillTx/>
                <a:latin typeface="Century Gothic" panose="020F0302020204030204"/>
              </a:rPr>
              <a:t>sind</a:t>
            </a:r>
            <a:r>
              <a:rPr kumimoji="0" lang="en-GB" sz="2000" b="1" u="none" strike="noStrike" kern="1200" cap="none" spc="0" normalizeH="0" baseline="0" noProof="0" dirty="0">
                <a:ln>
                  <a:noFill/>
                </a:ln>
                <a:solidFill>
                  <a:srgbClr val="DAA520"/>
                </a:solidFill>
                <a:effectLst/>
                <a:uLnTx/>
                <a:uFillTx/>
                <a:latin typeface="Century Gothic" panose="020F0302020204030204"/>
              </a:rPr>
              <a:t> Sie</a:t>
            </a:r>
            <a:r>
              <a:rPr kumimoji="0" lang="en-GB" sz="2000" b="1" u="none" strike="noStrike" kern="1200" cap="none" spc="0" normalizeH="0" noProof="0" dirty="0">
                <a:ln>
                  <a:noFill/>
                </a:ln>
                <a:solidFill>
                  <a:srgbClr val="DAA520"/>
                </a:solidFill>
                <a:effectLst/>
                <a:uLnTx/>
                <a:uFillTx/>
                <a:latin typeface="Century Gothic" panose="020F0302020204030204"/>
              </a:rPr>
              <a:t> auf </a:t>
            </a:r>
            <a:r>
              <a:rPr kumimoji="0" lang="en-GB" sz="2000" b="1" u="none" strike="noStrike" kern="1200" cap="none" spc="0" normalizeH="0" noProof="0" dirty="0" err="1">
                <a:ln>
                  <a:noFill/>
                </a:ln>
                <a:solidFill>
                  <a:srgbClr val="DAA520"/>
                </a:solidFill>
                <a:effectLst/>
                <a:uLnTx/>
                <a:uFillTx/>
                <a:latin typeface="Century Gothic" panose="020F0302020204030204"/>
              </a:rPr>
              <a:t>dem</a:t>
            </a:r>
            <a:r>
              <a:rPr kumimoji="0" lang="en-GB" sz="2000" b="1" u="none" strike="noStrike" kern="1200" cap="none" spc="0" normalizeH="0" noProof="0" dirty="0">
                <a:ln>
                  <a:noFill/>
                </a:ln>
                <a:solidFill>
                  <a:srgbClr val="DAA520"/>
                </a:solidFill>
                <a:effectLst/>
                <a:uLnTx/>
                <a:uFillTx/>
                <a:latin typeface="Century Gothic" panose="020F0302020204030204"/>
              </a:rPr>
              <a:t> </a:t>
            </a:r>
            <a:r>
              <a:rPr kumimoji="0" lang="en-GB" sz="2000" b="1" u="none" strike="noStrike" kern="1200" cap="none" spc="0" normalizeH="0" noProof="0" dirty="0" err="1">
                <a:ln>
                  <a:noFill/>
                </a:ln>
                <a:solidFill>
                  <a:srgbClr val="DAA520"/>
                </a:solidFill>
                <a:effectLst/>
                <a:uLnTx/>
                <a:uFillTx/>
                <a:latin typeface="Century Gothic" panose="020F0302020204030204"/>
              </a:rPr>
              <a:t>Konzert</a:t>
            </a:r>
            <a:r>
              <a:rPr kumimoji="0" lang="en-GB" sz="2000" b="1" u="none" strike="noStrike" kern="1200" cap="none" spc="0" normalizeH="0" noProof="0" dirty="0">
                <a:ln>
                  <a:noFill/>
                </a:ln>
                <a:solidFill>
                  <a:srgbClr val="DAA520"/>
                </a:solidFill>
                <a:effectLst/>
                <a:uLnTx/>
                <a:uFillTx/>
                <a:latin typeface="Century Gothic" panose="020F0302020204030204"/>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lang="en-GB" sz="2000" b="1" baseline="0" dirty="0">
              <a:solidFill>
                <a:srgbClr val="DAA520"/>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lang="en-GB" sz="2000" b="1" baseline="0" dirty="0">
              <a:solidFill>
                <a:srgbClr val="DAA520"/>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1" u="none" strike="noStrike" kern="1200" cap="none" spc="0" normalizeH="0" noProof="0" dirty="0">
                <a:ln>
                  <a:noFill/>
                </a:ln>
                <a:solidFill>
                  <a:srgbClr val="DAA520"/>
                </a:solidFill>
                <a:effectLst/>
                <a:uLnTx/>
                <a:uFillTx/>
                <a:latin typeface="Century Gothic" panose="020F0302020204030204"/>
              </a:rPr>
              <a:t>Wie </a:t>
            </a:r>
            <a:r>
              <a:rPr kumimoji="0" lang="en-GB" sz="2000" b="1" u="none" strike="noStrike" kern="1200" cap="none" spc="0" normalizeH="0" noProof="0" dirty="0" err="1">
                <a:ln>
                  <a:noFill/>
                </a:ln>
                <a:solidFill>
                  <a:srgbClr val="DAA520"/>
                </a:solidFill>
                <a:effectLst/>
                <a:uLnTx/>
                <a:uFillTx/>
                <a:latin typeface="Century Gothic" panose="020F0302020204030204"/>
              </a:rPr>
              <a:t>haben</a:t>
            </a:r>
            <a:r>
              <a:rPr kumimoji="0" lang="en-GB" sz="2000" b="1" u="none" strike="noStrike" kern="1200" cap="none" spc="0" normalizeH="0" noProof="0" dirty="0">
                <a:ln>
                  <a:noFill/>
                </a:ln>
                <a:solidFill>
                  <a:srgbClr val="DAA520"/>
                </a:solidFill>
                <a:effectLst/>
                <a:uLnTx/>
                <a:uFillTx/>
                <a:latin typeface="Century Gothic" panose="020F0302020204030204"/>
              </a:rPr>
              <a:t> Sie </a:t>
            </a:r>
            <a:r>
              <a:rPr kumimoji="0" lang="en-GB" sz="2000" b="1" u="none" strike="noStrike" kern="1200" cap="none" spc="0" normalizeH="0" noProof="0" dirty="0" err="1">
                <a:ln>
                  <a:noFill/>
                </a:ln>
                <a:solidFill>
                  <a:srgbClr val="DAA520"/>
                </a:solidFill>
                <a:effectLst/>
                <a:uLnTx/>
                <a:uFillTx/>
                <a:latin typeface="Century Gothic" panose="020F0302020204030204"/>
              </a:rPr>
              <a:t>heute</a:t>
            </a:r>
            <a:r>
              <a:rPr kumimoji="0" lang="en-GB" sz="2000" b="1" u="none" strike="noStrike" kern="1200" cap="none" spc="0" normalizeH="0" noProof="0" dirty="0">
                <a:ln>
                  <a:noFill/>
                </a:ln>
                <a:solidFill>
                  <a:srgbClr val="DAA520"/>
                </a:solidFill>
                <a:effectLst/>
                <a:uLnTx/>
                <a:uFillTx/>
                <a:latin typeface="Century Gothic" panose="020F0302020204030204"/>
              </a:rPr>
              <a:t> die Bands </a:t>
            </a:r>
            <a:r>
              <a:rPr kumimoji="0" lang="en-GB" sz="2000" b="1" u="none" strike="noStrike" kern="1200" cap="none" spc="0" normalizeH="0" noProof="0" dirty="0" err="1">
                <a:ln>
                  <a:noFill/>
                </a:ln>
                <a:solidFill>
                  <a:srgbClr val="DAA520"/>
                </a:solidFill>
                <a:effectLst/>
                <a:uLnTx/>
                <a:uFillTx/>
                <a:latin typeface="Century Gothic" panose="020F0302020204030204"/>
              </a:rPr>
              <a:t>gefunden</a:t>
            </a:r>
            <a:r>
              <a:rPr kumimoji="0" lang="en-GB" sz="2000" b="1" u="none" strike="noStrike" kern="1200" cap="none" spc="0" normalizeH="0" noProof="0" dirty="0">
                <a:ln>
                  <a:noFill/>
                </a:ln>
                <a:solidFill>
                  <a:srgbClr val="DAA520"/>
                </a:solidFill>
                <a:effectLst/>
                <a:uLnTx/>
                <a:uFillTx/>
                <a:latin typeface="Century Gothic" panose="020F0302020204030204"/>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1" u="none" strike="noStrike" kern="1200" cap="none" spc="0" normalizeH="0" noProof="0" dirty="0">
              <a:ln>
                <a:noFill/>
              </a:ln>
              <a:solidFill>
                <a:srgbClr val="DAA520"/>
              </a:solidFill>
              <a:effectLst/>
              <a:uLnTx/>
              <a:uFillTx/>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lang="en-GB" sz="2000" b="1" dirty="0">
              <a:solidFill>
                <a:srgbClr val="DAA520"/>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GB" sz="2000" b="1" baseline="0" dirty="0">
                <a:solidFill>
                  <a:srgbClr val="DAA520"/>
                </a:solidFill>
                <a:latin typeface="Century Gothic" panose="020F0302020204030204"/>
              </a:rPr>
              <a:t>Wie</a:t>
            </a:r>
            <a:r>
              <a:rPr lang="en-GB" sz="2000" b="1" dirty="0">
                <a:solidFill>
                  <a:srgbClr val="DAA520"/>
                </a:solidFill>
                <a:latin typeface="Century Gothic" panose="020F0302020204030204"/>
              </a:rPr>
              <a:t> </a:t>
            </a:r>
            <a:r>
              <a:rPr lang="en-GB" sz="2000" b="1" dirty="0" err="1">
                <a:solidFill>
                  <a:srgbClr val="DAA520"/>
                </a:solidFill>
                <a:latin typeface="Century Gothic" panose="020F0302020204030204"/>
              </a:rPr>
              <a:t>viele</a:t>
            </a:r>
            <a:r>
              <a:rPr lang="en-GB" sz="2000" b="1" dirty="0">
                <a:solidFill>
                  <a:srgbClr val="DAA520"/>
                </a:solidFill>
                <a:latin typeface="Century Gothic" panose="020F0302020204030204"/>
              </a:rPr>
              <a:t> Bands </a:t>
            </a:r>
            <a:r>
              <a:rPr lang="en-GB" sz="2000" b="1" dirty="0" err="1">
                <a:solidFill>
                  <a:srgbClr val="DAA520"/>
                </a:solidFill>
                <a:latin typeface="Century Gothic" panose="020F0302020204030204"/>
              </a:rPr>
              <a:t>haben</a:t>
            </a:r>
            <a:r>
              <a:rPr lang="en-GB" sz="2000" b="1" dirty="0">
                <a:solidFill>
                  <a:srgbClr val="DAA520"/>
                </a:solidFill>
                <a:latin typeface="Century Gothic" panose="020F0302020204030204"/>
              </a:rPr>
              <a:t> Sie dieses </a:t>
            </a:r>
            <a:r>
              <a:rPr lang="en-GB" sz="2000" b="1" dirty="0" err="1">
                <a:solidFill>
                  <a:srgbClr val="DAA520"/>
                </a:solidFill>
                <a:latin typeface="Century Gothic" panose="020F0302020204030204"/>
              </a:rPr>
              <a:t>Jahr</a:t>
            </a:r>
            <a:r>
              <a:rPr lang="en-GB" sz="2000" b="1" dirty="0">
                <a:solidFill>
                  <a:srgbClr val="DAA520"/>
                </a:solidFill>
                <a:latin typeface="Century Gothic" panose="020F0302020204030204"/>
              </a:rPr>
              <a:t> </a:t>
            </a:r>
            <a:r>
              <a:rPr lang="en-GB" sz="2000" b="1" dirty="0" err="1">
                <a:solidFill>
                  <a:srgbClr val="DAA520"/>
                </a:solidFill>
                <a:latin typeface="Century Gothic" panose="020F0302020204030204"/>
              </a:rPr>
              <a:t>gesehen</a:t>
            </a:r>
            <a:r>
              <a:rPr lang="en-GB" sz="2000" b="1" dirty="0">
                <a:solidFill>
                  <a:srgbClr val="DAA520"/>
                </a:solidFill>
                <a:latin typeface="Century Gothic" panose="020F0302020204030204"/>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lang="en-GB" sz="2000" b="1" baseline="0" dirty="0">
              <a:solidFill>
                <a:srgbClr val="DAA520"/>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GB" sz="2000" b="1" dirty="0">
                <a:solidFill>
                  <a:srgbClr val="DAA520"/>
                </a:solidFill>
                <a:latin typeface="Century Gothic" panose="020F0302020204030204"/>
              </a:rPr>
              <a:t>Was </a:t>
            </a:r>
            <a:r>
              <a:rPr lang="en-GB" sz="2000" b="1" dirty="0" err="1">
                <a:solidFill>
                  <a:srgbClr val="DAA520"/>
                </a:solidFill>
                <a:latin typeface="Century Gothic" panose="020F0302020204030204"/>
              </a:rPr>
              <a:t>ist</a:t>
            </a:r>
            <a:r>
              <a:rPr lang="en-GB" sz="2000" b="1" dirty="0">
                <a:solidFill>
                  <a:srgbClr val="DAA520"/>
                </a:solidFill>
                <a:latin typeface="Century Gothic" panose="020F0302020204030204"/>
              </a:rPr>
              <a:t> </a:t>
            </a:r>
            <a:r>
              <a:rPr lang="en-GB" sz="2000" b="1" dirty="0" err="1">
                <a:solidFill>
                  <a:srgbClr val="DAA520"/>
                </a:solidFill>
                <a:latin typeface="Century Gothic" panose="020F0302020204030204"/>
              </a:rPr>
              <a:t>wichtiger</a:t>
            </a:r>
            <a:r>
              <a:rPr lang="en-GB" sz="2000" b="1" dirty="0">
                <a:solidFill>
                  <a:srgbClr val="DAA520"/>
                </a:solidFill>
                <a:latin typeface="Century Gothic" panose="020F0302020204030204"/>
              </a:rPr>
              <a:t>, die </a:t>
            </a:r>
            <a:r>
              <a:rPr lang="en-GB" sz="2000" b="1" dirty="0" err="1">
                <a:solidFill>
                  <a:srgbClr val="DAA520"/>
                </a:solidFill>
                <a:latin typeface="Century Gothic" panose="020F0302020204030204"/>
              </a:rPr>
              <a:t>Musik</a:t>
            </a:r>
            <a:r>
              <a:rPr lang="en-GB" sz="2000" b="1" dirty="0">
                <a:solidFill>
                  <a:srgbClr val="DAA520"/>
                </a:solidFill>
                <a:latin typeface="Century Gothic" panose="020F0302020204030204"/>
              </a:rPr>
              <a:t> </a:t>
            </a:r>
            <a:r>
              <a:rPr lang="en-GB" sz="2000" b="1" dirty="0" err="1">
                <a:solidFill>
                  <a:srgbClr val="DAA520"/>
                </a:solidFill>
                <a:latin typeface="Century Gothic" panose="020F0302020204030204"/>
              </a:rPr>
              <a:t>oder</a:t>
            </a:r>
            <a:r>
              <a:rPr lang="en-GB" sz="2000" b="1" dirty="0">
                <a:solidFill>
                  <a:srgbClr val="DAA520"/>
                </a:solidFill>
                <a:latin typeface="Century Gothic" panose="020F0302020204030204"/>
              </a:rPr>
              <a:t> der Look?</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lang="en-GB" sz="2000" b="1" dirty="0">
              <a:solidFill>
                <a:srgbClr val="DAA520"/>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lang="en-GB" sz="2000" b="1" dirty="0">
              <a:solidFill>
                <a:srgbClr val="DAA520"/>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GB" sz="2000" b="1" dirty="0">
                <a:solidFill>
                  <a:srgbClr val="DAA520"/>
                </a:solidFill>
                <a:latin typeface="Century Gothic" panose="020F0302020204030204"/>
              </a:rPr>
              <a:t>Was </a:t>
            </a:r>
            <a:r>
              <a:rPr lang="en-GB" sz="2000" b="1" dirty="0" err="1">
                <a:solidFill>
                  <a:srgbClr val="DAA520"/>
                </a:solidFill>
                <a:latin typeface="Century Gothic" panose="020F0302020204030204"/>
              </a:rPr>
              <a:t>für</a:t>
            </a:r>
            <a:r>
              <a:rPr lang="en-GB" sz="2000" b="1" dirty="0">
                <a:solidFill>
                  <a:srgbClr val="DAA520"/>
                </a:solidFill>
                <a:latin typeface="Century Gothic" panose="020F0302020204030204"/>
              </a:rPr>
              <a:t> </a:t>
            </a:r>
            <a:r>
              <a:rPr lang="en-GB" sz="2000" b="1" dirty="0" err="1">
                <a:solidFill>
                  <a:srgbClr val="DAA520"/>
                </a:solidFill>
                <a:latin typeface="Century Gothic" panose="020F0302020204030204"/>
              </a:rPr>
              <a:t>Musik</a:t>
            </a:r>
            <a:r>
              <a:rPr lang="en-GB" sz="2000" b="1" dirty="0">
                <a:solidFill>
                  <a:srgbClr val="DAA520"/>
                </a:solidFill>
                <a:latin typeface="Century Gothic" panose="020F0302020204030204"/>
              </a:rPr>
              <a:t> </a:t>
            </a:r>
            <a:r>
              <a:rPr lang="en-GB" sz="2000" b="1" dirty="0" err="1">
                <a:solidFill>
                  <a:srgbClr val="DAA520"/>
                </a:solidFill>
                <a:latin typeface="Century Gothic" panose="020F0302020204030204"/>
              </a:rPr>
              <a:t>hören</a:t>
            </a:r>
            <a:r>
              <a:rPr lang="en-GB" sz="2000" b="1" dirty="0">
                <a:solidFill>
                  <a:srgbClr val="DAA520"/>
                </a:solidFill>
                <a:latin typeface="Century Gothic" panose="020F0302020204030204"/>
              </a:rPr>
              <a:t> Sie </a:t>
            </a:r>
            <a:r>
              <a:rPr lang="en-GB" sz="2000" b="1" dirty="0" err="1">
                <a:solidFill>
                  <a:srgbClr val="DAA520"/>
                </a:solidFill>
                <a:latin typeface="Century Gothic" panose="020F0302020204030204"/>
              </a:rPr>
              <a:t>lieber</a:t>
            </a:r>
            <a:r>
              <a:rPr lang="en-GB" sz="2000" b="1" dirty="0">
                <a:solidFill>
                  <a:srgbClr val="DAA520"/>
                </a:solidFill>
                <a:latin typeface="Century Gothic" panose="020F0302020204030204"/>
              </a:rPr>
              <a:t>, Pop </a:t>
            </a:r>
            <a:r>
              <a:rPr lang="en-GB" sz="2000" b="1" dirty="0" err="1">
                <a:solidFill>
                  <a:srgbClr val="DAA520"/>
                </a:solidFill>
                <a:latin typeface="Century Gothic" panose="020F0302020204030204"/>
              </a:rPr>
              <a:t>oder</a:t>
            </a:r>
            <a:r>
              <a:rPr lang="en-GB" sz="2000" b="1" dirty="0">
                <a:solidFill>
                  <a:srgbClr val="DAA520"/>
                </a:solidFill>
                <a:latin typeface="Century Gothic" panose="020F0302020204030204"/>
              </a:rPr>
              <a:t> Jazz?</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lang="en-GB" sz="2000" b="1" dirty="0">
              <a:solidFill>
                <a:srgbClr val="DAA520"/>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lang="en-GB" sz="2000" b="1" dirty="0">
              <a:solidFill>
                <a:srgbClr val="DAA520"/>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GB" sz="2000" b="1" dirty="0">
                <a:solidFill>
                  <a:srgbClr val="DAA520"/>
                </a:solidFill>
                <a:latin typeface="Century Gothic" panose="020F0302020204030204"/>
              </a:rPr>
              <a:t>Welches </a:t>
            </a:r>
            <a:r>
              <a:rPr lang="en-GB" sz="2000" b="1" dirty="0" err="1">
                <a:solidFill>
                  <a:srgbClr val="DAA520"/>
                </a:solidFill>
                <a:latin typeface="Century Gothic" panose="020F0302020204030204"/>
              </a:rPr>
              <a:t>Konzert</a:t>
            </a:r>
            <a:r>
              <a:rPr lang="en-GB" sz="2000" b="1" dirty="0">
                <a:solidFill>
                  <a:srgbClr val="DAA520"/>
                </a:solidFill>
                <a:latin typeface="Century Gothic" panose="020F0302020204030204"/>
              </a:rPr>
              <a:t> war dieses </a:t>
            </a:r>
            <a:r>
              <a:rPr lang="en-GB" sz="2000" b="1" dirty="0" err="1">
                <a:solidFill>
                  <a:srgbClr val="DAA520"/>
                </a:solidFill>
                <a:latin typeface="Century Gothic" panose="020F0302020204030204"/>
              </a:rPr>
              <a:t>Jahr</a:t>
            </a:r>
            <a:r>
              <a:rPr lang="en-GB" sz="2000" b="1" dirty="0">
                <a:solidFill>
                  <a:srgbClr val="DAA520"/>
                </a:solidFill>
                <a:latin typeface="Century Gothic" panose="020F0302020204030204"/>
              </a:rPr>
              <a:t> das </a:t>
            </a:r>
            <a:r>
              <a:rPr lang="en-GB" sz="2000" b="1" dirty="0" err="1">
                <a:solidFill>
                  <a:srgbClr val="DAA520"/>
                </a:solidFill>
                <a:latin typeface="Century Gothic" panose="020F0302020204030204"/>
              </a:rPr>
              <a:t>beste</a:t>
            </a:r>
            <a:r>
              <a:rPr lang="en-GB" sz="2000" b="1" dirty="0">
                <a:solidFill>
                  <a:srgbClr val="DAA520"/>
                </a:solidFill>
                <a:latin typeface="Century Gothic" panose="020F0302020204030204"/>
              </a:rPr>
              <a:t>?</a:t>
            </a:r>
          </a:p>
          <a:p>
            <a:pPr marR="0" lvl="0" algn="l" defTabSz="914400" rtl="0" eaLnBrk="1" fontAlgn="auto" latinLnBrk="0" hangingPunct="1">
              <a:lnSpc>
                <a:spcPct val="100000"/>
              </a:lnSpc>
              <a:spcBef>
                <a:spcPts val="0"/>
              </a:spcBef>
              <a:spcAft>
                <a:spcPts val="0"/>
              </a:spcAft>
              <a:buClrTx/>
              <a:buSzTx/>
              <a:tabLst/>
              <a:defRPr/>
            </a:pPr>
            <a:endParaRPr lang="en-GB" sz="2000" b="1" baseline="0" dirty="0">
              <a:solidFill>
                <a:srgbClr val="DAA520"/>
              </a:solidFill>
              <a:latin typeface="Century Gothic" panose="020F0302020204030204"/>
            </a:endParaRPr>
          </a:p>
        </p:txBody>
      </p:sp>
    </p:spTree>
    <p:extLst>
      <p:ext uri="{BB962C8B-B14F-4D97-AF65-F5344CB8AC3E}">
        <p14:creationId xmlns:p14="http://schemas.microsoft.com/office/powerpoint/2010/main" val="49626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59BAE4A2-8B02-442E-AE05-D98F4D4A37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1489" y="4264725"/>
            <a:ext cx="2602568" cy="1909949"/>
          </a:xfrm>
          <a:prstGeom prst="rect">
            <a:avLst/>
          </a:prstGeom>
        </p:spPr>
      </p:pic>
      <p:pic>
        <p:nvPicPr>
          <p:cNvPr id="7" name="Picture 6" descr="Text&#10;&#10;Description automatically generated">
            <a:extLst>
              <a:ext uri="{FF2B5EF4-FFF2-40B4-BE49-F238E27FC236}">
                <a16:creationId xmlns:a16="http://schemas.microsoft.com/office/drawing/2014/main" id="{EF4D25C0-F75D-4EBF-AD3C-EB8F15C0AB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4013" y="4264725"/>
            <a:ext cx="2602567" cy="1909949"/>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90E4CCFB-0145-42C0-B406-B6D01DB7E8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4868" y="4264725"/>
            <a:ext cx="2602568" cy="1909949"/>
          </a:xfrm>
          <a:prstGeom prst="rect">
            <a:avLst/>
          </a:prstGeom>
        </p:spPr>
      </p:pic>
      <p:pic>
        <p:nvPicPr>
          <p:cNvPr id="9" name="Picture 8">
            <a:extLst>
              <a:ext uri="{FF2B5EF4-FFF2-40B4-BE49-F238E27FC236}">
                <a16:creationId xmlns:a16="http://schemas.microsoft.com/office/drawing/2014/main" id="{183FB916-785E-44E8-93C7-107ECAE37E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7563" y="2313589"/>
            <a:ext cx="1280271" cy="1737511"/>
          </a:xfrm>
          <a:prstGeom prst="rect">
            <a:avLst/>
          </a:prstGeom>
        </p:spPr>
      </p:pic>
      <p:pic>
        <p:nvPicPr>
          <p:cNvPr id="10" name="Picture 9">
            <a:extLst>
              <a:ext uri="{FF2B5EF4-FFF2-40B4-BE49-F238E27FC236}">
                <a16:creationId xmlns:a16="http://schemas.microsoft.com/office/drawing/2014/main" id="{BC397B72-1E77-46CC-869E-D162E67E8B7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51063" y="2292610"/>
            <a:ext cx="1280271" cy="1737511"/>
          </a:xfrm>
          <a:prstGeom prst="rect">
            <a:avLst/>
          </a:prstGeom>
        </p:spPr>
      </p:pic>
      <p:pic>
        <p:nvPicPr>
          <p:cNvPr id="11" name="Picture 10">
            <a:extLst>
              <a:ext uri="{FF2B5EF4-FFF2-40B4-BE49-F238E27FC236}">
                <a16:creationId xmlns:a16="http://schemas.microsoft.com/office/drawing/2014/main" id="{9B17095F-A6C9-4D38-BA98-EEAC37E48E5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07918" y="2292610"/>
            <a:ext cx="1280271" cy="1737511"/>
          </a:xfrm>
          <a:prstGeom prst="rect">
            <a:avLst/>
          </a:prstGeom>
        </p:spPr>
      </p:pic>
    </p:spTree>
    <p:extLst>
      <p:ext uri="{BB962C8B-B14F-4D97-AF65-F5344CB8AC3E}">
        <p14:creationId xmlns:p14="http://schemas.microsoft.com/office/powerpoint/2010/main" val="20146319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16" name="TextBox 15">
            <a:extLst>
              <a:ext uri="{FF2B5EF4-FFF2-40B4-BE49-F238E27FC236}">
                <a16:creationId xmlns:a16="http://schemas.microsoft.com/office/drawing/2014/main" id="{0D8CFFF7-2006-4E52-9C94-C22FA462497F}"/>
              </a:ext>
            </a:extLst>
          </p:cNvPr>
          <p:cNvSpPr txBox="1"/>
          <p:nvPr/>
        </p:nvSpPr>
        <p:spPr>
          <a:xfrm>
            <a:off x="175149" y="1021316"/>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vocabulary with the following Mashups:</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2D4C2990-CF75-4BC3-BDD5-C20D271E6607}"/>
              </a:ext>
            </a:extLst>
          </p:cNvPr>
          <p:cNvSpPr txBox="1"/>
          <p:nvPr/>
        </p:nvSpPr>
        <p:spPr>
          <a:xfrm>
            <a:off x="175149" y="1886501"/>
            <a:ext cx="10113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Mashup 1:</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457E1FC5-F484-4ADB-A427-7655B7F123F4}"/>
              </a:ext>
            </a:extLst>
          </p:cNvPr>
          <p:cNvSpPr txBox="1"/>
          <p:nvPr/>
        </p:nvSpPr>
        <p:spPr>
          <a:xfrm>
            <a:off x="175149" y="3440125"/>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Mashup 2:</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03C0FCA6-1F15-448E-8150-6E0A44A28E41}"/>
              </a:ext>
            </a:extLst>
          </p:cNvPr>
          <p:cNvSpPr txBox="1"/>
          <p:nvPr/>
        </p:nvSpPr>
        <p:spPr>
          <a:xfrm>
            <a:off x="175149" y="5085613"/>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Mashup 3:</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E90C2F3C-66B5-45B4-9C65-0C97ECDC9B78}"/>
              </a:ext>
            </a:extLst>
          </p:cNvPr>
          <p:cNvSpPr txBox="1"/>
          <p:nvPr/>
        </p:nvSpPr>
        <p:spPr>
          <a:xfrm>
            <a:off x="6300177" y="1817009"/>
            <a:ext cx="57166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Mashup 4:</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D25E7CF5-D79E-46B6-AF5F-25FC7FD10C2F}"/>
              </a:ext>
            </a:extLst>
          </p:cNvPr>
          <p:cNvSpPr txBox="1"/>
          <p:nvPr/>
        </p:nvSpPr>
        <p:spPr>
          <a:xfrm>
            <a:off x="6300177" y="3394194"/>
            <a:ext cx="57166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Mashup 5:</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3" name="Picture 2" descr="Qr code&#10;&#10;Description automatically generated">
            <a:extLst>
              <a:ext uri="{FF2B5EF4-FFF2-40B4-BE49-F238E27FC236}">
                <a16:creationId xmlns:a16="http://schemas.microsoft.com/office/drawing/2014/main" id="{6708BD19-7D9D-46F0-851E-AD30CAD6AA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8221" y="1510777"/>
            <a:ext cx="1457779" cy="1457779"/>
          </a:xfrm>
          <a:prstGeom prst="rect">
            <a:avLst/>
          </a:prstGeom>
        </p:spPr>
      </p:pic>
      <p:pic>
        <p:nvPicPr>
          <p:cNvPr id="5" name="Picture 4" descr="Qr code&#10;&#10;Description automatically generated">
            <a:extLst>
              <a:ext uri="{FF2B5EF4-FFF2-40B4-BE49-F238E27FC236}">
                <a16:creationId xmlns:a16="http://schemas.microsoft.com/office/drawing/2014/main" id="{5F5FACE3-F472-476C-B777-25C6B24190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8221" y="3072982"/>
            <a:ext cx="1457779" cy="1457779"/>
          </a:xfrm>
          <a:prstGeom prst="rect">
            <a:avLst/>
          </a:prstGeom>
        </p:spPr>
      </p:pic>
      <p:pic>
        <p:nvPicPr>
          <p:cNvPr id="7" name="Picture 6" descr="Qr code&#10;&#10;Description automatically generated">
            <a:extLst>
              <a:ext uri="{FF2B5EF4-FFF2-40B4-BE49-F238E27FC236}">
                <a16:creationId xmlns:a16="http://schemas.microsoft.com/office/drawing/2014/main" id="{925A489F-8F4B-4BBE-B441-06914E8D4C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8221" y="4832275"/>
            <a:ext cx="1457779" cy="1457779"/>
          </a:xfrm>
          <a:prstGeom prst="rect">
            <a:avLst/>
          </a:prstGeom>
        </p:spPr>
      </p:pic>
      <p:pic>
        <p:nvPicPr>
          <p:cNvPr id="13" name="Picture 12" descr="Qr code&#10;&#10;Description automatically generated">
            <a:extLst>
              <a:ext uri="{FF2B5EF4-FFF2-40B4-BE49-F238E27FC236}">
                <a16:creationId xmlns:a16="http://schemas.microsoft.com/office/drawing/2014/main" id="{102BDA2C-3E11-4E56-A2B4-1F086D2B46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8628" y="1330154"/>
            <a:ext cx="1428750" cy="1428750"/>
          </a:xfrm>
          <a:prstGeom prst="rect">
            <a:avLst/>
          </a:prstGeom>
        </p:spPr>
      </p:pic>
      <p:pic>
        <p:nvPicPr>
          <p:cNvPr id="17" name="Picture 16" descr="Qr code&#10;&#10;Description automatically generated">
            <a:extLst>
              <a:ext uri="{FF2B5EF4-FFF2-40B4-BE49-F238E27FC236}">
                <a16:creationId xmlns:a16="http://schemas.microsoft.com/office/drawing/2014/main" id="{D440AD35-EBA5-4CBF-B6CF-45F7C1E055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9599" y="2999678"/>
            <a:ext cx="1457779" cy="1457779"/>
          </a:xfrm>
          <a:prstGeom prst="rect">
            <a:avLst/>
          </a:prstGeom>
        </p:spPr>
      </p:pic>
    </p:spTree>
    <p:extLst>
      <p:ext uri="{BB962C8B-B14F-4D97-AF65-F5344CB8AC3E}">
        <p14:creationId xmlns:p14="http://schemas.microsoft.com/office/powerpoint/2010/main" val="3141269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6450226" cy="869950"/>
          </a:xfrm>
          <a:prstGeom prst="rect">
            <a:avLst/>
          </a:prstGeom>
        </p:spPr>
      </p:pic>
      <p:sp>
        <p:nvSpPr>
          <p:cNvPr id="4" name="Title 3"/>
          <p:cNvSpPr>
            <a:spLocks noGrp="1"/>
          </p:cNvSpPr>
          <p:nvPr>
            <p:ph type="title"/>
          </p:nvPr>
        </p:nvSpPr>
        <p:spPr>
          <a:xfrm>
            <a:off x="0" y="294041"/>
            <a:ext cx="5511114" cy="707849"/>
          </a:xfrm>
        </p:spPr>
        <p:txBody>
          <a:bodyPr>
            <a:normAutofit fontScale="90000"/>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a:t>
            </a:r>
            <a:r>
              <a:rPr lang="en-GB" sz="3600" b="1">
                <a:solidFill>
                  <a:schemeClr val="bg1"/>
                </a:solidFill>
              </a:rPr>
              <a:t>? [5/8</a:t>
            </a:r>
            <a:r>
              <a:rPr lang="en-GB" sz="3600" b="1" dirty="0">
                <a:solidFill>
                  <a:schemeClr val="bg1"/>
                </a:solidFill>
              </a:rPr>
              <a:t>]</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9193427" y="247046"/>
            <a:ext cx="276577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154C3295-2D4E-45B2-9950-07C1996715FA}"/>
              </a:ext>
            </a:extLst>
          </p:cNvPr>
          <p:cNvSpPr txBox="1"/>
          <p:nvPr/>
        </p:nvSpPr>
        <p:spPr>
          <a:xfrm>
            <a:off x="2279315" y="4601762"/>
            <a:ext cx="40115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die  Moschee</a:t>
            </a:r>
            <a:endPar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Rounded Corners 1">
            <a:extLst>
              <a:ext uri="{FF2B5EF4-FFF2-40B4-BE49-F238E27FC236}">
                <a16:creationId xmlns:a16="http://schemas.microsoft.com/office/drawing/2014/main" id="{BC88968E-C944-4580-BFAD-95A2B5A2BC08}"/>
              </a:ext>
            </a:extLst>
          </p:cNvPr>
          <p:cNvSpPr/>
          <p:nvPr/>
        </p:nvSpPr>
        <p:spPr>
          <a:xfrm>
            <a:off x="3213252" y="4691195"/>
            <a:ext cx="2090268"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203864"/>
                </a:solidFill>
              </a:rPr>
              <a:t>_ _ </a:t>
            </a:r>
            <a:r>
              <a:rPr lang="en-GB">
                <a:solidFill>
                  <a:srgbClr val="203864"/>
                </a:solidFill>
              </a:rPr>
              <a:t>_ _ _ _ _</a:t>
            </a:r>
            <a:endParaRPr lang="en-GB" dirty="0">
              <a:solidFill>
                <a:srgbClr val="203864"/>
              </a:solidFill>
            </a:endParaRPr>
          </a:p>
        </p:txBody>
      </p:sp>
      <p:sp>
        <p:nvSpPr>
          <p:cNvPr id="16" name="Rectangle: Rounded Corners 15">
            <a:extLst>
              <a:ext uri="{FF2B5EF4-FFF2-40B4-BE49-F238E27FC236}">
                <a16:creationId xmlns:a16="http://schemas.microsoft.com/office/drawing/2014/main" id="{3E903EC2-876A-4837-802E-DEC20F6E95D8}"/>
              </a:ext>
            </a:extLst>
          </p:cNvPr>
          <p:cNvSpPr/>
          <p:nvPr/>
        </p:nvSpPr>
        <p:spPr>
          <a:xfrm>
            <a:off x="2620457" y="4698635"/>
            <a:ext cx="543697"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203864"/>
                </a:solidFill>
              </a:rPr>
              <a:t>_ _</a:t>
            </a:r>
          </a:p>
        </p:txBody>
      </p:sp>
      <p:sp>
        <p:nvSpPr>
          <p:cNvPr id="17" name="TextBox 16">
            <a:extLst>
              <a:ext uri="{FF2B5EF4-FFF2-40B4-BE49-F238E27FC236}">
                <a16:creationId xmlns:a16="http://schemas.microsoft.com/office/drawing/2014/main" id="{1929B94D-5A49-4241-8E3C-E096E19EBD12}"/>
              </a:ext>
            </a:extLst>
          </p:cNvPr>
          <p:cNvSpPr txBox="1"/>
          <p:nvPr/>
        </p:nvSpPr>
        <p:spPr>
          <a:xfrm>
            <a:off x="8033446" y="4601762"/>
            <a:ext cx="2552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die  Hose</a:t>
            </a:r>
            <a:endPar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A4CC0486-5CAC-4E44-826A-1D6E67AD4C45}"/>
              </a:ext>
            </a:extLst>
          </p:cNvPr>
          <p:cNvSpPr/>
          <p:nvPr/>
        </p:nvSpPr>
        <p:spPr>
          <a:xfrm>
            <a:off x="9262429" y="4698635"/>
            <a:ext cx="1323398" cy="50405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rgbClr val="203864"/>
                </a:solidFill>
              </a:rPr>
              <a:t>_ _ _</a:t>
            </a:r>
            <a:endParaRPr lang="en-GB" dirty="0">
              <a:solidFill>
                <a:srgbClr val="203864"/>
              </a:solidFill>
            </a:endParaRPr>
          </a:p>
        </p:txBody>
      </p:sp>
      <p:sp>
        <p:nvSpPr>
          <p:cNvPr id="23" name="Rectangle: Rounded Corners 22">
            <a:extLst>
              <a:ext uri="{FF2B5EF4-FFF2-40B4-BE49-F238E27FC236}">
                <a16:creationId xmlns:a16="http://schemas.microsoft.com/office/drawing/2014/main" id="{63FF5E37-30A6-4482-B952-E032107F3FD1}"/>
              </a:ext>
            </a:extLst>
          </p:cNvPr>
          <p:cNvSpPr/>
          <p:nvPr/>
        </p:nvSpPr>
        <p:spPr>
          <a:xfrm>
            <a:off x="8376089" y="4724872"/>
            <a:ext cx="543697"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203864"/>
                </a:solidFill>
              </a:rPr>
              <a:t>_ _</a:t>
            </a:r>
          </a:p>
        </p:txBody>
      </p:sp>
      <p:sp>
        <p:nvSpPr>
          <p:cNvPr id="24" name="TextBox 23">
            <a:extLst>
              <a:ext uri="{FF2B5EF4-FFF2-40B4-BE49-F238E27FC236}">
                <a16:creationId xmlns:a16="http://schemas.microsoft.com/office/drawing/2014/main" id="{6239AE39-C1DC-4E3A-B2F6-98EF8B82A068}"/>
              </a:ext>
            </a:extLst>
          </p:cNvPr>
          <p:cNvSpPr txBox="1"/>
          <p:nvPr/>
        </p:nvSpPr>
        <p:spPr>
          <a:xfrm>
            <a:off x="237363" y="125104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heißt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das auf Deutsch?  Sind die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o</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sng"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gleich</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sng"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anders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Lang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kurz</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52B3FF4C-459A-4A8B-AFA9-A9247EEAC45A}"/>
              </a:ext>
            </a:extLst>
          </p:cNvPr>
          <p:cNvSpPr txBox="1"/>
          <p:nvPr/>
        </p:nvSpPr>
        <p:spPr>
          <a:xfrm>
            <a:off x="2131540" y="5211246"/>
            <a:ext cx="2458995" cy="461665"/>
          </a:xfrm>
          <a:prstGeom prst="rect">
            <a:avLst/>
          </a:prstGeom>
          <a:noFill/>
        </p:spPr>
        <p:txBody>
          <a:bodyPr wrap="square" rtlCol="0">
            <a:spAutoFit/>
          </a:bodyPr>
          <a:lstStyle/>
          <a:p>
            <a:pPr algn="ctr"/>
            <a:r>
              <a:rPr lang="en-GB" sz="2400" dirty="0">
                <a:solidFill>
                  <a:schemeClr val="accent5">
                    <a:lumMod val="50000"/>
                  </a:schemeClr>
                </a:solidFill>
              </a:rPr>
              <a:t>Das [o]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kurz</a:t>
            </a:r>
            <a:r>
              <a:rPr lang="en-GB" sz="2400" dirty="0">
                <a:solidFill>
                  <a:schemeClr val="accent5">
                    <a:lumMod val="50000"/>
                  </a:schemeClr>
                </a:solidFill>
              </a:rPr>
              <a:t>. </a:t>
            </a:r>
          </a:p>
        </p:txBody>
      </p:sp>
      <p:sp>
        <p:nvSpPr>
          <p:cNvPr id="25" name="TextBox 24">
            <a:extLst>
              <a:ext uri="{FF2B5EF4-FFF2-40B4-BE49-F238E27FC236}">
                <a16:creationId xmlns:a16="http://schemas.microsoft.com/office/drawing/2014/main" id="{860BFE53-7C6E-43C6-BCFB-61F738291DB6}"/>
              </a:ext>
            </a:extLst>
          </p:cNvPr>
          <p:cNvSpPr txBox="1"/>
          <p:nvPr/>
        </p:nvSpPr>
        <p:spPr>
          <a:xfrm>
            <a:off x="7749746" y="5168577"/>
            <a:ext cx="2458995" cy="461665"/>
          </a:xfrm>
          <a:prstGeom prst="rect">
            <a:avLst/>
          </a:prstGeom>
          <a:noFill/>
        </p:spPr>
        <p:txBody>
          <a:bodyPr wrap="square" rtlCol="0">
            <a:spAutoFit/>
          </a:bodyPr>
          <a:lstStyle/>
          <a:p>
            <a:pPr algn="ctr"/>
            <a:r>
              <a:rPr lang="en-GB" sz="2400">
                <a:solidFill>
                  <a:schemeClr val="accent5">
                    <a:lumMod val="50000"/>
                  </a:schemeClr>
                </a:solidFill>
              </a:rPr>
              <a:t>Das [o] </a:t>
            </a:r>
            <a:r>
              <a:rPr lang="en-GB" sz="2400" err="1">
                <a:solidFill>
                  <a:schemeClr val="accent5">
                    <a:lumMod val="50000"/>
                  </a:schemeClr>
                </a:solidFill>
              </a:rPr>
              <a:t>ist</a:t>
            </a:r>
            <a:r>
              <a:rPr lang="en-GB" sz="2400">
                <a:solidFill>
                  <a:schemeClr val="accent5">
                    <a:lumMod val="50000"/>
                  </a:schemeClr>
                </a:solidFill>
              </a:rPr>
              <a:t> lang. </a:t>
            </a:r>
            <a:endParaRPr lang="en-GB" sz="2400" dirty="0">
              <a:solidFill>
                <a:schemeClr val="accent5">
                  <a:lumMod val="50000"/>
                </a:schemeClr>
              </a:solidFill>
            </a:endParaRPr>
          </a:p>
        </p:txBody>
      </p:sp>
      <p:sp>
        <p:nvSpPr>
          <p:cNvPr id="8" name="Oval 7">
            <a:extLst>
              <a:ext uri="{FF2B5EF4-FFF2-40B4-BE49-F238E27FC236}">
                <a16:creationId xmlns:a16="http://schemas.microsoft.com/office/drawing/2014/main" id="{4B390B42-9725-4B89-A30B-07ACE1E48ED0}"/>
              </a:ext>
            </a:extLst>
          </p:cNvPr>
          <p:cNvSpPr/>
          <p:nvPr/>
        </p:nvSpPr>
        <p:spPr>
          <a:xfrm>
            <a:off x="7996944" y="1189484"/>
            <a:ext cx="1135540" cy="58477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0797" y="2496352"/>
            <a:ext cx="1815979" cy="196731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2423" y="2566182"/>
            <a:ext cx="910006" cy="1826203"/>
          </a:xfrm>
          <a:prstGeom prst="rect">
            <a:avLst/>
          </a:prstGeom>
        </p:spPr>
      </p:pic>
    </p:spTree>
    <p:extLst>
      <p:ext uri="{BB962C8B-B14F-4D97-AF65-F5344CB8AC3E}">
        <p14:creationId xmlns:p14="http://schemas.microsoft.com/office/powerpoint/2010/main" val="175325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P spid="23" grpId="0" animBg="1"/>
      <p:bldP spid="5" grpId="0"/>
      <p:bldP spid="25" grpId="0"/>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78265"/>
            <a:ext cx="4107543"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41294" y="178265"/>
            <a:ext cx="9750706" cy="954107"/>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a:t>
            </a:r>
            <a:b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b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(Y8,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2.2, Week 3)</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12729" y="1068604"/>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Revisit vocabulary in the following Mashups:</a:t>
            </a: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2" name="TextBox 11">
            <a:extLst>
              <a:ext uri="{FF2B5EF4-FFF2-40B4-BE49-F238E27FC236}">
                <a16:creationId xmlns:a16="http://schemas.microsoft.com/office/drawing/2014/main" id="{4AF2B0A1-C95F-41E2-BB8D-3710C59AC4F8}"/>
              </a:ext>
            </a:extLst>
          </p:cNvPr>
          <p:cNvSpPr txBox="1"/>
          <p:nvPr/>
        </p:nvSpPr>
        <p:spPr>
          <a:xfrm>
            <a:off x="175149" y="1944558"/>
            <a:ext cx="10113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Mashup 1:</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DE21F996-DDA6-42E1-B1A0-B142783DF36B}"/>
              </a:ext>
            </a:extLst>
          </p:cNvPr>
          <p:cNvSpPr txBox="1"/>
          <p:nvPr/>
        </p:nvSpPr>
        <p:spPr>
          <a:xfrm>
            <a:off x="175149" y="3498182"/>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Mashup 2:</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32AE675B-2614-4095-9E83-1693716CA9E7}"/>
              </a:ext>
            </a:extLst>
          </p:cNvPr>
          <p:cNvSpPr txBox="1"/>
          <p:nvPr/>
        </p:nvSpPr>
        <p:spPr>
          <a:xfrm>
            <a:off x="175149" y="5143670"/>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Mashup 3:</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21" name="Picture 20" descr="Qr code&#10;&#10;Description automatically generated">
            <a:extLst>
              <a:ext uri="{FF2B5EF4-FFF2-40B4-BE49-F238E27FC236}">
                <a16:creationId xmlns:a16="http://schemas.microsoft.com/office/drawing/2014/main" id="{29CDFBF3-2039-48D7-AE0F-A9CFE764CA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8221" y="1568834"/>
            <a:ext cx="1457779" cy="1457779"/>
          </a:xfrm>
          <a:prstGeom prst="rect">
            <a:avLst/>
          </a:prstGeom>
        </p:spPr>
      </p:pic>
      <p:pic>
        <p:nvPicPr>
          <p:cNvPr id="22" name="Picture 21" descr="Qr code&#10;&#10;Description automatically generated">
            <a:extLst>
              <a:ext uri="{FF2B5EF4-FFF2-40B4-BE49-F238E27FC236}">
                <a16:creationId xmlns:a16="http://schemas.microsoft.com/office/drawing/2014/main" id="{BC21F5EA-8A85-4585-A0E8-F91E66322B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8221" y="3131039"/>
            <a:ext cx="1457779" cy="1457779"/>
          </a:xfrm>
          <a:prstGeom prst="rect">
            <a:avLst/>
          </a:prstGeom>
        </p:spPr>
      </p:pic>
      <p:pic>
        <p:nvPicPr>
          <p:cNvPr id="23" name="Picture 22" descr="Qr code&#10;&#10;Description automatically generated">
            <a:extLst>
              <a:ext uri="{FF2B5EF4-FFF2-40B4-BE49-F238E27FC236}">
                <a16:creationId xmlns:a16="http://schemas.microsoft.com/office/drawing/2014/main" id="{068E1FCD-403B-4E64-98B9-CE55385052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8221" y="4890332"/>
            <a:ext cx="1457779" cy="1457779"/>
          </a:xfrm>
          <a:prstGeom prst="rect">
            <a:avLst/>
          </a:prstGeom>
        </p:spPr>
      </p:pic>
      <p:pic>
        <p:nvPicPr>
          <p:cNvPr id="24" name="Picture 23" descr="Qr code&#10;&#10;Description automatically generated">
            <a:extLst>
              <a:ext uri="{FF2B5EF4-FFF2-40B4-BE49-F238E27FC236}">
                <a16:creationId xmlns:a16="http://schemas.microsoft.com/office/drawing/2014/main" id="{A4CDDB31-217E-480B-9FD4-65BD0CA62B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58628" y="1388211"/>
            <a:ext cx="1428750" cy="1428750"/>
          </a:xfrm>
          <a:prstGeom prst="rect">
            <a:avLst/>
          </a:prstGeom>
        </p:spPr>
      </p:pic>
      <p:pic>
        <p:nvPicPr>
          <p:cNvPr id="25" name="Picture 24" descr="Qr code&#10;&#10;Description automatically generated">
            <a:extLst>
              <a:ext uri="{FF2B5EF4-FFF2-40B4-BE49-F238E27FC236}">
                <a16:creationId xmlns:a16="http://schemas.microsoft.com/office/drawing/2014/main" id="{29266B8F-86FA-421A-B19E-873D4BDC14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29599" y="3057735"/>
            <a:ext cx="1457779" cy="1457779"/>
          </a:xfrm>
          <a:prstGeom prst="rect">
            <a:avLst/>
          </a:prstGeom>
        </p:spPr>
      </p:pic>
      <p:sp>
        <p:nvSpPr>
          <p:cNvPr id="26" name="TextBox 25">
            <a:extLst>
              <a:ext uri="{FF2B5EF4-FFF2-40B4-BE49-F238E27FC236}">
                <a16:creationId xmlns:a16="http://schemas.microsoft.com/office/drawing/2014/main" id="{4DA0E6DE-E763-4AC9-8D1A-740D8DF76109}"/>
              </a:ext>
            </a:extLst>
          </p:cNvPr>
          <p:cNvSpPr txBox="1"/>
          <p:nvPr/>
        </p:nvSpPr>
        <p:spPr>
          <a:xfrm>
            <a:off x="6300177" y="1817009"/>
            <a:ext cx="57166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Mashup 4:</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9E7FFB4E-EBAA-47B5-BFE5-873E16B58510}"/>
              </a:ext>
            </a:extLst>
          </p:cNvPr>
          <p:cNvSpPr txBox="1"/>
          <p:nvPr/>
        </p:nvSpPr>
        <p:spPr>
          <a:xfrm>
            <a:off x="6300177" y="3394194"/>
            <a:ext cx="57166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Mashup 5:</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6544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6450226" cy="869950"/>
          </a:xfrm>
          <a:prstGeom prst="rect">
            <a:avLst/>
          </a:prstGeom>
        </p:spPr>
      </p:pic>
      <p:sp>
        <p:nvSpPr>
          <p:cNvPr id="4" name="Title 3"/>
          <p:cNvSpPr>
            <a:spLocks noGrp="1"/>
          </p:cNvSpPr>
          <p:nvPr>
            <p:ph type="title"/>
          </p:nvPr>
        </p:nvSpPr>
        <p:spPr>
          <a:xfrm>
            <a:off x="0" y="294041"/>
            <a:ext cx="5511114" cy="707849"/>
          </a:xfrm>
        </p:spPr>
        <p:txBody>
          <a:bodyPr>
            <a:normAutofit fontScale="90000"/>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a:t>
            </a:r>
            <a:r>
              <a:rPr lang="en-GB" sz="3600" b="1">
                <a:solidFill>
                  <a:schemeClr val="bg1"/>
                </a:solidFill>
              </a:rPr>
              <a:t>? [6/8</a:t>
            </a:r>
            <a:r>
              <a:rPr lang="en-GB" sz="3600" b="1" dirty="0">
                <a:solidFill>
                  <a:schemeClr val="bg1"/>
                </a:solidFill>
              </a:rPr>
              <a:t>]</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9193427" y="247046"/>
            <a:ext cx="276577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154C3295-2D4E-45B2-9950-07C1996715FA}"/>
              </a:ext>
            </a:extLst>
          </p:cNvPr>
          <p:cNvSpPr txBox="1"/>
          <p:nvPr/>
        </p:nvSpPr>
        <p:spPr>
          <a:xfrm>
            <a:off x="2279315" y="4601762"/>
            <a:ext cx="40115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das  Orchester</a:t>
            </a:r>
            <a:endPar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Rounded Corners 1">
            <a:extLst>
              <a:ext uri="{FF2B5EF4-FFF2-40B4-BE49-F238E27FC236}">
                <a16:creationId xmlns:a16="http://schemas.microsoft.com/office/drawing/2014/main" id="{BC88968E-C944-4580-BFAD-95A2B5A2BC08}"/>
              </a:ext>
            </a:extLst>
          </p:cNvPr>
          <p:cNvSpPr/>
          <p:nvPr/>
        </p:nvSpPr>
        <p:spPr>
          <a:xfrm>
            <a:off x="3651997" y="4697974"/>
            <a:ext cx="2090268"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203864"/>
                </a:solidFill>
              </a:rPr>
              <a:t>_ _ </a:t>
            </a:r>
            <a:r>
              <a:rPr lang="en-GB">
                <a:solidFill>
                  <a:srgbClr val="203864"/>
                </a:solidFill>
              </a:rPr>
              <a:t>_ _ _ _ _ _</a:t>
            </a:r>
            <a:endParaRPr lang="en-GB" dirty="0">
              <a:solidFill>
                <a:srgbClr val="203864"/>
              </a:solidFill>
            </a:endParaRPr>
          </a:p>
        </p:txBody>
      </p:sp>
      <p:sp>
        <p:nvSpPr>
          <p:cNvPr id="16" name="Rectangle: Rounded Corners 15">
            <a:extLst>
              <a:ext uri="{FF2B5EF4-FFF2-40B4-BE49-F238E27FC236}">
                <a16:creationId xmlns:a16="http://schemas.microsoft.com/office/drawing/2014/main" id="{3E903EC2-876A-4837-802E-DEC20F6E95D8}"/>
              </a:ext>
            </a:extLst>
          </p:cNvPr>
          <p:cNvSpPr/>
          <p:nvPr/>
        </p:nvSpPr>
        <p:spPr>
          <a:xfrm>
            <a:off x="2608430" y="4698635"/>
            <a:ext cx="543697"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203864"/>
                </a:solidFill>
              </a:rPr>
              <a:t>_ _</a:t>
            </a:r>
          </a:p>
        </p:txBody>
      </p:sp>
      <p:sp>
        <p:nvSpPr>
          <p:cNvPr id="17" name="TextBox 16">
            <a:extLst>
              <a:ext uri="{FF2B5EF4-FFF2-40B4-BE49-F238E27FC236}">
                <a16:creationId xmlns:a16="http://schemas.microsoft.com/office/drawing/2014/main" id="{1929B94D-5A49-4241-8E3C-E096E19EBD12}"/>
              </a:ext>
            </a:extLst>
          </p:cNvPr>
          <p:cNvSpPr txBox="1"/>
          <p:nvPr/>
        </p:nvSpPr>
        <p:spPr>
          <a:xfrm>
            <a:off x="8033446" y="4601762"/>
            <a:ext cx="27930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der  Mensch</a:t>
            </a:r>
            <a:endPar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A4CC0486-5CAC-4E44-826A-1D6E67AD4C45}"/>
              </a:ext>
            </a:extLst>
          </p:cNvPr>
          <p:cNvSpPr/>
          <p:nvPr/>
        </p:nvSpPr>
        <p:spPr>
          <a:xfrm>
            <a:off x="9351123" y="4670288"/>
            <a:ext cx="1323398" cy="50405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rgbClr val="203864"/>
                </a:solidFill>
              </a:rPr>
              <a:t>_ _ _ _ _</a:t>
            </a:r>
            <a:endParaRPr lang="en-GB" dirty="0">
              <a:solidFill>
                <a:srgbClr val="203864"/>
              </a:solidFill>
            </a:endParaRPr>
          </a:p>
        </p:txBody>
      </p:sp>
      <p:sp>
        <p:nvSpPr>
          <p:cNvPr id="23" name="Rectangle: Rounded Corners 22">
            <a:extLst>
              <a:ext uri="{FF2B5EF4-FFF2-40B4-BE49-F238E27FC236}">
                <a16:creationId xmlns:a16="http://schemas.microsoft.com/office/drawing/2014/main" id="{63FF5E37-30A6-4482-B952-E032107F3FD1}"/>
              </a:ext>
            </a:extLst>
          </p:cNvPr>
          <p:cNvSpPr/>
          <p:nvPr/>
        </p:nvSpPr>
        <p:spPr>
          <a:xfrm>
            <a:off x="8376089" y="4697974"/>
            <a:ext cx="543697"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203864"/>
                </a:solidFill>
              </a:rPr>
              <a:t>_ _</a:t>
            </a:r>
          </a:p>
        </p:txBody>
      </p:sp>
      <p:sp>
        <p:nvSpPr>
          <p:cNvPr id="24" name="TextBox 23">
            <a:extLst>
              <a:ext uri="{FF2B5EF4-FFF2-40B4-BE49-F238E27FC236}">
                <a16:creationId xmlns:a16="http://schemas.microsoft.com/office/drawing/2014/main" id="{6239AE39-C1DC-4E3A-B2F6-98EF8B82A068}"/>
              </a:ext>
            </a:extLst>
          </p:cNvPr>
          <p:cNvSpPr txBox="1"/>
          <p:nvPr/>
        </p:nvSpPr>
        <p:spPr>
          <a:xfrm>
            <a:off x="237363" y="125104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heißt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das auf Deutsch?  Sind die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sng"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gleich</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sng"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anders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Lang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kurz</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52B3FF4C-459A-4A8B-AFA9-A9247EEAC45A}"/>
              </a:ext>
            </a:extLst>
          </p:cNvPr>
          <p:cNvSpPr txBox="1"/>
          <p:nvPr/>
        </p:nvSpPr>
        <p:spPr>
          <a:xfrm>
            <a:off x="2131540" y="5211246"/>
            <a:ext cx="2458995" cy="461665"/>
          </a:xfrm>
          <a:prstGeom prst="rect">
            <a:avLst/>
          </a:prstGeom>
          <a:noFill/>
        </p:spPr>
        <p:txBody>
          <a:bodyPr wrap="square" rtlCol="0">
            <a:spAutoFit/>
          </a:bodyPr>
          <a:lstStyle/>
          <a:p>
            <a:pPr algn="ctr"/>
            <a:r>
              <a:rPr lang="en-GB" sz="2400">
                <a:solidFill>
                  <a:schemeClr val="accent5">
                    <a:lumMod val="50000"/>
                  </a:schemeClr>
                </a:solidFill>
              </a:rPr>
              <a:t>Das [e] </a:t>
            </a:r>
            <a:r>
              <a:rPr lang="en-GB" sz="2400" err="1">
                <a:solidFill>
                  <a:schemeClr val="accent5">
                    <a:lumMod val="50000"/>
                  </a:schemeClr>
                </a:solidFill>
              </a:rPr>
              <a:t>ist</a:t>
            </a:r>
            <a:r>
              <a:rPr lang="en-GB" sz="2400">
                <a:solidFill>
                  <a:schemeClr val="accent5">
                    <a:lumMod val="50000"/>
                  </a:schemeClr>
                </a:solidFill>
              </a:rPr>
              <a:t> kurz. </a:t>
            </a:r>
            <a:endParaRPr lang="en-GB" sz="2400" dirty="0">
              <a:solidFill>
                <a:schemeClr val="accent5">
                  <a:lumMod val="50000"/>
                </a:schemeClr>
              </a:solidFill>
            </a:endParaRPr>
          </a:p>
        </p:txBody>
      </p:sp>
      <p:sp>
        <p:nvSpPr>
          <p:cNvPr id="25" name="TextBox 24">
            <a:extLst>
              <a:ext uri="{FF2B5EF4-FFF2-40B4-BE49-F238E27FC236}">
                <a16:creationId xmlns:a16="http://schemas.microsoft.com/office/drawing/2014/main" id="{860BFE53-7C6E-43C6-BCFB-61F738291DB6}"/>
              </a:ext>
            </a:extLst>
          </p:cNvPr>
          <p:cNvSpPr txBox="1"/>
          <p:nvPr/>
        </p:nvSpPr>
        <p:spPr>
          <a:xfrm>
            <a:off x="7749746" y="5168577"/>
            <a:ext cx="2458995" cy="461665"/>
          </a:xfrm>
          <a:prstGeom prst="rect">
            <a:avLst/>
          </a:prstGeom>
          <a:noFill/>
        </p:spPr>
        <p:txBody>
          <a:bodyPr wrap="square" rtlCol="0">
            <a:spAutoFit/>
          </a:bodyPr>
          <a:lstStyle/>
          <a:p>
            <a:pPr algn="ctr"/>
            <a:r>
              <a:rPr lang="en-GB" sz="2400">
                <a:solidFill>
                  <a:schemeClr val="accent5">
                    <a:lumMod val="50000"/>
                  </a:schemeClr>
                </a:solidFill>
              </a:rPr>
              <a:t>Das [e] </a:t>
            </a:r>
            <a:r>
              <a:rPr lang="en-GB" sz="2400" err="1">
                <a:solidFill>
                  <a:schemeClr val="accent5">
                    <a:lumMod val="50000"/>
                  </a:schemeClr>
                </a:solidFill>
              </a:rPr>
              <a:t>ist</a:t>
            </a:r>
            <a:r>
              <a:rPr lang="en-GB" sz="2400">
                <a:solidFill>
                  <a:schemeClr val="accent5">
                    <a:lumMod val="50000"/>
                  </a:schemeClr>
                </a:solidFill>
              </a:rPr>
              <a:t> kurz. </a:t>
            </a:r>
            <a:endParaRPr lang="en-GB" sz="2400" dirty="0">
              <a:solidFill>
                <a:schemeClr val="accent5">
                  <a:lumMod val="50000"/>
                </a:schemeClr>
              </a:solidFill>
            </a:endParaRPr>
          </a:p>
        </p:txBody>
      </p:sp>
      <p:sp>
        <p:nvSpPr>
          <p:cNvPr id="8" name="Oval 7">
            <a:extLst>
              <a:ext uri="{FF2B5EF4-FFF2-40B4-BE49-F238E27FC236}">
                <a16:creationId xmlns:a16="http://schemas.microsoft.com/office/drawing/2014/main" id="{4B390B42-9725-4B89-A30B-07ACE1E48ED0}"/>
              </a:ext>
            </a:extLst>
          </p:cNvPr>
          <p:cNvSpPr/>
          <p:nvPr/>
        </p:nvSpPr>
        <p:spPr>
          <a:xfrm>
            <a:off x="6144767" y="1202272"/>
            <a:ext cx="1135540" cy="58477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5092" y="2423362"/>
            <a:ext cx="1200044" cy="203455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2373" y="2572512"/>
            <a:ext cx="678750" cy="1969705"/>
          </a:xfrm>
          <a:prstGeom prst="rect">
            <a:avLst/>
          </a:prstGeom>
        </p:spPr>
      </p:pic>
    </p:spTree>
    <p:extLst>
      <p:ext uri="{BB962C8B-B14F-4D97-AF65-F5344CB8AC3E}">
        <p14:creationId xmlns:p14="http://schemas.microsoft.com/office/powerpoint/2010/main" val="416137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P spid="23" grpId="0" animBg="1"/>
      <p:bldP spid="5" grpId="0"/>
      <p:bldP spid="25"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6450226" cy="869950"/>
          </a:xfrm>
          <a:prstGeom prst="rect">
            <a:avLst/>
          </a:prstGeom>
        </p:spPr>
      </p:pic>
      <p:sp>
        <p:nvSpPr>
          <p:cNvPr id="4" name="Title 3"/>
          <p:cNvSpPr>
            <a:spLocks noGrp="1"/>
          </p:cNvSpPr>
          <p:nvPr>
            <p:ph type="title"/>
          </p:nvPr>
        </p:nvSpPr>
        <p:spPr>
          <a:xfrm>
            <a:off x="0" y="294041"/>
            <a:ext cx="5511114" cy="707849"/>
          </a:xfrm>
        </p:spPr>
        <p:txBody>
          <a:bodyPr>
            <a:normAutofit fontScale="90000"/>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a:t>
            </a:r>
            <a:r>
              <a:rPr lang="en-GB" sz="3600" b="1">
                <a:solidFill>
                  <a:schemeClr val="bg1"/>
                </a:solidFill>
              </a:rPr>
              <a:t>? [7/8</a:t>
            </a:r>
            <a:r>
              <a:rPr lang="en-GB" sz="3600" b="1" dirty="0">
                <a:solidFill>
                  <a:schemeClr val="bg1"/>
                </a:solidFill>
              </a:rPr>
              <a:t>]</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9193427" y="247046"/>
            <a:ext cx="276577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154C3295-2D4E-45B2-9950-07C1996715FA}"/>
              </a:ext>
            </a:extLst>
          </p:cNvPr>
          <p:cNvSpPr txBox="1"/>
          <p:nvPr/>
        </p:nvSpPr>
        <p:spPr>
          <a:xfrm>
            <a:off x="2279315" y="4601762"/>
            <a:ext cx="40115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die  Nacht</a:t>
            </a:r>
            <a:endPar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Rounded Corners 1">
            <a:extLst>
              <a:ext uri="{FF2B5EF4-FFF2-40B4-BE49-F238E27FC236}">
                <a16:creationId xmlns:a16="http://schemas.microsoft.com/office/drawing/2014/main" id="{BC88968E-C944-4580-BFAD-95A2B5A2BC08}"/>
              </a:ext>
            </a:extLst>
          </p:cNvPr>
          <p:cNvSpPr/>
          <p:nvPr/>
        </p:nvSpPr>
        <p:spPr>
          <a:xfrm>
            <a:off x="3498653" y="4716590"/>
            <a:ext cx="2090268"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203864"/>
                </a:solidFill>
              </a:rPr>
              <a:t>_ _ </a:t>
            </a:r>
            <a:r>
              <a:rPr lang="en-GB">
                <a:solidFill>
                  <a:srgbClr val="203864"/>
                </a:solidFill>
              </a:rPr>
              <a:t>_ _</a:t>
            </a:r>
            <a:endParaRPr lang="en-GB" dirty="0">
              <a:solidFill>
                <a:srgbClr val="203864"/>
              </a:solidFill>
            </a:endParaRPr>
          </a:p>
        </p:txBody>
      </p:sp>
      <p:sp>
        <p:nvSpPr>
          <p:cNvPr id="16" name="Rectangle: Rounded Corners 15">
            <a:extLst>
              <a:ext uri="{FF2B5EF4-FFF2-40B4-BE49-F238E27FC236}">
                <a16:creationId xmlns:a16="http://schemas.microsoft.com/office/drawing/2014/main" id="{3E903EC2-876A-4837-802E-DEC20F6E95D8}"/>
              </a:ext>
            </a:extLst>
          </p:cNvPr>
          <p:cNvSpPr/>
          <p:nvPr/>
        </p:nvSpPr>
        <p:spPr>
          <a:xfrm>
            <a:off x="2611040" y="4715354"/>
            <a:ext cx="543697"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203864"/>
                </a:solidFill>
              </a:rPr>
              <a:t>_ _</a:t>
            </a:r>
          </a:p>
        </p:txBody>
      </p:sp>
      <p:sp>
        <p:nvSpPr>
          <p:cNvPr id="17" name="TextBox 16">
            <a:extLst>
              <a:ext uri="{FF2B5EF4-FFF2-40B4-BE49-F238E27FC236}">
                <a16:creationId xmlns:a16="http://schemas.microsoft.com/office/drawing/2014/main" id="{1929B94D-5A49-4241-8E3C-E096E19EBD12}"/>
              </a:ext>
            </a:extLst>
          </p:cNvPr>
          <p:cNvSpPr txBox="1"/>
          <p:nvPr/>
        </p:nvSpPr>
        <p:spPr>
          <a:xfrm>
            <a:off x="8033446" y="4601762"/>
            <a:ext cx="27930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der  Bahnhof</a:t>
            </a:r>
            <a:endPar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A4CC0486-5CAC-4E44-826A-1D6E67AD4C45}"/>
              </a:ext>
            </a:extLst>
          </p:cNvPr>
          <p:cNvSpPr/>
          <p:nvPr/>
        </p:nvSpPr>
        <p:spPr>
          <a:xfrm>
            <a:off x="9227986" y="4665842"/>
            <a:ext cx="1598510" cy="50405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rgbClr val="203864"/>
                </a:solidFill>
              </a:rPr>
              <a:t>_ _ _ _ _ _</a:t>
            </a:r>
            <a:endParaRPr lang="en-GB" dirty="0">
              <a:solidFill>
                <a:srgbClr val="203864"/>
              </a:solidFill>
            </a:endParaRPr>
          </a:p>
        </p:txBody>
      </p:sp>
      <p:sp>
        <p:nvSpPr>
          <p:cNvPr id="23" name="Rectangle: Rounded Corners 22">
            <a:extLst>
              <a:ext uri="{FF2B5EF4-FFF2-40B4-BE49-F238E27FC236}">
                <a16:creationId xmlns:a16="http://schemas.microsoft.com/office/drawing/2014/main" id="{63FF5E37-30A6-4482-B952-E032107F3FD1}"/>
              </a:ext>
            </a:extLst>
          </p:cNvPr>
          <p:cNvSpPr/>
          <p:nvPr/>
        </p:nvSpPr>
        <p:spPr>
          <a:xfrm>
            <a:off x="8376089" y="4697974"/>
            <a:ext cx="543697"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203864"/>
                </a:solidFill>
              </a:rPr>
              <a:t>_ _</a:t>
            </a:r>
          </a:p>
        </p:txBody>
      </p:sp>
      <p:sp>
        <p:nvSpPr>
          <p:cNvPr id="24" name="TextBox 23">
            <a:extLst>
              <a:ext uri="{FF2B5EF4-FFF2-40B4-BE49-F238E27FC236}">
                <a16:creationId xmlns:a16="http://schemas.microsoft.com/office/drawing/2014/main" id="{6239AE39-C1DC-4E3A-B2F6-98EF8B82A068}"/>
              </a:ext>
            </a:extLst>
          </p:cNvPr>
          <p:cNvSpPr txBox="1"/>
          <p:nvPr/>
        </p:nvSpPr>
        <p:spPr>
          <a:xfrm>
            <a:off x="237363" y="125104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heißt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das auf Deutsch?  Sind die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sng"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gleich</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sng"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anders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Lang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kurz</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52B3FF4C-459A-4A8B-AFA9-A9247EEAC45A}"/>
              </a:ext>
            </a:extLst>
          </p:cNvPr>
          <p:cNvSpPr txBox="1"/>
          <p:nvPr/>
        </p:nvSpPr>
        <p:spPr>
          <a:xfrm>
            <a:off x="2131540" y="5211246"/>
            <a:ext cx="2458995" cy="461665"/>
          </a:xfrm>
          <a:prstGeom prst="rect">
            <a:avLst/>
          </a:prstGeom>
          <a:noFill/>
        </p:spPr>
        <p:txBody>
          <a:bodyPr wrap="square" rtlCol="0">
            <a:spAutoFit/>
          </a:bodyPr>
          <a:lstStyle/>
          <a:p>
            <a:pPr algn="ctr"/>
            <a:r>
              <a:rPr lang="en-GB" sz="2400">
                <a:solidFill>
                  <a:schemeClr val="accent5">
                    <a:lumMod val="50000"/>
                  </a:schemeClr>
                </a:solidFill>
              </a:rPr>
              <a:t>Das [a] </a:t>
            </a:r>
            <a:r>
              <a:rPr lang="en-GB" sz="2400" err="1">
                <a:solidFill>
                  <a:schemeClr val="accent5">
                    <a:lumMod val="50000"/>
                  </a:schemeClr>
                </a:solidFill>
              </a:rPr>
              <a:t>ist</a:t>
            </a:r>
            <a:r>
              <a:rPr lang="en-GB" sz="2400">
                <a:solidFill>
                  <a:schemeClr val="accent5">
                    <a:lumMod val="50000"/>
                  </a:schemeClr>
                </a:solidFill>
              </a:rPr>
              <a:t> kurz. </a:t>
            </a:r>
            <a:endParaRPr lang="en-GB" sz="2400" dirty="0">
              <a:solidFill>
                <a:schemeClr val="accent5">
                  <a:lumMod val="50000"/>
                </a:schemeClr>
              </a:solidFill>
            </a:endParaRPr>
          </a:p>
        </p:txBody>
      </p:sp>
      <p:sp>
        <p:nvSpPr>
          <p:cNvPr id="25" name="TextBox 24">
            <a:extLst>
              <a:ext uri="{FF2B5EF4-FFF2-40B4-BE49-F238E27FC236}">
                <a16:creationId xmlns:a16="http://schemas.microsoft.com/office/drawing/2014/main" id="{860BFE53-7C6E-43C6-BCFB-61F738291DB6}"/>
              </a:ext>
            </a:extLst>
          </p:cNvPr>
          <p:cNvSpPr txBox="1"/>
          <p:nvPr/>
        </p:nvSpPr>
        <p:spPr>
          <a:xfrm>
            <a:off x="7749746" y="5168577"/>
            <a:ext cx="2458995" cy="461665"/>
          </a:xfrm>
          <a:prstGeom prst="rect">
            <a:avLst/>
          </a:prstGeom>
          <a:noFill/>
        </p:spPr>
        <p:txBody>
          <a:bodyPr wrap="square" rtlCol="0">
            <a:spAutoFit/>
          </a:bodyPr>
          <a:lstStyle/>
          <a:p>
            <a:pPr algn="ctr"/>
            <a:r>
              <a:rPr lang="en-GB" sz="2400">
                <a:solidFill>
                  <a:schemeClr val="accent5">
                    <a:lumMod val="50000"/>
                  </a:schemeClr>
                </a:solidFill>
              </a:rPr>
              <a:t>Das [a] </a:t>
            </a:r>
            <a:r>
              <a:rPr lang="en-GB" sz="2400" err="1">
                <a:solidFill>
                  <a:schemeClr val="accent5">
                    <a:lumMod val="50000"/>
                  </a:schemeClr>
                </a:solidFill>
              </a:rPr>
              <a:t>ist</a:t>
            </a:r>
            <a:r>
              <a:rPr lang="en-GB" sz="2400">
                <a:solidFill>
                  <a:schemeClr val="accent5">
                    <a:lumMod val="50000"/>
                  </a:schemeClr>
                </a:solidFill>
              </a:rPr>
              <a:t> lang. </a:t>
            </a:r>
            <a:endParaRPr lang="en-GB" sz="2400" dirty="0">
              <a:solidFill>
                <a:schemeClr val="accent5">
                  <a:lumMod val="50000"/>
                </a:schemeClr>
              </a:solidFill>
            </a:endParaRPr>
          </a:p>
        </p:txBody>
      </p:sp>
      <p:sp>
        <p:nvSpPr>
          <p:cNvPr id="8" name="Oval 7">
            <a:extLst>
              <a:ext uri="{FF2B5EF4-FFF2-40B4-BE49-F238E27FC236}">
                <a16:creationId xmlns:a16="http://schemas.microsoft.com/office/drawing/2014/main" id="{4B390B42-9725-4B89-A30B-07ACE1E48ED0}"/>
              </a:ext>
            </a:extLst>
          </p:cNvPr>
          <p:cNvSpPr/>
          <p:nvPr/>
        </p:nvSpPr>
        <p:spPr>
          <a:xfrm>
            <a:off x="7997951" y="1202272"/>
            <a:ext cx="1135540" cy="58477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9179" y="2056968"/>
            <a:ext cx="1555930" cy="2200530"/>
          </a:xfrm>
          <a:prstGeom prst="rect">
            <a:avLst/>
          </a:prstGeom>
        </p:spPr>
      </p:pic>
      <p:pic>
        <p:nvPicPr>
          <p:cNvPr id="10" name="Picture 9">
            <a:extLst>
              <a:ext uri="{FF2B5EF4-FFF2-40B4-BE49-F238E27FC236}">
                <a16:creationId xmlns:a16="http://schemas.microsoft.com/office/drawing/2014/main" id="{7FD9A970-8CC5-45CB-979F-2300EA64A1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6010" y="2189870"/>
            <a:ext cx="2934040" cy="2200530"/>
          </a:xfrm>
          <a:prstGeom prst="rect">
            <a:avLst/>
          </a:prstGeom>
        </p:spPr>
      </p:pic>
    </p:spTree>
    <p:extLst>
      <p:ext uri="{BB962C8B-B14F-4D97-AF65-F5344CB8AC3E}">
        <p14:creationId xmlns:p14="http://schemas.microsoft.com/office/powerpoint/2010/main" val="274540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P spid="23" grpId="0" animBg="1"/>
      <p:bldP spid="5" grpId="0"/>
      <p:bldP spid="25"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6450226" cy="869950"/>
          </a:xfrm>
          <a:prstGeom prst="rect">
            <a:avLst/>
          </a:prstGeom>
        </p:spPr>
      </p:pic>
      <p:sp>
        <p:nvSpPr>
          <p:cNvPr id="4" name="Title 3"/>
          <p:cNvSpPr>
            <a:spLocks noGrp="1"/>
          </p:cNvSpPr>
          <p:nvPr>
            <p:ph type="title"/>
          </p:nvPr>
        </p:nvSpPr>
        <p:spPr>
          <a:xfrm>
            <a:off x="0" y="294041"/>
            <a:ext cx="5511114" cy="707849"/>
          </a:xfrm>
        </p:spPr>
        <p:txBody>
          <a:bodyPr>
            <a:normAutofit fontScale="90000"/>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a:t>
            </a:r>
            <a:r>
              <a:rPr lang="en-GB" sz="3600" b="1">
                <a:solidFill>
                  <a:schemeClr val="bg1"/>
                </a:solidFill>
              </a:rPr>
              <a:t>? [8/8</a:t>
            </a:r>
            <a:r>
              <a:rPr lang="en-GB" sz="3600" b="1" dirty="0">
                <a:solidFill>
                  <a:schemeClr val="bg1"/>
                </a:solidFill>
              </a:rPr>
              <a:t>]</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9193427" y="247046"/>
            <a:ext cx="276577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154C3295-2D4E-45B2-9950-07C1996715FA}"/>
              </a:ext>
            </a:extLst>
          </p:cNvPr>
          <p:cNvSpPr txBox="1"/>
          <p:nvPr/>
        </p:nvSpPr>
        <p:spPr>
          <a:xfrm>
            <a:off x="2279315" y="4601762"/>
            <a:ext cx="40115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der  See</a:t>
            </a:r>
            <a:endPar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Rounded Corners 1">
            <a:extLst>
              <a:ext uri="{FF2B5EF4-FFF2-40B4-BE49-F238E27FC236}">
                <a16:creationId xmlns:a16="http://schemas.microsoft.com/office/drawing/2014/main" id="{BC88968E-C944-4580-BFAD-95A2B5A2BC08}"/>
              </a:ext>
            </a:extLst>
          </p:cNvPr>
          <p:cNvSpPr/>
          <p:nvPr/>
        </p:nvSpPr>
        <p:spPr>
          <a:xfrm>
            <a:off x="3474153" y="4716590"/>
            <a:ext cx="2090268"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rgbClr val="203864"/>
                </a:solidFill>
              </a:rPr>
              <a:t>_ _</a:t>
            </a:r>
            <a:endParaRPr lang="en-GB" dirty="0">
              <a:solidFill>
                <a:srgbClr val="203864"/>
              </a:solidFill>
            </a:endParaRPr>
          </a:p>
        </p:txBody>
      </p:sp>
      <p:sp>
        <p:nvSpPr>
          <p:cNvPr id="16" name="Rectangle: Rounded Corners 15">
            <a:extLst>
              <a:ext uri="{FF2B5EF4-FFF2-40B4-BE49-F238E27FC236}">
                <a16:creationId xmlns:a16="http://schemas.microsoft.com/office/drawing/2014/main" id="{3E903EC2-876A-4837-802E-DEC20F6E95D8}"/>
              </a:ext>
            </a:extLst>
          </p:cNvPr>
          <p:cNvSpPr/>
          <p:nvPr/>
        </p:nvSpPr>
        <p:spPr>
          <a:xfrm>
            <a:off x="2630174" y="4745331"/>
            <a:ext cx="560279" cy="4110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203864"/>
                </a:solidFill>
              </a:rPr>
              <a:t>_ _</a:t>
            </a:r>
          </a:p>
        </p:txBody>
      </p:sp>
      <p:sp>
        <p:nvSpPr>
          <p:cNvPr id="17" name="TextBox 16">
            <a:extLst>
              <a:ext uri="{FF2B5EF4-FFF2-40B4-BE49-F238E27FC236}">
                <a16:creationId xmlns:a16="http://schemas.microsoft.com/office/drawing/2014/main" id="{1929B94D-5A49-4241-8E3C-E096E19EBD12}"/>
              </a:ext>
            </a:extLst>
          </p:cNvPr>
          <p:cNvSpPr txBox="1"/>
          <p:nvPr/>
        </p:nvSpPr>
        <p:spPr>
          <a:xfrm>
            <a:off x="8033446" y="4601762"/>
            <a:ext cx="27930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sehr</a:t>
            </a:r>
            <a:endPar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63FF5E37-30A6-4482-B952-E032107F3FD1}"/>
              </a:ext>
            </a:extLst>
          </p:cNvPr>
          <p:cNvSpPr/>
          <p:nvPr/>
        </p:nvSpPr>
        <p:spPr>
          <a:xfrm>
            <a:off x="8314963" y="4724041"/>
            <a:ext cx="817338" cy="4397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rgbClr val="203864"/>
                </a:solidFill>
              </a:rPr>
              <a:t>_ _ </a:t>
            </a:r>
            <a:r>
              <a:rPr lang="en-GB" dirty="0">
                <a:solidFill>
                  <a:srgbClr val="203864"/>
                </a:solidFill>
              </a:rPr>
              <a:t>_</a:t>
            </a:r>
          </a:p>
        </p:txBody>
      </p:sp>
      <p:sp>
        <p:nvSpPr>
          <p:cNvPr id="24" name="TextBox 23">
            <a:extLst>
              <a:ext uri="{FF2B5EF4-FFF2-40B4-BE49-F238E27FC236}">
                <a16:creationId xmlns:a16="http://schemas.microsoft.com/office/drawing/2014/main" id="{6239AE39-C1DC-4E3A-B2F6-98EF8B82A068}"/>
              </a:ext>
            </a:extLst>
          </p:cNvPr>
          <p:cNvSpPr txBox="1"/>
          <p:nvPr/>
        </p:nvSpPr>
        <p:spPr>
          <a:xfrm>
            <a:off x="237363" y="1251040"/>
            <a:ext cx="11717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heißt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das auf Deutsch?  Sind die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sng"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gleich</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sng"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anders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Lang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kurz</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52B3FF4C-459A-4A8B-AFA9-A9247EEAC45A}"/>
              </a:ext>
            </a:extLst>
          </p:cNvPr>
          <p:cNvSpPr txBox="1"/>
          <p:nvPr/>
        </p:nvSpPr>
        <p:spPr>
          <a:xfrm>
            <a:off x="2131540" y="5211246"/>
            <a:ext cx="2458995" cy="461665"/>
          </a:xfrm>
          <a:prstGeom prst="rect">
            <a:avLst/>
          </a:prstGeom>
          <a:noFill/>
        </p:spPr>
        <p:txBody>
          <a:bodyPr wrap="square" rtlCol="0">
            <a:spAutoFit/>
          </a:bodyPr>
          <a:lstStyle/>
          <a:p>
            <a:pPr algn="ctr"/>
            <a:r>
              <a:rPr lang="en-GB" sz="2400">
                <a:solidFill>
                  <a:schemeClr val="accent5">
                    <a:lumMod val="50000"/>
                  </a:schemeClr>
                </a:solidFill>
              </a:rPr>
              <a:t>Das [e] </a:t>
            </a:r>
            <a:r>
              <a:rPr lang="en-GB" sz="2400" err="1">
                <a:solidFill>
                  <a:schemeClr val="accent5">
                    <a:lumMod val="50000"/>
                  </a:schemeClr>
                </a:solidFill>
              </a:rPr>
              <a:t>ist</a:t>
            </a:r>
            <a:r>
              <a:rPr lang="en-GB" sz="2400">
                <a:solidFill>
                  <a:schemeClr val="accent5">
                    <a:lumMod val="50000"/>
                  </a:schemeClr>
                </a:solidFill>
              </a:rPr>
              <a:t> lang. </a:t>
            </a:r>
            <a:endParaRPr lang="en-GB" sz="2400" dirty="0">
              <a:solidFill>
                <a:schemeClr val="accent5">
                  <a:lumMod val="50000"/>
                </a:schemeClr>
              </a:solidFill>
            </a:endParaRPr>
          </a:p>
        </p:txBody>
      </p:sp>
      <p:sp>
        <p:nvSpPr>
          <p:cNvPr id="25" name="TextBox 24">
            <a:extLst>
              <a:ext uri="{FF2B5EF4-FFF2-40B4-BE49-F238E27FC236}">
                <a16:creationId xmlns:a16="http://schemas.microsoft.com/office/drawing/2014/main" id="{860BFE53-7C6E-43C6-BCFB-61F738291DB6}"/>
              </a:ext>
            </a:extLst>
          </p:cNvPr>
          <p:cNvSpPr txBox="1"/>
          <p:nvPr/>
        </p:nvSpPr>
        <p:spPr>
          <a:xfrm>
            <a:off x="7749746" y="5168577"/>
            <a:ext cx="2458995" cy="461665"/>
          </a:xfrm>
          <a:prstGeom prst="rect">
            <a:avLst/>
          </a:prstGeom>
          <a:noFill/>
        </p:spPr>
        <p:txBody>
          <a:bodyPr wrap="square" rtlCol="0">
            <a:spAutoFit/>
          </a:bodyPr>
          <a:lstStyle/>
          <a:p>
            <a:pPr algn="ctr"/>
            <a:r>
              <a:rPr lang="en-GB" sz="2400">
                <a:solidFill>
                  <a:schemeClr val="accent5">
                    <a:lumMod val="50000"/>
                  </a:schemeClr>
                </a:solidFill>
              </a:rPr>
              <a:t>Das [e] </a:t>
            </a:r>
            <a:r>
              <a:rPr lang="en-GB" sz="2400" err="1">
                <a:solidFill>
                  <a:schemeClr val="accent5">
                    <a:lumMod val="50000"/>
                  </a:schemeClr>
                </a:solidFill>
              </a:rPr>
              <a:t>ist</a:t>
            </a:r>
            <a:r>
              <a:rPr lang="en-GB" sz="2400">
                <a:solidFill>
                  <a:schemeClr val="accent5">
                    <a:lumMod val="50000"/>
                  </a:schemeClr>
                </a:solidFill>
              </a:rPr>
              <a:t> lang. </a:t>
            </a:r>
            <a:endParaRPr lang="en-GB" sz="2400" dirty="0">
              <a:solidFill>
                <a:schemeClr val="accent5">
                  <a:lumMod val="50000"/>
                </a:schemeClr>
              </a:solidFill>
            </a:endParaRPr>
          </a:p>
        </p:txBody>
      </p:sp>
      <p:sp>
        <p:nvSpPr>
          <p:cNvPr id="8" name="Oval 7">
            <a:extLst>
              <a:ext uri="{FF2B5EF4-FFF2-40B4-BE49-F238E27FC236}">
                <a16:creationId xmlns:a16="http://schemas.microsoft.com/office/drawing/2014/main" id="{4B390B42-9725-4B89-A30B-07ACE1E48ED0}"/>
              </a:ext>
            </a:extLst>
          </p:cNvPr>
          <p:cNvSpPr/>
          <p:nvPr/>
        </p:nvSpPr>
        <p:spPr>
          <a:xfrm>
            <a:off x="6139541" y="1218512"/>
            <a:ext cx="1135540" cy="584775"/>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568543" y="3123869"/>
            <a:ext cx="2072641" cy="707886"/>
          </a:xfrm>
          <a:prstGeom prst="rect">
            <a:avLst/>
          </a:prstGeom>
          <a:noFill/>
        </p:spPr>
        <p:txBody>
          <a:bodyPr wrap="square" rtlCol="0">
            <a:spAutoFit/>
          </a:bodyPr>
          <a:lstStyle/>
          <a:p>
            <a:pPr algn="ctr"/>
            <a:r>
              <a:rPr lang="en-GB" sz="4000" b="1" dirty="0">
                <a:solidFill>
                  <a:schemeClr val="accent5">
                    <a:lumMod val="50000"/>
                  </a:schemeClr>
                </a:solidFill>
              </a:rPr>
              <a:t>[very]</a:t>
            </a:r>
          </a:p>
        </p:txBody>
      </p:sp>
      <p:pic>
        <p:nvPicPr>
          <p:cNvPr id="18" name="Picture 2" descr="lake clipart - Clip Art Libr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096" y="2515570"/>
            <a:ext cx="3357534" cy="189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05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23" grpId="0" animBg="1"/>
      <p:bldP spid="5" grpId="0"/>
      <p:bldP spid="25" grpId="0"/>
      <p:bldP spid="8"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C1201E48-14A4-8B47-A494-F785721C1852}" vid="{453E499D-4EAB-BA4C-B8B3-68DE1A8A6823}"/>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4.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575</TotalTime>
  <Words>9308</Words>
  <Application>Microsoft Macintosh PowerPoint</Application>
  <PresentationFormat>Widescreen</PresentationFormat>
  <Paragraphs>1121</Paragraphs>
  <Slides>60</Slides>
  <Notes>60</Notes>
  <HiddenSlides>0</HiddenSlides>
  <MMClips>1</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60</vt:i4>
      </vt:variant>
    </vt:vector>
  </HeadingPairs>
  <TitlesOfParts>
    <vt:vector size="68" baseType="lpstr">
      <vt:lpstr>arial</vt:lpstr>
      <vt:lpstr>Calibri</vt:lpstr>
      <vt:lpstr>Century Gothic</vt:lpstr>
      <vt:lpstr>1_Office Theme</vt:lpstr>
      <vt:lpstr>4_Office Theme</vt:lpstr>
      <vt:lpstr>5_Office Theme</vt:lpstr>
      <vt:lpstr>7_Office Theme</vt:lpstr>
      <vt:lpstr>8_Office Theme</vt:lpstr>
      <vt:lpstr>Narrating past events </vt:lpstr>
      <vt:lpstr>Wie sagt man das? [1/8]</vt:lpstr>
      <vt:lpstr>Wie sagt man das? [2/8]</vt:lpstr>
      <vt:lpstr>Wie sagt man das? [3/8]</vt:lpstr>
      <vt:lpstr>Wie sagt man das? [4/8]</vt:lpstr>
      <vt:lpstr>Wie sagt man das? [5/8]</vt:lpstr>
      <vt:lpstr>Wie sagt man das? [6/8]</vt:lpstr>
      <vt:lpstr>Wie sagt man das? [7/8]</vt:lpstr>
      <vt:lpstr>Wie sagt man das? [8/8]</vt:lpstr>
      <vt:lpstr>Adjektivendungen – R1 und R2</vt:lpstr>
      <vt:lpstr>Vokabeln</vt:lpstr>
      <vt:lpstr>Was ist in deinem Rucksack?</vt:lpstr>
      <vt:lpstr>Was hast du durchs Fenster gesehen? [1/10]</vt:lpstr>
      <vt:lpstr>Was hast du durchs Fenster gesehen? [2/10]</vt:lpstr>
      <vt:lpstr>Was hast du durchs Fenster gesehen? [3/10]</vt:lpstr>
      <vt:lpstr>Was hast du durchs Fenster gesehen? [4/10]</vt:lpstr>
      <vt:lpstr>Was hast du durchs Fenster gesehen? [5/10]</vt:lpstr>
      <vt:lpstr>Was hast du durchs Fenster gesehen? [6/10]</vt:lpstr>
      <vt:lpstr>Was hast du durchs Fenster gesehen? [7/10]</vt:lpstr>
      <vt:lpstr>Was hast du durchs Fenster gesehen? [8/10]</vt:lpstr>
      <vt:lpstr>Was hast du durchs Fenster gesehen? [9/10]</vt:lpstr>
      <vt:lpstr>Was hast du durchs Fenster gesehen? [10/10]</vt:lpstr>
      <vt:lpstr>Wie sagt man das auf Englisch?</vt:lpstr>
      <vt:lpstr>Wie sagt man das auf Englisch?</vt:lpstr>
      <vt:lpstr>der Komparativ</vt:lpstr>
      <vt:lpstr>Wie sagt man das auf Deutsch?</vt:lpstr>
      <vt:lpstr>Wie sagt man das auf Deutsch?</vt:lpstr>
      <vt:lpstr>Hier ist es extrem cool!</vt:lpstr>
      <vt:lpstr>Beschreib das Bild</vt:lpstr>
      <vt:lpstr>Antworten</vt:lpstr>
      <vt:lpstr>Fragen</vt:lpstr>
      <vt:lpstr>Narrating past events </vt:lpstr>
      <vt:lpstr>Ein WhatsApp</vt:lpstr>
      <vt:lpstr>Antworten</vt:lpstr>
      <vt:lpstr>Intensifiers</vt:lpstr>
      <vt:lpstr>Was meinen sie?</vt:lpstr>
      <vt:lpstr>Plurals</vt:lpstr>
      <vt:lpstr>Wie viele?</vt:lpstr>
      <vt:lpstr>Wie viele?</vt:lpstr>
      <vt:lpstr>Wie viele?</vt:lpstr>
      <vt:lpstr>Wie viele?</vt:lpstr>
      <vt:lpstr>Wie viele?</vt:lpstr>
      <vt:lpstr>Wie viele?</vt:lpstr>
      <vt:lpstr>Wie viele?</vt:lpstr>
      <vt:lpstr>Wie viele?</vt:lpstr>
      <vt:lpstr>Wie viele?</vt:lpstr>
      <vt:lpstr>Wie viele?</vt:lpstr>
      <vt:lpstr>Wo sind sie?</vt:lpstr>
      <vt:lpstr>Antworten</vt:lpstr>
      <vt:lpstr>Wann ist das?</vt:lpstr>
      <vt:lpstr>Wann ist das?</vt:lpstr>
      <vt:lpstr>Fragen </vt:lpstr>
      <vt:lpstr>Ein Interview mit Mia</vt:lpstr>
      <vt:lpstr>Ein Interview mit einer Sängerin</vt:lpstr>
      <vt:lpstr>Antworten – Student(in) A</vt:lpstr>
      <vt:lpstr>Ein Interview mit einem Musikmanager</vt:lpstr>
      <vt:lpstr>Antworten – Student(in) B</vt:lpstr>
      <vt:lpstr>Gaming Grammar</vt:lpstr>
      <vt:lpstr>Hausaufgaben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466</cp:revision>
  <dcterms:created xsi:type="dcterms:W3CDTF">2020-07-18T21:51:12Z</dcterms:created>
  <dcterms:modified xsi:type="dcterms:W3CDTF">2021-12-20T14:57:56Z</dcterms:modified>
</cp:coreProperties>
</file>