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34" r:id="rId3"/>
    <p:sldId id="323" r:id="rId4"/>
    <p:sldId id="324" r:id="rId5"/>
    <p:sldId id="325" r:id="rId6"/>
    <p:sldId id="296" r:id="rId7"/>
    <p:sldId id="326" r:id="rId8"/>
    <p:sldId id="327" r:id="rId9"/>
    <p:sldId id="328" r:id="rId10"/>
    <p:sldId id="329" r:id="rId11"/>
    <p:sldId id="330" r:id="rId12"/>
    <p:sldId id="331" r:id="rId13"/>
    <p:sldId id="332" r:id="rId14"/>
    <p:sldId id="319" r:id="rId15"/>
    <p:sldId id="3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 clrIdx="0">
    <p:extLst>
      <p:ext uri="{19B8F6BF-5375-455C-9EA6-DF929625EA0E}">
        <p15:presenceInfo xmlns:p15="http://schemas.microsoft.com/office/powerpoint/2012/main" userId="Emma Marsden" providerId="None"/>
      </p:ext>
    </p:extLst>
  </p:cmAuthor>
  <p:cmAuthor id="2" name="Stephen Owen" initials="SO" lastIdx="1" clrIdx="1">
    <p:extLst>
      <p:ext uri="{19B8F6BF-5375-455C-9EA6-DF929625EA0E}">
        <p15:presenceInfo xmlns:p15="http://schemas.microsoft.com/office/powerpoint/2012/main" userId="Stephen Owen" providerId="None"/>
      </p:ext>
    </p:extLst>
  </p:cmAuthor>
  <p:cmAuthor id="3" name="Natalie Finlayson" initials="NF" lastIdx="10" clrIdx="2">
    <p:extLst>
      <p:ext uri="{19B8F6BF-5375-455C-9EA6-DF929625EA0E}">
        <p15:presenceInfo xmlns:p15="http://schemas.microsoft.com/office/powerpoint/2012/main" userId="S::Natalie.Finlayson@glasgow.ac.uk::fffa9436-0c20-47f6-a103-b85039ead7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15076"/>
    <a:srgbClr val="FFFF99"/>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376" autoAdjust="0"/>
  </p:normalViewPr>
  <p:slideViewPr>
    <p:cSldViewPr snapToGrid="0">
      <p:cViewPr varScale="1">
        <p:scale>
          <a:sx n="93" d="100"/>
          <a:sy n="93" d="100"/>
        </p:scale>
        <p:origin x="232" y="4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05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L2&gt;L1 translation task</a:t>
            </a:r>
            <a:r>
              <a:rPr lang="en-GB" baseline="0" dirty="0"/>
              <a:t> checks understanding of the new vocabulary AND of the person of the verb used in each sentence, engaging the learners again with the grammar feature.</a:t>
            </a:r>
          </a:p>
          <a:p>
            <a:endParaRPr lang="en-GB" baseline="0" dirty="0"/>
          </a:p>
          <a:p>
            <a:r>
              <a:rPr lang="en-GB" baseline="0" dirty="0"/>
              <a:t>The slide could be printed out for learners to insert their translations.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63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answers to the translation task</a:t>
            </a:r>
            <a:r>
              <a:rPr lang="en-GB" b="0" baseline="0" dirty="0"/>
              <a:t> are provided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Then, learners should now be asked to convert the sentences back into French orally once the translation is confirmed.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As an extension activity, they could then do this in writing in their exercise 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We need to bear in mind that learners are not at the moment ‘actively’ choosing to use (produce) faire for all these different English meaning. Because this task focusses </a:t>
            </a:r>
            <a:r>
              <a:rPr lang="en-GB" b="0" i="1" baseline="0" dirty="0"/>
              <a:t>only</a:t>
            </a:r>
            <a:r>
              <a:rPr lang="en-GB" b="0" baseline="0" dirty="0"/>
              <a:t> on faire, this is a ‘given’ in this series of activities! In a later series of activities in the Scheme of Work, we will provide opportunities for students to actively ‘choose’ to produce ‘faire’ for this set of activities (versus </a:t>
            </a:r>
            <a:r>
              <a:rPr lang="en-GB" b="0" baseline="0" dirty="0" err="1"/>
              <a:t>aller</a:t>
            </a:r>
            <a:r>
              <a:rPr lang="en-GB" b="0" baseline="0" dirty="0"/>
              <a:t> or </a:t>
            </a:r>
            <a:r>
              <a:rPr lang="en-GB" b="0" baseline="0" dirty="0" err="1"/>
              <a:t>être</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0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for both Partner A and B (for the person speaking each time).</a:t>
            </a:r>
          </a:p>
          <a:p>
            <a:endParaRPr lang="en-GB" baseline="0" dirty="0"/>
          </a:p>
          <a:p>
            <a:r>
              <a:rPr lang="en-GB" baseline="0" dirty="0"/>
              <a:t>Learners are now challenged to produce sentences using the first person singular form of </a:t>
            </a:r>
            <a:r>
              <a:rPr lang="en-GB" i="1" baseline="0" dirty="0"/>
              <a:t>faire i</a:t>
            </a:r>
            <a:r>
              <a:rPr lang="en-GB" i="0" baseline="0" dirty="0"/>
              <a:t>n</a:t>
            </a:r>
            <a:r>
              <a:rPr lang="en-GB" baseline="0" dirty="0"/>
              <a:t> response to the pictures, in order to narrate an imaginary day to their partner. Make it clear to learners that they are doing this in the present tense, i.e. saying what they do as it happens, rather than recounting past events.</a:t>
            </a:r>
          </a:p>
          <a:p>
            <a:endParaRPr lang="en-GB" baseline="0" dirty="0"/>
          </a:p>
          <a:p>
            <a:r>
              <a:rPr lang="en-GB" baseline="0" dirty="0"/>
              <a:t>The fact that the learners select their own order (numbering on the sheet, if printed out for them, as they go) means that this sheet must be re-used with the partners’ having swapped roles.</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51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for both Partner A and B (for the person speaking each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Partners are challenged to note down the description of events in the order in which they hear them, translating these into English at the same time, in order to check understanding of the vocabulary. </a:t>
            </a:r>
          </a:p>
          <a:p>
            <a:endParaRPr lang="en-GB" baseline="0" dirty="0"/>
          </a:p>
          <a:p>
            <a:r>
              <a:rPr lang="en-GB" baseline="0" dirty="0"/>
              <a:t>Partners A &amp; B now swap roles (it may be necessary to print a second set of cards).</a:t>
            </a:r>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325860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Learners are now challenged to produce sentences in writing using the first person singular form in response to the pictures, in order to narrate what normally happens in an imaginary weekend. </a:t>
            </a:r>
          </a:p>
          <a:p>
            <a:endParaRPr lang="en-GB" baseline="0" dirty="0"/>
          </a:p>
          <a:p>
            <a:r>
              <a:rPr lang="en-GB" baseline="0" dirty="0"/>
              <a:t>Make it clear to learners that they are writing in the present tense, i.e. saying what happens normally (Note to teacher: we will cover the present continuous in a later week, I am doing, I am playing).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an additional challenge, learners could then be asked to do this using the second person singular form – i.e. writing about what ‘you’ do – or the third person singular form – i.e. writing about what s/he does.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Remind learners that the weather expressions are always used impersonally – i.e. with ‘</a:t>
            </a:r>
            <a:r>
              <a:rPr lang="en-GB" baseline="0" dirty="0" err="1"/>
              <a:t>il</a:t>
            </a:r>
            <a:r>
              <a:rPr lang="en-GB" baseline="0" dirty="0"/>
              <a: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18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images remind students</a:t>
            </a:r>
            <a:r>
              <a:rPr lang="en-GB" baseline="0" dirty="0"/>
              <a:t> of</a:t>
            </a:r>
            <a:r>
              <a:rPr lang="en-GB" dirty="0"/>
              <a:t> the two previously-learnt translations of </a:t>
            </a:r>
            <a:r>
              <a:rPr lang="en-GB" i="1" dirty="0"/>
              <a:t>faire</a:t>
            </a:r>
            <a:r>
              <a:rPr lang="en-GB" i="0" dirty="0"/>
              <a:t> as ‘make</a:t>
            </a:r>
            <a:r>
              <a:rPr lang="en-GB" dirty="0"/>
              <a:t>’ and ‘do’. </a:t>
            </a:r>
          </a:p>
          <a:p>
            <a:endParaRPr lang="en-GB" dirty="0"/>
          </a:p>
          <a:p>
            <a:r>
              <a:rPr lang="en-GB" dirty="0"/>
              <a:t>Teachers can</a:t>
            </a:r>
            <a:r>
              <a:rPr lang="en-GB" baseline="0" dirty="0"/>
              <a:t> u</a:t>
            </a:r>
            <a:r>
              <a:rPr lang="en-GB" dirty="0"/>
              <a:t>se this slide to</a:t>
            </a:r>
            <a:r>
              <a:rPr lang="en-GB" baseline="0" dirty="0"/>
              <a:t> revise the previously-presented vocabulary in a listen and repeat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3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alternative meanings of ‘faire’ are now introduced. It is important to point out that the verb can variously be rendered as </a:t>
            </a:r>
            <a:r>
              <a:rPr lang="en-GB" baseline="0" dirty="0"/>
              <a:t>‘go (on/for)’ and ‘be’ across these examples, the verb ‘faire’ in French covering all of these different meanings in these common collocations. The weather terms are covered with the infinitive for now, as they can of course be encountered in this form in natural language: e.g., ‘</a:t>
            </a:r>
            <a:r>
              <a:rPr lang="en-GB" baseline="0" dirty="0" err="1"/>
              <a:t>il</a:t>
            </a:r>
            <a:r>
              <a:rPr lang="en-GB" baseline="0" dirty="0"/>
              <a:t> </a:t>
            </a:r>
            <a:r>
              <a:rPr lang="en-GB" baseline="0" dirty="0" err="1"/>
              <a:t>va</a:t>
            </a:r>
            <a:r>
              <a:rPr lang="en-GB" baseline="0" dirty="0"/>
              <a:t> faire beau’. The impersonal use of ‘faire’ in these expressions will be discussed later. Instead of blanking out each term in turn to challenge learners to recall them (as has been done at times previously), a different set of activities designed to practise this vocabulary follows on the next sequence of slides. </a:t>
            </a:r>
          </a:p>
          <a:p>
            <a:r>
              <a:rPr lang="en-GB" baseline="0" dirty="0"/>
              <a:t>As with all vocabulary sets in this scheme of work, ideally these terms will have been learned prior to the lesson with the aid of Quizlet, or similar.</a:t>
            </a:r>
          </a:p>
          <a:p>
            <a:endParaRPr lang="en-GB" baseline="0" dirty="0"/>
          </a:p>
          <a:p>
            <a:r>
              <a:rPr lang="en-GB" b="1" baseline="0" dirty="0"/>
              <a:t>Vocabulary</a:t>
            </a:r>
            <a:endParaRPr lang="fr-FR" b="1" dirty="0"/>
          </a:p>
          <a:p>
            <a:r>
              <a:rPr lang="fr-FR" dirty="0"/>
              <a:t>voyage [904], promenade [&gt;5000], tour [523], magasin [1736], bateau [1287], beau [393], mauvais [274]</a:t>
            </a:r>
          </a:p>
          <a:p>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5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This slide pr</a:t>
            </a:r>
            <a:r>
              <a:rPr lang="en-GB" dirty="0"/>
              <a:t>esents</a:t>
            </a:r>
            <a:r>
              <a:rPr lang="en-GB" baseline="0" dirty="0"/>
              <a:t> the new and alternative uses of ‘faire’.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can</a:t>
            </a:r>
            <a:r>
              <a:rPr lang="en-GB" baseline="0" dirty="0"/>
              <a:t> u</a:t>
            </a:r>
            <a:r>
              <a:rPr lang="en-GB" dirty="0"/>
              <a:t>se this slide to</a:t>
            </a:r>
            <a:r>
              <a:rPr lang="en-GB" baseline="0" dirty="0"/>
              <a:t> practise this vocabulary in a listen and repeat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93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impersonal use of ‘faire’ in weather</a:t>
            </a:r>
            <a:r>
              <a:rPr lang="en-GB" baseline="0" dirty="0"/>
              <a:t> expressions is now explained, since activities follow involving the conjugated forms of the verb, rather than just the infinitive and so ‘</a:t>
            </a:r>
            <a:r>
              <a:rPr lang="en-GB" baseline="0" dirty="0" err="1"/>
              <a:t>il</a:t>
            </a:r>
            <a:r>
              <a:rPr lang="en-GB" baseline="0" dirty="0"/>
              <a:t>’ is necessary.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70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input activities relating to the first,</a:t>
            </a:r>
            <a:r>
              <a:rPr lang="en-GB" b="0" baseline="0" dirty="0"/>
              <a:t> second and third person singular forms of ‘faire’ having taken place in 1.1 Week 7, the listening task in this current week’s sequence involves new vocabulary recognition (though exemplifying all three conjugated forms that had previously been learned). This slide could be printed off for learners to note their responses or they could do this in their exercise books. Teachers should click on the numbers at the bottom of the slide in the order given to activate the sound files. The students then write in the number next to the correct picture.</a:t>
            </a:r>
            <a:endParaRPr lang="en-GB" b="0" dirty="0"/>
          </a:p>
          <a:p>
            <a:endParaRPr lang="en-GB" b="1" dirty="0"/>
          </a:p>
          <a:p>
            <a:r>
              <a:rPr lang="en-GB" b="1" dirty="0"/>
              <a:t>Transcript</a:t>
            </a:r>
          </a:p>
          <a:p>
            <a:pPr marL="228600" indent="-228600">
              <a:buAutoNum type="arabicParenR"/>
            </a:pPr>
            <a:r>
              <a:rPr lang="fr-FR" b="0" noProof="0" dirty="0"/>
              <a:t>Je fais les magasins.</a:t>
            </a:r>
          </a:p>
          <a:p>
            <a:pPr marL="228600" indent="-228600">
              <a:buAutoNum type="arabicParenR"/>
            </a:pPr>
            <a:r>
              <a:rPr lang="fr-FR" b="0" noProof="0" dirty="0"/>
              <a:t>Elle fait le ménage.</a:t>
            </a:r>
          </a:p>
          <a:p>
            <a:pPr marL="228600" indent="-228600">
              <a:buAutoNum type="arabicParenR"/>
            </a:pPr>
            <a:r>
              <a:rPr lang="fr-FR" b="0" noProof="0" dirty="0"/>
              <a:t>Je fais un voyage.</a:t>
            </a:r>
          </a:p>
          <a:p>
            <a:pPr marL="228600" indent="-228600">
              <a:buAutoNum type="arabicParenR"/>
            </a:pPr>
            <a:r>
              <a:rPr lang="fr-FR" b="0" noProof="0" dirty="0"/>
              <a:t>Il fait une promenade.</a:t>
            </a:r>
            <a:endParaRPr lang="fr-FR" b="0" baseline="0" noProof="0" dirty="0"/>
          </a:p>
          <a:p>
            <a:pPr marL="228600" indent="-228600">
              <a:buAutoNum type="arabicParenR"/>
            </a:pPr>
            <a:r>
              <a:rPr lang="fr-FR" b="0" baseline="0" noProof="0" dirty="0"/>
              <a:t>Il fait mauvais.</a:t>
            </a:r>
          </a:p>
          <a:p>
            <a:pPr marL="228600" indent="-228600">
              <a:buAutoNum type="arabicParenR"/>
            </a:pPr>
            <a:r>
              <a:rPr lang="fr-FR" b="0" baseline="0" noProof="0" dirty="0"/>
              <a:t>Il fait beau.</a:t>
            </a:r>
          </a:p>
          <a:p>
            <a:pPr marL="228600" indent="-228600">
              <a:buAutoNum type="arabicParenR"/>
            </a:pPr>
            <a:r>
              <a:rPr lang="fr-FR" b="0" baseline="0" noProof="0" dirty="0"/>
              <a:t>Elle fait un tour.</a:t>
            </a:r>
          </a:p>
          <a:p>
            <a:pPr marL="228600" indent="-228600">
              <a:buAutoNum type="arabicParenR"/>
            </a:pPr>
            <a:r>
              <a:rPr lang="fr-FR" b="0" baseline="0" noProof="0" dirty="0"/>
              <a:t>Elle fait une promenade en bateau.</a:t>
            </a:r>
          </a:p>
          <a:p>
            <a:pPr marL="228600" indent="-228600">
              <a:buAutoNum type="arabicParenR"/>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66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answers to the listening task</a:t>
            </a:r>
            <a:r>
              <a:rPr lang="en-GB" b="0" baseline="0" dirty="0"/>
              <a:t> are provided on this slide. Teachers should click on the letters this time, working either in alphabetical or in number order as desired, to activate the sound files.</a:t>
            </a:r>
          </a:p>
          <a:p>
            <a:r>
              <a:rPr lang="en-GB" b="0" baseline="0" dirty="0"/>
              <a:t>Learners could be asked to (a) reconstruct the sentence as heard in the transcript and / or then b) create a similar sentence which could fit the picture.</a:t>
            </a:r>
          </a:p>
          <a:p>
            <a:r>
              <a:rPr lang="en-GB" b="0" baseline="0" dirty="0"/>
              <a:t>They could do either of these first orally, then in writing (i.e. transcribe or adapt what they hear) in the space available on the sheet, or in their exercise books.</a:t>
            </a:r>
          </a:p>
          <a:p>
            <a:endParaRPr lang="en-GB" b="1" dirty="0"/>
          </a:p>
          <a:p>
            <a:r>
              <a:rPr lang="en-GB" b="1" dirty="0"/>
              <a:t>Transcript</a:t>
            </a:r>
          </a:p>
          <a:p>
            <a:pPr marL="228600" indent="-228600">
              <a:buAutoNum type="arabicParenR"/>
            </a:pPr>
            <a:r>
              <a:rPr lang="fr-FR" b="0" noProof="0" dirty="0"/>
              <a:t>Je fais les magasins.</a:t>
            </a:r>
          </a:p>
          <a:p>
            <a:pPr marL="228600" indent="-228600">
              <a:buAutoNum type="arabicParenR"/>
            </a:pPr>
            <a:r>
              <a:rPr lang="fr-FR" b="0" noProof="0" dirty="0"/>
              <a:t>Elle fait le ménage.</a:t>
            </a:r>
          </a:p>
          <a:p>
            <a:pPr marL="228600" indent="-228600">
              <a:buAutoNum type="arabicParenR"/>
            </a:pPr>
            <a:r>
              <a:rPr lang="fr-FR" b="0" noProof="0" dirty="0"/>
              <a:t>Je fais un voyage.</a:t>
            </a:r>
          </a:p>
          <a:p>
            <a:pPr marL="228600" indent="-228600">
              <a:buAutoNum type="arabicParenR"/>
            </a:pPr>
            <a:r>
              <a:rPr lang="fr-FR" b="0" noProof="0" dirty="0"/>
              <a:t>Il fait une promenade.</a:t>
            </a:r>
            <a:endParaRPr lang="fr-FR" b="0" baseline="0" noProof="0" dirty="0"/>
          </a:p>
          <a:p>
            <a:pPr marL="228600" indent="-228600">
              <a:buAutoNum type="arabicParenR"/>
            </a:pPr>
            <a:r>
              <a:rPr lang="fr-FR" b="0" baseline="0" noProof="0" dirty="0"/>
              <a:t>Il fait mauvais.</a:t>
            </a:r>
          </a:p>
          <a:p>
            <a:pPr marL="228600" indent="-228600">
              <a:buAutoNum type="arabicParenR"/>
            </a:pPr>
            <a:r>
              <a:rPr lang="fr-FR" b="0" baseline="0" noProof="0" dirty="0"/>
              <a:t>Il fait beau.</a:t>
            </a:r>
          </a:p>
          <a:p>
            <a:pPr marL="228600" indent="-228600">
              <a:buAutoNum type="arabicParenR"/>
            </a:pPr>
            <a:r>
              <a:rPr lang="fr-FR" b="0" baseline="0" noProof="0" dirty="0"/>
              <a:t>Elle fait un tour.</a:t>
            </a:r>
          </a:p>
          <a:p>
            <a:pPr marL="228600" indent="-228600">
              <a:buAutoNum type="arabicParenR"/>
            </a:pPr>
            <a:r>
              <a:rPr lang="fr-FR" b="0" baseline="0" noProof="0" dirty="0"/>
              <a:t>Elle fait une promenade en bateau.</a:t>
            </a:r>
          </a:p>
          <a:p>
            <a:pPr marL="228600" indent="-228600">
              <a:buAutoNum type="arabicParenR"/>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88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practices the</a:t>
            </a:r>
            <a:r>
              <a:rPr lang="en-GB" b="0" baseline="0" dirty="0"/>
              <a:t> recognition of forms and practices the links between the nouns/adjectives (voyage, beau) with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input activities relating to the first,</a:t>
            </a:r>
            <a:r>
              <a:rPr lang="en-GB" b="0" baseline="0" dirty="0"/>
              <a:t> second and third person singular forms of ‘faire’ having taken place in 1.1 Week 7, the reading task in this week’s sequence (like the listening previously) involves vocabulary recognition (though including all three conjugated verb forms previously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activity could be done orally, the learners reading out the sentence to go with each picture, after allowing a period for them to work out the answers; alternatively, it could be printed out for learners to do as a written task (or they could complete it in their exercise books). The next slide provides the answers.</a:t>
            </a:r>
            <a:endParaRPr lang="en-GB" b="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20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answers to the reading task</a:t>
            </a:r>
            <a:r>
              <a:rPr lang="en-GB" b="0" baseline="0" dirty="0"/>
              <a:t> are provided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Learners could be asked to read the sentences, rather than merely answering by letter.  This is practising SSCs (phonics).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3272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1246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5494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722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8116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6540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721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115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5301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6219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00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0723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audio" Target="../media/audio4.wav"/><Relationship Id="rId1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audio" Target="../media/audio3.wav"/><Relationship Id="rId17" Type="http://schemas.openxmlformats.org/officeDocument/2006/relationships/audio" Target="../media/audio8.wav"/><Relationship Id="rId2" Type="http://schemas.openxmlformats.org/officeDocument/2006/relationships/notesSlide" Target="../notesSlides/notesSlide6.xml"/><Relationship Id="rId16"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audio" Target="../media/audio2.wav"/><Relationship Id="rId5" Type="http://schemas.openxmlformats.org/officeDocument/2006/relationships/image" Target="../media/image22.png"/><Relationship Id="rId15" Type="http://schemas.openxmlformats.org/officeDocument/2006/relationships/audio" Target="../media/audio6.wav"/><Relationship Id="rId10" Type="http://schemas.openxmlformats.org/officeDocument/2006/relationships/audio" Target="../media/audio1.wav"/><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audio" Target="../media/audio5.wav"/></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audio" Target="../media/audio7.wav"/><Relationship Id="rId1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audio" Target="../media/audio1.wav"/><Relationship Id="rId17" Type="http://schemas.openxmlformats.org/officeDocument/2006/relationships/audio" Target="../media/audio2.wav"/><Relationship Id="rId2" Type="http://schemas.openxmlformats.org/officeDocument/2006/relationships/notesSlide" Target="../notesSlides/notesSlide7.xml"/><Relationship Id="rId16" Type="http://schemas.openxmlformats.org/officeDocument/2006/relationships/audio" Target="../media/audio8.wav"/><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audio" Target="../media/audio4.wav"/><Relationship Id="rId5" Type="http://schemas.openxmlformats.org/officeDocument/2006/relationships/image" Target="../media/image22.png"/><Relationship Id="rId1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audio" Target="../media/audio5.wav"/></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a:extLst>
              <a:ext uri="{C183D7F6-B498-43B3-948B-1728B52AA6E4}">
                <adec:decorative xmlns:adec="http://schemas.microsoft.com/office/drawing/2017/decorative" val="1"/>
              </a:ext>
            </a:extLst>
          </p:cNvPr>
          <p:cNvGrpSpPr/>
          <p:nvPr/>
        </p:nvGrpSpPr>
        <p:grpSpPr>
          <a:xfrm>
            <a:off x="6610" y="-2763"/>
            <a:ext cx="12172735" cy="6860761"/>
            <a:chOff x="-5614" y="-2779"/>
            <a:chExt cx="12172735" cy="6906416"/>
          </a:xfrm>
        </p:grpSpPr>
        <p:grpSp>
          <p:nvGrpSpPr>
            <p:cNvPr id="8" name="Group 7"/>
            <p:cNvGrpSpPr/>
            <p:nvPr/>
          </p:nvGrpSpPr>
          <p:grpSpPr>
            <a:xfrm>
              <a:off x="-2804" y="-1388"/>
              <a:ext cx="12169925" cy="6903634"/>
              <a:chOff x="53641" y="-1388"/>
              <a:chExt cx="12169925" cy="6903634"/>
            </a:xfrm>
            <a:solidFill>
              <a:srgbClr val="E3EAFD"/>
            </a:solidFill>
          </p:grpSpPr>
          <p:sp>
            <p:nvSpPr>
              <p:cNvPr id="9" name="Isosceles Triangle 8">
                <a:extLst>
                  <a:ext uri="{C183D7F6-B498-43B3-948B-1728B52AA6E4}">
                    <adec:decorative xmlns:adec="http://schemas.microsoft.com/office/drawing/2017/decorative" val="1"/>
                  </a:ext>
                </a:extLst>
              </p:cNvPr>
              <p:cNvSpPr/>
              <p:nvPr/>
            </p:nvSpPr>
            <p:spPr>
              <a:xfrm rot="5400000">
                <a:off x="4989567" y="-331753"/>
                <a:ext cx="6903634" cy="756436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p:cNvSpPr/>
              <p:nvPr/>
            </p:nvSpPr>
            <p:spPr>
              <a:xfrm>
                <a:off x="53641" y="0"/>
                <a:ext cx="4635976" cy="690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64041" y="-321449"/>
              <a:ext cx="6903637"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14" y="1"/>
              <a:ext cx="4350984" cy="6903636"/>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3" name="Title 2">
            <a:extLst>
              <a:ext uri="{FF2B5EF4-FFF2-40B4-BE49-F238E27FC236}">
                <a16:creationId xmlns:a16="http://schemas.microsoft.com/office/drawing/2014/main" id="{364517F0-A710-4042-8099-701E8D464216}"/>
              </a:ext>
            </a:extLst>
          </p:cNvPr>
          <p:cNvSpPr>
            <a:spLocks noGrp="1"/>
          </p:cNvSpPr>
          <p:nvPr>
            <p:ph type="ctrTitle"/>
          </p:nvPr>
        </p:nvSpPr>
        <p:spPr>
          <a:xfrm>
            <a:off x="304800" y="1038638"/>
            <a:ext cx="4350984" cy="2387600"/>
          </a:xfrm>
        </p:spPr>
        <p:txBody>
          <a:bodyPr>
            <a:normAutofit/>
          </a:bodyPr>
          <a:lstStyle/>
          <a:p>
            <a:pPr algn="l">
              <a:lnSpc>
                <a:spcPct val="100000"/>
              </a:lnSpc>
              <a:spcBef>
                <a:spcPts val="0"/>
              </a:spcBef>
              <a:defRPr/>
            </a:pPr>
            <a:r>
              <a:rPr lang="en-GB" sz="4000" b="1" dirty="0">
                <a:solidFill>
                  <a:prstClr val="white"/>
                </a:solidFill>
              </a:rPr>
              <a:t>Grammar</a:t>
            </a:r>
            <a:br>
              <a:rPr lang="en-GB" sz="4000" b="1" dirty="0">
                <a:solidFill>
                  <a:prstClr val="white"/>
                </a:solidFill>
              </a:rPr>
            </a:br>
            <a:endParaRPr lang="en-US" sz="4000" dirty="0"/>
          </a:p>
        </p:txBody>
      </p:sp>
      <p:sp>
        <p:nvSpPr>
          <p:cNvPr id="6" name="Subtitle 5">
            <a:extLst>
              <a:ext uri="{FF2B5EF4-FFF2-40B4-BE49-F238E27FC236}">
                <a16:creationId xmlns:a16="http://schemas.microsoft.com/office/drawing/2014/main" id="{834CC3AD-41C7-B344-A1CC-3E374F7A59C3}"/>
              </a:ext>
            </a:extLst>
          </p:cNvPr>
          <p:cNvSpPr>
            <a:spLocks noGrp="1"/>
          </p:cNvSpPr>
          <p:nvPr>
            <p:ph type="subTitle" idx="1"/>
          </p:nvPr>
        </p:nvSpPr>
        <p:spPr>
          <a:xfrm>
            <a:off x="384323" y="3225988"/>
            <a:ext cx="9144000" cy="509217"/>
          </a:xfrm>
        </p:spPr>
        <p:txBody>
          <a:bodyPr/>
          <a:lstStyle/>
          <a:p>
            <a:pPr algn="l"/>
            <a:r>
              <a:rPr lang="en-GB" b="1" dirty="0">
                <a:solidFill>
                  <a:schemeClr val="bg1"/>
                </a:solidFill>
              </a:rPr>
              <a:t>Other uses of the verb </a:t>
            </a:r>
            <a:r>
              <a:rPr lang="en-GB" b="1" i="1" dirty="0">
                <a:solidFill>
                  <a:schemeClr val="bg1"/>
                </a:solidFill>
              </a:rPr>
              <a:t>faire</a:t>
            </a:r>
            <a:endParaRPr lang="en-GB" i="1" dirty="0">
              <a:solidFill>
                <a:prstClr val="white"/>
              </a:solidFill>
            </a:endParaRPr>
          </a:p>
        </p:txBody>
      </p:sp>
      <p:sp>
        <p:nvSpPr>
          <p:cNvPr id="11"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1.2 - Week 2</a:t>
            </a:r>
          </a:p>
        </p:txBody>
      </p:sp>
      <p:sp>
        <p:nvSpPr>
          <p:cNvPr id="12" name="Title 3">
            <a:extLst>
              <a:ext uri="{FF2B5EF4-FFF2-40B4-BE49-F238E27FC236}">
                <a16:creationId xmlns:a16="http://schemas.microsoft.com/office/drawing/2014/main" id="{C0508B9B-5891-4D3C-9F6E-ECDA43B43AC2}"/>
              </a:ext>
            </a:extLst>
          </p:cNvPr>
          <p:cNvSpPr txBox="1">
            <a:spLocks/>
          </p:cNvSpPr>
          <p:nvPr/>
        </p:nvSpPr>
        <p:spPr>
          <a:xfrm>
            <a:off x="294412" y="5899576"/>
            <a:ext cx="5784972" cy="84694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Stephen Owen / Emma Marsden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27/04/20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9849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486508EF-66A9-1A4D-A080-0341841A0741}"/>
              </a:ext>
            </a:extLst>
          </p:cNvPr>
          <p:cNvSpPr>
            <a:spLocks noGrp="1"/>
          </p:cNvSpPr>
          <p:nvPr>
            <p:ph type="title"/>
          </p:nvPr>
        </p:nvSpPr>
        <p:spPr>
          <a:xfrm>
            <a:off x="11353800" y="718"/>
            <a:ext cx="838200" cy="674068"/>
          </a:xfrm>
        </p:spPr>
        <p:txBody>
          <a:bodyPr>
            <a:noAutofit/>
          </a:bodyPr>
          <a:lstStyle/>
          <a:p>
            <a:pPr algn="r"/>
            <a:r>
              <a:rPr lang="en-GB" sz="2800" b="1" dirty="0">
                <a:solidFill>
                  <a:srgbClr val="4472C4">
                    <a:lumMod val="50000"/>
                  </a:srgbClr>
                </a:solidFill>
              </a:rPr>
              <a:t>Lire</a:t>
            </a:r>
            <a:endParaRPr lang="en-US" sz="28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17837393"/>
              </p:ext>
            </p:extLst>
          </p:nvPr>
        </p:nvGraphicFramePr>
        <p:xfrm>
          <a:off x="666670" y="476344"/>
          <a:ext cx="10858659" cy="3993391"/>
        </p:xfrm>
        <a:graphic>
          <a:graphicData uri="http://schemas.openxmlformats.org/drawingml/2006/table">
            <a:tbl>
              <a:tblPr firstRow="1" bandRow="1">
                <a:tableStyleId>{5C22544A-7EE6-4342-B048-85BDC9FD1C3A}</a:tableStyleId>
              </a:tblPr>
              <a:tblGrid>
                <a:gridCol w="706905">
                  <a:extLst>
                    <a:ext uri="{9D8B030D-6E8A-4147-A177-3AD203B41FA5}">
                      <a16:colId xmlns:a16="http://schemas.microsoft.com/office/drawing/2014/main" val="2548973513"/>
                    </a:ext>
                  </a:extLst>
                </a:gridCol>
                <a:gridCol w="736869">
                  <a:extLst>
                    <a:ext uri="{9D8B030D-6E8A-4147-A177-3AD203B41FA5}">
                      <a16:colId xmlns:a16="http://schemas.microsoft.com/office/drawing/2014/main" val="2775102314"/>
                    </a:ext>
                  </a:extLst>
                </a:gridCol>
                <a:gridCol w="3876387">
                  <a:extLst>
                    <a:ext uri="{9D8B030D-6E8A-4147-A177-3AD203B41FA5}">
                      <a16:colId xmlns:a16="http://schemas.microsoft.com/office/drawing/2014/main" val="2063340645"/>
                    </a:ext>
                  </a:extLst>
                </a:gridCol>
                <a:gridCol w="721379">
                  <a:extLst>
                    <a:ext uri="{9D8B030D-6E8A-4147-A177-3AD203B41FA5}">
                      <a16:colId xmlns:a16="http://schemas.microsoft.com/office/drawing/2014/main" val="3028703937"/>
                    </a:ext>
                  </a:extLst>
                </a:gridCol>
                <a:gridCol w="794384">
                  <a:extLst>
                    <a:ext uri="{9D8B030D-6E8A-4147-A177-3AD203B41FA5}">
                      <a16:colId xmlns:a16="http://schemas.microsoft.com/office/drawing/2014/main" val="1859025906"/>
                    </a:ext>
                  </a:extLst>
                </a:gridCol>
                <a:gridCol w="4022735">
                  <a:extLst>
                    <a:ext uri="{9D8B030D-6E8A-4147-A177-3AD203B41FA5}">
                      <a16:colId xmlns:a16="http://schemas.microsoft.com/office/drawing/2014/main" val="3979149899"/>
                    </a:ext>
                  </a:extLst>
                </a:gridCol>
              </a:tblGrid>
              <a:tr h="581409">
                <a:tc gridSpan="6">
                  <a:txBody>
                    <a:bodyPr/>
                    <a:lstStyle/>
                    <a:p>
                      <a:r>
                        <a:rPr lang="en-GB" sz="2400" b="1" dirty="0" err="1">
                          <a:solidFill>
                            <a:schemeClr val="accent5">
                              <a:lumMod val="50000"/>
                            </a:schemeClr>
                          </a:solidFill>
                          <a:latin typeface="Century Gothic" panose="020B0502020202020204" pitchFamily="34" charset="0"/>
                        </a:rPr>
                        <a:t>Écris</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en</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anglais</a:t>
                      </a:r>
                      <a:r>
                        <a:rPr lang="en-GB" sz="2400" b="1" baseline="0" dirty="0">
                          <a:solidFill>
                            <a:schemeClr val="accent5">
                              <a:lumMod val="50000"/>
                            </a:schemeClr>
                          </a:solidFill>
                          <a:latin typeface="Century Gothic" panose="020B0502020202020204" pitchFamily="34" charset="0"/>
                        </a:rPr>
                        <a:t> ! </a:t>
                      </a:r>
                      <a:r>
                        <a:rPr lang="en-GB" sz="2400" b="0" dirty="0">
                          <a:solidFill>
                            <a:schemeClr val="accent5">
                              <a:lumMod val="50000"/>
                            </a:schemeClr>
                          </a:solidFill>
                          <a:latin typeface="Century Gothic" panose="020B0502020202020204" pitchFamily="34" charset="0"/>
                        </a:rPr>
                        <a:t>Now translate the sentences</a:t>
                      </a:r>
                      <a:r>
                        <a:rPr lang="en-GB" sz="2400" b="0" baseline="0" dirty="0">
                          <a:solidFill>
                            <a:schemeClr val="accent5">
                              <a:lumMod val="50000"/>
                            </a:schemeClr>
                          </a:solidFill>
                          <a:latin typeface="Century Gothic" panose="020B0502020202020204" pitchFamily="34" charset="0"/>
                        </a:rPr>
                        <a:t> into English. </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82725"/>
                  </a:ext>
                </a:extLst>
              </a:tr>
              <a:tr h="760222">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760222">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760222">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f</a:t>
                      </a: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760222">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b</a:t>
                      </a: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164" y="1134305"/>
            <a:ext cx="631382" cy="599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6337" y="1938956"/>
            <a:ext cx="441516" cy="60179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485" y="3669877"/>
            <a:ext cx="562741" cy="64476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1366" y="1204680"/>
            <a:ext cx="640111" cy="48424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4322" y="1939069"/>
            <a:ext cx="811115" cy="63672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1202" y="2842141"/>
            <a:ext cx="637356" cy="585584"/>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9210" y="3700974"/>
            <a:ext cx="599348" cy="614929"/>
          </a:xfrm>
          <a:prstGeom prst="rect">
            <a:avLst/>
          </a:prstGeom>
        </p:spPr>
      </p:pic>
      <p:sp>
        <p:nvSpPr>
          <p:cNvPr id="34" name="TextBox 33"/>
          <p:cNvSpPr txBox="1"/>
          <p:nvPr/>
        </p:nvSpPr>
        <p:spPr>
          <a:xfrm>
            <a:off x="4571684" y="5202006"/>
            <a:ext cx="2795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un tour</a:t>
            </a:r>
          </a:p>
        </p:txBody>
      </p:sp>
      <p:sp>
        <p:nvSpPr>
          <p:cNvPr id="35" name="TextBox 34"/>
          <p:cNvSpPr txBox="1"/>
          <p:nvPr/>
        </p:nvSpPr>
        <p:spPr>
          <a:xfrm>
            <a:off x="7936524" y="5212279"/>
            <a:ext cx="29625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mauvais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794176" y="4627125"/>
            <a:ext cx="37587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un voyage</a:t>
            </a:r>
          </a:p>
        </p:txBody>
      </p:sp>
      <p:sp>
        <p:nvSpPr>
          <p:cNvPr id="37" name="TextBox 36"/>
          <p:cNvSpPr txBox="1"/>
          <p:nvPr/>
        </p:nvSpPr>
        <p:spPr>
          <a:xfrm>
            <a:off x="4546706" y="4618186"/>
            <a:ext cx="38288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magasins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801534" y="5785826"/>
            <a:ext cx="23013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beau</a:t>
            </a:r>
          </a:p>
        </p:txBody>
      </p:sp>
      <p:sp>
        <p:nvSpPr>
          <p:cNvPr id="39" name="TextBox 38"/>
          <p:cNvSpPr txBox="1"/>
          <p:nvPr/>
        </p:nvSpPr>
        <p:spPr>
          <a:xfrm>
            <a:off x="4651403" y="5709739"/>
            <a:ext cx="61704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promenade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bateau</a:t>
            </a:r>
          </a:p>
        </p:txBody>
      </p:sp>
      <p:sp>
        <p:nvSpPr>
          <p:cNvPr id="40" name="TextBox 39"/>
          <p:cNvSpPr txBox="1"/>
          <p:nvPr/>
        </p:nvSpPr>
        <p:spPr>
          <a:xfrm>
            <a:off x="801534" y="5202006"/>
            <a:ext cx="32887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 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 ménage</a:t>
            </a:r>
          </a:p>
        </p:txBody>
      </p:sp>
      <p:sp>
        <p:nvSpPr>
          <p:cNvPr id="41" name="TextBox 40"/>
          <p:cNvSpPr txBox="1"/>
          <p:nvPr/>
        </p:nvSpPr>
        <p:spPr>
          <a:xfrm>
            <a:off x="7936524" y="4602127"/>
            <a:ext cx="3962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 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promenade</a:t>
            </a:r>
          </a:p>
        </p:txBody>
      </p:sp>
      <p:sp>
        <p:nvSpPr>
          <p:cNvPr id="43" name="TextBox 42"/>
          <p:cNvSpPr txBox="1"/>
          <p:nvPr/>
        </p:nvSpPr>
        <p:spPr>
          <a:xfrm>
            <a:off x="3130062" y="1329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4" name="TextBox 43"/>
          <p:cNvSpPr txBox="1"/>
          <p:nvPr/>
        </p:nvSpPr>
        <p:spPr>
          <a:xfrm>
            <a:off x="3282462" y="1481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5" name="TextBox 44"/>
          <p:cNvSpPr txBox="1"/>
          <p:nvPr/>
        </p:nvSpPr>
        <p:spPr>
          <a:xfrm>
            <a:off x="3434862" y="1634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6" name="TextBox 45"/>
          <p:cNvSpPr txBox="1"/>
          <p:nvPr/>
        </p:nvSpPr>
        <p:spPr>
          <a:xfrm>
            <a:off x="3587262" y="17865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7" name="TextBox 46"/>
          <p:cNvSpPr txBox="1"/>
          <p:nvPr/>
        </p:nvSpPr>
        <p:spPr>
          <a:xfrm>
            <a:off x="3739662" y="19389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TextBox 47"/>
          <p:cNvSpPr txBox="1"/>
          <p:nvPr/>
        </p:nvSpPr>
        <p:spPr>
          <a:xfrm>
            <a:off x="3892062" y="2091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9" name="TextBox 48"/>
          <p:cNvSpPr txBox="1"/>
          <p:nvPr/>
        </p:nvSpPr>
        <p:spPr>
          <a:xfrm>
            <a:off x="4044462" y="2243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0" name="TextBox 49"/>
          <p:cNvSpPr txBox="1"/>
          <p:nvPr/>
        </p:nvSpPr>
        <p:spPr>
          <a:xfrm>
            <a:off x="3997569" y="2409103"/>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1" name="TextBox 50"/>
          <p:cNvSpPr txBox="1"/>
          <p:nvPr/>
        </p:nvSpPr>
        <p:spPr>
          <a:xfrm>
            <a:off x="4196862" y="2396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2" name="TextBox 51"/>
          <p:cNvSpPr txBox="1"/>
          <p:nvPr/>
        </p:nvSpPr>
        <p:spPr>
          <a:xfrm>
            <a:off x="2690447" y="1117141"/>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6" name="TextBox 55"/>
          <p:cNvSpPr txBox="1"/>
          <p:nvPr/>
        </p:nvSpPr>
        <p:spPr>
          <a:xfrm>
            <a:off x="2836985" y="1129657"/>
            <a:ext cx="750277" cy="531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2" name="TextBox 41"/>
          <p:cNvSpPr txBox="1"/>
          <p:nvPr/>
        </p:nvSpPr>
        <p:spPr>
          <a:xfrm>
            <a:off x="8175338" y="6468306"/>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pic>
        <p:nvPicPr>
          <p:cNvPr id="53" name="Picture 2" descr="Shopping cart Stock photography Shopping bag - shopping png download - 1000*1000 - Free Transparent Shopping Cart png Download.">
            <a:extLst>
              <a:ext uri="{FF2B5EF4-FFF2-40B4-BE49-F238E27FC236}">
                <a16:creationId xmlns:a16="http://schemas.microsoft.com/office/drawing/2014/main" id="{ECF51195-E7AE-47CF-B592-8B92E82FE89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9485" y="2893343"/>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3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F144-AC5C-8042-B3B2-66A004A04F58}"/>
              </a:ext>
            </a:extLst>
          </p:cNvPr>
          <p:cNvSpPr>
            <a:spLocks noGrp="1"/>
          </p:cNvSpPr>
          <p:nvPr>
            <p:ph type="title"/>
          </p:nvPr>
        </p:nvSpPr>
        <p:spPr>
          <a:xfrm>
            <a:off x="9802092" y="0"/>
            <a:ext cx="2389908" cy="665018"/>
          </a:xfrm>
        </p:spPr>
        <p:txBody>
          <a:bodyPr>
            <a:normAutofit/>
          </a:bodyPr>
          <a:lstStyle/>
          <a:p>
            <a:pPr algn="r"/>
            <a:r>
              <a:rPr lang="en-GB" sz="2800" b="1" dirty="0" err="1">
                <a:solidFill>
                  <a:srgbClr val="4472C4">
                    <a:lumMod val="50000"/>
                  </a:srgbClr>
                </a:solidFill>
              </a:rPr>
              <a:t>Écrire</a:t>
            </a:r>
            <a:r>
              <a:rPr lang="en-GB" sz="2800" b="1" dirty="0">
                <a:solidFill>
                  <a:srgbClr val="4472C4">
                    <a:lumMod val="50000"/>
                  </a:srgbClr>
                </a:solidFill>
              </a:rPr>
              <a:t>, </a:t>
            </a:r>
            <a:r>
              <a:rPr lang="en-GB" sz="2800" b="1" dirty="0" err="1">
                <a:solidFill>
                  <a:srgbClr val="4472C4">
                    <a:lumMod val="50000"/>
                  </a:srgbClr>
                </a:solidFill>
              </a:rPr>
              <a:t>Parler</a:t>
            </a:r>
            <a:endParaRPr lang="en-US" sz="28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45922636"/>
              </p:ext>
            </p:extLst>
          </p:nvPr>
        </p:nvGraphicFramePr>
        <p:xfrm>
          <a:off x="666670" y="506368"/>
          <a:ext cx="10858659" cy="5029711"/>
        </p:xfrm>
        <a:graphic>
          <a:graphicData uri="http://schemas.openxmlformats.org/drawingml/2006/table">
            <a:tbl>
              <a:tblPr firstRow="1" bandRow="1">
                <a:tableStyleId>{5C22544A-7EE6-4342-B048-85BDC9FD1C3A}</a:tableStyleId>
              </a:tblPr>
              <a:tblGrid>
                <a:gridCol w="706905">
                  <a:extLst>
                    <a:ext uri="{9D8B030D-6E8A-4147-A177-3AD203B41FA5}">
                      <a16:colId xmlns:a16="http://schemas.microsoft.com/office/drawing/2014/main" val="2548973513"/>
                    </a:ext>
                  </a:extLst>
                </a:gridCol>
                <a:gridCol w="736869">
                  <a:extLst>
                    <a:ext uri="{9D8B030D-6E8A-4147-A177-3AD203B41FA5}">
                      <a16:colId xmlns:a16="http://schemas.microsoft.com/office/drawing/2014/main" val="2775102314"/>
                    </a:ext>
                  </a:extLst>
                </a:gridCol>
                <a:gridCol w="3876387">
                  <a:extLst>
                    <a:ext uri="{9D8B030D-6E8A-4147-A177-3AD203B41FA5}">
                      <a16:colId xmlns:a16="http://schemas.microsoft.com/office/drawing/2014/main" val="2063340645"/>
                    </a:ext>
                  </a:extLst>
                </a:gridCol>
                <a:gridCol w="721379">
                  <a:extLst>
                    <a:ext uri="{9D8B030D-6E8A-4147-A177-3AD203B41FA5}">
                      <a16:colId xmlns:a16="http://schemas.microsoft.com/office/drawing/2014/main" val="3028703937"/>
                    </a:ext>
                  </a:extLst>
                </a:gridCol>
                <a:gridCol w="794384">
                  <a:extLst>
                    <a:ext uri="{9D8B030D-6E8A-4147-A177-3AD203B41FA5}">
                      <a16:colId xmlns:a16="http://schemas.microsoft.com/office/drawing/2014/main" val="1859025906"/>
                    </a:ext>
                  </a:extLst>
                </a:gridCol>
                <a:gridCol w="4022735">
                  <a:extLst>
                    <a:ext uri="{9D8B030D-6E8A-4147-A177-3AD203B41FA5}">
                      <a16:colId xmlns:a16="http://schemas.microsoft.com/office/drawing/2014/main" val="3979149899"/>
                    </a:ext>
                  </a:extLst>
                </a:gridCol>
              </a:tblGrid>
              <a:tr h="581409">
                <a:tc gridSpan="6">
                  <a:txBody>
                    <a:bodyPr/>
                    <a:lstStyle/>
                    <a:p>
                      <a:r>
                        <a:rPr lang="en-GB" sz="2400" b="1" dirty="0">
                          <a:solidFill>
                            <a:schemeClr val="accent5">
                              <a:lumMod val="50000"/>
                            </a:schemeClr>
                          </a:solidFill>
                          <a:latin typeface="Century Gothic" panose="020B050202020202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82725"/>
                  </a:ext>
                </a:extLst>
              </a:tr>
              <a:tr h="760222">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0" dirty="0">
                          <a:solidFill>
                            <a:schemeClr val="accent5">
                              <a:lumMod val="50000"/>
                            </a:schemeClr>
                          </a:solidFill>
                          <a:latin typeface="Century Gothic" panose="020B0502020202020204" pitchFamily="34" charset="0"/>
                        </a:rPr>
                        <a:t>The weather is nice.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0" dirty="0">
                          <a:solidFill>
                            <a:schemeClr val="accent5">
                              <a:lumMod val="50000"/>
                            </a:schemeClr>
                          </a:solidFill>
                          <a:latin typeface="Century Gothic" panose="020B0502020202020204" pitchFamily="34" charset="0"/>
                        </a:rPr>
                        <a:t>The weather is 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760222">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latin typeface="Century Gothic" panose="020B0502020202020204" pitchFamily="34" charset="0"/>
                        </a:rPr>
                        <a:t>I</a:t>
                      </a:r>
                      <a:r>
                        <a:rPr lang="en-GB" sz="2800" b="0" baseline="0" dirty="0">
                          <a:solidFill>
                            <a:schemeClr val="accent5">
                              <a:lumMod val="50000"/>
                            </a:schemeClr>
                          </a:solidFill>
                          <a:latin typeface="Century Gothic" panose="020B0502020202020204" pitchFamily="34" charset="0"/>
                        </a:rPr>
                        <a:t> go </a:t>
                      </a:r>
                      <a:r>
                        <a:rPr lang="en-GB" sz="2800" b="0" dirty="0">
                          <a:solidFill>
                            <a:schemeClr val="accent5">
                              <a:lumMod val="50000"/>
                            </a:schemeClr>
                          </a:solidFill>
                          <a:latin typeface="Century Gothic" panose="020B0502020202020204" pitchFamily="34" charset="0"/>
                        </a:rPr>
                        <a:t>for a walk.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latin typeface="Century Gothic" panose="020B0502020202020204" pitchFamily="34" charset="0"/>
                        </a:rPr>
                        <a:t>She goes on a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760222">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0" dirty="0">
                          <a:solidFill>
                            <a:schemeClr val="accent5">
                              <a:lumMod val="50000"/>
                            </a:schemeClr>
                          </a:solidFill>
                          <a:latin typeface="Century Gothic" panose="020B0502020202020204" pitchFamily="34" charset="0"/>
                        </a:rPr>
                        <a:t>You do the shopping.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latin typeface="Century Gothic" panose="020B0502020202020204" pitchFamily="34" charset="0"/>
                        </a:rPr>
                        <a:t>You go on a boat ride.</a:t>
                      </a:r>
                    </a:p>
                    <a:p>
                      <a:endParaRPr lang="en-GB" sz="28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760222">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0" dirty="0">
                          <a:solidFill>
                            <a:schemeClr val="accent5">
                              <a:lumMod val="50000"/>
                            </a:schemeClr>
                          </a:solidFill>
                          <a:latin typeface="Century Gothic" panose="020B0502020202020204" pitchFamily="34" charset="0"/>
                        </a:rPr>
                        <a:t>She goes </a:t>
                      </a:r>
                      <a:r>
                        <a:rPr lang="en-GB" sz="2800" b="0" baseline="0" dirty="0">
                          <a:solidFill>
                            <a:schemeClr val="accent5">
                              <a:lumMod val="50000"/>
                            </a:schemeClr>
                          </a:solidFill>
                          <a:latin typeface="Century Gothic" panose="020B0502020202020204" pitchFamily="34" charset="0"/>
                        </a:rPr>
                        <a:t>on a tour.</a:t>
                      </a:r>
                      <a:endParaRPr lang="en-GB" sz="28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latin typeface="Century Gothic" panose="020B0502020202020204" pitchFamily="34" charset="0"/>
                        </a:rPr>
                        <a:t>I</a:t>
                      </a:r>
                      <a:r>
                        <a:rPr lang="en-GB" sz="2800" b="0" baseline="0" dirty="0">
                          <a:solidFill>
                            <a:schemeClr val="accent5">
                              <a:lumMod val="50000"/>
                            </a:schemeClr>
                          </a:solidFill>
                          <a:latin typeface="Century Gothic" panose="020B0502020202020204" pitchFamily="34" charset="0"/>
                        </a:rPr>
                        <a:t> do the housework.</a:t>
                      </a:r>
                      <a:endParaRPr lang="en-GB" sz="2800" b="0" dirty="0">
                        <a:solidFill>
                          <a:schemeClr val="accent5">
                            <a:lumMod val="50000"/>
                          </a:schemeClr>
                        </a:solidFill>
                        <a:latin typeface="Century Gothic" panose="020B0502020202020204" pitchFamily="34" charset="0"/>
                      </a:endParaRPr>
                    </a:p>
                    <a:p>
                      <a:endParaRPr lang="en-GB" sz="28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01" y="1134305"/>
            <a:ext cx="631382" cy="599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464" y="2143603"/>
            <a:ext cx="441516" cy="60179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6850" y="4815975"/>
            <a:ext cx="562741" cy="64476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0206" y="1249441"/>
            <a:ext cx="640111" cy="48424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0846" y="2090739"/>
            <a:ext cx="811115" cy="63672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332" y="3520319"/>
            <a:ext cx="637356" cy="585584"/>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7336" y="4815975"/>
            <a:ext cx="599348" cy="614929"/>
          </a:xfrm>
          <a:prstGeom prst="rect">
            <a:avLst/>
          </a:prstGeom>
        </p:spPr>
      </p:pic>
      <p:sp>
        <p:nvSpPr>
          <p:cNvPr id="43" name="TextBox 42"/>
          <p:cNvSpPr txBox="1"/>
          <p:nvPr/>
        </p:nvSpPr>
        <p:spPr>
          <a:xfrm>
            <a:off x="3130062" y="1329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4" name="TextBox 43"/>
          <p:cNvSpPr txBox="1"/>
          <p:nvPr/>
        </p:nvSpPr>
        <p:spPr>
          <a:xfrm>
            <a:off x="3282462" y="1481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5" name="TextBox 44"/>
          <p:cNvSpPr txBox="1"/>
          <p:nvPr/>
        </p:nvSpPr>
        <p:spPr>
          <a:xfrm>
            <a:off x="3434862" y="1634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6" name="TextBox 45"/>
          <p:cNvSpPr txBox="1"/>
          <p:nvPr/>
        </p:nvSpPr>
        <p:spPr>
          <a:xfrm>
            <a:off x="3587262" y="17865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7" name="TextBox 46"/>
          <p:cNvSpPr txBox="1"/>
          <p:nvPr/>
        </p:nvSpPr>
        <p:spPr>
          <a:xfrm>
            <a:off x="3739662" y="19389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TextBox 47"/>
          <p:cNvSpPr txBox="1"/>
          <p:nvPr/>
        </p:nvSpPr>
        <p:spPr>
          <a:xfrm>
            <a:off x="3892062" y="2091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9" name="TextBox 48"/>
          <p:cNvSpPr txBox="1"/>
          <p:nvPr/>
        </p:nvSpPr>
        <p:spPr>
          <a:xfrm>
            <a:off x="4044462" y="2243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0" name="TextBox 49"/>
          <p:cNvSpPr txBox="1"/>
          <p:nvPr/>
        </p:nvSpPr>
        <p:spPr>
          <a:xfrm>
            <a:off x="3997569" y="2409103"/>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1" name="TextBox 50"/>
          <p:cNvSpPr txBox="1"/>
          <p:nvPr/>
        </p:nvSpPr>
        <p:spPr>
          <a:xfrm>
            <a:off x="4196862" y="2396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2" name="TextBox 51"/>
          <p:cNvSpPr txBox="1"/>
          <p:nvPr/>
        </p:nvSpPr>
        <p:spPr>
          <a:xfrm>
            <a:off x="2690447" y="1117141"/>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6" name="TextBox 55"/>
          <p:cNvSpPr txBox="1"/>
          <p:nvPr/>
        </p:nvSpPr>
        <p:spPr>
          <a:xfrm>
            <a:off x="2836985" y="1129657"/>
            <a:ext cx="750277" cy="531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2" name="TextBox 41"/>
          <p:cNvSpPr txBox="1"/>
          <p:nvPr/>
        </p:nvSpPr>
        <p:spPr>
          <a:xfrm>
            <a:off x="7057010" y="6498317"/>
            <a:ext cx="45660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&amp; Emma Marsden</a:t>
            </a:r>
          </a:p>
        </p:txBody>
      </p:sp>
      <p:pic>
        <p:nvPicPr>
          <p:cNvPr id="24" name="Picture 2" descr="Shopping cart Stock photography Shopping bag - shopping png download - 1000*1000 - Free Transparent Shopping Cart png Download.">
            <a:extLst>
              <a:ext uri="{FF2B5EF4-FFF2-40B4-BE49-F238E27FC236}">
                <a16:creationId xmlns:a16="http://schemas.microsoft.com/office/drawing/2014/main" id="{38C7C538-30BB-43B1-A375-5565B172B0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8220" y="3572606"/>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5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005" y="1887295"/>
            <a:ext cx="2433346" cy="1305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454" y="2258830"/>
            <a:ext cx="883032" cy="12035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4994" y="3614163"/>
            <a:ext cx="1688223" cy="228950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1637" y="4681678"/>
            <a:ext cx="1274712" cy="127471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522" y="3250752"/>
            <a:ext cx="900375" cy="85685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1865" y="4274215"/>
            <a:ext cx="1278333" cy="96940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6852" y="4349053"/>
            <a:ext cx="1197032" cy="1230284"/>
          </a:xfrm>
          <a:prstGeom prst="rect">
            <a:avLst/>
          </a:prstGeom>
        </p:spPr>
      </p:pic>
      <p:sp>
        <p:nvSpPr>
          <p:cNvPr id="20" name="TextBox 19"/>
          <p:cNvSpPr txBox="1"/>
          <p:nvPr/>
        </p:nvSpPr>
        <p:spPr>
          <a:xfrm>
            <a:off x="1241945" y="162370"/>
            <a:ext cx="94812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 the pictures below to describe to your partner in FRENCH what normally happens on a holiday. Use the verb </a:t>
            </a:r>
            <a:r>
              <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faire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e.g. “je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voyage”;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beau”, etc. Your partner will write them down in the order in which you say them, so put a number next to each picture as you say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Check afterwards to see if your partner was correct!</a:t>
            </a:r>
          </a:p>
        </p:txBody>
      </p:sp>
      <p:sp>
        <p:nvSpPr>
          <p:cNvPr id="21" name="TextBox 20"/>
          <p:cNvSpPr txBox="1"/>
          <p:nvPr/>
        </p:nvSpPr>
        <p:spPr>
          <a:xfrm>
            <a:off x="8175338" y="6468306"/>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pic>
        <p:nvPicPr>
          <p:cNvPr id="13" name="Picture 2" descr="Shopping cart Stock photography Shopping bag - shopping png download - 1000*1000 - Free Transparent Shopping Cart png Download.">
            <a:extLst>
              <a:ext uri="{FF2B5EF4-FFF2-40B4-BE49-F238E27FC236}">
                <a16:creationId xmlns:a16="http://schemas.microsoft.com/office/drawing/2014/main" id="{D8C3684B-A028-447A-ABD0-9D126C8DBDD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3884" y="2440688"/>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0BEF8EBC-274A-114C-9070-AC0E5A7D7C98}"/>
              </a:ext>
            </a:extLst>
          </p:cNvPr>
          <p:cNvSpPr>
            <a:spLocks noGrp="1"/>
          </p:cNvSpPr>
          <p:nvPr>
            <p:ph type="title"/>
          </p:nvPr>
        </p:nvSpPr>
        <p:spPr>
          <a:xfrm>
            <a:off x="10996583" y="0"/>
            <a:ext cx="1171935" cy="591069"/>
          </a:xfrm>
        </p:spPr>
        <p:txBody>
          <a:bodyPr>
            <a:normAutofit/>
          </a:bodyPr>
          <a:lstStyle/>
          <a:p>
            <a:pPr algn="r"/>
            <a:r>
              <a:rPr lang="en-GB" sz="2800" b="1" dirty="0" err="1">
                <a:solidFill>
                  <a:srgbClr val="4472C4">
                    <a:lumMod val="50000"/>
                  </a:srgbClr>
                </a:solidFill>
              </a:rPr>
              <a:t>Parler</a:t>
            </a:r>
            <a:endParaRPr lang="en-US" sz="2800" dirty="0"/>
          </a:p>
        </p:txBody>
      </p:sp>
    </p:spTree>
    <p:extLst>
      <p:ext uri="{BB962C8B-B14F-4D97-AF65-F5344CB8AC3E}">
        <p14:creationId xmlns:p14="http://schemas.microsoft.com/office/powerpoint/2010/main" val="179415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865857790"/>
              </p:ext>
            </p:extLst>
          </p:nvPr>
        </p:nvGraphicFramePr>
        <p:xfrm>
          <a:off x="917651" y="1578901"/>
          <a:ext cx="10664749" cy="4663440"/>
        </p:xfrm>
        <a:graphic>
          <a:graphicData uri="http://schemas.openxmlformats.org/drawingml/2006/table">
            <a:tbl>
              <a:tblPr firstRow="1" bandRow="1">
                <a:tableStyleId>{5C22544A-7EE6-4342-B048-85BDC9FD1C3A}</a:tableStyleId>
              </a:tblPr>
              <a:tblGrid>
                <a:gridCol w="1252519">
                  <a:extLst>
                    <a:ext uri="{9D8B030D-6E8A-4147-A177-3AD203B41FA5}">
                      <a16:colId xmlns:a16="http://schemas.microsoft.com/office/drawing/2014/main" val="995027613"/>
                    </a:ext>
                  </a:extLst>
                </a:gridCol>
                <a:gridCol w="9412230">
                  <a:extLst>
                    <a:ext uri="{9D8B030D-6E8A-4147-A177-3AD203B41FA5}">
                      <a16:colId xmlns:a16="http://schemas.microsoft.com/office/drawing/2014/main" val="528603605"/>
                    </a:ext>
                  </a:extLst>
                </a:gridCol>
              </a:tblGrid>
              <a:tr h="398739">
                <a:tc>
                  <a:txBody>
                    <a:bodyPr/>
                    <a:lstStyle/>
                    <a:p>
                      <a:pPr algn="ctr"/>
                      <a:r>
                        <a:rPr lang="en-GB" sz="2800" dirty="0">
                          <a:latin typeface="Century Gothic" panose="020B0502020202020204" pitchFamily="34" charset="0"/>
                        </a:rPr>
                        <a:t>Order</a:t>
                      </a:r>
                    </a:p>
                  </a:txBody>
                  <a:tcPr/>
                </a:tc>
                <a:tc>
                  <a:txBody>
                    <a:bodyPr/>
                    <a:lstStyle/>
                    <a:p>
                      <a:pPr algn="ctr"/>
                      <a:r>
                        <a:rPr lang="en-GB" sz="2800" dirty="0">
                          <a:latin typeface="Century Gothic" panose="020B0502020202020204" pitchFamily="34" charset="0"/>
                        </a:rPr>
                        <a:t>Description (in ENGLISH)</a:t>
                      </a:r>
                    </a:p>
                  </a:txBody>
                  <a:tcPr/>
                </a:tc>
                <a:extLst>
                  <a:ext uri="{0D108BD9-81ED-4DB2-BD59-A6C34878D82A}">
                    <a16:rowId xmlns:a16="http://schemas.microsoft.com/office/drawing/2014/main" val="3165922285"/>
                  </a:ext>
                </a:extLst>
              </a:tr>
              <a:tr h="494039">
                <a:tc>
                  <a:txBody>
                    <a:bodyPr/>
                    <a:lstStyle/>
                    <a:p>
                      <a:pPr algn="ctr"/>
                      <a:r>
                        <a:rPr lang="en-GB" sz="2800" b="1" i="0" dirty="0">
                          <a:solidFill>
                            <a:srgbClr val="002060"/>
                          </a:solidFill>
                          <a:latin typeface="Century Gothic" panose="020B0502020202020204" pitchFamily="34" charset="0"/>
                        </a:rPr>
                        <a:t>1</a:t>
                      </a: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987146601"/>
                  </a:ext>
                </a:extLst>
              </a:tr>
              <a:tr h="494039">
                <a:tc>
                  <a:txBody>
                    <a:bodyPr/>
                    <a:lstStyle/>
                    <a:p>
                      <a:pPr algn="ctr"/>
                      <a:r>
                        <a:rPr lang="en-GB" sz="2800" b="1" i="0" dirty="0">
                          <a:solidFill>
                            <a:srgbClr val="002060"/>
                          </a:solidFill>
                          <a:latin typeface="Century Gothic" panose="020B0502020202020204" pitchFamily="34" charset="0"/>
                        </a:rPr>
                        <a:t>2</a:t>
                      </a: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300934865"/>
                  </a:ext>
                </a:extLst>
              </a:tr>
              <a:tr h="494039">
                <a:tc>
                  <a:txBody>
                    <a:bodyPr/>
                    <a:lstStyle/>
                    <a:p>
                      <a:pPr algn="ctr"/>
                      <a:r>
                        <a:rPr lang="en-GB" sz="2800" b="1" i="0" dirty="0">
                          <a:solidFill>
                            <a:srgbClr val="002060"/>
                          </a:solidFill>
                          <a:latin typeface="Century Gothic" panose="020B0502020202020204" pitchFamily="34" charset="0"/>
                        </a:rPr>
                        <a:t>3</a:t>
                      </a: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097229569"/>
                  </a:ext>
                </a:extLst>
              </a:tr>
              <a:tr h="494039">
                <a:tc>
                  <a:txBody>
                    <a:bodyPr/>
                    <a:lstStyle/>
                    <a:p>
                      <a:pPr algn="ctr"/>
                      <a:r>
                        <a:rPr lang="en-GB" sz="2800" b="1" i="0" dirty="0">
                          <a:solidFill>
                            <a:srgbClr val="002060"/>
                          </a:solidFill>
                          <a:latin typeface="Century Gothic" panose="020B0502020202020204" pitchFamily="34" charset="0"/>
                        </a:rPr>
                        <a:t>4</a:t>
                      </a: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2973058811"/>
                  </a:ext>
                </a:extLst>
              </a:tr>
              <a:tr h="494039">
                <a:tc>
                  <a:txBody>
                    <a:bodyPr/>
                    <a:lstStyle/>
                    <a:p>
                      <a:pPr algn="ctr"/>
                      <a:r>
                        <a:rPr lang="en-GB" sz="2800" b="1" i="0" dirty="0">
                          <a:solidFill>
                            <a:srgbClr val="002060"/>
                          </a:solidFill>
                          <a:latin typeface="Century Gothic" panose="020B0502020202020204" pitchFamily="34" charset="0"/>
                        </a:rPr>
                        <a:t>5</a:t>
                      </a: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145792160"/>
                  </a:ext>
                </a:extLst>
              </a:tr>
              <a:tr h="487271">
                <a:tc>
                  <a:txBody>
                    <a:bodyPr/>
                    <a:lstStyle/>
                    <a:p>
                      <a:pPr algn="ctr"/>
                      <a:r>
                        <a:rPr lang="en-GB" sz="2800" b="1" i="0" dirty="0">
                          <a:solidFill>
                            <a:srgbClr val="002060"/>
                          </a:solidFill>
                          <a:latin typeface="Century Gothic" panose="020B0502020202020204" pitchFamily="34" charset="0"/>
                        </a:rPr>
                        <a:t>6</a:t>
                      </a: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159700388"/>
                  </a:ext>
                </a:extLst>
              </a:tr>
              <a:tr h="398739">
                <a:tc>
                  <a:txBody>
                    <a:bodyPr/>
                    <a:lstStyle/>
                    <a:p>
                      <a:pPr algn="ctr"/>
                      <a:r>
                        <a:rPr lang="en-GB" sz="2800" b="1" i="0" dirty="0">
                          <a:solidFill>
                            <a:srgbClr val="002060"/>
                          </a:solidFill>
                          <a:latin typeface="Century Gothic" panose="020B0502020202020204" pitchFamily="34" charset="0"/>
                        </a:rPr>
                        <a:t>7</a:t>
                      </a: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448582675"/>
                  </a:ext>
                </a:extLst>
              </a:tr>
              <a:tr h="398739">
                <a:tc>
                  <a:txBody>
                    <a:bodyPr/>
                    <a:lstStyle/>
                    <a:p>
                      <a:pPr algn="ctr"/>
                      <a:r>
                        <a:rPr lang="en-GB" sz="2800" b="1" i="0" dirty="0">
                          <a:solidFill>
                            <a:srgbClr val="002060"/>
                          </a:solidFill>
                          <a:latin typeface="Century Gothic" panose="020B0502020202020204" pitchFamily="34" charset="0"/>
                        </a:rPr>
                        <a:t>8</a:t>
                      </a: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482124402"/>
                  </a:ext>
                </a:extLst>
              </a:tr>
            </a:tbl>
          </a:graphicData>
        </a:graphic>
      </p:graphicFrame>
      <p:sp>
        <p:nvSpPr>
          <p:cNvPr id="11" name="TextBox 10"/>
          <p:cNvSpPr txBox="1"/>
          <p:nvPr/>
        </p:nvSpPr>
        <p:spPr>
          <a:xfrm>
            <a:off x="1580005" y="504376"/>
            <a:ext cx="9204396" cy="1015663"/>
          </a:xfrm>
          <a:prstGeom prst="rect">
            <a:avLst/>
          </a:prstGeom>
          <a:noFill/>
        </p:spPr>
        <p:txBody>
          <a:bodyPr wrap="square" rtlCol="0">
            <a:spAutoFit/>
          </a:bodyPr>
          <a:lstStyle/>
          <a:p>
            <a:r>
              <a:rPr lang="en-GB" sz="2400" b="1" dirty="0" err="1">
                <a:solidFill>
                  <a:schemeClr val="accent5">
                    <a:lumMod val="50000"/>
                  </a:schemeClr>
                </a:solidFill>
                <a:latin typeface="Century Gothic" panose="020B0502020202020204" pitchFamily="34" charset="0"/>
              </a:rPr>
              <a:t>Écris</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en</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anglais</a:t>
            </a:r>
            <a:r>
              <a:rPr lang="en-GB" sz="2400" b="1" dirty="0">
                <a:solidFill>
                  <a:schemeClr val="accent5">
                    <a:lumMod val="50000"/>
                  </a:schemeClr>
                </a:solidFill>
                <a:latin typeface="Century Gothic" panose="020B0502020202020204" pitchFamily="34" charset="0"/>
              </a:rPr>
              <a:t> ! </a:t>
            </a:r>
            <a:endParaRPr lang="en-GB" sz="2400" b="1" dirty="0">
              <a:solidFill>
                <a:srgbClr val="002060"/>
              </a:solidFill>
              <a:latin typeface="Century Gothic" panose="020B0502020202020204" pitchFamily="34" charset="0"/>
            </a:endParaRPr>
          </a:p>
          <a:p>
            <a:r>
              <a:rPr lang="en-GB" b="1" dirty="0">
                <a:solidFill>
                  <a:srgbClr val="002060"/>
                </a:solidFill>
                <a:latin typeface="Century Gothic" panose="020B0502020202020204" pitchFamily="34" charset="0"/>
              </a:rPr>
              <a:t>Write down your partner’s description of the events, in ENGLISH, in the order in which they say them.</a:t>
            </a:r>
            <a:r>
              <a:rPr lang="en-GB" b="1" dirty="0">
                <a:solidFill>
                  <a:schemeClr val="accent5">
                    <a:lumMod val="50000"/>
                  </a:schemeClr>
                </a:solidFill>
                <a:latin typeface="Century Gothic" panose="020B0502020202020204" pitchFamily="34" charset="0"/>
              </a:rPr>
              <a:t> </a:t>
            </a:r>
            <a:endParaRPr lang="en-GB" b="1" dirty="0">
              <a:solidFill>
                <a:srgbClr val="002060"/>
              </a:solidFill>
              <a:latin typeface="Century Gothic" panose="020B0502020202020204" pitchFamily="34" charset="0"/>
            </a:endParaRPr>
          </a:p>
        </p:txBody>
      </p:sp>
      <p:sp>
        <p:nvSpPr>
          <p:cNvPr id="14" name="TextBox 13"/>
          <p:cNvSpPr txBox="1"/>
          <p:nvPr/>
        </p:nvSpPr>
        <p:spPr>
          <a:xfrm>
            <a:off x="8175338" y="6468306"/>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2" name="Title 1">
            <a:extLst>
              <a:ext uri="{FF2B5EF4-FFF2-40B4-BE49-F238E27FC236}">
                <a16:creationId xmlns:a16="http://schemas.microsoft.com/office/drawing/2014/main" id="{A593E72E-75B2-1D4F-8E35-26A658F187A4}"/>
              </a:ext>
            </a:extLst>
          </p:cNvPr>
          <p:cNvSpPr>
            <a:spLocks noGrp="1"/>
          </p:cNvSpPr>
          <p:nvPr>
            <p:ph type="title"/>
          </p:nvPr>
        </p:nvSpPr>
        <p:spPr>
          <a:xfrm>
            <a:off x="10962858" y="0"/>
            <a:ext cx="1229142" cy="651436"/>
          </a:xfrm>
        </p:spPr>
        <p:txBody>
          <a:bodyPr>
            <a:normAutofit/>
          </a:bodyPr>
          <a:lstStyle/>
          <a:p>
            <a:pPr algn="r"/>
            <a:r>
              <a:rPr lang="en-GB" sz="2800" b="1" dirty="0" err="1"/>
              <a:t>Parler</a:t>
            </a:r>
            <a:endParaRPr lang="en-US" sz="2800" dirty="0"/>
          </a:p>
        </p:txBody>
      </p:sp>
    </p:spTree>
    <p:extLst>
      <p:ext uri="{BB962C8B-B14F-4D97-AF65-F5344CB8AC3E}">
        <p14:creationId xmlns:p14="http://schemas.microsoft.com/office/powerpoint/2010/main" val="280893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005" y="1887295"/>
            <a:ext cx="2433346" cy="1305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454" y="2258830"/>
            <a:ext cx="883032" cy="12035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4994" y="3614163"/>
            <a:ext cx="1688223" cy="228950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1637" y="4681678"/>
            <a:ext cx="1274712" cy="127471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522" y="3250752"/>
            <a:ext cx="900375" cy="85685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1865" y="4274215"/>
            <a:ext cx="1278333" cy="96940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6852" y="4349053"/>
            <a:ext cx="1197032" cy="1230284"/>
          </a:xfrm>
          <a:prstGeom prst="rect">
            <a:avLst/>
          </a:prstGeom>
        </p:spPr>
      </p:pic>
      <p:sp>
        <p:nvSpPr>
          <p:cNvPr id="20" name="TextBox 19"/>
          <p:cNvSpPr txBox="1"/>
          <p:nvPr/>
        </p:nvSpPr>
        <p:spPr>
          <a:xfrm>
            <a:off x="1144090" y="215266"/>
            <a:ext cx="920439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Écris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français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 </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Now use the pictures below to write 8 sentences in FRENCH to describe what normally happens on a holiday, using the verb </a:t>
            </a:r>
            <a:r>
              <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faire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e.g. “je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voyage”;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beau”, etc. </a:t>
            </a:r>
          </a:p>
        </p:txBody>
      </p:sp>
      <p:sp>
        <p:nvSpPr>
          <p:cNvPr id="21" name="TextBox 20"/>
          <p:cNvSpPr txBox="1"/>
          <p:nvPr/>
        </p:nvSpPr>
        <p:spPr>
          <a:xfrm>
            <a:off x="7033814" y="6459533"/>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&amp; Emma Marsden</a:t>
            </a:r>
          </a:p>
        </p:txBody>
      </p:sp>
      <p:pic>
        <p:nvPicPr>
          <p:cNvPr id="13" name="Picture 2" descr="Shopping cart Stock photography Shopping bag - shopping png download - 1000*1000 - Free Transparent Shopping Cart png Download.">
            <a:extLst>
              <a:ext uri="{FF2B5EF4-FFF2-40B4-BE49-F238E27FC236}">
                <a16:creationId xmlns:a16="http://schemas.microsoft.com/office/drawing/2014/main" id="{B2878683-37FC-4108-BBBC-0E488215B7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3884" y="2440688"/>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B0ADF72-1E8C-F344-A633-FDF6706378BB}"/>
              </a:ext>
            </a:extLst>
          </p:cNvPr>
          <p:cNvSpPr>
            <a:spLocks noGrp="1"/>
          </p:cNvSpPr>
          <p:nvPr>
            <p:ph type="title"/>
          </p:nvPr>
        </p:nvSpPr>
        <p:spPr>
          <a:xfrm>
            <a:off x="11020065" y="0"/>
            <a:ext cx="1171935" cy="776127"/>
          </a:xfrm>
        </p:spPr>
        <p:txBody>
          <a:bodyPr>
            <a:normAutofit/>
          </a:bodyPr>
          <a:lstStyle/>
          <a:p>
            <a:pPr algn="r"/>
            <a:r>
              <a:rPr lang="en-GB" sz="2800" b="1" dirty="0" err="1">
                <a:solidFill>
                  <a:srgbClr val="4472C4">
                    <a:lumMod val="50000"/>
                  </a:srgbClr>
                </a:solidFill>
                <a:cs typeface="Calibri" panose="020F0502020204030204" pitchFamily="34" charset="0"/>
              </a:rPr>
              <a:t>Écrire</a:t>
            </a:r>
            <a:endParaRPr lang="en-US" sz="2800" dirty="0"/>
          </a:p>
        </p:txBody>
      </p:sp>
    </p:spTree>
    <p:extLst>
      <p:ext uri="{BB962C8B-B14F-4D97-AF65-F5344CB8AC3E}">
        <p14:creationId xmlns:p14="http://schemas.microsoft.com/office/powerpoint/2010/main" val="244593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099" y="4305662"/>
            <a:ext cx="1944707" cy="145361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8864" y="2210112"/>
            <a:ext cx="1270031" cy="155778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69" y="2292547"/>
            <a:ext cx="1371600" cy="13716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1455" y="19324"/>
            <a:ext cx="1982070" cy="157969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5643" y="2210112"/>
            <a:ext cx="1536470" cy="153647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7799" y="158557"/>
            <a:ext cx="2393892" cy="1338438"/>
          </a:xfrm>
          <a:prstGeom prst="rect">
            <a:avLst/>
          </a:prstGeom>
        </p:spPr>
      </p:pic>
      <p:sp>
        <p:nvSpPr>
          <p:cNvPr id="22" name="Rectangle 21"/>
          <p:cNvSpPr/>
          <p:nvPr/>
        </p:nvSpPr>
        <p:spPr>
          <a:xfrm>
            <a:off x="644824" y="3654325"/>
            <a:ext cx="3748141"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 ménage</a:t>
            </a:r>
          </a:p>
        </p:txBody>
      </p:sp>
      <p:sp>
        <p:nvSpPr>
          <p:cNvPr id="23" name="Rectangle 22"/>
          <p:cNvSpPr/>
          <p:nvPr/>
        </p:nvSpPr>
        <p:spPr>
          <a:xfrm>
            <a:off x="2536162" y="1441367"/>
            <a:ext cx="2196435"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 lit</a:t>
            </a:r>
          </a:p>
        </p:txBody>
      </p:sp>
      <p:sp>
        <p:nvSpPr>
          <p:cNvPr id="24" name="Rectangle 23"/>
          <p:cNvSpPr/>
          <p:nvPr/>
        </p:nvSpPr>
        <p:spPr>
          <a:xfrm>
            <a:off x="7228732" y="1441366"/>
            <a:ext cx="357181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modèle</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25" name="Rectangle 24"/>
          <p:cNvSpPr/>
          <p:nvPr/>
        </p:nvSpPr>
        <p:spPr>
          <a:xfrm>
            <a:off x="4849396" y="3659331"/>
            <a:ext cx="341632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la cuisine</a:t>
            </a:r>
          </a:p>
        </p:txBody>
      </p:sp>
      <p:sp>
        <p:nvSpPr>
          <p:cNvPr id="26" name="Rectangle 25"/>
          <p:cNvSpPr/>
          <p:nvPr/>
        </p:nvSpPr>
        <p:spPr>
          <a:xfrm>
            <a:off x="8769294" y="3664147"/>
            <a:ext cx="319190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l’activité</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27" name="Rectangle 26"/>
          <p:cNvSpPr/>
          <p:nvPr/>
        </p:nvSpPr>
        <p:spPr>
          <a:xfrm>
            <a:off x="1993757" y="5744869"/>
            <a:ext cx="375776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les courses</a:t>
            </a:r>
          </a:p>
        </p:txBody>
      </p:sp>
      <p:sp>
        <p:nvSpPr>
          <p:cNvPr id="28" name="Rectangle 27"/>
          <p:cNvSpPr/>
          <p:nvPr/>
        </p:nvSpPr>
        <p:spPr>
          <a:xfrm>
            <a:off x="6941709" y="5730771"/>
            <a:ext cx="3655168"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les devoirs</a:t>
            </a:r>
          </a:p>
        </p:txBody>
      </p:sp>
      <p:sp>
        <p:nvSpPr>
          <p:cNvPr id="29" name="TextBox 28"/>
          <p:cNvSpPr txBox="1"/>
          <p:nvPr/>
        </p:nvSpPr>
        <p:spPr>
          <a:xfrm>
            <a:off x="6886763" y="6510515"/>
            <a:ext cx="32059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
        <p:nvSpPr>
          <p:cNvPr id="2" name="Title 1" hidden="1">
            <a:extLst>
              <a:ext uri="{FF2B5EF4-FFF2-40B4-BE49-F238E27FC236}">
                <a16:creationId xmlns:a16="http://schemas.microsoft.com/office/drawing/2014/main" id="{CAE48419-225A-304B-829E-9F48A40CFE25}"/>
              </a:ext>
            </a:extLst>
          </p:cNvPr>
          <p:cNvSpPr>
            <a:spLocks noGrp="1"/>
          </p:cNvSpPr>
          <p:nvPr>
            <p:ph type="title"/>
          </p:nvPr>
        </p:nvSpPr>
        <p:spPr/>
        <p:txBody>
          <a:bodyPr/>
          <a:lstStyle/>
          <a:p>
            <a:r>
              <a:rPr lang="en-US" dirty="0"/>
              <a:t>Exercise-faire</a:t>
            </a:r>
          </a:p>
        </p:txBody>
      </p:sp>
      <p:pic>
        <p:nvPicPr>
          <p:cNvPr id="1026" name="Picture 2" descr="Free Grocery Clipart - Clip Art Pictures - Graphics - Illustrations">
            <a:extLst>
              <a:ext uri="{FF2B5EF4-FFF2-40B4-BE49-F238E27FC236}">
                <a16:creationId xmlns:a16="http://schemas.microsoft.com/office/drawing/2014/main" id="{9E68C90E-27D0-42F4-9B6F-7C4AEBE5FA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0011" y="4427283"/>
            <a:ext cx="1689385"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2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732"/>
            <a:ext cx="6457246" cy="867128"/>
          </a:xfrm>
          <a:prstGeom prst="rect">
            <a:avLst/>
          </a:prstGeom>
        </p:spPr>
      </p:pic>
      <p:sp>
        <p:nvSpPr>
          <p:cNvPr id="4" name="Title 3"/>
          <p:cNvSpPr>
            <a:spLocks noGrp="1"/>
          </p:cNvSpPr>
          <p:nvPr>
            <p:ph type="title"/>
          </p:nvPr>
        </p:nvSpPr>
        <p:spPr>
          <a:xfrm>
            <a:off x="-1" y="268473"/>
            <a:ext cx="5915046" cy="707849"/>
          </a:xfrm>
        </p:spPr>
        <p:txBody>
          <a:bodyPr anchor="ctr">
            <a:normAutofit fontScale="90000"/>
          </a:bodyPr>
          <a:lstStyle/>
          <a:p>
            <a:r>
              <a:rPr lang="en-GB" sz="3100" b="1" dirty="0">
                <a:solidFill>
                  <a:schemeClr val="bg1"/>
                </a:solidFill>
              </a:rPr>
              <a:t>The verb ‘faire’ – other meanings</a:t>
            </a:r>
            <a:br>
              <a:rPr lang="en-GB" sz="3600" b="1" dirty="0">
                <a:solidFill>
                  <a:schemeClr val="bg1"/>
                </a:solidFill>
              </a:rPr>
            </a:br>
            <a:endParaRPr lang="en-GB" sz="3600" b="1" dirty="0">
              <a:solidFill>
                <a:schemeClr val="bg1"/>
              </a:solidFill>
            </a:endParaRPr>
          </a:p>
        </p:txBody>
      </p:sp>
      <p:sp>
        <p:nvSpPr>
          <p:cNvPr id="2" name="TextBox 1"/>
          <p:cNvSpPr txBox="1"/>
          <p:nvPr/>
        </p:nvSpPr>
        <p:spPr>
          <a:xfrm>
            <a:off x="1637076" y="960789"/>
            <a:ext cx="11379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However,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faire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used with many other meanings in French:</a:t>
            </a: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28" name="TextBox 27"/>
          <p:cNvSpPr txBox="1"/>
          <p:nvPr/>
        </p:nvSpPr>
        <p:spPr>
          <a:xfrm>
            <a:off x="281124" y="1478648"/>
            <a:ext cx="4840903"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un voyage</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37" name="TextBox 36"/>
          <p:cNvSpPr txBox="1"/>
          <p:nvPr/>
        </p:nvSpPr>
        <p:spPr>
          <a:xfrm>
            <a:off x="6828665" y="1553986"/>
            <a:ext cx="483947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on a journey</a:t>
            </a:r>
          </a:p>
        </p:txBody>
      </p:sp>
      <p:sp>
        <p:nvSpPr>
          <p:cNvPr id="16" name="TextBox 15"/>
          <p:cNvSpPr txBox="1"/>
          <p:nvPr/>
        </p:nvSpPr>
        <p:spPr>
          <a:xfrm>
            <a:off x="42316" y="2271993"/>
            <a:ext cx="6749773"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a:t>
            </a:r>
            <a:r>
              <a:rPr kumimoji="0" lang="en-GB" sz="44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une</a:t>
            </a: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promenade</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271968" y="3040544"/>
            <a:ext cx="3793302"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un tour</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8" name="TextBox 17"/>
          <p:cNvSpPr txBox="1"/>
          <p:nvPr/>
        </p:nvSpPr>
        <p:spPr>
          <a:xfrm>
            <a:off x="201314" y="3809095"/>
            <a:ext cx="5512415"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les </a:t>
            </a:r>
            <a:r>
              <a:rPr kumimoji="0" lang="en-GB" sz="44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magasins</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9" name="TextBox 18"/>
          <p:cNvSpPr txBox="1"/>
          <p:nvPr/>
        </p:nvSpPr>
        <p:spPr>
          <a:xfrm>
            <a:off x="281126" y="4596270"/>
            <a:ext cx="3295452"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beau</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271968" y="5396676"/>
            <a:ext cx="4207435"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a:t>
            </a:r>
            <a:r>
              <a:rPr kumimoji="0" lang="en-GB" sz="44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mauvais</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23" name="TextBox 22"/>
          <p:cNvSpPr txBox="1"/>
          <p:nvPr/>
        </p:nvSpPr>
        <p:spPr>
          <a:xfrm>
            <a:off x="6828666" y="2320075"/>
            <a:ext cx="5363334"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for a walk/ride</a:t>
            </a:r>
          </a:p>
        </p:txBody>
      </p:sp>
      <p:sp>
        <p:nvSpPr>
          <p:cNvPr id="25" name="TextBox 24"/>
          <p:cNvSpPr txBox="1"/>
          <p:nvPr/>
        </p:nvSpPr>
        <p:spPr>
          <a:xfrm>
            <a:off x="6870439" y="3147550"/>
            <a:ext cx="483947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on a tour</a:t>
            </a:r>
          </a:p>
        </p:txBody>
      </p:sp>
      <p:sp>
        <p:nvSpPr>
          <p:cNvPr id="26" name="TextBox 25"/>
          <p:cNvSpPr txBox="1"/>
          <p:nvPr/>
        </p:nvSpPr>
        <p:spPr>
          <a:xfrm>
            <a:off x="6870439" y="3855002"/>
            <a:ext cx="5180534"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shopping</a:t>
            </a:r>
          </a:p>
        </p:txBody>
      </p:sp>
      <p:sp>
        <p:nvSpPr>
          <p:cNvPr id="27" name="TextBox 26"/>
          <p:cNvSpPr txBox="1"/>
          <p:nvPr/>
        </p:nvSpPr>
        <p:spPr>
          <a:xfrm>
            <a:off x="6870440" y="4666145"/>
            <a:ext cx="5321560"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be nice weather</a:t>
            </a:r>
          </a:p>
        </p:txBody>
      </p:sp>
      <p:sp>
        <p:nvSpPr>
          <p:cNvPr id="29" name="TextBox 28"/>
          <p:cNvSpPr txBox="1"/>
          <p:nvPr/>
        </p:nvSpPr>
        <p:spPr>
          <a:xfrm>
            <a:off x="6870441" y="5450180"/>
            <a:ext cx="532155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be bad weather</a:t>
            </a:r>
          </a:p>
        </p:txBody>
      </p:sp>
      <p:sp>
        <p:nvSpPr>
          <p:cNvPr id="31" name="TextBox 30"/>
          <p:cNvSpPr txBox="1"/>
          <p:nvPr/>
        </p:nvSpPr>
        <p:spPr>
          <a:xfrm>
            <a:off x="6886763" y="6510515"/>
            <a:ext cx="32059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11859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16" grpId="0" animBg="1"/>
      <p:bldP spid="17" grpId="0" animBg="1"/>
      <p:bldP spid="18" grpId="0" animBg="1"/>
      <p:bldP spid="19" grpId="0" animBg="1"/>
      <p:bldP spid="20" grpId="0" animBg="1"/>
      <p:bldP spid="25" grpId="0" animBg="1"/>
      <p:bldP spid="26"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p:cNvSpPr/>
          <p:nvPr/>
        </p:nvSpPr>
        <p:spPr>
          <a:xfrm>
            <a:off x="175156" y="4472317"/>
            <a:ext cx="2844048"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un tour</a:t>
            </a:r>
          </a:p>
        </p:txBody>
      </p:sp>
      <p:sp>
        <p:nvSpPr>
          <p:cNvPr id="23" name="Rectangle 22"/>
          <p:cNvSpPr/>
          <p:nvPr/>
        </p:nvSpPr>
        <p:spPr>
          <a:xfrm>
            <a:off x="2282839" y="1420943"/>
            <a:ext cx="371127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un voyage</a:t>
            </a:r>
          </a:p>
        </p:txBody>
      </p:sp>
      <p:sp>
        <p:nvSpPr>
          <p:cNvPr id="24" name="Rectangle 23"/>
          <p:cNvSpPr/>
          <p:nvPr/>
        </p:nvSpPr>
        <p:spPr>
          <a:xfrm>
            <a:off x="6545058" y="1441366"/>
            <a:ext cx="493917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une</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 promenade</a:t>
            </a:r>
          </a:p>
        </p:txBody>
      </p:sp>
      <p:sp>
        <p:nvSpPr>
          <p:cNvPr id="25" name="Rectangle 24"/>
          <p:cNvSpPr/>
          <p:nvPr/>
        </p:nvSpPr>
        <p:spPr>
          <a:xfrm>
            <a:off x="3310877" y="3785931"/>
            <a:ext cx="4184159"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les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magasins</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26" name="Rectangle 25"/>
          <p:cNvSpPr/>
          <p:nvPr/>
        </p:nvSpPr>
        <p:spPr>
          <a:xfrm>
            <a:off x="7514336" y="3159710"/>
            <a:ext cx="248337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beau</a:t>
            </a:r>
          </a:p>
        </p:txBody>
      </p:sp>
      <p:sp>
        <p:nvSpPr>
          <p:cNvPr id="27" name="Rectangle 26"/>
          <p:cNvSpPr/>
          <p:nvPr/>
        </p:nvSpPr>
        <p:spPr>
          <a:xfrm>
            <a:off x="175156" y="5744869"/>
            <a:ext cx="7394974"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une</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 promenade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en</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 bateau</a:t>
            </a:r>
          </a:p>
        </p:txBody>
      </p:sp>
      <p:sp>
        <p:nvSpPr>
          <p:cNvPr id="28" name="Rectangle 27"/>
          <p:cNvSpPr/>
          <p:nvPr/>
        </p:nvSpPr>
        <p:spPr>
          <a:xfrm>
            <a:off x="8803410" y="4297362"/>
            <a:ext cx="3195105"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mauvais</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3217" y="62319"/>
            <a:ext cx="2433346" cy="1305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043" y="317765"/>
            <a:ext cx="883032" cy="12035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675" y="2087697"/>
            <a:ext cx="1688223" cy="228950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1638" y="5056817"/>
            <a:ext cx="1274712" cy="127471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8994" y="2284656"/>
            <a:ext cx="900375" cy="85685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00963" y="3407802"/>
            <a:ext cx="1278333" cy="969403"/>
          </a:xfrm>
          <a:prstGeom prst="rect">
            <a:avLst/>
          </a:prstGeom>
        </p:spPr>
      </p:pic>
      <p:sp>
        <p:nvSpPr>
          <p:cNvPr id="29" name="TextBox 28"/>
          <p:cNvSpPr txBox="1"/>
          <p:nvPr/>
        </p:nvSpPr>
        <p:spPr>
          <a:xfrm>
            <a:off x="6886763" y="6510515"/>
            <a:ext cx="32059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
        <p:nvSpPr>
          <p:cNvPr id="6" name="Title 5" hidden="1">
            <a:extLst>
              <a:ext uri="{FF2B5EF4-FFF2-40B4-BE49-F238E27FC236}">
                <a16:creationId xmlns:a16="http://schemas.microsoft.com/office/drawing/2014/main" id="{276AFADF-3118-7846-877B-F7F99EDA05AE}"/>
              </a:ext>
            </a:extLst>
          </p:cNvPr>
          <p:cNvSpPr>
            <a:spLocks noGrp="1"/>
          </p:cNvSpPr>
          <p:nvPr>
            <p:ph type="title"/>
          </p:nvPr>
        </p:nvSpPr>
        <p:spPr/>
        <p:txBody>
          <a:bodyPr/>
          <a:lstStyle/>
          <a:p>
            <a:r>
              <a:rPr lang="en-US" dirty="0"/>
              <a:t>Exercise-faire</a:t>
            </a:r>
          </a:p>
        </p:txBody>
      </p:sp>
      <p:pic>
        <p:nvPicPr>
          <p:cNvPr id="2050" name="Picture 2" descr="Shopping cart Stock photography Shopping bag - shopping png download - 1000*1000 - Free Transparent Shopping Cart png Download.">
            <a:extLst>
              <a:ext uri="{FF2B5EF4-FFF2-40B4-BE49-F238E27FC236}">
                <a16:creationId xmlns:a16="http://schemas.microsoft.com/office/drawing/2014/main" id="{1875FB29-7899-4E33-BE36-33A467343C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6509" y="2421513"/>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8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732"/>
            <a:ext cx="6457246" cy="867128"/>
          </a:xfrm>
          <a:prstGeom prst="rect">
            <a:avLst/>
          </a:prstGeom>
        </p:spPr>
      </p:pic>
      <p:sp>
        <p:nvSpPr>
          <p:cNvPr id="4" name="Title 3"/>
          <p:cNvSpPr>
            <a:spLocks noGrp="1"/>
          </p:cNvSpPr>
          <p:nvPr>
            <p:ph type="title"/>
          </p:nvPr>
        </p:nvSpPr>
        <p:spPr>
          <a:xfrm>
            <a:off x="-1" y="268473"/>
            <a:ext cx="5915046" cy="707849"/>
          </a:xfrm>
        </p:spPr>
        <p:txBody>
          <a:bodyPr anchor="ctr">
            <a:normAutofit fontScale="90000"/>
          </a:bodyPr>
          <a:lstStyle/>
          <a:p>
            <a:r>
              <a:rPr lang="en-GB" sz="3600" b="1" dirty="0">
                <a:solidFill>
                  <a:schemeClr val="bg1"/>
                </a:solidFill>
              </a:rPr>
              <a:t>Talking about the weather</a:t>
            </a:r>
            <a:br>
              <a:rPr lang="en-GB" sz="3600" b="1" dirty="0">
                <a:solidFill>
                  <a:schemeClr val="bg1"/>
                </a:solidFill>
              </a:rPr>
            </a:br>
            <a:endParaRPr lang="en-GB" sz="3600" b="1" dirty="0">
              <a:solidFill>
                <a:schemeClr val="bg1"/>
              </a:solidFill>
            </a:endParaRPr>
          </a:p>
        </p:txBody>
      </p:sp>
      <p:sp>
        <p:nvSpPr>
          <p:cNvPr id="2" name="TextBox 1"/>
          <p:cNvSpPr txBox="1"/>
          <p:nvPr/>
        </p:nvSpPr>
        <p:spPr>
          <a:xfrm>
            <a:off x="767645" y="1066690"/>
            <a:ext cx="1137920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Faire </a:t>
            </a:r>
            <a:r>
              <a:rPr kumimoji="0" lang="en-GB" sz="24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is used </a:t>
            </a:r>
            <a:r>
              <a:rPr kumimoji="0" lang="en-GB" sz="24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impersonally</a:t>
            </a:r>
            <a:r>
              <a:rPr kumimoji="0" lang="en-GB" sz="24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(only with </a:t>
            </a:r>
            <a:r>
              <a:rPr kumimoji="0" lang="en-GB" sz="2400" b="1"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il</a:t>
            </a:r>
            <a:r>
              <a:rPr kumimoji="0" lang="en-GB" sz="24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 meaning ‘it’) with weather expressions:</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19" name="TextBox 18"/>
          <p:cNvSpPr txBox="1"/>
          <p:nvPr/>
        </p:nvSpPr>
        <p:spPr>
          <a:xfrm>
            <a:off x="763546" y="2484011"/>
            <a:ext cx="3295452" cy="830997"/>
          </a:xfrm>
          <a:prstGeom prst="rect">
            <a:avLst/>
          </a:prstGeom>
          <a:solidFill>
            <a:schemeClr val="bg1"/>
          </a:solidFill>
        </p:spPr>
        <p:txBody>
          <a:bodyPr wrap="square" rtlCol="0">
            <a:spAutoFit/>
          </a:bodyPr>
          <a:lstStyle/>
          <a:p>
            <a:pPr algn="ctr"/>
            <a:r>
              <a:rPr lang="en-GB" sz="4800" b="1" dirty="0" err="1">
                <a:solidFill>
                  <a:srgbClr val="FF0000"/>
                </a:solidFill>
                <a:latin typeface="Century Gothic" panose="020B0502020202020204" pitchFamily="34" charset="0"/>
              </a:rPr>
              <a:t>il</a:t>
            </a:r>
            <a:r>
              <a:rPr lang="en-GB" sz="4800" b="1" dirty="0">
                <a:solidFill>
                  <a:srgbClr val="FF0000"/>
                </a:solidFill>
                <a:latin typeface="Century Gothic" panose="020B0502020202020204" pitchFamily="34" charset="0"/>
              </a:rPr>
              <a:t> fait </a:t>
            </a:r>
            <a:r>
              <a:rPr lang="en-GB" sz="4800" b="1" dirty="0">
                <a:solidFill>
                  <a:srgbClr val="5B9BD5">
                    <a:lumMod val="50000"/>
                  </a:srgbClr>
                </a:solidFill>
                <a:latin typeface="Century Gothic" panose="020B0502020202020204" pitchFamily="34" charset="0"/>
              </a:rPr>
              <a:t>beau</a:t>
            </a:r>
            <a:endParaRPr lang="en-GB" sz="7200" b="1" dirty="0">
              <a:solidFill>
                <a:srgbClr val="5B9BD5">
                  <a:lumMod val="50000"/>
                </a:srgbClr>
              </a:solidFill>
              <a:latin typeface="Century Gothic" panose="020B0502020202020204" pitchFamily="34" charset="0"/>
            </a:endParaRPr>
          </a:p>
        </p:txBody>
      </p:sp>
      <p:sp>
        <p:nvSpPr>
          <p:cNvPr id="20" name="TextBox 19"/>
          <p:cNvSpPr txBox="1"/>
          <p:nvPr/>
        </p:nvSpPr>
        <p:spPr>
          <a:xfrm>
            <a:off x="451262" y="4407198"/>
            <a:ext cx="4822546" cy="830997"/>
          </a:xfrm>
          <a:prstGeom prst="rect">
            <a:avLst/>
          </a:prstGeom>
          <a:solidFill>
            <a:schemeClr val="bg1"/>
          </a:solidFill>
        </p:spPr>
        <p:txBody>
          <a:bodyPr wrap="square" rtlCol="0">
            <a:spAutoFit/>
          </a:bodyPr>
          <a:lstStyle/>
          <a:p>
            <a:pPr algn="ctr"/>
            <a:r>
              <a:rPr lang="en-GB" sz="4800" b="1" dirty="0" err="1">
                <a:solidFill>
                  <a:srgbClr val="FF0000"/>
                </a:solidFill>
                <a:latin typeface="Century Gothic" panose="020B0502020202020204" pitchFamily="34" charset="0"/>
              </a:rPr>
              <a:t>il</a:t>
            </a:r>
            <a:r>
              <a:rPr lang="en-GB" sz="4800" b="1" dirty="0">
                <a:solidFill>
                  <a:srgbClr val="FF0000"/>
                </a:solidFill>
                <a:latin typeface="Century Gothic" panose="020B0502020202020204" pitchFamily="34" charset="0"/>
              </a:rPr>
              <a:t> fait </a:t>
            </a:r>
            <a:r>
              <a:rPr lang="en-GB" sz="4800" b="1" dirty="0" err="1">
                <a:solidFill>
                  <a:srgbClr val="5B9BD5">
                    <a:lumMod val="50000"/>
                  </a:srgbClr>
                </a:solidFill>
                <a:latin typeface="Century Gothic" panose="020B0502020202020204" pitchFamily="34" charset="0"/>
              </a:rPr>
              <a:t>mauvais</a:t>
            </a:r>
            <a:endParaRPr lang="en-GB" sz="7200" b="1" dirty="0">
              <a:solidFill>
                <a:srgbClr val="5B9BD5">
                  <a:lumMod val="50000"/>
                </a:srgbClr>
              </a:solidFill>
              <a:latin typeface="Century Gothic" panose="020B0502020202020204" pitchFamily="34" charset="0"/>
            </a:endParaRPr>
          </a:p>
        </p:txBody>
      </p:sp>
      <p:sp>
        <p:nvSpPr>
          <p:cNvPr id="27" name="TextBox 26"/>
          <p:cNvSpPr txBox="1"/>
          <p:nvPr/>
        </p:nvSpPr>
        <p:spPr>
          <a:xfrm>
            <a:off x="6074793" y="2484011"/>
            <a:ext cx="5321560" cy="707886"/>
          </a:xfrm>
          <a:prstGeom prst="rect">
            <a:avLst/>
          </a:prstGeom>
          <a:solidFill>
            <a:schemeClr val="bg1"/>
          </a:solidFill>
        </p:spPr>
        <p:txBody>
          <a:bodyPr wrap="square" rtlCol="0">
            <a:spAutoFit/>
          </a:bodyPr>
          <a:lstStyle/>
          <a:p>
            <a:r>
              <a:rPr lang="en-GB" sz="4000" dirty="0">
                <a:solidFill>
                  <a:srgbClr val="5B9BD5">
                    <a:lumMod val="50000"/>
                  </a:srgbClr>
                </a:solidFill>
                <a:latin typeface="Century Gothic" panose="020B0502020202020204" pitchFamily="34" charset="0"/>
              </a:rPr>
              <a:t>it is nice weather</a:t>
            </a:r>
          </a:p>
        </p:txBody>
      </p:sp>
      <p:sp>
        <p:nvSpPr>
          <p:cNvPr id="21" name="TextBox 20"/>
          <p:cNvSpPr txBox="1"/>
          <p:nvPr/>
        </p:nvSpPr>
        <p:spPr>
          <a:xfrm>
            <a:off x="6140672" y="4506278"/>
            <a:ext cx="5321560" cy="707886"/>
          </a:xfrm>
          <a:prstGeom prst="rect">
            <a:avLst/>
          </a:prstGeom>
          <a:solidFill>
            <a:schemeClr val="bg1"/>
          </a:solidFill>
        </p:spPr>
        <p:txBody>
          <a:bodyPr wrap="square" rtlCol="0">
            <a:spAutoFit/>
          </a:bodyPr>
          <a:lstStyle/>
          <a:p>
            <a:r>
              <a:rPr lang="en-GB" sz="4000" dirty="0">
                <a:solidFill>
                  <a:srgbClr val="5B9BD5">
                    <a:lumMod val="50000"/>
                  </a:srgbClr>
                </a:solidFill>
                <a:latin typeface="Century Gothic" panose="020B0502020202020204" pitchFamily="34" charset="0"/>
              </a:rPr>
              <a:t>it is bad weather</a:t>
            </a:r>
          </a:p>
        </p:txBody>
      </p:sp>
      <p:sp>
        <p:nvSpPr>
          <p:cNvPr id="22" name="TextBox 21"/>
          <p:cNvSpPr txBox="1"/>
          <p:nvPr/>
        </p:nvSpPr>
        <p:spPr>
          <a:xfrm>
            <a:off x="8175338" y="6468306"/>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Tree>
    <p:extLst>
      <p:ext uri="{BB962C8B-B14F-4D97-AF65-F5344CB8AC3E}">
        <p14:creationId xmlns:p14="http://schemas.microsoft.com/office/powerpoint/2010/main" val="11985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03877" y="-34565"/>
            <a:ext cx="13950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Écouter</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0" name="Title 9">
            <a:extLst>
              <a:ext uri="{FF2B5EF4-FFF2-40B4-BE49-F238E27FC236}">
                <a16:creationId xmlns:a16="http://schemas.microsoft.com/office/drawing/2014/main" id="{05677976-BC33-7541-A3AF-F7E1CF382385}"/>
              </a:ext>
            </a:extLst>
          </p:cNvPr>
          <p:cNvSpPr>
            <a:spLocks noGrp="1"/>
          </p:cNvSpPr>
          <p:nvPr>
            <p:ph type="title"/>
          </p:nvPr>
        </p:nvSpPr>
        <p:spPr>
          <a:xfrm>
            <a:off x="741992" y="-71534"/>
            <a:ext cx="10515600" cy="1325563"/>
          </a:xfrm>
        </p:spPr>
        <p:txBody>
          <a:bodyPr>
            <a:normAutofit/>
          </a:bodyPr>
          <a:lstStyle/>
          <a:p>
            <a:r>
              <a:rPr lang="fr-FR" sz="2800" b="1" dirty="0"/>
              <a:t>Écris le numéro !</a:t>
            </a:r>
            <a:endParaRPr lang="en-US" sz="2800" dirty="0"/>
          </a:p>
        </p:txBody>
      </p:sp>
      <p:graphicFrame>
        <p:nvGraphicFramePr>
          <p:cNvPr id="5" name="Content Placeholder 4"/>
          <p:cNvGraphicFramePr>
            <a:graphicFrameLocks noGrp="1"/>
          </p:cNvGraphicFramePr>
          <p:nvPr>
            <p:ph idx="4294967295"/>
          </p:nvPr>
        </p:nvGraphicFramePr>
        <p:xfrm>
          <a:off x="772071" y="1305319"/>
          <a:ext cx="10858659" cy="3993391"/>
        </p:xfrm>
        <a:graphic>
          <a:graphicData uri="http://schemas.openxmlformats.org/drawingml/2006/table">
            <a:tbl>
              <a:tblPr firstRow="1" bandRow="1">
                <a:tableStyleId>{5C22544A-7EE6-4342-B048-85BDC9FD1C3A}</a:tableStyleId>
              </a:tblPr>
              <a:tblGrid>
                <a:gridCol w="706905">
                  <a:extLst>
                    <a:ext uri="{9D8B030D-6E8A-4147-A177-3AD203B41FA5}">
                      <a16:colId xmlns:a16="http://schemas.microsoft.com/office/drawing/2014/main" val="2548973513"/>
                    </a:ext>
                  </a:extLst>
                </a:gridCol>
                <a:gridCol w="736869">
                  <a:extLst>
                    <a:ext uri="{9D8B030D-6E8A-4147-A177-3AD203B41FA5}">
                      <a16:colId xmlns:a16="http://schemas.microsoft.com/office/drawing/2014/main" val="2775102314"/>
                    </a:ext>
                  </a:extLst>
                </a:gridCol>
                <a:gridCol w="3920140">
                  <a:extLst>
                    <a:ext uri="{9D8B030D-6E8A-4147-A177-3AD203B41FA5}">
                      <a16:colId xmlns:a16="http://schemas.microsoft.com/office/drawing/2014/main" val="2063340645"/>
                    </a:ext>
                  </a:extLst>
                </a:gridCol>
                <a:gridCol w="677626">
                  <a:extLst>
                    <a:ext uri="{9D8B030D-6E8A-4147-A177-3AD203B41FA5}">
                      <a16:colId xmlns:a16="http://schemas.microsoft.com/office/drawing/2014/main" val="3028703937"/>
                    </a:ext>
                  </a:extLst>
                </a:gridCol>
                <a:gridCol w="794384">
                  <a:extLst>
                    <a:ext uri="{9D8B030D-6E8A-4147-A177-3AD203B41FA5}">
                      <a16:colId xmlns:a16="http://schemas.microsoft.com/office/drawing/2014/main" val="1859025906"/>
                    </a:ext>
                  </a:extLst>
                </a:gridCol>
                <a:gridCol w="4022735">
                  <a:extLst>
                    <a:ext uri="{9D8B030D-6E8A-4147-A177-3AD203B41FA5}">
                      <a16:colId xmlns:a16="http://schemas.microsoft.com/office/drawing/2014/main" val="3979149899"/>
                    </a:ext>
                  </a:extLst>
                </a:gridCol>
              </a:tblGrid>
              <a:tr h="581409">
                <a:tc gridSpan="6">
                  <a:txBody>
                    <a:bodyPr/>
                    <a:lstStyle/>
                    <a:p>
                      <a:r>
                        <a:rPr lang="en-GB" sz="2400" b="0" dirty="0">
                          <a:solidFill>
                            <a:schemeClr val="accent5">
                              <a:lumMod val="50000"/>
                            </a:schemeClr>
                          </a:solidFill>
                          <a:latin typeface="Century Gothic" panose="020B0502020202020204" pitchFamily="34" charset="0"/>
                        </a:rPr>
                        <a:t>Number</a:t>
                      </a:r>
                      <a:r>
                        <a:rPr lang="en-GB" sz="2400" b="0" baseline="0" dirty="0">
                          <a:solidFill>
                            <a:schemeClr val="accent5">
                              <a:lumMod val="50000"/>
                            </a:schemeClr>
                          </a:solidFill>
                          <a:latin typeface="Century Gothic" panose="020B0502020202020204" pitchFamily="34" charset="0"/>
                        </a:rPr>
                        <a:t> the pictures below in the order that you hear them mentioned.</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82725"/>
                  </a:ext>
                </a:extLst>
              </a:tr>
              <a:tr h="760222">
                <a:tc>
                  <a:txBody>
                    <a:bodyPr/>
                    <a:lstStyle/>
                    <a:p>
                      <a:pPr algn="ctr"/>
                      <a:r>
                        <a:rPr lang="en-GB" sz="3600" b="1" dirty="0">
                          <a:solidFill>
                            <a:srgbClr val="002060"/>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1" dirty="0">
                          <a:solidFill>
                            <a:srgbClr val="002060"/>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760222">
                <a:tc>
                  <a:txBody>
                    <a:bodyPr/>
                    <a:lstStyle/>
                    <a:p>
                      <a:pPr algn="ctr"/>
                      <a:r>
                        <a:rPr lang="en-GB" sz="3600" b="1" dirty="0">
                          <a:solidFill>
                            <a:srgbClr val="002060"/>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1" dirty="0">
                          <a:solidFill>
                            <a:srgbClr val="002060"/>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760222">
                <a:tc>
                  <a:txBody>
                    <a:bodyPr/>
                    <a:lstStyle/>
                    <a:p>
                      <a:pPr algn="ctr"/>
                      <a:r>
                        <a:rPr lang="en-GB" sz="3600" b="1" dirty="0">
                          <a:solidFill>
                            <a:srgbClr val="002060"/>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1" dirty="0">
                          <a:solidFill>
                            <a:srgbClr val="002060"/>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760222">
                <a:tc>
                  <a:txBody>
                    <a:bodyPr/>
                    <a:lstStyle/>
                    <a:p>
                      <a:pPr algn="ctr"/>
                      <a:r>
                        <a:rPr lang="en-GB" sz="3600" b="1" dirty="0">
                          <a:solidFill>
                            <a:srgbClr val="002060"/>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1" dirty="0">
                          <a:solidFill>
                            <a:srgbClr val="002060"/>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grpSp>
        <p:nvGrpSpPr>
          <p:cNvPr id="60" name="Group 59"/>
          <p:cNvGrpSpPr/>
          <p:nvPr/>
        </p:nvGrpSpPr>
        <p:grpSpPr>
          <a:xfrm>
            <a:off x="1478067" y="2013295"/>
            <a:ext cx="6070634" cy="3180176"/>
            <a:chOff x="1383807" y="1076199"/>
            <a:chExt cx="6070634" cy="3180176"/>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807" y="1076199"/>
              <a:ext cx="625954" cy="599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108" y="1845459"/>
              <a:ext cx="437720" cy="60179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323" y="3576033"/>
              <a:ext cx="557903" cy="64476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4713" y="1176956"/>
              <a:ext cx="634608" cy="48424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0300" y="1828115"/>
              <a:ext cx="804141" cy="63672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4690" y="2732110"/>
              <a:ext cx="631876" cy="585584"/>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3366" y="3641446"/>
              <a:ext cx="594195" cy="614929"/>
            </a:xfrm>
            <a:prstGeom prst="rect">
              <a:avLst/>
            </a:prstGeom>
          </p:spPr>
        </p:pic>
      </p:grpSp>
      <p:sp>
        <p:nvSpPr>
          <p:cNvPr id="43" name="TextBox 42"/>
          <p:cNvSpPr txBox="1"/>
          <p:nvPr/>
        </p:nvSpPr>
        <p:spPr>
          <a:xfrm>
            <a:off x="3130062" y="1329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5" name="TextBox 44"/>
          <p:cNvSpPr txBox="1"/>
          <p:nvPr/>
        </p:nvSpPr>
        <p:spPr>
          <a:xfrm>
            <a:off x="3434862" y="1634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6" name="TextBox 45"/>
          <p:cNvSpPr txBox="1"/>
          <p:nvPr/>
        </p:nvSpPr>
        <p:spPr>
          <a:xfrm>
            <a:off x="3587262" y="17865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7" name="TextBox 46"/>
          <p:cNvSpPr txBox="1"/>
          <p:nvPr/>
        </p:nvSpPr>
        <p:spPr>
          <a:xfrm>
            <a:off x="3739662" y="19389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TextBox 47"/>
          <p:cNvSpPr txBox="1"/>
          <p:nvPr/>
        </p:nvSpPr>
        <p:spPr>
          <a:xfrm>
            <a:off x="3892062" y="2091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9" name="TextBox 48"/>
          <p:cNvSpPr txBox="1"/>
          <p:nvPr/>
        </p:nvSpPr>
        <p:spPr>
          <a:xfrm>
            <a:off x="4044462" y="2243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0" name="TextBox 49"/>
          <p:cNvSpPr txBox="1"/>
          <p:nvPr/>
        </p:nvSpPr>
        <p:spPr>
          <a:xfrm>
            <a:off x="3997569" y="2409103"/>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1" name="TextBox 50"/>
          <p:cNvSpPr txBox="1"/>
          <p:nvPr/>
        </p:nvSpPr>
        <p:spPr>
          <a:xfrm>
            <a:off x="4196862" y="2396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6" name="TextBox 55"/>
          <p:cNvSpPr txBox="1"/>
          <p:nvPr/>
        </p:nvSpPr>
        <p:spPr>
          <a:xfrm>
            <a:off x="5462850" y="227045"/>
            <a:ext cx="750277" cy="531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1" name="TextBox 60"/>
          <p:cNvSpPr txBox="1"/>
          <p:nvPr/>
        </p:nvSpPr>
        <p:spPr>
          <a:xfrm>
            <a:off x="8175338" y="6468306"/>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2" name="Action Button: Custom 1">
            <a:hlinkClick r:id="" action="ppaction://noaction" highlightClick="1">
              <a:snd r:embed="rId10" name="Fr_1.wav"/>
            </a:hlinkClick>
          </p:cNvPr>
          <p:cNvSpPr/>
          <p:nvPr/>
        </p:nvSpPr>
        <p:spPr>
          <a:xfrm>
            <a:off x="772071" y="5413796"/>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a:t>
            </a:r>
          </a:p>
        </p:txBody>
      </p:sp>
      <p:sp>
        <p:nvSpPr>
          <p:cNvPr id="24" name="Action Button: Custom 23">
            <a:hlinkClick r:id="" action="ppaction://noaction" highlightClick="1">
              <a:snd r:embed="rId11" name="Fr_2.wav"/>
            </a:hlinkClick>
          </p:cNvPr>
          <p:cNvSpPr/>
          <p:nvPr/>
        </p:nvSpPr>
        <p:spPr>
          <a:xfrm>
            <a:off x="1509013" y="5426031"/>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a:t>
            </a:r>
          </a:p>
        </p:txBody>
      </p:sp>
      <p:sp>
        <p:nvSpPr>
          <p:cNvPr id="25" name="Action Button: Custom 24">
            <a:hlinkClick r:id="" action="ppaction://noaction" highlightClick="1">
              <a:snd r:embed="rId12" name="Fr_3.wav"/>
            </a:hlinkClick>
          </p:cNvPr>
          <p:cNvSpPr/>
          <p:nvPr/>
        </p:nvSpPr>
        <p:spPr>
          <a:xfrm>
            <a:off x="2245956" y="5413796"/>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a:t>
            </a:r>
          </a:p>
        </p:txBody>
      </p:sp>
      <p:sp>
        <p:nvSpPr>
          <p:cNvPr id="26" name="Action Button: Custom 25">
            <a:hlinkClick r:id="" action="ppaction://noaction" highlightClick="1">
              <a:snd r:embed="rId13" name="Fr_4.wav"/>
            </a:hlinkClick>
          </p:cNvPr>
          <p:cNvSpPr/>
          <p:nvPr/>
        </p:nvSpPr>
        <p:spPr>
          <a:xfrm>
            <a:off x="2982898" y="5426031"/>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a:t>
            </a:r>
          </a:p>
        </p:txBody>
      </p:sp>
      <p:sp>
        <p:nvSpPr>
          <p:cNvPr id="27" name="Action Button: Custom 26">
            <a:hlinkClick r:id="" action="ppaction://noaction" highlightClick="1">
              <a:snd r:embed="rId14" name="Fr_5.wav"/>
            </a:hlinkClick>
          </p:cNvPr>
          <p:cNvSpPr/>
          <p:nvPr/>
        </p:nvSpPr>
        <p:spPr>
          <a:xfrm>
            <a:off x="3711340" y="5420179"/>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a:t>
            </a:r>
          </a:p>
        </p:txBody>
      </p:sp>
      <p:sp>
        <p:nvSpPr>
          <p:cNvPr id="28" name="Action Button: Custom 27">
            <a:hlinkClick r:id="" action="ppaction://noaction" highlightClick="1">
              <a:snd r:embed="rId15" name="Fr_6.wav"/>
            </a:hlinkClick>
          </p:cNvPr>
          <p:cNvSpPr/>
          <p:nvPr/>
        </p:nvSpPr>
        <p:spPr>
          <a:xfrm>
            <a:off x="4439782" y="5413796"/>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6</a:t>
            </a:r>
          </a:p>
        </p:txBody>
      </p:sp>
      <p:sp>
        <p:nvSpPr>
          <p:cNvPr id="34" name="Action Button: Custom 33">
            <a:hlinkClick r:id="" action="ppaction://noaction" highlightClick="1">
              <a:snd r:embed="rId16" name="Fr_7.wav"/>
            </a:hlinkClick>
          </p:cNvPr>
          <p:cNvSpPr/>
          <p:nvPr/>
        </p:nvSpPr>
        <p:spPr>
          <a:xfrm>
            <a:off x="5132822" y="5425457"/>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7</a:t>
            </a:r>
          </a:p>
        </p:txBody>
      </p:sp>
      <p:sp>
        <p:nvSpPr>
          <p:cNvPr id="35" name="Action Button: Custom 34">
            <a:hlinkClick r:id="" action="ppaction://noaction" highlightClick="1">
              <a:snd r:embed="rId17" name="Fr_8.wav"/>
            </a:hlinkClick>
          </p:cNvPr>
          <p:cNvSpPr/>
          <p:nvPr/>
        </p:nvSpPr>
        <p:spPr>
          <a:xfrm>
            <a:off x="5837989" y="5420179"/>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8</a:t>
            </a:r>
          </a:p>
        </p:txBody>
      </p:sp>
      <p:pic>
        <p:nvPicPr>
          <p:cNvPr id="36" name="Picture 2" descr="Shopping cart Stock photography Shopping bag - shopping png download - 1000*1000 - Free Transparent Shopping Cart png Download.">
            <a:extLst>
              <a:ext uri="{FF2B5EF4-FFF2-40B4-BE49-F238E27FC236}">
                <a16:creationId xmlns:a16="http://schemas.microsoft.com/office/drawing/2014/main" id="{5A892146-BC0F-4056-AEEE-66BC2CFBD02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6990" y="3685726"/>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42884D-95D5-0C48-BC36-B617C915150B}"/>
              </a:ext>
            </a:extLst>
          </p:cNvPr>
          <p:cNvSpPr>
            <a:spLocks noGrp="1"/>
          </p:cNvSpPr>
          <p:nvPr>
            <p:ph type="title"/>
          </p:nvPr>
        </p:nvSpPr>
        <p:spPr>
          <a:xfrm>
            <a:off x="9223684" y="13682"/>
            <a:ext cx="2968316" cy="523220"/>
          </a:xfrm>
        </p:spPr>
        <p:txBody>
          <a:bodyPr>
            <a:normAutofit/>
          </a:bodyPr>
          <a:lstStyle/>
          <a:p>
            <a:pPr algn="r"/>
            <a:r>
              <a:rPr lang="en-GB" sz="2000" b="1" dirty="0" err="1">
                <a:solidFill>
                  <a:srgbClr val="4472C4">
                    <a:lumMod val="50000"/>
                  </a:srgbClr>
                </a:solidFill>
                <a:cs typeface="Calibri" panose="020F0502020204030204" pitchFamily="34" charset="0"/>
              </a:rPr>
              <a:t>Écouter</a:t>
            </a:r>
            <a:r>
              <a:rPr lang="en-GB" sz="2000" b="1" dirty="0">
                <a:solidFill>
                  <a:srgbClr val="4472C4">
                    <a:lumMod val="50000"/>
                  </a:srgbClr>
                </a:solidFill>
                <a:cs typeface="Calibri" panose="020F0502020204030204" pitchFamily="34" charset="0"/>
              </a:rPr>
              <a:t>, </a:t>
            </a:r>
            <a:r>
              <a:rPr lang="en-GB" sz="2000" b="1" dirty="0" err="1">
                <a:solidFill>
                  <a:srgbClr val="4472C4">
                    <a:lumMod val="50000"/>
                  </a:srgbClr>
                </a:solidFill>
                <a:cs typeface="Calibri" panose="020F0502020204030204" pitchFamily="34" charset="0"/>
              </a:rPr>
              <a:t>Parler</a:t>
            </a:r>
            <a:r>
              <a:rPr lang="en-GB" sz="2000" b="1" dirty="0">
                <a:solidFill>
                  <a:srgbClr val="4472C4">
                    <a:lumMod val="50000"/>
                  </a:srgbClr>
                </a:solidFill>
                <a:cs typeface="Calibri" panose="020F0502020204030204" pitchFamily="34" charset="0"/>
              </a:rPr>
              <a:t>, </a:t>
            </a:r>
            <a:r>
              <a:rPr lang="en-GB" sz="2000" b="1" dirty="0" err="1">
                <a:solidFill>
                  <a:srgbClr val="4472C4">
                    <a:lumMod val="50000"/>
                  </a:srgbClr>
                </a:solidFill>
                <a:cs typeface="Calibri" panose="020F0502020204030204" pitchFamily="34" charset="0"/>
              </a:rPr>
              <a:t>Écrire</a:t>
            </a:r>
            <a:endParaRPr lang="en-US" sz="20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285153655"/>
              </p:ext>
            </p:extLst>
          </p:nvPr>
        </p:nvGraphicFramePr>
        <p:xfrm>
          <a:off x="746314" y="1339244"/>
          <a:ext cx="10858659" cy="3993391"/>
        </p:xfrm>
        <a:graphic>
          <a:graphicData uri="http://schemas.openxmlformats.org/drawingml/2006/table">
            <a:tbl>
              <a:tblPr firstRow="1" bandRow="1">
                <a:tableStyleId>{5C22544A-7EE6-4342-B048-85BDC9FD1C3A}</a:tableStyleId>
              </a:tblPr>
              <a:tblGrid>
                <a:gridCol w="706905">
                  <a:extLst>
                    <a:ext uri="{9D8B030D-6E8A-4147-A177-3AD203B41FA5}">
                      <a16:colId xmlns:a16="http://schemas.microsoft.com/office/drawing/2014/main" val="2548973513"/>
                    </a:ext>
                  </a:extLst>
                </a:gridCol>
                <a:gridCol w="736869">
                  <a:extLst>
                    <a:ext uri="{9D8B030D-6E8A-4147-A177-3AD203B41FA5}">
                      <a16:colId xmlns:a16="http://schemas.microsoft.com/office/drawing/2014/main" val="2775102314"/>
                    </a:ext>
                  </a:extLst>
                </a:gridCol>
                <a:gridCol w="3876387">
                  <a:extLst>
                    <a:ext uri="{9D8B030D-6E8A-4147-A177-3AD203B41FA5}">
                      <a16:colId xmlns:a16="http://schemas.microsoft.com/office/drawing/2014/main" val="2063340645"/>
                    </a:ext>
                  </a:extLst>
                </a:gridCol>
                <a:gridCol w="721379">
                  <a:extLst>
                    <a:ext uri="{9D8B030D-6E8A-4147-A177-3AD203B41FA5}">
                      <a16:colId xmlns:a16="http://schemas.microsoft.com/office/drawing/2014/main" val="3028703937"/>
                    </a:ext>
                  </a:extLst>
                </a:gridCol>
                <a:gridCol w="794384">
                  <a:extLst>
                    <a:ext uri="{9D8B030D-6E8A-4147-A177-3AD203B41FA5}">
                      <a16:colId xmlns:a16="http://schemas.microsoft.com/office/drawing/2014/main" val="1859025906"/>
                    </a:ext>
                  </a:extLst>
                </a:gridCol>
                <a:gridCol w="4022735">
                  <a:extLst>
                    <a:ext uri="{9D8B030D-6E8A-4147-A177-3AD203B41FA5}">
                      <a16:colId xmlns:a16="http://schemas.microsoft.com/office/drawing/2014/main" val="3979149899"/>
                    </a:ext>
                  </a:extLst>
                </a:gridCol>
              </a:tblGrid>
              <a:tr h="58140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latin typeface="Century Gothic" panose="020B050202020202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82725"/>
                  </a:ext>
                </a:extLst>
              </a:tr>
              <a:tr h="760222">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760222">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760222">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8</a:t>
                      </a: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760222">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2</a:t>
                      </a: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grpSp>
        <p:nvGrpSpPr>
          <p:cNvPr id="60" name="Group 59"/>
          <p:cNvGrpSpPr/>
          <p:nvPr/>
        </p:nvGrpSpPr>
        <p:grpSpPr>
          <a:xfrm>
            <a:off x="1478067" y="2013295"/>
            <a:ext cx="6070634" cy="3180176"/>
            <a:chOff x="1383807" y="1076199"/>
            <a:chExt cx="6070634" cy="3180176"/>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807" y="1076199"/>
              <a:ext cx="625954" cy="599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108" y="1845459"/>
              <a:ext cx="437720" cy="60179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323" y="3576033"/>
              <a:ext cx="557903" cy="64476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4713" y="1176956"/>
              <a:ext cx="634608" cy="48424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0300" y="1828115"/>
              <a:ext cx="804141" cy="63672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4690" y="2732110"/>
              <a:ext cx="631876" cy="585584"/>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3366" y="3641446"/>
              <a:ext cx="594195" cy="614929"/>
            </a:xfrm>
            <a:prstGeom prst="rect">
              <a:avLst/>
            </a:prstGeom>
          </p:spPr>
        </p:pic>
      </p:grpSp>
      <p:sp>
        <p:nvSpPr>
          <p:cNvPr id="43" name="TextBox 42"/>
          <p:cNvSpPr txBox="1"/>
          <p:nvPr/>
        </p:nvSpPr>
        <p:spPr>
          <a:xfrm>
            <a:off x="3130062" y="1329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5" name="TextBox 44"/>
          <p:cNvSpPr txBox="1"/>
          <p:nvPr/>
        </p:nvSpPr>
        <p:spPr>
          <a:xfrm>
            <a:off x="3434862" y="1634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6" name="TextBox 45"/>
          <p:cNvSpPr txBox="1"/>
          <p:nvPr/>
        </p:nvSpPr>
        <p:spPr>
          <a:xfrm>
            <a:off x="3587262" y="17865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7" name="TextBox 46"/>
          <p:cNvSpPr txBox="1"/>
          <p:nvPr/>
        </p:nvSpPr>
        <p:spPr>
          <a:xfrm>
            <a:off x="3739662" y="19389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TextBox 47"/>
          <p:cNvSpPr txBox="1"/>
          <p:nvPr/>
        </p:nvSpPr>
        <p:spPr>
          <a:xfrm>
            <a:off x="3892062" y="2091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9" name="TextBox 48"/>
          <p:cNvSpPr txBox="1"/>
          <p:nvPr/>
        </p:nvSpPr>
        <p:spPr>
          <a:xfrm>
            <a:off x="4044462" y="2243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0" name="TextBox 49"/>
          <p:cNvSpPr txBox="1"/>
          <p:nvPr/>
        </p:nvSpPr>
        <p:spPr>
          <a:xfrm>
            <a:off x="3997569" y="2409103"/>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1" name="TextBox 50"/>
          <p:cNvSpPr txBox="1"/>
          <p:nvPr/>
        </p:nvSpPr>
        <p:spPr>
          <a:xfrm>
            <a:off x="4196862" y="2396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6" name="TextBox 55"/>
          <p:cNvSpPr txBox="1"/>
          <p:nvPr/>
        </p:nvSpPr>
        <p:spPr>
          <a:xfrm>
            <a:off x="2532185" y="1129657"/>
            <a:ext cx="750277" cy="531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 name="TextBox 22"/>
          <p:cNvSpPr txBox="1"/>
          <p:nvPr/>
        </p:nvSpPr>
        <p:spPr>
          <a:xfrm>
            <a:off x="8175338" y="6468306"/>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24" name="Action Button: Custom 23">
            <a:hlinkClick r:id="" action="ppaction://noaction" highlightClick="1">
              <a:snd r:embed="rId10" name="Fr_6.wav"/>
            </a:hlinkClick>
          </p:cNvPr>
          <p:cNvSpPr/>
          <p:nvPr/>
        </p:nvSpPr>
        <p:spPr>
          <a:xfrm>
            <a:off x="826265" y="2037480"/>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a:t>
            </a:r>
          </a:p>
        </p:txBody>
      </p:sp>
      <p:sp>
        <p:nvSpPr>
          <p:cNvPr id="25" name="Action Button: Custom 24">
            <a:hlinkClick r:id="" action="ppaction://noaction" highlightClick="1">
              <a:snd r:embed="rId11" name="Fr_4.wav"/>
            </a:hlinkClick>
          </p:cNvPr>
          <p:cNvSpPr/>
          <p:nvPr/>
        </p:nvSpPr>
        <p:spPr>
          <a:xfrm>
            <a:off x="826265" y="2829004"/>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a:t>
            </a:r>
          </a:p>
        </p:txBody>
      </p:sp>
      <p:sp>
        <p:nvSpPr>
          <p:cNvPr id="26" name="Action Button: Custom 25">
            <a:hlinkClick r:id="" action="ppaction://noaction" highlightClick="1">
              <a:snd r:embed="rId12" name="Fr_1.wav"/>
            </a:hlinkClick>
          </p:cNvPr>
          <p:cNvSpPr/>
          <p:nvPr/>
        </p:nvSpPr>
        <p:spPr>
          <a:xfrm>
            <a:off x="827259" y="3731708"/>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t>
            </a:r>
          </a:p>
        </p:txBody>
      </p:sp>
      <p:sp>
        <p:nvSpPr>
          <p:cNvPr id="27" name="Action Button: Custom 26">
            <a:hlinkClick r:id="" action="ppaction://noaction" highlightClick="1">
              <a:snd r:embed="rId13" name="Fr_7.wav"/>
            </a:hlinkClick>
          </p:cNvPr>
          <p:cNvSpPr/>
          <p:nvPr/>
        </p:nvSpPr>
        <p:spPr>
          <a:xfrm>
            <a:off x="837057" y="4635453"/>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a:t>
            </a:r>
          </a:p>
        </p:txBody>
      </p:sp>
      <p:sp>
        <p:nvSpPr>
          <p:cNvPr id="28" name="Action Button: Custom 27">
            <a:hlinkClick r:id="" action="ppaction://noaction" highlightClick="1">
              <a:snd r:embed="rId14" name="Fr_5.wav"/>
            </a:hlinkClick>
          </p:cNvPr>
          <p:cNvSpPr/>
          <p:nvPr/>
        </p:nvSpPr>
        <p:spPr>
          <a:xfrm>
            <a:off x="6175644" y="2028711"/>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a:t>
            </a:r>
          </a:p>
        </p:txBody>
      </p:sp>
      <p:sp>
        <p:nvSpPr>
          <p:cNvPr id="34" name="Action Button: Custom 33">
            <a:hlinkClick r:id="" action="ppaction://noaction" highlightClick="1">
              <a:snd r:embed="rId15" name="Fr_3.wav"/>
            </a:hlinkClick>
          </p:cNvPr>
          <p:cNvSpPr/>
          <p:nvPr/>
        </p:nvSpPr>
        <p:spPr>
          <a:xfrm>
            <a:off x="6176921" y="2829004"/>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a:t>
            </a:r>
          </a:p>
        </p:txBody>
      </p:sp>
      <p:sp>
        <p:nvSpPr>
          <p:cNvPr id="35" name="Action Button: Custom 34">
            <a:hlinkClick r:id="" action="ppaction://noaction" highlightClick="1">
              <a:snd r:embed="rId16" name="Fr_8.wav"/>
            </a:hlinkClick>
          </p:cNvPr>
          <p:cNvSpPr/>
          <p:nvPr/>
        </p:nvSpPr>
        <p:spPr>
          <a:xfrm>
            <a:off x="6137031" y="3740403"/>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g</a:t>
            </a:r>
          </a:p>
        </p:txBody>
      </p:sp>
      <p:sp>
        <p:nvSpPr>
          <p:cNvPr id="36" name="Action Button: Custom 35">
            <a:hlinkClick r:id="" action="ppaction://noaction" highlightClick="1">
              <a:snd r:embed="rId17" name="Fr_2.wav"/>
            </a:hlinkClick>
          </p:cNvPr>
          <p:cNvSpPr/>
          <p:nvPr/>
        </p:nvSpPr>
        <p:spPr>
          <a:xfrm>
            <a:off x="6127136" y="4582045"/>
            <a:ext cx="572458" cy="5069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t>
            </a:r>
          </a:p>
        </p:txBody>
      </p:sp>
      <p:pic>
        <p:nvPicPr>
          <p:cNvPr id="38" name="Picture 2" descr="Shopping cart Stock photography Shopping bag - shopping png download - 1000*1000 - Free Transparent Shopping Cart png Download.">
            <a:extLst>
              <a:ext uri="{FF2B5EF4-FFF2-40B4-BE49-F238E27FC236}">
                <a16:creationId xmlns:a16="http://schemas.microsoft.com/office/drawing/2014/main" id="{10F4A1A6-EACB-4AC8-A773-6EC54785F57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6990" y="3685726"/>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92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2493-C422-EC43-B30A-60902CF036E6}"/>
              </a:ext>
            </a:extLst>
          </p:cNvPr>
          <p:cNvSpPr>
            <a:spLocks noGrp="1"/>
          </p:cNvSpPr>
          <p:nvPr>
            <p:ph type="title"/>
          </p:nvPr>
        </p:nvSpPr>
        <p:spPr>
          <a:xfrm>
            <a:off x="11194473" y="-48915"/>
            <a:ext cx="896379" cy="461665"/>
          </a:xfrm>
        </p:spPr>
        <p:txBody>
          <a:bodyPr>
            <a:noAutofit/>
          </a:bodyPr>
          <a:lstStyle/>
          <a:p>
            <a:pPr algn="r"/>
            <a:r>
              <a:rPr lang="en-GB" sz="2800" b="1" dirty="0">
                <a:solidFill>
                  <a:srgbClr val="4472C4">
                    <a:lumMod val="50000"/>
                  </a:srgbClr>
                </a:solidFill>
              </a:rPr>
              <a:t>Lire</a:t>
            </a:r>
            <a:endParaRPr lang="en-US" sz="28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36365666"/>
              </p:ext>
            </p:extLst>
          </p:nvPr>
        </p:nvGraphicFramePr>
        <p:xfrm>
          <a:off x="666670" y="458818"/>
          <a:ext cx="10858659" cy="3962796"/>
        </p:xfrm>
        <a:graphic>
          <a:graphicData uri="http://schemas.openxmlformats.org/drawingml/2006/table">
            <a:tbl>
              <a:tblPr firstRow="1" bandRow="1">
                <a:tableStyleId>{5C22544A-7EE6-4342-B048-85BDC9FD1C3A}</a:tableStyleId>
              </a:tblPr>
              <a:tblGrid>
                <a:gridCol w="706905">
                  <a:extLst>
                    <a:ext uri="{9D8B030D-6E8A-4147-A177-3AD203B41FA5}">
                      <a16:colId xmlns:a16="http://schemas.microsoft.com/office/drawing/2014/main" val="2548973513"/>
                    </a:ext>
                  </a:extLst>
                </a:gridCol>
                <a:gridCol w="736869">
                  <a:extLst>
                    <a:ext uri="{9D8B030D-6E8A-4147-A177-3AD203B41FA5}">
                      <a16:colId xmlns:a16="http://schemas.microsoft.com/office/drawing/2014/main" val="2775102314"/>
                    </a:ext>
                  </a:extLst>
                </a:gridCol>
                <a:gridCol w="3876387">
                  <a:extLst>
                    <a:ext uri="{9D8B030D-6E8A-4147-A177-3AD203B41FA5}">
                      <a16:colId xmlns:a16="http://schemas.microsoft.com/office/drawing/2014/main" val="2063340645"/>
                    </a:ext>
                  </a:extLst>
                </a:gridCol>
                <a:gridCol w="721379">
                  <a:extLst>
                    <a:ext uri="{9D8B030D-6E8A-4147-A177-3AD203B41FA5}">
                      <a16:colId xmlns:a16="http://schemas.microsoft.com/office/drawing/2014/main" val="3028703937"/>
                    </a:ext>
                  </a:extLst>
                </a:gridCol>
                <a:gridCol w="794384">
                  <a:extLst>
                    <a:ext uri="{9D8B030D-6E8A-4147-A177-3AD203B41FA5}">
                      <a16:colId xmlns:a16="http://schemas.microsoft.com/office/drawing/2014/main" val="1859025906"/>
                    </a:ext>
                  </a:extLst>
                </a:gridCol>
                <a:gridCol w="4022735">
                  <a:extLst>
                    <a:ext uri="{9D8B030D-6E8A-4147-A177-3AD203B41FA5}">
                      <a16:colId xmlns:a16="http://schemas.microsoft.com/office/drawing/2014/main" val="3979149899"/>
                    </a:ext>
                  </a:extLst>
                </a:gridCol>
              </a:tblGrid>
              <a:tr h="550814">
                <a:tc gridSpan="6">
                  <a:txBody>
                    <a:bodyPr/>
                    <a:lstStyle/>
                    <a:p>
                      <a:r>
                        <a:rPr lang="en-GB" sz="2400" b="1" dirty="0" err="1">
                          <a:solidFill>
                            <a:schemeClr val="accent5">
                              <a:lumMod val="50000"/>
                            </a:schemeClr>
                          </a:solidFill>
                          <a:latin typeface="Century Gothic" panose="020B0502020202020204" pitchFamily="34" charset="0"/>
                        </a:rPr>
                        <a:t>Écris</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en</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français</a:t>
                      </a:r>
                      <a:r>
                        <a:rPr lang="en-GB" sz="2400" b="1" baseline="0" dirty="0">
                          <a:solidFill>
                            <a:schemeClr val="accent5">
                              <a:lumMod val="50000"/>
                            </a:schemeClr>
                          </a:solidFill>
                          <a:latin typeface="Century Gothic" panose="020B0502020202020204" pitchFamily="34" charset="0"/>
                        </a:rPr>
                        <a:t> ! </a:t>
                      </a:r>
                      <a:r>
                        <a:rPr lang="en-GB" sz="2400" b="0" dirty="0">
                          <a:solidFill>
                            <a:schemeClr val="accent5">
                              <a:lumMod val="50000"/>
                            </a:schemeClr>
                          </a:solidFill>
                          <a:latin typeface="Century Gothic" panose="020B0502020202020204" pitchFamily="34" charset="0"/>
                        </a:rPr>
                        <a:t>Which sentence</a:t>
                      </a:r>
                      <a:r>
                        <a:rPr lang="en-GB" sz="2400" b="0" baseline="0" dirty="0">
                          <a:solidFill>
                            <a:schemeClr val="accent5">
                              <a:lumMod val="50000"/>
                            </a:schemeClr>
                          </a:solidFill>
                          <a:latin typeface="Century Gothic" panose="020B0502020202020204" pitchFamily="34" charset="0"/>
                        </a:rPr>
                        <a:t> goes with each picture below?</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82725"/>
                  </a:ext>
                </a:extLst>
              </a:tr>
              <a:tr h="760222">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760222">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760222">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760222">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379" y="1076199"/>
            <a:ext cx="631382" cy="599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312" y="1845459"/>
            <a:ext cx="441516" cy="60179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485" y="3576033"/>
            <a:ext cx="562741" cy="64476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9210" y="1176956"/>
            <a:ext cx="640111" cy="48424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3326" y="1828115"/>
            <a:ext cx="811115" cy="63672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9210" y="2732110"/>
            <a:ext cx="637356" cy="585584"/>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8214" y="3641446"/>
            <a:ext cx="599348" cy="614929"/>
          </a:xfrm>
          <a:prstGeom prst="rect">
            <a:avLst/>
          </a:prstGeom>
        </p:spPr>
      </p:pic>
      <p:sp>
        <p:nvSpPr>
          <p:cNvPr id="34" name="TextBox 33"/>
          <p:cNvSpPr txBox="1"/>
          <p:nvPr/>
        </p:nvSpPr>
        <p:spPr>
          <a:xfrm>
            <a:off x="4571684" y="5202006"/>
            <a:ext cx="2795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un tour</a:t>
            </a:r>
          </a:p>
        </p:txBody>
      </p:sp>
      <p:sp>
        <p:nvSpPr>
          <p:cNvPr id="35" name="TextBox 34"/>
          <p:cNvSpPr txBox="1"/>
          <p:nvPr/>
        </p:nvSpPr>
        <p:spPr>
          <a:xfrm>
            <a:off x="7936524" y="5212279"/>
            <a:ext cx="29625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mauvais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794176" y="4627125"/>
            <a:ext cx="37587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un voyage</a:t>
            </a:r>
          </a:p>
        </p:txBody>
      </p:sp>
      <p:sp>
        <p:nvSpPr>
          <p:cNvPr id="37" name="TextBox 36"/>
          <p:cNvSpPr txBox="1"/>
          <p:nvPr/>
        </p:nvSpPr>
        <p:spPr>
          <a:xfrm>
            <a:off x="4546706" y="4618186"/>
            <a:ext cx="38288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magasins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801534" y="5785826"/>
            <a:ext cx="23013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beau</a:t>
            </a:r>
          </a:p>
        </p:txBody>
      </p:sp>
      <p:sp>
        <p:nvSpPr>
          <p:cNvPr id="39" name="TextBox 38"/>
          <p:cNvSpPr txBox="1"/>
          <p:nvPr/>
        </p:nvSpPr>
        <p:spPr>
          <a:xfrm>
            <a:off x="4651403" y="5709739"/>
            <a:ext cx="61704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promenade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bateau</a:t>
            </a:r>
          </a:p>
        </p:txBody>
      </p:sp>
      <p:sp>
        <p:nvSpPr>
          <p:cNvPr id="40" name="TextBox 39"/>
          <p:cNvSpPr txBox="1"/>
          <p:nvPr/>
        </p:nvSpPr>
        <p:spPr>
          <a:xfrm>
            <a:off x="801534" y="5202006"/>
            <a:ext cx="32887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 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 ménage</a:t>
            </a:r>
          </a:p>
        </p:txBody>
      </p:sp>
      <p:sp>
        <p:nvSpPr>
          <p:cNvPr id="41" name="TextBox 40"/>
          <p:cNvSpPr txBox="1"/>
          <p:nvPr/>
        </p:nvSpPr>
        <p:spPr>
          <a:xfrm>
            <a:off x="7936524" y="4602127"/>
            <a:ext cx="3962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 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promenade</a:t>
            </a:r>
          </a:p>
        </p:txBody>
      </p:sp>
      <p:sp>
        <p:nvSpPr>
          <p:cNvPr id="43" name="TextBox 42"/>
          <p:cNvSpPr txBox="1"/>
          <p:nvPr/>
        </p:nvSpPr>
        <p:spPr>
          <a:xfrm>
            <a:off x="3130062" y="1329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5" name="TextBox 44"/>
          <p:cNvSpPr txBox="1"/>
          <p:nvPr/>
        </p:nvSpPr>
        <p:spPr>
          <a:xfrm>
            <a:off x="3434862" y="1634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6" name="TextBox 45"/>
          <p:cNvSpPr txBox="1"/>
          <p:nvPr/>
        </p:nvSpPr>
        <p:spPr>
          <a:xfrm>
            <a:off x="3587262" y="17865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7" name="TextBox 46"/>
          <p:cNvSpPr txBox="1"/>
          <p:nvPr/>
        </p:nvSpPr>
        <p:spPr>
          <a:xfrm>
            <a:off x="3739662" y="19389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TextBox 47"/>
          <p:cNvSpPr txBox="1"/>
          <p:nvPr/>
        </p:nvSpPr>
        <p:spPr>
          <a:xfrm>
            <a:off x="3892062" y="2091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9" name="TextBox 48"/>
          <p:cNvSpPr txBox="1"/>
          <p:nvPr/>
        </p:nvSpPr>
        <p:spPr>
          <a:xfrm>
            <a:off x="4044462" y="2243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0" name="TextBox 49"/>
          <p:cNvSpPr txBox="1"/>
          <p:nvPr/>
        </p:nvSpPr>
        <p:spPr>
          <a:xfrm>
            <a:off x="3997569" y="2409103"/>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1" name="TextBox 50"/>
          <p:cNvSpPr txBox="1"/>
          <p:nvPr/>
        </p:nvSpPr>
        <p:spPr>
          <a:xfrm>
            <a:off x="4196862" y="2396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6" name="TextBox 55"/>
          <p:cNvSpPr txBox="1"/>
          <p:nvPr/>
        </p:nvSpPr>
        <p:spPr>
          <a:xfrm>
            <a:off x="2532185" y="1129657"/>
            <a:ext cx="750277" cy="531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2" name="TextBox 41"/>
          <p:cNvSpPr txBox="1"/>
          <p:nvPr/>
        </p:nvSpPr>
        <p:spPr>
          <a:xfrm>
            <a:off x="8175338" y="6468306"/>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pic>
        <p:nvPicPr>
          <p:cNvPr id="44" name="Picture 2" descr="Shopping cart Stock photography Shopping bag - shopping png download - 1000*1000 - Free Transparent Shopping Cart png Download.">
            <a:extLst>
              <a:ext uri="{FF2B5EF4-FFF2-40B4-BE49-F238E27FC236}">
                <a16:creationId xmlns:a16="http://schemas.microsoft.com/office/drawing/2014/main" id="{21542C82-6C7D-4840-BF2B-6641041CBA8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4070" y="2804357"/>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1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76177" y="481892"/>
          <a:ext cx="10958624" cy="5366457"/>
        </p:xfrm>
        <a:graphic>
          <a:graphicData uri="http://schemas.openxmlformats.org/drawingml/2006/table">
            <a:tbl>
              <a:tblPr firstRow="1" bandRow="1">
                <a:tableStyleId>{5C22544A-7EE6-4342-B048-85BDC9FD1C3A}</a:tableStyleId>
              </a:tblPr>
              <a:tblGrid>
                <a:gridCol w="713413">
                  <a:extLst>
                    <a:ext uri="{9D8B030D-6E8A-4147-A177-3AD203B41FA5}">
                      <a16:colId xmlns:a16="http://schemas.microsoft.com/office/drawing/2014/main" val="2548973513"/>
                    </a:ext>
                  </a:extLst>
                </a:gridCol>
                <a:gridCol w="743653">
                  <a:extLst>
                    <a:ext uri="{9D8B030D-6E8A-4147-A177-3AD203B41FA5}">
                      <a16:colId xmlns:a16="http://schemas.microsoft.com/office/drawing/2014/main" val="2775102314"/>
                    </a:ext>
                  </a:extLst>
                </a:gridCol>
                <a:gridCol w="3912073">
                  <a:extLst>
                    <a:ext uri="{9D8B030D-6E8A-4147-A177-3AD203B41FA5}">
                      <a16:colId xmlns:a16="http://schemas.microsoft.com/office/drawing/2014/main" val="2063340645"/>
                    </a:ext>
                  </a:extLst>
                </a:gridCol>
                <a:gridCol w="728020">
                  <a:extLst>
                    <a:ext uri="{9D8B030D-6E8A-4147-A177-3AD203B41FA5}">
                      <a16:colId xmlns:a16="http://schemas.microsoft.com/office/drawing/2014/main" val="3028703937"/>
                    </a:ext>
                  </a:extLst>
                </a:gridCol>
                <a:gridCol w="801697">
                  <a:extLst>
                    <a:ext uri="{9D8B030D-6E8A-4147-A177-3AD203B41FA5}">
                      <a16:colId xmlns:a16="http://schemas.microsoft.com/office/drawing/2014/main" val="1859025906"/>
                    </a:ext>
                  </a:extLst>
                </a:gridCol>
                <a:gridCol w="4059768">
                  <a:extLst>
                    <a:ext uri="{9D8B030D-6E8A-4147-A177-3AD203B41FA5}">
                      <a16:colId xmlns:a16="http://schemas.microsoft.com/office/drawing/2014/main" val="3979149899"/>
                    </a:ext>
                  </a:extLst>
                </a:gridCol>
              </a:tblGrid>
              <a:tr h="861361">
                <a:tc gridSpan="6">
                  <a:txBody>
                    <a:bodyPr/>
                    <a:lstStyle/>
                    <a:p>
                      <a:r>
                        <a:rPr lang="en-GB" sz="2400" b="1" dirty="0">
                          <a:solidFill>
                            <a:schemeClr val="accent5">
                              <a:lumMod val="50000"/>
                            </a:schemeClr>
                          </a:solidFill>
                          <a:latin typeface="Century Gothic" panose="020B0502020202020204" pitchFamily="34" charset="0"/>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82725"/>
                  </a:ext>
                </a:extLst>
              </a:tr>
              <a:tr h="1126274">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1126274">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1126274">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1126274">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sp>
        <p:nvSpPr>
          <p:cNvPr id="28" name="TextBox 27"/>
          <p:cNvSpPr txBox="1"/>
          <p:nvPr/>
        </p:nvSpPr>
        <p:spPr>
          <a:xfrm>
            <a:off x="6557554" y="6444653"/>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991" y="1583874"/>
            <a:ext cx="631382" cy="599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384" y="2759467"/>
            <a:ext cx="441516" cy="60179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9757" y="4905697"/>
            <a:ext cx="637029" cy="64476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6704" y="1706306"/>
            <a:ext cx="640111" cy="48424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1674" y="2644984"/>
            <a:ext cx="811115" cy="63672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8942" y="3856484"/>
            <a:ext cx="637356" cy="585584"/>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0453" y="4935537"/>
            <a:ext cx="599348" cy="614929"/>
          </a:xfrm>
          <a:prstGeom prst="rect">
            <a:avLst/>
          </a:prstGeom>
        </p:spPr>
      </p:pic>
      <p:sp>
        <p:nvSpPr>
          <p:cNvPr id="43" name="TextBox 42"/>
          <p:cNvSpPr txBox="1"/>
          <p:nvPr/>
        </p:nvSpPr>
        <p:spPr>
          <a:xfrm>
            <a:off x="3130062" y="1329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4" name="TextBox 43"/>
          <p:cNvSpPr txBox="1"/>
          <p:nvPr/>
        </p:nvSpPr>
        <p:spPr>
          <a:xfrm>
            <a:off x="3282462" y="1481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5" name="TextBox 44"/>
          <p:cNvSpPr txBox="1"/>
          <p:nvPr/>
        </p:nvSpPr>
        <p:spPr>
          <a:xfrm>
            <a:off x="3434862" y="1634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6" name="TextBox 45"/>
          <p:cNvSpPr txBox="1"/>
          <p:nvPr/>
        </p:nvSpPr>
        <p:spPr>
          <a:xfrm>
            <a:off x="3587262" y="17865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7" name="TextBox 46"/>
          <p:cNvSpPr txBox="1"/>
          <p:nvPr/>
        </p:nvSpPr>
        <p:spPr>
          <a:xfrm>
            <a:off x="3739662" y="19389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8" name="TextBox 47"/>
          <p:cNvSpPr txBox="1"/>
          <p:nvPr/>
        </p:nvSpPr>
        <p:spPr>
          <a:xfrm>
            <a:off x="3892062" y="20913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9" name="TextBox 48"/>
          <p:cNvSpPr txBox="1"/>
          <p:nvPr/>
        </p:nvSpPr>
        <p:spPr>
          <a:xfrm>
            <a:off x="4044462" y="22437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0" name="TextBox 49"/>
          <p:cNvSpPr txBox="1"/>
          <p:nvPr/>
        </p:nvSpPr>
        <p:spPr>
          <a:xfrm>
            <a:off x="3997569" y="2409103"/>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1" name="TextBox 50"/>
          <p:cNvSpPr txBox="1"/>
          <p:nvPr/>
        </p:nvSpPr>
        <p:spPr>
          <a:xfrm>
            <a:off x="4196862" y="2396156"/>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2" name="TextBox 51"/>
          <p:cNvSpPr txBox="1"/>
          <p:nvPr/>
        </p:nvSpPr>
        <p:spPr>
          <a:xfrm>
            <a:off x="2690447" y="1117141"/>
            <a:ext cx="515815" cy="484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6" name="TextBox 55"/>
          <p:cNvSpPr txBox="1"/>
          <p:nvPr/>
        </p:nvSpPr>
        <p:spPr>
          <a:xfrm>
            <a:off x="2836985" y="1129657"/>
            <a:ext cx="750277" cy="531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 name="TextBox 1"/>
          <p:cNvSpPr txBox="1"/>
          <p:nvPr/>
        </p:nvSpPr>
        <p:spPr>
          <a:xfrm>
            <a:off x="2269314" y="1672571"/>
            <a:ext cx="36957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beau</a:t>
            </a:r>
          </a:p>
        </p:txBody>
      </p:sp>
      <p:sp>
        <p:nvSpPr>
          <p:cNvPr id="8" name="TextBox 7"/>
          <p:cNvSpPr txBox="1"/>
          <p:nvPr/>
        </p:nvSpPr>
        <p:spPr>
          <a:xfrm>
            <a:off x="2281969" y="2527221"/>
            <a:ext cx="39470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 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promenade</a:t>
            </a:r>
          </a:p>
        </p:txBody>
      </p:sp>
      <p:sp>
        <p:nvSpPr>
          <p:cNvPr id="10" name="TextBox 9"/>
          <p:cNvSpPr txBox="1"/>
          <p:nvPr/>
        </p:nvSpPr>
        <p:spPr>
          <a:xfrm>
            <a:off x="2322916" y="3752418"/>
            <a:ext cx="29087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magasins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extBox 10"/>
          <p:cNvSpPr txBox="1"/>
          <p:nvPr/>
        </p:nvSpPr>
        <p:spPr>
          <a:xfrm>
            <a:off x="2306487" y="4849811"/>
            <a:ext cx="3100753"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un tour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TextBox 11"/>
          <p:cNvSpPr txBox="1"/>
          <p:nvPr/>
        </p:nvSpPr>
        <p:spPr>
          <a:xfrm>
            <a:off x="7856181" y="1706306"/>
            <a:ext cx="31813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mauvais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p:cNvSpPr txBox="1"/>
          <p:nvPr/>
        </p:nvSpPr>
        <p:spPr>
          <a:xfrm>
            <a:off x="7865994" y="2560992"/>
            <a:ext cx="271650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fait un tour</a:t>
            </a:r>
          </a:p>
        </p:txBody>
      </p:sp>
      <p:sp>
        <p:nvSpPr>
          <p:cNvPr id="15" name="TextBox 14"/>
          <p:cNvSpPr txBox="1"/>
          <p:nvPr/>
        </p:nvSpPr>
        <p:spPr>
          <a:xfrm>
            <a:off x="7865994" y="3687348"/>
            <a:ext cx="37572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promenade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bateau</a:t>
            </a:r>
          </a:p>
        </p:txBody>
      </p:sp>
      <p:sp>
        <p:nvSpPr>
          <p:cNvPr id="16" name="TextBox 15"/>
          <p:cNvSpPr txBox="1"/>
          <p:nvPr/>
        </p:nvSpPr>
        <p:spPr>
          <a:xfrm>
            <a:off x="7823760" y="4849811"/>
            <a:ext cx="316172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 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 ménage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34" name="Picture 2" descr="Shopping cart Stock photography Shopping bag - shopping png download - 1000*1000 - Free Transparent Shopping Cart png Download.">
            <a:extLst>
              <a:ext uri="{FF2B5EF4-FFF2-40B4-BE49-F238E27FC236}">
                <a16:creationId xmlns:a16="http://schemas.microsoft.com/office/drawing/2014/main" id="{3CB90709-8A0A-4EF8-A648-656B66E84C8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8271" y="3904198"/>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4BB209D-89D4-6748-94B8-BBB5B895A698}"/>
              </a:ext>
            </a:extLst>
          </p:cNvPr>
          <p:cNvSpPr>
            <a:spLocks noGrp="1"/>
          </p:cNvSpPr>
          <p:nvPr>
            <p:ph type="title"/>
          </p:nvPr>
        </p:nvSpPr>
        <p:spPr>
          <a:xfrm>
            <a:off x="11415823" y="-547"/>
            <a:ext cx="750278" cy="482439"/>
          </a:xfrm>
        </p:spPr>
        <p:txBody>
          <a:bodyPr>
            <a:normAutofit fontScale="90000"/>
          </a:bodyPr>
          <a:lstStyle/>
          <a:p>
            <a:pPr algn="r"/>
            <a:r>
              <a:rPr lang="en-US" sz="2800" b="1" dirty="0"/>
              <a:t>Lire</a:t>
            </a:r>
          </a:p>
        </p:txBody>
      </p:sp>
    </p:spTree>
    <p:extLst>
      <p:ext uri="{BB962C8B-B14F-4D97-AF65-F5344CB8AC3E}">
        <p14:creationId xmlns:p14="http://schemas.microsoft.com/office/powerpoint/2010/main" val="3982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5" grpId="0"/>
      <p:bldP spid="1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potx" id="{7975DBB2-8D7C-4885-9E44-43EC58968424}" vid="{C8001179-F20B-4DFD-B953-920E500761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TotalTime>
  <Words>2057</Words>
  <Application>Microsoft Macintosh PowerPoint</Application>
  <PresentationFormat>Widescreen</PresentationFormat>
  <Paragraphs>277</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Century Gothic</vt:lpstr>
      <vt:lpstr>Tw Cen MT</vt:lpstr>
      <vt:lpstr>1_Office Theme</vt:lpstr>
      <vt:lpstr>3_Office Theme</vt:lpstr>
      <vt:lpstr>Grammar </vt:lpstr>
      <vt:lpstr>Exercise-faire</vt:lpstr>
      <vt:lpstr>The verb ‘faire’ – other meanings </vt:lpstr>
      <vt:lpstr>Exercise-faire</vt:lpstr>
      <vt:lpstr>Talking about the weather </vt:lpstr>
      <vt:lpstr>Écris le numéro !</vt:lpstr>
      <vt:lpstr>Écouter, Parler, Écrire</vt:lpstr>
      <vt:lpstr>Lire</vt:lpstr>
      <vt:lpstr>Lire</vt:lpstr>
      <vt:lpstr>Lire</vt:lpstr>
      <vt:lpstr>Écrire, Parler</vt:lpstr>
      <vt:lpstr>Parler</vt:lpstr>
      <vt:lpstr>Parler</vt:lpstr>
      <vt:lpstr>Écrire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301</cp:revision>
  <dcterms:created xsi:type="dcterms:W3CDTF">2019-03-27T07:30:03Z</dcterms:created>
  <dcterms:modified xsi:type="dcterms:W3CDTF">2020-04-27T11:33:55Z</dcterms:modified>
</cp:coreProperties>
</file>