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 id="2147483697" r:id="rId3"/>
  </p:sldMasterIdLst>
  <p:notesMasterIdLst>
    <p:notesMasterId r:id="rId19"/>
  </p:notesMasterIdLst>
  <p:sldIdLst>
    <p:sldId id="260" r:id="rId4"/>
    <p:sldId id="293" r:id="rId5"/>
    <p:sldId id="294" r:id="rId6"/>
    <p:sldId id="295" r:id="rId7"/>
    <p:sldId id="296" r:id="rId8"/>
    <p:sldId id="297" r:id="rId9"/>
    <p:sldId id="298" r:id="rId10"/>
    <p:sldId id="274" r:id="rId11"/>
    <p:sldId id="288" r:id="rId12"/>
    <p:sldId id="289" r:id="rId13"/>
    <p:sldId id="290" r:id="rId14"/>
    <p:sldId id="291" r:id="rId15"/>
    <p:sldId id="292" r:id="rId16"/>
    <p:sldId id="287"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520"/>
    <a:srgbClr val="115076"/>
    <a:srgbClr val="FBF0D5"/>
    <a:srgbClr val="E3E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11" autoAdjust="0"/>
    <p:restoredTop sz="57839" autoAdjust="0"/>
  </p:normalViewPr>
  <p:slideViewPr>
    <p:cSldViewPr snapToGrid="0">
      <p:cViewPr varScale="1">
        <p:scale>
          <a:sx n="43" d="100"/>
          <a:sy n="43" d="100"/>
        </p:scale>
        <p:origin x="1404" y="4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02/11/2020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7659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10</a:t>
            </a:fld>
            <a:endParaRPr lang="en-GB"/>
          </a:p>
        </p:txBody>
      </p:sp>
    </p:spTree>
    <p:extLst>
      <p:ext uri="{BB962C8B-B14F-4D97-AF65-F5344CB8AC3E}">
        <p14:creationId xmlns:p14="http://schemas.microsoft.com/office/powerpoint/2010/main" val="4095943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11</a:t>
            </a:fld>
            <a:endParaRPr lang="en-GB"/>
          </a:p>
        </p:txBody>
      </p:sp>
    </p:spTree>
    <p:extLst>
      <p:ext uri="{BB962C8B-B14F-4D97-AF65-F5344CB8AC3E}">
        <p14:creationId xmlns:p14="http://schemas.microsoft.com/office/powerpoint/2010/main" val="4179882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12</a:t>
            </a:fld>
            <a:endParaRPr lang="en-GB"/>
          </a:p>
        </p:txBody>
      </p:sp>
    </p:spTree>
    <p:extLst>
      <p:ext uri="{BB962C8B-B14F-4D97-AF65-F5344CB8AC3E}">
        <p14:creationId xmlns:p14="http://schemas.microsoft.com/office/powerpoint/2010/main" val="530496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13</a:t>
            </a:fld>
            <a:endParaRPr lang="en-GB"/>
          </a:p>
        </p:txBody>
      </p:sp>
    </p:spTree>
    <p:extLst>
      <p:ext uri="{BB962C8B-B14F-4D97-AF65-F5344CB8AC3E}">
        <p14:creationId xmlns:p14="http://schemas.microsoft.com/office/powerpoint/2010/main" val="2627771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1b. Phonics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Pair work </a:t>
            </a:r>
            <a:r>
              <a:rPr lang="en-GB" sz="1200" b="0" i="0" u="none" strike="noStrike" kern="1200" dirty="0">
                <a:solidFill>
                  <a:schemeClr val="tx1"/>
                </a:solidFill>
                <a:effectLst/>
                <a:latin typeface="+mn-lt"/>
                <a:ea typeface="+mn-ea"/>
                <a:cs typeface="+mn-cs"/>
                <a:sym typeface="Wingdings" pitchFamily="2" charset="2"/>
              </a:rPr>
              <a:t> 1 person reads out loud and the other person writes down the word paying particular attention to the vowel. Then they swap roles.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NB: there is associated information (i.e. + umlaut is often also +e), so students could rely on that</a:t>
            </a:r>
          </a:p>
          <a:p>
            <a:r>
              <a:rPr lang="en-GB" dirty="0"/>
              <a:t>NB: this slide can be shown as an example to model with the class.  </a:t>
            </a:r>
            <a:br>
              <a:rPr lang="en-GB" dirty="0"/>
            </a:br>
            <a:r>
              <a:rPr lang="en-GB" dirty="0"/>
              <a:t>There is a word doc to print out for this activity, so that students cannot</a:t>
            </a:r>
            <a:r>
              <a:rPr lang="en-GB" baseline="0" dirty="0"/>
              <a:t> see each others’ words.</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14</a:t>
            </a:fld>
            <a:endParaRPr lang="en-GB"/>
          </a:p>
        </p:txBody>
      </p:sp>
    </p:spTree>
    <p:extLst>
      <p:ext uri="{BB962C8B-B14F-4D97-AF65-F5344CB8AC3E}">
        <p14:creationId xmlns:p14="http://schemas.microsoft.com/office/powerpoint/2010/main" val="1119489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Phonics practice</a:t>
            </a: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Read out loud line by line. </a:t>
            </a:r>
            <a:r>
              <a:rPr lang="en-GB" sz="1200" b="0" i="1" u="none" strike="noStrike" kern="1200" dirty="0">
                <a:solidFill>
                  <a:schemeClr val="tx1"/>
                </a:solidFill>
                <a:effectLst/>
                <a:latin typeface="+mn-lt"/>
                <a:ea typeface="+mn-ea"/>
                <a:cs typeface="+mn-cs"/>
              </a:rPr>
              <a:t>Neu </a:t>
            </a:r>
            <a:r>
              <a:rPr lang="en-GB" sz="1200" b="0" i="0" u="none" strike="noStrike" kern="1200" dirty="0">
                <a:solidFill>
                  <a:schemeClr val="tx1"/>
                </a:solidFill>
                <a:effectLst/>
                <a:latin typeface="+mn-lt"/>
                <a:ea typeface="+mn-ea"/>
                <a:cs typeface="+mn-cs"/>
              </a:rPr>
              <a:t>is a new sound and needs to be modelled.</a:t>
            </a:r>
            <a:endParaRPr lang="en-GB" sz="1200" b="0" i="1"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Alternatively or additionally, sing to the tune of ‘We wish you a merry Christmas’.</a:t>
            </a:r>
          </a:p>
        </p:txBody>
      </p:sp>
      <p:sp>
        <p:nvSpPr>
          <p:cNvPr id="4" name="Slide Number Placeholder 3"/>
          <p:cNvSpPr>
            <a:spLocks noGrp="1"/>
          </p:cNvSpPr>
          <p:nvPr>
            <p:ph type="sldNum" sz="quarter" idx="10"/>
          </p:nvPr>
        </p:nvSpPr>
        <p:spPr/>
        <p:txBody>
          <a:bodyPr/>
          <a:lstStyle/>
          <a:p>
            <a:fld id="{672843D9-4757-4631-B0CD-BAA271821DF5}" type="slidenum">
              <a:rPr lang="en-GB" smtClean="0"/>
              <a:t>15</a:t>
            </a:fld>
            <a:endParaRPr lang="en-GB"/>
          </a:p>
        </p:txBody>
      </p:sp>
    </p:spTree>
    <p:extLst>
      <p:ext uri="{BB962C8B-B14F-4D97-AF65-F5344CB8AC3E}">
        <p14:creationId xmlns:p14="http://schemas.microsoft.com/office/powerpoint/2010/main" val="2760559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introduce/consolidate SSC </a:t>
            </a:r>
            <a:r>
              <a:rPr lang="en-GB" b="1" baseline="0" dirty="0"/>
              <a:t>[</a:t>
            </a:r>
            <a:r>
              <a:rPr lang="en-GB" sz="1200" b="1" dirty="0" err="1">
                <a:solidFill>
                  <a:srgbClr val="FFCC00"/>
                </a:solidFill>
                <a:latin typeface="Century Gothic" panose="020B0502020202020204" pitchFamily="34" charset="0"/>
              </a:rPr>
              <a:t>ä</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r>
              <a:rPr lang="en-GB" b="0" dirty="0"/>
              <a:t/>
            </a:r>
            <a:br>
              <a:rPr lang="en-GB" b="0" dirty="0"/>
            </a:br>
            <a:r>
              <a:rPr lang="en-GB" b="0" dirty="0"/>
              <a:t>1. Present the letter(s) and say the </a:t>
            </a:r>
            <a:r>
              <a:rPr lang="en-GB" b="1" dirty="0"/>
              <a:t>[</a:t>
            </a:r>
            <a:r>
              <a:rPr lang="en-GB" sz="1200" b="1" dirty="0" err="1">
                <a:solidFill>
                  <a:srgbClr val="FFCC00"/>
                </a:solidFill>
                <a:latin typeface="Century Gothic" panose="020B0502020202020204" pitchFamily="34" charset="0"/>
              </a:rPr>
              <a:t>ä</a:t>
            </a:r>
            <a:r>
              <a:rPr lang="en-GB" sz="1200" b="1" dirty="0">
                <a:solidFill>
                  <a:srgbClr val="FFCC00"/>
                </a:solidFill>
                <a:latin typeface="Century Gothic" panose="020B0502020202020204" pitchFamily="34" charset="0"/>
              </a:rPr>
              <a:t>]</a:t>
            </a:r>
            <a:r>
              <a:rPr lang="en-GB" b="1" dirty="0"/>
              <a:t> </a:t>
            </a:r>
            <a:r>
              <a:rPr lang="en-GB" b="0" dirty="0"/>
              <a:t>sound first, on its own. Students repeat it with you.</a:t>
            </a:r>
            <a:br>
              <a:rPr lang="en-GB" b="0" dirty="0"/>
            </a:br>
            <a:r>
              <a:rPr lang="en-GB" b="0" dirty="0"/>
              <a:t>2. Bring up the word </a:t>
            </a:r>
            <a:r>
              <a:rPr lang="en-GB" b="0" baseline="0" dirty="0"/>
              <a:t>”</a:t>
            </a:r>
            <a:r>
              <a:rPr lang="en-GB" sz="1200" b="1" dirty="0" err="1">
                <a:solidFill>
                  <a:srgbClr val="002060"/>
                </a:solidFill>
                <a:latin typeface="Century Gothic" panose="020B0502020202020204" pitchFamily="34" charset="0"/>
              </a:rPr>
              <a:t>sp</a:t>
            </a:r>
            <a:r>
              <a:rPr lang="en-GB" sz="1200" b="1" dirty="0" err="1">
                <a:solidFill>
                  <a:srgbClr val="FFC000"/>
                </a:solidFill>
                <a:latin typeface="Century Gothic" panose="020B0502020202020204" pitchFamily="34" charset="0"/>
              </a:rPr>
              <a:t>ä</a:t>
            </a:r>
            <a:r>
              <a:rPr lang="en-GB" sz="1200" b="1" dirty="0" err="1">
                <a:solidFill>
                  <a:srgbClr val="002060"/>
                </a:solidFill>
                <a:latin typeface="Century Gothic" panose="020B0502020202020204" pitchFamily="34" charset="0"/>
              </a:rPr>
              <a:t>t</a:t>
            </a:r>
            <a:r>
              <a:rPr lang="en-GB" sz="1200" b="0" dirty="0">
                <a:solidFill>
                  <a:schemeClr val="tx1"/>
                </a:solidFill>
                <a:latin typeface="+mn-lt"/>
              </a:rPr>
              <a:t>”</a:t>
            </a:r>
            <a:r>
              <a:rPr lang="en-GB" b="0" dirty="0"/>
              <a:t> on its own, say</a:t>
            </a:r>
            <a:r>
              <a:rPr lang="en-GB" b="0" baseline="0" dirty="0"/>
              <a:t> it, students repeat it, so that they have the opportunity to focus all of their attention on the connection between the written word and its sound.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3. </a:t>
            </a:r>
            <a:r>
              <a:rPr lang="en-GB" dirty="0"/>
              <a:t>A</a:t>
            </a:r>
            <a:r>
              <a:rPr lang="en-GB" baseline="0" dirty="0"/>
              <a:t> possible gesture for this would be to bring your left arm up to mime suddenly looking at your watch.</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4. Roll back the animations and work through 1-3 again, but this time, dropping your voice completely to listen carefully to the students saying the </a:t>
            </a:r>
            <a:r>
              <a:rPr lang="en-GB" b="1" dirty="0"/>
              <a:t>[</a:t>
            </a:r>
            <a:r>
              <a:rPr lang="en-GB" sz="1200" b="1" dirty="0" err="1">
                <a:solidFill>
                  <a:srgbClr val="FFCC00"/>
                </a:solidFill>
                <a:latin typeface="Century Gothic" panose="020B0502020202020204" pitchFamily="34" charset="0"/>
              </a:rPr>
              <a:t>ä</a:t>
            </a:r>
            <a:r>
              <a:rPr lang="en-GB" b="1" dirty="0"/>
              <a:t>] </a:t>
            </a:r>
            <a:r>
              <a:rPr lang="en-GB" baseline="0" dirty="0"/>
              <a:t>sound, pronouncing </a:t>
            </a:r>
            <a:r>
              <a:rPr lang="en-GB" b="0" baseline="0" dirty="0"/>
              <a:t>”</a:t>
            </a:r>
            <a:r>
              <a:rPr lang="en-GB" sz="1200" b="1" dirty="0" err="1">
                <a:solidFill>
                  <a:srgbClr val="002060"/>
                </a:solidFill>
                <a:latin typeface="Century Gothic" panose="020B0502020202020204" pitchFamily="34" charset="0"/>
              </a:rPr>
              <a:t>sp</a:t>
            </a:r>
            <a:r>
              <a:rPr lang="en-GB" sz="1200" b="1" dirty="0" err="1">
                <a:solidFill>
                  <a:srgbClr val="FFC000"/>
                </a:solidFill>
                <a:latin typeface="Century Gothic" panose="020B0502020202020204" pitchFamily="34" charset="0"/>
              </a:rPr>
              <a:t>ä</a:t>
            </a:r>
            <a:r>
              <a:rPr lang="en-GB" sz="1200" b="1" dirty="0" err="1">
                <a:solidFill>
                  <a:srgbClr val="002060"/>
                </a:solidFill>
                <a:latin typeface="Century Gothic" panose="020B0502020202020204" pitchFamily="34" charset="0"/>
              </a:rPr>
              <a:t>t</a:t>
            </a:r>
            <a:r>
              <a:rPr lang="en-GB" b="1" baseline="0" dirty="0"/>
              <a:t>’</a:t>
            </a:r>
            <a:r>
              <a:rPr lang="en-GB" sz="1200" b="0" dirty="0">
                <a:solidFill>
                  <a:schemeClr val="tx1"/>
                </a:solidFill>
                <a:latin typeface="+mn-lt"/>
              </a:rPr>
              <a:t>”</a:t>
            </a:r>
            <a:r>
              <a:rPr lang="en-GB" sz="1200" b="0" baseline="0" dirty="0">
                <a:solidFill>
                  <a:schemeClr val="tx1"/>
                </a:solidFill>
                <a:latin typeface="+mn-lt"/>
              </a:rPr>
              <a:t> </a:t>
            </a:r>
            <a:r>
              <a:rPr lang="en-GB" baseline="0" dirty="0"/>
              <a:t>and, if using, doing the gesture.</a:t>
            </a:r>
            <a:br>
              <a:rPr lang="en-GB" baseline="0" dirty="0"/>
            </a:br>
            <a:r>
              <a:rPr lang="en-GB" baseline="0" dirty="0"/>
              <a:t/>
            </a:r>
            <a:br>
              <a:rPr lang="en-GB" baseline="0" dirty="0"/>
            </a:br>
            <a:r>
              <a:rPr lang="en-GB" b="1" baseline="0" dirty="0"/>
              <a:t>Word frequency (1 is the most frequent word in German): </a:t>
            </a:r>
            <a:r>
              <a:rPr lang="en-GB" baseline="0" dirty="0"/>
              <a:t/>
            </a:r>
            <a:br>
              <a:rPr lang="en-GB" baseline="0" dirty="0"/>
            </a:br>
            <a:r>
              <a:rPr lang="en-GB" sz="1200" b="1" baseline="0" dirty="0" err="1"/>
              <a:t>spät</a:t>
            </a:r>
            <a:r>
              <a:rPr lang="en-GB" sz="1200" b="1" baseline="0" dirty="0"/>
              <a:t> </a:t>
            </a:r>
            <a:r>
              <a:rPr lang="en-GB" sz="1200" baseline="0" dirty="0"/>
              <a:t>[171]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Source:  Jones, R.L. &amp; </a:t>
            </a:r>
            <a:r>
              <a:rPr lang="en-GB" i="1" dirty="0" err="1"/>
              <a:t>Tschirner</a:t>
            </a:r>
            <a:r>
              <a:rPr lang="en-GB" i="1" dirty="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2</a:t>
            </a:fld>
            <a:endParaRPr lang="en-GB">
              <a:solidFill>
                <a:prstClr val="black"/>
              </a:solidFill>
            </a:endParaRPr>
          </a:p>
        </p:txBody>
      </p:sp>
    </p:spTree>
    <p:extLst>
      <p:ext uri="{BB962C8B-B14F-4D97-AF65-F5344CB8AC3E}">
        <p14:creationId xmlns:p14="http://schemas.microsoft.com/office/powerpoint/2010/main" val="242076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With sound and no pictures to focus all attention on the sound-symbol correspondence.</a:t>
            </a:r>
            <a:endParaRPr lang="en-GB" b="1"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3</a:t>
            </a:fld>
            <a:endParaRPr lang="en-GB">
              <a:solidFill>
                <a:prstClr val="black"/>
              </a:solidFill>
            </a:endParaRPr>
          </a:p>
        </p:txBody>
      </p:sp>
    </p:spTree>
    <p:extLst>
      <p:ext uri="{BB962C8B-B14F-4D97-AF65-F5344CB8AC3E}">
        <p14:creationId xmlns:p14="http://schemas.microsoft.com/office/powerpoint/2010/main" val="3801987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sound</a:t>
            </a:r>
            <a:r>
              <a:rPr lang="en-GB" baseline="0" dirty="0"/>
              <a:t> to elicit pronunciation (without first hearing the teacher).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Teacher to elicit pronunciation by asking “</a:t>
            </a:r>
            <a:r>
              <a:rPr lang="en-GB" i="1" baseline="0" dirty="0"/>
              <a:t>Wie </a:t>
            </a:r>
            <a:r>
              <a:rPr lang="en-GB" i="1" baseline="0" dirty="0" err="1"/>
              <a:t>sagt</a:t>
            </a:r>
            <a:r>
              <a:rPr lang="en-GB" i="1" baseline="0" dirty="0"/>
              <a:t> man…”</a:t>
            </a:r>
            <a:endParaRPr lang="en-GB" i="0"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4</a:t>
            </a:fld>
            <a:endParaRPr lang="en-GB">
              <a:solidFill>
                <a:prstClr val="black"/>
              </a:solidFill>
            </a:endParaRPr>
          </a:p>
        </p:txBody>
      </p:sp>
    </p:spTree>
    <p:extLst>
      <p:ext uri="{BB962C8B-B14F-4D97-AF65-F5344CB8AC3E}">
        <p14:creationId xmlns:p14="http://schemas.microsoft.com/office/powerpoint/2010/main" val="2844655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introduce/consolidate SSC </a:t>
            </a:r>
            <a:r>
              <a:rPr lang="en-GB" b="1" baseline="0" dirty="0"/>
              <a:t>[</a:t>
            </a:r>
            <a:r>
              <a:rPr lang="en-GB" sz="1200" b="1" dirty="0" err="1">
                <a:solidFill>
                  <a:srgbClr val="002060"/>
                </a:solidFill>
                <a:latin typeface="Century Gothic" panose="020B0502020202020204" pitchFamily="34" charset="0"/>
              </a:rPr>
              <a:t>ä</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Introduce</a:t>
            </a:r>
            <a:r>
              <a:rPr lang="en-GB" baseline="0" dirty="0"/>
              <a:t> and elicit the pronunciation of the </a:t>
            </a:r>
            <a:r>
              <a:rPr lang="en-GB" b="1" baseline="0" dirty="0"/>
              <a:t>individual SSC [</a:t>
            </a:r>
            <a:r>
              <a:rPr lang="en-GB" sz="1200" b="1" dirty="0" err="1">
                <a:solidFill>
                  <a:srgbClr val="002060"/>
                </a:solidFill>
                <a:latin typeface="Century Gothic" panose="020B0502020202020204" pitchFamily="34" charset="0"/>
              </a:rPr>
              <a:t>ä</a:t>
            </a:r>
            <a:r>
              <a:rPr lang="en-GB" b="1" baseline="0" dirty="0"/>
              <a:t>] </a:t>
            </a:r>
            <a:r>
              <a:rPr lang="en-GB" baseline="0" dirty="0"/>
              <a:t>and then the </a:t>
            </a:r>
            <a:r>
              <a:rPr lang="en-GB" b="1" baseline="0" dirty="0"/>
              <a:t>source</a:t>
            </a:r>
            <a:r>
              <a:rPr lang="en-GB" baseline="0" dirty="0"/>
              <a:t> word again ‘</a:t>
            </a:r>
            <a:r>
              <a:rPr lang="en-GB" sz="1200" b="1" baseline="0" dirty="0" err="1"/>
              <a:t>spät</a:t>
            </a:r>
            <a:r>
              <a:rPr lang="en-GB" baseline="0" dirty="0"/>
              <a:t>’ (with gesture, if using).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Then present and elicit the pronunciation of the five </a:t>
            </a:r>
            <a:r>
              <a:rPr lang="en-GB" b="1" baseline="0" dirty="0"/>
              <a:t>cluster</a:t>
            </a:r>
            <a:r>
              <a:rPr lang="en-GB" baseline="0" dirty="0"/>
              <a:t> words.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(1 is the most frequent word in German): </a:t>
            </a:r>
            <a:r>
              <a:rPr lang="en-GB" baseline="0" dirty="0"/>
              <a:t/>
            </a:r>
            <a:br>
              <a:rPr lang="en-GB" baseline="0" dirty="0"/>
            </a:br>
            <a:r>
              <a:rPr lang="en-GB" sz="1200" b="1" baseline="0" dirty="0" err="1"/>
              <a:t>spät</a:t>
            </a:r>
            <a:r>
              <a:rPr lang="en-GB" sz="1200" b="1" baseline="0" dirty="0"/>
              <a:t> </a:t>
            </a:r>
            <a:r>
              <a:rPr lang="en-GB" sz="1200" baseline="0" dirty="0"/>
              <a:t>[171]; </a:t>
            </a:r>
            <a:r>
              <a:rPr lang="en-GB" sz="1200" b="1" baseline="0" dirty="0" err="1"/>
              <a:t>zählen</a:t>
            </a:r>
            <a:r>
              <a:rPr lang="en-GB" sz="1200" b="1" baseline="0" dirty="0"/>
              <a:t> </a:t>
            </a:r>
            <a:r>
              <a:rPr lang="en-GB" sz="1200" b="0" baseline="0" dirty="0"/>
              <a:t>[680] </a:t>
            </a:r>
            <a:r>
              <a:rPr lang="en-GB" sz="1200" b="1" baseline="0" dirty="0" err="1"/>
              <a:t>ähnlich</a:t>
            </a:r>
            <a:r>
              <a:rPr lang="en-GB" sz="1200" b="1" baseline="0" dirty="0"/>
              <a:t> </a:t>
            </a:r>
            <a:r>
              <a:rPr lang="en-GB" sz="1200" baseline="0" dirty="0"/>
              <a:t>[429]; </a:t>
            </a:r>
            <a:r>
              <a:rPr lang="en-GB" sz="1200" b="1" baseline="0" dirty="0" err="1"/>
              <a:t>Nähe</a:t>
            </a:r>
            <a:r>
              <a:rPr lang="en-GB" sz="1200" b="1" baseline="0" dirty="0"/>
              <a:t> </a:t>
            </a:r>
            <a:r>
              <a:rPr lang="en-GB" sz="1200" baseline="0" dirty="0"/>
              <a:t>[795]; </a:t>
            </a:r>
            <a:r>
              <a:rPr lang="en-GB" sz="1200" b="1" baseline="0" dirty="0" err="1"/>
              <a:t>erklären</a:t>
            </a:r>
            <a:r>
              <a:rPr lang="en-GB" sz="1200" b="1" baseline="0" dirty="0"/>
              <a:t> </a:t>
            </a:r>
            <a:r>
              <a:rPr lang="en-GB" sz="1200" baseline="0" dirty="0"/>
              <a:t>[250]; </a:t>
            </a:r>
            <a:r>
              <a:rPr lang="en-GB" sz="1200" b="1" baseline="0" dirty="0" err="1"/>
              <a:t>wählen</a:t>
            </a:r>
            <a:r>
              <a:rPr lang="en-GB" sz="1200" b="1" baseline="0" dirty="0"/>
              <a:t> </a:t>
            </a:r>
            <a:r>
              <a:rPr lang="en-GB" sz="1200" baseline="0" dirty="0"/>
              <a:t>[64].</a:t>
            </a:r>
            <a:r>
              <a:rPr lang="en-GB" baseline="0" dirty="0"/>
              <a:t/>
            </a:r>
            <a:br>
              <a:rPr lang="en-GB" baseline="0" dirty="0"/>
            </a:br>
            <a:r>
              <a:rPr lang="en-GB" i="1" dirty="0"/>
              <a:t>Source:  Jones, R.L. &amp; </a:t>
            </a:r>
            <a:r>
              <a:rPr lang="en-GB" i="1" dirty="0" err="1"/>
              <a:t>Tschirner</a:t>
            </a:r>
            <a:r>
              <a:rPr lang="en-GB" i="1" dirty="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5</a:t>
            </a:fld>
            <a:endParaRPr lang="en-GB">
              <a:solidFill>
                <a:prstClr val="black"/>
              </a:solidFill>
            </a:endParaRPr>
          </a:p>
        </p:txBody>
      </p:sp>
    </p:spTree>
    <p:extLst>
      <p:ext uri="{BB962C8B-B14F-4D97-AF65-F5344CB8AC3E}">
        <p14:creationId xmlns:p14="http://schemas.microsoft.com/office/powerpoint/2010/main" val="3040060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With sound and no pictures to focus all attention on the sound-symbol correspondence.</a:t>
            </a:r>
            <a:endParaRPr lang="en-GB" b="1" dirty="0"/>
          </a:p>
          <a:p>
            <a:endParaRPr lang="en-GB"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6</a:t>
            </a:fld>
            <a:endParaRPr lang="en-GB">
              <a:solidFill>
                <a:prstClr val="black"/>
              </a:solidFill>
            </a:endParaRPr>
          </a:p>
        </p:txBody>
      </p:sp>
    </p:spTree>
    <p:extLst>
      <p:ext uri="{BB962C8B-B14F-4D97-AF65-F5344CB8AC3E}">
        <p14:creationId xmlns:p14="http://schemas.microsoft.com/office/powerpoint/2010/main" val="3576262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sound</a:t>
            </a:r>
            <a:r>
              <a:rPr lang="en-GB" baseline="0" dirty="0"/>
              <a:t> to elicit pronunciation (without first hearing the teacher).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Teacher to elicit pronunciation by asking “</a:t>
            </a:r>
            <a:r>
              <a:rPr lang="en-GB" i="1" baseline="0" dirty="0"/>
              <a:t>Wie </a:t>
            </a:r>
            <a:r>
              <a:rPr lang="en-GB" i="1" baseline="0" dirty="0" err="1"/>
              <a:t>sagt</a:t>
            </a:r>
            <a:r>
              <a:rPr lang="en-GB" i="1" baseline="0" dirty="0"/>
              <a:t> man…”</a:t>
            </a:r>
            <a:endParaRPr lang="en-GB" i="0"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7</a:t>
            </a:fld>
            <a:endParaRPr lang="en-GB">
              <a:solidFill>
                <a:prstClr val="black"/>
              </a:solidFill>
            </a:endParaRPr>
          </a:p>
        </p:txBody>
      </p:sp>
    </p:spTree>
    <p:extLst>
      <p:ext uri="{BB962C8B-B14F-4D97-AF65-F5344CB8AC3E}">
        <p14:creationId xmlns:p14="http://schemas.microsoft.com/office/powerpoint/2010/main" val="4039774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1a. Phonics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This activity involves plurals learnt previous week with </a:t>
            </a:r>
            <a:r>
              <a:rPr lang="en-GB" sz="1200" b="0" i="0" u="none" strike="noStrike" kern="1200" dirty="0" err="1">
                <a:solidFill>
                  <a:schemeClr val="tx1"/>
                </a:solidFill>
                <a:effectLst/>
                <a:latin typeface="+mn-lt"/>
                <a:ea typeface="+mn-ea"/>
                <a:cs typeface="+mn-cs"/>
              </a:rPr>
              <a:t>ä</a:t>
            </a:r>
            <a:r>
              <a:rPr lang="en-GB" sz="1200" b="0" i="0" u="none" strike="noStrike" kern="1200" dirty="0">
                <a:solidFill>
                  <a:schemeClr val="tx1"/>
                </a:solidFill>
                <a:effectLst/>
                <a:latin typeface="+mn-lt"/>
                <a:ea typeface="+mn-ea"/>
                <a:cs typeface="+mn-cs"/>
              </a:rPr>
              <a:t> sounds  (Platz / </a:t>
            </a:r>
            <a:r>
              <a:rPr lang="en-GB" sz="1200" b="0" i="0" u="none" strike="noStrike" kern="1200" dirty="0" err="1">
                <a:solidFill>
                  <a:schemeClr val="tx1"/>
                </a:solidFill>
                <a:effectLst/>
                <a:latin typeface="+mn-lt"/>
                <a:ea typeface="+mn-ea"/>
                <a:cs typeface="+mn-cs"/>
              </a:rPr>
              <a:t>Plätze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Markt</a:t>
            </a:r>
            <a:r>
              <a:rPr lang="en-GB" sz="1200" b="0" i="0" u="none" strike="noStrike" kern="1200" dirty="0">
                <a:solidFill>
                  <a:schemeClr val="tx1"/>
                </a:solidFill>
                <a:effectLst/>
                <a:latin typeface="+mn-lt"/>
                <a:ea typeface="+mn-ea"/>
                <a:cs typeface="+mn-cs"/>
              </a:rPr>
              <a:t> / </a:t>
            </a:r>
            <a:r>
              <a:rPr lang="en-GB" sz="1200" b="0" i="0" u="none" strike="noStrike" kern="1200" dirty="0" err="1">
                <a:solidFill>
                  <a:schemeClr val="tx1"/>
                </a:solidFill>
                <a:effectLst/>
                <a:latin typeface="+mn-lt"/>
                <a:ea typeface="+mn-ea"/>
                <a:cs typeface="+mn-cs"/>
              </a:rPr>
              <a:t>Märkte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Arzt</a:t>
            </a:r>
            <a:r>
              <a:rPr lang="en-GB" sz="1200" b="0" i="0" u="none" strike="noStrike" kern="1200" dirty="0">
                <a:solidFill>
                  <a:schemeClr val="tx1"/>
                </a:solidFill>
                <a:effectLst/>
                <a:latin typeface="+mn-lt"/>
                <a:ea typeface="+mn-ea"/>
                <a:cs typeface="+mn-cs"/>
              </a:rPr>
              <a:t> / </a:t>
            </a:r>
            <a:r>
              <a:rPr lang="en-GB" sz="1200" b="0" i="0" u="none" strike="noStrike" kern="1200" dirty="0" err="1">
                <a:solidFill>
                  <a:schemeClr val="tx1"/>
                </a:solidFill>
                <a:effectLst/>
                <a:latin typeface="+mn-lt"/>
                <a:ea typeface="+mn-ea"/>
                <a:cs typeface="+mn-cs"/>
              </a:rPr>
              <a:t>Ärzte</a:t>
            </a:r>
            <a:r>
              <a:rPr lang="en-GB" sz="1200" b="0" i="0" u="none" strike="noStrike" kern="1200" dirty="0">
                <a:solidFill>
                  <a:schemeClr val="tx1"/>
                </a:solidFill>
                <a:effectLst/>
                <a:latin typeface="+mn-lt"/>
                <a:ea typeface="+mn-ea"/>
                <a:cs typeface="+mn-cs"/>
              </a:rPr>
              <a:t>, Mann / </a:t>
            </a:r>
            <a:r>
              <a:rPr lang="en-GB" sz="1200" b="0" i="0" u="none" strike="noStrike" kern="1200" dirty="0" err="1">
                <a:solidFill>
                  <a:schemeClr val="tx1"/>
                </a:solidFill>
                <a:effectLst/>
                <a:latin typeface="+mn-lt"/>
                <a:ea typeface="+mn-ea"/>
                <a:cs typeface="+mn-cs"/>
              </a:rPr>
              <a:t>Männer</a:t>
            </a:r>
            <a:r>
              <a:rPr lang="en-GB" sz="1200" b="0" i="0" u="none" strike="noStrike" kern="1200" dirty="0">
                <a:solidFill>
                  <a:schemeClr val="tx1"/>
                </a:solidFill>
                <a:effectLst/>
                <a:latin typeface="+mn-lt"/>
                <a:ea typeface="+mn-ea"/>
                <a:cs typeface="+mn-cs"/>
              </a:rPr>
              <a:t>, Garten / </a:t>
            </a:r>
            <a:r>
              <a:rPr lang="en-GB" sz="1200" b="0" i="0" u="none" strike="noStrike" kern="1200" dirty="0" err="1">
                <a:solidFill>
                  <a:schemeClr val="tx1"/>
                </a:solidFill>
                <a:effectLst/>
                <a:latin typeface="+mn-lt"/>
                <a:ea typeface="+mn-ea"/>
                <a:cs typeface="+mn-cs"/>
              </a:rPr>
              <a:t>Gärten</a:t>
            </a:r>
            <a:r>
              <a:rPr lang="en-GB" sz="1200" b="0" i="0" u="none" strike="noStrike" kern="1200" dirty="0">
                <a:solidFill>
                  <a:schemeClr val="tx1"/>
                </a:solidFill>
                <a:effectLst/>
                <a:latin typeface="+mn-lt"/>
                <a:ea typeface="+mn-ea"/>
                <a:cs typeface="+mn-cs"/>
              </a:rPr>
              <a:t>, Nacht / </a:t>
            </a:r>
            <a:r>
              <a:rPr lang="en-GB" sz="1200" b="0" i="0" u="none" strike="noStrike" kern="1200" dirty="0" err="1">
                <a:solidFill>
                  <a:schemeClr val="tx1"/>
                </a:solidFill>
                <a:effectLst/>
                <a:latin typeface="+mn-lt"/>
                <a:ea typeface="+mn-ea"/>
                <a:cs typeface="+mn-cs"/>
              </a:rPr>
              <a:t>Nächte</a:t>
            </a:r>
            <a:r>
              <a:rPr lang="en-GB" sz="1200" b="0" i="0" u="none" strike="noStrike" kern="1200" dirty="0">
                <a:solidFill>
                  <a:schemeClr val="tx1"/>
                </a:solidFill>
                <a:effectLst/>
                <a:latin typeface="+mn-lt"/>
                <a:ea typeface="+mn-ea"/>
                <a:cs typeface="+mn-cs"/>
              </a:rPr>
              <a:t>). The last 3 are exceptions to the plural rules - good for them to hear and practise the difference between singular / plural even when they don't follow the rule. </a:t>
            </a:r>
          </a:p>
          <a:p>
            <a:endParaRPr lang="en-GB" dirty="0"/>
          </a:p>
          <a:p>
            <a:r>
              <a:rPr lang="en-GB" dirty="0"/>
              <a:t>Whole class saying out loud activity, contrasting the pairs.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NB: </a:t>
            </a:r>
            <a:r>
              <a:rPr lang="en-GB" sz="1200" b="0" i="1" u="none" strike="noStrike" kern="1200" dirty="0" err="1">
                <a:solidFill>
                  <a:schemeClr val="tx1"/>
                </a:solidFill>
                <a:effectLst/>
                <a:latin typeface="+mn-lt"/>
                <a:ea typeface="+mn-ea"/>
                <a:cs typeface="+mn-cs"/>
              </a:rPr>
              <a:t>sprechen</a:t>
            </a:r>
            <a:r>
              <a:rPr lang="en-GB" sz="1200" b="0" i="0" u="none" strike="noStrike" kern="1200" dirty="0">
                <a:solidFill>
                  <a:schemeClr val="tx1"/>
                </a:solidFill>
                <a:effectLst/>
                <a:latin typeface="+mn-lt"/>
                <a:ea typeface="+mn-ea"/>
                <a:cs typeface="+mn-cs"/>
              </a:rPr>
              <a:t> is on the list of words to repeat for this week, so this could be an opportunity to elicit the meaning from students.</a:t>
            </a:r>
            <a:endParaRPr lang="en-GB" sz="1200" b="0" i="1"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8</a:t>
            </a:fld>
            <a:endParaRPr lang="en-GB"/>
          </a:p>
        </p:txBody>
      </p:sp>
    </p:spTree>
    <p:extLst>
      <p:ext uri="{BB962C8B-B14F-4D97-AF65-F5344CB8AC3E}">
        <p14:creationId xmlns:p14="http://schemas.microsoft.com/office/powerpoint/2010/main" val="1023446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9</a:t>
            </a:fld>
            <a:endParaRPr lang="en-GB"/>
          </a:p>
        </p:txBody>
      </p:sp>
    </p:spTree>
    <p:extLst>
      <p:ext uri="{BB962C8B-B14F-4D97-AF65-F5344CB8AC3E}">
        <p14:creationId xmlns:p14="http://schemas.microsoft.com/office/powerpoint/2010/main" val="2252426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75923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92843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256470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39539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66920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99815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202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4176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4747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02/11/2020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57544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02/11/2020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580745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56598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02/11/2020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09947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02/11/2020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20955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02/11/2020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994700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8579161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7459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90317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17815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28756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246857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02/11/2020</a:t>
            </a:fld>
            <a:endParaRPr lang="en-GB" dirty="0">
              <a:solidFill>
                <a:prstClr val="black"/>
              </a:solidFill>
            </a:endParaRPr>
          </a:p>
        </p:txBody>
      </p:sp>
      <p:sp>
        <p:nvSpPr>
          <p:cNvPr id="3" name="Footer Placeholder 2"/>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4410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A070A8-75FF-4F63-93B6-8413D3C9B57A}" type="datetimeFigureOut">
              <a:rPr lang="en-GB" smtClean="0"/>
              <a:t>02/11/2020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8684040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02/11/2020</a:t>
            </a:fld>
            <a:endParaRPr lang="en-GB" dirty="0">
              <a:solidFill>
                <a:prstClr val="black"/>
              </a:solidFill>
            </a:endParaRPr>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9193699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02/11/2020</a:t>
            </a:fld>
            <a:endParaRPr lang="en-GB" dirty="0">
              <a:solidFill>
                <a:prstClr val="black"/>
              </a:solidFill>
            </a:endParaRPr>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9714132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02/11/2020</a:t>
            </a:fld>
            <a:endParaRPr lang="en-GB" dirty="0">
              <a:solidFill>
                <a:prstClr val="black"/>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8196620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02/11/2020</a:t>
            </a:fld>
            <a:endParaRPr lang="en-GB" dirty="0">
              <a:solidFill>
                <a:prstClr val="black"/>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18209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A070A8-75FF-4F63-93B6-8413D3C9B57A}" type="datetimeFigureOut">
              <a:rPr lang="en-GB" smtClean="0"/>
              <a:t>02/11/2020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988240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A070A8-75FF-4F63-93B6-8413D3C9B57A}" type="datetimeFigureOut">
              <a:rPr lang="en-GB" smtClean="0"/>
              <a:t>02/11/2020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178764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A070A8-75FF-4F63-93B6-8413D3C9B57A}" type="datetimeFigureOut">
              <a:rPr lang="en-GB" smtClean="0"/>
              <a:t>02/11/2020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165063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070A8-75FF-4F63-93B6-8413D3C9B57A}" type="datetimeFigureOut">
              <a:rPr lang="en-GB" smtClean="0"/>
              <a:t>02/11/2020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745288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02/11/2020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931742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02/11/2020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922914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70A8-75FF-4F63-93B6-8413D3C9B57A}" type="datetimeFigureOut">
              <a:rPr lang="en-GB" smtClean="0"/>
              <a:t>02/11/2020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9109-AB8D-4945-A2DA-93F8155F9609}" type="slidenum">
              <a:rPr lang="en-GB" smtClean="0"/>
              <a:t>‹#›</a:t>
            </a:fld>
            <a:endParaRPr lang="en-GB"/>
          </a:p>
        </p:txBody>
      </p:sp>
    </p:spTree>
    <p:extLst>
      <p:ext uri="{BB962C8B-B14F-4D97-AF65-F5344CB8AC3E}">
        <p14:creationId xmlns:p14="http://schemas.microsoft.com/office/powerpoint/2010/main" val="29329656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 / Images by Steve Clarke</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35251430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5" y="6572245"/>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3"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05973147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5.jpe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notesSlide" Target="../notesSlides/notesSlide5.xml"/><Relationship Id="rId16" Type="http://schemas.openxmlformats.org/officeDocument/2006/relationships/image" Target="../media/image12.png"/><Relationship Id="rId1" Type="http://schemas.openxmlformats.org/officeDocument/2006/relationships/slideLayout" Target="../slideLayouts/slideLayout28.xml"/><Relationship Id="rId6" Type="http://schemas.openxmlformats.org/officeDocument/2006/relationships/audio" Target="../media/audio4.wav"/><Relationship Id="rId11" Type="http://schemas.openxmlformats.org/officeDocument/2006/relationships/image" Target="../media/image7.png"/><Relationship Id="rId5" Type="http://schemas.openxmlformats.org/officeDocument/2006/relationships/audio" Target="../media/audio3.wav"/><Relationship Id="rId15" Type="http://schemas.openxmlformats.org/officeDocument/2006/relationships/image" Target="../media/image11.png"/><Relationship Id="rId10" Type="http://schemas.openxmlformats.org/officeDocument/2006/relationships/image" Target="../media/image6.jpeg"/><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6.jpeg"/><Relationship Id="rId4" Type="http://schemas.openxmlformats.org/officeDocument/2006/relationships/audio" Target="../media/audio2.wav"/><Relationship Id="rId9" Type="http://schemas.openxmlformats.org/officeDocument/2006/relationships/audio" Target="../media/audio7.wav"/></Relationships>
</file>

<file path=ppt/slides/_rels/slide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background rectangle">
            <a:extLst>
              <a:ext uri="{C183D7F6-B498-43B3-948B-1728B52AA6E4}">
                <adec:decorative xmlns:adec="http://schemas.microsoft.com/office/drawing/2017/decorative" xmlns=""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a:extLst>
                  <a:ext uri="{C183D7F6-B498-43B3-948B-1728B52AA6E4}">
                    <adec:decorative xmlns:adec="http://schemas.microsoft.com/office/drawing/2017/decorative" xmlns=""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10" name="Rectangle 9">
                <a:extLst>
                  <a:ext uri="{C183D7F6-B498-43B3-948B-1728B52AA6E4}">
                    <adec:decorative xmlns:adec="http://schemas.microsoft.com/office/drawing/2017/decorative" xmlns=""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grpSp>
        <p:sp>
          <p:nvSpPr>
            <p:cNvPr id="4" name="Isosceles Triangle 3">
              <a:extLst>
                <a:ext uri="{C183D7F6-B498-43B3-948B-1728B52AA6E4}">
                  <adec:decorative xmlns:adec="http://schemas.microsoft.com/office/drawing/2017/decorative" xmlns="" val="1"/>
                </a:ext>
              </a:extLst>
            </p:cNvPr>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5" name="Rectangle 4">
              <a:extLst>
                <a:ext uri="{C183D7F6-B498-43B3-948B-1728B52AA6E4}">
                  <adec:decorative xmlns:adec="http://schemas.microsoft.com/office/drawing/2017/decorative" xmlns="" val="1"/>
                </a:ext>
              </a:extLst>
            </p:cNvPr>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grpSp>
      <p:sp>
        <p:nvSpPr>
          <p:cNvPr id="2" name="Title 1">
            <a:extLst>
              <a:ext uri="{FF2B5EF4-FFF2-40B4-BE49-F238E27FC236}">
                <a16:creationId xmlns:a16="http://schemas.microsoft.com/office/drawing/2014/main" xmlns="" id="{2A9254CA-1C9D-784A-8697-DD901F995502}"/>
              </a:ext>
            </a:extLst>
          </p:cNvPr>
          <p:cNvSpPr>
            <a:spLocks noGrp="1"/>
          </p:cNvSpPr>
          <p:nvPr>
            <p:ph type="ctrTitle"/>
          </p:nvPr>
        </p:nvSpPr>
        <p:spPr>
          <a:xfrm>
            <a:off x="172596" y="2281470"/>
            <a:ext cx="9144000" cy="651870"/>
          </a:xfrm>
        </p:spPr>
        <p:txBody>
          <a:bodyPr>
            <a:normAutofit fontScale="90000"/>
          </a:bodyPr>
          <a:lstStyle/>
          <a:p>
            <a:pPr lvl="0" algn="l">
              <a:lnSpc>
                <a:spcPct val="100000"/>
              </a:lnSpc>
              <a:spcBef>
                <a:spcPts val="0"/>
              </a:spcBef>
            </a:pPr>
            <a:r>
              <a:rPr lang="en-GB" sz="4000" b="1" dirty="0">
                <a:solidFill>
                  <a:prstClr val="white"/>
                </a:solidFill>
                <a:latin typeface="Century Gothic" panose="020B0502020202020204" pitchFamily="34" charset="0"/>
                <a:ea typeface="+mn-ea"/>
                <a:cs typeface="+mn-cs"/>
              </a:rPr>
              <a:t>Phonics</a:t>
            </a:r>
            <a:endParaRPr lang="en-US" dirty="0"/>
          </a:p>
        </p:txBody>
      </p:sp>
      <p:sp>
        <p:nvSpPr>
          <p:cNvPr id="6" name="Subtitle 5">
            <a:extLst>
              <a:ext uri="{FF2B5EF4-FFF2-40B4-BE49-F238E27FC236}">
                <a16:creationId xmlns:a16="http://schemas.microsoft.com/office/drawing/2014/main" xmlns="" id="{CBB8A00A-48D9-AB48-9CBA-CDB26E6210D8}"/>
              </a:ext>
            </a:extLst>
          </p:cNvPr>
          <p:cNvSpPr>
            <a:spLocks noGrp="1"/>
          </p:cNvSpPr>
          <p:nvPr>
            <p:ph type="subTitle" idx="1"/>
          </p:nvPr>
        </p:nvSpPr>
        <p:spPr>
          <a:xfrm>
            <a:off x="172596" y="3015420"/>
            <a:ext cx="5900928" cy="768794"/>
          </a:xfrm>
        </p:spPr>
        <p:txBody>
          <a:bodyPr/>
          <a:lstStyle/>
          <a:p>
            <a:pPr lvl="0" algn="l">
              <a:lnSpc>
                <a:spcPct val="100000"/>
              </a:lnSpc>
              <a:spcBef>
                <a:spcPts val="0"/>
              </a:spcBef>
            </a:pPr>
            <a:r>
              <a:rPr lang="en-GB" sz="3200" dirty="0">
                <a:solidFill>
                  <a:prstClr val="white"/>
                </a:solidFill>
                <a:latin typeface="Century Gothic" panose="020B0502020202020204" pitchFamily="34" charset="0"/>
              </a:rPr>
              <a:t>SSC /</a:t>
            </a:r>
            <a:r>
              <a:rPr lang="en-GB" sz="3200" dirty="0" err="1">
                <a:solidFill>
                  <a:prstClr val="white"/>
                </a:solidFill>
                <a:latin typeface="Century Gothic" panose="020B0502020202020204" pitchFamily="34" charset="0"/>
              </a:rPr>
              <a:t>ä</a:t>
            </a:r>
            <a:r>
              <a:rPr lang="en-GB" sz="3200" dirty="0">
                <a:solidFill>
                  <a:prstClr val="white"/>
                </a:solidFill>
                <a:latin typeface="Century Gothic" panose="020B0502020202020204" pitchFamily="34" charset="0"/>
              </a:rPr>
              <a:t>/</a:t>
            </a:r>
            <a:endParaRPr lang="en-GB" dirty="0">
              <a:solidFill>
                <a:prstClr val="white"/>
              </a:solidFill>
              <a:latin typeface="Century Gothic" panose="020B0502020202020204" pitchFamily="34" charset="0"/>
            </a:endParaRPr>
          </a:p>
        </p:txBody>
      </p:sp>
      <p:sp>
        <p:nvSpPr>
          <p:cNvPr id="12" name="Title 3">
            <a:extLst>
              <a:ext uri="{FF2B5EF4-FFF2-40B4-BE49-F238E27FC236}">
                <a16:creationId xmlns:a16="http://schemas.microsoft.com/office/drawing/2014/main" xmlns="" id="{7B424077-B2D5-46AA-BDA8-6FF15DA500E8}"/>
              </a:ext>
            </a:extLst>
          </p:cNvPr>
          <p:cNvSpPr txBox="1">
            <a:spLocks/>
          </p:cNvSpPr>
          <p:nvPr/>
        </p:nvSpPr>
        <p:spPr>
          <a:xfrm>
            <a:off x="170955" y="5214808"/>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German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1.2 - Week 37</a:t>
            </a:r>
          </a:p>
        </p:txBody>
      </p:sp>
      <p:sp>
        <p:nvSpPr>
          <p:cNvPr id="13" name="Title 3">
            <a:extLst>
              <a:ext uri="{FF2B5EF4-FFF2-40B4-BE49-F238E27FC236}">
                <a16:creationId xmlns:a16="http://schemas.microsoft.com/office/drawing/2014/main" xmlns="" id="{239F55BB-42D8-E74F-94DB-FBBECCC2271B}"/>
              </a:ext>
            </a:extLst>
          </p:cNvPr>
          <p:cNvSpPr txBox="1">
            <a:spLocks/>
          </p:cNvSpPr>
          <p:nvPr/>
        </p:nvSpPr>
        <p:spPr>
          <a:xfrm>
            <a:off x="170955" y="6007757"/>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Author name(s): Inge Alferink / Rachel Hawkes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sz="1400" dirty="0">
                <a:solidFill>
                  <a:prstClr val="white"/>
                </a:solidFill>
                <a:latin typeface="Century Gothic" panose="020B0502020202020204" pitchFamily="34" charset="0"/>
              </a:rPr>
              <a:t>Date updated: 02/10/2019</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3888370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A66AC2B-9859-AF40-A502-FF905CDDAF47}"/>
              </a:ext>
            </a:extLst>
          </p:cNvPr>
          <p:cNvSpPr txBox="1"/>
          <p:nvPr/>
        </p:nvSpPr>
        <p:spPr>
          <a:xfrm>
            <a:off x="1711386" y="1856509"/>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xmlns="" id="{8C04A934-1DF7-6A4D-9507-9C7B7FB19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8" name="Title 3">
            <a:extLst>
              <a:ext uri="{FF2B5EF4-FFF2-40B4-BE49-F238E27FC236}">
                <a16:creationId xmlns:a16="http://schemas.microsoft.com/office/drawing/2014/main" xmlns="" id="{9E280583-C7F5-D442-A08C-FD46778BE1D3}"/>
              </a:ext>
            </a:extLst>
          </p:cNvPr>
          <p:cNvSpPr>
            <a:spLocks noGrp="1"/>
          </p:cNvSpPr>
          <p:nvPr>
            <p:ph type="title"/>
          </p:nvPr>
        </p:nvSpPr>
        <p:spPr>
          <a:xfrm>
            <a:off x="0" y="294041"/>
            <a:ext cx="3745089" cy="707849"/>
          </a:xfrm>
        </p:spPr>
        <p:txBody>
          <a:bodyPr>
            <a:normAutofit/>
          </a:bodyPr>
          <a:lstStyle/>
          <a:p>
            <a:r>
              <a:rPr lang="en-GB" sz="3600" b="1" dirty="0">
                <a:solidFill>
                  <a:schemeClr val="bg1"/>
                </a:solidFill>
              </a:rPr>
              <a:t>Sag es!</a:t>
            </a:r>
          </a:p>
        </p:txBody>
      </p:sp>
      <p:sp>
        <p:nvSpPr>
          <p:cNvPr id="9" name="Rounded Rectangle 11">
            <a:extLst>
              <a:ext uri="{FF2B5EF4-FFF2-40B4-BE49-F238E27FC236}">
                <a16:creationId xmlns:a16="http://schemas.microsoft.com/office/drawing/2014/main" xmlns="" id="{E5E8165D-E9A9-0D4A-9E83-197756EE9881}"/>
              </a:ext>
            </a:extLst>
          </p:cNvPr>
          <p:cNvSpPr/>
          <p:nvPr/>
        </p:nvSpPr>
        <p:spPr>
          <a:xfrm>
            <a:off x="9240983" y="93581"/>
            <a:ext cx="2774710"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hören</a:t>
            </a:r>
            <a:r>
              <a:rPr lang="en-GB" b="1" dirty="0">
                <a:solidFill>
                  <a:prstClr val="white"/>
                </a:solidFill>
                <a:latin typeface="Century Gothic" panose="020B0502020202020204" pitchFamily="34" charset="0"/>
              </a:rPr>
              <a:t> und </a:t>
            </a:r>
            <a:r>
              <a:rPr lang="en-GB" b="1" dirty="0" err="1">
                <a:solidFill>
                  <a:prstClr val="white"/>
                </a:solidFill>
                <a:latin typeface="Century Gothic" panose="020B0502020202020204" pitchFamily="34" charset="0"/>
              </a:rPr>
              <a:t>sprechen</a:t>
            </a:r>
            <a:endParaRPr lang="en-GB" b="1" dirty="0">
              <a:solidFill>
                <a:prstClr val="white"/>
              </a:solidFill>
              <a:latin typeface="Century Gothic" panose="020B0502020202020204" pitchFamily="34" charset="0"/>
            </a:endParaRPr>
          </a:p>
        </p:txBody>
      </p:sp>
      <p:sp>
        <p:nvSpPr>
          <p:cNvPr id="14" name="TextBox 13">
            <a:extLst>
              <a:ext uri="{FF2B5EF4-FFF2-40B4-BE49-F238E27FC236}">
                <a16:creationId xmlns:a16="http://schemas.microsoft.com/office/drawing/2014/main" xmlns="" id="{CD79A939-AC10-074C-9D8C-0991FE1CDAF6}"/>
              </a:ext>
            </a:extLst>
          </p:cNvPr>
          <p:cNvSpPr txBox="1"/>
          <p:nvPr/>
        </p:nvSpPr>
        <p:spPr>
          <a:xfrm>
            <a:off x="4675807" y="4513676"/>
            <a:ext cx="4262783" cy="923330"/>
          </a:xfrm>
          <a:prstGeom prst="rect">
            <a:avLst/>
          </a:prstGeom>
          <a:noFill/>
        </p:spPr>
        <p:txBody>
          <a:bodyPr wrap="square" rtlCol="0">
            <a:spAutoFit/>
          </a:bodyPr>
          <a:lstStyle/>
          <a:p>
            <a:r>
              <a:rPr lang="en-GB" sz="5400" dirty="0">
                <a:solidFill>
                  <a:schemeClr val="accent5">
                    <a:lumMod val="50000"/>
                  </a:schemeClr>
                </a:solidFill>
              </a:rPr>
              <a:t>der </a:t>
            </a:r>
            <a:r>
              <a:rPr lang="en-GB" sz="5400" b="1" dirty="0" err="1">
                <a:solidFill>
                  <a:srgbClr val="DAA520"/>
                </a:solidFill>
              </a:rPr>
              <a:t>A</a:t>
            </a:r>
            <a:r>
              <a:rPr lang="en-GB" sz="5400" dirty="0" err="1">
                <a:solidFill>
                  <a:schemeClr val="accent5">
                    <a:lumMod val="50000"/>
                  </a:schemeClr>
                </a:solidFill>
              </a:rPr>
              <a:t>rzt</a:t>
            </a:r>
            <a:endParaRPr lang="en-GB" sz="5400" dirty="0">
              <a:solidFill>
                <a:schemeClr val="accent5">
                  <a:lumMod val="50000"/>
                </a:schemeClr>
              </a:solidFill>
            </a:endParaRPr>
          </a:p>
        </p:txBody>
      </p:sp>
      <p:sp>
        <p:nvSpPr>
          <p:cNvPr id="10" name="TextBox 9">
            <a:extLst>
              <a:ext uri="{FF2B5EF4-FFF2-40B4-BE49-F238E27FC236}">
                <a16:creationId xmlns:a16="http://schemas.microsoft.com/office/drawing/2014/main" xmlns="" id="{51BB11D1-A611-B944-9C1E-A8B73B14EA40}"/>
              </a:ext>
            </a:extLst>
          </p:cNvPr>
          <p:cNvSpPr txBox="1"/>
          <p:nvPr/>
        </p:nvSpPr>
        <p:spPr>
          <a:xfrm>
            <a:off x="4283760" y="4558028"/>
            <a:ext cx="5046879" cy="923330"/>
          </a:xfrm>
          <a:prstGeom prst="rect">
            <a:avLst/>
          </a:prstGeom>
          <a:noFill/>
        </p:spPr>
        <p:txBody>
          <a:bodyPr wrap="square" rtlCol="0">
            <a:spAutoFit/>
          </a:bodyPr>
          <a:lstStyle/>
          <a:p>
            <a:r>
              <a:rPr lang="en-GB" sz="5400" dirty="0">
                <a:solidFill>
                  <a:schemeClr val="accent5">
                    <a:lumMod val="50000"/>
                  </a:schemeClr>
                </a:solidFill>
              </a:rPr>
              <a:t>die </a:t>
            </a:r>
            <a:r>
              <a:rPr lang="en-GB" sz="5400" b="1" dirty="0" err="1">
                <a:solidFill>
                  <a:srgbClr val="DAA520"/>
                </a:solidFill>
              </a:rPr>
              <a:t>Ä</a:t>
            </a:r>
            <a:r>
              <a:rPr lang="en-GB" sz="5400" dirty="0" err="1">
                <a:solidFill>
                  <a:schemeClr val="accent5">
                    <a:lumMod val="50000"/>
                  </a:schemeClr>
                </a:solidFill>
              </a:rPr>
              <a:t>rzte</a:t>
            </a:r>
            <a:endParaRPr lang="en-GB" sz="5400" dirty="0">
              <a:solidFill>
                <a:schemeClr val="accent5">
                  <a:lumMod val="50000"/>
                </a:schemeClr>
              </a:solidFill>
            </a:endParaRPr>
          </a:p>
        </p:txBody>
      </p:sp>
      <p:pic>
        <p:nvPicPr>
          <p:cNvPr id="11" name="Picture 10">
            <a:extLst>
              <a:ext uri="{FF2B5EF4-FFF2-40B4-BE49-F238E27FC236}">
                <a16:creationId xmlns:a16="http://schemas.microsoft.com/office/drawing/2014/main" xmlns="" id="{65B7B014-448E-5843-B8DD-0BEA2070AE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2012" y="1454616"/>
            <a:ext cx="953988" cy="2768435"/>
          </a:xfrm>
          <a:prstGeom prst="rect">
            <a:avLst/>
          </a:prstGeom>
        </p:spPr>
      </p:pic>
      <p:pic>
        <p:nvPicPr>
          <p:cNvPr id="12" name="Picture 11">
            <a:extLst>
              <a:ext uri="{FF2B5EF4-FFF2-40B4-BE49-F238E27FC236}">
                <a16:creationId xmlns:a16="http://schemas.microsoft.com/office/drawing/2014/main" xmlns="" id="{5FCEB90A-0DA7-4349-997A-35DD1E74D3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9006" y="1484184"/>
            <a:ext cx="953988" cy="2768435"/>
          </a:xfrm>
          <a:prstGeom prst="rect">
            <a:avLst/>
          </a:prstGeom>
        </p:spPr>
      </p:pic>
      <p:pic>
        <p:nvPicPr>
          <p:cNvPr id="13" name="Picture 12">
            <a:extLst>
              <a:ext uri="{FF2B5EF4-FFF2-40B4-BE49-F238E27FC236}">
                <a16:creationId xmlns:a16="http://schemas.microsoft.com/office/drawing/2014/main" xmlns="" id="{97EF7C29-6FFB-544C-B405-3E8C5E047E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1469400"/>
            <a:ext cx="953988" cy="2768435"/>
          </a:xfrm>
          <a:prstGeom prst="rect">
            <a:avLst/>
          </a:prstGeom>
        </p:spPr>
      </p:pic>
    </p:spTree>
    <p:extLst>
      <p:ext uri="{BB962C8B-B14F-4D97-AF65-F5344CB8AC3E}">
        <p14:creationId xmlns:p14="http://schemas.microsoft.com/office/powerpoint/2010/main" val="340612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A66AC2B-9859-AF40-A502-FF905CDDAF47}"/>
              </a:ext>
            </a:extLst>
          </p:cNvPr>
          <p:cNvSpPr txBox="1"/>
          <p:nvPr/>
        </p:nvSpPr>
        <p:spPr>
          <a:xfrm>
            <a:off x="1711386" y="1856509"/>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xmlns="" id="{8C04A934-1DF7-6A4D-9507-9C7B7FB19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8" name="Title 3">
            <a:extLst>
              <a:ext uri="{FF2B5EF4-FFF2-40B4-BE49-F238E27FC236}">
                <a16:creationId xmlns:a16="http://schemas.microsoft.com/office/drawing/2014/main" xmlns="" id="{9E280583-C7F5-D442-A08C-FD46778BE1D3}"/>
              </a:ext>
            </a:extLst>
          </p:cNvPr>
          <p:cNvSpPr>
            <a:spLocks noGrp="1"/>
          </p:cNvSpPr>
          <p:nvPr>
            <p:ph type="title"/>
          </p:nvPr>
        </p:nvSpPr>
        <p:spPr>
          <a:xfrm>
            <a:off x="0" y="294041"/>
            <a:ext cx="3745089" cy="707849"/>
          </a:xfrm>
        </p:spPr>
        <p:txBody>
          <a:bodyPr>
            <a:normAutofit/>
          </a:bodyPr>
          <a:lstStyle/>
          <a:p>
            <a:r>
              <a:rPr lang="en-GB" sz="3600" b="1" dirty="0">
                <a:solidFill>
                  <a:schemeClr val="bg1"/>
                </a:solidFill>
              </a:rPr>
              <a:t>Sag es!</a:t>
            </a:r>
          </a:p>
        </p:txBody>
      </p:sp>
      <p:sp>
        <p:nvSpPr>
          <p:cNvPr id="9" name="Rounded Rectangle 11">
            <a:extLst>
              <a:ext uri="{FF2B5EF4-FFF2-40B4-BE49-F238E27FC236}">
                <a16:creationId xmlns:a16="http://schemas.microsoft.com/office/drawing/2014/main" xmlns="" id="{E5E8165D-E9A9-0D4A-9E83-197756EE9881}"/>
              </a:ext>
            </a:extLst>
          </p:cNvPr>
          <p:cNvSpPr/>
          <p:nvPr/>
        </p:nvSpPr>
        <p:spPr>
          <a:xfrm>
            <a:off x="9240983" y="93581"/>
            <a:ext cx="2774710"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hören</a:t>
            </a:r>
            <a:r>
              <a:rPr lang="en-GB" b="1" dirty="0">
                <a:solidFill>
                  <a:prstClr val="white"/>
                </a:solidFill>
                <a:latin typeface="Century Gothic" panose="020B0502020202020204" pitchFamily="34" charset="0"/>
              </a:rPr>
              <a:t> und </a:t>
            </a:r>
            <a:r>
              <a:rPr lang="en-GB" b="1" dirty="0" err="1">
                <a:solidFill>
                  <a:prstClr val="white"/>
                </a:solidFill>
                <a:latin typeface="Century Gothic" panose="020B0502020202020204" pitchFamily="34" charset="0"/>
              </a:rPr>
              <a:t>sprechen</a:t>
            </a:r>
            <a:endParaRPr lang="en-GB" b="1" dirty="0">
              <a:solidFill>
                <a:prstClr val="white"/>
              </a:solidFill>
              <a:latin typeface="Century Gothic" panose="020B0502020202020204" pitchFamily="34" charset="0"/>
            </a:endParaRPr>
          </a:p>
        </p:txBody>
      </p:sp>
      <p:sp>
        <p:nvSpPr>
          <p:cNvPr id="14" name="TextBox 13">
            <a:extLst>
              <a:ext uri="{FF2B5EF4-FFF2-40B4-BE49-F238E27FC236}">
                <a16:creationId xmlns:a16="http://schemas.microsoft.com/office/drawing/2014/main" xmlns="" id="{CD79A939-AC10-074C-9D8C-0991FE1CDAF6}"/>
              </a:ext>
            </a:extLst>
          </p:cNvPr>
          <p:cNvSpPr txBox="1"/>
          <p:nvPr/>
        </p:nvSpPr>
        <p:spPr>
          <a:xfrm>
            <a:off x="4484527" y="4883619"/>
            <a:ext cx="4375407" cy="923330"/>
          </a:xfrm>
          <a:prstGeom prst="rect">
            <a:avLst/>
          </a:prstGeom>
          <a:noFill/>
        </p:spPr>
        <p:txBody>
          <a:bodyPr wrap="square" rtlCol="0">
            <a:spAutoFit/>
          </a:bodyPr>
          <a:lstStyle/>
          <a:p>
            <a:r>
              <a:rPr lang="en-GB" sz="5400" dirty="0">
                <a:solidFill>
                  <a:schemeClr val="accent5">
                    <a:lumMod val="50000"/>
                  </a:schemeClr>
                </a:solidFill>
              </a:rPr>
              <a:t>der M</a:t>
            </a:r>
            <a:r>
              <a:rPr lang="en-GB" sz="5400" b="1" dirty="0">
                <a:solidFill>
                  <a:srgbClr val="DAA520"/>
                </a:solidFill>
              </a:rPr>
              <a:t>a</a:t>
            </a:r>
            <a:r>
              <a:rPr lang="en-GB" sz="5400" dirty="0">
                <a:solidFill>
                  <a:schemeClr val="accent5">
                    <a:lumMod val="50000"/>
                  </a:schemeClr>
                </a:solidFill>
              </a:rPr>
              <a:t>nn</a:t>
            </a:r>
          </a:p>
        </p:txBody>
      </p:sp>
      <p:sp>
        <p:nvSpPr>
          <p:cNvPr id="15" name="TextBox 14">
            <a:extLst>
              <a:ext uri="{FF2B5EF4-FFF2-40B4-BE49-F238E27FC236}">
                <a16:creationId xmlns:a16="http://schemas.microsoft.com/office/drawing/2014/main" xmlns="" id="{ADAC349C-DF38-6E4C-854E-88B91FD20CC5}"/>
              </a:ext>
            </a:extLst>
          </p:cNvPr>
          <p:cNvSpPr txBox="1"/>
          <p:nvPr/>
        </p:nvSpPr>
        <p:spPr>
          <a:xfrm>
            <a:off x="3844020" y="4883619"/>
            <a:ext cx="5396963" cy="923330"/>
          </a:xfrm>
          <a:prstGeom prst="rect">
            <a:avLst/>
          </a:prstGeom>
          <a:noFill/>
        </p:spPr>
        <p:txBody>
          <a:bodyPr wrap="square" rtlCol="0">
            <a:spAutoFit/>
          </a:bodyPr>
          <a:lstStyle/>
          <a:p>
            <a:r>
              <a:rPr lang="en-GB" sz="5400" dirty="0">
                <a:solidFill>
                  <a:schemeClr val="accent5">
                    <a:lumMod val="50000"/>
                  </a:schemeClr>
                </a:solidFill>
              </a:rPr>
              <a:t>die </a:t>
            </a:r>
            <a:r>
              <a:rPr lang="en-GB" sz="5400" dirty="0" err="1">
                <a:solidFill>
                  <a:schemeClr val="accent5">
                    <a:lumMod val="50000"/>
                  </a:schemeClr>
                </a:solidFill>
              </a:rPr>
              <a:t>M</a:t>
            </a:r>
            <a:r>
              <a:rPr lang="en-GB" sz="5400" b="1" dirty="0" err="1">
                <a:solidFill>
                  <a:srgbClr val="DAA520"/>
                </a:solidFill>
              </a:rPr>
              <a:t>ä</a:t>
            </a:r>
            <a:r>
              <a:rPr lang="en-GB" sz="5400" dirty="0" err="1">
                <a:solidFill>
                  <a:schemeClr val="accent5">
                    <a:lumMod val="50000"/>
                  </a:schemeClr>
                </a:solidFill>
              </a:rPr>
              <a:t>nner</a:t>
            </a:r>
            <a:endParaRPr lang="en-GB" sz="5400" dirty="0">
              <a:solidFill>
                <a:schemeClr val="accent5">
                  <a:lumMod val="50000"/>
                </a:schemeClr>
              </a:solidFill>
            </a:endParaRPr>
          </a:p>
        </p:txBody>
      </p:sp>
      <p:pic>
        <p:nvPicPr>
          <p:cNvPr id="10" name="Picture 9">
            <a:extLst>
              <a:ext uri="{FF2B5EF4-FFF2-40B4-BE49-F238E27FC236}">
                <a16:creationId xmlns:a16="http://schemas.microsoft.com/office/drawing/2014/main" xmlns="" id="{532F6A53-C44E-B141-82C8-B54EC7DFE0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183621"/>
            <a:ext cx="1771974" cy="3360928"/>
          </a:xfrm>
          <a:prstGeom prst="rect">
            <a:avLst/>
          </a:prstGeom>
        </p:spPr>
      </p:pic>
      <p:pic>
        <p:nvPicPr>
          <p:cNvPr id="11" name="Picture 10">
            <a:extLst>
              <a:ext uri="{FF2B5EF4-FFF2-40B4-BE49-F238E27FC236}">
                <a16:creationId xmlns:a16="http://schemas.microsoft.com/office/drawing/2014/main" xmlns="" id="{931E103C-D015-1540-BF5D-C29A1251C5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4026" y="1173806"/>
            <a:ext cx="1771974" cy="3360928"/>
          </a:xfrm>
          <a:prstGeom prst="rect">
            <a:avLst/>
          </a:prstGeom>
        </p:spPr>
      </p:pic>
      <p:pic>
        <p:nvPicPr>
          <p:cNvPr id="12" name="Picture 11">
            <a:extLst>
              <a:ext uri="{FF2B5EF4-FFF2-40B4-BE49-F238E27FC236}">
                <a16:creationId xmlns:a16="http://schemas.microsoft.com/office/drawing/2014/main" xmlns="" id="{EC7CD63F-1342-9D43-AA4D-9165BB1084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0013" y="1183621"/>
            <a:ext cx="1771974" cy="3360928"/>
          </a:xfrm>
          <a:prstGeom prst="rect">
            <a:avLst/>
          </a:prstGeom>
        </p:spPr>
      </p:pic>
    </p:spTree>
    <p:extLst>
      <p:ext uri="{BB962C8B-B14F-4D97-AF65-F5344CB8AC3E}">
        <p14:creationId xmlns:p14="http://schemas.microsoft.com/office/powerpoint/2010/main" val="409199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B329E832-3470-E649-A72A-76265C906F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8455" y="1163989"/>
            <a:ext cx="2349290" cy="3276243"/>
          </a:xfrm>
          <a:prstGeom prst="rect">
            <a:avLst/>
          </a:prstGeom>
        </p:spPr>
      </p:pic>
      <p:sp>
        <p:nvSpPr>
          <p:cNvPr id="6" name="TextBox 5">
            <a:extLst>
              <a:ext uri="{FF2B5EF4-FFF2-40B4-BE49-F238E27FC236}">
                <a16:creationId xmlns:a16="http://schemas.microsoft.com/office/drawing/2014/main" xmlns="" id="{2A66AC2B-9859-AF40-A502-FF905CDDAF47}"/>
              </a:ext>
            </a:extLst>
          </p:cNvPr>
          <p:cNvSpPr txBox="1"/>
          <p:nvPr/>
        </p:nvSpPr>
        <p:spPr>
          <a:xfrm>
            <a:off x="1711386" y="1856509"/>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xmlns="" id="{8C04A934-1DF7-6A4D-9507-9C7B7FB199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8" name="Title 3">
            <a:extLst>
              <a:ext uri="{FF2B5EF4-FFF2-40B4-BE49-F238E27FC236}">
                <a16:creationId xmlns:a16="http://schemas.microsoft.com/office/drawing/2014/main" xmlns="" id="{9E280583-C7F5-D442-A08C-FD46778BE1D3}"/>
              </a:ext>
            </a:extLst>
          </p:cNvPr>
          <p:cNvSpPr>
            <a:spLocks noGrp="1"/>
          </p:cNvSpPr>
          <p:nvPr>
            <p:ph type="title"/>
          </p:nvPr>
        </p:nvSpPr>
        <p:spPr>
          <a:xfrm>
            <a:off x="0" y="294041"/>
            <a:ext cx="3745089" cy="707849"/>
          </a:xfrm>
        </p:spPr>
        <p:txBody>
          <a:bodyPr>
            <a:normAutofit/>
          </a:bodyPr>
          <a:lstStyle/>
          <a:p>
            <a:r>
              <a:rPr lang="en-GB" sz="3600" b="1" dirty="0">
                <a:solidFill>
                  <a:schemeClr val="bg1"/>
                </a:solidFill>
              </a:rPr>
              <a:t>Sag es!</a:t>
            </a:r>
          </a:p>
        </p:txBody>
      </p:sp>
      <p:sp>
        <p:nvSpPr>
          <p:cNvPr id="9" name="Rounded Rectangle 11">
            <a:extLst>
              <a:ext uri="{FF2B5EF4-FFF2-40B4-BE49-F238E27FC236}">
                <a16:creationId xmlns:a16="http://schemas.microsoft.com/office/drawing/2014/main" xmlns="" id="{E5E8165D-E9A9-0D4A-9E83-197756EE9881}"/>
              </a:ext>
            </a:extLst>
          </p:cNvPr>
          <p:cNvSpPr/>
          <p:nvPr/>
        </p:nvSpPr>
        <p:spPr>
          <a:xfrm>
            <a:off x="9240983" y="93581"/>
            <a:ext cx="2774710"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hören</a:t>
            </a:r>
            <a:r>
              <a:rPr lang="en-GB" b="1" dirty="0">
                <a:solidFill>
                  <a:prstClr val="white"/>
                </a:solidFill>
                <a:latin typeface="Century Gothic" panose="020B0502020202020204" pitchFamily="34" charset="0"/>
              </a:rPr>
              <a:t> und </a:t>
            </a:r>
            <a:r>
              <a:rPr lang="en-GB" b="1" dirty="0" err="1">
                <a:solidFill>
                  <a:prstClr val="white"/>
                </a:solidFill>
                <a:latin typeface="Century Gothic" panose="020B0502020202020204" pitchFamily="34" charset="0"/>
              </a:rPr>
              <a:t>sprechen</a:t>
            </a:r>
            <a:endParaRPr lang="en-GB" b="1" dirty="0">
              <a:solidFill>
                <a:prstClr val="white"/>
              </a:solidFill>
              <a:latin typeface="Century Gothic" panose="020B0502020202020204" pitchFamily="34" charset="0"/>
            </a:endParaRPr>
          </a:p>
        </p:txBody>
      </p:sp>
      <p:sp>
        <p:nvSpPr>
          <p:cNvPr id="14" name="TextBox 13">
            <a:extLst>
              <a:ext uri="{FF2B5EF4-FFF2-40B4-BE49-F238E27FC236}">
                <a16:creationId xmlns:a16="http://schemas.microsoft.com/office/drawing/2014/main" xmlns="" id="{CD79A939-AC10-074C-9D8C-0991FE1CDAF6}"/>
              </a:ext>
            </a:extLst>
          </p:cNvPr>
          <p:cNvSpPr txBox="1"/>
          <p:nvPr/>
        </p:nvSpPr>
        <p:spPr>
          <a:xfrm>
            <a:off x="3925769" y="4698124"/>
            <a:ext cx="4825371" cy="923330"/>
          </a:xfrm>
          <a:prstGeom prst="rect">
            <a:avLst/>
          </a:prstGeom>
          <a:noFill/>
        </p:spPr>
        <p:txBody>
          <a:bodyPr wrap="square" rtlCol="0">
            <a:spAutoFit/>
          </a:bodyPr>
          <a:lstStyle/>
          <a:p>
            <a:r>
              <a:rPr lang="en-GB" sz="5400" dirty="0">
                <a:solidFill>
                  <a:schemeClr val="accent5">
                    <a:lumMod val="50000"/>
                  </a:schemeClr>
                </a:solidFill>
              </a:rPr>
              <a:t>der G</a:t>
            </a:r>
            <a:r>
              <a:rPr lang="en-GB" sz="5400" b="1" dirty="0">
                <a:solidFill>
                  <a:srgbClr val="DAA520"/>
                </a:solidFill>
              </a:rPr>
              <a:t>a</a:t>
            </a:r>
            <a:r>
              <a:rPr lang="en-GB" sz="5400" dirty="0">
                <a:solidFill>
                  <a:schemeClr val="accent5">
                    <a:lumMod val="50000"/>
                  </a:schemeClr>
                </a:solidFill>
              </a:rPr>
              <a:t>rten</a:t>
            </a:r>
          </a:p>
        </p:txBody>
      </p:sp>
      <p:sp>
        <p:nvSpPr>
          <p:cNvPr id="15" name="TextBox 14">
            <a:extLst>
              <a:ext uri="{FF2B5EF4-FFF2-40B4-BE49-F238E27FC236}">
                <a16:creationId xmlns:a16="http://schemas.microsoft.com/office/drawing/2014/main" xmlns="" id="{ADAC349C-DF38-6E4C-854E-88B91FD20CC5}"/>
              </a:ext>
            </a:extLst>
          </p:cNvPr>
          <p:cNvSpPr txBox="1"/>
          <p:nvPr/>
        </p:nvSpPr>
        <p:spPr>
          <a:xfrm>
            <a:off x="3925769" y="4698124"/>
            <a:ext cx="4825371" cy="923330"/>
          </a:xfrm>
          <a:prstGeom prst="rect">
            <a:avLst/>
          </a:prstGeom>
          <a:noFill/>
        </p:spPr>
        <p:txBody>
          <a:bodyPr wrap="square" rtlCol="0">
            <a:spAutoFit/>
          </a:bodyPr>
          <a:lstStyle/>
          <a:p>
            <a:r>
              <a:rPr lang="en-GB" sz="5400" dirty="0">
                <a:solidFill>
                  <a:schemeClr val="accent5">
                    <a:lumMod val="50000"/>
                  </a:schemeClr>
                </a:solidFill>
              </a:rPr>
              <a:t>die </a:t>
            </a:r>
            <a:r>
              <a:rPr lang="en-GB" sz="5400" dirty="0" err="1">
                <a:solidFill>
                  <a:schemeClr val="accent5">
                    <a:lumMod val="50000"/>
                  </a:schemeClr>
                </a:solidFill>
              </a:rPr>
              <a:t>G</a:t>
            </a:r>
            <a:r>
              <a:rPr lang="en-GB" sz="5400" b="1" dirty="0" err="1">
                <a:solidFill>
                  <a:srgbClr val="DAA520"/>
                </a:solidFill>
              </a:rPr>
              <a:t>ä</a:t>
            </a:r>
            <a:r>
              <a:rPr lang="en-GB" sz="5400" dirty="0" err="1">
                <a:solidFill>
                  <a:schemeClr val="accent5">
                    <a:lumMod val="50000"/>
                  </a:schemeClr>
                </a:solidFill>
              </a:rPr>
              <a:t>rten</a:t>
            </a:r>
            <a:endParaRPr lang="en-GB" sz="5400" dirty="0">
              <a:solidFill>
                <a:schemeClr val="accent5">
                  <a:lumMod val="50000"/>
                </a:schemeClr>
              </a:solidFill>
            </a:endParaRPr>
          </a:p>
        </p:txBody>
      </p:sp>
      <p:pic>
        <p:nvPicPr>
          <p:cNvPr id="3" name="Picture 2">
            <a:extLst>
              <a:ext uri="{FF2B5EF4-FFF2-40B4-BE49-F238E27FC236}">
                <a16:creationId xmlns:a16="http://schemas.microsoft.com/office/drawing/2014/main" xmlns="" id="{5746EB45-4478-A349-A865-FB51D1C17F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9793" y="1163989"/>
            <a:ext cx="2349290" cy="3276243"/>
          </a:xfrm>
          <a:prstGeom prst="rect">
            <a:avLst/>
          </a:prstGeom>
        </p:spPr>
      </p:pic>
      <p:pic>
        <p:nvPicPr>
          <p:cNvPr id="10" name="Picture 9">
            <a:extLst>
              <a:ext uri="{FF2B5EF4-FFF2-40B4-BE49-F238E27FC236}">
                <a16:creationId xmlns:a16="http://schemas.microsoft.com/office/drawing/2014/main" xmlns="" id="{37A0F618-66E6-6242-BDD4-0595DF2D48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1355" y="1163990"/>
            <a:ext cx="2349290" cy="3276243"/>
          </a:xfrm>
          <a:prstGeom prst="rect">
            <a:avLst/>
          </a:prstGeom>
        </p:spPr>
      </p:pic>
    </p:spTree>
    <p:extLst>
      <p:ext uri="{BB962C8B-B14F-4D97-AF65-F5344CB8AC3E}">
        <p14:creationId xmlns:p14="http://schemas.microsoft.com/office/powerpoint/2010/main" val="194063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A66AC2B-9859-AF40-A502-FF905CDDAF47}"/>
              </a:ext>
            </a:extLst>
          </p:cNvPr>
          <p:cNvSpPr txBox="1"/>
          <p:nvPr/>
        </p:nvSpPr>
        <p:spPr>
          <a:xfrm>
            <a:off x="1047507" y="1931665"/>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xmlns="" id="{8C04A934-1DF7-6A4D-9507-9C7B7FB19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8" name="Title 3">
            <a:extLst>
              <a:ext uri="{FF2B5EF4-FFF2-40B4-BE49-F238E27FC236}">
                <a16:creationId xmlns:a16="http://schemas.microsoft.com/office/drawing/2014/main" xmlns="" id="{9E280583-C7F5-D442-A08C-FD46778BE1D3}"/>
              </a:ext>
            </a:extLst>
          </p:cNvPr>
          <p:cNvSpPr>
            <a:spLocks noGrp="1"/>
          </p:cNvSpPr>
          <p:nvPr>
            <p:ph type="title"/>
          </p:nvPr>
        </p:nvSpPr>
        <p:spPr>
          <a:xfrm>
            <a:off x="0" y="294041"/>
            <a:ext cx="3745089" cy="707849"/>
          </a:xfrm>
        </p:spPr>
        <p:txBody>
          <a:bodyPr>
            <a:normAutofit/>
          </a:bodyPr>
          <a:lstStyle/>
          <a:p>
            <a:r>
              <a:rPr lang="en-GB" sz="3600" b="1" dirty="0">
                <a:solidFill>
                  <a:schemeClr val="bg1"/>
                </a:solidFill>
              </a:rPr>
              <a:t>Sag es!</a:t>
            </a:r>
          </a:p>
        </p:txBody>
      </p:sp>
      <p:sp>
        <p:nvSpPr>
          <p:cNvPr id="9" name="Rounded Rectangle 11">
            <a:extLst>
              <a:ext uri="{FF2B5EF4-FFF2-40B4-BE49-F238E27FC236}">
                <a16:creationId xmlns:a16="http://schemas.microsoft.com/office/drawing/2014/main" xmlns="" id="{E5E8165D-E9A9-0D4A-9E83-197756EE9881}"/>
              </a:ext>
            </a:extLst>
          </p:cNvPr>
          <p:cNvSpPr/>
          <p:nvPr/>
        </p:nvSpPr>
        <p:spPr>
          <a:xfrm>
            <a:off x="9240983" y="93581"/>
            <a:ext cx="2774710"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hören</a:t>
            </a:r>
            <a:r>
              <a:rPr lang="en-GB" b="1" dirty="0">
                <a:solidFill>
                  <a:prstClr val="white"/>
                </a:solidFill>
                <a:latin typeface="Century Gothic" panose="020B0502020202020204" pitchFamily="34" charset="0"/>
              </a:rPr>
              <a:t> und </a:t>
            </a:r>
            <a:r>
              <a:rPr lang="en-GB" b="1" dirty="0" err="1">
                <a:solidFill>
                  <a:prstClr val="white"/>
                </a:solidFill>
                <a:latin typeface="Century Gothic" panose="020B0502020202020204" pitchFamily="34" charset="0"/>
              </a:rPr>
              <a:t>sprechen</a:t>
            </a:r>
            <a:endParaRPr lang="en-GB" b="1" dirty="0">
              <a:solidFill>
                <a:prstClr val="white"/>
              </a:solidFill>
              <a:latin typeface="Century Gothic" panose="020B0502020202020204" pitchFamily="34" charset="0"/>
            </a:endParaRPr>
          </a:p>
        </p:txBody>
      </p:sp>
      <p:sp>
        <p:nvSpPr>
          <p:cNvPr id="14" name="TextBox 13">
            <a:extLst>
              <a:ext uri="{FF2B5EF4-FFF2-40B4-BE49-F238E27FC236}">
                <a16:creationId xmlns:a16="http://schemas.microsoft.com/office/drawing/2014/main" xmlns="" id="{CD79A939-AC10-074C-9D8C-0991FE1CDAF6}"/>
              </a:ext>
            </a:extLst>
          </p:cNvPr>
          <p:cNvSpPr txBox="1"/>
          <p:nvPr/>
        </p:nvSpPr>
        <p:spPr>
          <a:xfrm>
            <a:off x="4182573" y="4135260"/>
            <a:ext cx="4634583" cy="923330"/>
          </a:xfrm>
          <a:prstGeom prst="rect">
            <a:avLst/>
          </a:prstGeom>
          <a:noFill/>
        </p:spPr>
        <p:txBody>
          <a:bodyPr wrap="square" rtlCol="0">
            <a:spAutoFit/>
          </a:bodyPr>
          <a:lstStyle/>
          <a:p>
            <a:r>
              <a:rPr lang="en-GB" sz="5400" dirty="0">
                <a:solidFill>
                  <a:schemeClr val="accent5">
                    <a:lumMod val="50000"/>
                  </a:schemeClr>
                </a:solidFill>
              </a:rPr>
              <a:t>die N</a:t>
            </a:r>
            <a:r>
              <a:rPr lang="en-GB" sz="5400" b="1" dirty="0">
                <a:solidFill>
                  <a:srgbClr val="DAA520"/>
                </a:solidFill>
              </a:rPr>
              <a:t>a</a:t>
            </a:r>
            <a:r>
              <a:rPr lang="en-GB" sz="5400" dirty="0">
                <a:solidFill>
                  <a:schemeClr val="accent5">
                    <a:lumMod val="50000"/>
                  </a:schemeClr>
                </a:solidFill>
              </a:rPr>
              <a:t>cht</a:t>
            </a:r>
          </a:p>
        </p:txBody>
      </p:sp>
      <p:sp>
        <p:nvSpPr>
          <p:cNvPr id="15" name="TextBox 14">
            <a:extLst>
              <a:ext uri="{FF2B5EF4-FFF2-40B4-BE49-F238E27FC236}">
                <a16:creationId xmlns:a16="http://schemas.microsoft.com/office/drawing/2014/main" xmlns="" id="{ADAC349C-DF38-6E4C-854E-88B91FD20CC5}"/>
              </a:ext>
            </a:extLst>
          </p:cNvPr>
          <p:cNvSpPr txBox="1"/>
          <p:nvPr/>
        </p:nvSpPr>
        <p:spPr>
          <a:xfrm>
            <a:off x="4182573" y="4135260"/>
            <a:ext cx="4716442" cy="923330"/>
          </a:xfrm>
          <a:prstGeom prst="rect">
            <a:avLst/>
          </a:prstGeom>
          <a:noFill/>
        </p:spPr>
        <p:txBody>
          <a:bodyPr wrap="square" rtlCol="0">
            <a:spAutoFit/>
          </a:bodyPr>
          <a:lstStyle/>
          <a:p>
            <a:r>
              <a:rPr lang="en-GB" sz="5400" dirty="0">
                <a:solidFill>
                  <a:schemeClr val="accent5">
                    <a:lumMod val="50000"/>
                  </a:schemeClr>
                </a:solidFill>
              </a:rPr>
              <a:t>die </a:t>
            </a:r>
            <a:r>
              <a:rPr lang="en-GB" sz="5400" dirty="0" err="1">
                <a:solidFill>
                  <a:schemeClr val="accent5">
                    <a:lumMod val="50000"/>
                  </a:schemeClr>
                </a:solidFill>
              </a:rPr>
              <a:t>N</a:t>
            </a:r>
            <a:r>
              <a:rPr lang="en-GB" sz="5400" b="1" dirty="0" err="1">
                <a:solidFill>
                  <a:srgbClr val="DAA520"/>
                </a:solidFill>
              </a:rPr>
              <a:t>ä</a:t>
            </a:r>
            <a:r>
              <a:rPr lang="en-GB" sz="5400" dirty="0" err="1">
                <a:solidFill>
                  <a:schemeClr val="accent5">
                    <a:lumMod val="50000"/>
                  </a:schemeClr>
                </a:solidFill>
              </a:rPr>
              <a:t>chte</a:t>
            </a:r>
            <a:endParaRPr lang="en-GB" sz="5400" dirty="0">
              <a:solidFill>
                <a:schemeClr val="accent5">
                  <a:lumMod val="50000"/>
                </a:schemeClr>
              </a:solidFill>
            </a:endParaRPr>
          </a:p>
        </p:txBody>
      </p:sp>
      <p:pic>
        <p:nvPicPr>
          <p:cNvPr id="10" name="Picture 9">
            <a:extLst>
              <a:ext uri="{FF2B5EF4-FFF2-40B4-BE49-F238E27FC236}">
                <a16:creationId xmlns:a16="http://schemas.microsoft.com/office/drawing/2014/main" xmlns="" id="{0E4950FF-1964-9C4A-8CFA-F4D7D91138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3932" y="1770369"/>
            <a:ext cx="2250725" cy="2014398"/>
          </a:xfrm>
          <a:prstGeom prst="rect">
            <a:avLst/>
          </a:prstGeom>
        </p:spPr>
      </p:pic>
      <p:pic>
        <p:nvPicPr>
          <p:cNvPr id="11" name="Picture 10">
            <a:extLst>
              <a:ext uri="{FF2B5EF4-FFF2-40B4-BE49-F238E27FC236}">
                <a16:creationId xmlns:a16="http://schemas.microsoft.com/office/drawing/2014/main" xmlns="" id="{AAE37CEE-8122-7248-B84B-35B34BD14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7958" y="1770369"/>
            <a:ext cx="2250725" cy="2014398"/>
          </a:xfrm>
          <a:prstGeom prst="rect">
            <a:avLst/>
          </a:prstGeom>
        </p:spPr>
      </p:pic>
      <p:pic>
        <p:nvPicPr>
          <p:cNvPr id="12" name="Picture 11">
            <a:extLst>
              <a:ext uri="{FF2B5EF4-FFF2-40B4-BE49-F238E27FC236}">
                <a16:creationId xmlns:a16="http://schemas.microsoft.com/office/drawing/2014/main" xmlns="" id="{9E2D7D19-E934-8548-A9AF-7D256BE508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5872" y="1770369"/>
            <a:ext cx="2250725" cy="2014398"/>
          </a:xfrm>
          <a:prstGeom prst="rect">
            <a:avLst/>
          </a:prstGeom>
        </p:spPr>
      </p:pic>
    </p:spTree>
    <p:extLst>
      <p:ext uri="{BB962C8B-B14F-4D97-AF65-F5344CB8AC3E}">
        <p14:creationId xmlns:p14="http://schemas.microsoft.com/office/powerpoint/2010/main" val="294367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A66AC2B-9859-AF40-A502-FF905CDDAF47}"/>
              </a:ext>
            </a:extLst>
          </p:cNvPr>
          <p:cNvSpPr txBox="1"/>
          <p:nvPr/>
        </p:nvSpPr>
        <p:spPr>
          <a:xfrm>
            <a:off x="1468582" y="1801091"/>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xmlns="" id="{8C04A934-1DF7-6A4D-9507-9C7B7FB19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8" name="Title 3">
            <a:extLst>
              <a:ext uri="{FF2B5EF4-FFF2-40B4-BE49-F238E27FC236}">
                <a16:creationId xmlns:a16="http://schemas.microsoft.com/office/drawing/2014/main" xmlns="" id="{9E280583-C7F5-D442-A08C-FD46778BE1D3}"/>
              </a:ext>
            </a:extLst>
          </p:cNvPr>
          <p:cNvSpPr>
            <a:spLocks noGrp="1"/>
          </p:cNvSpPr>
          <p:nvPr>
            <p:ph type="title"/>
          </p:nvPr>
        </p:nvSpPr>
        <p:spPr>
          <a:xfrm>
            <a:off x="0" y="294041"/>
            <a:ext cx="4729163" cy="707849"/>
          </a:xfrm>
        </p:spPr>
        <p:txBody>
          <a:bodyPr>
            <a:normAutofit/>
          </a:bodyPr>
          <a:lstStyle/>
          <a:p>
            <a:r>
              <a:rPr lang="en-GB" sz="3600" b="1" dirty="0">
                <a:solidFill>
                  <a:schemeClr val="bg1"/>
                </a:solidFill>
              </a:rPr>
              <a:t>Sag es und </a:t>
            </a:r>
            <a:r>
              <a:rPr lang="en-GB" sz="3600" b="1" dirty="0" err="1">
                <a:solidFill>
                  <a:schemeClr val="bg1"/>
                </a:solidFill>
              </a:rPr>
              <a:t>schreib</a:t>
            </a:r>
            <a:r>
              <a:rPr lang="en-GB" sz="3600" b="1" dirty="0">
                <a:solidFill>
                  <a:schemeClr val="bg1"/>
                </a:solidFill>
              </a:rPr>
              <a:t> es!</a:t>
            </a:r>
          </a:p>
        </p:txBody>
      </p:sp>
      <p:sp>
        <p:nvSpPr>
          <p:cNvPr id="9" name="Rounded Rectangle 11">
            <a:extLst>
              <a:ext uri="{FF2B5EF4-FFF2-40B4-BE49-F238E27FC236}">
                <a16:creationId xmlns:a16="http://schemas.microsoft.com/office/drawing/2014/main" xmlns="" id="{E5E8165D-E9A9-0D4A-9E83-197756EE9881}"/>
              </a:ext>
            </a:extLst>
          </p:cNvPr>
          <p:cNvSpPr/>
          <p:nvPr/>
        </p:nvSpPr>
        <p:spPr>
          <a:xfrm>
            <a:off x="7686675" y="93581"/>
            <a:ext cx="4329018"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hören</a:t>
            </a:r>
            <a:r>
              <a:rPr lang="en-GB" b="1" dirty="0">
                <a:solidFill>
                  <a:prstClr val="white"/>
                </a:solidFill>
                <a:latin typeface="Century Gothic" panose="020B0502020202020204" pitchFamily="34" charset="0"/>
              </a:rPr>
              <a:t> und </a:t>
            </a:r>
            <a:r>
              <a:rPr lang="en-GB" b="1" dirty="0" err="1">
                <a:solidFill>
                  <a:prstClr val="white"/>
                </a:solidFill>
                <a:latin typeface="Century Gothic" panose="020B0502020202020204" pitchFamily="34" charset="0"/>
              </a:rPr>
              <a:t>sprechen</a:t>
            </a:r>
            <a:r>
              <a:rPr lang="en-GB" b="1" dirty="0">
                <a:solidFill>
                  <a:prstClr val="white"/>
                </a:solidFill>
                <a:latin typeface="Century Gothic" panose="020B0502020202020204" pitchFamily="34" charset="0"/>
              </a:rPr>
              <a:t> und </a:t>
            </a:r>
            <a:r>
              <a:rPr lang="en-GB" b="1" dirty="0" err="1">
                <a:solidFill>
                  <a:prstClr val="white"/>
                </a:solidFill>
                <a:latin typeface="Century Gothic" panose="020B0502020202020204" pitchFamily="34" charset="0"/>
              </a:rPr>
              <a:t>schreiben</a:t>
            </a:r>
            <a:r>
              <a:rPr lang="en-GB" b="1" dirty="0">
                <a:solidFill>
                  <a:prstClr val="white"/>
                </a:solidFill>
                <a:latin typeface="Century Gothic" panose="020B0502020202020204" pitchFamily="34" charset="0"/>
              </a:rPr>
              <a:t> </a:t>
            </a:r>
          </a:p>
        </p:txBody>
      </p:sp>
      <p:graphicFrame>
        <p:nvGraphicFramePr>
          <p:cNvPr id="11" name="Table 10">
            <a:extLst>
              <a:ext uri="{FF2B5EF4-FFF2-40B4-BE49-F238E27FC236}">
                <a16:creationId xmlns:a16="http://schemas.microsoft.com/office/drawing/2014/main" xmlns="" id="{27ACADC4-827B-2449-A98B-670869120BD6}"/>
              </a:ext>
            </a:extLst>
          </p:cNvPr>
          <p:cNvGraphicFramePr>
            <a:graphicFrameLocks noGrp="1"/>
          </p:cNvGraphicFramePr>
          <p:nvPr/>
        </p:nvGraphicFramePr>
        <p:xfrm>
          <a:off x="2032948" y="1628775"/>
          <a:ext cx="3455514" cy="3350291"/>
        </p:xfrm>
        <a:graphic>
          <a:graphicData uri="http://schemas.openxmlformats.org/drawingml/2006/table">
            <a:tbl>
              <a:tblPr firstRow="1" bandRow="1">
                <a:tableStyleId>{5940675A-B579-460E-94D1-54222C63F5DA}</a:tableStyleId>
              </a:tblPr>
              <a:tblGrid>
                <a:gridCol w="3455514">
                  <a:extLst>
                    <a:ext uri="{9D8B030D-6E8A-4147-A177-3AD203B41FA5}">
                      <a16:colId xmlns:a16="http://schemas.microsoft.com/office/drawing/2014/main" xmlns="" val="20000"/>
                    </a:ext>
                  </a:extLst>
                </a:gridCol>
              </a:tblGrid>
              <a:tr h="478613">
                <a:tc>
                  <a:txBody>
                    <a:bodyPr/>
                    <a:lstStyle/>
                    <a:p>
                      <a:r>
                        <a:rPr lang="en-GB" sz="2000" b="1" dirty="0">
                          <a:solidFill>
                            <a:schemeClr val="accent5">
                              <a:lumMod val="50000"/>
                            </a:schemeClr>
                          </a:solidFill>
                        </a:rPr>
                        <a:t>PERSON A</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xmlns="" val="10000"/>
                  </a:ext>
                </a:extLst>
              </a:tr>
              <a:tr h="478613">
                <a:tc>
                  <a:txBody>
                    <a:bodyPr/>
                    <a:lstStyle/>
                    <a:p>
                      <a:r>
                        <a:rPr lang="en-GB" sz="2000" dirty="0">
                          <a:solidFill>
                            <a:schemeClr val="accent5">
                              <a:lumMod val="50000"/>
                            </a:schemeClr>
                          </a:solidFill>
                        </a:rPr>
                        <a:t>1. Mann</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xmlns="" val="10001"/>
                  </a:ext>
                </a:extLst>
              </a:tr>
              <a:tr h="478613">
                <a:tc>
                  <a:txBody>
                    <a:bodyPr/>
                    <a:lstStyle/>
                    <a:p>
                      <a:r>
                        <a:rPr lang="en-GB" sz="2000" dirty="0">
                          <a:solidFill>
                            <a:schemeClr val="accent5">
                              <a:lumMod val="50000"/>
                            </a:schemeClr>
                          </a:solidFill>
                        </a:rPr>
                        <a:t>2. </a:t>
                      </a:r>
                      <a:r>
                        <a:rPr lang="en-GB" sz="2000" dirty="0" err="1">
                          <a:solidFill>
                            <a:schemeClr val="accent5">
                              <a:lumMod val="50000"/>
                            </a:schemeClr>
                          </a:solidFill>
                        </a:rPr>
                        <a:t>Plätze</a:t>
                      </a:r>
                      <a:endParaRPr lang="en-GB" sz="200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xmlns="" val="10002"/>
                  </a:ext>
                </a:extLst>
              </a:tr>
              <a:tr h="478613">
                <a:tc>
                  <a:txBody>
                    <a:bodyPr/>
                    <a:lstStyle/>
                    <a:p>
                      <a:r>
                        <a:rPr lang="en-GB" sz="2000" dirty="0">
                          <a:solidFill>
                            <a:schemeClr val="accent5">
                              <a:lumMod val="50000"/>
                            </a:schemeClr>
                          </a:solidFill>
                        </a:rPr>
                        <a:t>3. </a:t>
                      </a:r>
                      <a:r>
                        <a:rPr lang="en-GB" sz="2000" dirty="0" err="1">
                          <a:solidFill>
                            <a:schemeClr val="accent5">
                              <a:lumMod val="50000"/>
                            </a:schemeClr>
                          </a:solidFill>
                        </a:rPr>
                        <a:t>Gärten</a:t>
                      </a:r>
                      <a:endParaRPr lang="en-GB" sz="200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xmlns="" val="10003"/>
                  </a:ext>
                </a:extLst>
              </a:tr>
              <a:tr h="478613">
                <a:tc>
                  <a:txBody>
                    <a:bodyPr/>
                    <a:lstStyle/>
                    <a:p>
                      <a:r>
                        <a:rPr lang="en-GB" sz="2000" dirty="0">
                          <a:solidFill>
                            <a:schemeClr val="accent5">
                              <a:lumMod val="50000"/>
                            </a:schemeClr>
                          </a:solidFill>
                        </a:rPr>
                        <a:t>4.  </a:t>
                      </a:r>
                      <a:r>
                        <a:rPr lang="en-GB" sz="2000" dirty="0" err="1">
                          <a:solidFill>
                            <a:schemeClr val="accent5">
                              <a:lumMod val="50000"/>
                            </a:schemeClr>
                          </a:solidFill>
                        </a:rPr>
                        <a:t>Nächte</a:t>
                      </a:r>
                      <a:endParaRPr lang="en-GB" sz="200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xmlns="" val="10004"/>
                  </a:ext>
                </a:extLst>
              </a:tr>
              <a:tr h="478613">
                <a:tc>
                  <a:txBody>
                    <a:bodyPr/>
                    <a:lstStyle/>
                    <a:p>
                      <a:r>
                        <a:rPr lang="en-GB" sz="2000" dirty="0">
                          <a:solidFill>
                            <a:schemeClr val="accent5">
                              <a:lumMod val="50000"/>
                            </a:schemeClr>
                          </a:solidFill>
                        </a:rPr>
                        <a:t>5. </a:t>
                      </a:r>
                      <a:r>
                        <a:rPr lang="en-GB" sz="2000" dirty="0" err="1">
                          <a:solidFill>
                            <a:schemeClr val="accent5">
                              <a:lumMod val="50000"/>
                            </a:schemeClr>
                          </a:solidFill>
                        </a:rPr>
                        <a:t>Arzt</a:t>
                      </a:r>
                      <a:endParaRPr lang="en-GB" sz="200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xmlns="" val="10005"/>
                  </a:ext>
                </a:extLst>
              </a:tr>
              <a:tr h="478613">
                <a:tc>
                  <a:txBody>
                    <a:bodyPr/>
                    <a:lstStyle/>
                    <a:p>
                      <a:r>
                        <a:rPr lang="en-GB" sz="2000" dirty="0">
                          <a:solidFill>
                            <a:schemeClr val="accent5">
                              <a:lumMod val="50000"/>
                            </a:schemeClr>
                          </a:solidFill>
                        </a:rPr>
                        <a:t>6. </a:t>
                      </a:r>
                      <a:r>
                        <a:rPr lang="en-GB" sz="2000" dirty="0" err="1">
                          <a:solidFill>
                            <a:schemeClr val="accent5">
                              <a:lumMod val="50000"/>
                            </a:schemeClr>
                          </a:solidFill>
                        </a:rPr>
                        <a:t>Markt</a:t>
                      </a:r>
                      <a:endParaRPr lang="en-GB" sz="200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graphicFrame>
        <p:nvGraphicFramePr>
          <p:cNvPr id="12" name="Table 11">
            <a:extLst>
              <a:ext uri="{FF2B5EF4-FFF2-40B4-BE49-F238E27FC236}">
                <a16:creationId xmlns:a16="http://schemas.microsoft.com/office/drawing/2014/main" xmlns="" id="{6FB0FD1B-5D6E-EC4F-AA3C-0504720CDF2B}"/>
              </a:ext>
            </a:extLst>
          </p:cNvPr>
          <p:cNvGraphicFramePr>
            <a:graphicFrameLocks noGrp="1"/>
          </p:cNvGraphicFramePr>
          <p:nvPr/>
        </p:nvGraphicFramePr>
        <p:xfrm>
          <a:off x="6807200" y="1628774"/>
          <a:ext cx="3455514" cy="3350291"/>
        </p:xfrm>
        <a:graphic>
          <a:graphicData uri="http://schemas.openxmlformats.org/drawingml/2006/table">
            <a:tbl>
              <a:tblPr firstRow="1" bandRow="1">
                <a:tableStyleId>{5940675A-B579-460E-94D1-54222C63F5DA}</a:tableStyleId>
              </a:tblPr>
              <a:tblGrid>
                <a:gridCol w="3455514">
                  <a:extLst>
                    <a:ext uri="{9D8B030D-6E8A-4147-A177-3AD203B41FA5}">
                      <a16:colId xmlns:a16="http://schemas.microsoft.com/office/drawing/2014/main" xmlns="" val="20000"/>
                    </a:ext>
                  </a:extLst>
                </a:gridCol>
              </a:tblGrid>
              <a:tr h="478613">
                <a:tc>
                  <a:txBody>
                    <a:bodyPr/>
                    <a:lstStyle/>
                    <a:p>
                      <a:r>
                        <a:rPr lang="en-GB" sz="2000" b="1" dirty="0">
                          <a:solidFill>
                            <a:schemeClr val="accent5">
                              <a:lumMod val="50000"/>
                            </a:schemeClr>
                          </a:solidFill>
                        </a:rPr>
                        <a:t>PERSON B</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xmlns="" val="10000"/>
                  </a:ext>
                </a:extLst>
              </a:tr>
              <a:tr h="478613">
                <a:tc>
                  <a:txBody>
                    <a:bodyPr/>
                    <a:lstStyle/>
                    <a:p>
                      <a:r>
                        <a:rPr lang="en-GB" sz="2000" dirty="0">
                          <a:solidFill>
                            <a:schemeClr val="accent5">
                              <a:lumMod val="50000"/>
                            </a:schemeClr>
                          </a:solidFill>
                        </a:rPr>
                        <a:t>1. </a:t>
                      </a:r>
                      <a:r>
                        <a:rPr lang="en-GB" sz="2000" dirty="0" err="1">
                          <a:solidFill>
                            <a:schemeClr val="accent5">
                              <a:lumMod val="50000"/>
                            </a:schemeClr>
                          </a:solidFill>
                        </a:rPr>
                        <a:t>Märkte</a:t>
                      </a:r>
                      <a:endParaRPr lang="en-GB" sz="200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xmlns="" val="10001"/>
                  </a:ext>
                </a:extLst>
              </a:tr>
              <a:tr h="478613">
                <a:tc>
                  <a:txBody>
                    <a:bodyPr/>
                    <a:lstStyle/>
                    <a:p>
                      <a:r>
                        <a:rPr lang="en-GB" sz="2000" dirty="0">
                          <a:solidFill>
                            <a:schemeClr val="accent5">
                              <a:lumMod val="50000"/>
                            </a:schemeClr>
                          </a:solidFill>
                        </a:rPr>
                        <a:t>2. </a:t>
                      </a:r>
                      <a:r>
                        <a:rPr lang="en-GB" sz="2000" dirty="0" err="1">
                          <a:solidFill>
                            <a:schemeClr val="accent5">
                              <a:lumMod val="50000"/>
                            </a:schemeClr>
                          </a:solidFill>
                        </a:rPr>
                        <a:t>Männer</a:t>
                      </a:r>
                      <a:endParaRPr lang="en-GB" sz="200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xmlns="" val="10002"/>
                  </a:ext>
                </a:extLst>
              </a:tr>
              <a:tr h="478613">
                <a:tc>
                  <a:txBody>
                    <a:bodyPr/>
                    <a:lstStyle/>
                    <a:p>
                      <a:r>
                        <a:rPr lang="en-GB" sz="2000" dirty="0">
                          <a:solidFill>
                            <a:schemeClr val="accent5">
                              <a:lumMod val="50000"/>
                            </a:schemeClr>
                          </a:solidFill>
                        </a:rPr>
                        <a:t>3. </a:t>
                      </a:r>
                      <a:r>
                        <a:rPr lang="en-GB" sz="2000" dirty="0" err="1">
                          <a:solidFill>
                            <a:schemeClr val="accent5">
                              <a:lumMod val="50000"/>
                            </a:schemeClr>
                          </a:solidFill>
                        </a:rPr>
                        <a:t>Arzt</a:t>
                      </a:r>
                      <a:endParaRPr lang="en-GB" sz="200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xmlns="" val="10003"/>
                  </a:ext>
                </a:extLst>
              </a:tr>
              <a:tr h="478613">
                <a:tc>
                  <a:txBody>
                    <a:bodyPr/>
                    <a:lstStyle/>
                    <a:p>
                      <a:r>
                        <a:rPr lang="en-GB" sz="2000" dirty="0">
                          <a:solidFill>
                            <a:schemeClr val="accent5">
                              <a:lumMod val="50000"/>
                            </a:schemeClr>
                          </a:solidFill>
                        </a:rPr>
                        <a:t>4. </a:t>
                      </a:r>
                      <a:r>
                        <a:rPr lang="en-GB" sz="2000" dirty="0" err="1">
                          <a:solidFill>
                            <a:schemeClr val="accent5">
                              <a:lumMod val="50000"/>
                            </a:schemeClr>
                          </a:solidFill>
                        </a:rPr>
                        <a:t>Plätze</a:t>
                      </a:r>
                      <a:endParaRPr lang="en-GB" sz="200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xmlns="" val="10004"/>
                  </a:ext>
                </a:extLst>
              </a:tr>
              <a:tr h="478613">
                <a:tc>
                  <a:txBody>
                    <a:bodyPr/>
                    <a:lstStyle/>
                    <a:p>
                      <a:r>
                        <a:rPr lang="en-GB" sz="2000" dirty="0">
                          <a:solidFill>
                            <a:schemeClr val="accent5">
                              <a:lumMod val="50000"/>
                            </a:schemeClr>
                          </a:solidFill>
                        </a:rPr>
                        <a:t>5. </a:t>
                      </a:r>
                      <a:r>
                        <a:rPr lang="en-GB" sz="2000" dirty="0" err="1">
                          <a:solidFill>
                            <a:schemeClr val="accent5">
                              <a:lumMod val="50000"/>
                            </a:schemeClr>
                          </a:solidFill>
                        </a:rPr>
                        <a:t>Gärten</a:t>
                      </a:r>
                      <a:endParaRPr lang="en-GB" sz="200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xmlns="" val="10005"/>
                  </a:ext>
                </a:extLst>
              </a:tr>
              <a:tr h="478613">
                <a:tc>
                  <a:txBody>
                    <a:bodyPr/>
                    <a:lstStyle/>
                    <a:p>
                      <a:r>
                        <a:rPr lang="en-GB" sz="2000" dirty="0">
                          <a:solidFill>
                            <a:schemeClr val="accent5">
                              <a:lumMod val="50000"/>
                            </a:schemeClr>
                          </a:solidFill>
                        </a:rPr>
                        <a:t>6. Nacht</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pic>
        <p:nvPicPr>
          <p:cNvPr id="10" name="Picture 9">
            <a:extLst>
              <a:ext uri="{FF2B5EF4-FFF2-40B4-BE49-F238E27FC236}">
                <a16:creationId xmlns:a16="http://schemas.microsoft.com/office/drawing/2014/main" xmlns="" id="{9DD02A2F-D727-3F45-8802-884382F9BD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25" y="1568780"/>
            <a:ext cx="1495088" cy="1544094"/>
          </a:xfrm>
          <a:prstGeom prst="rect">
            <a:avLst/>
          </a:prstGeom>
        </p:spPr>
      </p:pic>
      <p:sp>
        <p:nvSpPr>
          <p:cNvPr id="2" name="Rectangle 1"/>
          <p:cNvSpPr/>
          <p:nvPr/>
        </p:nvSpPr>
        <p:spPr>
          <a:xfrm>
            <a:off x="2364581" y="2580362"/>
            <a:ext cx="3455514" cy="2398703"/>
          </a:xfrm>
          <a:prstGeom prst="rect">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8736486" y="2830523"/>
            <a:ext cx="3455514" cy="2398703"/>
          </a:xfrm>
          <a:prstGeom prst="rect">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4746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12DD17B-3CF6-7A4F-9CFE-ADE6489ECE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7753" y="0"/>
            <a:ext cx="6414247" cy="638605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3745089" cy="707849"/>
          </a:xfrm>
        </p:spPr>
        <p:txBody>
          <a:bodyPr>
            <a:normAutofit/>
          </a:bodyPr>
          <a:lstStyle/>
          <a:p>
            <a:r>
              <a:rPr lang="en-GB" sz="3600" b="1" dirty="0">
                <a:solidFill>
                  <a:schemeClr val="bg1"/>
                </a:solidFill>
              </a:rPr>
              <a:t>Sag es!</a:t>
            </a:r>
          </a:p>
        </p:txBody>
      </p:sp>
      <p:sp>
        <p:nvSpPr>
          <p:cNvPr id="5" name="TextBox 4">
            <a:extLst>
              <a:ext uri="{FF2B5EF4-FFF2-40B4-BE49-F238E27FC236}">
                <a16:creationId xmlns:a16="http://schemas.microsoft.com/office/drawing/2014/main" xmlns="" id="{D8C45D1F-2847-4F40-8207-66754D27D271}"/>
              </a:ext>
            </a:extLst>
          </p:cNvPr>
          <p:cNvSpPr txBox="1"/>
          <p:nvPr/>
        </p:nvSpPr>
        <p:spPr>
          <a:xfrm>
            <a:off x="179876" y="1708552"/>
            <a:ext cx="8238146" cy="1569660"/>
          </a:xfrm>
          <a:prstGeom prst="rect">
            <a:avLst/>
          </a:prstGeom>
          <a:noFill/>
        </p:spPr>
        <p:txBody>
          <a:bodyPr wrap="square" rtlCol="0">
            <a:spAutoFit/>
          </a:bodyPr>
          <a:lstStyle/>
          <a:p>
            <a:r>
              <a:rPr lang="en-GB" sz="2400" dirty="0" err="1">
                <a:solidFill>
                  <a:schemeClr val="accent5">
                    <a:lumMod val="50000"/>
                  </a:schemeClr>
                </a:solidFill>
              </a:rPr>
              <a:t>Wir</a:t>
            </a:r>
            <a:r>
              <a:rPr lang="en-GB" sz="2400" dirty="0">
                <a:solidFill>
                  <a:schemeClr val="accent5">
                    <a:lumMod val="50000"/>
                  </a:schemeClr>
                </a:solidFill>
              </a:rPr>
              <a:t> </a:t>
            </a:r>
            <a:r>
              <a:rPr lang="en-GB" sz="2400" dirty="0" err="1">
                <a:solidFill>
                  <a:srgbClr val="203864"/>
                </a:solidFill>
              </a:rPr>
              <a:t>wünschen</a:t>
            </a:r>
            <a:r>
              <a:rPr lang="en-GB" sz="2400" dirty="0">
                <a:solidFill>
                  <a:schemeClr val="accent5">
                    <a:lumMod val="50000"/>
                  </a:schemeClr>
                </a:solidFill>
              </a:rPr>
              <a:t> </a:t>
            </a:r>
            <a:r>
              <a:rPr lang="en-GB" sz="2400" dirty="0" err="1">
                <a:solidFill>
                  <a:schemeClr val="accent5">
                    <a:lumMod val="50000"/>
                  </a:schemeClr>
                </a:solidFill>
              </a:rPr>
              <a:t>dir</a:t>
            </a:r>
            <a:r>
              <a:rPr lang="en-GB" sz="2400" dirty="0">
                <a:solidFill>
                  <a:schemeClr val="accent5">
                    <a:lumMod val="50000"/>
                  </a:schemeClr>
                </a:solidFill>
              </a:rPr>
              <a:t> </a:t>
            </a:r>
            <a:r>
              <a:rPr lang="en-GB" sz="2400" dirty="0" err="1">
                <a:solidFill>
                  <a:schemeClr val="accent5">
                    <a:lumMod val="50000"/>
                  </a:schemeClr>
                </a:solidFill>
              </a:rPr>
              <a:t>frohe</a:t>
            </a:r>
            <a:r>
              <a:rPr lang="en-GB" sz="2400" dirty="0">
                <a:solidFill>
                  <a:schemeClr val="accent5">
                    <a:lumMod val="50000"/>
                  </a:schemeClr>
                </a:solidFill>
              </a:rPr>
              <a:t> </a:t>
            </a:r>
            <a:r>
              <a:rPr lang="en-GB" sz="2400" dirty="0" err="1">
                <a:solidFill>
                  <a:schemeClr val="accent5">
                    <a:lumMod val="50000"/>
                  </a:schemeClr>
                </a:solidFill>
              </a:rPr>
              <a:t>Weihnacht</a:t>
            </a:r>
            <a:r>
              <a:rPr lang="en-GB" sz="2400" dirty="0">
                <a:solidFill>
                  <a:schemeClr val="accent5">
                    <a:lumMod val="50000"/>
                  </a:schemeClr>
                </a:solidFill>
              </a:rPr>
              <a:t>, </a:t>
            </a:r>
          </a:p>
          <a:p>
            <a:r>
              <a:rPr lang="en-GB" sz="2400" dirty="0" err="1">
                <a:solidFill>
                  <a:schemeClr val="accent5">
                    <a:lumMod val="50000"/>
                  </a:schemeClr>
                </a:solidFill>
              </a:rPr>
              <a:t>wir</a:t>
            </a:r>
            <a:r>
              <a:rPr lang="en-GB" sz="2400" dirty="0">
                <a:solidFill>
                  <a:schemeClr val="accent5">
                    <a:lumMod val="50000"/>
                  </a:schemeClr>
                </a:solidFill>
              </a:rPr>
              <a:t> </a:t>
            </a:r>
            <a:r>
              <a:rPr lang="en-GB" sz="2400" dirty="0" err="1">
                <a:solidFill>
                  <a:schemeClr val="accent5">
                    <a:lumMod val="50000"/>
                  </a:schemeClr>
                </a:solidFill>
              </a:rPr>
              <a:t>wünschen</a:t>
            </a:r>
            <a:r>
              <a:rPr lang="en-GB" sz="2400" dirty="0">
                <a:solidFill>
                  <a:schemeClr val="accent5">
                    <a:lumMod val="50000"/>
                  </a:schemeClr>
                </a:solidFill>
              </a:rPr>
              <a:t> </a:t>
            </a:r>
            <a:r>
              <a:rPr lang="en-GB" sz="2400" dirty="0" err="1">
                <a:solidFill>
                  <a:schemeClr val="accent5">
                    <a:lumMod val="50000"/>
                  </a:schemeClr>
                </a:solidFill>
              </a:rPr>
              <a:t>dir</a:t>
            </a:r>
            <a:r>
              <a:rPr lang="en-GB" sz="2400" dirty="0">
                <a:solidFill>
                  <a:schemeClr val="accent5">
                    <a:lumMod val="50000"/>
                  </a:schemeClr>
                </a:solidFill>
              </a:rPr>
              <a:t> </a:t>
            </a:r>
            <a:r>
              <a:rPr lang="en-GB" sz="2400" dirty="0" err="1">
                <a:solidFill>
                  <a:schemeClr val="accent5">
                    <a:lumMod val="50000"/>
                  </a:schemeClr>
                </a:solidFill>
              </a:rPr>
              <a:t>frohe</a:t>
            </a:r>
            <a:r>
              <a:rPr lang="en-GB" sz="2400" dirty="0">
                <a:solidFill>
                  <a:schemeClr val="accent5">
                    <a:lumMod val="50000"/>
                  </a:schemeClr>
                </a:solidFill>
              </a:rPr>
              <a:t> </a:t>
            </a:r>
            <a:r>
              <a:rPr lang="en-GB" sz="2400" dirty="0" err="1">
                <a:solidFill>
                  <a:schemeClr val="accent5">
                    <a:lumMod val="50000"/>
                  </a:schemeClr>
                </a:solidFill>
              </a:rPr>
              <a:t>Weihnacht</a:t>
            </a:r>
            <a:r>
              <a:rPr lang="en-GB" sz="2400" dirty="0">
                <a:solidFill>
                  <a:schemeClr val="accent5">
                    <a:lumMod val="50000"/>
                  </a:schemeClr>
                </a:solidFill>
              </a:rPr>
              <a:t>, </a:t>
            </a:r>
          </a:p>
          <a:p>
            <a:r>
              <a:rPr lang="en-GB" sz="2400" dirty="0" err="1">
                <a:solidFill>
                  <a:schemeClr val="accent5">
                    <a:lumMod val="50000"/>
                  </a:schemeClr>
                </a:solidFill>
              </a:rPr>
              <a:t>wir</a:t>
            </a:r>
            <a:r>
              <a:rPr lang="en-GB" sz="2400" dirty="0">
                <a:solidFill>
                  <a:schemeClr val="accent5">
                    <a:lumMod val="50000"/>
                  </a:schemeClr>
                </a:solidFill>
              </a:rPr>
              <a:t> </a:t>
            </a:r>
            <a:r>
              <a:rPr lang="en-GB" sz="2400" dirty="0" err="1">
                <a:solidFill>
                  <a:schemeClr val="accent5">
                    <a:lumMod val="50000"/>
                  </a:schemeClr>
                </a:solidFill>
              </a:rPr>
              <a:t>wünschen</a:t>
            </a:r>
            <a:r>
              <a:rPr lang="en-GB" sz="2400" dirty="0">
                <a:solidFill>
                  <a:schemeClr val="accent5">
                    <a:lumMod val="50000"/>
                  </a:schemeClr>
                </a:solidFill>
              </a:rPr>
              <a:t> </a:t>
            </a:r>
            <a:r>
              <a:rPr lang="en-GB" sz="2400" dirty="0" err="1">
                <a:solidFill>
                  <a:schemeClr val="accent5">
                    <a:lumMod val="50000"/>
                  </a:schemeClr>
                </a:solidFill>
              </a:rPr>
              <a:t>dir</a:t>
            </a:r>
            <a:r>
              <a:rPr lang="en-GB" sz="2400" dirty="0">
                <a:solidFill>
                  <a:schemeClr val="accent5">
                    <a:lumMod val="50000"/>
                  </a:schemeClr>
                </a:solidFill>
              </a:rPr>
              <a:t> </a:t>
            </a:r>
            <a:r>
              <a:rPr lang="en-GB" sz="2400" dirty="0" err="1">
                <a:solidFill>
                  <a:schemeClr val="accent5">
                    <a:lumMod val="50000"/>
                  </a:schemeClr>
                </a:solidFill>
              </a:rPr>
              <a:t>frohe</a:t>
            </a:r>
            <a:r>
              <a:rPr lang="en-GB" sz="2400" dirty="0">
                <a:solidFill>
                  <a:schemeClr val="accent5">
                    <a:lumMod val="50000"/>
                  </a:schemeClr>
                </a:solidFill>
              </a:rPr>
              <a:t> </a:t>
            </a:r>
            <a:r>
              <a:rPr lang="en-GB" sz="2400" dirty="0" err="1">
                <a:solidFill>
                  <a:schemeClr val="accent5">
                    <a:lumMod val="50000"/>
                  </a:schemeClr>
                </a:solidFill>
              </a:rPr>
              <a:t>Weihnacht</a:t>
            </a:r>
            <a:r>
              <a:rPr lang="en-GB" sz="2400" dirty="0">
                <a:solidFill>
                  <a:schemeClr val="accent5">
                    <a:lumMod val="50000"/>
                  </a:schemeClr>
                </a:solidFill>
              </a:rPr>
              <a:t> </a:t>
            </a:r>
          </a:p>
          <a:p>
            <a:r>
              <a:rPr lang="en-GB" sz="2400" dirty="0">
                <a:solidFill>
                  <a:schemeClr val="accent5">
                    <a:lumMod val="50000"/>
                  </a:schemeClr>
                </a:solidFill>
              </a:rPr>
              <a:t>und </a:t>
            </a:r>
            <a:r>
              <a:rPr lang="en-GB" sz="2400" dirty="0" err="1">
                <a:solidFill>
                  <a:schemeClr val="accent5">
                    <a:lumMod val="50000"/>
                  </a:schemeClr>
                </a:solidFill>
              </a:rPr>
              <a:t>ein</a:t>
            </a:r>
            <a:r>
              <a:rPr lang="en-GB" sz="2400" dirty="0">
                <a:solidFill>
                  <a:schemeClr val="accent5">
                    <a:lumMod val="50000"/>
                  </a:schemeClr>
                </a:solidFill>
              </a:rPr>
              <a:t> </a:t>
            </a:r>
            <a:r>
              <a:rPr lang="en-GB" sz="2400" dirty="0" err="1">
                <a:solidFill>
                  <a:schemeClr val="accent5">
                    <a:lumMod val="50000"/>
                  </a:schemeClr>
                </a:solidFill>
              </a:rPr>
              <a:t>glücklich</a:t>
            </a:r>
            <a:r>
              <a:rPr lang="en-GB" sz="2400" dirty="0">
                <a:solidFill>
                  <a:schemeClr val="accent5">
                    <a:lumMod val="50000"/>
                  </a:schemeClr>
                </a:solidFill>
              </a:rPr>
              <a:t>’ </a:t>
            </a:r>
            <a:r>
              <a:rPr lang="en-GB" sz="2400" dirty="0" err="1">
                <a:solidFill>
                  <a:schemeClr val="accent5">
                    <a:lumMod val="50000"/>
                  </a:schemeClr>
                </a:solidFill>
              </a:rPr>
              <a:t>Neujahr</a:t>
            </a:r>
            <a:r>
              <a:rPr lang="en-GB" sz="2400" dirty="0">
                <a:solidFill>
                  <a:schemeClr val="accent5">
                    <a:lumMod val="50000"/>
                  </a:schemeClr>
                </a:solidFill>
              </a:rPr>
              <a:t>!</a:t>
            </a:r>
          </a:p>
        </p:txBody>
      </p:sp>
      <p:sp>
        <p:nvSpPr>
          <p:cNvPr id="6" name="Rounded Rectangle 11">
            <a:extLst>
              <a:ext uri="{FF2B5EF4-FFF2-40B4-BE49-F238E27FC236}">
                <a16:creationId xmlns:a16="http://schemas.microsoft.com/office/drawing/2014/main" xmlns="" id="{D23DB26A-5E05-F544-B43C-976C30A8C003}"/>
              </a:ext>
            </a:extLst>
          </p:cNvPr>
          <p:cNvSpPr/>
          <p:nvPr/>
        </p:nvSpPr>
        <p:spPr>
          <a:xfrm>
            <a:off x="10501745" y="93581"/>
            <a:ext cx="1513947"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sprechen</a:t>
            </a:r>
            <a:endParaRPr lang="en-GB"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103897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63450" y="1153093"/>
            <a:ext cx="10515600" cy="1325563"/>
          </a:xfrm>
        </p:spPr>
        <p:txBody>
          <a:bodyPr>
            <a:normAutofit fontScale="90000"/>
          </a:bodyPr>
          <a:lstStyle/>
          <a:p>
            <a:r>
              <a:rPr lang="en-GB" sz="26700" b="1" dirty="0">
                <a:solidFill>
                  <a:srgbClr val="FFCC00"/>
                </a:solidFill>
              </a:rPr>
              <a:t>ä</a:t>
            </a:r>
            <a:r>
              <a:rPr lang="en-GB" sz="9600" b="1" dirty="0"/>
              <a:t/>
            </a:r>
            <a:br>
              <a:rPr lang="en-GB" sz="9600" b="1" dirty="0"/>
            </a:br>
            <a:endParaRPr lang="en-GB" dirty="0"/>
          </a:p>
        </p:txBody>
      </p:sp>
      <p:sp>
        <p:nvSpPr>
          <p:cNvPr id="6" name="Rectangle 5"/>
          <p:cNvSpPr/>
          <p:nvPr/>
        </p:nvSpPr>
        <p:spPr>
          <a:xfrm>
            <a:off x="659836" y="2478656"/>
            <a:ext cx="995785" cy="769441"/>
          </a:xfrm>
          <a:prstGeom prst="rect">
            <a:avLst/>
          </a:prstGeom>
        </p:spPr>
        <p:txBody>
          <a:bodyPr wrap="none">
            <a:spAutoFit/>
          </a:bodyPr>
          <a:lstStyle/>
          <a:p>
            <a:pPr>
              <a:defRPr/>
            </a:pPr>
            <a:r>
              <a:rPr lang="en-GB" sz="4400" dirty="0">
                <a:solidFill>
                  <a:srgbClr val="4472C4">
                    <a:lumMod val="50000"/>
                  </a:srgbClr>
                </a:solidFill>
                <a:latin typeface="Century Gothic" panose="020B0502020202020204" pitchFamily="34" charset="0"/>
              </a:rPr>
              <a:t>[ɛ:]</a:t>
            </a:r>
          </a:p>
        </p:txBody>
      </p:sp>
      <p:pic>
        <p:nvPicPr>
          <p:cNvPr id="4" name="Picture 3" descr="man looking at his watch and running late"/>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93450" y="239288"/>
            <a:ext cx="3963063" cy="4259798"/>
          </a:xfrm>
          <a:prstGeom prst="rect">
            <a:avLst/>
          </a:prstGeom>
        </p:spPr>
      </p:pic>
      <p:sp>
        <p:nvSpPr>
          <p:cNvPr id="2" name="Rectangle 1"/>
          <p:cNvSpPr/>
          <p:nvPr/>
        </p:nvSpPr>
        <p:spPr>
          <a:xfrm>
            <a:off x="4393450" y="4181894"/>
            <a:ext cx="3405098" cy="1938992"/>
          </a:xfrm>
          <a:prstGeom prst="rect">
            <a:avLst/>
          </a:prstGeom>
        </p:spPr>
        <p:txBody>
          <a:bodyPr wrap="none">
            <a:spAutoFit/>
          </a:bodyPr>
          <a:lstStyle/>
          <a:p>
            <a:pPr algn="ctr">
              <a:defRPr/>
            </a:pPr>
            <a:r>
              <a:rPr lang="en-GB" sz="12000" dirty="0" err="1">
                <a:solidFill>
                  <a:srgbClr val="002060"/>
                </a:solidFill>
                <a:latin typeface="Century Gothic" panose="020B0502020202020204" pitchFamily="34" charset="0"/>
              </a:rPr>
              <a:t>sp</a:t>
            </a:r>
            <a:r>
              <a:rPr lang="en-GB" sz="12000" dirty="0" err="1">
                <a:solidFill>
                  <a:srgbClr val="FFC000"/>
                </a:solidFill>
                <a:latin typeface="Century Gothic" panose="020B0502020202020204" pitchFamily="34" charset="0"/>
              </a:rPr>
              <a:t>ä</a:t>
            </a:r>
            <a:r>
              <a:rPr lang="en-GB" sz="12000" dirty="0" err="1">
                <a:solidFill>
                  <a:srgbClr val="002060"/>
                </a:solidFill>
                <a:latin typeface="Century Gothic" panose="020B0502020202020204" pitchFamily="34" charset="0"/>
              </a:rPr>
              <a:t>t</a:t>
            </a:r>
            <a:endParaRPr lang="en-GB" sz="120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8921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long_a_umlaut.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subTnLst>
                                    <p:audio>
                                      <p:cMediaNode>
                                        <p:cTn display="0" masterRel="sameClick">
                                          <p:stCondLst>
                                            <p:cond evt="begin" delay="0">
                                              <p:tn val="13"/>
                                            </p:cond>
                                          </p:stCondLst>
                                          <p:endCondLst>
                                            <p:cond evt="onStopAudio" delay="0">
                                              <p:tgtEl>
                                                <p:sldTgt/>
                                              </p:tgtEl>
                                            </p:cond>
                                          </p:endCondLst>
                                        </p:cTn>
                                        <p:tgtEl>
                                          <p:sndTgt r:embed="rId4" name="spaet.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4" name="spae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450" y="1153093"/>
            <a:ext cx="10515600" cy="1325563"/>
          </a:xfrm>
        </p:spPr>
        <p:txBody>
          <a:bodyPr>
            <a:normAutofit fontScale="90000"/>
          </a:bodyPr>
          <a:lstStyle/>
          <a:p>
            <a:r>
              <a:rPr lang="en-GB" sz="26700" b="1" dirty="0">
                <a:solidFill>
                  <a:srgbClr val="FFCC00"/>
                </a:solidFill>
              </a:rPr>
              <a:t>ä</a:t>
            </a:r>
            <a:r>
              <a:rPr lang="en-GB" sz="9600" b="1" dirty="0"/>
              <a:t/>
            </a:r>
            <a:br>
              <a:rPr lang="en-GB" sz="9600" b="1" dirty="0"/>
            </a:br>
            <a:endParaRPr lang="en-GB" dirty="0"/>
          </a:p>
        </p:txBody>
      </p:sp>
      <p:sp>
        <p:nvSpPr>
          <p:cNvPr id="6" name="Rectangle 5"/>
          <p:cNvSpPr/>
          <p:nvPr/>
        </p:nvSpPr>
        <p:spPr>
          <a:xfrm>
            <a:off x="659836" y="2478656"/>
            <a:ext cx="995785" cy="769441"/>
          </a:xfrm>
          <a:prstGeom prst="rect">
            <a:avLst/>
          </a:prstGeom>
        </p:spPr>
        <p:txBody>
          <a:bodyPr wrap="none">
            <a:spAutoFit/>
          </a:bodyPr>
          <a:lstStyle/>
          <a:p>
            <a:pPr>
              <a:defRPr/>
            </a:pPr>
            <a:r>
              <a:rPr lang="en-GB" sz="4400" dirty="0">
                <a:solidFill>
                  <a:srgbClr val="4472C4">
                    <a:lumMod val="50000"/>
                  </a:srgbClr>
                </a:solidFill>
                <a:latin typeface="Century Gothic" panose="020B0502020202020204" pitchFamily="34" charset="0"/>
              </a:rPr>
              <a:t>[ɛ:]</a:t>
            </a:r>
          </a:p>
        </p:txBody>
      </p:sp>
      <p:sp>
        <p:nvSpPr>
          <p:cNvPr id="2" name="Rectangle 1"/>
          <p:cNvSpPr/>
          <p:nvPr/>
        </p:nvSpPr>
        <p:spPr>
          <a:xfrm>
            <a:off x="4393450" y="4181894"/>
            <a:ext cx="3405098" cy="1938992"/>
          </a:xfrm>
          <a:prstGeom prst="rect">
            <a:avLst/>
          </a:prstGeom>
        </p:spPr>
        <p:txBody>
          <a:bodyPr wrap="none">
            <a:spAutoFit/>
          </a:bodyPr>
          <a:lstStyle/>
          <a:p>
            <a:pPr algn="ctr">
              <a:defRPr/>
            </a:pPr>
            <a:r>
              <a:rPr lang="en-GB" sz="12000" dirty="0" err="1">
                <a:solidFill>
                  <a:srgbClr val="002060"/>
                </a:solidFill>
                <a:latin typeface="Century Gothic" panose="020B0502020202020204" pitchFamily="34" charset="0"/>
              </a:rPr>
              <a:t>sp</a:t>
            </a:r>
            <a:r>
              <a:rPr lang="en-GB" sz="12000" dirty="0" err="1">
                <a:solidFill>
                  <a:srgbClr val="FFC000"/>
                </a:solidFill>
                <a:latin typeface="Century Gothic" panose="020B0502020202020204" pitchFamily="34" charset="0"/>
              </a:rPr>
              <a:t>ä</a:t>
            </a:r>
            <a:r>
              <a:rPr lang="en-GB" sz="12000" dirty="0" err="1">
                <a:solidFill>
                  <a:srgbClr val="002060"/>
                </a:solidFill>
                <a:latin typeface="Century Gothic" panose="020B0502020202020204" pitchFamily="34" charset="0"/>
              </a:rPr>
              <a:t>t</a:t>
            </a:r>
            <a:endParaRPr lang="en-GB" sz="120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48616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long_a_umlaut.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subTnLst>
                                    <p:audio>
                                      <p:cMediaNode>
                                        <p:cTn display="0" masterRel="sameClick">
                                          <p:stCondLst>
                                            <p:cond evt="begin" delay="0">
                                              <p:tn val="13"/>
                                            </p:cond>
                                          </p:stCondLst>
                                          <p:endCondLst>
                                            <p:cond evt="onStopAudio" delay="0">
                                              <p:tgtEl>
                                                <p:sldTgt/>
                                              </p:tgtEl>
                                            </p:cond>
                                          </p:endCondLst>
                                        </p:cTn>
                                        <p:tgtEl>
                                          <p:sndTgt r:embed="rId4" name="spae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450" y="1153093"/>
            <a:ext cx="10515600" cy="1325563"/>
          </a:xfrm>
        </p:spPr>
        <p:txBody>
          <a:bodyPr>
            <a:normAutofit fontScale="90000"/>
          </a:bodyPr>
          <a:lstStyle/>
          <a:p>
            <a:r>
              <a:rPr lang="en-GB" sz="26700" b="1" dirty="0">
                <a:solidFill>
                  <a:srgbClr val="FFCC00"/>
                </a:solidFill>
              </a:rPr>
              <a:t>ä</a:t>
            </a:r>
            <a:r>
              <a:rPr lang="en-GB" sz="9600" b="1" dirty="0"/>
              <a:t/>
            </a:r>
            <a:br>
              <a:rPr lang="en-GB" sz="9600" b="1" dirty="0"/>
            </a:br>
            <a:endParaRPr lang="en-GB" dirty="0"/>
          </a:p>
        </p:txBody>
      </p:sp>
      <p:sp>
        <p:nvSpPr>
          <p:cNvPr id="6" name="Rectangle 5"/>
          <p:cNvSpPr/>
          <p:nvPr/>
        </p:nvSpPr>
        <p:spPr>
          <a:xfrm>
            <a:off x="659836" y="2478656"/>
            <a:ext cx="995785" cy="769441"/>
          </a:xfrm>
          <a:prstGeom prst="rect">
            <a:avLst/>
          </a:prstGeom>
        </p:spPr>
        <p:txBody>
          <a:bodyPr wrap="none">
            <a:spAutoFit/>
          </a:bodyPr>
          <a:lstStyle/>
          <a:p>
            <a:pPr>
              <a:defRPr/>
            </a:pPr>
            <a:r>
              <a:rPr lang="en-GB" sz="4400" dirty="0">
                <a:solidFill>
                  <a:srgbClr val="4472C4">
                    <a:lumMod val="50000"/>
                  </a:srgbClr>
                </a:solidFill>
                <a:latin typeface="Century Gothic" panose="020B0502020202020204" pitchFamily="34" charset="0"/>
              </a:rPr>
              <a:t>[ɛ:]</a:t>
            </a:r>
          </a:p>
        </p:txBody>
      </p:sp>
      <p:pic>
        <p:nvPicPr>
          <p:cNvPr id="4" name="Picture 3" descr="man looking at his watch and running late"/>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93450" y="239288"/>
            <a:ext cx="3963063" cy="4259798"/>
          </a:xfrm>
          <a:prstGeom prst="rect">
            <a:avLst/>
          </a:prstGeom>
        </p:spPr>
      </p:pic>
      <p:sp>
        <p:nvSpPr>
          <p:cNvPr id="2" name="Rectangle 1"/>
          <p:cNvSpPr/>
          <p:nvPr/>
        </p:nvSpPr>
        <p:spPr>
          <a:xfrm>
            <a:off x="4393450" y="4181894"/>
            <a:ext cx="3405098" cy="1938992"/>
          </a:xfrm>
          <a:prstGeom prst="rect">
            <a:avLst/>
          </a:prstGeom>
        </p:spPr>
        <p:txBody>
          <a:bodyPr wrap="none">
            <a:spAutoFit/>
          </a:bodyPr>
          <a:lstStyle/>
          <a:p>
            <a:pPr algn="ctr">
              <a:defRPr/>
            </a:pPr>
            <a:r>
              <a:rPr lang="en-GB" sz="12000" dirty="0" err="1">
                <a:solidFill>
                  <a:srgbClr val="002060"/>
                </a:solidFill>
                <a:latin typeface="Century Gothic" panose="020B0502020202020204" pitchFamily="34" charset="0"/>
              </a:rPr>
              <a:t>sp</a:t>
            </a:r>
            <a:r>
              <a:rPr lang="en-GB" sz="12000" dirty="0" err="1">
                <a:solidFill>
                  <a:srgbClr val="FFC000"/>
                </a:solidFill>
                <a:latin typeface="Century Gothic" panose="020B0502020202020204" pitchFamily="34" charset="0"/>
              </a:rPr>
              <a:t>ä</a:t>
            </a:r>
            <a:r>
              <a:rPr lang="en-GB" sz="12000" dirty="0" err="1">
                <a:solidFill>
                  <a:srgbClr val="002060"/>
                </a:solidFill>
                <a:latin typeface="Century Gothic" panose="020B0502020202020204" pitchFamily="34" charset="0"/>
              </a:rPr>
              <a:t>t</a:t>
            </a:r>
            <a:endParaRPr lang="en-GB" sz="120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422909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a:extLst>
              <a:ext uri="{FF2B5EF4-FFF2-40B4-BE49-F238E27FC236}">
                <a16:creationId xmlns="" xmlns:a16="http://schemas.microsoft.com/office/drawing/2014/main" id="{2B314F30-FB5E-9A4D-AFBC-6BBAC7C998C9}"/>
              </a:ext>
            </a:extLst>
          </p:cNvPr>
          <p:cNvSpPr>
            <a:spLocks noGrp="1"/>
          </p:cNvSpPr>
          <p:nvPr>
            <p:ph type="title"/>
          </p:nvPr>
        </p:nvSpPr>
        <p:spPr>
          <a:xfrm>
            <a:off x="5237973" y="-67681"/>
            <a:ext cx="1735844" cy="1987135"/>
          </a:xfrm>
        </p:spPr>
        <p:txBody>
          <a:bodyPr>
            <a:noAutofit/>
          </a:bodyPr>
          <a:lstStyle/>
          <a:p>
            <a:pPr algn="ctr"/>
            <a:r>
              <a:rPr lang="en-GB" sz="9600" b="1" dirty="0" err="1">
                <a:solidFill>
                  <a:srgbClr val="002060"/>
                </a:solidFill>
              </a:rPr>
              <a:t>ä</a:t>
            </a:r>
            <a:endParaRPr lang="en-US" sz="9600" dirty="0"/>
          </a:p>
        </p:txBody>
      </p:sp>
      <p:sp>
        <p:nvSpPr>
          <p:cNvPr id="4" name="Rounded Rectangle 3"/>
          <p:cNvSpPr/>
          <p:nvPr/>
        </p:nvSpPr>
        <p:spPr>
          <a:xfrm>
            <a:off x="4271110" y="1894999"/>
            <a:ext cx="3802879" cy="2582996"/>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defRPr/>
            </a:pPr>
            <a:r>
              <a:rPr lang="en-GB" sz="6600" dirty="0" err="1">
                <a:solidFill>
                  <a:srgbClr val="002060"/>
                </a:solidFill>
                <a:latin typeface="Century Gothic" panose="020B0502020202020204" pitchFamily="34" charset="0"/>
              </a:rPr>
              <a:t>sp</a:t>
            </a:r>
            <a:r>
              <a:rPr lang="en-GB" sz="6600" dirty="0" err="1">
                <a:solidFill>
                  <a:srgbClr val="FFCC00"/>
                </a:solidFill>
                <a:latin typeface="Century Gothic" panose="020B0502020202020204" pitchFamily="34" charset="0"/>
              </a:rPr>
              <a:t>ä</a:t>
            </a:r>
            <a:r>
              <a:rPr lang="en-GB" sz="6600" dirty="0" err="1">
                <a:solidFill>
                  <a:srgbClr val="002060"/>
                </a:solidFill>
                <a:latin typeface="Century Gothic" panose="020B0502020202020204" pitchFamily="34" charset="0"/>
              </a:rPr>
              <a:t>t</a:t>
            </a:r>
            <a:endParaRPr lang="en-GB" sz="6600" dirty="0">
              <a:solidFill>
                <a:srgbClr val="002060"/>
              </a:solidFill>
              <a:latin typeface="Century Gothic" panose="020B0502020202020204" pitchFamily="34" charset="0"/>
            </a:endParaRPr>
          </a:p>
        </p:txBody>
      </p:sp>
      <p:sp>
        <p:nvSpPr>
          <p:cNvPr id="5" name="Rectangle 4"/>
          <p:cNvSpPr/>
          <p:nvPr/>
        </p:nvSpPr>
        <p:spPr>
          <a:xfrm>
            <a:off x="1281320" y="3384179"/>
            <a:ext cx="2042547" cy="923330"/>
          </a:xfrm>
          <a:prstGeom prst="rect">
            <a:avLst/>
          </a:prstGeom>
        </p:spPr>
        <p:txBody>
          <a:bodyPr wrap="none">
            <a:spAutoFit/>
          </a:bodyPr>
          <a:lstStyle/>
          <a:p>
            <a:pPr algn="ctr">
              <a:defRPr/>
            </a:pPr>
            <a:r>
              <a:rPr lang="en-GB" sz="5400" dirty="0" err="1">
                <a:solidFill>
                  <a:srgbClr val="002060"/>
                </a:solidFill>
                <a:latin typeface="Century Gothic" panose="020B0502020202020204" pitchFamily="34" charset="0"/>
              </a:rPr>
              <a:t>N</a:t>
            </a:r>
            <a:r>
              <a:rPr lang="en-GB" sz="5400" dirty="0" err="1">
                <a:solidFill>
                  <a:srgbClr val="FFCC00"/>
                </a:solidFill>
                <a:latin typeface="Century Gothic" panose="020B0502020202020204" pitchFamily="34" charset="0"/>
              </a:rPr>
              <a:t>ä</a:t>
            </a:r>
            <a:r>
              <a:rPr lang="en-GB" sz="5400" dirty="0" err="1">
                <a:solidFill>
                  <a:srgbClr val="002060"/>
                </a:solidFill>
                <a:latin typeface="Century Gothic" panose="020B0502020202020204" pitchFamily="34" charset="0"/>
              </a:rPr>
              <a:t>he</a:t>
            </a:r>
            <a:endParaRPr lang="en-GB" sz="5400" dirty="0">
              <a:solidFill>
                <a:srgbClr val="FFCC00"/>
              </a:solidFill>
              <a:latin typeface="Century Gothic" panose="020B0502020202020204" pitchFamily="34" charset="0"/>
            </a:endParaRPr>
          </a:p>
        </p:txBody>
      </p:sp>
      <p:sp>
        <p:nvSpPr>
          <p:cNvPr id="6" name="Rectangle 5"/>
          <p:cNvSpPr/>
          <p:nvPr/>
        </p:nvSpPr>
        <p:spPr>
          <a:xfrm>
            <a:off x="8563563" y="3359162"/>
            <a:ext cx="3345562" cy="923330"/>
          </a:xfrm>
          <a:prstGeom prst="rect">
            <a:avLst/>
          </a:prstGeom>
        </p:spPr>
        <p:txBody>
          <a:bodyPr wrap="square">
            <a:spAutoFit/>
          </a:bodyPr>
          <a:lstStyle/>
          <a:p>
            <a:pPr algn="ctr">
              <a:defRPr/>
            </a:pPr>
            <a:r>
              <a:rPr lang="en-GB" sz="5400" dirty="0" err="1">
                <a:solidFill>
                  <a:srgbClr val="002060"/>
                </a:solidFill>
                <a:latin typeface="Century Gothic" panose="020B0502020202020204" pitchFamily="34" charset="0"/>
              </a:rPr>
              <a:t>w</a:t>
            </a:r>
            <a:r>
              <a:rPr lang="en-GB" sz="5400" dirty="0" err="1">
                <a:solidFill>
                  <a:srgbClr val="FFCC00"/>
                </a:solidFill>
                <a:latin typeface="Century Gothic" panose="020B0502020202020204" pitchFamily="34" charset="0"/>
              </a:rPr>
              <a:t>ä</a:t>
            </a:r>
            <a:r>
              <a:rPr lang="en-GB" sz="5400" dirty="0" err="1">
                <a:solidFill>
                  <a:srgbClr val="002060"/>
                </a:solidFill>
                <a:latin typeface="Century Gothic" panose="020B0502020202020204" pitchFamily="34" charset="0"/>
              </a:rPr>
              <a:t>hlen</a:t>
            </a:r>
            <a:endParaRPr lang="en-GB" sz="5400" dirty="0">
              <a:solidFill>
                <a:srgbClr val="002060"/>
              </a:solidFill>
              <a:latin typeface="Century Gothic" panose="020B0502020202020204" pitchFamily="34" charset="0"/>
            </a:endParaRPr>
          </a:p>
        </p:txBody>
      </p:sp>
      <p:sp>
        <p:nvSpPr>
          <p:cNvPr id="7" name="Rectangle 6"/>
          <p:cNvSpPr/>
          <p:nvPr/>
        </p:nvSpPr>
        <p:spPr>
          <a:xfrm>
            <a:off x="8775566" y="238754"/>
            <a:ext cx="2921557" cy="923330"/>
          </a:xfrm>
          <a:prstGeom prst="rect">
            <a:avLst/>
          </a:prstGeom>
        </p:spPr>
        <p:txBody>
          <a:bodyPr wrap="square">
            <a:spAutoFit/>
          </a:bodyPr>
          <a:lstStyle/>
          <a:p>
            <a:pPr algn="ctr">
              <a:defRPr/>
            </a:pPr>
            <a:r>
              <a:rPr lang="en-GB" sz="5400" dirty="0" err="1">
                <a:solidFill>
                  <a:srgbClr val="FFCC00"/>
                </a:solidFill>
                <a:latin typeface="Century Gothic" panose="020B0502020202020204" pitchFamily="34" charset="0"/>
              </a:rPr>
              <a:t>ä</a:t>
            </a:r>
            <a:r>
              <a:rPr lang="en-GB" sz="5400" dirty="0" err="1">
                <a:solidFill>
                  <a:srgbClr val="002060"/>
                </a:solidFill>
                <a:latin typeface="Century Gothic" panose="020B0502020202020204" pitchFamily="34" charset="0"/>
              </a:rPr>
              <a:t>hnlich</a:t>
            </a:r>
            <a:endParaRPr lang="en-GB" sz="5400" i="1" dirty="0">
              <a:solidFill>
                <a:srgbClr val="002060"/>
              </a:solidFill>
              <a:latin typeface="Century Gothic" panose="020B0502020202020204" pitchFamily="34" charset="0"/>
            </a:endParaRPr>
          </a:p>
        </p:txBody>
      </p:sp>
      <p:sp>
        <p:nvSpPr>
          <p:cNvPr id="8" name="Rectangle 7"/>
          <p:cNvSpPr/>
          <p:nvPr/>
        </p:nvSpPr>
        <p:spPr>
          <a:xfrm>
            <a:off x="494308" y="237692"/>
            <a:ext cx="3616652" cy="923330"/>
          </a:xfrm>
          <a:prstGeom prst="rect">
            <a:avLst/>
          </a:prstGeom>
        </p:spPr>
        <p:txBody>
          <a:bodyPr wrap="square">
            <a:spAutoFit/>
          </a:bodyPr>
          <a:lstStyle/>
          <a:p>
            <a:pPr algn="ctr">
              <a:defRPr/>
            </a:pPr>
            <a:r>
              <a:rPr lang="en-GB" sz="5400" dirty="0" err="1">
                <a:solidFill>
                  <a:srgbClr val="002060"/>
                </a:solidFill>
                <a:latin typeface="Century Gothic" panose="020B0502020202020204" pitchFamily="34" charset="0"/>
              </a:rPr>
              <a:t>z</a:t>
            </a:r>
            <a:r>
              <a:rPr lang="en-GB" sz="5400" dirty="0" err="1">
                <a:solidFill>
                  <a:srgbClr val="FFCC00"/>
                </a:solidFill>
                <a:latin typeface="Century Gothic" panose="020B0502020202020204" pitchFamily="34" charset="0"/>
              </a:rPr>
              <a:t>ä</a:t>
            </a:r>
            <a:r>
              <a:rPr lang="en-GB" sz="5400" dirty="0" err="1">
                <a:solidFill>
                  <a:srgbClr val="002060"/>
                </a:solidFill>
                <a:latin typeface="Century Gothic" panose="020B0502020202020204" pitchFamily="34" charset="0"/>
              </a:rPr>
              <a:t>hlen</a:t>
            </a:r>
            <a:endParaRPr lang="en-GB" sz="5400" dirty="0">
              <a:solidFill>
                <a:srgbClr val="002060"/>
              </a:solidFill>
              <a:latin typeface="Century Gothic" panose="020B0502020202020204" pitchFamily="34" charset="0"/>
            </a:endParaRPr>
          </a:p>
        </p:txBody>
      </p:sp>
      <p:sp>
        <p:nvSpPr>
          <p:cNvPr id="9" name="Rectangle 8"/>
          <p:cNvSpPr/>
          <p:nvPr/>
        </p:nvSpPr>
        <p:spPr>
          <a:xfrm>
            <a:off x="4654740" y="4817862"/>
            <a:ext cx="2882520" cy="923330"/>
          </a:xfrm>
          <a:prstGeom prst="rect">
            <a:avLst/>
          </a:prstGeom>
        </p:spPr>
        <p:txBody>
          <a:bodyPr wrap="none">
            <a:spAutoFit/>
          </a:bodyPr>
          <a:lstStyle/>
          <a:p>
            <a:pPr algn="ctr">
              <a:defRPr/>
            </a:pPr>
            <a:r>
              <a:rPr lang="en-GB" sz="5400" dirty="0" err="1">
                <a:solidFill>
                  <a:srgbClr val="002060"/>
                </a:solidFill>
                <a:latin typeface="Century Gothic" panose="020B0502020202020204" pitchFamily="34" charset="0"/>
              </a:rPr>
              <a:t>erkl</a:t>
            </a:r>
            <a:r>
              <a:rPr lang="en-GB" sz="5400" dirty="0" err="1">
                <a:solidFill>
                  <a:srgbClr val="FFCC00"/>
                </a:solidFill>
                <a:latin typeface="Century Gothic" panose="020B0502020202020204" pitchFamily="34" charset="0"/>
              </a:rPr>
              <a:t>ä</a:t>
            </a:r>
            <a:r>
              <a:rPr lang="en-GB" sz="5400" dirty="0" err="1">
                <a:solidFill>
                  <a:srgbClr val="002060"/>
                </a:solidFill>
                <a:latin typeface="Century Gothic" panose="020B0502020202020204" pitchFamily="34" charset="0"/>
              </a:rPr>
              <a:t>ren</a:t>
            </a:r>
            <a:endParaRPr lang="en-GB" sz="5400" dirty="0">
              <a:solidFill>
                <a:srgbClr val="002060"/>
              </a:solidFill>
              <a:latin typeface="Century Gothic" panose="020B0502020202020204" pitchFamily="34" charset="0"/>
            </a:endParaRPr>
          </a:p>
        </p:txBody>
      </p:sp>
      <p:pic>
        <p:nvPicPr>
          <p:cNvPr id="10" name="Picture 9" descr="man looking at his watch and running late"/>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99818" y="1943910"/>
            <a:ext cx="1544917" cy="1660593"/>
          </a:xfrm>
          <a:prstGeom prst="rect">
            <a:avLst/>
          </a:prstGeom>
        </p:spPr>
      </p:pic>
      <p:pic>
        <p:nvPicPr>
          <p:cNvPr id="2" name="Picture 1" descr="Berlin 1 km signpost"/>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02853" y="4398294"/>
            <a:ext cx="2238051" cy="1835202"/>
          </a:xfrm>
          <a:prstGeom prst="rect">
            <a:avLst/>
          </a:prstGeom>
        </p:spPr>
      </p:pic>
      <p:sp>
        <p:nvSpPr>
          <p:cNvPr id="3" name="TextBox 2"/>
          <p:cNvSpPr txBox="1"/>
          <p:nvPr/>
        </p:nvSpPr>
        <p:spPr>
          <a:xfrm>
            <a:off x="1346245" y="4817862"/>
            <a:ext cx="2508068" cy="461665"/>
          </a:xfrm>
          <a:prstGeom prst="rect">
            <a:avLst/>
          </a:prstGeom>
          <a:noFill/>
        </p:spPr>
        <p:txBody>
          <a:bodyPr wrap="square" rtlCol="0">
            <a:spAutoFit/>
          </a:bodyPr>
          <a:lstStyle/>
          <a:p>
            <a:pPr>
              <a:defRPr/>
            </a:pPr>
            <a:r>
              <a:rPr lang="en-GB" sz="2400" dirty="0">
                <a:solidFill>
                  <a:prstClr val="white"/>
                </a:solidFill>
                <a:latin typeface="Arial Black" panose="020B0A04020102020204" pitchFamily="34" charset="0"/>
              </a:rPr>
              <a:t>Berlin 1KM</a:t>
            </a:r>
          </a:p>
        </p:txBody>
      </p:sp>
      <p:pic>
        <p:nvPicPr>
          <p:cNvPr id="14" name="Picture 13" descr="counting sheep"/>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23106" y="1215722"/>
            <a:ext cx="1977254" cy="1877393"/>
          </a:xfrm>
          <a:prstGeom prst="rect">
            <a:avLst/>
          </a:prstGeom>
        </p:spPr>
      </p:pic>
      <p:pic>
        <p:nvPicPr>
          <p:cNvPr id="15" name="Picture 14" descr="sheep"/>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00647" y="1543207"/>
            <a:ext cx="359220" cy="390142"/>
          </a:xfrm>
          <a:prstGeom prst="rect">
            <a:avLst/>
          </a:prstGeom>
        </p:spPr>
      </p:pic>
      <p:pic>
        <p:nvPicPr>
          <p:cNvPr id="16" name="Picture 15" descr="sheep"/>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70480" y="1473710"/>
            <a:ext cx="359220" cy="390142"/>
          </a:xfrm>
          <a:prstGeom prst="rect">
            <a:avLst/>
          </a:prstGeom>
        </p:spPr>
      </p:pic>
      <p:pic>
        <p:nvPicPr>
          <p:cNvPr id="17" name="Picture 16" descr="sheep"/>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458465" y="1494311"/>
            <a:ext cx="359220" cy="390142"/>
          </a:xfrm>
          <a:prstGeom prst="rect">
            <a:avLst/>
          </a:prstGeom>
        </p:spPr>
      </p:pic>
      <p:sp>
        <p:nvSpPr>
          <p:cNvPr id="18" name="TextBox 17"/>
          <p:cNvSpPr txBox="1"/>
          <p:nvPr/>
        </p:nvSpPr>
        <p:spPr>
          <a:xfrm>
            <a:off x="1346245" y="1922280"/>
            <a:ext cx="2094656" cy="338554"/>
          </a:xfrm>
          <a:prstGeom prst="rect">
            <a:avLst/>
          </a:prstGeom>
          <a:noFill/>
        </p:spPr>
        <p:txBody>
          <a:bodyPr wrap="square" rtlCol="0">
            <a:spAutoFit/>
          </a:bodyPr>
          <a:lstStyle/>
          <a:p>
            <a:pPr algn="ctr">
              <a:defRPr/>
            </a:pPr>
            <a:r>
              <a:rPr lang="en-GB" sz="1600" dirty="0">
                <a:solidFill>
                  <a:srgbClr val="002060"/>
                </a:solidFill>
                <a:latin typeface="Century Gothic" panose="020B0502020202020204" pitchFamily="34" charset="0"/>
              </a:rPr>
              <a:t>1, 2, 3, …100</a:t>
            </a:r>
          </a:p>
        </p:txBody>
      </p:sp>
      <p:pic>
        <p:nvPicPr>
          <p:cNvPr id="20" name="Picture 36" descr="thinking fac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651180" y="4912776"/>
            <a:ext cx="1007406" cy="100740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blue balloon">
            <a:extLst>
              <a:ext uri="{C183D7F6-B498-43B3-948B-1728B52AA6E4}">
                <adec:decorative xmlns="" xmlns:adec="http://schemas.microsoft.com/office/drawing/2017/decorative" val="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904195" y="4517795"/>
            <a:ext cx="817356" cy="1339555"/>
          </a:xfrm>
          <a:prstGeom prst="rect">
            <a:avLst/>
          </a:prstGeom>
        </p:spPr>
      </p:pic>
      <p:pic>
        <p:nvPicPr>
          <p:cNvPr id="22" name="Picture 21" descr="purple balloon"/>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771055" y="4477995"/>
            <a:ext cx="770764" cy="1263197"/>
          </a:xfrm>
          <a:prstGeom prst="rect">
            <a:avLst/>
          </a:prstGeom>
        </p:spPr>
      </p:pic>
      <p:sp>
        <p:nvSpPr>
          <p:cNvPr id="23" name="TextBox 22"/>
          <p:cNvSpPr txBox="1"/>
          <p:nvPr/>
        </p:nvSpPr>
        <p:spPr>
          <a:xfrm>
            <a:off x="4812381" y="5542836"/>
            <a:ext cx="2567237" cy="369277"/>
          </a:xfrm>
          <a:prstGeom prst="rect">
            <a:avLst/>
          </a:prstGeom>
          <a:noFill/>
        </p:spPr>
        <p:txBody>
          <a:bodyPr wrap="square" rtlCol="0">
            <a:spAutoFit/>
          </a:bodyPr>
          <a:lstStyle/>
          <a:p>
            <a:pPr algn="ctr">
              <a:defRPr/>
            </a:pPr>
            <a:r>
              <a:rPr lang="en-GB" dirty="0">
                <a:solidFill>
                  <a:srgbClr val="002060"/>
                </a:solidFill>
                <a:latin typeface="Century Gothic" panose="020B0502020202020204" pitchFamily="34" charset="0"/>
              </a:rPr>
              <a:t>[to explain]</a:t>
            </a:r>
          </a:p>
        </p:txBody>
      </p:sp>
      <p:pic>
        <p:nvPicPr>
          <p:cNvPr id="13" name="Picture 12" descr="two similar looking people"/>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026075" y="1122543"/>
            <a:ext cx="1037764" cy="1503401"/>
          </a:xfrm>
          <a:prstGeom prst="rect">
            <a:avLst/>
          </a:prstGeom>
        </p:spPr>
      </p:pic>
      <p:pic>
        <p:nvPicPr>
          <p:cNvPr id="26" name="Picture 25" descr="two similar looking people"/>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flipH="1">
            <a:off x="10179261" y="1112151"/>
            <a:ext cx="1147466" cy="1503401"/>
          </a:xfrm>
          <a:prstGeom prst="rect">
            <a:avLst/>
          </a:prstGeom>
        </p:spPr>
      </p:pic>
    </p:spTree>
    <p:extLst>
      <p:ext uri="{BB962C8B-B14F-4D97-AF65-F5344CB8AC3E}">
        <p14:creationId xmlns:p14="http://schemas.microsoft.com/office/powerpoint/2010/main" val="152273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long_a_umlaut.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spaet.wav"/>
                                        </p:tgtEl>
                                      </p:cMediaNode>
                                    </p:audio>
                                  </p:sub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subTnLst>
                                    <p:audio>
                                      <p:cMediaNode>
                                        <p:cTn display="0" masterRel="sameClick">
                                          <p:stCondLst>
                                            <p:cond evt="begin" delay="0">
                                              <p:tn val="18"/>
                                            </p:cond>
                                          </p:stCondLst>
                                          <p:endCondLst>
                                            <p:cond evt="onStopAudio" delay="0">
                                              <p:tgtEl>
                                                <p:sldTgt/>
                                              </p:tgtEl>
                                            </p:cond>
                                          </p:endCondLst>
                                        </p:cTn>
                                        <p:tgtEl>
                                          <p:sndTgt r:embed="rId5" name="Phonics.25.2. zählen.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subTnLst>
                                    <p:audio>
                                      <p:cMediaNode>
                                        <p:cTn display="0" masterRel="sameClick">
                                          <p:stCondLst>
                                            <p:cond evt="begin" delay="0">
                                              <p:tn val="35"/>
                                            </p:cond>
                                          </p:stCondLst>
                                          <p:endCondLst>
                                            <p:cond evt="onStopAudio" delay="0">
                                              <p:tgtEl>
                                                <p:sldTgt/>
                                              </p:tgtEl>
                                            </p:cond>
                                          </p:endCondLst>
                                        </p:cTn>
                                        <p:tgtEl>
                                          <p:sndTgt r:embed="rId5" name="Phonics.25.2. zählen.wav"/>
                                        </p:tgtEl>
                                      </p:cMediaNode>
                                    </p:audio>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subTnLst>
                                    <p:audio>
                                      <p:cMediaNode>
                                        <p:cTn display="0" masterRel="sameClick">
                                          <p:stCondLst>
                                            <p:cond evt="begin" delay="0">
                                              <p:tn val="40"/>
                                            </p:cond>
                                          </p:stCondLst>
                                          <p:endCondLst>
                                            <p:cond evt="onStopAudio" delay="0">
                                              <p:tgtEl>
                                                <p:sldTgt/>
                                              </p:tgtEl>
                                            </p:cond>
                                          </p:endCondLst>
                                        </p:cTn>
                                        <p:tgtEl>
                                          <p:sndTgt r:embed="rId6" name="Phonics.25.6. ähnlich.wav"/>
                                        </p:tgtEl>
                                      </p:cMediaNode>
                                    </p:audio>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subTnLst>
                                    <p:audio>
                                      <p:cMediaNode>
                                        <p:cTn display="0" masterRel="sameClick">
                                          <p:stCondLst>
                                            <p:cond evt="begin" delay="0">
                                              <p:tn val="45"/>
                                            </p:cond>
                                          </p:stCondLst>
                                          <p:endCondLst>
                                            <p:cond evt="onStopAudio" delay="0">
                                              <p:tgtEl>
                                                <p:sldTgt/>
                                              </p:tgtEl>
                                            </p:cond>
                                          </p:endCondLst>
                                        </p:cTn>
                                        <p:tgtEl>
                                          <p:sndTgt r:embed="rId6" name="Phonics.25.6. ähnlich.wav"/>
                                        </p:tgtEl>
                                      </p:cMediaNode>
                                    </p:audio>
                                  </p:subTnLst>
                                </p:cTn>
                              </p:par>
                              <p:par>
                                <p:cTn id="48" presetID="10"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subTnLst>
                                    <p:audio>
                                      <p:cMediaNode>
                                        <p:cTn display="0" masterRel="sameClick">
                                          <p:stCondLst>
                                            <p:cond evt="begin" delay="0">
                                              <p:tn val="53"/>
                                            </p:cond>
                                          </p:stCondLst>
                                          <p:endCondLst>
                                            <p:cond evt="onStopAudio" delay="0">
                                              <p:tgtEl>
                                                <p:sldTgt/>
                                              </p:tgtEl>
                                            </p:cond>
                                          </p:endCondLst>
                                        </p:cTn>
                                        <p:tgtEl>
                                          <p:sndTgt r:embed="rId7" name="naehe.wav"/>
                                        </p:tgtEl>
                                      </p:cMediaNode>
                                    </p:audio>
                                  </p:sub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500"/>
                                        <p:tgtEl>
                                          <p:spTgt spid="3"/>
                                        </p:tgtEl>
                                      </p:cBhvr>
                                    </p:animEffect>
                                  </p:childTnLst>
                                </p:cTn>
                              </p:par>
                              <p:par>
                                <p:cTn id="61" presetID="10" presetClass="entr" presetSubtype="0" fill="hold" nodeType="with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500"/>
                                        <p:tgtEl>
                                          <p:spTgt spid="2"/>
                                        </p:tgtEl>
                                      </p:cBhvr>
                                    </p:animEffect>
                                  </p:childTnLst>
                                  <p:subTnLst>
                                    <p:audio>
                                      <p:cMediaNode>
                                        <p:cTn display="0" masterRel="sameClick">
                                          <p:stCondLst>
                                            <p:cond evt="begin" delay="0">
                                              <p:tn val="61"/>
                                            </p:cond>
                                          </p:stCondLst>
                                          <p:endCondLst>
                                            <p:cond evt="onStopAudio" delay="0">
                                              <p:tgtEl>
                                                <p:sldTgt/>
                                              </p:tgtEl>
                                            </p:cond>
                                          </p:endCondLst>
                                        </p:cTn>
                                        <p:tgtEl>
                                          <p:sndTgt r:embed="rId7" name="naehe.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500"/>
                                        <p:tgtEl>
                                          <p:spTgt spid="9"/>
                                        </p:tgtEl>
                                      </p:cBhvr>
                                    </p:animEffect>
                                  </p:childTnLst>
                                  <p:subTnLst>
                                    <p:audio>
                                      <p:cMediaNode>
                                        <p:cTn display="0" masterRel="sameClick">
                                          <p:stCondLst>
                                            <p:cond evt="begin" delay="0">
                                              <p:tn val="66"/>
                                            </p:cond>
                                          </p:stCondLst>
                                          <p:endCondLst>
                                            <p:cond evt="onStopAudio" delay="0">
                                              <p:tgtEl>
                                                <p:sldTgt/>
                                              </p:tgtEl>
                                            </p:cond>
                                          </p:endCondLst>
                                        </p:cTn>
                                        <p:tgtEl>
                                          <p:sndTgt r:embed="rId8" name="erklaeren.wav"/>
                                        </p:tgtEl>
                                      </p:cMediaNode>
                                    </p:audio>
                                  </p:sub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subTnLst>
                                    <p:audio>
                                      <p:cMediaNode>
                                        <p:cTn display="0" masterRel="sameClick">
                                          <p:stCondLst>
                                            <p:cond evt="begin" delay="0">
                                              <p:tn val="71"/>
                                            </p:cond>
                                          </p:stCondLst>
                                          <p:endCondLst>
                                            <p:cond evt="onStopAudio" delay="0">
                                              <p:tgtEl>
                                                <p:sldTgt/>
                                              </p:tgtEl>
                                            </p:cond>
                                          </p:endCondLst>
                                        </p:cTn>
                                        <p:tgtEl>
                                          <p:sndTgt r:embed="rId8" name="erklaeren.wav"/>
                                        </p:tgtEl>
                                      </p:cMediaNode>
                                    </p:audio>
                                  </p:sub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fade">
                                      <p:cBhvr>
                                        <p:cTn id="78" dur="500"/>
                                        <p:tgtEl>
                                          <p:spTgt spid="6"/>
                                        </p:tgtEl>
                                      </p:cBhvr>
                                    </p:animEffect>
                                  </p:childTnLst>
                                  <p:subTnLst>
                                    <p:audio>
                                      <p:cMediaNode>
                                        <p:cTn display="0" masterRel="sameClick">
                                          <p:stCondLst>
                                            <p:cond evt="begin" delay="0">
                                              <p:tn val="76"/>
                                            </p:cond>
                                          </p:stCondLst>
                                          <p:endCondLst>
                                            <p:cond evt="onStopAudio" delay="0">
                                              <p:tgtEl>
                                                <p:sldTgt/>
                                              </p:tgtEl>
                                            </p:cond>
                                          </p:endCondLst>
                                        </p:cTn>
                                        <p:tgtEl>
                                          <p:sndTgt r:embed="rId9" name="waehlen.wav"/>
                                        </p:tgtEl>
                                      </p:cMediaNode>
                                    </p:audio>
                                  </p:sub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500"/>
                                        <p:tgtEl>
                                          <p:spTgt spid="21"/>
                                        </p:tgtEl>
                                      </p:cBhvr>
                                    </p:animEffect>
                                  </p:childTnLst>
                                  <p:subTnLst>
                                    <p:audio>
                                      <p:cMediaNode>
                                        <p:cTn display="0" masterRel="sameClick">
                                          <p:stCondLst>
                                            <p:cond evt="begin" delay="0">
                                              <p:tn val="81"/>
                                            </p:cond>
                                          </p:stCondLst>
                                          <p:endCondLst>
                                            <p:cond evt="onStopAudio" delay="0">
                                              <p:tgtEl>
                                                <p:sldTgt/>
                                              </p:tgtEl>
                                            </p:cond>
                                          </p:endCondLst>
                                        </p:cTn>
                                        <p:tgtEl>
                                          <p:sndTgt r:embed="rId9" name="waehlen.wav"/>
                                        </p:tgtEl>
                                      </p:cMediaNode>
                                    </p:audio>
                                  </p:subTnLst>
                                </p:cTn>
                              </p:par>
                              <p:par>
                                <p:cTn id="84" presetID="10" presetClass="entr" presetSubtype="0" fill="hold" nodeType="with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fade">
                                      <p:cBhvr>
                                        <p:cTn id="86" dur="500"/>
                                        <p:tgtEl>
                                          <p:spTgt spid="22"/>
                                        </p:tgtEl>
                                      </p:cBhvr>
                                    </p:animEffect>
                                  </p:childTnLst>
                                </p:cTn>
                              </p:par>
                              <p:par>
                                <p:cTn id="87" presetID="10" presetClass="entr" presetSubtype="0" fill="hold" nodeType="with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fade">
                                      <p:cBhvr>
                                        <p:cTn id="8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animBg="1"/>
      <p:bldP spid="5" grpId="0"/>
      <p:bldP spid="6" grpId="0"/>
      <p:bldP spid="7" grpId="0"/>
      <p:bldP spid="8" grpId="0"/>
      <p:bldP spid="9" grpId="0"/>
      <p:bldP spid="3" grpId="0"/>
      <p:bldP spid="18"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a:extLst>
              <a:ext uri="{FF2B5EF4-FFF2-40B4-BE49-F238E27FC236}">
                <a16:creationId xmlns="" xmlns:a16="http://schemas.microsoft.com/office/drawing/2014/main" id="{2B314F30-FB5E-9A4D-AFBC-6BBAC7C998C9}"/>
              </a:ext>
            </a:extLst>
          </p:cNvPr>
          <p:cNvSpPr>
            <a:spLocks noGrp="1"/>
          </p:cNvSpPr>
          <p:nvPr>
            <p:ph type="title"/>
          </p:nvPr>
        </p:nvSpPr>
        <p:spPr>
          <a:xfrm>
            <a:off x="5237973" y="-67681"/>
            <a:ext cx="1735844" cy="1987135"/>
          </a:xfrm>
        </p:spPr>
        <p:txBody>
          <a:bodyPr>
            <a:noAutofit/>
          </a:bodyPr>
          <a:lstStyle/>
          <a:p>
            <a:pPr algn="ctr"/>
            <a:r>
              <a:rPr lang="en-GB" sz="9600" b="1" dirty="0" err="1">
                <a:solidFill>
                  <a:srgbClr val="002060"/>
                </a:solidFill>
              </a:rPr>
              <a:t>ä</a:t>
            </a:r>
            <a:endParaRPr lang="en-US" sz="9600" dirty="0"/>
          </a:p>
        </p:txBody>
      </p:sp>
      <p:sp>
        <p:nvSpPr>
          <p:cNvPr id="4" name="Rounded Rectangle 3"/>
          <p:cNvSpPr/>
          <p:nvPr/>
        </p:nvSpPr>
        <p:spPr>
          <a:xfrm>
            <a:off x="4271110" y="1894999"/>
            <a:ext cx="3802879" cy="2582996"/>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defRPr/>
            </a:pPr>
            <a:r>
              <a:rPr lang="en-GB" sz="6600" dirty="0" err="1">
                <a:solidFill>
                  <a:srgbClr val="002060"/>
                </a:solidFill>
                <a:latin typeface="Century Gothic" panose="020B0502020202020204" pitchFamily="34" charset="0"/>
              </a:rPr>
              <a:t>sp</a:t>
            </a:r>
            <a:r>
              <a:rPr lang="en-GB" sz="6600" dirty="0" err="1">
                <a:solidFill>
                  <a:srgbClr val="FFCC00"/>
                </a:solidFill>
                <a:latin typeface="Century Gothic" panose="020B0502020202020204" pitchFamily="34" charset="0"/>
              </a:rPr>
              <a:t>ä</a:t>
            </a:r>
            <a:r>
              <a:rPr lang="en-GB" sz="6600" dirty="0" err="1">
                <a:solidFill>
                  <a:srgbClr val="002060"/>
                </a:solidFill>
                <a:latin typeface="Century Gothic" panose="020B0502020202020204" pitchFamily="34" charset="0"/>
              </a:rPr>
              <a:t>t</a:t>
            </a:r>
            <a:endParaRPr lang="en-GB" sz="6600" dirty="0">
              <a:solidFill>
                <a:srgbClr val="002060"/>
              </a:solidFill>
              <a:latin typeface="Century Gothic" panose="020B0502020202020204" pitchFamily="34" charset="0"/>
            </a:endParaRPr>
          </a:p>
        </p:txBody>
      </p:sp>
      <p:sp>
        <p:nvSpPr>
          <p:cNvPr id="5" name="Rectangle 4"/>
          <p:cNvSpPr/>
          <p:nvPr/>
        </p:nvSpPr>
        <p:spPr>
          <a:xfrm>
            <a:off x="1281320" y="3384179"/>
            <a:ext cx="2042547" cy="923330"/>
          </a:xfrm>
          <a:prstGeom prst="rect">
            <a:avLst/>
          </a:prstGeom>
        </p:spPr>
        <p:txBody>
          <a:bodyPr wrap="none">
            <a:spAutoFit/>
          </a:bodyPr>
          <a:lstStyle/>
          <a:p>
            <a:pPr algn="ctr">
              <a:defRPr/>
            </a:pPr>
            <a:r>
              <a:rPr lang="en-GB" sz="5400" dirty="0" err="1">
                <a:solidFill>
                  <a:srgbClr val="002060"/>
                </a:solidFill>
                <a:latin typeface="Century Gothic" panose="020B0502020202020204" pitchFamily="34" charset="0"/>
              </a:rPr>
              <a:t>N</a:t>
            </a:r>
            <a:r>
              <a:rPr lang="en-GB" sz="5400" dirty="0" err="1">
                <a:solidFill>
                  <a:srgbClr val="FFCC00"/>
                </a:solidFill>
                <a:latin typeface="Century Gothic" panose="020B0502020202020204" pitchFamily="34" charset="0"/>
              </a:rPr>
              <a:t>ä</a:t>
            </a:r>
            <a:r>
              <a:rPr lang="en-GB" sz="5400" dirty="0" err="1">
                <a:solidFill>
                  <a:srgbClr val="002060"/>
                </a:solidFill>
                <a:latin typeface="Century Gothic" panose="020B0502020202020204" pitchFamily="34" charset="0"/>
              </a:rPr>
              <a:t>he</a:t>
            </a:r>
            <a:endParaRPr lang="en-GB" sz="5400" dirty="0">
              <a:solidFill>
                <a:srgbClr val="FFCC00"/>
              </a:solidFill>
              <a:latin typeface="Century Gothic" panose="020B0502020202020204" pitchFamily="34" charset="0"/>
            </a:endParaRPr>
          </a:p>
        </p:txBody>
      </p:sp>
      <p:sp>
        <p:nvSpPr>
          <p:cNvPr id="6" name="Rectangle 5"/>
          <p:cNvSpPr/>
          <p:nvPr/>
        </p:nvSpPr>
        <p:spPr>
          <a:xfrm>
            <a:off x="8563563" y="3359162"/>
            <a:ext cx="3345562" cy="923330"/>
          </a:xfrm>
          <a:prstGeom prst="rect">
            <a:avLst/>
          </a:prstGeom>
        </p:spPr>
        <p:txBody>
          <a:bodyPr wrap="square">
            <a:spAutoFit/>
          </a:bodyPr>
          <a:lstStyle/>
          <a:p>
            <a:pPr algn="ctr">
              <a:defRPr/>
            </a:pPr>
            <a:r>
              <a:rPr lang="en-GB" sz="5400" dirty="0" err="1">
                <a:solidFill>
                  <a:srgbClr val="002060"/>
                </a:solidFill>
                <a:latin typeface="Century Gothic" panose="020B0502020202020204" pitchFamily="34" charset="0"/>
              </a:rPr>
              <a:t>w</a:t>
            </a:r>
            <a:r>
              <a:rPr lang="en-GB" sz="5400" dirty="0" err="1">
                <a:solidFill>
                  <a:srgbClr val="FFCC00"/>
                </a:solidFill>
                <a:latin typeface="Century Gothic" panose="020B0502020202020204" pitchFamily="34" charset="0"/>
              </a:rPr>
              <a:t>ä</a:t>
            </a:r>
            <a:r>
              <a:rPr lang="en-GB" sz="5400" dirty="0" err="1">
                <a:solidFill>
                  <a:srgbClr val="002060"/>
                </a:solidFill>
                <a:latin typeface="Century Gothic" panose="020B0502020202020204" pitchFamily="34" charset="0"/>
              </a:rPr>
              <a:t>hlen</a:t>
            </a:r>
            <a:endParaRPr lang="en-GB" sz="5400" dirty="0">
              <a:solidFill>
                <a:srgbClr val="002060"/>
              </a:solidFill>
              <a:latin typeface="Century Gothic" panose="020B0502020202020204" pitchFamily="34" charset="0"/>
            </a:endParaRPr>
          </a:p>
        </p:txBody>
      </p:sp>
      <p:sp>
        <p:nvSpPr>
          <p:cNvPr id="7" name="Rectangle 6"/>
          <p:cNvSpPr/>
          <p:nvPr/>
        </p:nvSpPr>
        <p:spPr>
          <a:xfrm>
            <a:off x="8775566" y="238754"/>
            <a:ext cx="2921557" cy="923330"/>
          </a:xfrm>
          <a:prstGeom prst="rect">
            <a:avLst/>
          </a:prstGeom>
        </p:spPr>
        <p:txBody>
          <a:bodyPr wrap="square">
            <a:spAutoFit/>
          </a:bodyPr>
          <a:lstStyle/>
          <a:p>
            <a:pPr algn="ctr">
              <a:defRPr/>
            </a:pPr>
            <a:r>
              <a:rPr lang="en-GB" sz="5400" dirty="0" err="1">
                <a:solidFill>
                  <a:srgbClr val="FFCC00"/>
                </a:solidFill>
                <a:latin typeface="Century Gothic" panose="020B0502020202020204" pitchFamily="34" charset="0"/>
              </a:rPr>
              <a:t>ä</a:t>
            </a:r>
            <a:r>
              <a:rPr lang="en-GB" sz="5400" dirty="0" err="1">
                <a:solidFill>
                  <a:srgbClr val="002060"/>
                </a:solidFill>
                <a:latin typeface="Century Gothic" panose="020B0502020202020204" pitchFamily="34" charset="0"/>
              </a:rPr>
              <a:t>hnlich</a:t>
            </a:r>
            <a:endParaRPr lang="en-GB" sz="5400" i="1" dirty="0">
              <a:solidFill>
                <a:srgbClr val="002060"/>
              </a:solidFill>
              <a:latin typeface="Century Gothic" panose="020B0502020202020204" pitchFamily="34" charset="0"/>
            </a:endParaRPr>
          </a:p>
        </p:txBody>
      </p:sp>
      <p:sp>
        <p:nvSpPr>
          <p:cNvPr id="8" name="Rectangle 7"/>
          <p:cNvSpPr/>
          <p:nvPr/>
        </p:nvSpPr>
        <p:spPr>
          <a:xfrm>
            <a:off x="494308" y="237692"/>
            <a:ext cx="3616652" cy="923330"/>
          </a:xfrm>
          <a:prstGeom prst="rect">
            <a:avLst/>
          </a:prstGeom>
        </p:spPr>
        <p:txBody>
          <a:bodyPr wrap="square">
            <a:spAutoFit/>
          </a:bodyPr>
          <a:lstStyle/>
          <a:p>
            <a:pPr algn="ctr">
              <a:defRPr/>
            </a:pPr>
            <a:r>
              <a:rPr lang="en-GB" sz="5400" dirty="0" err="1">
                <a:solidFill>
                  <a:srgbClr val="002060"/>
                </a:solidFill>
                <a:latin typeface="Century Gothic" panose="020B0502020202020204" pitchFamily="34" charset="0"/>
              </a:rPr>
              <a:t>z</a:t>
            </a:r>
            <a:r>
              <a:rPr lang="en-GB" sz="5400" dirty="0" err="1">
                <a:solidFill>
                  <a:srgbClr val="FFCC00"/>
                </a:solidFill>
                <a:latin typeface="Century Gothic" panose="020B0502020202020204" pitchFamily="34" charset="0"/>
              </a:rPr>
              <a:t>ä</a:t>
            </a:r>
            <a:r>
              <a:rPr lang="en-GB" sz="5400" dirty="0" err="1">
                <a:solidFill>
                  <a:srgbClr val="002060"/>
                </a:solidFill>
                <a:latin typeface="Century Gothic" panose="020B0502020202020204" pitchFamily="34" charset="0"/>
              </a:rPr>
              <a:t>hlen</a:t>
            </a:r>
            <a:endParaRPr lang="en-GB" sz="5400" dirty="0">
              <a:solidFill>
                <a:srgbClr val="002060"/>
              </a:solidFill>
              <a:latin typeface="Century Gothic" panose="020B0502020202020204" pitchFamily="34" charset="0"/>
            </a:endParaRPr>
          </a:p>
        </p:txBody>
      </p:sp>
      <p:sp>
        <p:nvSpPr>
          <p:cNvPr id="9" name="Rectangle 8"/>
          <p:cNvSpPr/>
          <p:nvPr/>
        </p:nvSpPr>
        <p:spPr>
          <a:xfrm>
            <a:off x="4654740" y="4817862"/>
            <a:ext cx="2882520" cy="923330"/>
          </a:xfrm>
          <a:prstGeom prst="rect">
            <a:avLst/>
          </a:prstGeom>
        </p:spPr>
        <p:txBody>
          <a:bodyPr wrap="none">
            <a:spAutoFit/>
          </a:bodyPr>
          <a:lstStyle/>
          <a:p>
            <a:pPr algn="ctr">
              <a:defRPr/>
            </a:pPr>
            <a:r>
              <a:rPr lang="en-GB" sz="5400" dirty="0" err="1">
                <a:solidFill>
                  <a:srgbClr val="002060"/>
                </a:solidFill>
                <a:latin typeface="Century Gothic" panose="020B0502020202020204" pitchFamily="34" charset="0"/>
              </a:rPr>
              <a:t>erkl</a:t>
            </a:r>
            <a:r>
              <a:rPr lang="en-GB" sz="5400" dirty="0" err="1">
                <a:solidFill>
                  <a:srgbClr val="FFCC00"/>
                </a:solidFill>
                <a:latin typeface="Century Gothic" panose="020B0502020202020204" pitchFamily="34" charset="0"/>
              </a:rPr>
              <a:t>ä</a:t>
            </a:r>
            <a:r>
              <a:rPr lang="en-GB" sz="5400" dirty="0" err="1">
                <a:solidFill>
                  <a:srgbClr val="002060"/>
                </a:solidFill>
                <a:latin typeface="Century Gothic" panose="020B0502020202020204" pitchFamily="34" charset="0"/>
              </a:rPr>
              <a:t>ren</a:t>
            </a:r>
            <a:endParaRPr lang="en-GB" sz="5400" dirty="0">
              <a:solidFill>
                <a:srgbClr val="002060"/>
              </a:solidFill>
              <a:latin typeface="Century Gothic" panose="020B0502020202020204" pitchFamily="34" charset="0"/>
            </a:endParaRPr>
          </a:p>
        </p:txBody>
      </p:sp>
      <p:pic>
        <p:nvPicPr>
          <p:cNvPr id="10" name="Picture 9" descr="man looking at his watch and running late"/>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99818" y="1943910"/>
            <a:ext cx="1544917" cy="1660593"/>
          </a:xfrm>
          <a:prstGeom prst="rect">
            <a:avLst/>
          </a:prstGeom>
        </p:spPr>
      </p:pic>
    </p:spTree>
    <p:extLst>
      <p:ext uri="{BB962C8B-B14F-4D97-AF65-F5344CB8AC3E}">
        <p14:creationId xmlns:p14="http://schemas.microsoft.com/office/powerpoint/2010/main" val="417283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long_a_umlaut.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spaet.wav"/>
                                        </p:tgtEl>
                                      </p:cMediaNode>
                                    </p:audio>
                                  </p:sub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subTnLst>
                                    <p:audio>
                                      <p:cMediaNode>
                                        <p:cTn display="0" masterRel="sameClick">
                                          <p:stCondLst>
                                            <p:cond evt="begin" delay="0">
                                              <p:tn val="18"/>
                                            </p:cond>
                                          </p:stCondLst>
                                          <p:endCondLst>
                                            <p:cond evt="onStopAudio" delay="0">
                                              <p:tgtEl>
                                                <p:sldTgt/>
                                              </p:tgtEl>
                                            </p:cond>
                                          </p:endCondLst>
                                        </p:cTn>
                                        <p:tgtEl>
                                          <p:sndTgt r:embed="rId5" name="Phonics.25.2. zählen.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subTnLst>
                                    <p:audio>
                                      <p:cMediaNode>
                                        <p:cTn display="0" masterRel="sameClick">
                                          <p:stCondLst>
                                            <p:cond evt="begin" delay="0">
                                              <p:tn val="23"/>
                                            </p:cond>
                                          </p:stCondLst>
                                          <p:endCondLst>
                                            <p:cond evt="onStopAudio" delay="0">
                                              <p:tgtEl>
                                                <p:sldTgt/>
                                              </p:tgtEl>
                                            </p:cond>
                                          </p:endCondLst>
                                        </p:cTn>
                                        <p:tgtEl>
                                          <p:sndTgt r:embed="rId6" name="Phonics.25.6. ähnlich.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subTnLst>
                                    <p:audio>
                                      <p:cMediaNode>
                                        <p:cTn display="0" masterRel="sameClick">
                                          <p:stCondLst>
                                            <p:cond evt="begin" delay="0">
                                              <p:tn val="28"/>
                                            </p:cond>
                                          </p:stCondLst>
                                          <p:endCondLst>
                                            <p:cond evt="onStopAudio" delay="0">
                                              <p:tgtEl>
                                                <p:sldTgt/>
                                              </p:tgtEl>
                                            </p:cond>
                                          </p:endCondLst>
                                        </p:cTn>
                                        <p:tgtEl>
                                          <p:sndTgt r:embed="rId7" name="naehe.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subTnLst>
                                    <p:audio>
                                      <p:cMediaNode>
                                        <p:cTn display="0" masterRel="sameClick">
                                          <p:stCondLst>
                                            <p:cond evt="begin" delay="0">
                                              <p:tn val="33"/>
                                            </p:cond>
                                          </p:stCondLst>
                                          <p:endCondLst>
                                            <p:cond evt="onStopAudio" delay="0">
                                              <p:tgtEl>
                                                <p:sldTgt/>
                                              </p:tgtEl>
                                            </p:cond>
                                          </p:endCondLst>
                                        </p:cTn>
                                        <p:tgtEl>
                                          <p:sndTgt r:embed="rId8" name="erklaeren.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subTnLst>
                                    <p:audio>
                                      <p:cMediaNode>
                                        <p:cTn display="0" masterRel="sameClick">
                                          <p:stCondLst>
                                            <p:cond evt="begin" delay="0">
                                              <p:tn val="38"/>
                                            </p:cond>
                                          </p:stCondLst>
                                          <p:endCondLst>
                                            <p:cond evt="onStopAudio" delay="0">
                                              <p:tgtEl>
                                                <p:sldTgt/>
                                              </p:tgtEl>
                                            </p:cond>
                                          </p:endCondLst>
                                        </p:cTn>
                                        <p:tgtEl>
                                          <p:sndTgt r:embed="rId9" name="waehle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animBg="1"/>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18E6E3-7039-1046-892A-0CE674C9880E}"/>
              </a:ext>
            </a:extLst>
          </p:cNvPr>
          <p:cNvSpPr>
            <a:spLocks noGrp="1"/>
          </p:cNvSpPr>
          <p:nvPr>
            <p:ph type="title"/>
          </p:nvPr>
        </p:nvSpPr>
        <p:spPr>
          <a:xfrm>
            <a:off x="4641264" y="169274"/>
            <a:ext cx="2943336" cy="1500835"/>
          </a:xfrm>
        </p:spPr>
        <p:txBody>
          <a:bodyPr>
            <a:noAutofit/>
          </a:bodyPr>
          <a:lstStyle/>
          <a:p>
            <a:pPr algn="ctr"/>
            <a:r>
              <a:rPr lang="en-GB" sz="9600" b="1" dirty="0" err="1">
                <a:solidFill>
                  <a:srgbClr val="002060"/>
                </a:solidFill>
              </a:rPr>
              <a:t>ä</a:t>
            </a:r>
            <a:endParaRPr lang="en-US" sz="9600" dirty="0"/>
          </a:p>
        </p:txBody>
      </p:sp>
      <p:sp>
        <p:nvSpPr>
          <p:cNvPr id="4" name="Rounded Rectangle 3"/>
          <p:cNvSpPr/>
          <p:nvPr/>
        </p:nvSpPr>
        <p:spPr>
          <a:xfrm>
            <a:off x="4271110" y="1894999"/>
            <a:ext cx="3802879" cy="2582996"/>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defRPr/>
            </a:pPr>
            <a:r>
              <a:rPr lang="en-GB" sz="6600" dirty="0" err="1">
                <a:solidFill>
                  <a:srgbClr val="002060"/>
                </a:solidFill>
                <a:latin typeface="Century Gothic" panose="020B0502020202020204" pitchFamily="34" charset="0"/>
              </a:rPr>
              <a:t>sp</a:t>
            </a:r>
            <a:r>
              <a:rPr lang="en-GB" sz="6600" dirty="0" err="1">
                <a:solidFill>
                  <a:srgbClr val="FFCC00"/>
                </a:solidFill>
                <a:latin typeface="Century Gothic" panose="020B0502020202020204" pitchFamily="34" charset="0"/>
              </a:rPr>
              <a:t>ä</a:t>
            </a:r>
            <a:r>
              <a:rPr lang="en-GB" sz="6600" dirty="0" err="1">
                <a:solidFill>
                  <a:srgbClr val="002060"/>
                </a:solidFill>
                <a:latin typeface="Century Gothic" panose="020B0502020202020204" pitchFamily="34" charset="0"/>
              </a:rPr>
              <a:t>t</a:t>
            </a:r>
            <a:endParaRPr lang="en-GB" sz="6600" dirty="0">
              <a:solidFill>
                <a:srgbClr val="002060"/>
              </a:solidFill>
              <a:latin typeface="Century Gothic" panose="020B0502020202020204" pitchFamily="34" charset="0"/>
            </a:endParaRPr>
          </a:p>
        </p:txBody>
      </p:sp>
      <p:sp>
        <p:nvSpPr>
          <p:cNvPr id="5" name="Rectangle 4"/>
          <p:cNvSpPr/>
          <p:nvPr/>
        </p:nvSpPr>
        <p:spPr>
          <a:xfrm>
            <a:off x="1281320" y="3384179"/>
            <a:ext cx="2042547" cy="923330"/>
          </a:xfrm>
          <a:prstGeom prst="rect">
            <a:avLst/>
          </a:prstGeom>
        </p:spPr>
        <p:txBody>
          <a:bodyPr wrap="none">
            <a:spAutoFit/>
          </a:bodyPr>
          <a:lstStyle/>
          <a:p>
            <a:pPr algn="ctr">
              <a:defRPr/>
            </a:pPr>
            <a:r>
              <a:rPr lang="en-GB" sz="5400" dirty="0" err="1">
                <a:solidFill>
                  <a:srgbClr val="002060"/>
                </a:solidFill>
                <a:latin typeface="Century Gothic" panose="020B0502020202020204" pitchFamily="34" charset="0"/>
              </a:rPr>
              <a:t>N</a:t>
            </a:r>
            <a:r>
              <a:rPr lang="en-GB" sz="5400" dirty="0" err="1">
                <a:solidFill>
                  <a:srgbClr val="FFCC00"/>
                </a:solidFill>
                <a:latin typeface="Century Gothic" panose="020B0502020202020204" pitchFamily="34" charset="0"/>
              </a:rPr>
              <a:t>ä</a:t>
            </a:r>
            <a:r>
              <a:rPr lang="en-GB" sz="5400" dirty="0" err="1">
                <a:solidFill>
                  <a:srgbClr val="002060"/>
                </a:solidFill>
                <a:latin typeface="Century Gothic" panose="020B0502020202020204" pitchFamily="34" charset="0"/>
              </a:rPr>
              <a:t>he</a:t>
            </a:r>
            <a:endParaRPr lang="en-GB" sz="5400" dirty="0">
              <a:solidFill>
                <a:srgbClr val="FFCC00"/>
              </a:solidFill>
              <a:latin typeface="Century Gothic" panose="020B0502020202020204" pitchFamily="34" charset="0"/>
            </a:endParaRPr>
          </a:p>
        </p:txBody>
      </p:sp>
      <p:sp>
        <p:nvSpPr>
          <p:cNvPr id="6" name="Rectangle 5"/>
          <p:cNvSpPr/>
          <p:nvPr/>
        </p:nvSpPr>
        <p:spPr>
          <a:xfrm>
            <a:off x="8563563" y="3359162"/>
            <a:ext cx="3345562" cy="923330"/>
          </a:xfrm>
          <a:prstGeom prst="rect">
            <a:avLst/>
          </a:prstGeom>
        </p:spPr>
        <p:txBody>
          <a:bodyPr wrap="square">
            <a:spAutoFit/>
          </a:bodyPr>
          <a:lstStyle/>
          <a:p>
            <a:pPr algn="ctr">
              <a:defRPr/>
            </a:pPr>
            <a:r>
              <a:rPr lang="en-GB" sz="5400" dirty="0" err="1">
                <a:solidFill>
                  <a:srgbClr val="002060"/>
                </a:solidFill>
                <a:latin typeface="Century Gothic" panose="020B0502020202020204" pitchFamily="34" charset="0"/>
              </a:rPr>
              <a:t>w</a:t>
            </a:r>
            <a:r>
              <a:rPr lang="en-GB" sz="5400" dirty="0" err="1">
                <a:solidFill>
                  <a:srgbClr val="FFCC00"/>
                </a:solidFill>
                <a:latin typeface="Century Gothic" panose="020B0502020202020204" pitchFamily="34" charset="0"/>
              </a:rPr>
              <a:t>ä</a:t>
            </a:r>
            <a:r>
              <a:rPr lang="en-GB" sz="5400" dirty="0" err="1">
                <a:solidFill>
                  <a:srgbClr val="002060"/>
                </a:solidFill>
                <a:latin typeface="Century Gothic" panose="020B0502020202020204" pitchFamily="34" charset="0"/>
              </a:rPr>
              <a:t>hlen</a:t>
            </a:r>
            <a:endParaRPr lang="en-GB" sz="5400" dirty="0">
              <a:solidFill>
                <a:srgbClr val="002060"/>
              </a:solidFill>
              <a:latin typeface="Century Gothic" panose="020B0502020202020204" pitchFamily="34" charset="0"/>
            </a:endParaRPr>
          </a:p>
        </p:txBody>
      </p:sp>
      <p:sp>
        <p:nvSpPr>
          <p:cNvPr id="7" name="Rectangle 6"/>
          <p:cNvSpPr/>
          <p:nvPr/>
        </p:nvSpPr>
        <p:spPr>
          <a:xfrm>
            <a:off x="8775566" y="238754"/>
            <a:ext cx="2921557" cy="923330"/>
          </a:xfrm>
          <a:prstGeom prst="rect">
            <a:avLst/>
          </a:prstGeom>
        </p:spPr>
        <p:txBody>
          <a:bodyPr wrap="square">
            <a:spAutoFit/>
          </a:bodyPr>
          <a:lstStyle/>
          <a:p>
            <a:pPr algn="ctr">
              <a:defRPr/>
            </a:pPr>
            <a:r>
              <a:rPr lang="en-GB" sz="5400" dirty="0" err="1">
                <a:solidFill>
                  <a:srgbClr val="FFCC00"/>
                </a:solidFill>
                <a:latin typeface="Century Gothic" panose="020B0502020202020204" pitchFamily="34" charset="0"/>
              </a:rPr>
              <a:t>ä</a:t>
            </a:r>
            <a:r>
              <a:rPr lang="en-GB" sz="5400" dirty="0" err="1">
                <a:solidFill>
                  <a:srgbClr val="002060"/>
                </a:solidFill>
                <a:latin typeface="Century Gothic" panose="020B0502020202020204" pitchFamily="34" charset="0"/>
              </a:rPr>
              <a:t>hnlich</a:t>
            </a:r>
            <a:endParaRPr lang="en-GB" sz="5400" i="1" dirty="0">
              <a:solidFill>
                <a:srgbClr val="002060"/>
              </a:solidFill>
              <a:latin typeface="Century Gothic" panose="020B0502020202020204" pitchFamily="34" charset="0"/>
            </a:endParaRPr>
          </a:p>
        </p:txBody>
      </p:sp>
      <p:sp>
        <p:nvSpPr>
          <p:cNvPr id="8" name="Rectangle 7"/>
          <p:cNvSpPr/>
          <p:nvPr/>
        </p:nvSpPr>
        <p:spPr>
          <a:xfrm>
            <a:off x="494308" y="237692"/>
            <a:ext cx="3616652" cy="923330"/>
          </a:xfrm>
          <a:prstGeom prst="rect">
            <a:avLst/>
          </a:prstGeom>
        </p:spPr>
        <p:txBody>
          <a:bodyPr wrap="square">
            <a:spAutoFit/>
          </a:bodyPr>
          <a:lstStyle/>
          <a:p>
            <a:pPr algn="ctr">
              <a:defRPr/>
            </a:pPr>
            <a:r>
              <a:rPr lang="en-GB" sz="5400" dirty="0" err="1">
                <a:solidFill>
                  <a:srgbClr val="002060"/>
                </a:solidFill>
                <a:latin typeface="Century Gothic" panose="020B0502020202020204" pitchFamily="34" charset="0"/>
              </a:rPr>
              <a:t>z</a:t>
            </a:r>
            <a:r>
              <a:rPr lang="en-GB" sz="5400" dirty="0" err="1">
                <a:solidFill>
                  <a:srgbClr val="FFCC00"/>
                </a:solidFill>
                <a:latin typeface="Century Gothic" panose="020B0502020202020204" pitchFamily="34" charset="0"/>
              </a:rPr>
              <a:t>ä</a:t>
            </a:r>
            <a:r>
              <a:rPr lang="en-GB" sz="5400" dirty="0" err="1">
                <a:solidFill>
                  <a:srgbClr val="002060"/>
                </a:solidFill>
                <a:latin typeface="Century Gothic" panose="020B0502020202020204" pitchFamily="34" charset="0"/>
              </a:rPr>
              <a:t>hlen</a:t>
            </a:r>
            <a:endParaRPr lang="en-GB" sz="5400" dirty="0">
              <a:solidFill>
                <a:srgbClr val="002060"/>
              </a:solidFill>
              <a:latin typeface="Century Gothic" panose="020B0502020202020204" pitchFamily="34" charset="0"/>
            </a:endParaRPr>
          </a:p>
        </p:txBody>
      </p:sp>
      <p:sp>
        <p:nvSpPr>
          <p:cNvPr id="9" name="Rectangle 8"/>
          <p:cNvSpPr/>
          <p:nvPr/>
        </p:nvSpPr>
        <p:spPr>
          <a:xfrm>
            <a:off x="4654740" y="4817862"/>
            <a:ext cx="2882520" cy="923330"/>
          </a:xfrm>
          <a:prstGeom prst="rect">
            <a:avLst/>
          </a:prstGeom>
        </p:spPr>
        <p:txBody>
          <a:bodyPr wrap="none">
            <a:spAutoFit/>
          </a:bodyPr>
          <a:lstStyle/>
          <a:p>
            <a:pPr algn="ctr">
              <a:defRPr/>
            </a:pPr>
            <a:r>
              <a:rPr lang="en-GB" sz="5400" dirty="0" err="1">
                <a:solidFill>
                  <a:srgbClr val="002060"/>
                </a:solidFill>
                <a:latin typeface="Century Gothic" panose="020B0502020202020204" pitchFamily="34" charset="0"/>
              </a:rPr>
              <a:t>erkl</a:t>
            </a:r>
            <a:r>
              <a:rPr lang="en-GB" sz="5400" dirty="0" err="1">
                <a:solidFill>
                  <a:srgbClr val="FFCC00"/>
                </a:solidFill>
                <a:latin typeface="Century Gothic" panose="020B0502020202020204" pitchFamily="34" charset="0"/>
              </a:rPr>
              <a:t>ä</a:t>
            </a:r>
            <a:r>
              <a:rPr lang="en-GB" sz="5400" dirty="0" err="1">
                <a:solidFill>
                  <a:srgbClr val="002060"/>
                </a:solidFill>
                <a:latin typeface="Century Gothic" panose="020B0502020202020204" pitchFamily="34" charset="0"/>
              </a:rPr>
              <a:t>ren</a:t>
            </a:r>
            <a:endParaRPr lang="en-GB" sz="5400" dirty="0">
              <a:solidFill>
                <a:srgbClr val="002060"/>
              </a:solidFill>
              <a:latin typeface="Century Gothic" panose="020B0502020202020204" pitchFamily="34" charset="0"/>
            </a:endParaRPr>
          </a:p>
        </p:txBody>
      </p:sp>
      <p:pic>
        <p:nvPicPr>
          <p:cNvPr id="10" name="Picture 9" descr="man looking at his watch and running late"/>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99818" y="1943910"/>
            <a:ext cx="1544917" cy="1660593"/>
          </a:xfrm>
          <a:prstGeom prst="rect">
            <a:avLst/>
          </a:prstGeom>
        </p:spPr>
      </p:pic>
    </p:spTree>
    <p:extLst>
      <p:ext uri="{BB962C8B-B14F-4D97-AF65-F5344CB8AC3E}">
        <p14:creationId xmlns:p14="http://schemas.microsoft.com/office/powerpoint/2010/main" val="295650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subTnLst>
                                    <p:audio>
                                      <p:cMediaNode>
                                        <p:cTn display="0" masterRel="sameClick">
                                          <p:stCondLst>
                                            <p:cond evt="begin" delay="0">
                                              <p:tn val="23"/>
                                            </p:cond>
                                          </p:stCondLst>
                                          <p:endCondLst>
                                            <p:cond evt="onStopAudio" delay="0">
                                              <p:tgtEl>
                                                <p:sldTgt/>
                                              </p:tgtEl>
                                            </p:cond>
                                          </p:endCondLst>
                                        </p:cTn>
                                        <p:tgtEl>
                                          <p:sndTgt r:embed="rId3" name="Phonics.25.6. ähnlich.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A66AC2B-9859-AF40-A502-FF905CDDAF47}"/>
              </a:ext>
            </a:extLst>
          </p:cNvPr>
          <p:cNvSpPr txBox="1"/>
          <p:nvPr/>
        </p:nvSpPr>
        <p:spPr>
          <a:xfrm>
            <a:off x="1711386" y="1856509"/>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xmlns="" id="{8C04A934-1DF7-6A4D-9507-9C7B7FB19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8" name="Title 3">
            <a:extLst>
              <a:ext uri="{FF2B5EF4-FFF2-40B4-BE49-F238E27FC236}">
                <a16:creationId xmlns:a16="http://schemas.microsoft.com/office/drawing/2014/main" xmlns="" id="{9E280583-C7F5-D442-A08C-FD46778BE1D3}"/>
              </a:ext>
            </a:extLst>
          </p:cNvPr>
          <p:cNvSpPr>
            <a:spLocks noGrp="1"/>
          </p:cNvSpPr>
          <p:nvPr>
            <p:ph type="title"/>
          </p:nvPr>
        </p:nvSpPr>
        <p:spPr>
          <a:xfrm>
            <a:off x="0" y="294041"/>
            <a:ext cx="3745089" cy="707849"/>
          </a:xfrm>
        </p:spPr>
        <p:txBody>
          <a:bodyPr>
            <a:normAutofit/>
          </a:bodyPr>
          <a:lstStyle/>
          <a:p>
            <a:r>
              <a:rPr lang="en-GB" sz="3600" b="1" dirty="0">
                <a:solidFill>
                  <a:schemeClr val="bg1"/>
                </a:solidFill>
              </a:rPr>
              <a:t>Sag es!</a:t>
            </a:r>
          </a:p>
        </p:txBody>
      </p:sp>
      <p:sp>
        <p:nvSpPr>
          <p:cNvPr id="9" name="Rounded Rectangle 11">
            <a:extLst>
              <a:ext uri="{FF2B5EF4-FFF2-40B4-BE49-F238E27FC236}">
                <a16:creationId xmlns:a16="http://schemas.microsoft.com/office/drawing/2014/main" xmlns="" id="{E5E8165D-E9A9-0D4A-9E83-197756EE9881}"/>
              </a:ext>
            </a:extLst>
          </p:cNvPr>
          <p:cNvSpPr/>
          <p:nvPr/>
        </p:nvSpPr>
        <p:spPr>
          <a:xfrm>
            <a:off x="9240983" y="93581"/>
            <a:ext cx="2774710"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hören</a:t>
            </a:r>
            <a:r>
              <a:rPr lang="en-GB" b="1" dirty="0">
                <a:solidFill>
                  <a:prstClr val="white"/>
                </a:solidFill>
                <a:latin typeface="Century Gothic" panose="020B0502020202020204" pitchFamily="34" charset="0"/>
              </a:rPr>
              <a:t> und </a:t>
            </a:r>
            <a:r>
              <a:rPr lang="en-GB" b="1" dirty="0" err="1">
                <a:solidFill>
                  <a:prstClr val="white"/>
                </a:solidFill>
                <a:latin typeface="Century Gothic" panose="020B0502020202020204" pitchFamily="34" charset="0"/>
              </a:rPr>
              <a:t>sprechen</a:t>
            </a:r>
            <a:endParaRPr lang="en-GB" b="1" dirty="0">
              <a:solidFill>
                <a:prstClr val="white"/>
              </a:solidFill>
              <a:latin typeface="Century Gothic" panose="020B0502020202020204" pitchFamily="34" charset="0"/>
            </a:endParaRPr>
          </a:p>
        </p:txBody>
      </p:sp>
      <p:pic>
        <p:nvPicPr>
          <p:cNvPr id="11" name="Picture 10">
            <a:extLst>
              <a:ext uri="{FF2B5EF4-FFF2-40B4-BE49-F238E27FC236}">
                <a16:creationId xmlns:a16="http://schemas.microsoft.com/office/drawing/2014/main" xmlns="" id="{9F529329-E8A2-D544-A24C-EA16635509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8421" y="1968683"/>
            <a:ext cx="3214255" cy="2135857"/>
          </a:xfrm>
          <a:prstGeom prst="rect">
            <a:avLst/>
          </a:prstGeom>
        </p:spPr>
      </p:pic>
      <p:pic>
        <p:nvPicPr>
          <p:cNvPr id="12" name="Picture 11">
            <a:extLst>
              <a:ext uri="{FF2B5EF4-FFF2-40B4-BE49-F238E27FC236}">
                <a16:creationId xmlns:a16="http://schemas.microsoft.com/office/drawing/2014/main" xmlns="" id="{7C7FF186-4E78-C944-846B-35E3B6ED8D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1968684"/>
            <a:ext cx="3214255" cy="2135857"/>
          </a:xfrm>
          <a:prstGeom prst="rect">
            <a:avLst/>
          </a:prstGeom>
        </p:spPr>
      </p:pic>
      <p:pic>
        <p:nvPicPr>
          <p:cNvPr id="13" name="Picture 12">
            <a:extLst>
              <a:ext uri="{FF2B5EF4-FFF2-40B4-BE49-F238E27FC236}">
                <a16:creationId xmlns:a16="http://schemas.microsoft.com/office/drawing/2014/main" xmlns="" id="{C878179C-0498-D74F-9445-D4EA544939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872" y="1968683"/>
            <a:ext cx="3214255" cy="2135857"/>
          </a:xfrm>
          <a:prstGeom prst="rect">
            <a:avLst/>
          </a:prstGeom>
        </p:spPr>
      </p:pic>
      <p:sp>
        <p:nvSpPr>
          <p:cNvPr id="14" name="TextBox 13">
            <a:extLst>
              <a:ext uri="{FF2B5EF4-FFF2-40B4-BE49-F238E27FC236}">
                <a16:creationId xmlns:a16="http://schemas.microsoft.com/office/drawing/2014/main" xmlns="" id="{CD79A939-AC10-074C-9D8C-0991FE1CDAF6}"/>
              </a:ext>
            </a:extLst>
          </p:cNvPr>
          <p:cNvSpPr txBox="1"/>
          <p:nvPr/>
        </p:nvSpPr>
        <p:spPr>
          <a:xfrm>
            <a:off x="3596287" y="4447567"/>
            <a:ext cx="5371068" cy="923330"/>
          </a:xfrm>
          <a:prstGeom prst="rect">
            <a:avLst/>
          </a:prstGeom>
          <a:noFill/>
        </p:spPr>
        <p:txBody>
          <a:bodyPr wrap="square" rtlCol="0">
            <a:spAutoFit/>
          </a:bodyPr>
          <a:lstStyle/>
          <a:p>
            <a:r>
              <a:rPr lang="en-GB" sz="5400" dirty="0">
                <a:solidFill>
                  <a:schemeClr val="accent5">
                    <a:lumMod val="50000"/>
                  </a:schemeClr>
                </a:solidFill>
              </a:rPr>
              <a:t>der </a:t>
            </a:r>
            <a:r>
              <a:rPr lang="en-GB" sz="5400" dirty="0" err="1">
                <a:solidFill>
                  <a:schemeClr val="accent5">
                    <a:lumMod val="50000"/>
                  </a:schemeClr>
                </a:solidFill>
              </a:rPr>
              <a:t>Marktpl</a:t>
            </a:r>
            <a:r>
              <a:rPr lang="en-GB" sz="5400" b="1" dirty="0" err="1">
                <a:solidFill>
                  <a:srgbClr val="DAA520"/>
                </a:solidFill>
              </a:rPr>
              <a:t>a</a:t>
            </a:r>
            <a:r>
              <a:rPr lang="en-GB" sz="5400" dirty="0" err="1">
                <a:solidFill>
                  <a:schemeClr val="accent5">
                    <a:lumMod val="50000"/>
                  </a:schemeClr>
                </a:solidFill>
              </a:rPr>
              <a:t>tz</a:t>
            </a:r>
            <a:endParaRPr lang="en-GB" sz="5400" dirty="0">
              <a:solidFill>
                <a:schemeClr val="accent5">
                  <a:lumMod val="50000"/>
                </a:schemeClr>
              </a:solidFill>
            </a:endParaRPr>
          </a:p>
        </p:txBody>
      </p:sp>
      <p:sp>
        <p:nvSpPr>
          <p:cNvPr id="15" name="TextBox 14">
            <a:extLst>
              <a:ext uri="{FF2B5EF4-FFF2-40B4-BE49-F238E27FC236}">
                <a16:creationId xmlns:a16="http://schemas.microsoft.com/office/drawing/2014/main" xmlns="" id="{ADAC349C-DF38-6E4C-854E-88B91FD20CC5}"/>
              </a:ext>
            </a:extLst>
          </p:cNvPr>
          <p:cNvSpPr txBox="1"/>
          <p:nvPr/>
        </p:nvSpPr>
        <p:spPr>
          <a:xfrm>
            <a:off x="3277594" y="4447567"/>
            <a:ext cx="6032661" cy="923330"/>
          </a:xfrm>
          <a:prstGeom prst="rect">
            <a:avLst/>
          </a:prstGeom>
          <a:noFill/>
        </p:spPr>
        <p:txBody>
          <a:bodyPr wrap="square" rtlCol="0">
            <a:spAutoFit/>
          </a:bodyPr>
          <a:lstStyle/>
          <a:p>
            <a:r>
              <a:rPr lang="en-GB" sz="5400" dirty="0">
                <a:solidFill>
                  <a:schemeClr val="accent5">
                    <a:lumMod val="50000"/>
                  </a:schemeClr>
                </a:solidFill>
              </a:rPr>
              <a:t>die </a:t>
            </a:r>
            <a:r>
              <a:rPr lang="en-GB" sz="5400" dirty="0" err="1">
                <a:solidFill>
                  <a:schemeClr val="accent5">
                    <a:lumMod val="50000"/>
                  </a:schemeClr>
                </a:solidFill>
              </a:rPr>
              <a:t>Marktpl</a:t>
            </a:r>
            <a:r>
              <a:rPr lang="en-GB" sz="5400" b="1" dirty="0" err="1">
                <a:solidFill>
                  <a:srgbClr val="DAA520"/>
                </a:solidFill>
              </a:rPr>
              <a:t>ä</a:t>
            </a:r>
            <a:r>
              <a:rPr lang="en-GB" sz="5400" dirty="0" err="1">
                <a:solidFill>
                  <a:schemeClr val="accent5">
                    <a:lumMod val="50000"/>
                  </a:schemeClr>
                </a:solidFill>
              </a:rPr>
              <a:t>tze</a:t>
            </a:r>
            <a:endParaRPr lang="en-GB" sz="5400" dirty="0">
              <a:solidFill>
                <a:schemeClr val="accent5">
                  <a:lumMod val="50000"/>
                </a:schemeClr>
              </a:solidFill>
            </a:endParaRPr>
          </a:p>
        </p:txBody>
      </p:sp>
    </p:spTree>
    <p:extLst>
      <p:ext uri="{BB962C8B-B14F-4D97-AF65-F5344CB8AC3E}">
        <p14:creationId xmlns:p14="http://schemas.microsoft.com/office/powerpoint/2010/main" val="402284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A66AC2B-9859-AF40-A502-FF905CDDAF47}"/>
              </a:ext>
            </a:extLst>
          </p:cNvPr>
          <p:cNvSpPr txBox="1"/>
          <p:nvPr/>
        </p:nvSpPr>
        <p:spPr>
          <a:xfrm>
            <a:off x="1711386" y="1856509"/>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xmlns="" id="{8C04A934-1DF7-6A4D-9507-9C7B7FB19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8" name="Title 3">
            <a:extLst>
              <a:ext uri="{FF2B5EF4-FFF2-40B4-BE49-F238E27FC236}">
                <a16:creationId xmlns:a16="http://schemas.microsoft.com/office/drawing/2014/main" xmlns="" id="{9E280583-C7F5-D442-A08C-FD46778BE1D3}"/>
              </a:ext>
            </a:extLst>
          </p:cNvPr>
          <p:cNvSpPr>
            <a:spLocks noGrp="1"/>
          </p:cNvSpPr>
          <p:nvPr>
            <p:ph type="title"/>
          </p:nvPr>
        </p:nvSpPr>
        <p:spPr>
          <a:xfrm>
            <a:off x="0" y="294041"/>
            <a:ext cx="3745089" cy="707849"/>
          </a:xfrm>
        </p:spPr>
        <p:txBody>
          <a:bodyPr>
            <a:normAutofit/>
          </a:bodyPr>
          <a:lstStyle/>
          <a:p>
            <a:r>
              <a:rPr lang="en-GB" sz="3600" b="1" dirty="0">
                <a:solidFill>
                  <a:schemeClr val="bg1"/>
                </a:solidFill>
              </a:rPr>
              <a:t>Sag es!</a:t>
            </a:r>
          </a:p>
        </p:txBody>
      </p:sp>
      <p:sp>
        <p:nvSpPr>
          <p:cNvPr id="9" name="Rounded Rectangle 11">
            <a:extLst>
              <a:ext uri="{FF2B5EF4-FFF2-40B4-BE49-F238E27FC236}">
                <a16:creationId xmlns:a16="http://schemas.microsoft.com/office/drawing/2014/main" xmlns="" id="{E5E8165D-E9A9-0D4A-9E83-197756EE9881}"/>
              </a:ext>
            </a:extLst>
          </p:cNvPr>
          <p:cNvSpPr/>
          <p:nvPr/>
        </p:nvSpPr>
        <p:spPr>
          <a:xfrm>
            <a:off x="9240983" y="93581"/>
            <a:ext cx="2774710"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hören</a:t>
            </a:r>
            <a:r>
              <a:rPr lang="en-GB" b="1" dirty="0">
                <a:solidFill>
                  <a:prstClr val="white"/>
                </a:solidFill>
                <a:latin typeface="Century Gothic" panose="020B0502020202020204" pitchFamily="34" charset="0"/>
              </a:rPr>
              <a:t> und </a:t>
            </a:r>
            <a:r>
              <a:rPr lang="en-GB" b="1" dirty="0" err="1">
                <a:solidFill>
                  <a:prstClr val="white"/>
                </a:solidFill>
                <a:latin typeface="Century Gothic" panose="020B0502020202020204" pitchFamily="34" charset="0"/>
              </a:rPr>
              <a:t>sprechen</a:t>
            </a:r>
            <a:endParaRPr lang="en-GB" b="1" dirty="0">
              <a:solidFill>
                <a:prstClr val="white"/>
              </a:solidFill>
              <a:latin typeface="Century Gothic" panose="020B0502020202020204" pitchFamily="34" charset="0"/>
            </a:endParaRPr>
          </a:p>
        </p:txBody>
      </p:sp>
      <p:sp>
        <p:nvSpPr>
          <p:cNvPr id="14" name="TextBox 13">
            <a:extLst>
              <a:ext uri="{FF2B5EF4-FFF2-40B4-BE49-F238E27FC236}">
                <a16:creationId xmlns:a16="http://schemas.microsoft.com/office/drawing/2014/main" xmlns="" id="{CD79A939-AC10-074C-9D8C-0991FE1CDAF6}"/>
              </a:ext>
            </a:extLst>
          </p:cNvPr>
          <p:cNvSpPr txBox="1"/>
          <p:nvPr/>
        </p:nvSpPr>
        <p:spPr>
          <a:xfrm>
            <a:off x="2079320" y="4579539"/>
            <a:ext cx="8237735" cy="923330"/>
          </a:xfrm>
          <a:prstGeom prst="rect">
            <a:avLst/>
          </a:prstGeom>
          <a:noFill/>
        </p:spPr>
        <p:txBody>
          <a:bodyPr wrap="square" rtlCol="0">
            <a:spAutoFit/>
          </a:bodyPr>
          <a:lstStyle/>
          <a:p>
            <a:r>
              <a:rPr lang="en-GB" sz="5400" dirty="0">
                <a:solidFill>
                  <a:schemeClr val="accent5">
                    <a:lumMod val="50000"/>
                  </a:schemeClr>
                </a:solidFill>
              </a:rPr>
              <a:t>der </a:t>
            </a:r>
            <a:r>
              <a:rPr lang="en-GB" sz="5400" dirty="0" err="1">
                <a:solidFill>
                  <a:schemeClr val="accent5">
                    <a:lumMod val="50000"/>
                  </a:schemeClr>
                </a:solidFill>
              </a:rPr>
              <a:t>Weihnachtsm</a:t>
            </a:r>
            <a:r>
              <a:rPr lang="en-GB" sz="5400" b="1" dirty="0" err="1">
                <a:solidFill>
                  <a:srgbClr val="DAA520"/>
                </a:solidFill>
              </a:rPr>
              <a:t>a</a:t>
            </a:r>
            <a:r>
              <a:rPr lang="en-GB" sz="5400" dirty="0" err="1">
                <a:solidFill>
                  <a:schemeClr val="accent5">
                    <a:lumMod val="50000"/>
                  </a:schemeClr>
                </a:solidFill>
              </a:rPr>
              <a:t>rkt</a:t>
            </a:r>
            <a:endParaRPr lang="en-GB" sz="5400" dirty="0">
              <a:solidFill>
                <a:schemeClr val="accent5">
                  <a:lumMod val="50000"/>
                </a:schemeClr>
              </a:solidFill>
            </a:endParaRPr>
          </a:p>
        </p:txBody>
      </p:sp>
      <p:sp>
        <p:nvSpPr>
          <p:cNvPr id="16" name="TextBox 15">
            <a:extLst>
              <a:ext uri="{FF2B5EF4-FFF2-40B4-BE49-F238E27FC236}">
                <a16:creationId xmlns:a16="http://schemas.microsoft.com/office/drawing/2014/main" xmlns="" id="{29F55186-CDC2-EE45-8A4A-3261C840E640}"/>
              </a:ext>
            </a:extLst>
          </p:cNvPr>
          <p:cNvSpPr txBox="1"/>
          <p:nvPr/>
        </p:nvSpPr>
        <p:spPr>
          <a:xfrm>
            <a:off x="2079320" y="4579539"/>
            <a:ext cx="8237735" cy="923330"/>
          </a:xfrm>
          <a:prstGeom prst="rect">
            <a:avLst/>
          </a:prstGeom>
          <a:noFill/>
        </p:spPr>
        <p:txBody>
          <a:bodyPr wrap="square" rtlCol="0">
            <a:spAutoFit/>
          </a:bodyPr>
          <a:lstStyle/>
          <a:p>
            <a:r>
              <a:rPr lang="en-GB" sz="5400" dirty="0">
                <a:solidFill>
                  <a:schemeClr val="accent5">
                    <a:lumMod val="50000"/>
                  </a:schemeClr>
                </a:solidFill>
              </a:rPr>
              <a:t>die </a:t>
            </a:r>
            <a:r>
              <a:rPr lang="en-GB" sz="5400" dirty="0" err="1">
                <a:solidFill>
                  <a:schemeClr val="accent5">
                    <a:lumMod val="50000"/>
                  </a:schemeClr>
                </a:solidFill>
              </a:rPr>
              <a:t>Weihnachtsm</a:t>
            </a:r>
            <a:r>
              <a:rPr lang="en-GB" sz="5400" b="1" dirty="0" err="1">
                <a:solidFill>
                  <a:srgbClr val="DAA520"/>
                </a:solidFill>
              </a:rPr>
              <a:t>ä</a:t>
            </a:r>
            <a:r>
              <a:rPr lang="en-GB" sz="5400" dirty="0" err="1">
                <a:solidFill>
                  <a:schemeClr val="accent5">
                    <a:lumMod val="50000"/>
                  </a:schemeClr>
                </a:solidFill>
              </a:rPr>
              <a:t>rkte</a:t>
            </a:r>
            <a:endParaRPr lang="en-GB" sz="5400" dirty="0">
              <a:solidFill>
                <a:schemeClr val="accent5">
                  <a:lumMod val="50000"/>
                </a:schemeClr>
              </a:solidFill>
            </a:endParaRPr>
          </a:p>
        </p:txBody>
      </p:sp>
      <p:pic>
        <p:nvPicPr>
          <p:cNvPr id="17" name="Picture 16">
            <a:extLst>
              <a:ext uri="{FF2B5EF4-FFF2-40B4-BE49-F238E27FC236}">
                <a16:creationId xmlns:a16="http://schemas.microsoft.com/office/drawing/2014/main" xmlns="" id="{4FC27AA3-F93F-5C46-8F4F-B625EB4406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6536" y="1661863"/>
            <a:ext cx="3466597" cy="2307454"/>
          </a:xfrm>
          <a:prstGeom prst="rect">
            <a:avLst/>
          </a:prstGeom>
        </p:spPr>
      </p:pic>
      <p:pic>
        <p:nvPicPr>
          <p:cNvPr id="18" name="Picture 17">
            <a:extLst>
              <a:ext uri="{FF2B5EF4-FFF2-40B4-BE49-F238E27FC236}">
                <a16:creationId xmlns:a16="http://schemas.microsoft.com/office/drawing/2014/main" xmlns="" id="{09B98DAC-9386-854D-A5A7-DEA25F10B0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5818" y="1661863"/>
            <a:ext cx="3466597" cy="2307454"/>
          </a:xfrm>
          <a:prstGeom prst="rect">
            <a:avLst/>
          </a:prstGeom>
        </p:spPr>
      </p:pic>
      <p:pic>
        <p:nvPicPr>
          <p:cNvPr id="19" name="Picture 18">
            <a:extLst>
              <a:ext uri="{FF2B5EF4-FFF2-40B4-BE49-F238E27FC236}">
                <a16:creationId xmlns:a16="http://schemas.microsoft.com/office/drawing/2014/main" xmlns="" id="{D18117C8-8D0A-D149-853E-777EB7709F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2701" y="1661863"/>
            <a:ext cx="3466597" cy="2307454"/>
          </a:xfrm>
          <a:prstGeom prst="rect">
            <a:avLst/>
          </a:prstGeom>
        </p:spPr>
      </p:pic>
    </p:spTree>
    <p:extLst>
      <p:ext uri="{BB962C8B-B14F-4D97-AF65-F5344CB8AC3E}">
        <p14:creationId xmlns:p14="http://schemas.microsoft.com/office/powerpoint/2010/main" val="345715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_template.pptx" id="{99FA4C50-84AC-4433-BF07-FE6B7343DAD0}" vid="{39147C7E-68DD-47C5-8118-3F179FB41A45}"/>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837810C-A52C-4BD9-BBBC-023A87BF9F68}" vid="{68E3D2EB-E576-432B-A78F-B77A485C456F}"/>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1_Office Theme</Template>
  <TotalTime>3</TotalTime>
  <Words>678</Words>
  <Application>Microsoft Office PowerPoint</Application>
  <PresentationFormat>Widescreen</PresentationFormat>
  <Paragraphs>141</Paragraphs>
  <Slides>15</Slides>
  <Notes>15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Arial</vt:lpstr>
      <vt:lpstr>Arial Black</vt:lpstr>
      <vt:lpstr>Calibri</vt:lpstr>
      <vt:lpstr>Calibri Light</vt:lpstr>
      <vt:lpstr>Century Gothic</vt:lpstr>
      <vt:lpstr>Wingdings</vt:lpstr>
      <vt:lpstr>Office Theme</vt:lpstr>
      <vt:lpstr>2_Office Theme</vt:lpstr>
      <vt:lpstr>1_Office Theme</vt:lpstr>
      <vt:lpstr>Phonics</vt:lpstr>
      <vt:lpstr>ä </vt:lpstr>
      <vt:lpstr>ä </vt:lpstr>
      <vt:lpstr>ä </vt:lpstr>
      <vt:lpstr>ä</vt:lpstr>
      <vt:lpstr>ä</vt:lpstr>
      <vt:lpstr>ä</vt:lpstr>
      <vt:lpstr>Sag es!</vt:lpstr>
      <vt:lpstr>Sag es!</vt:lpstr>
      <vt:lpstr>Sag es!</vt:lpstr>
      <vt:lpstr>Sag es!</vt:lpstr>
      <vt:lpstr>Sag es!</vt:lpstr>
      <vt:lpstr>Sag es!</vt:lpstr>
      <vt:lpstr>Sag es und schreib es!</vt:lpstr>
      <vt:lpstr>Sag 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dc:title>
  <dc:creator>Inge Alferink</dc:creator>
  <cp:lastModifiedBy>Ciarán Morris</cp:lastModifiedBy>
  <cp:revision>2</cp:revision>
  <dcterms:created xsi:type="dcterms:W3CDTF">2019-12-02T10:51:49Z</dcterms:created>
  <dcterms:modified xsi:type="dcterms:W3CDTF">2020-11-02T13:47:10Z</dcterms:modified>
</cp:coreProperties>
</file>