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490" r:id="rId3"/>
    <p:sldId id="501" r:id="rId4"/>
    <p:sldId id="503" r:id="rId5"/>
    <p:sldId id="836" r:id="rId6"/>
    <p:sldId id="804" r:id="rId7"/>
    <p:sldId id="807" r:id="rId8"/>
    <p:sldId id="839" r:id="rId9"/>
    <p:sldId id="809" r:id="rId10"/>
    <p:sldId id="84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228" autoAdjust="0"/>
  </p:normalViewPr>
  <p:slideViewPr>
    <p:cSldViewPr snapToGrid="0">
      <p:cViewPr varScale="1">
        <p:scale>
          <a:sx n="52" d="100"/>
          <a:sy n="52" d="100"/>
        </p:scale>
        <p:origin x="34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092FC-4A04-4AF6-AD75-A750197164C8}" type="datetimeFigureOut">
              <a:rPr lang="en-GB" smtClean="0"/>
              <a:t>09/02/2023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B00B2-E1DF-4B73-9481-CCBDB6EB9DEA}" type="slidenum">
              <a:rPr lang="en-GB" smtClean="0"/>
              <a:t>‹#›</a:t>
            </a:fld>
            <a:endParaRPr lang="en-GB"/>
          </a:p>
        </p:txBody>
      </p:sp>
    </p:spTree>
    <p:extLst>
      <p:ext uri="{BB962C8B-B14F-4D97-AF65-F5344CB8AC3E}">
        <p14:creationId xmlns:p14="http://schemas.microsoft.com/office/powerpoint/2010/main" val="275429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3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introduce the syntax on questions with prepositions.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Procedure: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US" b="0" dirty="0"/>
              <a:t>Click through the animation sequence to see the rule with examples</a:t>
            </a:r>
            <a:endParaRPr lang="en-US" b="0" baseline="0" dirty="0"/>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61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OPTIONAL Higher only</a:t>
            </a:r>
          </a:p>
          <a:p>
            <a:r>
              <a:rPr lang="en-ES" b="1" dirty="0"/>
              <a:t>Timing: </a:t>
            </a:r>
            <a:r>
              <a:rPr lang="en-ES" b="0" dirty="0"/>
              <a:t>5 minutes</a:t>
            </a:r>
            <a:endParaRPr lang="en-ES" b="1" dirty="0"/>
          </a:p>
          <a:p>
            <a:endParaRPr lang="en-ES" b="1" dirty="0"/>
          </a:p>
          <a:p>
            <a:r>
              <a:rPr lang="en-ES" b="1" dirty="0"/>
              <a:t>Aim: </a:t>
            </a:r>
          </a:p>
          <a:p>
            <a:r>
              <a:rPr lang="en-ES" b="0" dirty="0"/>
              <a:t>1) to recognise the use of prepositions before a question word.</a:t>
            </a:r>
          </a:p>
          <a:p>
            <a:r>
              <a:rPr lang="en-ES" b="0" dirty="0"/>
              <a:t>2) to provide an introduction to the following activity.</a:t>
            </a:r>
          </a:p>
          <a:p>
            <a:endParaRPr lang="en-ES" b="1" dirty="0"/>
          </a:p>
          <a:p>
            <a:r>
              <a:rPr lang="en-ES" b="1" dirty="0"/>
              <a:t>Procedure: </a:t>
            </a:r>
          </a:p>
          <a:p>
            <a:r>
              <a:rPr lang="en-ES" b="0" dirty="0"/>
              <a:t>1) Students read each question and decide which is the correct preposition for each gap.</a:t>
            </a:r>
          </a:p>
          <a:p>
            <a:r>
              <a:rPr lang="en-ES" b="0" dirty="0"/>
              <a:t>2) Then, they listen to each question to check their answers.</a:t>
            </a:r>
          </a:p>
          <a:p>
            <a:r>
              <a:rPr lang="en-ES" b="0" dirty="0"/>
              <a:t>3) Click to show answers.</a:t>
            </a:r>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34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 </a:t>
            </a:r>
          </a:p>
          <a:p>
            <a:pPr marL="228600" indent="-228600">
              <a:buAutoNum type="arabicParenR"/>
            </a:pPr>
            <a:r>
              <a:rPr lang="en-ES" b="0" dirty="0"/>
              <a:t>to connect questions and answers.</a:t>
            </a:r>
          </a:p>
          <a:p>
            <a:pPr marL="228600" indent="-228600">
              <a:buAutoNum type="arabicParenR"/>
            </a:pPr>
            <a:r>
              <a:rPr lang="en-ES" b="0" dirty="0"/>
              <a:t>to practise these week’s grammar points in the reading and the listening modalities.</a:t>
            </a:r>
            <a:endParaRPr lang="en-ES" b="1" dirty="0"/>
          </a:p>
          <a:p>
            <a:endParaRPr lang="en-ES" b="1" dirty="0"/>
          </a:p>
          <a:p>
            <a:r>
              <a:rPr lang="en-ES" b="1" dirty="0"/>
              <a:t>Procedure: </a:t>
            </a:r>
          </a:p>
          <a:p>
            <a:pPr marL="228600" indent="-228600">
              <a:buAutoNum type="arabicParenR"/>
            </a:pPr>
            <a:r>
              <a:rPr lang="en-ES" dirty="0"/>
              <a:t>Students read questions and answers and decide which is the most appropriate answer for each question.</a:t>
            </a:r>
          </a:p>
          <a:p>
            <a:pPr marL="228600" indent="-228600">
              <a:buAutoNum type="arabicParenR"/>
            </a:pPr>
            <a:r>
              <a:rPr lang="en-ES" dirty="0"/>
              <a:t>Then, they listen to the full interview.</a:t>
            </a:r>
          </a:p>
          <a:p>
            <a:pPr marL="228600" indent="-228600">
              <a:buAutoNum type="arabicParenR"/>
            </a:pPr>
            <a:r>
              <a:rPr lang="en-ES" dirty="0"/>
              <a:t>Click to show answers.</a:t>
            </a:r>
          </a:p>
          <a:p>
            <a:pPr marL="228600" indent="-228600">
              <a:buAutoNum type="arabicParenR"/>
            </a:pPr>
            <a:endParaRPr lang="en-ES" dirty="0"/>
          </a:p>
          <a:p>
            <a:pPr marL="0" indent="0">
              <a:buNone/>
            </a:pPr>
            <a:r>
              <a:rPr lang="en-ES" b="1" dirty="0"/>
              <a:t>Notes</a:t>
            </a:r>
            <a:r>
              <a:rPr lang="en-ES" dirty="0"/>
              <a:t>:</a:t>
            </a:r>
          </a:p>
          <a:p>
            <a:pPr marL="228600" indent="-228600">
              <a:buAutoNum type="arabicParenR"/>
            </a:pPr>
            <a:r>
              <a:rPr lang="en-ES" dirty="0"/>
              <a:t>Note that a call out appears after one click, reminding students of the position of ‘no’ in negative sentences.</a:t>
            </a:r>
          </a:p>
          <a:p>
            <a:pPr marL="228600" indent="-228600">
              <a:buAutoNum type="arabicParenR"/>
            </a:pPr>
            <a:r>
              <a:rPr lang="en-ES" dirty="0"/>
              <a:t>The word ‘estadounidense’ is classed for Higher, therefore it’s glossed at the bottom of the slide.</a:t>
            </a:r>
          </a:p>
          <a:p>
            <a:pPr marL="228600" indent="-228600">
              <a:buAutoNum type="arabicParenR"/>
            </a:pPr>
            <a:endParaRPr lang="en-ES" dirty="0"/>
          </a:p>
          <a:p>
            <a:pPr marL="0" indent="0">
              <a:buNone/>
            </a:pPr>
            <a:r>
              <a:rPr lang="en-ES" b="1" dirty="0"/>
              <a:t>Frequency of unknown words:</a:t>
            </a:r>
          </a:p>
          <a:p>
            <a:pPr marL="0" indent="0">
              <a:buNone/>
            </a:pPr>
            <a:r>
              <a:rPr lang="en-ES" dirty="0"/>
              <a:t>República Dominicana (&gt;5000)</a:t>
            </a:r>
          </a:p>
          <a:p>
            <a:pPr marL="0" indent="0">
              <a:buNone/>
            </a:pP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59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10 minutes</a:t>
            </a:r>
            <a:endParaRPr lang="en-ES" b="1" dirty="0"/>
          </a:p>
          <a:p>
            <a:endParaRPr lang="en-ES" b="1" dirty="0"/>
          </a:p>
          <a:p>
            <a:r>
              <a:rPr lang="en-ES" b="1" dirty="0"/>
              <a:t>Aim:</a:t>
            </a:r>
            <a:r>
              <a:rPr lang="en-GB" b="1" dirty="0"/>
              <a:t> </a:t>
            </a:r>
            <a:r>
              <a:rPr lang="en-GB" b="0" dirty="0"/>
              <a:t>to produce questions using prepositions and –</a:t>
            </a:r>
            <a:r>
              <a:rPr lang="en-GB" b="0" dirty="0" err="1"/>
              <a:t>er</a:t>
            </a:r>
            <a:r>
              <a:rPr lang="en-GB" b="0" dirty="0"/>
              <a:t> and –</a:t>
            </a:r>
            <a:r>
              <a:rPr lang="en-GB" b="0" dirty="0" err="1"/>
              <a:t>ir</a:t>
            </a:r>
            <a:r>
              <a:rPr lang="en-GB" b="0" dirty="0"/>
              <a:t> verbs in the </a:t>
            </a:r>
            <a:r>
              <a:rPr lang="en-GB" b="0" dirty="0" err="1"/>
              <a:t>preterite</a:t>
            </a:r>
            <a:r>
              <a:rPr lang="en-GB" b="0" dirty="0"/>
              <a:t> tense</a:t>
            </a:r>
            <a:endParaRPr lang="en-ES" b="1" dirty="0"/>
          </a:p>
          <a:p>
            <a:endParaRPr lang="en-ES" b="1" dirty="0"/>
          </a:p>
          <a:p>
            <a:r>
              <a:rPr lang="en-ES" b="1" dirty="0"/>
              <a:t>Procedure:</a:t>
            </a:r>
          </a:p>
          <a:p>
            <a:pPr marL="228600" indent="-228600">
              <a:buAutoNum type="arabicPeriod"/>
            </a:pPr>
            <a:r>
              <a:rPr lang="en-GB" b="0" dirty="0"/>
              <a:t>Students look at the questions starters and the infinitive verbs on the left and create questions in the past tense about the text to ask their partner.</a:t>
            </a:r>
          </a:p>
          <a:p>
            <a:pPr marL="228600" indent="-228600">
              <a:buAutoNum type="arabicPeriod"/>
            </a:pPr>
            <a:r>
              <a:rPr lang="en-GB" b="0" dirty="0"/>
              <a:t>Students ask their partner the questions.</a:t>
            </a:r>
          </a:p>
          <a:p>
            <a:pPr marL="228600" indent="-228600">
              <a:buAutoNum type="arabicPeriod"/>
            </a:pPr>
            <a:r>
              <a:rPr lang="en-GB" b="0" dirty="0"/>
              <a:t>Students try to answer the questions using the text. Answers can be read straight from the text, as long as they answer the question. Alternatively, the teacher asks some students to share a question with the class and to nominate someone else in the class to answer.</a:t>
            </a:r>
          </a:p>
          <a:p>
            <a:pPr marL="228600" indent="-228600">
              <a:buAutoNum type="arabicPeriod"/>
            </a:pPr>
            <a:r>
              <a:rPr lang="en-GB" b="0" dirty="0"/>
              <a:t>Click to reveal possible questions.</a:t>
            </a:r>
          </a:p>
          <a:p>
            <a:endParaRPr lang="en-ES" b="1" dirty="0"/>
          </a:p>
          <a:p>
            <a:r>
              <a:rPr lang="en-ES" b="1" dirty="0"/>
              <a:t>Notes</a:t>
            </a:r>
            <a:r>
              <a:rPr lang="en-ES" dirty="0"/>
              <a:t>:</a:t>
            </a:r>
          </a:p>
          <a:p>
            <a:r>
              <a:rPr lang="en-ES" dirty="0"/>
              <a:t>1. Note that there are 4 suggested questions prompted in English. Depending on the level of the class, the teacher might decide to use these prompts fully or partially. Or they can also be removed. Questions will appear in Spanish with further clicks.</a:t>
            </a:r>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261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[1/2]</a:t>
            </a:r>
          </a:p>
          <a:p>
            <a:pPr marL="0" indent="0">
              <a:buNone/>
            </a:pPr>
            <a:r>
              <a:rPr lang="en-GB" b="1" baseline="0" dirty="0"/>
              <a:t>Timing: </a:t>
            </a:r>
            <a:r>
              <a:rPr lang="en-GB" b="0" baseline="0" dirty="0"/>
              <a:t>10 minutes</a:t>
            </a:r>
          </a:p>
          <a:p>
            <a:pPr marL="0" indent="0">
              <a:buNone/>
            </a:pPr>
            <a:endParaRPr lang="en-GB" b="1" baseline="0" dirty="0"/>
          </a:p>
          <a:p>
            <a:pPr marL="0" indent="0">
              <a:buNone/>
            </a:pPr>
            <a:r>
              <a:rPr lang="en-GB" b="1" baseline="0" dirty="0"/>
              <a:t>Aim: </a:t>
            </a:r>
          </a:p>
          <a:p>
            <a:pPr marL="228600" indent="-228600">
              <a:buAutoNum type="arabicParenR"/>
            </a:pPr>
            <a:r>
              <a:rPr lang="en-GB" b="0" baseline="0" dirty="0"/>
              <a:t>to understand questions which have a preposition.</a:t>
            </a:r>
          </a:p>
          <a:p>
            <a:pPr marL="228600" indent="-228600">
              <a:buAutoNum type="arabicParenR"/>
            </a:pPr>
            <a:r>
              <a:rPr lang="en-GB" b="0" baseline="0" dirty="0"/>
              <a:t>to understand the meaning of verbs in the </a:t>
            </a:r>
            <a:r>
              <a:rPr lang="en-GB" b="0" baseline="0" dirty="0" err="1"/>
              <a:t>preterite</a:t>
            </a:r>
            <a:r>
              <a:rPr lang="en-GB" b="0" baseline="0" dirty="0"/>
              <a:t> tense.</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Read questions 1-10.</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Find the answer to the question on the right.</a:t>
            </a:r>
          </a:p>
          <a:p>
            <a:r>
              <a:rPr lang="en-GB" dirty="0">
                <a:solidFill>
                  <a:srgbClr val="3A3838"/>
                </a:solidFill>
                <a:latin typeface="Century Gothic"/>
              </a:rPr>
              <a:t>(F) – Students match up questions and answers and then listen to them to check.</a:t>
            </a:r>
          </a:p>
          <a:p>
            <a:r>
              <a:rPr kumimoji="0" lang="en-GB" sz="1200" b="0" i="0" u="none" strike="noStrike" kern="1200" cap="none" spc="0" normalizeH="0" baseline="0" noProof="0" dirty="0">
                <a:ln>
                  <a:noFill/>
                </a:ln>
                <a:solidFill>
                  <a:srgbClr val="3A3838"/>
                </a:solidFill>
                <a:effectLst/>
                <a:uLnTx/>
                <a:uFillTx/>
                <a:latin typeface="Century Gothic"/>
                <a:ea typeface="+mn-ea"/>
                <a:cs typeface="+mn-cs"/>
              </a:rPr>
              <a:t>(H) – Students write down the questions and face away from the board – they only listen to answers</a:t>
            </a:r>
            <a:r>
              <a:rPr lang="en-GB" dirty="0">
                <a:solidFill>
                  <a:srgbClr val="3A3838"/>
                </a:solidFill>
                <a:latin typeface="Century Gothic"/>
              </a:rPr>
              <a:t> and they have to say which is the corresponding question.</a:t>
            </a:r>
          </a:p>
          <a:p>
            <a:endParaRPr lang="en-GB" dirty="0">
              <a:solidFill>
                <a:srgbClr val="3A3838"/>
              </a:solidFill>
              <a:latin typeface="Century Gothic"/>
            </a:endParaRPr>
          </a:p>
          <a:p>
            <a:r>
              <a:rPr lang="en-GB" dirty="0">
                <a:solidFill>
                  <a:srgbClr val="3A3838"/>
                </a:solidFill>
                <a:latin typeface="Century Gothic"/>
              </a:rPr>
              <a:t>Transcript:</a:t>
            </a:r>
          </a:p>
          <a:p>
            <a:r>
              <a:rPr lang="en-GB" dirty="0">
                <a:solidFill>
                  <a:srgbClr val="3A3838"/>
                </a:solidFill>
                <a:latin typeface="Century Gothic"/>
              </a:rPr>
              <a:t>A – Soy de Caracas.</a:t>
            </a:r>
          </a:p>
          <a:p>
            <a:r>
              <a:rPr lang="en-GB" dirty="0">
                <a:solidFill>
                  <a:srgbClr val="3A3838"/>
                </a:solidFill>
                <a:latin typeface="Century Gothic"/>
              </a:rPr>
              <a:t>B – Como mi padre </a:t>
            </a:r>
            <a:r>
              <a:rPr lang="en-GB" dirty="0" err="1">
                <a:solidFill>
                  <a:srgbClr val="3A3838"/>
                </a:solidFill>
                <a:latin typeface="Century Gothic"/>
              </a:rPr>
              <a:t>vendió</a:t>
            </a:r>
            <a:r>
              <a:rPr lang="en-GB" dirty="0">
                <a:solidFill>
                  <a:srgbClr val="3A3838"/>
                </a:solidFill>
                <a:latin typeface="Century Gothic"/>
              </a:rPr>
              <a:t> </a:t>
            </a:r>
            <a:r>
              <a:rPr lang="en-GB" dirty="0" err="1">
                <a:solidFill>
                  <a:srgbClr val="3A3838"/>
                </a:solidFill>
                <a:latin typeface="Century Gothic"/>
              </a:rPr>
              <a:t>nuestro</a:t>
            </a:r>
            <a:r>
              <a:rPr lang="en-GB" dirty="0">
                <a:solidFill>
                  <a:srgbClr val="3A3838"/>
                </a:solidFill>
                <a:latin typeface="Century Gothic"/>
              </a:rPr>
              <a:t> </a:t>
            </a:r>
            <a:r>
              <a:rPr lang="en-GB" dirty="0" err="1">
                <a:solidFill>
                  <a:srgbClr val="3A3838"/>
                </a:solidFill>
                <a:latin typeface="Century Gothic"/>
              </a:rPr>
              <a:t>coche</a:t>
            </a:r>
            <a:r>
              <a:rPr lang="en-GB" dirty="0">
                <a:solidFill>
                  <a:srgbClr val="3A3838"/>
                </a:solidFill>
                <a:latin typeface="Century Gothic"/>
              </a:rPr>
              <a:t>, </a:t>
            </a:r>
            <a:r>
              <a:rPr lang="en-GB" dirty="0" err="1">
                <a:solidFill>
                  <a:srgbClr val="3A3838"/>
                </a:solidFill>
                <a:latin typeface="Century Gothic"/>
              </a:rPr>
              <a:t>toda</a:t>
            </a:r>
            <a:r>
              <a:rPr lang="en-GB" dirty="0">
                <a:solidFill>
                  <a:srgbClr val="3A3838"/>
                </a:solidFill>
                <a:latin typeface="Century Gothic"/>
              </a:rPr>
              <a:t> la </a:t>
            </a:r>
            <a:r>
              <a:rPr lang="en-GB" dirty="0" err="1">
                <a:solidFill>
                  <a:srgbClr val="3A3838"/>
                </a:solidFill>
                <a:latin typeface="Century Gothic"/>
              </a:rPr>
              <a:t>familia</a:t>
            </a:r>
            <a:r>
              <a:rPr lang="en-GB" dirty="0">
                <a:solidFill>
                  <a:srgbClr val="3A3838"/>
                </a:solidFill>
                <a:latin typeface="Century Gothic"/>
              </a:rPr>
              <a:t> </a:t>
            </a:r>
            <a:r>
              <a:rPr lang="en-GB" dirty="0" err="1">
                <a:solidFill>
                  <a:srgbClr val="3A3838"/>
                </a:solidFill>
                <a:latin typeface="Century Gothic"/>
              </a:rPr>
              <a:t>debió</a:t>
            </a:r>
            <a:r>
              <a:rPr lang="en-GB" dirty="0">
                <a:solidFill>
                  <a:srgbClr val="3A3838"/>
                </a:solidFill>
                <a:latin typeface="Century Gothic"/>
              </a:rPr>
              <a:t> </a:t>
            </a:r>
            <a:r>
              <a:rPr lang="en-GB" dirty="0" err="1">
                <a:solidFill>
                  <a:srgbClr val="3A3838"/>
                </a:solidFill>
                <a:latin typeface="Century Gothic"/>
              </a:rPr>
              <a:t>ir</a:t>
            </a:r>
            <a:r>
              <a:rPr lang="en-GB" dirty="0">
                <a:solidFill>
                  <a:srgbClr val="3A3838"/>
                </a:solidFill>
                <a:latin typeface="Century Gothic"/>
              </a:rPr>
              <a:t> a pie hasta </a:t>
            </a:r>
            <a:r>
              <a:rPr lang="en-GB" dirty="0" err="1">
                <a:solidFill>
                  <a:srgbClr val="3A3838"/>
                </a:solidFill>
                <a:latin typeface="Century Gothic"/>
              </a:rPr>
              <a:t>Riohacha</a:t>
            </a:r>
            <a:r>
              <a:rPr lang="en-GB" dirty="0">
                <a:solidFill>
                  <a:srgbClr val="3A3838"/>
                </a:solidFill>
                <a:latin typeface="Century Gothic"/>
              </a:rPr>
              <a:t>.</a:t>
            </a:r>
          </a:p>
          <a:p>
            <a:r>
              <a:rPr lang="en-GB" dirty="0">
                <a:solidFill>
                  <a:srgbClr val="3A3838"/>
                </a:solidFill>
                <a:latin typeface="Century Gothic"/>
              </a:rPr>
              <a:t>C – Mi </a:t>
            </a:r>
            <a:r>
              <a:rPr lang="en-GB" dirty="0" err="1">
                <a:solidFill>
                  <a:srgbClr val="3A3838"/>
                </a:solidFill>
                <a:latin typeface="Century Gothic"/>
              </a:rPr>
              <a:t>tío</a:t>
            </a:r>
            <a:r>
              <a:rPr lang="en-GB" dirty="0">
                <a:solidFill>
                  <a:srgbClr val="3A3838"/>
                </a:solidFill>
                <a:latin typeface="Century Gothic"/>
              </a:rPr>
              <a:t> </a:t>
            </a:r>
            <a:r>
              <a:rPr lang="en-GB" dirty="0" err="1">
                <a:solidFill>
                  <a:srgbClr val="3A3838"/>
                </a:solidFill>
                <a:latin typeface="Century Gothic"/>
              </a:rPr>
              <a:t>entendió</a:t>
            </a:r>
            <a:r>
              <a:rPr lang="en-GB" dirty="0">
                <a:solidFill>
                  <a:srgbClr val="3A3838"/>
                </a:solidFill>
                <a:latin typeface="Century Gothic"/>
              </a:rPr>
              <a:t> que la </a:t>
            </a:r>
            <a:r>
              <a:rPr lang="en-GB" dirty="0" err="1">
                <a:solidFill>
                  <a:srgbClr val="3A3838"/>
                </a:solidFill>
                <a:latin typeface="Century Gothic"/>
              </a:rPr>
              <a:t>situación</a:t>
            </a:r>
            <a:r>
              <a:rPr lang="en-GB" dirty="0">
                <a:solidFill>
                  <a:srgbClr val="3A3838"/>
                </a:solidFill>
                <a:latin typeface="Century Gothic"/>
              </a:rPr>
              <a:t> era </a:t>
            </a:r>
            <a:r>
              <a:rPr lang="en-GB" dirty="0" err="1">
                <a:solidFill>
                  <a:srgbClr val="3A3838"/>
                </a:solidFill>
                <a:latin typeface="Century Gothic"/>
              </a:rPr>
              <a:t>siempre</a:t>
            </a:r>
            <a:r>
              <a:rPr lang="en-GB" dirty="0">
                <a:solidFill>
                  <a:srgbClr val="3A3838"/>
                </a:solidFill>
                <a:latin typeface="Century Gothic"/>
              </a:rPr>
              <a:t> </a:t>
            </a:r>
            <a:r>
              <a:rPr lang="en-GB" dirty="0" err="1">
                <a:solidFill>
                  <a:srgbClr val="3A3838"/>
                </a:solidFill>
                <a:latin typeface="Century Gothic"/>
              </a:rPr>
              <a:t>peor</a:t>
            </a:r>
            <a:r>
              <a:rPr lang="en-GB" dirty="0">
                <a:solidFill>
                  <a:srgbClr val="3A3838"/>
                </a:solidFill>
                <a:latin typeface="Century Gothic"/>
              </a:rPr>
              <a:t>. No </a:t>
            </a:r>
            <a:r>
              <a:rPr lang="en-GB" dirty="0" err="1">
                <a:solidFill>
                  <a:srgbClr val="3A3838"/>
                </a:solidFill>
                <a:latin typeface="Century Gothic"/>
              </a:rPr>
              <a:t>había</a:t>
            </a:r>
            <a:r>
              <a:rPr lang="en-GB" dirty="0">
                <a:solidFill>
                  <a:srgbClr val="3A3838"/>
                </a:solidFill>
                <a:latin typeface="Century Gothic"/>
              </a:rPr>
              <a:t> </a:t>
            </a:r>
            <a:r>
              <a:rPr lang="en-GB" dirty="0" err="1">
                <a:solidFill>
                  <a:srgbClr val="3A3838"/>
                </a:solidFill>
                <a:latin typeface="Century Gothic"/>
              </a:rPr>
              <a:t>tiempo</a:t>
            </a:r>
            <a:r>
              <a:rPr lang="en-GB" dirty="0">
                <a:solidFill>
                  <a:srgbClr val="3A3838"/>
                </a:solidFill>
                <a:latin typeface="Century Gothic"/>
              </a:rPr>
              <a:t> que </a:t>
            </a:r>
            <a:r>
              <a:rPr lang="en-GB" dirty="0" err="1">
                <a:solidFill>
                  <a:srgbClr val="3A3838"/>
                </a:solidFill>
                <a:latin typeface="Century Gothic"/>
              </a:rPr>
              <a:t>perder</a:t>
            </a:r>
            <a:r>
              <a:rPr lang="en-GB" dirty="0">
                <a:solidFill>
                  <a:srgbClr val="3A3838"/>
                </a:solidFill>
                <a:latin typeface="Century Gothic"/>
              </a:rPr>
              <a:t>.</a:t>
            </a:r>
          </a:p>
          <a:p>
            <a:r>
              <a:rPr lang="en-GB" dirty="0">
                <a:solidFill>
                  <a:srgbClr val="3A3838"/>
                </a:solidFill>
                <a:latin typeface="Century Gothic"/>
              </a:rPr>
              <a:t>D – </a:t>
            </a:r>
            <a:r>
              <a:rPr lang="en-GB" dirty="0" err="1">
                <a:solidFill>
                  <a:srgbClr val="3A3838"/>
                </a:solidFill>
                <a:latin typeface="Century Gothic"/>
              </a:rPr>
              <a:t>Sí</a:t>
            </a:r>
            <a:r>
              <a:rPr lang="en-GB" dirty="0">
                <a:solidFill>
                  <a:srgbClr val="3A3838"/>
                </a:solidFill>
                <a:latin typeface="Century Gothic"/>
              </a:rPr>
              <a:t>. D</a:t>
            </a:r>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575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[2/2]</a:t>
            </a:r>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910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OPTIONAL</a:t>
            </a:r>
          </a:p>
          <a:p>
            <a:pPr marL="0" indent="0">
              <a:buNone/>
            </a:pPr>
            <a:r>
              <a:rPr lang="en-GB" b="1" baseline="0" dirty="0"/>
              <a:t>[1/2]</a:t>
            </a:r>
          </a:p>
          <a:p>
            <a:pPr marL="0" indent="0">
              <a:buNone/>
            </a:pPr>
            <a:r>
              <a:rPr lang="en-GB" b="1" baseline="0" dirty="0"/>
              <a:t>Timing: </a:t>
            </a:r>
            <a:r>
              <a:rPr lang="en-GB" b="0" baseline="0" dirty="0"/>
              <a:t>12 minutes</a:t>
            </a:r>
          </a:p>
          <a:p>
            <a:pPr marL="0" indent="0">
              <a:buNone/>
            </a:pPr>
            <a:endParaRPr lang="en-GB" b="1" baseline="0" dirty="0"/>
          </a:p>
          <a:p>
            <a:pPr marL="0" indent="0">
              <a:buNone/>
            </a:pPr>
            <a:r>
              <a:rPr lang="en-GB" b="1" baseline="0" dirty="0"/>
              <a:t>Aim: </a:t>
            </a:r>
            <a:r>
              <a:rPr lang="en-GB" b="0" baseline="0" dirty="0"/>
              <a:t>to practise forming questions using prepositions and the </a:t>
            </a:r>
            <a:r>
              <a:rPr lang="en-GB" b="0" baseline="0" dirty="0" err="1"/>
              <a:t>preterite</a:t>
            </a:r>
            <a:r>
              <a:rPr lang="en-GB" b="0" baseline="0" dirty="0"/>
              <a:t> tense for singular persons.</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Read the answers from Héctor.</a:t>
            </a:r>
          </a:p>
          <a:p>
            <a:pPr marL="228600" indent="-228600">
              <a:buAutoNum type="arabicPeriod"/>
            </a:pPr>
            <a:r>
              <a:rPr lang="en-GB" baseline="0" dirty="0"/>
              <a:t>Students have to write a question to match the answers he gives. A click will bring up prompts for extra support.</a:t>
            </a:r>
          </a:p>
          <a:p>
            <a:pPr marL="228600" indent="-228600">
              <a:buAutoNum type="arabicPeriod"/>
            </a:pPr>
            <a:r>
              <a:rPr lang="en-GB" baseline="0" dirty="0"/>
              <a:t>In pairs, students ask each other their questions, the other person responds to the question with the most appropriate answer from Héctor.</a:t>
            </a:r>
          </a:p>
          <a:p>
            <a:pPr marL="228600" indent="-228600">
              <a:buAutoNum type="arabicPeriod"/>
            </a:pPr>
            <a:r>
              <a:rPr lang="en-GB" baseline="0" dirty="0"/>
              <a:t>Suggested questions are on the next slide.</a:t>
            </a:r>
          </a:p>
          <a:p>
            <a:pPr marL="0" indent="0">
              <a:buNone/>
            </a:pPr>
            <a:endParaRPr lang="en-GB" baseline="0" dirty="0"/>
          </a:p>
          <a:p>
            <a:pPr marL="0" indent="0">
              <a:buNone/>
            </a:pPr>
            <a:r>
              <a:rPr lang="en-GB" b="1" baseline="0" dirty="0"/>
              <a:t>Notes:</a:t>
            </a:r>
          </a:p>
          <a:p>
            <a:pPr marL="0" indent="0">
              <a:buNone/>
            </a:pPr>
            <a:r>
              <a:rPr lang="en-GB" baseline="0" dirty="0"/>
              <a:t>1. Note that questions using a preposition + a question word have been classed as Higher.</a:t>
            </a:r>
          </a:p>
          <a:p>
            <a:pPr marL="0" indent="0">
              <a:buNone/>
            </a:pPr>
            <a:endParaRPr lang="en-GB" baseline="0" dirty="0"/>
          </a:p>
          <a:p>
            <a:pPr marL="0" indent="0">
              <a:buNone/>
            </a:pPr>
            <a:r>
              <a:rPr lang="en-GB" b="1" baseline="0" dirty="0"/>
              <a:t>Frequency of unknown vocabulary:</a:t>
            </a:r>
          </a:p>
          <a:p>
            <a:pPr marL="0" indent="0">
              <a:buNone/>
            </a:pPr>
            <a:r>
              <a:rPr lang="en-GB" baseline="0" dirty="0" err="1"/>
              <a:t>banda</a:t>
            </a:r>
            <a:r>
              <a:rPr lang="en-GB" baseline="0" dirty="0"/>
              <a:t> [1311]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0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 Suggested questions for each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238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5115-DD0B-4B31-A81C-1DA700FE35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4165A6-AE3F-4C52-A936-F429D0109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CD2D92-6659-4EDC-ABF5-3F9DE5803593}"/>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5" name="Footer Placeholder 4">
            <a:extLst>
              <a:ext uri="{FF2B5EF4-FFF2-40B4-BE49-F238E27FC236}">
                <a16:creationId xmlns:a16="http://schemas.microsoft.com/office/drawing/2014/main" id="{C1227682-D04B-4EA0-9B5F-78684D7C56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FF5C12-BB3E-409B-B57C-A2EC2D20E59A}"/>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420284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B3D1-0B2C-4C31-B455-92E5954727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7F7C02-09A7-4F8D-84DB-53F30CAC5A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B3A909-11F3-4DBC-B621-BFA8EC2C6F1A}"/>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5" name="Footer Placeholder 4">
            <a:extLst>
              <a:ext uri="{FF2B5EF4-FFF2-40B4-BE49-F238E27FC236}">
                <a16:creationId xmlns:a16="http://schemas.microsoft.com/office/drawing/2014/main" id="{085BEE60-8834-4A8F-8FEE-8990D1523D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DDAE14-4FAC-4DF5-8D64-D0303701B9CE}"/>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292495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4D50B-8557-4337-B35A-6D486714A5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5064D4-789E-4770-B392-76F616BCF7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B4DF2B-32D5-472A-BB13-0C39A7316606}"/>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5" name="Footer Placeholder 4">
            <a:extLst>
              <a:ext uri="{FF2B5EF4-FFF2-40B4-BE49-F238E27FC236}">
                <a16:creationId xmlns:a16="http://schemas.microsoft.com/office/drawing/2014/main" id="{76818442-884C-47DD-896F-2AD7BD39EB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DED4B9-DE73-4C79-A760-7BCE2066468F}"/>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3359739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466918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56350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715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91736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97775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32408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898628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4041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7B61-E415-497D-8029-6E570CF571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D1ECA7-4C1D-4B9C-9857-06EFAC0C0F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8782E-D439-4A9B-8104-690114882BCB}"/>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5" name="Footer Placeholder 4">
            <a:extLst>
              <a:ext uri="{FF2B5EF4-FFF2-40B4-BE49-F238E27FC236}">
                <a16:creationId xmlns:a16="http://schemas.microsoft.com/office/drawing/2014/main" id="{ADB7423B-5F36-41D5-A238-9781A60A96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805F1F-74C8-4243-BDF3-345411A3AE7D}"/>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411264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74059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19267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4650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24465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54365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38718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514912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8200" y="443073"/>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 name="Google Shape;21;p5"/>
          <p:cNvSpPr txBox="1"/>
          <p:nvPr/>
        </p:nvSpPr>
        <p:spPr>
          <a:xfrm>
            <a:off x="838200" y="1923394"/>
            <a:ext cx="6035600" cy="461624"/>
          </a:xfrm>
          <a:prstGeom prst="rect">
            <a:avLst/>
          </a:prstGeom>
          <a:noFill/>
          <a:ln>
            <a:noFill/>
          </a:ln>
        </p:spPr>
        <p:txBody>
          <a:bodyPr spcFirstLastPara="1" wrap="square" lIns="91433" tIns="45700" rIns="91433"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sz="1467"/>
          </a:p>
        </p:txBody>
      </p:sp>
    </p:spTree>
    <p:extLst>
      <p:ext uri="{BB962C8B-B14F-4D97-AF65-F5344CB8AC3E}">
        <p14:creationId xmlns:p14="http://schemas.microsoft.com/office/powerpoint/2010/main" val="214832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752B-8E08-4EA9-9C8C-C10C53A2F0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6B00A2-BB9B-47DA-931E-B2FB81401F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8B6CACD-09D9-470E-A922-47075BF88264}"/>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5" name="Footer Placeholder 4">
            <a:extLst>
              <a:ext uri="{FF2B5EF4-FFF2-40B4-BE49-F238E27FC236}">
                <a16:creationId xmlns:a16="http://schemas.microsoft.com/office/drawing/2014/main" id="{596BC3FF-744A-45B4-B8EA-0E5DC18640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694590-7821-4BAA-9F7A-124773F7A8E2}"/>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413335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7ED1-BFB3-485E-9CB8-002AEE132B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7E59BC-B939-4679-88C3-20B2E5EDEF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D6D301-3664-4950-BB5C-9DE6C90624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7A36F93-1F84-4637-BDCE-52A9CE16F913}"/>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6" name="Footer Placeholder 5">
            <a:extLst>
              <a:ext uri="{FF2B5EF4-FFF2-40B4-BE49-F238E27FC236}">
                <a16:creationId xmlns:a16="http://schemas.microsoft.com/office/drawing/2014/main" id="{45032897-CA14-4D88-AA3B-DB7A98E5AC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D5F3D5-628B-4EE0-88CE-9E004720B936}"/>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22055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5A6C-B80A-4572-BE5B-E8717F615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619EAA-A577-46DF-A614-1AD57A3CCF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B8B410-88A9-445E-807D-A924CD5639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BD8A29A-71A2-4AA5-89A4-06F027FB58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96599EB-172C-4068-A56F-7EF167D052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30F48D-BE6F-48D8-B739-5827AE2BBFC0}"/>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8" name="Footer Placeholder 7">
            <a:extLst>
              <a:ext uri="{FF2B5EF4-FFF2-40B4-BE49-F238E27FC236}">
                <a16:creationId xmlns:a16="http://schemas.microsoft.com/office/drawing/2014/main" id="{19856674-FB2A-4A8E-A0AC-AFF374DE2F2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472E6EB-3D8C-42EE-8DB0-8B1AA769C75D}"/>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195822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50E5-E582-47C9-A36C-AA1ACF91D90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16CBE9-B47F-4A34-87DC-0474F0755F9F}"/>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4" name="Footer Placeholder 3">
            <a:extLst>
              <a:ext uri="{FF2B5EF4-FFF2-40B4-BE49-F238E27FC236}">
                <a16:creationId xmlns:a16="http://schemas.microsoft.com/office/drawing/2014/main" id="{EF2303D1-96AB-45AE-9298-AE95FFE478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7FB8A5-C40D-4A0B-937E-4F01AB574668}"/>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2268004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22851-1402-4F6D-B2E6-4DBA6369356E}"/>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3" name="Footer Placeholder 2">
            <a:extLst>
              <a:ext uri="{FF2B5EF4-FFF2-40B4-BE49-F238E27FC236}">
                <a16:creationId xmlns:a16="http://schemas.microsoft.com/office/drawing/2014/main" id="{6933D69B-2F94-42C4-A832-23478159CA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B16813-FEFA-494D-AC13-6E1CD59D89EE}"/>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535159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E48F-CF71-4D14-BD8D-C9EF9D5FE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7AF264-1147-4D20-9F8A-350B938B9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249561-8CE6-4805-8252-E3CD42ABA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19B2F6-A636-4F5D-8784-B5BD622D699A}"/>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6" name="Footer Placeholder 5">
            <a:extLst>
              <a:ext uri="{FF2B5EF4-FFF2-40B4-BE49-F238E27FC236}">
                <a16:creationId xmlns:a16="http://schemas.microsoft.com/office/drawing/2014/main" id="{3BA2C992-4A50-4240-8C92-67AAF3C6F2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7C855E-3363-4D61-AFA3-C55121763C10}"/>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100751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C340-4FFA-417B-9204-AC32D593F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FF878D-70DE-4DE5-B06D-E09E6812B8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DE9C24-AB69-43A8-82CF-6B2DFCACE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D9249B-92B2-4EC5-9F3E-A74B97755E5D}"/>
              </a:ext>
            </a:extLst>
          </p:cNvPr>
          <p:cNvSpPr>
            <a:spLocks noGrp="1"/>
          </p:cNvSpPr>
          <p:nvPr>
            <p:ph type="dt" sz="half" idx="10"/>
          </p:nvPr>
        </p:nvSpPr>
        <p:spPr/>
        <p:txBody>
          <a:bodyPr/>
          <a:lstStyle/>
          <a:p>
            <a:fld id="{E3415281-6AFA-4CA8-87D3-078354FD6E8A}" type="datetimeFigureOut">
              <a:rPr lang="en-GB" smtClean="0"/>
              <a:t>09/02/2023</a:t>
            </a:fld>
            <a:endParaRPr lang="en-GB"/>
          </a:p>
        </p:txBody>
      </p:sp>
      <p:sp>
        <p:nvSpPr>
          <p:cNvPr id="6" name="Footer Placeholder 5">
            <a:extLst>
              <a:ext uri="{FF2B5EF4-FFF2-40B4-BE49-F238E27FC236}">
                <a16:creationId xmlns:a16="http://schemas.microsoft.com/office/drawing/2014/main" id="{438850BE-3926-4D1B-B64A-DAADBC9C0D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9A4393-6F20-4133-9453-41DA813434B0}"/>
              </a:ext>
            </a:extLst>
          </p:cNvPr>
          <p:cNvSpPr>
            <a:spLocks noGrp="1"/>
          </p:cNvSpPr>
          <p:nvPr>
            <p:ph type="sldNum" sz="quarter" idx="12"/>
          </p:nvPr>
        </p:nvSpPr>
        <p:spPr/>
        <p:txBody>
          <a:bodyPr/>
          <a:lstStyle/>
          <a:p>
            <a:fld id="{6EE6D894-227F-415B-AEA0-05739ED264D7}" type="slidenum">
              <a:rPr lang="en-GB" smtClean="0"/>
              <a:t>‹#›</a:t>
            </a:fld>
            <a:endParaRPr lang="en-GB"/>
          </a:p>
        </p:txBody>
      </p:sp>
    </p:spTree>
    <p:extLst>
      <p:ext uri="{BB962C8B-B14F-4D97-AF65-F5344CB8AC3E}">
        <p14:creationId xmlns:p14="http://schemas.microsoft.com/office/powerpoint/2010/main" val="313677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jp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31A6D1-B5C1-4093-8BF2-CC8E293BB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094D63-D77F-4B4D-9CD7-8783A21F91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FDCDD5-782D-48CD-8961-D1EB2E7DE6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15281-6AFA-4CA8-87D3-078354FD6E8A}" type="datetimeFigureOut">
              <a:rPr lang="en-GB" smtClean="0"/>
              <a:t>09/02/2023</a:t>
            </a:fld>
            <a:endParaRPr lang="en-GB"/>
          </a:p>
        </p:txBody>
      </p:sp>
      <p:sp>
        <p:nvSpPr>
          <p:cNvPr id="5" name="Footer Placeholder 4">
            <a:extLst>
              <a:ext uri="{FF2B5EF4-FFF2-40B4-BE49-F238E27FC236}">
                <a16:creationId xmlns:a16="http://schemas.microsoft.com/office/drawing/2014/main" id="{977E37AD-5E63-4A97-80DA-37E637A7EF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62B78D-9646-4F8D-8712-89BCDED75C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6D894-227F-415B-AEA0-05739ED264D7}" type="slidenum">
              <a:rPr lang="en-GB" smtClean="0"/>
              <a:t>‹#›</a:t>
            </a:fld>
            <a:endParaRPr lang="en-GB"/>
          </a:p>
        </p:txBody>
      </p:sp>
    </p:spTree>
    <p:extLst>
      <p:ext uri="{BB962C8B-B14F-4D97-AF65-F5344CB8AC3E}">
        <p14:creationId xmlns:p14="http://schemas.microsoft.com/office/powerpoint/2010/main" val="1762977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29076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audio" Target="../media/audio9.wav"/><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1.jpeg"/><Relationship Id="rId11" Type="http://schemas.openxmlformats.org/officeDocument/2006/relationships/audio" Target="../media/audio7.wav"/><Relationship Id="rId5" Type="http://schemas.openxmlformats.org/officeDocument/2006/relationships/image" Target="../media/image10.jpeg"/><Relationship Id="rId10" Type="http://schemas.openxmlformats.org/officeDocument/2006/relationships/audio" Target="../media/audio6.wav"/><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audio" Target="../media/audio10.wav"/></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audio" Target="../media/audio14.wav"/><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audio" Target="../media/audio13.wav"/><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1.jpeg"/><Relationship Id="rId11" Type="http://schemas.openxmlformats.org/officeDocument/2006/relationships/audio" Target="../media/audio12.wav"/><Relationship Id="rId5" Type="http://schemas.openxmlformats.org/officeDocument/2006/relationships/image" Target="../media/image10.jpeg"/><Relationship Id="rId10" Type="http://schemas.openxmlformats.org/officeDocument/2006/relationships/audio" Target="../media/audio11.wav"/><Relationship Id="rId4" Type="http://schemas.openxmlformats.org/officeDocument/2006/relationships/image" Target="../media/image8.png"/><Relationship Id="rId9" Type="http://schemas.openxmlformats.org/officeDocument/2006/relationships/image" Target="../media/image14.jpeg"/><Relationship Id="rId14" Type="http://schemas.openxmlformats.org/officeDocument/2006/relationships/audio" Target="../media/audio15.wav"/></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latin typeface="Century Gothic" panose="020B0502020202020204" pitchFamily="34" charset="0"/>
              </a:rPr>
              <a:t>Louise Caruso / Amanda Izquierdo</a:t>
            </a:r>
          </a:p>
          <a:p>
            <a:r>
              <a:rPr lang="en-ES" dirty="0">
                <a:latin typeface="Century Gothic" panose="020B0502020202020204" pitchFamily="34" charset="0"/>
              </a:rPr>
              <a:t>Artwork: Mark Davies</a:t>
            </a:r>
          </a:p>
          <a:p>
            <a:r>
              <a:rPr lang="en-ES" dirty="0">
                <a:latin typeface="Century Gothic" panose="020B0502020202020204" pitchFamily="34" charset="0"/>
              </a:rPr>
              <a:t>Date updated </a:t>
            </a:r>
            <a:r>
              <a:rPr lang="en-GB" dirty="0">
                <a:latin typeface="Century Gothic" panose="020B0502020202020204" pitchFamily="34" charset="0"/>
              </a:rPr>
              <a:t>09/02/23</a:t>
            </a:r>
            <a:endParaRPr lang="en-ES" dirty="0">
              <a:latin typeface="Century Gothic" panose="020B0502020202020204" pitchFamily="34" charset="0"/>
            </a:endParaRP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8" y="374403"/>
            <a:ext cx="6772758" cy="3442224"/>
          </a:xfrm>
        </p:spPr>
        <p:txBody>
          <a:bodyPr>
            <a:normAutofit/>
          </a:bodyPr>
          <a:lstStyle/>
          <a:p>
            <a:pPr>
              <a:lnSpc>
                <a:spcPct val="110000"/>
              </a:lnSpc>
            </a:pPr>
            <a:r>
              <a:rPr lang="en-GB" sz="4000" dirty="0">
                <a:latin typeface="Century Gothic" panose="020B0502020202020204" pitchFamily="34" charset="0"/>
              </a:rPr>
              <a:t>Syntax of prepositions in questions (e.g., ¿Con </a:t>
            </a:r>
            <a:r>
              <a:rPr lang="en-GB" sz="4000" dirty="0" err="1">
                <a:latin typeface="Century Gothic" panose="020B0502020202020204" pitchFamily="34" charset="0"/>
              </a:rPr>
              <a:t>quién</a:t>
            </a:r>
            <a:r>
              <a:rPr lang="en-GB" sz="4000" dirty="0">
                <a:latin typeface="Century Gothic" panose="020B0502020202020204" pitchFamily="34" charset="0"/>
              </a:rPr>
              <a:t> </a:t>
            </a:r>
            <a:r>
              <a:rPr lang="en-GB" sz="4000" dirty="0" err="1">
                <a:latin typeface="Century Gothic" panose="020B0502020202020204" pitchFamily="34" charset="0"/>
              </a:rPr>
              <a:t>hablas</a:t>
            </a:r>
            <a:r>
              <a:rPr lang="en-GB" sz="4000" dirty="0">
                <a:latin typeface="Century Gothic" panose="020B0502020202020204" pitchFamily="34" charset="0"/>
              </a:rPr>
              <a:t>?) (H)</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8" y="4400974"/>
            <a:ext cx="5455371" cy="778369"/>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2 Lesson 1</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540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C9E6-8F92-C56A-C3D5-78CB04D09FD7}"/>
              </a:ext>
            </a:extLst>
          </p:cNvPr>
          <p:cNvSpPr>
            <a:spLocks noGrp="1"/>
          </p:cNvSpPr>
          <p:nvPr>
            <p:ph type="body" sz="quarter" idx="10"/>
          </p:nvPr>
        </p:nvSpPr>
        <p:spPr>
          <a:xfrm>
            <a:off x="373063" y="5724362"/>
            <a:ext cx="11675502" cy="443498"/>
          </a:xfrm>
        </p:spPr>
        <p:txBody>
          <a:bodyPr>
            <a:normAutofit/>
          </a:bodyPr>
          <a:lstStyle/>
          <a:p>
            <a:r>
              <a:rPr lang="en-ES" dirty="0">
                <a:solidFill>
                  <a:srgbClr val="3A3838"/>
                </a:solidFill>
              </a:rPr>
              <a:t>¿</a:t>
            </a:r>
            <a:r>
              <a:rPr lang="en-ES" b="1" dirty="0">
                <a:solidFill>
                  <a:srgbClr val="3A3838"/>
                </a:solidFill>
              </a:rPr>
              <a:t>Por qué</a:t>
            </a:r>
            <a:r>
              <a:rPr lang="en-ES" dirty="0">
                <a:solidFill>
                  <a:srgbClr val="3A3838"/>
                </a:solidFill>
              </a:rPr>
              <a:t> qué salió de su país?</a:t>
            </a:r>
          </a:p>
        </p:txBody>
      </p:sp>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0" y="213557"/>
            <a:ext cx="8339806" cy="647577"/>
          </a:xfrm>
        </p:spPr>
        <p:txBody>
          <a:bodyPr>
            <a:normAutofit/>
          </a:bodyPr>
          <a:lstStyle/>
          <a:p>
            <a:r>
              <a:rPr lang="en-ES" dirty="0"/>
              <a:t>Asking questions using prepositions</a:t>
            </a:r>
          </a:p>
        </p:txBody>
      </p:sp>
      <p:sp>
        <p:nvSpPr>
          <p:cNvPr id="14" name="Speech Bubble: Rectangle with Corners Rounded 13">
            <a:extLst>
              <a:ext uri="{FF2B5EF4-FFF2-40B4-BE49-F238E27FC236}">
                <a16:creationId xmlns:a16="http://schemas.microsoft.com/office/drawing/2014/main" id="{FD3476BE-C567-4F2F-88F3-4A5207EB2C21}"/>
              </a:ext>
            </a:extLst>
          </p:cNvPr>
          <p:cNvSpPr/>
          <p:nvPr/>
        </p:nvSpPr>
        <p:spPr>
          <a:xfrm>
            <a:off x="8636334" y="3874565"/>
            <a:ext cx="3479132" cy="1275576"/>
          </a:xfrm>
          <a:prstGeom prst="wedgeRoundRectCallout">
            <a:avLst>
              <a:gd name="adj1" fmla="val -63455"/>
              <a:gd name="adj2" fmla="val 4188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Por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qué</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also begins with preposition, but is translated into English with only 1 word.</a:t>
            </a:r>
          </a:p>
        </p:txBody>
      </p:sp>
      <p:sp>
        <p:nvSpPr>
          <p:cNvPr id="4" name="Rounded Rectangle 11">
            <a:extLst>
              <a:ext uri="{FF2B5EF4-FFF2-40B4-BE49-F238E27FC236}">
                <a16:creationId xmlns:a16="http://schemas.microsoft.com/office/drawing/2014/main" id="{25607395-454A-DE09-7C4C-DCE3477BA73F}"/>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61FD82A-29EE-2B08-BFBD-1C2DEEE45953}"/>
              </a:ext>
            </a:extLst>
          </p:cNvPr>
          <p:cNvSpPr txBox="1"/>
          <p:nvPr/>
        </p:nvSpPr>
        <p:spPr>
          <a:xfrm>
            <a:off x="373064" y="1027533"/>
            <a:ext cx="104826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Sometimes we need to include a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preposition </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e.g. </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in, with </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as part of our question.  In informal English, we might say: </a:t>
            </a:r>
          </a:p>
        </p:txBody>
      </p:sp>
      <p:sp>
        <p:nvSpPr>
          <p:cNvPr id="7" name="TextBox 6">
            <a:extLst>
              <a:ext uri="{FF2B5EF4-FFF2-40B4-BE49-F238E27FC236}">
                <a16:creationId xmlns:a16="http://schemas.microsoft.com/office/drawing/2014/main" id="{FCB7497A-6419-BCBB-3533-7B67A8213E5E}"/>
              </a:ext>
            </a:extLst>
          </p:cNvPr>
          <p:cNvSpPr txBox="1"/>
          <p:nvPr/>
        </p:nvSpPr>
        <p:spPr>
          <a:xfrm>
            <a:off x="373063" y="1933449"/>
            <a:ext cx="10115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“Who did you go to Mexico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with</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Or, “Which year did he leave school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in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TextBox 7">
            <a:extLst>
              <a:ext uri="{FF2B5EF4-FFF2-40B4-BE49-F238E27FC236}">
                <a16:creationId xmlns:a16="http://schemas.microsoft.com/office/drawing/2014/main" id="{0C69DA3B-2FD3-166E-CE60-67943C71B992}"/>
              </a:ext>
            </a:extLst>
          </p:cNvPr>
          <p:cNvSpPr txBox="1"/>
          <p:nvPr/>
        </p:nvSpPr>
        <p:spPr>
          <a:xfrm>
            <a:off x="373063" y="2839365"/>
            <a:ext cx="10115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In formal English, however, the preposition comes at the beginning: </a:t>
            </a:r>
          </a:p>
        </p:txBody>
      </p:sp>
      <p:sp>
        <p:nvSpPr>
          <p:cNvPr id="9" name="TextBox 8">
            <a:extLst>
              <a:ext uri="{FF2B5EF4-FFF2-40B4-BE49-F238E27FC236}">
                <a16:creationId xmlns:a16="http://schemas.microsoft.com/office/drawing/2014/main" id="{D3D0F4FA-E2CA-B07D-0304-1F241CA6D8BE}"/>
              </a:ext>
            </a:extLst>
          </p:cNvPr>
          <p:cNvSpPr txBox="1"/>
          <p:nvPr/>
        </p:nvSpPr>
        <p:spPr>
          <a:xfrm>
            <a:off x="373063" y="3375949"/>
            <a:ext cx="91739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With</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whom did you go to Mexico?” Or,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In </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which year did he leave school?”</a:t>
            </a:r>
          </a:p>
        </p:txBody>
      </p:sp>
      <p:sp>
        <p:nvSpPr>
          <p:cNvPr id="10" name="TextBox 9">
            <a:extLst>
              <a:ext uri="{FF2B5EF4-FFF2-40B4-BE49-F238E27FC236}">
                <a16:creationId xmlns:a16="http://schemas.microsoft.com/office/drawing/2014/main" id="{29D40E98-598E-D845-7391-9EC32655A5CA}"/>
              </a:ext>
            </a:extLst>
          </p:cNvPr>
          <p:cNvSpPr txBox="1"/>
          <p:nvPr/>
        </p:nvSpPr>
        <p:spPr>
          <a:xfrm>
            <a:off x="373063" y="4281865"/>
            <a:ext cx="8161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In Spanish, prepositions also come at the beginning of the sentence.</a:t>
            </a: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C032EF0-1AC8-D270-ED78-5212D6677569}"/>
              </a:ext>
            </a:extLst>
          </p:cNvPr>
          <p:cNvSpPr txBox="1"/>
          <p:nvPr/>
        </p:nvSpPr>
        <p:spPr>
          <a:xfrm>
            <a:off x="373063" y="5187781"/>
            <a:ext cx="7285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400" b="1" i="0" u="none" strike="noStrike" kern="1200" cap="none" spc="0" normalizeH="0" baseline="0" noProof="0" dirty="0">
                <a:ln>
                  <a:noFill/>
                </a:ln>
                <a:solidFill>
                  <a:srgbClr val="3A3838"/>
                </a:solidFill>
                <a:effectLst/>
                <a:uLnTx/>
                <a:uFillTx/>
                <a:latin typeface="Century Gothic"/>
                <a:ea typeface="+mn-ea"/>
                <a:cs typeface="+mn-cs"/>
              </a:rPr>
              <a:t>Con</a:t>
            </a:r>
            <a:r>
              <a:rPr kumimoji="0" lang="en-ES" sz="2400" b="0" i="0" u="none" strike="noStrike" kern="1200" cap="none" spc="0" normalizeH="0" baseline="0" noProof="0" dirty="0">
                <a:ln>
                  <a:noFill/>
                </a:ln>
                <a:solidFill>
                  <a:srgbClr val="3A3838"/>
                </a:solidFill>
                <a:effectLst/>
                <a:uLnTx/>
                <a:uFillTx/>
                <a:latin typeface="Century Gothic"/>
                <a:ea typeface="+mn-ea"/>
                <a:cs typeface="+mn-cs"/>
              </a:rPr>
              <a:t> quién volviste a Estados Unidos?</a:t>
            </a:r>
          </a:p>
        </p:txBody>
      </p:sp>
      <p:sp>
        <p:nvSpPr>
          <p:cNvPr id="5" name="TextBox 4">
            <a:extLst>
              <a:ext uri="{FF2B5EF4-FFF2-40B4-BE49-F238E27FC236}">
                <a16:creationId xmlns:a16="http://schemas.microsoft.com/office/drawing/2014/main" id="{C24106A2-DE99-343F-61EA-3BF0DDF60948}"/>
              </a:ext>
            </a:extLst>
          </p:cNvPr>
          <p:cNvSpPr txBox="1"/>
          <p:nvPr/>
        </p:nvSpPr>
        <p:spPr>
          <a:xfrm>
            <a:off x="6210814" y="5112862"/>
            <a:ext cx="5988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Who did you return to the US </a:t>
            </a:r>
            <a:r>
              <a:rPr kumimoji="0" lang="en-ES" sz="2400" b="1" i="0" u="none" strike="noStrike" kern="1200" cap="none" spc="0" normalizeH="0" baseline="0" noProof="0" dirty="0">
                <a:ln>
                  <a:noFill/>
                </a:ln>
                <a:solidFill>
                  <a:srgbClr val="3A3838"/>
                </a:solidFill>
                <a:effectLst/>
                <a:uLnTx/>
                <a:uFillTx/>
                <a:latin typeface="Century Gothic"/>
                <a:ea typeface="+mn-ea"/>
                <a:cs typeface="+mn-cs"/>
              </a:rPr>
              <a:t>with</a:t>
            </a:r>
            <a:r>
              <a:rPr kumimoji="0" lang="en-ES"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2" name="TextBox 11">
            <a:extLst>
              <a:ext uri="{FF2B5EF4-FFF2-40B4-BE49-F238E27FC236}">
                <a16:creationId xmlns:a16="http://schemas.microsoft.com/office/drawing/2014/main" id="{0BB22C5B-3594-4C51-ACBD-DDE664497940}"/>
              </a:ext>
            </a:extLst>
          </p:cNvPr>
          <p:cNvSpPr txBox="1"/>
          <p:nvPr/>
        </p:nvSpPr>
        <p:spPr>
          <a:xfrm>
            <a:off x="6295479" y="5649443"/>
            <a:ext cx="5988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3A3838"/>
                </a:solidFill>
                <a:effectLst/>
                <a:uLnTx/>
                <a:uFillTx/>
                <a:latin typeface="Century Gothic"/>
                <a:ea typeface="+mn-ea"/>
                <a:cs typeface="+mn-cs"/>
              </a:rPr>
              <a:t>Why</a:t>
            </a:r>
            <a:r>
              <a:rPr kumimoji="0" lang="en-ES" sz="2400" b="0" i="0" u="none" strike="noStrike" kern="1200" cap="none" spc="0" normalizeH="0" baseline="0" noProof="0" dirty="0">
                <a:ln>
                  <a:noFill/>
                </a:ln>
                <a:solidFill>
                  <a:srgbClr val="3A3838"/>
                </a:solidFill>
                <a:effectLst/>
                <a:uLnTx/>
                <a:uFillTx/>
                <a:latin typeface="Century Gothic"/>
                <a:ea typeface="+mn-ea"/>
                <a:cs typeface="+mn-cs"/>
              </a:rPr>
              <a:t> did s/he leave his/her country?</a:t>
            </a:r>
          </a:p>
        </p:txBody>
      </p:sp>
      <p:grpSp>
        <p:nvGrpSpPr>
          <p:cNvPr id="13" name="Group 12">
            <a:extLst>
              <a:ext uri="{FF2B5EF4-FFF2-40B4-BE49-F238E27FC236}">
                <a16:creationId xmlns:a16="http://schemas.microsoft.com/office/drawing/2014/main" id="{4605C7A6-5904-97A2-46B6-9DFD8EDB8FA3}"/>
              </a:ext>
            </a:extLst>
          </p:cNvPr>
          <p:cNvGrpSpPr/>
          <p:nvPr/>
        </p:nvGrpSpPr>
        <p:grpSpPr>
          <a:xfrm>
            <a:off x="10867054" y="855424"/>
            <a:ext cx="1061089" cy="344128"/>
            <a:chOff x="7758664" y="380605"/>
            <a:chExt cx="1026170" cy="344128"/>
          </a:xfrm>
        </p:grpSpPr>
        <p:sp>
          <p:nvSpPr>
            <p:cNvPr id="15" name="TextBox 14">
              <a:extLst>
                <a:ext uri="{FF2B5EF4-FFF2-40B4-BE49-F238E27FC236}">
                  <a16:creationId xmlns:a16="http://schemas.microsoft.com/office/drawing/2014/main" id="{6FADFD23-2E3C-225F-8CC9-3E7F39C4660B}"/>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6" name="Straight Connector 15">
              <a:extLst>
                <a:ext uri="{FF2B5EF4-FFF2-40B4-BE49-F238E27FC236}">
                  <a16:creationId xmlns:a16="http://schemas.microsoft.com/office/drawing/2014/main" id="{0FC50610-F185-15AC-781E-67D7A39ACC27}"/>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64D290-57D7-62DF-00D1-7E911DD395FB}"/>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D30B4-033C-FFBE-EBF9-68C62AEB727B}"/>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AF9937-2093-04DC-CD47-3A0D760D6701}"/>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902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4" grpId="0" animBg="1"/>
      <p:bldP spid="6" grpId="0"/>
      <p:bldP spid="7" grpId="0"/>
      <p:bldP spid="8" grpId="0"/>
      <p:bldP spid="9" grpId="0"/>
      <p:bldP spid="10" grpId="0"/>
      <p:bldP spid="11" grpId="0"/>
      <p:bldP spid="5"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1D51A-1BF3-C19A-42CE-D454F0A2E52B}"/>
              </a:ext>
            </a:extLst>
          </p:cNvPr>
          <p:cNvSpPr>
            <a:spLocks noGrp="1"/>
          </p:cNvSpPr>
          <p:nvPr>
            <p:ph type="body" sz="quarter" idx="10"/>
          </p:nvPr>
        </p:nvSpPr>
        <p:spPr>
          <a:xfrm>
            <a:off x="208830" y="1038965"/>
            <a:ext cx="11514137" cy="701331"/>
          </a:xfrm>
        </p:spPr>
        <p:txBody>
          <a:bodyPr>
            <a:normAutofit/>
          </a:bodyPr>
          <a:lstStyle/>
          <a:p>
            <a:r>
              <a:rPr lang="en-ES" sz="2200" b="1" dirty="0"/>
              <a:t>Una periodista prepara unas preguntas para una entrevista con Julia Álvarez. ¿Cuál es la preposición correcta para cada pregunta?</a:t>
            </a:r>
          </a:p>
        </p:txBody>
      </p:sp>
      <p:sp>
        <p:nvSpPr>
          <p:cNvPr id="3" name="Title 2">
            <a:extLst>
              <a:ext uri="{FF2B5EF4-FFF2-40B4-BE49-F238E27FC236}">
                <a16:creationId xmlns:a16="http://schemas.microsoft.com/office/drawing/2014/main" id="{A33C2E60-E020-7195-F10D-7E0FB176C891}"/>
              </a:ext>
            </a:extLst>
          </p:cNvPr>
          <p:cNvSpPr>
            <a:spLocks noGrp="1"/>
          </p:cNvSpPr>
          <p:nvPr>
            <p:ph type="title"/>
          </p:nvPr>
        </p:nvSpPr>
        <p:spPr>
          <a:xfrm>
            <a:off x="-1" y="213557"/>
            <a:ext cx="6907238" cy="647577"/>
          </a:xfrm>
        </p:spPr>
        <p:txBody>
          <a:bodyPr>
            <a:normAutofit/>
          </a:bodyPr>
          <a:lstStyle/>
          <a:p>
            <a:r>
              <a:rPr lang="en-ES" dirty="0"/>
              <a:t>Una entrevista a Julia Álvarez</a:t>
            </a:r>
          </a:p>
        </p:txBody>
      </p:sp>
      <p:sp>
        <p:nvSpPr>
          <p:cNvPr id="9" name="Rounded Rectangle 11">
            <a:extLst>
              <a:ext uri="{FF2B5EF4-FFF2-40B4-BE49-F238E27FC236}">
                <a16:creationId xmlns:a16="http://schemas.microsoft.com/office/drawing/2014/main" id="{2A28A9F5-564C-F465-78B5-48625723D739}"/>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1" name="TextBox 10">
            <a:extLst>
              <a:ext uri="{FF2B5EF4-FFF2-40B4-BE49-F238E27FC236}">
                <a16:creationId xmlns:a16="http://schemas.microsoft.com/office/drawing/2014/main" id="{53975E3C-2A37-64A9-03A8-97D302CFEC4A}"/>
              </a:ext>
            </a:extLst>
          </p:cNvPr>
          <p:cNvSpPr txBox="1"/>
          <p:nvPr/>
        </p:nvSpPr>
        <p:spPr>
          <a:xfrm>
            <a:off x="499829" y="1802770"/>
            <a:ext cx="115314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200" b="0" i="0" u="none" strike="noStrike" kern="1200" cap="none" spc="0" normalizeH="0" baseline="0" noProof="0" dirty="0">
                <a:ln>
                  <a:noFill/>
                </a:ln>
                <a:solidFill>
                  <a:srgbClr val="3A3838"/>
                </a:solidFill>
                <a:effectLst/>
                <a:uLnTx/>
                <a:uFillTx/>
                <a:latin typeface="Century Gothic"/>
                <a:ea typeface="+mn-ea"/>
                <a:cs typeface="+mn-cs"/>
              </a:rPr>
              <a:t>Hoy hablamos con una autora estadounidense que vivió los primeros diez años de su vida en la República Dominicana*: Julia Álvarez. Julia, tu familia, ¿_____ qué país nació?</a:t>
            </a:r>
          </a:p>
        </p:txBody>
      </p:sp>
      <p:sp>
        <p:nvSpPr>
          <p:cNvPr id="13" name="TextBox 12">
            <a:extLst>
              <a:ext uri="{FF2B5EF4-FFF2-40B4-BE49-F238E27FC236}">
                <a16:creationId xmlns:a16="http://schemas.microsoft.com/office/drawing/2014/main" id="{5998E8BB-E897-127D-03E0-92ED4CAC8C78}"/>
              </a:ext>
            </a:extLst>
          </p:cNvPr>
          <p:cNvSpPr txBox="1"/>
          <p:nvPr/>
        </p:nvSpPr>
        <p:spPr>
          <a:xfrm>
            <a:off x="546999" y="3168764"/>
            <a:ext cx="102872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200" b="0" i="0" u="none" strike="noStrike" kern="1200" cap="none" spc="0" normalizeH="0" baseline="0" noProof="0" dirty="0">
                <a:ln>
                  <a:noFill/>
                </a:ln>
                <a:solidFill>
                  <a:srgbClr val="3A3838"/>
                </a:solidFill>
                <a:effectLst/>
                <a:uLnTx/>
                <a:uFillTx/>
                <a:latin typeface="Century Gothic"/>
                <a:ea typeface="+mn-ea"/>
                <a:cs typeface="+mn-cs"/>
              </a:rPr>
              <a:t>Y, ¿ ______ cuándo viviste en Estados Unidos?</a:t>
            </a:r>
          </a:p>
        </p:txBody>
      </p:sp>
      <p:sp>
        <p:nvSpPr>
          <p:cNvPr id="15" name="TextBox 14">
            <a:extLst>
              <a:ext uri="{FF2B5EF4-FFF2-40B4-BE49-F238E27FC236}">
                <a16:creationId xmlns:a16="http://schemas.microsoft.com/office/drawing/2014/main" id="{DB54B822-80F5-209A-9ACF-1BF439325BDC}"/>
              </a:ext>
            </a:extLst>
          </p:cNvPr>
          <p:cNvSpPr txBox="1"/>
          <p:nvPr/>
        </p:nvSpPr>
        <p:spPr>
          <a:xfrm>
            <a:off x="516898" y="4047460"/>
            <a:ext cx="97839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200" b="0" i="0" u="none" strike="noStrike" kern="1200" cap="none" spc="0" normalizeH="0" baseline="0" noProof="0" dirty="0">
                <a:ln>
                  <a:noFill/>
                </a:ln>
                <a:solidFill>
                  <a:srgbClr val="3A3838"/>
                </a:solidFill>
                <a:effectLst/>
                <a:uLnTx/>
                <a:uFillTx/>
                <a:latin typeface="Century Gothic"/>
                <a:ea typeface="+mn-ea"/>
                <a:cs typeface="+mn-cs"/>
              </a:rPr>
              <a:t>Y más tarde volviste a los Estados Unidos, ¿ _____ qué?</a:t>
            </a:r>
          </a:p>
        </p:txBody>
      </p:sp>
      <p:sp>
        <p:nvSpPr>
          <p:cNvPr id="17" name="TextBox 16">
            <a:extLst>
              <a:ext uri="{FF2B5EF4-FFF2-40B4-BE49-F238E27FC236}">
                <a16:creationId xmlns:a16="http://schemas.microsoft.com/office/drawing/2014/main" id="{7D836260-AE6C-2A5B-F522-0614756B35AC}"/>
              </a:ext>
            </a:extLst>
          </p:cNvPr>
          <p:cNvSpPr txBox="1"/>
          <p:nvPr/>
        </p:nvSpPr>
        <p:spPr>
          <a:xfrm>
            <a:off x="516898" y="4910140"/>
            <a:ext cx="99804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200" b="0" i="0" u="none" strike="noStrike" kern="1200" cap="none" spc="0" normalizeH="0" baseline="0" noProof="0" dirty="0">
                <a:ln>
                  <a:noFill/>
                </a:ln>
                <a:solidFill>
                  <a:srgbClr val="3A3838"/>
                </a:solidFill>
                <a:effectLst/>
                <a:uLnTx/>
                <a:uFillTx/>
                <a:latin typeface="Century Gothic"/>
                <a:ea typeface="+mn-ea"/>
                <a:cs typeface="+mn-cs"/>
              </a:rPr>
              <a:t>Escribiste desde muy joven, ¿ _____ quién leíste tus primeros textos?</a:t>
            </a:r>
          </a:p>
        </p:txBody>
      </p:sp>
      <p:sp>
        <p:nvSpPr>
          <p:cNvPr id="22" name="TextBox 21">
            <a:extLst>
              <a:ext uri="{FF2B5EF4-FFF2-40B4-BE49-F238E27FC236}">
                <a16:creationId xmlns:a16="http://schemas.microsoft.com/office/drawing/2014/main" id="{9CF50C93-821F-A7FA-4758-439761206D28}"/>
              </a:ext>
            </a:extLst>
          </p:cNvPr>
          <p:cNvSpPr txBox="1"/>
          <p:nvPr/>
        </p:nvSpPr>
        <p:spPr>
          <a:xfrm>
            <a:off x="586624" y="5766839"/>
            <a:ext cx="97916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200" b="0" i="0" u="none" strike="noStrike" kern="1200" cap="none" spc="0" normalizeH="0" baseline="0" noProof="0" dirty="0">
                <a:ln>
                  <a:noFill/>
                </a:ln>
                <a:solidFill>
                  <a:srgbClr val="3A3838"/>
                </a:solidFill>
                <a:effectLst/>
                <a:uLnTx/>
                <a:uFillTx/>
                <a:latin typeface="Century Gothic"/>
                <a:ea typeface="+mn-ea"/>
                <a:cs typeface="+mn-cs"/>
              </a:rPr>
              <a:t>¿Y _____ qué cosas encontraste inspiración para empezar a escribir?  </a:t>
            </a:r>
          </a:p>
        </p:txBody>
      </p:sp>
      <p:sp>
        <p:nvSpPr>
          <p:cNvPr id="24" name="TextBox 23">
            <a:hlinkClick r:id="" action="ppaction://noaction">
              <a:snd r:embed="rId3" name="Hoy hablamos....wav"/>
            </a:hlinkClick>
            <a:extLst>
              <a:ext uri="{FF2B5EF4-FFF2-40B4-BE49-F238E27FC236}">
                <a16:creationId xmlns:a16="http://schemas.microsoft.com/office/drawing/2014/main" id="{2206AA16-2C03-EFA3-B069-D74C730AD84F}"/>
              </a:ext>
            </a:extLst>
          </p:cNvPr>
          <p:cNvSpPr txBox="1"/>
          <p:nvPr/>
        </p:nvSpPr>
        <p:spPr>
          <a:xfrm>
            <a:off x="208830" y="1918127"/>
            <a:ext cx="327334" cy="40011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5" name="TextBox 24">
            <a:hlinkClick r:id="" action="ppaction://noaction">
              <a:snd r:embed="rId4" name="Y hasta cuando....wav"/>
            </a:hlinkClick>
            <a:extLst>
              <a:ext uri="{FF2B5EF4-FFF2-40B4-BE49-F238E27FC236}">
                <a16:creationId xmlns:a16="http://schemas.microsoft.com/office/drawing/2014/main" id="{213478B2-20CE-8C16-CE0D-0562AE6467C5}"/>
              </a:ext>
            </a:extLst>
          </p:cNvPr>
          <p:cNvSpPr txBox="1"/>
          <p:nvPr/>
        </p:nvSpPr>
        <p:spPr>
          <a:xfrm>
            <a:off x="212645" y="3178252"/>
            <a:ext cx="328936" cy="400110"/>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6" name="TextBox 25">
            <a:hlinkClick r:id="" action="ppaction://noaction">
              <a:snd r:embed="rId5" name="Y ma%CC%81s tarde....wav"/>
            </a:hlinkClick>
            <a:extLst>
              <a:ext uri="{FF2B5EF4-FFF2-40B4-BE49-F238E27FC236}">
                <a16:creationId xmlns:a16="http://schemas.microsoft.com/office/drawing/2014/main" id="{1036E72E-EA3C-EDC4-EAF8-3C592888179B}"/>
              </a:ext>
            </a:extLst>
          </p:cNvPr>
          <p:cNvSpPr txBox="1"/>
          <p:nvPr/>
        </p:nvSpPr>
        <p:spPr>
          <a:xfrm>
            <a:off x="232713" y="4058255"/>
            <a:ext cx="288801" cy="40011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7" name="TextBox 26">
            <a:hlinkClick r:id="" action="ppaction://noaction">
              <a:snd r:embed="rId6" name="escribiste desde.wav"/>
            </a:hlinkClick>
            <a:extLst>
              <a:ext uri="{FF2B5EF4-FFF2-40B4-BE49-F238E27FC236}">
                <a16:creationId xmlns:a16="http://schemas.microsoft.com/office/drawing/2014/main" id="{0C39FDBF-D542-69C4-620B-81A6E26A1C61}"/>
              </a:ext>
            </a:extLst>
          </p:cNvPr>
          <p:cNvSpPr txBox="1"/>
          <p:nvPr/>
        </p:nvSpPr>
        <p:spPr>
          <a:xfrm>
            <a:off x="212645" y="4938258"/>
            <a:ext cx="328936" cy="400110"/>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8" name="TextBox 27">
            <a:hlinkClick r:id="" action="ppaction://noaction">
              <a:snd r:embed="rId7" name="%C2%BFEn que%CC%81 cosas....wav"/>
            </a:hlinkClick>
            <a:extLst>
              <a:ext uri="{FF2B5EF4-FFF2-40B4-BE49-F238E27FC236}">
                <a16:creationId xmlns:a16="http://schemas.microsoft.com/office/drawing/2014/main" id="{E33E94DD-E5FE-EBA9-DBBA-CDDA8C264038}"/>
              </a:ext>
            </a:extLst>
          </p:cNvPr>
          <p:cNvSpPr txBox="1"/>
          <p:nvPr/>
        </p:nvSpPr>
        <p:spPr>
          <a:xfrm>
            <a:off x="212645" y="5818261"/>
            <a:ext cx="328936" cy="400110"/>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34" name="TextBox 33">
            <a:extLst>
              <a:ext uri="{FF2B5EF4-FFF2-40B4-BE49-F238E27FC236}">
                <a16:creationId xmlns:a16="http://schemas.microsoft.com/office/drawing/2014/main" id="{DC0BFB87-D4AE-246F-00B2-2651D8A50E4C}"/>
              </a:ext>
            </a:extLst>
          </p:cNvPr>
          <p:cNvSpPr txBox="1"/>
          <p:nvPr/>
        </p:nvSpPr>
        <p:spPr>
          <a:xfrm>
            <a:off x="6860034" y="170796"/>
            <a:ext cx="33296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*República Dominicana = Dominican Republic</a:t>
            </a:r>
          </a:p>
        </p:txBody>
      </p:sp>
      <p:sp>
        <p:nvSpPr>
          <p:cNvPr id="35" name="TextBox 34">
            <a:extLst>
              <a:ext uri="{FF2B5EF4-FFF2-40B4-BE49-F238E27FC236}">
                <a16:creationId xmlns:a16="http://schemas.microsoft.com/office/drawing/2014/main" id="{022F2B27-20DE-47D5-D8A3-7CBD40EF8950}"/>
              </a:ext>
            </a:extLst>
          </p:cNvPr>
          <p:cNvSpPr txBox="1"/>
          <p:nvPr/>
        </p:nvSpPr>
        <p:spPr>
          <a:xfrm>
            <a:off x="3686414" y="6423483"/>
            <a:ext cx="5075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highlight>
                  <a:srgbClr val="FFF5F5"/>
                </a:highlight>
                <a:uLnTx/>
                <a:uFillTx/>
                <a:latin typeface="Century Gothic"/>
                <a:ea typeface="+mn-ea"/>
                <a:cs typeface="+mn-cs"/>
              </a:rPr>
              <a:t>*estadounidense (H) = from the US</a:t>
            </a:r>
          </a:p>
        </p:txBody>
      </p:sp>
      <p:sp>
        <p:nvSpPr>
          <p:cNvPr id="43" name="TextBox 42">
            <a:extLst>
              <a:ext uri="{FF2B5EF4-FFF2-40B4-BE49-F238E27FC236}">
                <a16:creationId xmlns:a16="http://schemas.microsoft.com/office/drawing/2014/main" id="{67D30F38-B844-3B0E-5510-FF895BB60F62}"/>
              </a:ext>
            </a:extLst>
          </p:cNvPr>
          <p:cNvSpPr txBox="1"/>
          <p:nvPr/>
        </p:nvSpPr>
        <p:spPr>
          <a:xfrm>
            <a:off x="1693133" y="2548169"/>
            <a:ext cx="508473"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a:t>
            </a:r>
          </a:p>
        </p:txBody>
      </p:sp>
      <p:sp>
        <p:nvSpPr>
          <p:cNvPr id="44" name="TextBox 43">
            <a:extLst>
              <a:ext uri="{FF2B5EF4-FFF2-40B4-BE49-F238E27FC236}">
                <a16:creationId xmlns:a16="http://schemas.microsoft.com/office/drawing/2014/main" id="{7D0B1957-0B36-8150-FB39-999EA3CC427A}"/>
              </a:ext>
            </a:extLst>
          </p:cNvPr>
          <p:cNvSpPr txBox="1"/>
          <p:nvPr/>
        </p:nvSpPr>
        <p:spPr>
          <a:xfrm>
            <a:off x="2366037" y="2548169"/>
            <a:ext cx="359394"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46" name="TextBox 45">
            <a:extLst>
              <a:ext uri="{FF2B5EF4-FFF2-40B4-BE49-F238E27FC236}">
                <a16:creationId xmlns:a16="http://schemas.microsoft.com/office/drawing/2014/main" id="{049274A1-4F96-93F7-7AE5-BACFB105EAB1}"/>
              </a:ext>
            </a:extLst>
          </p:cNvPr>
          <p:cNvSpPr txBox="1"/>
          <p:nvPr/>
        </p:nvSpPr>
        <p:spPr>
          <a:xfrm>
            <a:off x="2889862" y="2548169"/>
            <a:ext cx="527709"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de</a:t>
            </a:r>
          </a:p>
        </p:txBody>
      </p:sp>
      <p:sp>
        <p:nvSpPr>
          <p:cNvPr id="47" name="TextBox 46">
            <a:extLst>
              <a:ext uri="{FF2B5EF4-FFF2-40B4-BE49-F238E27FC236}">
                <a16:creationId xmlns:a16="http://schemas.microsoft.com/office/drawing/2014/main" id="{1E3A1992-A12B-A62C-10AF-53BE720E33CB}"/>
              </a:ext>
            </a:extLst>
          </p:cNvPr>
          <p:cNvSpPr txBox="1"/>
          <p:nvPr/>
        </p:nvSpPr>
        <p:spPr>
          <a:xfrm>
            <a:off x="6860034" y="3179603"/>
            <a:ext cx="604653"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por</a:t>
            </a:r>
          </a:p>
        </p:txBody>
      </p:sp>
      <p:sp>
        <p:nvSpPr>
          <p:cNvPr id="48" name="TextBox 47">
            <a:extLst>
              <a:ext uri="{FF2B5EF4-FFF2-40B4-BE49-F238E27FC236}">
                <a16:creationId xmlns:a16="http://schemas.microsoft.com/office/drawing/2014/main" id="{1739C86A-38E1-B3E7-9D68-C0EF80F33C93}"/>
              </a:ext>
            </a:extLst>
          </p:cNvPr>
          <p:cNvSpPr txBox="1"/>
          <p:nvPr/>
        </p:nvSpPr>
        <p:spPr>
          <a:xfrm>
            <a:off x="7603278" y="3177927"/>
            <a:ext cx="877163"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hasta</a:t>
            </a:r>
          </a:p>
        </p:txBody>
      </p:sp>
      <p:sp>
        <p:nvSpPr>
          <p:cNvPr id="49" name="TextBox 48">
            <a:extLst>
              <a:ext uri="{FF2B5EF4-FFF2-40B4-BE49-F238E27FC236}">
                <a16:creationId xmlns:a16="http://schemas.microsoft.com/office/drawing/2014/main" id="{A6FB7812-F08B-3518-6527-E1091BDDF051}"/>
              </a:ext>
            </a:extLst>
          </p:cNvPr>
          <p:cNvSpPr txBox="1"/>
          <p:nvPr/>
        </p:nvSpPr>
        <p:spPr>
          <a:xfrm>
            <a:off x="8619032" y="3174036"/>
            <a:ext cx="359394"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50" name="TextBox 49">
            <a:extLst>
              <a:ext uri="{FF2B5EF4-FFF2-40B4-BE49-F238E27FC236}">
                <a16:creationId xmlns:a16="http://schemas.microsoft.com/office/drawing/2014/main" id="{71AFF4A2-EBF3-35F0-44C0-03AD72631504}"/>
              </a:ext>
            </a:extLst>
          </p:cNvPr>
          <p:cNvSpPr txBox="1"/>
          <p:nvPr/>
        </p:nvSpPr>
        <p:spPr>
          <a:xfrm>
            <a:off x="9430978" y="4068749"/>
            <a:ext cx="604653" cy="400110"/>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por</a:t>
            </a:r>
          </a:p>
        </p:txBody>
      </p:sp>
      <p:sp>
        <p:nvSpPr>
          <p:cNvPr id="51" name="TextBox 50">
            <a:extLst>
              <a:ext uri="{FF2B5EF4-FFF2-40B4-BE49-F238E27FC236}">
                <a16:creationId xmlns:a16="http://schemas.microsoft.com/office/drawing/2014/main" id="{60144B4C-079D-CDE4-0EBC-F3CCD65A2A2D}"/>
              </a:ext>
            </a:extLst>
          </p:cNvPr>
          <p:cNvSpPr txBox="1"/>
          <p:nvPr/>
        </p:nvSpPr>
        <p:spPr>
          <a:xfrm>
            <a:off x="8052569" y="4058255"/>
            <a:ext cx="508473"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a:t>
            </a:r>
          </a:p>
        </p:txBody>
      </p:sp>
      <p:sp>
        <p:nvSpPr>
          <p:cNvPr id="52" name="TextBox 51">
            <a:extLst>
              <a:ext uri="{FF2B5EF4-FFF2-40B4-BE49-F238E27FC236}">
                <a16:creationId xmlns:a16="http://schemas.microsoft.com/office/drawing/2014/main" id="{703B1CB0-D02F-BBC4-2D6C-E7344EE516E6}"/>
              </a:ext>
            </a:extLst>
          </p:cNvPr>
          <p:cNvSpPr txBox="1"/>
          <p:nvPr/>
        </p:nvSpPr>
        <p:spPr>
          <a:xfrm>
            <a:off x="8732155" y="4068749"/>
            <a:ext cx="527709"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de</a:t>
            </a:r>
          </a:p>
        </p:txBody>
      </p:sp>
      <p:sp>
        <p:nvSpPr>
          <p:cNvPr id="53" name="TextBox 52">
            <a:extLst>
              <a:ext uri="{FF2B5EF4-FFF2-40B4-BE49-F238E27FC236}">
                <a16:creationId xmlns:a16="http://schemas.microsoft.com/office/drawing/2014/main" id="{CC7C6018-D878-018F-D8F3-724A70165EF0}"/>
              </a:ext>
            </a:extLst>
          </p:cNvPr>
          <p:cNvSpPr txBox="1"/>
          <p:nvPr/>
        </p:nvSpPr>
        <p:spPr>
          <a:xfrm>
            <a:off x="9758230" y="4894671"/>
            <a:ext cx="527709"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de</a:t>
            </a:r>
          </a:p>
        </p:txBody>
      </p:sp>
      <p:sp>
        <p:nvSpPr>
          <p:cNvPr id="54" name="TextBox 53">
            <a:extLst>
              <a:ext uri="{FF2B5EF4-FFF2-40B4-BE49-F238E27FC236}">
                <a16:creationId xmlns:a16="http://schemas.microsoft.com/office/drawing/2014/main" id="{CAEC0355-A1E6-7A6A-01BD-6D4C8C08FEBD}"/>
              </a:ext>
            </a:extLst>
          </p:cNvPr>
          <p:cNvSpPr txBox="1"/>
          <p:nvPr/>
        </p:nvSpPr>
        <p:spPr>
          <a:xfrm>
            <a:off x="10442107" y="4894671"/>
            <a:ext cx="359394"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55" name="TextBox 54">
            <a:extLst>
              <a:ext uri="{FF2B5EF4-FFF2-40B4-BE49-F238E27FC236}">
                <a16:creationId xmlns:a16="http://schemas.microsoft.com/office/drawing/2014/main" id="{2B4D5472-4109-EA9F-2CA3-EF36BF526D99}"/>
              </a:ext>
            </a:extLst>
          </p:cNvPr>
          <p:cNvSpPr txBox="1"/>
          <p:nvPr/>
        </p:nvSpPr>
        <p:spPr>
          <a:xfrm>
            <a:off x="10957669" y="4895708"/>
            <a:ext cx="785793"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para</a:t>
            </a:r>
          </a:p>
        </p:txBody>
      </p:sp>
      <p:sp>
        <p:nvSpPr>
          <p:cNvPr id="56" name="TextBox 55">
            <a:extLst>
              <a:ext uri="{FF2B5EF4-FFF2-40B4-BE49-F238E27FC236}">
                <a16:creationId xmlns:a16="http://schemas.microsoft.com/office/drawing/2014/main" id="{735D53DD-DB8F-74FC-CF3F-B15191A13419}"/>
              </a:ext>
            </a:extLst>
          </p:cNvPr>
          <p:cNvSpPr txBox="1"/>
          <p:nvPr/>
        </p:nvSpPr>
        <p:spPr>
          <a:xfrm>
            <a:off x="9988894" y="5779922"/>
            <a:ext cx="508473"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a:t>
            </a:r>
          </a:p>
        </p:txBody>
      </p:sp>
      <p:sp>
        <p:nvSpPr>
          <p:cNvPr id="57" name="TextBox 56">
            <a:extLst>
              <a:ext uri="{FF2B5EF4-FFF2-40B4-BE49-F238E27FC236}">
                <a16:creationId xmlns:a16="http://schemas.microsoft.com/office/drawing/2014/main" id="{E4C0BCCD-8779-BD19-2809-665954303E76}"/>
              </a:ext>
            </a:extLst>
          </p:cNvPr>
          <p:cNvSpPr txBox="1"/>
          <p:nvPr/>
        </p:nvSpPr>
        <p:spPr>
          <a:xfrm>
            <a:off x="10631428" y="5779922"/>
            <a:ext cx="676788"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con</a:t>
            </a:r>
          </a:p>
        </p:txBody>
      </p:sp>
      <p:sp>
        <p:nvSpPr>
          <p:cNvPr id="58" name="TextBox 57">
            <a:extLst>
              <a:ext uri="{FF2B5EF4-FFF2-40B4-BE49-F238E27FC236}">
                <a16:creationId xmlns:a16="http://schemas.microsoft.com/office/drawing/2014/main" id="{EF1BFC2F-E0BB-816D-DCBF-918F95C51F69}"/>
              </a:ext>
            </a:extLst>
          </p:cNvPr>
          <p:cNvSpPr txBox="1"/>
          <p:nvPr/>
        </p:nvSpPr>
        <p:spPr>
          <a:xfrm>
            <a:off x="11442277" y="5779922"/>
            <a:ext cx="604653" cy="400110"/>
          </a:xfrm>
          <a:prstGeom prst="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por</a:t>
            </a:r>
          </a:p>
        </p:txBody>
      </p:sp>
      <p:sp>
        <p:nvSpPr>
          <p:cNvPr id="59" name="TextBox 58">
            <a:extLst>
              <a:ext uri="{FF2B5EF4-FFF2-40B4-BE49-F238E27FC236}">
                <a16:creationId xmlns:a16="http://schemas.microsoft.com/office/drawing/2014/main" id="{ACBB5803-31E7-CD4F-A028-56F184C75C6F}"/>
              </a:ext>
            </a:extLst>
          </p:cNvPr>
          <p:cNvSpPr txBox="1"/>
          <p:nvPr/>
        </p:nvSpPr>
        <p:spPr>
          <a:xfrm>
            <a:off x="9907692" y="2178702"/>
            <a:ext cx="74381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a:t>
            </a:r>
          </a:p>
        </p:txBody>
      </p:sp>
      <p:sp>
        <p:nvSpPr>
          <p:cNvPr id="60" name="TextBox 59">
            <a:extLst>
              <a:ext uri="{FF2B5EF4-FFF2-40B4-BE49-F238E27FC236}">
                <a16:creationId xmlns:a16="http://schemas.microsoft.com/office/drawing/2014/main" id="{25B103F1-8ED7-00DD-2656-96617C37791C}"/>
              </a:ext>
            </a:extLst>
          </p:cNvPr>
          <p:cNvSpPr txBox="1"/>
          <p:nvPr/>
        </p:nvSpPr>
        <p:spPr>
          <a:xfrm>
            <a:off x="1139220" y="3166671"/>
            <a:ext cx="97260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hasta</a:t>
            </a:r>
          </a:p>
        </p:txBody>
      </p:sp>
      <p:sp>
        <p:nvSpPr>
          <p:cNvPr id="61" name="TextBox 60">
            <a:extLst>
              <a:ext uri="{FF2B5EF4-FFF2-40B4-BE49-F238E27FC236}">
                <a16:creationId xmlns:a16="http://schemas.microsoft.com/office/drawing/2014/main" id="{A5AD2F67-F652-3922-26E9-6DA5CC8E3840}"/>
              </a:ext>
            </a:extLst>
          </p:cNvPr>
          <p:cNvSpPr txBox="1"/>
          <p:nvPr/>
        </p:nvSpPr>
        <p:spPr>
          <a:xfrm>
            <a:off x="6430738" y="4058255"/>
            <a:ext cx="75189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por</a:t>
            </a:r>
          </a:p>
        </p:txBody>
      </p:sp>
      <p:sp>
        <p:nvSpPr>
          <p:cNvPr id="62" name="TextBox 61">
            <a:extLst>
              <a:ext uri="{FF2B5EF4-FFF2-40B4-BE49-F238E27FC236}">
                <a16:creationId xmlns:a16="http://schemas.microsoft.com/office/drawing/2014/main" id="{7E34A7BD-1379-7128-AD9A-441F74AC3CF7}"/>
              </a:ext>
            </a:extLst>
          </p:cNvPr>
          <p:cNvSpPr txBox="1"/>
          <p:nvPr/>
        </p:nvSpPr>
        <p:spPr>
          <a:xfrm>
            <a:off x="4618299" y="4904159"/>
            <a:ext cx="72920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63" name="TextBox 62">
            <a:extLst>
              <a:ext uri="{FF2B5EF4-FFF2-40B4-BE49-F238E27FC236}">
                <a16:creationId xmlns:a16="http://schemas.microsoft.com/office/drawing/2014/main" id="{C77B97B8-E8FD-419E-FA8C-3D2A59625B92}"/>
              </a:ext>
            </a:extLst>
          </p:cNvPr>
          <p:cNvSpPr txBox="1"/>
          <p:nvPr/>
        </p:nvSpPr>
        <p:spPr>
          <a:xfrm>
            <a:off x="1055617" y="5797616"/>
            <a:ext cx="758083"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a:t>
            </a:r>
          </a:p>
        </p:txBody>
      </p:sp>
      <p:pic>
        <p:nvPicPr>
          <p:cNvPr id="1026" name="Picture 2" descr="Journalism - Clip Art Library">
            <a:extLst>
              <a:ext uri="{FF2B5EF4-FFF2-40B4-BE49-F238E27FC236}">
                <a16:creationId xmlns:a16="http://schemas.microsoft.com/office/drawing/2014/main" id="{A46150DA-47EF-0189-B140-3A9BF2038E2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322470" y="2928547"/>
            <a:ext cx="1397066" cy="150549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8BDD73E-CE25-4889-BDCF-1B7482956BA7}"/>
              </a:ext>
            </a:extLst>
          </p:cNvPr>
          <p:cNvGrpSpPr/>
          <p:nvPr/>
        </p:nvGrpSpPr>
        <p:grpSpPr>
          <a:xfrm>
            <a:off x="10843387" y="872456"/>
            <a:ext cx="1061089" cy="344128"/>
            <a:chOff x="7758664" y="380605"/>
            <a:chExt cx="1026170" cy="344128"/>
          </a:xfrm>
        </p:grpSpPr>
        <p:sp>
          <p:nvSpPr>
            <p:cNvPr id="5" name="TextBox 4">
              <a:extLst>
                <a:ext uri="{FF2B5EF4-FFF2-40B4-BE49-F238E27FC236}">
                  <a16:creationId xmlns:a16="http://schemas.microsoft.com/office/drawing/2014/main" id="{6186ED2F-BFDC-C2B8-94D1-A6B25BEF87B2}"/>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6" name="Straight Connector 5">
              <a:extLst>
                <a:ext uri="{FF2B5EF4-FFF2-40B4-BE49-F238E27FC236}">
                  <a16:creationId xmlns:a16="http://schemas.microsoft.com/office/drawing/2014/main" id="{262ACEC3-598E-0A0F-AE5C-8C722696CE5B}"/>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5F21CF-8EFC-97E1-E7DC-D3ED23D1732C}"/>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3D88E7-354E-742B-8798-D3A9E5CCCF34}"/>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871F8C-15B7-126E-3335-68B3DC2E3956}"/>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91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1D51A-1BF3-C19A-42CE-D454F0A2E52B}"/>
              </a:ext>
            </a:extLst>
          </p:cNvPr>
          <p:cNvSpPr>
            <a:spLocks noGrp="1"/>
          </p:cNvSpPr>
          <p:nvPr>
            <p:ph type="body" sz="quarter" idx="10"/>
          </p:nvPr>
        </p:nvSpPr>
        <p:spPr>
          <a:xfrm>
            <a:off x="105771" y="967538"/>
            <a:ext cx="11514137" cy="701331"/>
          </a:xfrm>
        </p:spPr>
        <p:txBody>
          <a:bodyPr>
            <a:normAutofit/>
          </a:bodyPr>
          <a:lstStyle/>
          <a:p>
            <a:r>
              <a:rPr lang="en-ES" sz="2200" b="1" dirty="0"/>
              <a:t>Aquí tienes una entrevista con Julia Álvarez. La periodista perdió el orden de las respuestas. ¿Cuál es la respuesta para cada pregunta?</a:t>
            </a:r>
          </a:p>
        </p:txBody>
      </p:sp>
      <p:sp>
        <p:nvSpPr>
          <p:cNvPr id="3" name="Title 2">
            <a:extLst>
              <a:ext uri="{FF2B5EF4-FFF2-40B4-BE49-F238E27FC236}">
                <a16:creationId xmlns:a16="http://schemas.microsoft.com/office/drawing/2014/main" id="{A33C2E60-E020-7195-F10D-7E0FB176C891}"/>
              </a:ext>
            </a:extLst>
          </p:cNvPr>
          <p:cNvSpPr>
            <a:spLocks noGrp="1"/>
          </p:cNvSpPr>
          <p:nvPr>
            <p:ph type="title"/>
          </p:nvPr>
        </p:nvSpPr>
        <p:spPr>
          <a:xfrm>
            <a:off x="-1" y="213557"/>
            <a:ext cx="6907238" cy="647577"/>
          </a:xfrm>
        </p:spPr>
        <p:txBody>
          <a:bodyPr>
            <a:normAutofit/>
          </a:bodyPr>
          <a:lstStyle/>
          <a:p>
            <a:r>
              <a:rPr lang="en-ES" dirty="0"/>
              <a:t>Una entrevista a Julia Álvarez</a:t>
            </a:r>
          </a:p>
        </p:txBody>
      </p:sp>
      <p:sp>
        <p:nvSpPr>
          <p:cNvPr id="9" name="Rounded Rectangle 11">
            <a:extLst>
              <a:ext uri="{FF2B5EF4-FFF2-40B4-BE49-F238E27FC236}">
                <a16:creationId xmlns:a16="http://schemas.microsoft.com/office/drawing/2014/main" id="{2A28A9F5-564C-F465-78B5-48625723D739}"/>
              </a:ext>
            </a:extLst>
          </p:cNvPr>
          <p:cNvSpPr/>
          <p:nvPr/>
        </p:nvSpPr>
        <p:spPr>
          <a:xfrm>
            <a:off x="9965804" y="258166"/>
            <a:ext cx="1962340"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3975E3C-2A37-64A9-03A8-97D302CFEC4A}"/>
              </a:ext>
            </a:extLst>
          </p:cNvPr>
          <p:cNvSpPr txBox="1"/>
          <p:nvPr/>
        </p:nvSpPr>
        <p:spPr>
          <a:xfrm>
            <a:off x="396713" y="2003976"/>
            <a:ext cx="62397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Hoy hablamos con una autora estadounidense que vivió los primeros diez años de su vida en la República Dominicana*: Julia Álvarez. Julia, tu familia, ¿en qué país nació?</a:t>
            </a:r>
          </a:p>
        </p:txBody>
      </p:sp>
      <p:sp>
        <p:nvSpPr>
          <p:cNvPr id="12" name="TextBox 11">
            <a:extLst>
              <a:ext uri="{FF2B5EF4-FFF2-40B4-BE49-F238E27FC236}">
                <a16:creationId xmlns:a16="http://schemas.microsoft.com/office/drawing/2014/main" id="{0EF6D57F-E878-3651-02FB-DE9D07DDA2CA}"/>
              </a:ext>
            </a:extLst>
          </p:cNvPr>
          <p:cNvSpPr txBox="1"/>
          <p:nvPr/>
        </p:nvSpPr>
        <p:spPr>
          <a:xfrm>
            <a:off x="6838608" y="5040884"/>
            <a:ext cx="532471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 la República Dominicana, pero yo nací en Estados Unidos. Después, mi familia volvió a la República Dominicana, y yo también, ¡claro!</a:t>
            </a:r>
          </a:p>
        </p:txBody>
      </p:sp>
      <p:sp>
        <p:nvSpPr>
          <p:cNvPr id="13" name="TextBox 12">
            <a:extLst>
              <a:ext uri="{FF2B5EF4-FFF2-40B4-BE49-F238E27FC236}">
                <a16:creationId xmlns:a16="http://schemas.microsoft.com/office/drawing/2014/main" id="{5998E8BB-E897-127D-03E0-92ED4CAC8C78}"/>
              </a:ext>
            </a:extLst>
          </p:cNvPr>
          <p:cNvSpPr txBox="1"/>
          <p:nvPr/>
        </p:nvSpPr>
        <p:spPr>
          <a:xfrm>
            <a:off x="390161" y="3377869"/>
            <a:ext cx="58236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Y, ¿hasta cuándo viviste en Estados Unidos?</a:t>
            </a:r>
          </a:p>
        </p:txBody>
      </p:sp>
      <p:sp>
        <p:nvSpPr>
          <p:cNvPr id="14" name="TextBox 13">
            <a:extLst>
              <a:ext uri="{FF2B5EF4-FFF2-40B4-BE49-F238E27FC236}">
                <a16:creationId xmlns:a16="http://schemas.microsoft.com/office/drawing/2014/main" id="{1E7A4A05-9B25-2DBE-D891-C8EF73BAFC16}"/>
              </a:ext>
            </a:extLst>
          </p:cNvPr>
          <p:cNvSpPr txBox="1"/>
          <p:nvPr/>
        </p:nvSpPr>
        <p:spPr>
          <a:xfrm>
            <a:off x="6830092" y="2747586"/>
            <a:ext cx="52872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¡Pues solo tres meses! Asistí a la escuela en la República Dominicana y allí aprendí a leer y escribir.  </a:t>
            </a:r>
          </a:p>
        </p:txBody>
      </p:sp>
      <p:sp>
        <p:nvSpPr>
          <p:cNvPr id="15" name="TextBox 14">
            <a:extLst>
              <a:ext uri="{FF2B5EF4-FFF2-40B4-BE49-F238E27FC236}">
                <a16:creationId xmlns:a16="http://schemas.microsoft.com/office/drawing/2014/main" id="{DB54B822-80F5-209A-9ACF-1BF439325BDC}"/>
              </a:ext>
            </a:extLst>
          </p:cNvPr>
          <p:cNvSpPr txBox="1"/>
          <p:nvPr/>
        </p:nvSpPr>
        <p:spPr>
          <a:xfrm>
            <a:off x="405720" y="4033552"/>
            <a:ext cx="62066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Y más tarde volviste a los Estados Unidos, ¿por qué?</a:t>
            </a:r>
          </a:p>
        </p:txBody>
      </p:sp>
      <p:sp>
        <p:nvSpPr>
          <p:cNvPr id="16" name="TextBox 15">
            <a:extLst>
              <a:ext uri="{FF2B5EF4-FFF2-40B4-BE49-F238E27FC236}">
                <a16:creationId xmlns:a16="http://schemas.microsoft.com/office/drawing/2014/main" id="{14158D6B-F6C4-9332-E701-67E8AFD8F9B9}"/>
              </a:ext>
            </a:extLst>
          </p:cNvPr>
          <p:cNvSpPr txBox="1"/>
          <p:nvPr/>
        </p:nvSpPr>
        <p:spPr>
          <a:xfrm>
            <a:off x="6868289" y="3713692"/>
            <a:ext cx="52411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Porque el gobierno no permitió a mi padre estar en el país.</a:t>
            </a:r>
          </a:p>
        </p:txBody>
      </p:sp>
      <p:sp>
        <p:nvSpPr>
          <p:cNvPr id="17" name="TextBox 16">
            <a:extLst>
              <a:ext uri="{FF2B5EF4-FFF2-40B4-BE49-F238E27FC236}">
                <a16:creationId xmlns:a16="http://schemas.microsoft.com/office/drawing/2014/main" id="{7D836260-AE6C-2A5B-F522-0614756B35AC}"/>
              </a:ext>
            </a:extLst>
          </p:cNvPr>
          <p:cNvSpPr txBox="1"/>
          <p:nvPr/>
        </p:nvSpPr>
        <p:spPr>
          <a:xfrm>
            <a:off x="395431" y="4829089"/>
            <a:ext cx="62410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Escribiste desde muy joven. ¿A quién leíste tus primeros textos?</a:t>
            </a:r>
          </a:p>
        </p:txBody>
      </p:sp>
      <p:sp>
        <p:nvSpPr>
          <p:cNvPr id="18" name="TextBox 17">
            <a:extLst>
              <a:ext uri="{FF2B5EF4-FFF2-40B4-BE49-F238E27FC236}">
                <a16:creationId xmlns:a16="http://schemas.microsoft.com/office/drawing/2014/main" id="{89CD45E0-6FB8-7DEF-3AF0-C790C0DEC51D}"/>
              </a:ext>
            </a:extLst>
          </p:cNvPr>
          <p:cNvSpPr txBox="1"/>
          <p:nvPr/>
        </p:nvSpPr>
        <p:spPr>
          <a:xfrm>
            <a:off x="6874349" y="1800433"/>
            <a:ext cx="50537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 mis experiencias y en mi familia. En mi primera novela, describí las dificultades de vivir en un lugar nuevo.</a:t>
            </a:r>
          </a:p>
        </p:txBody>
      </p:sp>
      <p:sp>
        <p:nvSpPr>
          <p:cNvPr id="19" name="TextBox 18">
            <a:extLst>
              <a:ext uri="{FF2B5EF4-FFF2-40B4-BE49-F238E27FC236}">
                <a16:creationId xmlns:a16="http://schemas.microsoft.com/office/drawing/2014/main" id="{F2AB444C-FA2F-F00D-DBBF-D0428C73C519}"/>
              </a:ext>
            </a:extLst>
          </p:cNvPr>
          <p:cNvSpPr txBox="1"/>
          <p:nvPr/>
        </p:nvSpPr>
        <p:spPr>
          <a:xfrm>
            <a:off x="2262589" y="1658221"/>
            <a:ext cx="1426994"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Preguntas</a:t>
            </a:r>
          </a:p>
        </p:txBody>
      </p:sp>
      <p:sp>
        <p:nvSpPr>
          <p:cNvPr id="20" name="TextBox 19">
            <a:extLst>
              <a:ext uri="{FF2B5EF4-FFF2-40B4-BE49-F238E27FC236}">
                <a16:creationId xmlns:a16="http://schemas.microsoft.com/office/drawing/2014/main" id="{29852BAC-0BD9-500A-D8B0-C9EBED2BA030}"/>
              </a:ext>
            </a:extLst>
          </p:cNvPr>
          <p:cNvSpPr txBox="1"/>
          <p:nvPr/>
        </p:nvSpPr>
        <p:spPr>
          <a:xfrm>
            <a:off x="8690061" y="1367735"/>
            <a:ext cx="1563248" cy="400110"/>
          </a:xfrm>
          <a:prstGeom prst="rect">
            <a:avLst/>
          </a:prstGeom>
          <a:solidFill>
            <a:schemeClr val="accent5">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Respuestas</a:t>
            </a:r>
          </a:p>
        </p:txBody>
      </p:sp>
      <p:sp>
        <p:nvSpPr>
          <p:cNvPr id="22" name="TextBox 21">
            <a:extLst>
              <a:ext uri="{FF2B5EF4-FFF2-40B4-BE49-F238E27FC236}">
                <a16:creationId xmlns:a16="http://schemas.microsoft.com/office/drawing/2014/main" id="{9CF50C93-821F-A7FA-4758-439761206D28}"/>
              </a:ext>
            </a:extLst>
          </p:cNvPr>
          <p:cNvSpPr txBox="1"/>
          <p:nvPr/>
        </p:nvSpPr>
        <p:spPr>
          <a:xfrm>
            <a:off x="398022" y="5587429"/>
            <a:ext cx="61054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¿Y en qué cosas encontraste inspiración para empezar a escribir?  </a:t>
            </a:r>
          </a:p>
        </p:txBody>
      </p:sp>
      <p:sp>
        <p:nvSpPr>
          <p:cNvPr id="23" name="TextBox 22">
            <a:extLst>
              <a:ext uri="{FF2B5EF4-FFF2-40B4-BE49-F238E27FC236}">
                <a16:creationId xmlns:a16="http://schemas.microsoft.com/office/drawing/2014/main" id="{7F777B7C-B88C-4561-FA6F-A75DC87264A1}"/>
              </a:ext>
            </a:extLst>
          </p:cNvPr>
          <p:cNvSpPr txBox="1"/>
          <p:nvPr/>
        </p:nvSpPr>
        <p:spPr>
          <a:xfrm>
            <a:off x="6868289" y="4356459"/>
            <a:ext cx="52067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No estoy segura, pero imagino que a mi profesora.</a:t>
            </a:r>
          </a:p>
        </p:txBody>
      </p:sp>
      <p:sp>
        <p:nvSpPr>
          <p:cNvPr id="24" name="TextBox 23">
            <a:extLst>
              <a:ext uri="{FF2B5EF4-FFF2-40B4-BE49-F238E27FC236}">
                <a16:creationId xmlns:a16="http://schemas.microsoft.com/office/drawing/2014/main" id="{2206AA16-2C03-EFA3-B069-D74C730AD84F}"/>
              </a:ext>
            </a:extLst>
          </p:cNvPr>
          <p:cNvSpPr txBox="1"/>
          <p:nvPr/>
        </p:nvSpPr>
        <p:spPr>
          <a:xfrm>
            <a:off x="89152" y="2045991"/>
            <a:ext cx="327334"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25" name="TextBox 24">
            <a:extLst>
              <a:ext uri="{FF2B5EF4-FFF2-40B4-BE49-F238E27FC236}">
                <a16:creationId xmlns:a16="http://schemas.microsoft.com/office/drawing/2014/main" id="{213478B2-20CE-8C16-CE0D-0562AE6467C5}"/>
              </a:ext>
            </a:extLst>
          </p:cNvPr>
          <p:cNvSpPr txBox="1"/>
          <p:nvPr/>
        </p:nvSpPr>
        <p:spPr>
          <a:xfrm>
            <a:off x="110265" y="3434080"/>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26" name="TextBox 25">
            <a:extLst>
              <a:ext uri="{FF2B5EF4-FFF2-40B4-BE49-F238E27FC236}">
                <a16:creationId xmlns:a16="http://schemas.microsoft.com/office/drawing/2014/main" id="{1036E72E-EA3C-EDC4-EAF8-3C592888179B}"/>
              </a:ext>
            </a:extLst>
          </p:cNvPr>
          <p:cNvSpPr txBox="1"/>
          <p:nvPr/>
        </p:nvSpPr>
        <p:spPr>
          <a:xfrm>
            <a:off x="116919" y="4079616"/>
            <a:ext cx="288801"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27" name="TextBox 26">
            <a:extLst>
              <a:ext uri="{FF2B5EF4-FFF2-40B4-BE49-F238E27FC236}">
                <a16:creationId xmlns:a16="http://schemas.microsoft.com/office/drawing/2014/main" id="{0C39FDBF-D542-69C4-620B-81A6E26A1C61}"/>
              </a:ext>
            </a:extLst>
          </p:cNvPr>
          <p:cNvSpPr txBox="1"/>
          <p:nvPr/>
        </p:nvSpPr>
        <p:spPr>
          <a:xfrm>
            <a:off x="96851" y="4853650"/>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28" name="TextBox 27">
            <a:extLst>
              <a:ext uri="{FF2B5EF4-FFF2-40B4-BE49-F238E27FC236}">
                <a16:creationId xmlns:a16="http://schemas.microsoft.com/office/drawing/2014/main" id="{E33E94DD-E5FE-EBA9-DBBA-CDDA8C264038}"/>
              </a:ext>
            </a:extLst>
          </p:cNvPr>
          <p:cNvSpPr txBox="1"/>
          <p:nvPr/>
        </p:nvSpPr>
        <p:spPr>
          <a:xfrm>
            <a:off x="96851" y="5627685"/>
            <a:ext cx="32893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29" name="TextBox 28">
            <a:extLst>
              <a:ext uri="{FF2B5EF4-FFF2-40B4-BE49-F238E27FC236}">
                <a16:creationId xmlns:a16="http://schemas.microsoft.com/office/drawing/2014/main" id="{A296667A-9B4F-96DF-DDDB-F4BE93A674C8}"/>
              </a:ext>
            </a:extLst>
          </p:cNvPr>
          <p:cNvSpPr txBox="1"/>
          <p:nvPr/>
        </p:nvSpPr>
        <p:spPr>
          <a:xfrm>
            <a:off x="6511061" y="1923204"/>
            <a:ext cx="327334" cy="400110"/>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30" name="TextBox 29">
            <a:extLst>
              <a:ext uri="{FF2B5EF4-FFF2-40B4-BE49-F238E27FC236}">
                <a16:creationId xmlns:a16="http://schemas.microsoft.com/office/drawing/2014/main" id="{E2AEC57F-5D70-5B33-237F-5583537A7EA7}"/>
              </a:ext>
            </a:extLst>
          </p:cNvPr>
          <p:cNvSpPr txBox="1"/>
          <p:nvPr/>
        </p:nvSpPr>
        <p:spPr>
          <a:xfrm>
            <a:off x="6526288" y="2851719"/>
            <a:ext cx="333746" cy="400110"/>
          </a:xfrm>
          <a:prstGeom prst="rect">
            <a:avLst/>
          </a:prstGeom>
          <a:solidFill>
            <a:schemeClr val="accent5"/>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B</a:t>
            </a:r>
          </a:p>
        </p:txBody>
      </p:sp>
      <p:sp>
        <p:nvSpPr>
          <p:cNvPr id="31" name="TextBox 30">
            <a:extLst>
              <a:ext uri="{FF2B5EF4-FFF2-40B4-BE49-F238E27FC236}">
                <a16:creationId xmlns:a16="http://schemas.microsoft.com/office/drawing/2014/main" id="{34763BE1-AA28-2800-07AF-312FDF97708C}"/>
              </a:ext>
            </a:extLst>
          </p:cNvPr>
          <p:cNvSpPr txBox="1"/>
          <p:nvPr/>
        </p:nvSpPr>
        <p:spPr>
          <a:xfrm>
            <a:off x="6548761" y="3780234"/>
            <a:ext cx="288801" cy="400110"/>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C</a:t>
            </a:r>
          </a:p>
        </p:txBody>
      </p:sp>
      <p:sp>
        <p:nvSpPr>
          <p:cNvPr id="32" name="TextBox 31">
            <a:extLst>
              <a:ext uri="{FF2B5EF4-FFF2-40B4-BE49-F238E27FC236}">
                <a16:creationId xmlns:a16="http://schemas.microsoft.com/office/drawing/2014/main" id="{B93C7379-01E6-7AAC-842A-F024E05B2F44}"/>
              </a:ext>
            </a:extLst>
          </p:cNvPr>
          <p:cNvSpPr txBox="1"/>
          <p:nvPr/>
        </p:nvSpPr>
        <p:spPr>
          <a:xfrm>
            <a:off x="6511061" y="4438563"/>
            <a:ext cx="364202" cy="400110"/>
          </a:xfrm>
          <a:prstGeom prst="rect">
            <a:avLst/>
          </a:prstGeom>
          <a:solidFill>
            <a:schemeClr val="accent5"/>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D</a:t>
            </a:r>
          </a:p>
        </p:txBody>
      </p:sp>
      <p:sp>
        <p:nvSpPr>
          <p:cNvPr id="33" name="TextBox 32">
            <a:extLst>
              <a:ext uri="{FF2B5EF4-FFF2-40B4-BE49-F238E27FC236}">
                <a16:creationId xmlns:a16="http://schemas.microsoft.com/office/drawing/2014/main" id="{8D1518C6-863E-08A2-D054-39246C529D37}"/>
              </a:ext>
            </a:extLst>
          </p:cNvPr>
          <p:cNvSpPr txBox="1"/>
          <p:nvPr/>
        </p:nvSpPr>
        <p:spPr>
          <a:xfrm>
            <a:off x="6515870" y="5121033"/>
            <a:ext cx="317716" cy="400110"/>
          </a:xfrm>
          <a:prstGeom prst="rect">
            <a:avLst/>
          </a:prstGeom>
          <a:solidFill>
            <a:schemeClr val="accent5"/>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E</a:t>
            </a:r>
          </a:p>
        </p:txBody>
      </p:sp>
      <p:sp>
        <p:nvSpPr>
          <p:cNvPr id="34" name="TextBox 33">
            <a:extLst>
              <a:ext uri="{FF2B5EF4-FFF2-40B4-BE49-F238E27FC236}">
                <a16:creationId xmlns:a16="http://schemas.microsoft.com/office/drawing/2014/main" id="{DC0BFB87-D4AE-246F-00B2-2651D8A50E4C}"/>
              </a:ext>
            </a:extLst>
          </p:cNvPr>
          <p:cNvSpPr txBox="1"/>
          <p:nvPr/>
        </p:nvSpPr>
        <p:spPr>
          <a:xfrm>
            <a:off x="6860034" y="170796"/>
            <a:ext cx="33296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*República Dominicana = Dominican Republic</a:t>
            </a:r>
          </a:p>
        </p:txBody>
      </p:sp>
      <p:sp>
        <p:nvSpPr>
          <p:cNvPr id="35" name="TextBox 34">
            <a:extLst>
              <a:ext uri="{FF2B5EF4-FFF2-40B4-BE49-F238E27FC236}">
                <a16:creationId xmlns:a16="http://schemas.microsoft.com/office/drawing/2014/main" id="{022F2B27-20DE-47D5-D8A3-7CBD40EF8950}"/>
              </a:ext>
            </a:extLst>
          </p:cNvPr>
          <p:cNvSpPr txBox="1"/>
          <p:nvPr/>
        </p:nvSpPr>
        <p:spPr>
          <a:xfrm>
            <a:off x="3689583" y="6414777"/>
            <a:ext cx="46210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highlight>
                  <a:srgbClr val="FFF5F5"/>
                </a:highlight>
                <a:uLnTx/>
                <a:uFillTx/>
                <a:latin typeface="Century Gothic"/>
                <a:ea typeface="+mn-ea"/>
                <a:cs typeface="+mn-cs"/>
              </a:rPr>
              <a:t>*estadounidense (H) = from the US</a:t>
            </a:r>
          </a:p>
        </p:txBody>
      </p:sp>
      <p:sp>
        <p:nvSpPr>
          <p:cNvPr id="37" name="Rounded Rectangular Callout 36">
            <a:extLst>
              <a:ext uri="{FF2B5EF4-FFF2-40B4-BE49-F238E27FC236}">
                <a16:creationId xmlns:a16="http://schemas.microsoft.com/office/drawing/2014/main" id="{0736DE37-DF3C-E567-D5A1-C775D75A7CCB}"/>
              </a:ext>
            </a:extLst>
          </p:cNvPr>
          <p:cNvSpPr/>
          <p:nvPr/>
        </p:nvSpPr>
        <p:spPr>
          <a:xfrm>
            <a:off x="8524866" y="2522047"/>
            <a:ext cx="3418443" cy="1112088"/>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514F4F"/>
                </a:solidFill>
                <a:effectLst/>
                <a:uLnTx/>
                <a:uFillTx/>
                <a:latin typeface="Century Gothic"/>
                <a:ea typeface="+mn-ea"/>
                <a:cs typeface="+mn-cs"/>
              </a:rPr>
              <a:t>Remember that </a:t>
            </a:r>
            <a:r>
              <a:rPr kumimoji="0" lang="en-GB" sz="2000" b="0" i="0" u="none" strike="noStrike" kern="1200" cap="none" spc="0" normalizeH="0" baseline="0" noProof="0" dirty="0">
                <a:ln>
                  <a:noFill/>
                </a:ln>
                <a:solidFill>
                  <a:srgbClr val="514F4F"/>
                </a:solidFill>
                <a:effectLst/>
                <a:uLnTx/>
                <a:uFillTx/>
                <a:latin typeface="Century Gothic"/>
                <a:ea typeface="+mn-ea"/>
                <a:cs typeface="+mn-cs"/>
              </a:rPr>
              <a:t>in negative sentences, </a:t>
            </a:r>
            <a:r>
              <a:rPr kumimoji="0" lang="en-ES" sz="2000" b="0" i="0" u="none" strike="noStrike" kern="1200" cap="none" spc="0" normalizeH="0" baseline="0" noProof="0" dirty="0">
                <a:ln>
                  <a:noFill/>
                </a:ln>
                <a:solidFill>
                  <a:srgbClr val="514F4F"/>
                </a:solidFill>
                <a:effectLst/>
                <a:uLnTx/>
                <a:uFillTx/>
                <a:latin typeface="Century Gothic"/>
                <a:ea typeface="+mn-ea"/>
                <a:cs typeface="+mn-cs"/>
              </a:rPr>
              <a:t>‘</a:t>
            </a:r>
            <a:r>
              <a:rPr kumimoji="0" lang="en-ES" sz="2000" b="1" i="0" u="none" strike="noStrike" kern="1200" cap="none" spc="0" normalizeH="0" baseline="0" noProof="0" dirty="0">
                <a:ln>
                  <a:noFill/>
                </a:ln>
                <a:solidFill>
                  <a:srgbClr val="514F4F"/>
                </a:solidFill>
                <a:effectLst/>
                <a:uLnTx/>
                <a:uFillTx/>
                <a:latin typeface="Century Gothic"/>
                <a:ea typeface="+mn-ea"/>
                <a:cs typeface="+mn-cs"/>
              </a:rPr>
              <a:t>no</a:t>
            </a:r>
            <a:r>
              <a:rPr kumimoji="0" lang="en-ES" sz="2000" b="0" i="0" u="none" strike="noStrike" kern="1200" cap="none" spc="0" normalizeH="0" baseline="0" noProof="0" dirty="0">
                <a:ln>
                  <a:noFill/>
                </a:ln>
                <a:solidFill>
                  <a:srgbClr val="514F4F"/>
                </a:solidFill>
                <a:effectLst/>
                <a:uLnTx/>
                <a:uFillTx/>
                <a:latin typeface="Century Gothic"/>
                <a:ea typeface="+mn-ea"/>
                <a:cs typeface="+mn-cs"/>
              </a:rPr>
              <a:t>’ goes before the verb.</a:t>
            </a:r>
          </a:p>
        </p:txBody>
      </p:sp>
      <p:sp>
        <p:nvSpPr>
          <p:cNvPr id="38" name="TextBox 37">
            <a:extLst>
              <a:ext uri="{FF2B5EF4-FFF2-40B4-BE49-F238E27FC236}">
                <a16:creationId xmlns:a16="http://schemas.microsoft.com/office/drawing/2014/main" id="{DB6F4AD4-9956-A2A7-AC1B-C35CBAED63B7}"/>
              </a:ext>
            </a:extLst>
          </p:cNvPr>
          <p:cNvSpPr txBox="1"/>
          <p:nvPr/>
        </p:nvSpPr>
        <p:spPr>
          <a:xfrm>
            <a:off x="3043399" y="5903561"/>
            <a:ext cx="327334" cy="40011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39" name="TextBox 38">
            <a:extLst>
              <a:ext uri="{FF2B5EF4-FFF2-40B4-BE49-F238E27FC236}">
                <a16:creationId xmlns:a16="http://schemas.microsoft.com/office/drawing/2014/main" id="{B15A6A66-F2F2-8CC6-0A45-7545F9FCA4EA}"/>
              </a:ext>
            </a:extLst>
          </p:cNvPr>
          <p:cNvSpPr txBox="1"/>
          <p:nvPr/>
        </p:nvSpPr>
        <p:spPr>
          <a:xfrm>
            <a:off x="5935782" y="3438179"/>
            <a:ext cx="333746" cy="400110"/>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B</a:t>
            </a:r>
          </a:p>
        </p:txBody>
      </p:sp>
      <p:sp>
        <p:nvSpPr>
          <p:cNvPr id="40" name="TextBox 39">
            <a:extLst>
              <a:ext uri="{FF2B5EF4-FFF2-40B4-BE49-F238E27FC236}">
                <a16:creationId xmlns:a16="http://schemas.microsoft.com/office/drawing/2014/main" id="{80D363E6-5873-84ED-E70A-FF7D1B1906EB}"/>
              </a:ext>
            </a:extLst>
          </p:cNvPr>
          <p:cNvSpPr txBox="1"/>
          <p:nvPr/>
        </p:nvSpPr>
        <p:spPr>
          <a:xfrm>
            <a:off x="1287531" y="4384592"/>
            <a:ext cx="288801" cy="40011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C</a:t>
            </a:r>
          </a:p>
        </p:txBody>
      </p:sp>
      <p:sp>
        <p:nvSpPr>
          <p:cNvPr id="41" name="TextBox 40">
            <a:extLst>
              <a:ext uri="{FF2B5EF4-FFF2-40B4-BE49-F238E27FC236}">
                <a16:creationId xmlns:a16="http://schemas.microsoft.com/office/drawing/2014/main" id="{AFFA4B0C-E933-0C91-CC9B-37E1289EEF42}"/>
              </a:ext>
            </a:extLst>
          </p:cNvPr>
          <p:cNvSpPr txBox="1"/>
          <p:nvPr/>
        </p:nvSpPr>
        <p:spPr>
          <a:xfrm>
            <a:off x="2556345" y="5210108"/>
            <a:ext cx="364202" cy="400110"/>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D</a:t>
            </a:r>
          </a:p>
        </p:txBody>
      </p:sp>
      <p:sp>
        <p:nvSpPr>
          <p:cNvPr id="42" name="TextBox 41">
            <a:extLst>
              <a:ext uri="{FF2B5EF4-FFF2-40B4-BE49-F238E27FC236}">
                <a16:creationId xmlns:a16="http://schemas.microsoft.com/office/drawing/2014/main" id="{0BFA4406-DA73-2859-11DA-2838CFD12DEA}"/>
              </a:ext>
            </a:extLst>
          </p:cNvPr>
          <p:cNvSpPr txBox="1"/>
          <p:nvPr/>
        </p:nvSpPr>
        <p:spPr>
          <a:xfrm>
            <a:off x="4051680" y="2980101"/>
            <a:ext cx="317716" cy="400110"/>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E</a:t>
            </a:r>
          </a:p>
        </p:txBody>
      </p:sp>
      <p:pic>
        <p:nvPicPr>
          <p:cNvPr id="4" name="Full text Entrevista Julia Álvarez.wav">
            <a:hlinkClick r:id="" action="ppaction://media"/>
            <a:extLst>
              <a:ext uri="{FF2B5EF4-FFF2-40B4-BE49-F238E27FC236}">
                <a16:creationId xmlns:a16="http://schemas.microsoft.com/office/drawing/2014/main" id="{D59609BE-530E-0542-4C04-D3201C998E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2021" y="812391"/>
            <a:ext cx="812800" cy="812800"/>
          </a:xfrm>
          <a:prstGeom prst="rect">
            <a:avLst/>
          </a:prstGeom>
        </p:spPr>
      </p:pic>
    </p:spTree>
    <p:extLst>
      <p:ext uri="{BB962C8B-B14F-4D97-AF65-F5344CB8AC3E}">
        <p14:creationId xmlns:p14="http://schemas.microsoft.com/office/powerpoint/2010/main" val="358549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1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37" grpId="0" animBg="1"/>
      <p:bldP spid="37" grpId="1" animBg="1"/>
      <p:bldP spid="38" grpId="0" animBg="1"/>
      <p:bldP spid="39"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149363" y="239260"/>
            <a:ext cx="11514137" cy="461665"/>
          </a:xfrm>
        </p:spPr>
        <p:txBody>
          <a:bodyPr>
            <a:normAutofit/>
          </a:bodyPr>
          <a:lstStyle/>
          <a:p>
            <a:r>
              <a:rPr lang="es-ES" dirty="0"/>
              <a:t>Escribe cuatro preguntas sobre el texto para tu compañero/a.</a:t>
            </a:r>
          </a:p>
        </p:txBody>
      </p:sp>
      <p:sp>
        <p:nvSpPr>
          <p:cNvPr id="8" name="TextBox 7">
            <a:extLst>
              <a:ext uri="{FF2B5EF4-FFF2-40B4-BE49-F238E27FC236}">
                <a16:creationId xmlns:a16="http://schemas.microsoft.com/office/drawing/2014/main" id="{2C203423-7847-87EC-CB52-BC77B86EE5C0}"/>
              </a:ext>
            </a:extLst>
          </p:cNvPr>
          <p:cNvSpPr txBox="1"/>
          <p:nvPr/>
        </p:nvSpPr>
        <p:spPr>
          <a:xfrm>
            <a:off x="3011890" y="1214728"/>
            <a:ext cx="8916254"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a:t>
            </a:r>
          </a:p>
        </p:txBody>
      </p:sp>
      <p:graphicFrame>
        <p:nvGraphicFramePr>
          <p:cNvPr id="6" name="Table 5">
            <a:extLst>
              <a:ext uri="{FF2B5EF4-FFF2-40B4-BE49-F238E27FC236}">
                <a16:creationId xmlns:a16="http://schemas.microsoft.com/office/drawing/2014/main" id="{506A0C58-7720-4EFE-8FCD-5D57AC07281E}"/>
              </a:ext>
            </a:extLst>
          </p:cNvPr>
          <p:cNvGraphicFramePr>
            <a:graphicFrameLocks noGrp="1"/>
          </p:cNvGraphicFramePr>
          <p:nvPr>
            <p:extLst/>
          </p:nvPr>
        </p:nvGraphicFramePr>
        <p:xfrm>
          <a:off x="149363" y="3188809"/>
          <a:ext cx="2597882" cy="2193880"/>
        </p:xfrm>
        <a:graphic>
          <a:graphicData uri="http://schemas.openxmlformats.org/drawingml/2006/table">
            <a:tbl>
              <a:tblPr firstRow="1" bandRow="1">
                <a:tableStyleId>{16D9F66E-5EB9-4882-86FB-DCBF35E3C3E4}</a:tableStyleId>
              </a:tblPr>
              <a:tblGrid>
                <a:gridCol w="2597882">
                  <a:extLst>
                    <a:ext uri="{9D8B030D-6E8A-4147-A177-3AD203B41FA5}">
                      <a16:colId xmlns:a16="http://schemas.microsoft.com/office/drawing/2014/main" val="4107171767"/>
                    </a:ext>
                  </a:extLst>
                </a:gridCol>
              </a:tblGrid>
              <a:tr h="438776">
                <a:tc>
                  <a:txBody>
                    <a:bodyPr/>
                    <a:lstStyle/>
                    <a:p>
                      <a:pPr algn="ctr"/>
                      <a:r>
                        <a:rPr lang="en-GB" sz="2200" b="0" dirty="0" err="1"/>
                        <a:t>salir</a:t>
                      </a:r>
                      <a:endParaRPr lang="en-GB" sz="2200" b="0" dirty="0"/>
                    </a:p>
                  </a:txBody>
                  <a:tcPr/>
                </a:tc>
                <a:extLst>
                  <a:ext uri="{0D108BD9-81ED-4DB2-BD59-A6C34878D82A}">
                    <a16:rowId xmlns:a16="http://schemas.microsoft.com/office/drawing/2014/main" val="269701960"/>
                  </a:ext>
                </a:extLst>
              </a:tr>
              <a:tr h="438776">
                <a:tc>
                  <a:txBody>
                    <a:bodyPr/>
                    <a:lstStyle/>
                    <a:p>
                      <a:pPr algn="ctr"/>
                      <a:r>
                        <a:rPr lang="en-GB" sz="2200" b="0" dirty="0" err="1"/>
                        <a:t>decidir</a:t>
                      </a:r>
                      <a:endParaRPr lang="en-GB" sz="2200" b="0" dirty="0"/>
                    </a:p>
                  </a:txBody>
                  <a:tcPr/>
                </a:tc>
                <a:extLst>
                  <a:ext uri="{0D108BD9-81ED-4DB2-BD59-A6C34878D82A}">
                    <a16:rowId xmlns:a16="http://schemas.microsoft.com/office/drawing/2014/main" val="1424058548"/>
                  </a:ext>
                </a:extLst>
              </a:tr>
              <a:tr h="438776">
                <a:tc>
                  <a:txBody>
                    <a:bodyPr/>
                    <a:lstStyle/>
                    <a:p>
                      <a:pPr algn="ctr"/>
                      <a:r>
                        <a:rPr lang="en-GB" sz="2200" b="0" dirty="0" err="1"/>
                        <a:t>vivir</a:t>
                      </a:r>
                      <a:endParaRPr lang="en-GB" sz="2200" b="0" dirty="0"/>
                    </a:p>
                  </a:txBody>
                  <a:tcPr/>
                </a:tc>
                <a:extLst>
                  <a:ext uri="{0D108BD9-81ED-4DB2-BD59-A6C34878D82A}">
                    <a16:rowId xmlns:a16="http://schemas.microsoft.com/office/drawing/2014/main" val="4068159346"/>
                  </a:ext>
                </a:extLst>
              </a:tr>
              <a:tr h="438776">
                <a:tc>
                  <a:txBody>
                    <a:bodyPr/>
                    <a:lstStyle/>
                    <a:p>
                      <a:pPr algn="ctr"/>
                      <a:r>
                        <a:rPr lang="en-GB" sz="2200" b="0" dirty="0" err="1"/>
                        <a:t>correr</a:t>
                      </a:r>
                      <a:endParaRPr lang="en-GB" sz="2200" b="0" dirty="0"/>
                    </a:p>
                  </a:txBody>
                  <a:tcPr/>
                </a:tc>
                <a:extLst>
                  <a:ext uri="{0D108BD9-81ED-4DB2-BD59-A6C34878D82A}">
                    <a16:rowId xmlns:a16="http://schemas.microsoft.com/office/drawing/2014/main" val="1383526178"/>
                  </a:ext>
                </a:extLst>
              </a:tr>
              <a:tr h="438776">
                <a:tc>
                  <a:txBody>
                    <a:bodyPr/>
                    <a:lstStyle/>
                    <a:p>
                      <a:pPr algn="ctr"/>
                      <a:r>
                        <a:rPr lang="en-GB" sz="2200" b="0" dirty="0" err="1"/>
                        <a:t>conseguir</a:t>
                      </a:r>
                      <a:endParaRPr lang="en-GB" sz="2200" b="0" dirty="0"/>
                    </a:p>
                  </a:txBody>
                  <a:tcPr/>
                </a:tc>
                <a:extLst>
                  <a:ext uri="{0D108BD9-81ED-4DB2-BD59-A6C34878D82A}">
                    <a16:rowId xmlns:a16="http://schemas.microsoft.com/office/drawing/2014/main" val="1851881674"/>
                  </a:ext>
                </a:extLst>
              </a:tr>
            </a:tbl>
          </a:graphicData>
        </a:graphic>
      </p:graphicFrame>
      <p:graphicFrame>
        <p:nvGraphicFramePr>
          <p:cNvPr id="7" name="Table 6">
            <a:extLst>
              <a:ext uri="{FF2B5EF4-FFF2-40B4-BE49-F238E27FC236}">
                <a16:creationId xmlns:a16="http://schemas.microsoft.com/office/drawing/2014/main" id="{E6B9B5B5-4EA2-4DA0-B6CA-F60EB617DAD2}"/>
              </a:ext>
            </a:extLst>
          </p:cNvPr>
          <p:cNvGraphicFramePr>
            <a:graphicFrameLocks noGrp="1"/>
          </p:cNvGraphicFramePr>
          <p:nvPr>
            <p:extLst/>
          </p:nvPr>
        </p:nvGraphicFramePr>
        <p:xfrm>
          <a:off x="149362" y="752801"/>
          <a:ext cx="2597883" cy="2436008"/>
        </p:xfrm>
        <a:graphic>
          <a:graphicData uri="http://schemas.openxmlformats.org/drawingml/2006/table">
            <a:tbl>
              <a:tblPr firstRow="1" bandRow="1">
                <a:tableStyleId>{22838BEF-8BB2-4498-84A7-C5851F593DF1}</a:tableStyleId>
              </a:tblPr>
              <a:tblGrid>
                <a:gridCol w="2597883">
                  <a:extLst>
                    <a:ext uri="{9D8B030D-6E8A-4147-A177-3AD203B41FA5}">
                      <a16:colId xmlns:a16="http://schemas.microsoft.com/office/drawing/2014/main" val="4107171767"/>
                    </a:ext>
                  </a:extLst>
                </a:gridCol>
              </a:tblGrid>
              <a:tr h="369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b="0" dirty="0"/>
                        <a:t>¿</a:t>
                      </a:r>
                      <a:r>
                        <a:rPr lang="en-GB" sz="2200" b="0" dirty="0" err="1"/>
                        <a:t>En</a:t>
                      </a:r>
                      <a:r>
                        <a:rPr lang="en-GB" sz="2200" b="0" dirty="0"/>
                        <a:t> </a:t>
                      </a:r>
                      <a:r>
                        <a:rPr lang="en-GB" sz="2200" b="0" dirty="0" err="1"/>
                        <a:t>qué</a:t>
                      </a:r>
                      <a:r>
                        <a:rPr lang="en-ES" sz="2200" b="0" dirty="0"/>
                        <a:t>… (H)</a:t>
                      </a:r>
                    </a:p>
                  </a:txBody>
                  <a:tcPr/>
                </a:tc>
                <a:extLst>
                  <a:ext uri="{0D108BD9-81ED-4DB2-BD59-A6C34878D82A}">
                    <a16:rowId xmlns:a16="http://schemas.microsoft.com/office/drawing/2014/main" val="269701960"/>
                  </a:ext>
                </a:extLst>
              </a:tr>
              <a:tr h="502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¿Con quién… </a:t>
                      </a:r>
                      <a:r>
                        <a:rPr lang="en-ES" sz="2200" b="0" dirty="0"/>
                        <a:t>(H)</a:t>
                      </a:r>
                      <a:endParaRPr lang="en-ES" sz="2200" dirty="0"/>
                    </a:p>
                  </a:txBody>
                  <a:tcPr/>
                </a:tc>
                <a:extLst>
                  <a:ext uri="{0D108BD9-81ED-4DB2-BD59-A6C34878D82A}">
                    <a16:rowId xmlns:a16="http://schemas.microsoft.com/office/drawing/2014/main" val="1424058548"/>
                  </a:ext>
                </a:extLst>
              </a:tr>
              <a:tr h="502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¿Por qué… </a:t>
                      </a:r>
                    </a:p>
                  </a:txBody>
                  <a:tcPr/>
                </a:tc>
                <a:extLst>
                  <a:ext uri="{0D108BD9-81ED-4DB2-BD59-A6C34878D82A}">
                    <a16:rowId xmlns:a16="http://schemas.microsoft.com/office/drawing/2014/main" val="4068159346"/>
                  </a:ext>
                </a:extLst>
              </a:tr>
              <a:tr h="502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¿En dónde… </a:t>
                      </a:r>
                      <a:r>
                        <a:rPr lang="en-ES" sz="2200" b="0" dirty="0"/>
                        <a:t>(H)</a:t>
                      </a:r>
                      <a:endParaRPr lang="en-ES" sz="2200" dirty="0"/>
                    </a:p>
                  </a:txBody>
                  <a:tcPr/>
                </a:tc>
                <a:extLst>
                  <a:ext uri="{0D108BD9-81ED-4DB2-BD59-A6C34878D82A}">
                    <a16:rowId xmlns:a16="http://schemas.microsoft.com/office/drawing/2014/main" val="1383526178"/>
                  </a:ext>
                </a:extLst>
              </a:tr>
              <a:tr h="502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a:t>A </a:t>
                      </a:r>
                      <a:r>
                        <a:rPr lang="en-GB" sz="2200" dirty="0" err="1"/>
                        <a:t>dónde</a:t>
                      </a:r>
                      <a:r>
                        <a:rPr lang="en-ES" sz="2200" dirty="0"/>
                        <a:t>… </a:t>
                      </a:r>
                      <a:r>
                        <a:rPr lang="en-ES" sz="2200" b="0" dirty="0"/>
                        <a:t>(H)</a:t>
                      </a:r>
                      <a:endParaRPr lang="en-ES" sz="2200" dirty="0"/>
                    </a:p>
                  </a:txBody>
                  <a:tcPr/>
                </a:tc>
                <a:extLst>
                  <a:ext uri="{0D108BD9-81ED-4DB2-BD59-A6C34878D82A}">
                    <a16:rowId xmlns:a16="http://schemas.microsoft.com/office/drawing/2014/main" val="878453242"/>
                  </a:ext>
                </a:extLst>
              </a:tr>
            </a:tbl>
          </a:graphicData>
        </a:graphic>
      </p:graphicFrame>
      <p:sp>
        <p:nvSpPr>
          <p:cNvPr id="4" name="TextBox 3">
            <a:extLst>
              <a:ext uri="{FF2B5EF4-FFF2-40B4-BE49-F238E27FC236}">
                <a16:creationId xmlns:a16="http://schemas.microsoft.com/office/drawing/2014/main" id="{37C794C5-1DBC-4868-8E0C-944D2C2EE7D3}"/>
              </a:ext>
            </a:extLst>
          </p:cNvPr>
          <p:cNvSpPr txBox="1"/>
          <p:nvPr/>
        </p:nvSpPr>
        <p:spPr>
          <a:xfrm>
            <a:off x="3391027" y="1054292"/>
            <a:ext cx="8916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¿Con quién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salió</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FF0000"/>
                </a:solidFill>
                <a:effectLst/>
                <a:uLnTx/>
                <a:uFillTx/>
                <a:latin typeface="Century Gothic"/>
                <a:ea typeface="+mn-ea"/>
                <a:cs typeface="+mn-cs"/>
              </a:rPr>
              <a:t>huyó</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9" name="TextBox 8">
            <a:extLst>
              <a:ext uri="{FF2B5EF4-FFF2-40B4-BE49-F238E27FC236}">
                <a16:creationId xmlns:a16="http://schemas.microsoft.com/office/drawing/2014/main" id="{3BFC414D-121C-4A71-88EF-4A5E3115D79B}"/>
              </a:ext>
            </a:extLst>
          </p:cNvPr>
          <p:cNvSpPr txBox="1"/>
          <p:nvPr/>
        </p:nvSpPr>
        <p:spPr>
          <a:xfrm>
            <a:off x="3470696" y="3986811"/>
            <a:ext cx="8916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corrió</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el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chico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graphicFrame>
        <p:nvGraphicFramePr>
          <p:cNvPr id="5" name="Table 4">
            <a:extLst>
              <a:ext uri="{FF2B5EF4-FFF2-40B4-BE49-F238E27FC236}">
                <a16:creationId xmlns:a16="http://schemas.microsoft.com/office/drawing/2014/main" id="{082C9289-056A-41D2-9EFF-4BDF19072842}"/>
              </a:ext>
            </a:extLst>
          </p:cNvPr>
          <p:cNvGraphicFramePr>
            <a:graphicFrameLocks noGrp="1"/>
          </p:cNvGraphicFramePr>
          <p:nvPr>
            <p:extLst/>
          </p:nvPr>
        </p:nvGraphicFramePr>
        <p:xfrm>
          <a:off x="149363" y="5382689"/>
          <a:ext cx="2597881" cy="927394"/>
        </p:xfrm>
        <a:graphic>
          <a:graphicData uri="http://schemas.openxmlformats.org/drawingml/2006/table">
            <a:tbl>
              <a:tblPr firstRow="1" bandRow="1">
                <a:tableStyleId>{16D9F66E-5EB9-4882-86FB-DCBF35E3C3E4}</a:tableStyleId>
              </a:tblPr>
              <a:tblGrid>
                <a:gridCol w="2597881">
                  <a:extLst>
                    <a:ext uri="{9D8B030D-6E8A-4147-A177-3AD203B41FA5}">
                      <a16:colId xmlns:a16="http://schemas.microsoft.com/office/drawing/2014/main" val="2097983348"/>
                    </a:ext>
                  </a:extLst>
                </a:gridCol>
              </a:tblGrid>
              <a:tr h="463697">
                <a:tc>
                  <a:txBody>
                    <a:bodyPr/>
                    <a:lstStyle/>
                    <a:p>
                      <a:pPr algn="ctr"/>
                      <a:r>
                        <a:rPr lang="en-GB" sz="2200" b="0" dirty="0" err="1"/>
                        <a:t>huir</a:t>
                      </a:r>
                      <a:r>
                        <a:rPr lang="en-GB" sz="2200" b="0" dirty="0"/>
                        <a:t> (H)</a:t>
                      </a:r>
                    </a:p>
                  </a:txBody>
                  <a:tcPr>
                    <a:solidFill>
                      <a:schemeClr val="accent2">
                        <a:lumMod val="20000"/>
                        <a:lumOff val="80000"/>
                      </a:schemeClr>
                    </a:solidFill>
                  </a:tcPr>
                </a:tc>
                <a:extLst>
                  <a:ext uri="{0D108BD9-81ED-4DB2-BD59-A6C34878D82A}">
                    <a16:rowId xmlns:a16="http://schemas.microsoft.com/office/drawing/2014/main" val="1612676832"/>
                  </a:ext>
                </a:extLst>
              </a:tr>
              <a:tr h="463697">
                <a:tc>
                  <a:txBody>
                    <a:bodyPr/>
                    <a:lstStyle/>
                    <a:p>
                      <a:pPr algn="ctr"/>
                      <a:r>
                        <a:rPr lang="en-GB" sz="2200" b="0" dirty="0" err="1"/>
                        <a:t>creer</a:t>
                      </a:r>
                      <a:r>
                        <a:rPr lang="en-GB" sz="2200" b="0" dirty="0"/>
                        <a:t> (H)</a:t>
                      </a:r>
                    </a:p>
                  </a:txBody>
                  <a:tcPr>
                    <a:solidFill>
                      <a:schemeClr val="accent2">
                        <a:lumMod val="20000"/>
                        <a:lumOff val="80000"/>
                      </a:schemeClr>
                    </a:solidFill>
                  </a:tcPr>
                </a:tc>
                <a:extLst>
                  <a:ext uri="{0D108BD9-81ED-4DB2-BD59-A6C34878D82A}">
                    <a16:rowId xmlns:a16="http://schemas.microsoft.com/office/drawing/2014/main" val="4183956530"/>
                  </a:ext>
                </a:extLst>
              </a:tr>
            </a:tbl>
          </a:graphicData>
        </a:graphic>
      </p:graphicFrame>
      <p:sp>
        <p:nvSpPr>
          <p:cNvPr id="10" name="TextBox 9">
            <a:extLst>
              <a:ext uri="{FF2B5EF4-FFF2-40B4-BE49-F238E27FC236}">
                <a16:creationId xmlns:a16="http://schemas.microsoft.com/office/drawing/2014/main" id="{7581AAC3-D4C1-43B9-8E19-330FEDE2DD8B}"/>
              </a:ext>
            </a:extLst>
          </p:cNvPr>
          <p:cNvSpPr txBox="1"/>
          <p:nvPr/>
        </p:nvSpPr>
        <p:spPr>
          <a:xfrm>
            <a:off x="3470696" y="2204236"/>
            <a:ext cx="89162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¿Por qué</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F8C6C7">
                    <a:lumMod val="75000"/>
                  </a:srgbClr>
                </a:solidFill>
                <a:effectLst/>
                <a:uLnTx/>
                <a:uFillTx/>
                <a:latin typeface="Century Gothic"/>
                <a:ea typeface="+mn-ea"/>
                <a:cs typeface="+mn-cs"/>
              </a:rPr>
              <a:t>creyó</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de Carlos que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fue</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necesario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 los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11" name="TextBox 10">
            <a:extLst>
              <a:ext uri="{FF2B5EF4-FFF2-40B4-BE49-F238E27FC236}">
                <a16:creationId xmlns:a16="http://schemas.microsoft.com/office/drawing/2014/main" id="{455A192C-871E-43E4-B75C-700A7D5877FF}"/>
              </a:ext>
            </a:extLst>
          </p:cNvPr>
          <p:cNvSpPr txBox="1"/>
          <p:nvPr/>
        </p:nvSpPr>
        <p:spPr>
          <a:xfrm>
            <a:off x="3470696" y="5421554"/>
            <a:ext cx="8916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vivió</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antes?</a:t>
            </a:r>
          </a:p>
        </p:txBody>
      </p:sp>
      <p:sp>
        <p:nvSpPr>
          <p:cNvPr id="14" name="Rounded Rectangle 11">
            <a:extLst>
              <a:ext uri="{FF2B5EF4-FFF2-40B4-BE49-F238E27FC236}">
                <a16:creationId xmlns:a16="http://schemas.microsoft.com/office/drawing/2014/main" id="{22C90A7F-8D4D-2561-6FD1-FFB64D6F57C1}"/>
              </a:ext>
            </a:extLst>
          </p:cNvPr>
          <p:cNvSpPr/>
          <p:nvPr/>
        </p:nvSpPr>
        <p:spPr>
          <a:xfrm>
            <a:off x="9744501" y="258166"/>
            <a:ext cx="21836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BE5CDF66-84CC-4F55-676D-7A2AA70A6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1356" y="3094544"/>
            <a:ext cx="1382144" cy="1096940"/>
          </a:xfrm>
          <a:prstGeom prst="rect">
            <a:avLst/>
          </a:prstGeom>
        </p:spPr>
      </p:pic>
      <p:sp>
        <p:nvSpPr>
          <p:cNvPr id="2" name="TextBox 1">
            <a:extLst>
              <a:ext uri="{FF2B5EF4-FFF2-40B4-BE49-F238E27FC236}">
                <a16:creationId xmlns:a16="http://schemas.microsoft.com/office/drawing/2014/main" id="{FA4062C3-8313-7E70-E14D-CDBAD5066DA2}"/>
              </a:ext>
            </a:extLst>
          </p:cNvPr>
          <p:cNvSpPr txBox="1"/>
          <p:nvPr/>
        </p:nvSpPr>
        <p:spPr>
          <a:xfrm>
            <a:off x="3430939" y="1067830"/>
            <a:ext cx="8916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3A3838"/>
                </a:solidFill>
                <a:effectLst/>
                <a:uLnTx/>
                <a:uFillTx/>
                <a:latin typeface="Century Gothic"/>
                <a:ea typeface="+mn-ea"/>
                <a:cs typeface="+mn-cs"/>
              </a:rPr>
              <a:t>Who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did</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s/he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leave</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s-ES" sz="2400" b="0" i="1" u="none" strike="noStrike" kern="1200" cap="none" spc="0" normalizeH="0" baseline="0" noProof="0" dirty="0" err="1">
                <a:ln>
                  <a:noFill/>
                </a:ln>
                <a:solidFill>
                  <a:srgbClr val="FF0000"/>
                </a:solidFill>
                <a:effectLst/>
                <a:uLnTx/>
                <a:uFillTx/>
                <a:latin typeface="Century Gothic"/>
                <a:ea typeface="+mn-ea"/>
                <a:cs typeface="+mn-cs"/>
              </a:rPr>
              <a:t>flee</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the</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country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with</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2" name="TextBox 11">
            <a:extLst>
              <a:ext uri="{FF2B5EF4-FFF2-40B4-BE49-F238E27FC236}">
                <a16:creationId xmlns:a16="http://schemas.microsoft.com/office/drawing/2014/main" id="{F530DABF-9CF1-3C6C-97CD-D70018C68239}"/>
              </a:ext>
            </a:extLst>
          </p:cNvPr>
          <p:cNvSpPr txBox="1"/>
          <p:nvPr/>
        </p:nvSpPr>
        <p:spPr>
          <a:xfrm>
            <a:off x="3430939" y="2170756"/>
            <a:ext cx="89162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Why</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did</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Carlos’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mother</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decide/</a:t>
            </a:r>
            <a:r>
              <a:rPr kumimoji="0" lang="es-ES" sz="2400" b="0" i="1" u="none" strike="noStrike" kern="1200" cap="none" spc="0" normalizeH="0" baseline="0" noProof="0" dirty="0" err="1">
                <a:ln>
                  <a:noFill/>
                </a:ln>
                <a:solidFill>
                  <a:srgbClr val="FF0000"/>
                </a:solidFill>
                <a:effectLst/>
                <a:uLnTx/>
                <a:uFillTx/>
                <a:latin typeface="Century Gothic"/>
                <a:ea typeface="+mn-ea"/>
                <a:cs typeface="+mn-cs"/>
              </a:rPr>
              <a:t>believe</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that</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it</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was</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necessary</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to</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go</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to</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the</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United</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States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5B1BD01D-F8B8-8CFD-1E52-42CB988CFDD2}"/>
              </a:ext>
            </a:extLst>
          </p:cNvPr>
          <p:cNvSpPr txBox="1"/>
          <p:nvPr/>
        </p:nvSpPr>
        <p:spPr>
          <a:xfrm>
            <a:off x="3540390" y="3986811"/>
            <a:ext cx="8916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Where</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did</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the</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boy</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run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to</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6" name="TextBox 15">
            <a:extLst>
              <a:ext uri="{FF2B5EF4-FFF2-40B4-BE49-F238E27FC236}">
                <a16:creationId xmlns:a16="http://schemas.microsoft.com/office/drawing/2014/main" id="{2F287B30-C75E-0C7D-4F20-F3B09B7DE6E7}"/>
              </a:ext>
            </a:extLst>
          </p:cNvPr>
          <p:cNvSpPr txBox="1"/>
          <p:nvPr/>
        </p:nvSpPr>
        <p:spPr>
          <a:xfrm>
            <a:off x="3540390" y="5432618"/>
            <a:ext cx="8916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3A3838"/>
                </a:solidFill>
                <a:effectLst/>
                <a:uLnTx/>
                <a:uFillTx/>
                <a:latin typeface="Century Gothic"/>
                <a:ea typeface="+mn-ea"/>
                <a:cs typeface="+mn-cs"/>
              </a:rPr>
              <a:t>In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which</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country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did</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he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live</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1" u="none" strike="noStrike" kern="1200" cap="none" spc="0" normalizeH="0" baseline="0" noProof="0" dirty="0" err="1">
                <a:ln>
                  <a:noFill/>
                </a:ln>
                <a:solidFill>
                  <a:srgbClr val="3A3838"/>
                </a:solidFill>
                <a:effectLst/>
                <a:uLnTx/>
                <a:uFillTx/>
                <a:latin typeface="Century Gothic"/>
                <a:ea typeface="+mn-ea"/>
                <a:cs typeface="+mn-cs"/>
              </a:rPr>
              <a:t>before</a:t>
            </a:r>
            <a:r>
              <a:rPr kumimoji="0" lang="es-ES" sz="2400" b="0" i="1" u="none" strike="noStrike" kern="1200" cap="none" spc="0" normalizeH="0" baseline="0" noProof="0" dirty="0">
                <a:ln>
                  <a:noFill/>
                </a:ln>
                <a:solidFill>
                  <a:srgbClr val="3A3838"/>
                </a:solidFill>
                <a:effectLst/>
                <a:uLnTx/>
                <a:uFillTx/>
                <a:latin typeface="Century Gothic"/>
                <a:ea typeface="+mn-ea"/>
                <a:cs typeface="+mn-cs"/>
              </a:rPr>
              <a:t>?</a:t>
            </a:r>
            <a:endParaRPr kumimoji="0" lang="en-GB" sz="2400" b="0" i="1"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412427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2" grpId="0"/>
      <p:bldP spid="2" grpId="1"/>
      <p:bldP spid="12" grpId="0"/>
      <p:bldP spid="12" grpId="1"/>
      <p:bldP spid="13" grpId="0"/>
      <p:bldP spid="13" grpId="1"/>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A5844348-BF40-499A-AB9F-CE155C1CA094}"/>
              </a:ext>
            </a:extLst>
          </p:cNvPr>
          <p:cNvSpPr/>
          <p:nvPr/>
        </p:nvSpPr>
        <p:spPr>
          <a:xfrm>
            <a:off x="7459422" y="563855"/>
            <a:ext cx="2333507" cy="413256"/>
          </a:xfrm>
          <a:prstGeom prst="wedgeRoundRectCallout">
            <a:avLst>
              <a:gd name="adj1" fmla="val -49718"/>
              <a:gd name="adj2" fmla="val 89528"/>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Soy de Caracas</a:t>
            </a:r>
          </a:p>
        </p:txBody>
      </p:sp>
      <p:sp>
        <p:nvSpPr>
          <p:cNvPr id="32" name="Speech Bubble: Rectangle with Corners Rounded 31">
            <a:extLst>
              <a:ext uri="{FF2B5EF4-FFF2-40B4-BE49-F238E27FC236}">
                <a16:creationId xmlns:a16="http://schemas.microsoft.com/office/drawing/2014/main" id="{20691406-B0A2-4B9F-99AB-6B26DD8C532C}"/>
              </a:ext>
            </a:extLst>
          </p:cNvPr>
          <p:cNvSpPr/>
          <p:nvPr/>
        </p:nvSpPr>
        <p:spPr>
          <a:xfrm>
            <a:off x="7931012" y="1137864"/>
            <a:ext cx="4056650" cy="1227136"/>
          </a:xfrm>
          <a:prstGeom prst="wedgeRoundRectCallout">
            <a:avLst>
              <a:gd name="adj1" fmla="val -43211"/>
              <a:gd name="adj2" fmla="val 6686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Como mi padre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vendió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coche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toda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debió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pie hasta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Riohacha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37" name="Speech Bubble: Rectangle with Corners Rounded 36">
            <a:extLst>
              <a:ext uri="{FF2B5EF4-FFF2-40B4-BE49-F238E27FC236}">
                <a16:creationId xmlns:a16="http://schemas.microsoft.com/office/drawing/2014/main" id="{13ACC999-EF2A-42E1-92F7-204C9D4CD2E1}"/>
              </a:ext>
            </a:extLst>
          </p:cNvPr>
          <p:cNvSpPr/>
          <p:nvPr/>
        </p:nvSpPr>
        <p:spPr>
          <a:xfrm>
            <a:off x="8614334" y="2640524"/>
            <a:ext cx="3455569" cy="1389434"/>
          </a:xfrm>
          <a:prstGeom prst="wedgeRoundRectCallout">
            <a:avLst>
              <a:gd name="adj1" fmla="val -48206"/>
              <a:gd name="adj2" fmla="val 6250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conoció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hombre que le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ofreció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trabajo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casa.</a:t>
            </a:r>
          </a:p>
        </p:txBody>
      </p:sp>
      <p:sp>
        <p:nvSpPr>
          <p:cNvPr id="38" name="Speech Bubble: Rectangle with Corners Rounded 37">
            <a:extLst>
              <a:ext uri="{FF2B5EF4-FFF2-40B4-BE49-F238E27FC236}">
                <a16:creationId xmlns:a16="http://schemas.microsoft.com/office/drawing/2014/main" id="{9AD84EB8-6F8D-4578-8718-903003E8DB9C}"/>
              </a:ext>
            </a:extLst>
          </p:cNvPr>
          <p:cNvSpPr/>
          <p:nvPr/>
        </p:nvSpPr>
        <p:spPr>
          <a:xfrm>
            <a:off x="8309323" y="4511031"/>
            <a:ext cx="3810962" cy="822324"/>
          </a:xfrm>
          <a:prstGeom prst="wedgeRoundRectCallout">
            <a:avLst>
              <a:gd name="adj1" fmla="val -9520"/>
              <a:gd name="adj2" fmla="val 88666"/>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llevó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 mis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hermanos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Colombia.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7DF7E268-5D9C-3AC1-FBCC-4E1308519CC2}"/>
              </a:ext>
            </a:extLst>
          </p:cNvPr>
          <p:cNvSpPr>
            <a:spLocks noGrp="1"/>
          </p:cNvSpPr>
          <p:nvPr>
            <p:ph type="title"/>
          </p:nvPr>
        </p:nvSpPr>
        <p:spPr>
          <a:xfrm>
            <a:off x="0" y="213557"/>
            <a:ext cx="4405373" cy="647577"/>
          </a:xfrm>
        </p:spPr>
        <p:txBody>
          <a:bodyPr>
            <a:normAutofit/>
          </a:bodyPr>
          <a:lstStyle/>
          <a:p>
            <a:r>
              <a:rPr lang="en-GB" sz="2800" dirty="0" err="1"/>
              <a:t>Entrevista</a:t>
            </a:r>
            <a:r>
              <a:rPr lang="en-GB" sz="2800" dirty="0"/>
              <a:t> con Héctor</a:t>
            </a:r>
            <a:endParaRPr lang="en-ES" sz="2800" dirty="0"/>
          </a:p>
        </p:txBody>
      </p:sp>
      <p:sp>
        <p:nvSpPr>
          <p:cNvPr id="9" name="TextBox 8">
            <a:extLst>
              <a:ext uri="{FF2B5EF4-FFF2-40B4-BE49-F238E27FC236}">
                <a16:creationId xmlns:a16="http://schemas.microsoft.com/office/drawing/2014/main" id="{3DFB4061-EC01-81D2-6087-212A1E27E30A}"/>
              </a:ext>
            </a:extLst>
          </p:cNvPr>
          <p:cNvSpPr txBox="1"/>
          <p:nvPr/>
        </p:nvSpPr>
        <p:spPr>
          <a:xfrm>
            <a:off x="122097" y="2334683"/>
            <a:ext cx="361448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2.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¿En qué lugar naciste?</a:t>
            </a:r>
          </a:p>
        </p:txBody>
      </p:sp>
      <p:sp>
        <p:nvSpPr>
          <p:cNvPr id="14" name="TextBox 13">
            <a:extLst>
              <a:ext uri="{FF2B5EF4-FFF2-40B4-BE49-F238E27FC236}">
                <a16:creationId xmlns:a16="http://schemas.microsoft.com/office/drawing/2014/main" id="{12132E8B-1DBF-6806-A04B-209752CD1DE8}"/>
              </a:ext>
            </a:extLst>
          </p:cNvPr>
          <p:cNvSpPr txBox="1"/>
          <p:nvPr/>
        </p:nvSpPr>
        <p:spPr>
          <a:xfrm>
            <a:off x="122097" y="2846832"/>
            <a:ext cx="40863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3.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¿Con quién salió del país?</a:t>
            </a:r>
          </a:p>
        </p:txBody>
      </p:sp>
      <p:sp>
        <p:nvSpPr>
          <p:cNvPr id="15" name="TextBox 14">
            <a:extLst>
              <a:ext uri="{FF2B5EF4-FFF2-40B4-BE49-F238E27FC236}">
                <a16:creationId xmlns:a16="http://schemas.microsoft.com/office/drawing/2014/main" id="{38FDB014-6DDF-C070-F5B3-D939BBAEB7A5}"/>
              </a:ext>
            </a:extLst>
          </p:cNvPr>
          <p:cNvSpPr txBox="1"/>
          <p:nvPr/>
        </p:nvSpPr>
        <p:spPr>
          <a:xfrm>
            <a:off x="122097" y="3358981"/>
            <a:ext cx="40350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4.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A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fuiste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primero?</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endParaRPr kumimoji="0" lang="en-ES"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647671A7-6DDB-68A6-5CF9-41E186CC0411}"/>
              </a:ext>
            </a:extLst>
          </p:cNvPr>
          <p:cNvSpPr txBox="1"/>
          <p:nvPr/>
        </p:nvSpPr>
        <p:spPr>
          <a:xfrm>
            <a:off x="122097" y="3871128"/>
            <a:ext cx="403828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5.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ofreció</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ayuda</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1" name="TextBox 20">
            <a:extLst>
              <a:ext uri="{FF2B5EF4-FFF2-40B4-BE49-F238E27FC236}">
                <a16:creationId xmlns:a16="http://schemas.microsoft.com/office/drawing/2014/main" id="{179683ED-100F-C7AA-9760-61FA16EAB20C}"/>
              </a:ext>
            </a:extLst>
          </p:cNvPr>
          <p:cNvSpPr txBox="1"/>
          <p:nvPr/>
        </p:nvSpPr>
        <p:spPr>
          <a:xfrm>
            <a:off x="122097" y="1822534"/>
            <a:ext cx="30011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1.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llamas?</a:t>
            </a:r>
            <a:endParaRPr kumimoji="0" lang="en-ES" sz="22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26" name="Picture 2" descr="File:Venezuela-Pos.png">
            <a:extLst>
              <a:ext uri="{FF2B5EF4-FFF2-40B4-BE49-F238E27FC236}">
                <a16:creationId xmlns:a16="http://schemas.microsoft.com/office/drawing/2014/main" id="{614FA72C-7396-4A26-8166-5DF1FB617E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23840" y="1993184"/>
            <a:ext cx="1845043" cy="251464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19D38A8-9380-42CA-885E-8941135D27DE}"/>
              </a:ext>
            </a:extLst>
          </p:cNvPr>
          <p:cNvCxnSpPr>
            <a:cxnSpLocks/>
          </p:cNvCxnSpPr>
          <p:nvPr/>
        </p:nvCxnSpPr>
        <p:spPr>
          <a:xfrm>
            <a:off x="6443437" y="1483535"/>
            <a:ext cx="0" cy="57003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EE9C4C80-A820-4A86-A651-7C041FCBEFCA}"/>
              </a:ext>
            </a:extLst>
          </p:cNvPr>
          <p:cNvCxnSpPr>
            <a:cxnSpLocks/>
          </p:cNvCxnSpPr>
          <p:nvPr/>
        </p:nvCxnSpPr>
        <p:spPr>
          <a:xfrm flipV="1">
            <a:off x="5508743" y="2250433"/>
            <a:ext cx="690925" cy="178124"/>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FB9201A9-83E9-4921-A878-C6EA0324EF68}"/>
              </a:ext>
            </a:extLst>
          </p:cNvPr>
          <p:cNvSpPr txBox="1"/>
          <p:nvPr/>
        </p:nvSpPr>
        <p:spPr>
          <a:xfrm>
            <a:off x="4017750" y="1698611"/>
            <a:ext cx="1845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Riohacha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Colombia</a:t>
            </a:r>
          </a:p>
        </p:txBody>
      </p:sp>
      <p:sp>
        <p:nvSpPr>
          <p:cNvPr id="28" name="TextBox 27">
            <a:extLst>
              <a:ext uri="{FF2B5EF4-FFF2-40B4-BE49-F238E27FC236}">
                <a16:creationId xmlns:a16="http://schemas.microsoft.com/office/drawing/2014/main" id="{5A4B9DFD-F6AB-4A35-8F68-41C767D72CAD}"/>
              </a:ext>
            </a:extLst>
          </p:cNvPr>
          <p:cNvSpPr txBox="1"/>
          <p:nvPr/>
        </p:nvSpPr>
        <p:spPr>
          <a:xfrm>
            <a:off x="5276196" y="607459"/>
            <a:ext cx="18450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Venezuela</a:t>
            </a:r>
          </a:p>
        </p:txBody>
      </p:sp>
      <p:pic>
        <p:nvPicPr>
          <p:cNvPr id="19" name="Picture 2" descr="Free vector graphics of Boy">
            <a:extLst>
              <a:ext uri="{FF2B5EF4-FFF2-40B4-BE49-F238E27FC236}">
                <a16:creationId xmlns:a16="http://schemas.microsoft.com/office/drawing/2014/main" id="{2FEDA661-5EF5-4C9F-A994-1F87FF5DCE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953136" y="4365752"/>
            <a:ext cx="1952408" cy="19713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Flags of Colombia Venezuela Ecuador.jpg">
            <a:extLst>
              <a:ext uri="{FF2B5EF4-FFF2-40B4-BE49-F238E27FC236}">
                <a16:creationId xmlns:a16="http://schemas.microsoft.com/office/drawing/2014/main" id="{8349D039-E4D1-4953-BBDE-0EEC0D5E7FB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84156" y="1042612"/>
            <a:ext cx="798744" cy="5534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File:Flags of Colombia Venezuela Ecuador.jpg">
            <a:extLst>
              <a:ext uri="{FF2B5EF4-FFF2-40B4-BE49-F238E27FC236}">
                <a16:creationId xmlns:a16="http://schemas.microsoft.com/office/drawing/2014/main" id="{ABFA8E8D-F3D0-436E-BF3F-35CA6CCD04F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39304" y="2342977"/>
            <a:ext cx="736892" cy="497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Escasez en Venezuela, Mercal.JPG">
            <a:extLst>
              <a:ext uri="{FF2B5EF4-FFF2-40B4-BE49-F238E27FC236}">
                <a16:creationId xmlns:a16="http://schemas.microsoft.com/office/drawing/2014/main" id="{AD14E991-1CA0-4D67-85A6-AF2BF9C36CB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99189" y="4461689"/>
            <a:ext cx="1777803" cy="1333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Cayo Crasqui Craski Los Roques Venezuela pic 2.jpg">
            <a:extLst>
              <a:ext uri="{FF2B5EF4-FFF2-40B4-BE49-F238E27FC236}">
                <a16:creationId xmlns:a16="http://schemas.microsoft.com/office/drawing/2014/main" id="{0AE8E045-F221-4C8D-A6AC-8D80D7109FB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82693" y="4822847"/>
            <a:ext cx="1952407" cy="123940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0DF3684-D08D-4CD7-BB34-87D867324418}"/>
              </a:ext>
            </a:extLst>
          </p:cNvPr>
          <p:cNvSpPr txBox="1"/>
          <p:nvPr/>
        </p:nvSpPr>
        <p:spPr>
          <a:xfrm>
            <a:off x="136463" y="974552"/>
            <a:ext cx="44053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Lee las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preguntas</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encuentra</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respuesta</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correcta</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a:t>
            </a:r>
            <a:endParaRPr kumimoji="0" lang="en-ES" sz="22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4" name="Picture 2" descr="File:Altamira, La Castellana en Caracas, Venezuela.jpg">
            <a:extLst>
              <a:ext uri="{FF2B5EF4-FFF2-40B4-BE49-F238E27FC236}">
                <a16:creationId xmlns:a16="http://schemas.microsoft.com/office/drawing/2014/main" id="{05407AB4-9B02-406D-BB2C-EC3554D45BE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8195" y="4400314"/>
            <a:ext cx="1751922" cy="111807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hlinkClick r:id="" action="ppaction://noaction">
              <a:snd r:embed="rId10" name="soy de caracas.wav"/>
            </a:hlinkClick>
            <a:extLst>
              <a:ext uri="{FF2B5EF4-FFF2-40B4-BE49-F238E27FC236}">
                <a16:creationId xmlns:a16="http://schemas.microsoft.com/office/drawing/2014/main" id="{4F21F605-4916-4739-8C1C-5EA4392BE56C}"/>
              </a:ext>
            </a:extLst>
          </p:cNvPr>
          <p:cNvSpPr/>
          <p:nvPr/>
        </p:nvSpPr>
        <p:spPr>
          <a:xfrm>
            <a:off x="7214389" y="565720"/>
            <a:ext cx="365391"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2" name="Rectangle 41">
            <a:hlinkClick r:id="" action="ppaction://noaction">
              <a:snd r:embed="rId11" name="como mi padre.wav"/>
            </a:hlinkClick>
            <a:extLst>
              <a:ext uri="{FF2B5EF4-FFF2-40B4-BE49-F238E27FC236}">
                <a16:creationId xmlns:a16="http://schemas.microsoft.com/office/drawing/2014/main" id="{D5D378F3-5181-46BC-8BF5-B25C41D7F2EE}"/>
              </a:ext>
            </a:extLst>
          </p:cNvPr>
          <p:cNvSpPr/>
          <p:nvPr/>
        </p:nvSpPr>
        <p:spPr>
          <a:xfrm>
            <a:off x="7930072" y="1144419"/>
            <a:ext cx="365391"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B</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7" name="Rectangle 46">
            <a:hlinkClick r:id="" action="ppaction://noaction">
              <a:snd r:embed="rId12" name="mi ti%CC%81o.wav"/>
            </a:hlinkClick>
            <a:extLst>
              <a:ext uri="{FF2B5EF4-FFF2-40B4-BE49-F238E27FC236}">
                <a16:creationId xmlns:a16="http://schemas.microsoft.com/office/drawing/2014/main" id="{204686B8-795F-4F70-ABF8-B7CDADEBFE51}"/>
              </a:ext>
            </a:extLst>
          </p:cNvPr>
          <p:cNvSpPr/>
          <p:nvPr/>
        </p:nvSpPr>
        <p:spPr>
          <a:xfrm>
            <a:off x="8607598" y="2637608"/>
            <a:ext cx="365391"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C</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9" name="Rectangle 48">
            <a:hlinkClick r:id="" action="ppaction://noaction">
              <a:snd r:embed="rId13" name="mi ti%CC%81o llevo%CC%81.wav"/>
            </a:hlinkClick>
            <a:extLst>
              <a:ext uri="{FF2B5EF4-FFF2-40B4-BE49-F238E27FC236}">
                <a16:creationId xmlns:a16="http://schemas.microsoft.com/office/drawing/2014/main" id="{BE02F2E5-534A-43AF-A997-C87794D38898}"/>
              </a:ext>
            </a:extLst>
          </p:cNvPr>
          <p:cNvSpPr/>
          <p:nvPr/>
        </p:nvSpPr>
        <p:spPr>
          <a:xfrm>
            <a:off x="8206780" y="4509296"/>
            <a:ext cx="326192"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D</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 name="Rounded Rectangle 11">
            <a:extLst>
              <a:ext uri="{FF2B5EF4-FFF2-40B4-BE49-F238E27FC236}">
                <a16:creationId xmlns:a16="http://schemas.microsoft.com/office/drawing/2014/main" id="{8CB201BB-2D6C-EDF1-12C0-253A3AA4CB95}"/>
              </a:ext>
            </a:extLst>
          </p:cNvPr>
          <p:cNvSpPr/>
          <p:nvPr/>
        </p:nvSpPr>
        <p:spPr>
          <a:xfrm>
            <a:off x="9984659" y="147568"/>
            <a:ext cx="2003004"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Speech Bubble: Rectangle with Corners Rounded 35">
            <a:extLst>
              <a:ext uri="{FF2B5EF4-FFF2-40B4-BE49-F238E27FC236}">
                <a16:creationId xmlns:a16="http://schemas.microsoft.com/office/drawing/2014/main" id="{8B67741C-3DD3-0B5B-D2AA-57C8B04BE044}"/>
              </a:ext>
            </a:extLst>
          </p:cNvPr>
          <p:cNvSpPr/>
          <p:nvPr/>
        </p:nvSpPr>
        <p:spPr>
          <a:xfrm>
            <a:off x="7647616" y="5772155"/>
            <a:ext cx="4318946" cy="468943"/>
          </a:xfrm>
          <a:prstGeom prst="wedgeRoundRectCallout">
            <a:avLst>
              <a:gd name="adj1" fmla="val -70093"/>
              <a:gd name="adj2" fmla="val -43617"/>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Soy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Héctor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Díaz López.</a:t>
            </a:r>
          </a:p>
        </p:txBody>
      </p:sp>
      <p:sp>
        <p:nvSpPr>
          <p:cNvPr id="7" name="Rectangle 6">
            <a:hlinkClick r:id="" action="ppaction://noaction">
              <a:snd r:embed="rId14" name="Soy He%CC%81ctor.wav"/>
            </a:hlinkClick>
            <a:extLst>
              <a:ext uri="{FF2B5EF4-FFF2-40B4-BE49-F238E27FC236}">
                <a16:creationId xmlns:a16="http://schemas.microsoft.com/office/drawing/2014/main" id="{3C01771D-BA7F-E62D-72C0-F76271BABDC6}"/>
              </a:ext>
            </a:extLst>
          </p:cNvPr>
          <p:cNvSpPr/>
          <p:nvPr/>
        </p:nvSpPr>
        <p:spPr>
          <a:xfrm>
            <a:off x="7726685" y="5772155"/>
            <a:ext cx="365391"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E</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211F2E53-F26A-BA21-AAC1-A53A43A4196B}"/>
              </a:ext>
            </a:extLst>
          </p:cNvPr>
          <p:cNvSpPr/>
          <p:nvPr/>
        </p:nvSpPr>
        <p:spPr>
          <a:xfrm>
            <a:off x="3638606" y="2360566"/>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9FBC4D63-AD5C-E5C2-1F33-C7F8A42844D3}"/>
              </a:ext>
            </a:extLst>
          </p:cNvPr>
          <p:cNvSpPr/>
          <p:nvPr/>
        </p:nvSpPr>
        <p:spPr>
          <a:xfrm>
            <a:off x="4003997" y="3416013"/>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52E5C650-45F6-16BF-A492-039999A44084}"/>
              </a:ext>
            </a:extLst>
          </p:cNvPr>
          <p:cNvSpPr/>
          <p:nvPr/>
        </p:nvSpPr>
        <p:spPr>
          <a:xfrm>
            <a:off x="4071243" y="3939157"/>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C</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E588F186-0DF2-6D17-D2EC-59C59DAE6F29}"/>
              </a:ext>
            </a:extLst>
          </p:cNvPr>
          <p:cNvSpPr/>
          <p:nvPr/>
        </p:nvSpPr>
        <p:spPr>
          <a:xfrm>
            <a:off x="4152197" y="2903866"/>
            <a:ext cx="326192"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D</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869BBA59-618D-3904-94FD-551B9B747E2C}"/>
              </a:ext>
            </a:extLst>
          </p:cNvPr>
          <p:cNvSpPr/>
          <p:nvPr/>
        </p:nvSpPr>
        <p:spPr>
          <a:xfrm>
            <a:off x="3078538" y="1862994"/>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E</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57280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F7E268-5D9C-3AC1-FBCC-4E1308519CC2}"/>
              </a:ext>
            </a:extLst>
          </p:cNvPr>
          <p:cNvSpPr>
            <a:spLocks noGrp="1"/>
          </p:cNvSpPr>
          <p:nvPr>
            <p:ph type="title"/>
          </p:nvPr>
        </p:nvSpPr>
        <p:spPr>
          <a:xfrm>
            <a:off x="0" y="213557"/>
            <a:ext cx="4405373" cy="647577"/>
          </a:xfrm>
        </p:spPr>
        <p:txBody>
          <a:bodyPr>
            <a:normAutofit/>
          </a:bodyPr>
          <a:lstStyle/>
          <a:p>
            <a:r>
              <a:rPr lang="en-GB" sz="2800" dirty="0" err="1"/>
              <a:t>Entrevista</a:t>
            </a:r>
            <a:r>
              <a:rPr lang="en-GB" sz="2800" dirty="0"/>
              <a:t> con Héctor</a:t>
            </a:r>
            <a:endParaRPr lang="en-ES" sz="2800" dirty="0"/>
          </a:p>
        </p:txBody>
      </p:sp>
      <p:sp>
        <p:nvSpPr>
          <p:cNvPr id="17" name="TextBox 16">
            <a:extLst>
              <a:ext uri="{FF2B5EF4-FFF2-40B4-BE49-F238E27FC236}">
                <a16:creationId xmlns:a16="http://schemas.microsoft.com/office/drawing/2014/main" id="{B490DA05-2FA5-7CDA-2EE7-ACD307F3CB97}"/>
              </a:ext>
            </a:extLst>
          </p:cNvPr>
          <p:cNvSpPr txBox="1"/>
          <p:nvPr/>
        </p:nvSpPr>
        <p:spPr>
          <a:xfrm>
            <a:off x="43779" y="1588827"/>
            <a:ext cx="44053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6.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 qué momento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sufriste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más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8" name="TextBox 17">
            <a:extLst>
              <a:ext uri="{FF2B5EF4-FFF2-40B4-BE49-F238E27FC236}">
                <a16:creationId xmlns:a16="http://schemas.microsoft.com/office/drawing/2014/main" id="{313A32E7-DF21-FBA1-F333-96F855157AE2}"/>
              </a:ext>
            </a:extLst>
          </p:cNvPr>
          <p:cNvSpPr txBox="1"/>
          <p:nvPr/>
        </p:nvSpPr>
        <p:spPr>
          <a:xfrm>
            <a:off x="43779" y="2619305"/>
            <a:ext cx="36679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8. </a:t>
            </a:r>
            <a:r>
              <a:rPr kumimoji="0" lang="en-ES"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¿Por qué huyó sin dinero?</a:t>
            </a:r>
          </a:p>
        </p:txBody>
      </p:sp>
      <p:sp>
        <p:nvSpPr>
          <p:cNvPr id="20" name="TextBox 19">
            <a:extLst>
              <a:ext uri="{FF2B5EF4-FFF2-40B4-BE49-F238E27FC236}">
                <a16:creationId xmlns:a16="http://schemas.microsoft.com/office/drawing/2014/main" id="{579E4475-7D77-2BA9-B087-DA07A50A8314}"/>
              </a:ext>
            </a:extLst>
          </p:cNvPr>
          <p:cNvSpPr txBox="1"/>
          <p:nvPr/>
        </p:nvSpPr>
        <p:spPr>
          <a:xfrm>
            <a:off x="43779" y="1950178"/>
            <a:ext cx="4206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7.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Para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venir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Colombia.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TextBox 21">
            <a:extLst>
              <a:ext uri="{FF2B5EF4-FFF2-40B4-BE49-F238E27FC236}">
                <a16:creationId xmlns:a16="http://schemas.microsoft.com/office/drawing/2014/main" id="{8F0B9E6A-9BB1-1651-4CBB-28973A20BA06}"/>
              </a:ext>
            </a:extLst>
          </p:cNvPr>
          <p:cNvSpPr txBox="1"/>
          <p:nvPr/>
        </p:nvSpPr>
        <p:spPr>
          <a:xfrm>
            <a:off x="43779" y="2980656"/>
            <a:ext cx="41480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9. </a:t>
            </a:r>
            <a:r>
              <a:rPr kumimoji="0" lang="en-ES"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¿En cuánto tiempo construyó una vida nueva?</a:t>
            </a:r>
          </a:p>
        </p:txBody>
      </p:sp>
      <p:sp>
        <p:nvSpPr>
          <p:cNvPr id="23" name="TextBox 22">
            <a:extLst>
              <a:ext uri="{FF2B5EF4-FFF2-40B4-BE49-F238E27FC236}">
                <a16:creationId xmlns:a16="http://schemas.microsoft.com/office/drawing/2014/main" id="{CC4E3A5F-1ACD-9964-C898-3EF8E306DD38}"/>
              </a:ext>
            </a:extLst>
          </p:cNvPr>
          <p:cNvSpPr txBox="1"/>
          <p:nvPr/>
        </p:nvSpPr>
        <p:spPr>
          <a:xfrm>
            <a:off x="43779" y="3649783"/>
            <a:ext cx="38776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10. </a:t>
            </a:r>
            <a:r>
              <a:rPr kumimoji="0" lang="en-ES"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¿Te confundió estudiar en una escuela diferente?</a:t>
            </a:r>
          </a:p>
        </p:txBody>
      </p:sp>
      <p:sp>
        <p:nvSpPr>
          <p:cNvPr id="40" name="TextBox 39">
            <a:extLst>
              <a:ext uri="{FF2B5EF4-FFF2-40B4-BE49-F238E27FC236}">
                <a16:creationId xmlns:a16="http://schemas.microsoft.com/office/drawing/2014/main" id="{40DF3684-D08D-4CD7-BB34-87D867324418}"/>
              </a:ext>
            </a:extLst>
          </p:cNvPr>
          <p:cNvSpPr txBox="1"/>
          <p:nvPr/>
        </p:nvSpPr>
        <p:spPr>
          <a:xfrm>
            <a:off x="43779" y="919700"/>
            <a:ext cx="45294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Lee las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preguntas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encuentra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respuesta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correcta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endParaRPr kumimoji="0" lang="en-ES"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2" name="Picture 2" descr="Free vector graphics of Boy">
            <a:extLst>
              <a:ext uri="{FF2B5EF4-FFF2-40B4-BE49-F238E27FC236}">
                <a16:creationId xmlns:a16="http://schemas.microsoft.com/office/drawing/2014/main" id="{33821056-7612-09EC-5F63-EA3877F3AB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953136" y="4365752"/>
            <a:ext cx="1952408" cy="19713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le:Venezuela-Pos.png">
            <a:extLst>
              <a:ext uri="{FF2B5EF4-FFF2-40B4-BE49-F238E27FC236}">
                <a16:creationId xmlns:a16="http://schemas.microsoft.com/office/drawing/2014/main" id="{9252ABA7-1405-45B6-134B-B1672A01D5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23840" y="1993184"/>
            <a:ext cx="1845043" cy="2514647"/>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10CF0E08-FB9A-A522-5655-A66DCD343939}"/>
              </a:ext>
            </a:extLst>
          </p:cNvPr>
          <p:cNvCxnSpPr>
            <a:cxnSpLocks/>
          </p:cNvCxnSpPr>
          <p:nvPr/>
        </p:nvCxnSpPr>
        <p:spPr>
          <a:xfrm>
            <a:off x="6443437" y="1483535"/>
            <a:ext cx="0" cy="57003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25" name="Straight Arrow Connector 24">
            <a:extLst>
              <a:ext uri="{FF2B5EF4-FFF2-40B4-BE49-F238E27FC236}">
                <a16:creationId xmlns:a16="http://schemas.microsoft.com/office/drawing/2014/main" id="{DCB7E353-5C9E-2C4B-B8EB-421A03B3D8D7}"/>
              </a:ext>
            </a:extLst>
          </p:cNvPr>
          <p:cNvCxnSpPr>
            <a:cxnSpLocks/>
          </p:cNvCxnSpPr>
          <p:nvPr/>
        </p:nvCxnSpPr>
        <p:spPr>
          <a:xfrm flipV="1">
            <a:off x="5508743" y="2250433"/>
            <a:ext cx="690925" cy="178124"/>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6" name="TextBox 25">
            <a:extLst>
              <a:ext uri="{FF2B5EF4-FFF2-40B4-BE49-F238E27FC236}">
                <a16:creationId xmlns:a16="http://schemas.microsoft.com/office/drawing/2014/main" id="{5744D3F8-3740-E1F0-2FA9-EE57C6D101F0}"/>
              </a:ext>
            </a:extLst>
          </p:cNvPr>
          <p:cNvSpPr txBox="1"/>
          <p:nvPr/>
        </p:nvSpPr>
        <p:spPr>
          <a:xfrm>
            <a:off x="4107713" y="2157170"/>
            <a:ext cx="1845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Riohacha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Colombia</a:t>
            </a:r>
          </a:p>
        </p:txBody>
      </p:sp>
      <p:sp>
        <p:nvSpPr>
          <p:cNvPr id="30" name="TextBox 29">
            <a:extLst>
              <a:ext uri="{FF2B5EF4-FFF2-40B4-BE49-F238E27FC236}">
                <a16:creationId xmlns:a16="http://schemas.microsoft.com/office/drawing/2014/main" id="{318F6BF3-1A20-C234-9938-D16F5043BE42}"/>
              </a:ext>
            </a:extLst>
          </p:cNvPr>
          <p:cNvSpPr txBox="1"/>
          <p:nvPr/>
        </p:nvSpPr>
        <p:spPr>
          <a:xfrm>
            <a:off x="5276196" y="607459"/>
            <a:ext cx="18450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Venezuela</a:t>
            </a:r>
          </a:p>
        </p:txBody>
      </p:sp>
      <p:pic>
        <p:nvPicPr>
          <p:cNvPr id="51" name="Picture 4" descr="File:Flags of Colombia Venezuela Ecuador.jpg">
            <a:extLst>
              <a:ext uri="{FF2B5EF4-FFF2-40B4-BE49-F238E27FC236}">
                <a16:creationId xmlns:a16="http://schemas.microsoft.com/office/drawing/2014/main" id="{6805A422-4D80-0517-95CF-2E42119C594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84156" y="1042612"/>
            <a:ext cx="798744" cy="55349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File:Flags of Colombia Venezuela Ecuador.jpg">
            <a:extLst>
              <a:ext uri="{FF2B5EF4-FFF2-40B4-BE49-F238E27FC236}">
                <a16:creationId xmlns:a16="http://schemas.microsoft.com/office/drawing/2014/main" id="{9FFC3778-0317-5E4E-6431-C4228C429A4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29267" y="2801536"/>
            <a:ext cx="736892" cy="4971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File:Escasez en Venezuela, Mercal.JPG">
            <a:extLst>
              <a:ext uri="{FF2B5EF4-FFF2-40B4-BE49-F238E27FC236}">
                <a16:creationId xmlns:a16="http://schemas.microsoft.com/office/drawing/2014/main" id="{67835D74-2B2B-5FDA-DC53-0B12E361EC8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99189" y="4461689"/>
            <a:ext cx="1777803" cy="133335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File:Cayo Crasqui Craski Los Roques Venezuela pic 2.jpg">
            <a:extLst>
              <a:ext uri="{FF2B5EF4-FFF2-40B4-BE49-F238E27FC236}">
                <a16:creationId xmlns:a16="http://schemas.microsoft.com/office/drawing/2014/main" id="{0E75349F-157F-DC49-B46A-63B63302FB6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82693" y="4822847"/>
            <a:ext cx="1952407" cy="12394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ile:Altamira, La Castellana en Caracas, Venezuela.jpg">
            <a:extLst>
              <a:ext uri="{FF2B5EF4-FFF2-40B4-BE49-F238E27FC236}">
                <a16:creationId xmlns:a16="http://schemas.microsoft.com/office/drawing/2014/main" id="{3A67985C-FED1-0792-9E3D-A33F753BCC6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8195" y="4400314"/>
            <a:ext cx="1751922" cy="1118079"/>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2E583F3D-F071-4925-A140-CC0FD050A0FB}"/>
              </a:ext>
            </a:extLst>
          </p:cNvPr>
          <p:cNvSpPr/>
          <p:nvPr/>
        </p:nvSpPr>
        <p:spPr>
          <a:xfrm>
            <a:off x="8000131" y="2603348"/>
            <a:ext cx="3957214" cy="1083381"/>
          </a:xfrm>
          <a:prstGeom prst="wedgeRoundRectCallout">
            <a:avLst>
              <a:gd name="adj1" fmla="val -60310"/>
              <a:gd name="adj2" fmla="val -21295"/>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entendió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que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situación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era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peor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No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había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tiempo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que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perder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3" name="Speech Bubble: Rectangle with Corners Rounded 32">
            <a:extLst>
              <a:ext uri="{FF2B5EF4-FFF2-40B4-BE49-F238E27FC236}">
                <a16:creationId xmlns:a16="http://schemas.microsoft.com/office/drawing/2014/main" id="{F4ADEAA8-A7EE-4E81-A01A-8B37A4D9ABA4}"/>
              </a:ext>
            </a:extLst>
          </p:cNvPr>
          <p:cNvSpPr/>
          <p:nvPr/>
        </p:nvSpPr>
        <p:spPr>
          <a:xfrm>
            <a:off x="8513923" y="5039104"/>
            <a:ext cx="3370657" cy="1083380"/>
          </a:xfrm>
          <a:prstGeom prst="wedgeRoundRectCallout">
            <a:avLst>
              <a:gd name="adj1" fmla="val -77821"/>
              <a:gd name="adj2" fmla="val -35702"/>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Descubrí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que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existen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algunas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diferencias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sistema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educación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9" name="Speech Bubble: Rectangle with Corners Rounded 38">
            <a:extLst>
              <a:ext uri="{FF2B5EF4-FFF2-40B4-BE49-F238E27FC236}">
                <a16:creationId xmlns:a16="http://schemas.microsoft.com/office/drawing/2014/main" id="{C312898C-A32B-487A-B13D-24DF3EFDE975}"/>
              </a:ext>
            </a:extLst>
          </p:cNvPr>
          <p:cNvSpPr/>
          <p:nvPr/>
        </p:nvSpPr>
        <p:spPr>
          <a:xfrm>
            <a:off x="7557188" y="1502407"/>
            <a:ext cx="4532551" cy="1015240"/>
          </a:xfrm>
          <a:prstGeom prst="wedgeRoundRectCallout">
            <a:avLst>
              <a:gd name="adj1" fmla="val -69739"/>
              <a:gd name="adj2" fmla="val 20344"/>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Para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conseguir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trabajo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mejor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lugar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donde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cultura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Venezuela.</a:t>
            </a:r>
          </a:p>
        </p:txBody>
      </p:sp>
      <p:sp>
        <p:nvSpPr>
          <p:cNvPr id="6" name="Speech Bubble: Rectangle with Corners Rounded 34">
            <a:extLst>
              <a:ext uri="{FF2B5EF4-FFF2-40B4-BE49-F238E27FC236}">
                <a16:creationId xmlns:a16="http://schemas.microsoft.com/office/drawing/2014/main" id="{3F9F36B8-6C62-0115-D32C-822C25068D20}"/>
              </a:ext>
            </a:extLst>
          </p:cNvPr>
          <p:cNvSpPr/>
          <p:nvPr/>
        </p:nvSpPr>
        <p:spPr>
          <a:xfrm>
            <a:off x="6876754" y="247622"/>
            <a:ext cx="5193240" cy="1083382"/>
          </a:xfrm>
          <a:prstGeom prst="wedgeRoundRectCallout">
            <a:avLst>
              <a:gd name="adj1" fmla="val -61709"/>
              <a:gd name="adj2" fmla="val -26173"/>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Sentí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mucha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tristeza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dejamos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casa,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sin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saber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futuro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 name="Speech Bubble: Rectangle with Corners Rounded 33">
            <a:extLst>
              <a:ext uri="{FF2B5EF4-FFF2-40B4-BE49-F238E27FC236}">
                <a16:creationId xmlns:a16="http://schemas.microsoft.com/office/drawing/2014/main" id="{315501BA-AB34-5463-0A37-006D9A02C3BF}"/>
              </a:ext>
            </a:extLst>
          </p:cNvPr>
          <p:cNvSpPr/>
          <p:nvPr/>
        </p:nvSpPr>
        <p:spPr>
          <a:xfrm>
            <a:off x="7557189" y="3858132"/>
            <a:ext cx="4532551" cy="1015240"/>
          </a:xfrm>
          <a:prstGeom prst="wedgeRoundRectCallout">
            <a:avLst>
              <a:gd name="adj1" fmla="val -61096"/>
              <a:gd name="adj2" fmla="val -39691"/>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empezó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vivir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Bogotá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después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6 meses.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Entonces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escuella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allí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4" name="Rectangle 43">
            <a:hlinkClick r:id="" action="ppaction://noaction">
              <a:snd r:embed="rId10" name="Si%CC%81, descubri%CC%81.wav"/>
            </a:hlinkClick>
            <a:extLst>
              <a:ext uri="{FF2B5EF4-FFF2-40B4-BE49-F238E27FC236}">
                <a16:creationId xmlns:a16="http://schemas.microsoft.com/office/drawing/2014/main" id="{DE4041DD-FD59-43B7-8707-9651977E72AA}"/>
              </a:ext>
            </a:extLst>
          </p:cNvPr>
          <p:cNvSpPr/>
          <p:nvPr/>
        </p:nvSpPr>
        <p:spPr>
          <a:xfrm>
            <a:off x="8331227" y="5039104"/>
            <a:ext cx="365391"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J</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5" name="Rectangle 44">
            <a:hlinkClick r:id="" action="ppaction://noaction">
              <a:snd r:embed="rId11" name="Si%CC%81 senti%CC%81 mucha tristeza.wav"/>
            </a:hlinkClick>
            <a:extLst>
              <a:ext uri="{FF2B5EF4-FFF2-40B4-BE49-F238E27FC236}">
                <a16:creationId xmlns:a16="http://schemas.microsoft.com/office/drawing/2014/main" id="{015947EE-42E5-4216-A7A9-723ADC29D94E}"/>
              </a:ext>
            </a:extLst>
          </p:cNvPr>
          <p:cNvSpPr/>
          <p:nvPr/>
        </p:nvSpPr>
        <p:spPr>
          <a:xfrm>
            <a:off x="6708938" y="247622"/>
            <a:ext cx="348093" cy="3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F</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7" name="Rectangle 46">
            <a:hlinkClick r:id="" action="ppaction://noaction">
              <a:snd r:embed="rId12" name="para conseguir.wav"/>
            </a:hlinkClick>
            <a:extLst>
              <a:ext uri="{FF2B5EF4-FFF2-40B4-BE49-F238E27FC236}">
                <a16:creationId xmlns:a16="http://schemas.microsoft.com/office/drawing/2014/main" id="{204686B8-795F-4F70-ABF8-B7CDADEBFE51}"/>
              </a:ext>
            </a:extLst>
          </p:cNvPr>
          <p:cNvSpPr/>
          <p:nvPr/>
        </p:nvSpPr>
        <p:spPr>
          <a:xfrm>
            <a:off x="7442199" y="1502407"/>
            <a:ext cx="365391" cy="3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G</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8" name="Rectangle 47">
            <a:hlinkClick r:id="" action="ppaction://noaction">
              <a:snd r:embed="rId13" name="Mi ti%CC%81o entendio%CC%81 que la.wav"/>
            </a:hlinkClick>
            <a:extLst>
              <a:ext uri="{FF2B5EF4-FFF2-40B4-BE49-F238E27FC236}">
                <a16:creationId xmlns:a16="http://schemas.microsoft.com/office/drawing/2014/main" id="{0299122B-FD07-43CA-B04F-1CEE0BBB08B1}"/>
              </a:ext>
            </a:extLst>
          </p:cNvPr>
          <p:cNvSpPr/>
          <p:nvPr/>
        </p:nvSpPr>
        <p:spPr>
          <a:xfrm>
            <a:off x="8000131" y="2629800"/>
            <a:ext cx="365391"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H</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9" name="Rectangle 48">
            <a:hlinkClick r:id="" action="ppaction://noaction">
              <a:snd r:embed="rId14" name="mi familia empezo%CC%81.wav"/>
            </a:hlinkClick>
            <a:extLst>
              <a:ext uri="{FF2B5EF4-FFF2-40B4-BE49-F238E27FC236}">
                <a16:creationId xmlns:a16="http://schemas.microsoft.com/office/drawing/2014/main" id="{BE02F2E5-534A-43AF-A997-C87794D38898}"/>
              </a:ext>
            </a:extLst>
          </p:cNvPr>
          <p:cNvSpPr/>
          <p:nvPr/>
        </p:nvSpPr>
        <p:spPr>
          <a:xfrm>
            <a:off x="7624894" y="3858132"/>
            <a:ext cx="326192"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I</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56" name="Rectangle 55">
            <a:extLst>
              <a:ext uri="{FF2B5EF4-FFF2-40B4-BE49-F238E27FC236}">
                <a16:creationId xmlns:a16="http://schemas.microsoft.com/office/drawing/2014/main" id="{B1A085FC-8411-8848-6CA7-4C1D57BA9B06}"/>
              </a:ext>
            </a:extLst>
          </p:cNvPr>
          <p:cNvSpPr/>
          <p:nvPr/>
        </p:nvSpPr>
        <p:spPr>
          <a:xfrm>
            <a:off x="2997692" y="4011134"/>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J</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7" name="Rectangle 56">
            <a:extLst>
              <a:ext uri="{FF2B5EF4-FFF2-40B4-BE49-F238E27FC236}">
                <a16:creationId xmlns:a16="http://schemas.microsoft.com/office/drawing/2014/main" id="{BA906C57-6E14-D02D-9212-1DEF74BA9E07}"/>
              </a:ext>
            </a:extLst>
          </p:cNvPr>
          <p:cNvSpPr/>
          <p:nvPr/>
        </p:nvSpPr>
        <p:spPr>
          <a:xfrm>
            <a:off x="4355116" y="1642277"/>
            <a:ext cx="348093"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F</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8" name="Rectangle 57">
            <a:extLst>
              <a:ext uri="{FF2B5EF4-FFF2-40B4-BE49-F238E27FC236}">
                <a16:creationId xmlns:a16="http://schemas.microsoft.com/office/drawing/2014/main" id="{0FB32177-32C8-3938-6AEA-AA77489C0842}"/>
              </a:ext>
            </a:extLst>
          </p:cNvPr>
          <p:cNvSpPr/>
          <p:nvPr/>
        </p:nvSpPr>
        <p:spPr>
          <a:xfrm>
            <a:off x="2594281" y="2316695"/>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G</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9" name="Rectangle 58">
            <a:extLst>
              <a:ext uri="{FF2B5EF4-FFF2-40B4-BE49-F238E27FC236}">
                <a16:creationId xmlns:a16="http://schemas.microsoft.com/office/drawing/2014/main" id="{59D695C3-1F0E-8436-45F8-9C856DBF2F75}"/>
              </a:ext>
            </a:extLst>
          </p:cNvPr>
          <p:cNvSpPr/>
          <p:nvPr/>
        </p:nvSpPr>
        <p:spPr>
          <a:xfrm>
            <a:off x="3610849" y="2633432"/>
            <a:ext cx="365391"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0" name="Rectangle 59">
            <a:extLst>
              <a:ext uri="{FF2B5EF4-FFF2-40B4-BE49-F238E27FC236}">
                <a16:creationId xmlns:a16="http://schemas.microsoft.com/office/drawing/2014/main" id="{3A4C4BE8-527D-8077-2DB4-8C0AA6153291}"/>
              </a:ext>
            </a:extLst>
          </p:cNvPr>
          <p:cNvSpPr/>
          <p:nvPr/>
        </p:nvSpPr>
        <p:spPr>
          <a:xfrm>
            <a:off x="2230592" y="3331406"/>
            <a:ext cx="326192"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401740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9" grpId="0" animBg="1"/>
      <p:bldP spid="6" grpId="0" animBg="1"/>
      <p:bldP spid="7" grpId="0" animBg="1"/>
      <p:bldP spid="44" grpId="0" animBg="1"/>
      <p:bldP spid="45" grpId="0" animBg="1"/>
      <p:bldP spid="47" grpId="0" animBg="1"/>
      <p:bldP spid="48" grpId="0" animBg="1"/>
      <p:bldP spid="49" grpId="0" animBg="1"/>
      <p:bldP spid="56" grpId="0" animBg="1"/>
      <p:bldP spid="57" grpId="0" animBg="1"/>
      <p:bldP spid="58" grpId="0" animBg="1"/>
      <p:bldP spid="59" grpId="0" animBg="1"/>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73F40-9A86-AD02-56D5-3EE821350D90}"/>
              </a:ext>
            </a:extLst>
          </p:cNvPr>
          <p:cNvSpPr>
            <a:spLocks noGrp="1"/>
          </p:cNvSpPr>
          <p:nvPr>
            <p:ph type="title"/>
          </p:nvPr>
        </p:nvSpPr>
        <p:spPr>
          <a:xfrm>
            <a:off x="0" y="213557"/>
            <a:ext cx="3996491" cy="647577"/>
          </a:xfrm>
        </p:spPr>
        <p:txBody>
          <a:bodyPr>
            <a:normAutofit/>
          </a:bodyPr>
          <a:lstStyle/>
          <a:p>
            <a:r>
              <a:rPr lang="en-ES" sz="2800" dirty="0"/>
              <a:t>Entrevista a Héctor</a:t>
            </a:r>
          </a:p>
        </p:txBody>
      </p:sp>
      <p:sp>
        <p:nvSpPr>
          <p:cNvPr id="9" name="Speech Bubble: Oval 8">
            <a:extLst>
              <a:ext uri="{FF2B5EF4-FFF2-40B4-BE49-F238E27FC236}">
                <a16:creationId xmlns:a16="http://schemas.microsoft.com/office/drawing/2014/main" id="{C1EA3BB8-4F32-4101-AD68-DF679BFC0BA0}"/>
              </a:ext>
            </a:extLst>
          </p:cNvPr>
          <p:cNvSpPr/>
          <p:nvPr/>
        </p:nvSpPr>
        <p:spPr>
          <a:xfrm>
            <a:off x="575187" y="5042182"/>
            <a:ext cx="5855423" cy="1179260"/>
          </a:xfrm>
          <a:prstGeom prst="wedgeEllipseCallout">
            <a:avLst>
              <a:gd name="adj1" fmla="val 58622"/>
              <a:gd name="adj2" fmla="val -688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Hasta que el nivel de violencia creció demasiado. No era seguro caminar por la calle.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Speech Bubble: Oval 10">
            <a:extLst>
              <a:ext uri="{FF2B5EF4-FFF2-40B4-BE49-F238E27FC236}">
                <a16:creationId xmlns:a16="http://schemas.microsoft.com/office/drawing/2014/main" id="{91CE7140-5913-4DFE-B856-E3BC122577F1}"/>
              </a:ext>
            </a:extLst>
          </p:cNvPr>
          <p:cNvSpPr/>
          <p:nvPr/>
        </p:nvSpPr>
        <p:spPr>
          <a:xfrm>
            <a:off x="2543982" y="3191717"/>
            <a:ext cx="3996491" cy="1743630"/>
          </a:xfrm>
          <a:prstGeom prst="wedgeEllipseCallout">
            <a:avLst>
              <a:gd name="adj1" fmla="val 65034"/>
              <a:gd name="adj2" fmla="val 807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Los primeros meses no asistí a la escuela debido a las dificultades con el sistema.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Speech Bubble: Oval 11">
            <a:extLst>
              <a:ext uri="{FF2B5EF4-FFF2-40B4-BE49-F238E27FC236}">
                <a16:creationId xmlns:a16="http://schemas.microsoft.com/office/drawing/2014/main" id="{22A26B2B-67CE-49FE-B5E1-CC427E32F784}"/>
              </a:ext>
            </a:extLst>
          </p:cNvPr>
          <p:cNvSpPr/>
          <p:nvPr/>
        </p:nvSpPr>
        <p:spPr>
          <a:xfrm>
            <a:off x="3450172" y="1099413"/>
            <a:ext cx="4059138" cy="2020937"/>
          </a:xfrm>
          <a:prstGeom prst="wedgeEllipseCallout">
            <a:avLst>
              <a:gd name="adj1" fmla="val 34751"/>
              <a:gd name="adj2" fmla="val 8219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gobierno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Colombia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me ofreció la oportunidad de estudiar.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Speech Bubble: Oval 12">
            <a:extLst>
              <a:ext uri="{FF2B5EF4-FFF2-40B4-BE49-F238E27FC236}">
                <a16:creationId xmlns:a16="http://schemas.microsoft.com/office/drawing/2014/main" id="{186DF2E0-C310-410A-8CCF-4DDBD585150B}"/>
              </a:ext>
            </a:extLst>
          </p:cNvPr>
          <p:cNvSpPr/>
          <p:nvPr/>
        </p:nvSpPr>
        <p:spPr>
          <a:xfrm>
            <a:off x="7365991" y="832653"/>
            <a:ext cx="4481548" cy="1505935"/>
          </a:xfrm>
          <a:prstGeom prst="wedgeEllipseCallout">
            <a:avLst>
              <a:gd name="adj1" fmla="val -50073"/>
              <a:gd name="adj2" fmla="val 12725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Porque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día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joven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mató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amigo de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4" name="Speech Bubble: Oval 13">
            <a:extLst>
              <a:ext uri="{FF2B5EF4-FFF2-40B4-BE49-F238E27FC236}">
                <a16:creationId xmlns:a16="http://schemas.microsoft.com/office/drawing/2014/main" id="{E6C37F44-67A9-4635-BC70-4FFD87648108}"/>
              </a:ext>
            </a:extLst>
          </p:cNvPr>
          <p:cNvSpPr/>
          <p:nvPr/>
        </p:nvSpPr>
        <p:spPr>
          <a:xfrm>
            <a:off x="7977032" y="2576867"/>
            <a:ext cx="4059138" cy="2008674"/>
          </a:xfrm>
          <a:prstGeom prst="wedgeEllipseCallout">
            <a:avLst>
              <a:gd name="adj1" fmla="val -46707"/>
              <a:gd name="adj2" fmla="val 5050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l precio de los productos básicos subió… ¡y de repente no había comida en los supermercados!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Speech Bubble: Oval 14">
            <a:extLst>
              <a:ext uri="{FF2B5EF4-FFF2-40B4-BE49-F238E27FC236}">
                <a16:creationId xmlns:a16="http://schemas.microsoft.com/office/drawing/2014/main" id="{BD0BE199-F937-4E8C-8308-74DD607354FE}"/>
              </a:ext>
            </a:extLst>
          </p:cNvPr>
          <p:cNvSpPr/>
          <p:nvPr/>
        </p:nvSpPr>
        <p:spPr>
          <a:xfrm>
            <a:off x="8468661" y="4738594"/>
            <a:ext cx="3444948" cy="1129459"/>
          </a:xfrm>
          <a:prstGeom prst="wedgeEllipseCallout">
            <a:avLst>
              <a:gd name="adj1" fmla="val -62548"/>
              <a:gd name="adj2" fmla="val -3443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crecí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Colombia.</a:t>
            </a:r>
          </a:p>
        </p:txBody>
      </p:sp>
      <p:sp>
        <p:nvSpPr>
          <p:cNvPr id="27" name="Rectangle 26">
            <a:extLst>
              <a:ext uri="{FF2B5EF4-FFF2-40B4-BE49-F238E27FC236}">
                <a16:creationId xmlns:a16="http://schemas.microsoft.com/office/drawing/2014/main" id="{337C9F96-D1B8-4E70-9CF7-8D5344A013B0}"/>
              </a:ext>
            </a:extLst>
          </p:cNvPr>
          <p:cNvSpPr/>
          <p:nvPr/>
        </p:nvSpPr>
        <p:spPr>
          <a:xfrm>
            <a:off x="5915109" y="5851121"/>
            <a:ext cx="161324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Héctor</a:t>
            </a:r>
          </a:p>
        </p:txBody>
      </p:sp>
      <p:sp>
        <p:nvSpPr>
          <p:cNvPr id="30" name="Speech Bubble: Rectangle with Corners Rounded 29">
            <a:extLst>
              <a:ext uri="{FF2B5EF4-FFF2-40B4-BE49-F238E27FC236}">
                <a16:creationId xmlns:a16="http://schemas.microsoft.com/office/drawing/2014/main" id="{AC659C40-D56E-43EB-876D-244EB334F96A}"/>
              </a:ext>
            </a:extLst>
          </p:cNvPr>
          <p:cNvSpPr/>
          <p:nvPr/>
        </p:nvSpPr>
        <p:spPr>
          <a:xfrm>
            <a:off x="147586" y="975521"/>
            <a:ext cx="3171088" cy="497172"/>
          </a:xfrm>
          <a:prstGeom prst="wedgeRoundRectCallout">
            <a:avLst>
              <a:gd name="adj1" fmla="val -55062"/>
              <a:gd name="adj2" fmla="val -43821"/>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1" name="Speech Bubble: Rectangle with Corners Rounded 30">
            <a:extLst>
              <a:ext uri="{FF2B5EF4-FFF2-40B4-BE49-F238E27FC236}">
                <a16:creationId xmlns:a16="http://schemas.microsoft.com/office/drawing/2014/main" id="{CFF74895-1BD3-4F48-A6CF-4F699F2FB216}"/>
              </a:ext>
            </a:extLst>
          </p:cNvPr>
          <p:cNvSpPr/>
          <p:nvPr/>
        </p:nvSpPr>
        <p:spPr>
          <a:xfrm>
            <a:off x="168715" y="1608017"/>
            <a:ext cx="2375267" cy="494201"/>
          </a:xfrm>
          <a:prstGeom prst="wedgeRoundRectCallout">
            <a:avLst>
              <a:gd name="adj1" fmla="val -60696"/>
              <a:gd name="adj2" fmla="val 2688"/>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 qué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(H)</a:t>
            </a:r>
          </a:p>
        </p:txBody>
      </p:sp>
      <p:sp>
        <p:nvSpPr>
          <p:cNvPr id="32" name="Speech Bubble: Rectangle with Corners Rounded 31">
            <a:extLst>
              <a:ext uri="{FF2B5EF4-FFF2-40B4-BE49-F238E27FC236}">
                <a16:creationId xmlns:a16="http://schemas.microsoft.com/office/drawing/2014/main" id="{55074C61-A43E-499A-8043-79764CC0C443}"/>
              </a:ext>
            </a:extLst>
          </p:cNvPr>
          <p:cNvSpPr/>
          <p:nvPr/>
        </p:nvSpPr>
        <p:spPr>
          <a:xfrm>
            <a:off x="196421" y="2215185"/>
            <a:ext cx="2974481" cy="521831"/>
          </a:xfrm>
          <a:prstGeom prst="wedgeRoundRectCallout">
            <a:avLst>
              <a:gd name="adj1" fmla="val -60696"/>
              <a:gd name="adj2" fmla="val 2688"/>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Hasta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(H)</a:t>
            </a:r>
          </a:p>
        </p:txBody>
      </p:sp>
      <p:sp>
        <p:nvSpPr>
          <p:cNvPr id="33" name="Speech Bubble: Rectangle with Corners Rounded 32">
            <a:extLst>
              <a:ext uri="{FF2B5EF4-FFF2-40B4-BE49-F238E27FC236}">
                <a16:creationId xmlns:a16="http://schemas.microsoft.com/office/drawing/2014/main" id="{5F92436E-4F5E-49BE-84CB-64570DC7923B}"/>
              </a:ext>
            </a:extLst>
          </p:cNvPr>
          <p:cNvSpPr/>
          <p:nvPr/>
        </p:nvSpPr>
        <p:spPr>
          <a:xfrm>
            <a:off x="168715" y="3472490"/>
            <a:ext cx="2373859" cy="667533"/>
          </a:xfrm>
          <a:prstGeom prst="wedgeRoundRectCallout">
            <a:avLst>
              <a:gd name="adj1" fmla="val -57739"/>
              <a:gd name="adj2" fmla="val -41204"/>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momento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(H)</a:t>
            </a:r>
          </a:p>
        </p:txBody>
      </p:sp>
      <p:sp>
        <p:nvSpPr>
          <p:cNvPr id="34" name="Speech Bubble: Rectangle with Corners Rounded 33">
            <a:extLst>
              <a:ext uri="{FF2B5EF4-FFF2-40B4-BE49-F238E27FC236}">
                <a16:creationId xmlns:a16="http://schemas.microsoft.com/office/drawing/2014/main" id="{5FB5B5B1-43E9-4978-9FE0-40367EEE0621}"/>
              </a:ext>
            </a:extLst>
          </p:cNvPr>
          <p:cNvSpPr/>
          <p:nvPr/>
        </p:nvSpPr>
        <p:spPr>
          <a:xfrm>
            <a:off x="198643" y="2863339"/>
            <a:ext cx="2610804" cy="494201"/>
          </a:xfrm>
          <a:prstGeom prst="wedgeRoundRectCallout">
            <a:avLst>
              <a:gd name="adj1" fmla="val -57553"/>
              <a:gd name="adj2" fmla="val -43973"/>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cambio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5" name="Speech Bubble: Rectangle with Corners Rounded 34">
            <a:extLst>
              <a:ext uri="{FF2B5EF4-FFF2-40B4-BE49-F238E27FC236}">
                <a16:creationId xmlns:a16="http://schemas.microsoft.com/office/drawing/2014/main" id="{1E7D1B4A-3F5D-42F6-B443-83A647C39034}"/>
              </a:ext>
            </a:extLst>
          </p:cNvPr>
          <p:cNvSpPr/>
          <p:nvPr/>
        </p:nvSpPr>
        <p:spPr>
          <a:xfrm>
            <a:off x="147586" y="4320233"/>
            <a:ext cx="2003820" cy="674110"/>
          </a:xfrm>
          <a:prstGeom prst="wedgeRoundRectCallout">
            <a:avLst>
              <a:gd name="adj1" fmla="val -56320"/>
              <a:gd name="adj2" fmla="val -34970"/>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 name="TextBox 1">
            <a:extLst>
              <a:ext uri="{FF2B5EF4-FFF2-40B4-BE49-F238E27FC236}">
                <a16:creationId xmlns:a16="http://schemas.microsoft.com/office/drawing/2014/main" id="{C3FE0AFB-C102-767A-4459-A18971AC0DD7}"/>
              </a:ext>
            </a:extLst>
          </p:cNvPr>
          <p:cNvSpPr txBox="1"/>
          <p:nvPr/>
        </p:nvSpPr>
        <p:spPr>
          <a:xfrm>
            <a:off x="10191135" y="6021106"/>
            <a:ext cx="1930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800" b="0" i="0" u="none" strike="noStrike" kern="1200" cap="none" spc="0" normalizeH="0" baseline="0" noProof="0" dirty="0">
                <a:ln>
                  <a:noFill/>
                </a:ln>
                <a:solidFill>
                  <a:srgbClr val="3A3838"/>
                </a:solidFill>
                <a:effectLst/>
                <a:uLnTx/>
                <a:uFillTx/>
                <a:latin typeface="Century Gothic"/>
                <a:ea typeface="+mn-ea"/>
                <a:cs typeface="+mn-cs"/>
              </a:rPr>
              <a:t>*banda = gang</a:t>
            </a:r>
          </a:p>
        </p:txBody>
      </p:sp>
      <p:pic>
        <p:nvPicPr>
          <p:cNvPr id="4" name="Picture 2" descr="Free vector graphics of Boy">
            <a:extLst>
              <a:ext uri="{FF2B5EF4-FFF2-40B4-BE49-F238E27FC236}">
                <a16:creationId xmlns:a16="http://schemas.microsoft.com/office/drawing/2014/main" id="{133A8B70-C4D6-4524-E94B-69FB70300E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6227507" y="3471153"/>
            <a:ext cx="2373859" cy="23969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1">
            <a:extLst>
              <a:ext uri="{FF2B5EF4-FFF2-40B4-BE49-F238E27FC236}">
                <a16:creationId xmlns:a16="http://schemas.microsoft.com/office/drawing/2014/main" id="{D90CBBE2-42B3-CF0E-E74E-A583779C8F43}"/>
              </a:ext>
            </a:extLst>
          </p:cNvPr>
          <p:cNvSpPr/>
          <p:nvPr/>
        </p:nvSpPr>
        <p:spPr>
          <a:xfrm>
            <a:off x="10191135" y="147568"/>
            <a:ext cx="1796528"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597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73F40-9A86-AD02-56D5-3EE821350D90}"/>
              </a:ext>
            </a:extLst>
          </p:cNvPr>
          <p:cNvSpPr>
            <a:spLocks noGrp="1"/>
          </p:cNvSpPr>
          <p:nvPr>
            <p:ph type="title"/>
          </p:nvPr>
        </p:nvSpPr>
        <p:spPr>
          <a:xfrm>
            <a:off x="0" y="213557"/>
            <a:ext cx="4481548" cy="647577"/>
          </a:xfrm>
        </p:spPr>
        <p:txBody>
          <a:bodyPr>
            <a:normAutofit/>
          </a:bodyPr>
          <a:lstStyle/>
          <a:p>
            <a:r>
              <a:rPr lang="en-ES" dirty="0"/>
              <a:t>Entrevista a Héctor</a:t>
            </a:r>
          </a:p>
        </p:txBody>
      </p:sp>
      <p:pic>
        <p:nvPicPr>
          <p:cNvPr id="1026" name="Picture 2" descr="Free vector graphics of Boy">
            <a:extLst>
              <a:ext uri="{FF2B5EF4-FFF2-40B4-BE49-F238E27FC236}">
                <a16:creationId xmlns:a16="http://schemas.microsoft.com/office/drawing/2014/main" id="{BBCCA373-35EB-4F0A-975D-2BF687BDFB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248818" y="3638887"/>
            <a:ext cx="2373859" cy="23969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C1EA3BB8-4F32-4101-AD68-DF679BFC0BA0}"/>
              </a:ext>
            </a:extLst>
          </p:cNvPr>
          <p:cNvSpPr/>
          <p:nvPr/>
        </p:nvSpPr>
        <p:spPr>
          <a:xfrm>
            <a:off x="873107" y="5036810"/>
            <a:ext cx="4947676" cy="1225855"/>
          </a:xfrm>
          <a:prstGeom prst="wedgeEllipseCallout">
            <a:avLst>
              <a:gd name="adj1" fmla="val 42823"/>
              <a:gd name="adj2" fmla="val -6405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Hasta que el nivel de violencia creció demasiado. No era seguro caminar por la calle.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Speech Bubble: Oval 10">
            <a:extLst>
              <a:ext uri="{FF2B5EF4-FFF2-40B4-BE49-F238E27FC236}">
                <a16:creationId xmlns:a16="http://schemas.microsoft.com/office/drawing/2014/main" id="{91CE7140-5913-4DFE-B856-E3BC122577F1}"/>
              </a:ext>
            </a:extLst>
          </p:cNvPr>
          <p:cNvSpPr/>
          <p:nvPr/>
        </p:nvSpPr>
        <p:spPr>
          <a:xfrm>
            <a:off x="2022468" y="2808419"/>
            <a:ext cx="3663059" cy="2109402"/>
          </a:xfrm>
          <a:prstGeom prst="wedgeEllipseCallout">
            <a:avLst>
              <a:gd name="adj1" fmla="val 58983"/>
              <a:gd name="adj2" fmla="val 2355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Los primeros meses no asistí a la escuela debido a las dificultades con el sistema.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Speech Bubble: Oval 11">
            <a:extLst>
              <a:ext uri="{FF2B5EF4-FFF2-40B4-BE49-F238E27FC236}">
                <a16:creationId xmlns:a16="http://schemas.microsoft.com/office/drawing/2014/main" id="{22A26B2B-67CE-49FE-B5E1-CC427E32F784}"/>
              </a:ext>
            </a:extLst>
          </p:cNvPr>
          <p:cNvSpPr/>
          <p:nvPr/>
        </p:nvSpPr>
        <p:spPr>
          <a:xfrm>
            <a:off x="2667930" y="1166984"/>
            <a:ext cx="4201248" cy="1788349"/>
          </a:xfrm>
          <a:prstGeom prst="wedgeEllipseCallout">
            <a:avLst>
              <a:gd name="adj1" fmla="val 23567"/>
              <a:gd name="adj2" fmla="val 7192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gobierno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Colombia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me ofreció la oportunidad de estudiar.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Speech Bubble: Oval 12">
            <a:extLst>
              <a:ext uri="{FF2B5EF4-FFF2-40B4-BE49-F238E27FC236}">
                <a16:creationId xmlns:a16="http://schemas.microsoft.com/office/drawing/2014/main" id="{186DF2E0-C310-410A-8CCF-4DDBD585150B}"/>
              </a:ext>
            </a:extLst>
          </p:cNvPr>
          <p:cNvSpPr/>
          <p:nvPr/>
        </p:nvSpPr>
        <p:spPr>
          <a:xfrm>
            <a:off x="6869178" y="1100923"/>
            <a:ext cx="4314534" cy="1363587"/>
          </a:xfrm>
          <a:prstGeom prst="wedgeEllipseCallout">
            <a:avLst>
              <a:gd name="adj1" fmla="val -43162"/>
              <a:gd name="adj2" fmla="val 10766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Porque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día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joven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mató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amigo de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4" name="Speech Bubble: Oval 13">
            <a:extLst>
              <a:ext uri="{FF2B5EF4-FFF2-40B4-BE49-F238E27FC236}">
                <a16:creationId xmlns:a16="http://schemas.microsoft.com/office/drawing/2014/main" id="{E6C37F44-67A9-4635-BC70-4FFD87648108}"/>
              </a:ext>
            </a:extLst>
          </p:cNvPr>
          <p:cNvSpPr/>
          <p:nvPr/>
        </p:nvSpPr>
        <p:spPr>
          <a:xfrm>
            <a:off x="6992990" y="3034306"/>
            <a:ext cx="4858809" cy="1558570"/>
          </a:xfrm>
          <a:prstGeom prst="wedgeEllipseCallout">
            <a:avLst>
              <a:gd name="adj1" fmla="val -46707"/>
              <a:gd name="adj2" fmla="val 5050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l precio de los productos básicos subió… ¡y de repente no había comida en los supermercados!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Speech Bubble: Oval 14">
            <a:extLst>
              <a:ext uri="{FF2B5EF4-FFF2-40B4-BE49-F238E27FC236}">
                <a16:creationId xmlns:a16="http://schemas.microsoft.com/office/drawing/2014/main" id="{BD0BE199-F937-4E8C-8308-74DD607354FE}"/>
              </a:ext>
            </a:extLst>
          </p:cNvPr>
          <p:cNvSpPr/>
          <p:nvPr/>
        </p:nvSpPr>
        <p:spPr>
          <a:xfrm>
            <a:off x="7929611" y="5271308"/>
            <a:ext cx="3444948" cy="949146"/>
          </a:xfrm>
          <a:prstGeom prst="wedgeEllipseCallout">
            <a:avLst>
              <a:gd name="adj1" fmla="val -62548"/>
              <a:gd name="adj2" fmla="val -3443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crecí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Colombia.</a:t>
            </a:r>
          </a:p>
        </p:txBody>
      </p:sp>
      <p:sp>
        <p:nvSpPr>
          <p:cNvPr id="19" name="Speech Bubble: Rectangle with Corners Rounded 18">
            <a:extLst>
              <a:ext uri="{FF2B5EF4-FFF2-40B4-BE49-F238E27FC236}">
                <a16:creationId xmlns:a16="http://schemas.microsoft.com/office/drawing/2014/main" id="{260919B2-4F4E-4B64-88D0-E0907813A460}"/>
              </a:ext>
            </a:extLst>
          </p:cNvPr>
          <p:cNvSpPr/>
          <p:nvPr/>
        </p:nvSpPr>
        <p:spPr>
          <a:xfrm>
            <a:off x="60437" y="4408719"/>
            <a:ext cx="1914045" cy="1225855"/>
          </a:xfrm>
          <a:prstGeom prst="wedgeRoundRectCallout">
            <a:avLst>
              <a:gd name="adj1" fmla="val -33875"/>
              <a:gd name="adj2" fmla="val 20278"/>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Hasta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vivió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Venezuela?</a:t>
            </a:r>
          </a:p>
        </p:txBody>
      </p:sp>
      <p:sp>
        <p:nvSpPr>
          <p:cNvPr id="22" name="Speech Bubble: Rectangle with Corners Rounded 21">
            <a:extLst>
              <a:ext uri="{FF2B5EF4-FFF2-40B4-BE49-F238E27FC236}">
                <a16:creationId xmlns:a16="http://schemas.microsoft.com/office/drawing/2014/main" id="{845FE6AB-41EE-463E-9DAC-BBD2868AF4D2}"/>
              </a:ext>
            </a:extLst>
          </p:cNvPr>
          <p:cNvSpPr/>
          <p:nvPr/>
        </p:nvSpPr>
        <p:spPr>
          <a:xfrm>
            <a:off x="227313" y="2693467"/>
            <a:ext cx="2333073" cy="966557"/>
          </a:xfrm>
          <a:prstGeom prst="wedgeRoundRectCallout">
            <a:avLst>
              <a:gd name="adj1" fmla="val 29339"/>
              <a:gd name="adj2" fmla="val 14283"/>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 qué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escuela asististe al principio?</a:t>
            </a:r>
          </a:p>
        </p:txBody>
      </p:sp>
      <p:sp>
        <p:nvSpPr>
          <p:cNvPr id="23" name="Speech Bubble: Rectangle with Corners Rounded 22">
            <a:extLst>
              <a:ext uri="{FF2B5EF4-FFF2-40B4-BE49-F238E27FC236}">
                <a16:creationId xmlns:a16="http://schemas.microsoft.com/office/drawing/2014/main" id="{BEEE7E38-C70C-49B3-99B0-717F64E9E9AE}"/>
              </a:ext>
            </a:extLst>
          </p:cNvPr>
          <p:cNvSpPr/>
          <p:nvPr/>
        </p:nvSpPr>
        <p:spPr>
          <a:xfrm>
            <a:off x="355908" y="1068267"/>
            <a:ext cx="2734277" cy="966557"/>
          </a:xfrm>
          <a:prstGeom prst="wedgeRoundRectCallout">
            <a:avLst>
              <a:gd name="adj1" fmla="val 18545"/>
              <a:gd name="adj2" fmla="val 14572"/>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momento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asististe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6" name="Speech Bubble: Rectangle with Corners Rounded 25">
            <a:extLst>
              <a:ext uri="{FF2B5EF4-FFF2-40B4-BE49-F238E27FC236}">
                <a16:creationId xmlns:a16="http://schemas.microsoft.com/office/drawing/2014/main" id="{9C99994F-CCB1-4ACA-91A7-ED405B819DAF}"/>
              </a:ext>
            </a:extLst>
          </p:cNvPr>
          <p:cNvSpPr/>
          <p:nvPr/>
        </p:nvSpPr>
        <p:spPr>
          <a:xfrm>
            <a:off x="9201173" y="2426323"/>
            <a:ext cx="2675714" cy="655087"/>
          </a:xfrm>
          <a:prstGeom prst="wedgeRoundRectCallout">
            <a:avLst>
              <a:gd name="adj1" fmla="val 37082"/>
              <a:gd name="adj2" fmla="val -20989"/>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cambio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7" name="Rectangle 26">
            <a:extLst>
              <a:ext uri="{FF2B5EF4-FFF2-40B4-BE49-F238E27FC236}">
                <a16:creationId xmlns:a16="http://schemas.microsoft.com/office/drawing/2014/main" id="{337C9F96-D1B8-4E70-9CF7-8D5344A013B0}"/>
              </a:ext>
            </a:extLst>
          </p:cNvPr>
          <p:cNvSpPr/>
          <p:nvPr/>
        </p:nvSpPr>
        <p:spPr>
          <a:xfrm>
            <a:off x="5915109" y="5851121"/>
            <a:ext cx="161324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Héctor</a:t>
            </a:r>
          </a:p>
        </p:txBody>
      </p:sp>
      <p:sp>
        <p:nvSpPr>
          <p:cNvPr id="29" name="Speech Bubble: Rectangle with Corners Rounded 28">
            <a:extLst>
              <a:ext uri="{FF2B5EF4-FFF2-40B4-BE49-F238E27FC236}">
                <a16:creationId xmlns:a16="http://schemas.microsoft.com/office/drawing/2014/main" id="{DB6FC85E-C616-4463-8474-73A2344E32A6}"/>
              </a:ext>
            </a:extLst>
          </p:cNvPr>
          <p:cNvSpPr/>
          <p:nvPr/>
        </p:nvSpPr>
        <p:spPr>
          <a:xfrm>
            <a:off x="9324223" y="4716810"/>
            <a:ext cx="2552664" cy="640000"/>
          </a:xfrm>
          <a:prstGeom prst="wedgeRoundRectCallout">
            <a:avLst>
              <a:gd name="adj1" fmla="val 40003"/>
              <a:gd name="adj2" fmla="val 25835"/>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naciste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 name="Speech Bubble: Rectangle with Corners Rounded 24">
            <a:extLst>
              <a:ext uri="{FF2B5EF4-FFF2-40B4-BE49-F238E27FC236}">
                <a16:creationId xmlns:a16="http://schemas.microsoft.com/office/drawing/2014/main" id="{4D785392-7195-4DC9-7793-8A38DACC28D0}"/>
              </a:ext>
            </a:extLst>
          </p:cNvPr>
          <p:cNvSpPr/>
          <p:nvPr/>
        </p:nvSpPr>
        <p:spPr>
          <a:xfrm>
            <a:off x="8871087" y="541322"/>
            <a:ext cx="2965005" cy="655088"/>
          </a:xfrm>
          <a:prstGeom prst="wedgeRoundRectCallout">
            <a:avLst>
              <a:gd name="adj1" fmla="val 39912"/>
              <a:gd name="adj2" fmla="val 8389"/>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padre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410087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6" grpId="0" animBg="1"/>
      <p:bldP spid="29"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2058</Words>
  <Application>Microsoft Office PowerPoint</Application>
  <PresentationFormat>Widescreen</PresentationFormat>
  <Paragraphs>298</Paragraphs>
  <Slides>9</Slides>
  <Notes>9</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Century Gothic</vt:lpstr>
      <vt:lpstr>Office Theme</vt:lpstr>
      <vt:lpstr>NCELP_German_2022</vt:lpstr>
      <vt:lpstr>PowerPoint Presentation</vt:lpstr>
      <vt:lpstr>Asking questions using prepositions</vt:lpstr>
      <vt:lpstr>Una entrevista a Julia Álvarez</vt:lpstr>
      <vt:lpstr>Una entrevista a Julia Álvarez</vt:lpstr>
      <vt:lpstr>PowerPoint Presentation</vt:lpstr>
      <vt:lpstr>Entrevista con Héctor</vt:lpstr>
      <vt:lpstr>Entrevista con Héctor</vt:lpstr>
      <vt:lpstr>Entrevista a Héctor</vt:lpstr>
      <vt:lpstr>Entrevista a Héctor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Caruso</dc:creator>
  <cp:lastModifiedBy>Louise Caruso</cp:lastModifiedBy>
  <cp:revision>2</cp:revision>
  <dcterms:created xsi:type="dcterms:W3CDTF">2023-02-07T21:55:50Z</dcterms:created>
  <dcterms:modified xsi:type="dcterms:W3CDTF">2023-02-09T12:43:03Z</dcterms:modified>
</cp:coreProperties>
</file>