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2326" autoAdjust="0"/>
  </p:normalViewPr>
  <p:slideViewPr>
    <p:cSldViewPr snapToGrid="0">
      <p:cViewPr varScale="1">
        <p:scale>
          <a:sx n="72" d="100"/>
          <a:sy n="72" d="100"/>
        </p:scale>
        <p:origin x="2016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D9C3B-C76E-4C34-B7B5-87C86AF3010F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12D85-2828-4B8A-AEFD-F60D4BC26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08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e.es/diccionario-panhispanico-de-dudas/terminos-linguistico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Source </a:t>
            </a:r>
            <a:r>
              <a:rPr lang="en-GB" dirty="0"/>
              <a:t>of frequency rankings: Davies, M. &amp; Davies, K. (2018). A frequency dictionary of Spanish: Core vocabulary for learners (2nd ed.). London: Routledge.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045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336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four new adverbs are introduced with two previously</a:t>
            </a:r>
            <a:r>
              <a:rPr lang="en-GB" baseline="0" dirty="0"/>
              <a:t> taught adverbs (</a:t>
            </a:r>
            <a:r>
              <a:rPr lang="en-GB" baseline="0" dirty="0" err="1"/>
              <a:t>cerca</a:t>
            </a:r>
            <a:r>
              <a:rPr lang="en-GB" baseline="0" dirty="0"/>
              <a:t>, lejos) that will also be used to practise ‘del’ and ‘de la’.</a:t>
            </a:r>
          </a:p>
          <a:p>
            <a:r>
              <a:rPr lang="en-GB" baseline="0" dirty="0"/>
              <a:t>We provide the gender of all nouns because the objective is simply to strengthen understanding of the need for del/de la and gender agreement.</a:t>
            </a:r>
            <a:br>
              <a:rPr lang="en-GB" baseline="0" dirty="0"/>
            </a:br>
            <a:r>
              <a:rPr lang="en-GB" baseline="0" dirty="0"/>
              <a:t/>
            </a:r>
            <a:br>
              <a:rPr lang="en-GB" baseline="0" dirty="0"/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it is sometimes thought that positional adverbs are prepositions, but the RAE lists the following as Spanish prepositions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a, ante,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bajo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con, contra, de,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desde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durante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en, entre,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hacia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hasta,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mediante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para,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según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sin,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tras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También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preposiciones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restringido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asociación</a:t>
            </a:r>
            <a:r>
              <a:rPr lang="en-GB" sz="1200" i="1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pro 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derechos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humanos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y 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vía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Voló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Miami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vía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Londres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b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https://www.rae.es/diccionario-panhispanico-de-dudas/terminos-linguisticos</a:t>
            </a:r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11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This activity combines vocabulary revision (6 words from 2.1.1-revisited in the scheme of work this week) with grammar practice of del vs de la. </a:t>
            </a:r>
          </a:p>
          <a:p>
            <a:r>
              <a:rPr lang="en-GB" baseline="0" dirty="0"/>
              <a:t>The gender of new nouns is given because these don’t have gender marking (-o ending=</a:t>
            </a:r>
            <a:r>
              <a:rPr lang="en-GB" baseline="0" dirty="0" err="1"/>
              <a:t>masc</a:t>
            </a:r>
            <a:r>
              <a:rPr lang="en-GB" baseline="0" dirty="0"/>
              <a:t>; -a=fem) with which students are familiar.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3764D-CAD4-4614-B1FD-A9C92153AD2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675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</a:t>
            </a:r>
            <a:r>
              <a:rPr lang="en-GB" baseline="0" dirty="0"/>
              <a:t> on each dark blue shape to reveal each answer.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357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0" dirty="0"/>
              <a:t>The genders are mostly clear</a:t>
            </a:r>
            <a:r>
              <a:rPr lang="en-GB" b="0" baseline="0" dirty="0"/>
              <a:t> as most words end in –o and –a. However, s</a:t>
            </a:r>
            <a:r>
              <a:rPr lang="en-GB" b="0" dirty="0"/>
              <a:t>tudents could also be told </a:t>
            </a:r>
            <a:r>
              <a:rPr lang="en-GB" b="0" baseline="0" dirty="0"/>
              <a:t>that even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nouns don’t end in –o and –a, there are other helpful rules to determine the gender.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example, words ending in –dad (ciudad) and –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ción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estación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are always feminine. </a:t>
            </a:r>
          </a:p>
          <a:p>
            <a:pPr marL="0" indent="0">
              <a:buNone/>
            </a:pPr>
            <a:endParaRPr lang="en-GB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Previously taught vocabulary is recycled in this task: </a:t>
            </a:r>
          </a:p>
          <a:p>
            <a:pPr marL="0" indent="0">
              <a:buNone/>
            </a:pP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1.2.6 –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edificio</a:t>
            </a:r>
            <a:endParaRPr lang="en-GB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1.2.5 – ciudad, plaza,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museo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escuela, banco,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tienda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teatro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iglesia</a:t>
            </a:r>
            <a:endParaRPr lang="en-GB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1.2.3 – mesa</a:t>
            </a:r>
          </a:p>
          <a:p>
            <a:pPr marL="0" indent="0">
              <a:buNone/>
            </a:pP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1.1.4 – casa</a:t>
            </a:r>
          </a:p>
          <a:p>
            <a:pPr marL="0" indent="0">
              <a:buNone/>
            </a:pPr>
            <a:endParaRPr lang="en-GB" b="0" dirty="0"/>
          </a:p>
          <a:p>
            <a:pPr marL="0" indent="0">
              <a:buNone/>
            </a:pPr>
            <a:r>
              <a:rPr lang="en-GB" b="1" dirty="0"/>
              <a:t>Transcript</a:t>
            </a:r>
          </a:p>
          <a:p>
            <a:pPr marL="0" indent="0">
              <a:buNone/>
            </a:pPr>
            <a:r>
              <a:rPr lang="en-GB" dirty="0"/>
              <a:t>1. El tren </a:t>
            </a:r>
            <a:r>
              <a:rPr lang="en-GB" dirty="0" err="1"/>
              <a:t>está</a:t>
            </a:r>
            <a:r>
              <a:rPr lang="en-GB" dirty="0"/>
              <a:t> lejos de la [ciudad]</a:t>
            </a:r>
            <a:br>
              <a:rPr lang="en-GB" dirty="0"/>
            </a:br>
            <a:r>
              <a:rPr lang="en-GB" baseline="0" dirty="0"/>
              <a:t>2. El coche </a:t>
            </a:r>
            <a:r>
              <a:rPr lang="en-GB" baseline="0" dirty="0" err="1"/>
              <a:t>blanco</a:t>
            </a:r>
            <a:r>
              <a:rPr lang="en-GB" baseline="0" dirty="0"/>
              <a:t> </a:t>
            </a:r>
            <a:r>
              <a:rPr lang="en-GB" baseline="0" dirty="0" err="1"/>
              <a:t>está</a:t>
            </a:r>
            <a:r>
              <a:rPr lang="en-GB" baseline="0" dirty="0"/>
              <a:t> cerca del [</a:t>
            </a:r>
            <a:r>
              <a:rPr lang="en-GB" baseline="0" dirty="0" err="1"/>
              <a:t>este</a:t>
            </a:r>
            <a:r>
              <a:rPr lang="en-GB" baseline="0" dirty="0"/>
              <a:t>]</a:t>
            </a:r>
            <a:br>
              <a:rPr lang="en-GB" baseline="0" dirty="0"/>
            </a:br>
            <a:r>
              <a:rPr lang="en-GB" baseline="0" dirty="0"/>
              <a:t>3. El </a:t>
            </a:r>
            <a:r>
              <a:rPr lang="en-GB" baseline="0" dirty="0" err="1"/>
              <a:t>profesor</a:t>
            </a:r>
            <a:r>
              <a:rPr lang="en-GB" baseline="0" dirty="0"/>
              <a:t> </a:t>
            </a:r>
            <a:r>
              <a:rPr lang="en-GB" baseline="0" dirty="0" err="1"/>
              <a:t>está</a:t>
            </a:r>
            <a:r>
              <a:rPr lang="en-GB" baseline="0" dirty="0"/>
              <a:t> delante de la [</a:t>
            </a:r>
            <a:r>
              <a:rPr lang="en-GB" baseline="0" dirty="0" err="1"/>
              <a:t>estación</a:t>
            </a:r>
            <a:r>
              <a:rPr lang="en-GB" baseline="0" dirty="0"/>
              <a:t>]</a:t>
            </a:r>
            <a:br>
              <a:rPr lang="en-GB" baseline="0" dirty="0"/>
            </a:br>
            <a:r>
              <a:rPr lang="en-GB" baseline="0" dirty="0"/>
              <a:t>4. La </a:t>
            </a:r>
            <a:r>
              <a:rPr lang="en-GB" baseline="0" dirty="0" err="1"/>
              <a:t>autora</a:t>
            </a:r>
            <a:r>
              <a:rPr lang="en-GB" baseline="0" dirty="0"/>
              <a:t> </a:t>
            </a:r>
            <a:r>
              <a:rPr lang="en-GB" baseline="0" dirty="0" err="1"/>
              <a:t>está</a:t>
            </a:r>
            <a:r>
              <a:rPr lang="en-GB" baseline="0" dirty="0"/>
              <a:t> fuera del [banco]</a:t>
            </a:r>
            <a:br>
              <a:rPr lang="en-GB" baseline="0" dirty="0"/>
            </a:br>
            <a:r>
              <a:rPr lang="en-GB" baseline="0" dirty="0"/>
              <a:t>5. La </a:t>
            </a:r>
            <a:r>
              <a:rPr lang="en-GB" baseline="0" dirty="0" err="1"/>
              <a:t>directora</a:t>
            </a:r>
            <a:r>
              <a:rPr lang="en-GB" baseline="0" dirty="0"/>
              <a:t> </a:t>
            </a:r>
            <a:r>
              <a:rPr lang="en-GB" baseline="0" dirty="0" err="1"/>
              <a:t>está</a:t>
            </a:r>
            <a:r>
              <a:rPr lang="en-GB" baseline="0" dirty="0"/>
              <a:t> detrás de la [tienda de </a:t>
            </a:r>
            <a:r>
              <a:rPr lang="en-GB" baseline="0" dirty="0" err="1"/>
              <a:t>musica</a:t>
            </a:r>
            <a:r>
              <a:rPr lang="en-GB" baseline="0" dirty="0"/>
              <a:t>] </a:t>
            </a:r>
            <a:br>
              <a:rPr lang="en-GB" baseline="0" dirty="0"/>
            </a:br>
            <a:r>
              <a:rPr lang="en-GB" baseline="0" dirty="0"/>
              <a:t>6. El </a:t>
            </a:r>
            <a:r>
              <a:rPr lang="en-GB" baseline="0" dirty="0" err="1"/>
              <a:t>compañero</a:t>
            </a:r>
            <a:r>
              <a:rPr lang="en-GB" baseline="0" dirty="0"/>
              <a:t> </a:t>
            </a:r>
            <a:r>
              <a:rPr lang="en-GB" baseline="0" dirty="0" err="1"/>
              <a:t>está</a:t>
            </a:r>
            <a:r>
              <a:rPr lang="en-GB" baseline="0" dirty="0"/>
              <a:t> debajo de la [mesa]</a:t>
            </a:r>
            <a:br>
              <a:rPr lang="en-GB" baseline="0" dirty="0"/>
            </a:br>
            <a:r>
              <a:rPr lang="en-GB" baseline="0" dirty="0"/>
              <a:t>7. La estación </a:t>
            </a:r>
            <a:r>
              <a:rPr lang="en-GB" baseline="0" dirty="0" err="1"/>
              <a:t>está</a:t>
            </a:r>
            <a:r>
              <a:rPr lang="en-GB" baseline="0" dirty="0"/>
              <a:t> delante del [</a:t>
            </a:r>
            <a:r>
              <a:rPr lang="en-GB" baseline="0" dirty="0" err="1"/>
              <a:t>teatro</a:t>
            </a:r>
            <a:r>
              <a:rPr lang="en-GB" baseline="0" dirty="0"/>
              <a:t>]</a:t>
            </a:r>
            <a:br>
              <a:rPr lang="en-GB" baseline="0" dirty="0"/>
            </a:br>
            <a:r>
              <a:rPr lang="en-GB" baseline="0" dirty="0"/>
              <a:t>8. El amigo </a:t>
            </a:r>
            <a:r>
              <a:rPr lang="en-GB" baseline="0" dirty="0" err="1"/>
              <a:t>está</a:t>
            </a:r>
            <a:r>
              <a:rPr lang="en-GB" baseline="0" dirty="0"/>
              <a:t> fuera del [</a:t>
            </a:r>
            <a:r>
              <a:rPr lang="en-GB" baseline="0" dirty="0" err="1"/>
              <a:t>edificio</a:t>
            </a:r>
            <a:r>
              <a:rPr lang="en-GB" baseline="0" dirty="0"/>
              <a:t>]</a:t>
            </a:r>
          </a:p>
          <a:p>
            <a:pPr marL="228600" indent="-228600">
              <a:buAutoNum type="arabicPeriod"/>
            </a:pPr>
            <a:endParaRPr lang="en-GB" baseline="0" dirty="0"/>
          </a:p>
          <a:p>
            <a:pPr marL="0" indent="0">
              <a:buNone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3764D-CAD4-4614-B1FD-A9C92153AD2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022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1) La persona </a:t>
            </a:r>
            <a:r>
              <a:rPr lang="en-GB" baseline="0" dirty="0" err="1"/>
              <a:t>está</a:t>
            </a:r>
            <a:r>
              <a:rPr lang="en-GB" baseline="0" dirty="0"/>
              <a:t> fuera del banco.</a:t>
            </a:r>
            <a:br>
              <a:rPr lang="en-GB" baseline="0" dirty="0"/>
            </a:br>
            <a:r>
              <a:rPr lang="en-GB" baseline="0" dirty="0"/>
              <a:t>2) El </a:t>
            </a:r>
            <a:r>
              <a:rPr lang="en-GB" baseline="0" dirty="0" err="1"/>
              <a:t>chico</a:t>
            </a:r>
            <a:r>
              <a:rPr lang="en-GB" baseline="0" dirty="0"/>
              <a:t> </a:t>
            </a:r>
            <a:r>
              <a:rPr lang="en-GB" baseline="0" dirty="0" err="1"/>
              <a:t>está</a:t>
            </a:r>
            <a:r>
              <a:rPr lang="en-GB" baseline="0" dirty="0"/>
              <a:t> </a:t>
            </a:r>
            <a:r>
              <a:rPr lang="en-GB" baseline="0" dirty="0" err="1"/>
              <a:t>detrás</a:t>
            </a:r>
            <a:r>
              <a:rPr lang="en-GB" baseline="0" dirty="0"/>
              <a:t> del </a:t>
            </a:r>
            <a:r>
              <a:rPr lang="en-GB" baseline="0" dirty="0" err="1"/>
              <a:t>regalo</a:t>
            </a:r>
            <a:r>
              <a:rPr lang="en-GB" baseline="0" dirty="0"/>
              <a:t>.</a:t>
            </a:r>
            <a:br>
              <a:rPr lang="en-GB" baseline="0" dirty="0"/>
            </a:br>
            <a:r>
              <a:rPr lang="en-GB" baseline="0" dirty="0"/>
              <a:t>3) El </a:t>
            </a:r>
            <a:r>
              <a:rPr lang="en-GB" baseline="0" dirty="0" err="1"/>
              <a:t>tren</a:t>
            </a:r>
            <a:r>
              <a:rPr lang="en-GB" baseline="0" dirty="0"/>
              <a:t> </a:t>
            </a:r>
            <a:r>
              <a:rPr lang="en-GB" baseline="0" dirty="0" err="1"/>
              <a:t>está</a:t>
            </a:r>
            <a:r>
              <a:rPr lang="en-GB" baseline="0" dirty="0"/>
              <a:t> </a:t>
            </a:r>
            <a:r>
              <a:rPr lang="en-GB" baseline="0" dirty="0" err="1"/>
              <a:t>lejos</a:t>
            </a:r>
            <a:r>
              <a:rPr lang="en-GB" baseline="0" dirty="0"/>
              <a:t> de la </a:t>
            </a:r>
            <a:r>
              <a:rPr lang="en-GB" baseline="0" dirty="0" err="1"/>
              <a:t>estación</a:t>
            </a:r>
            <a:endParaRPr lang="en-GB" baseline="0" dirty="0"/>
          </a:p>
          <a:p>
            <a:r>
              <a:rPr lang="en-GB" dirty="0"/>
              <a:t>4) El periódico</a:t>
            </a:r>
            <a:r>
              <a:rPr lang="en-GB" baseline="0" dirty="0"/>
              <a:t> </a:t>
            </a:r>
            <a:r>
              <a:rPr lang="en-GB" baseline="0" dirty="0" err="1"/>
              <a:t>está</a:t>
            </a:r>
            <a:r>
              <a:rPr lang="en-GB" baseline="0" dirty="0"/>
              <a:t> debajo de la mesa.</a:t>
            </a:r>
          </a:p>
          <a:p>
            <a:r>
              <a:rPr lang="en-GB" baseline="0" dirty="0"/>
              <a:t>5) La planta </a:t>
            </a:r>
            <a:r>
              <a:rPr lang="en-GB" baseline="0" dirty="0" err="1"/>
              <a:t>está</a:t>
            </a:r>
            <a:r>
              <a:rPr lang="en-GB" baseline="0" dirty="0"/>
              <a:t> delante de la ventana.</a:t>
            </a:r>
          </a:p>
          <a:p>
            <a:r>
              <a:rPr lang="en-GB" baseline="0" dirty="0"/>
              <a:t>6) El coche </a:t>
            </a:r>
            <a:r>
              <a:rPr lang="en-GB" baseline="0" dirty="0" err="1"/>
              <a:t>está</a:t>
            </a:r>
            <a:r>
              <a:rPr lang="en-GB" baseline="0" dirty="0"/>
              <a:t> cerca del </a:t>
            </a:r>
            <a:r>
              <a:rPr lang="en-GB" baseline="0" dirty="0" err="1"/>
              <a:t>oeste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635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1) La persona </a:t>
            </a:r>
            <a:r>
              <a:rPr lang="en-GB" baseline="0" dirty="0" err="1"/>
              <a:t>está</a:t>
            </a:r>
            <a:r>
              <a:rPr lang="en-GB" baseline="0" dirty="0"/>
              <a:t> fuera del banco.</a:t>
            </a:r>
            <a:br>
              <a:rPr lang="en-GB" baseline="0" dirty="0"/>
            </a:br>
            <a:r>
              <a:rPr lang="en-GB" baseline="0" dirty="0"/>
              <a:t>2) El </a:t>
            </a:r>
            <a:r>
              <a:rPr lang="en-GB" baseline="0" dirty="0" err="1"/>
              <a:t>chico</a:t>
            </a:r>
            <a:r>
              <a:rPr lang="en-GB" baseline="0" dirty="0"/>
              <a:t> </a:t>
            </a:r>
            <a:r>
              <a:rPr lang="en-GB" baseline="0" dirty="0" err="1"/>
              <a:t>está</a:t>
            </a:r>
            <a:r>
              <a:rPr lang="en-GB" baseline="0" dirty="0"/>
              <a:t> </a:t>
            </a:r>
            <a:r>
              <a:rPr lang="en-GB" baseline="0" dirty="0" err="1"/>
              <a:t>detrás</a:t>
            </a:r>
            <a:r>
              <a:rPr lang="en-GB" baseline="0" dirty="0"/>
              <a:t> del </a:t>
            </a:r>
            <a:r>
              <a:rPr lang="en-GB" baseline="0" dirty="0" err="1"/>
              <a:t>regalo</a:t>
            </a:r>
            <a:r>
              <a:rPr lang="en-GB" baseline="0" dirty="0"/>
              <a:t>.</a:t>
            </a:r>
            <a:br>
              <a:rPr lang="en-GB" baseline="0" dirty="0"/>
            </a:br>
            <a:r>
              <a:rPr lang="en-GB" baseline="0" dirty="0"/>
              <a:t>3) El </a:t>
            </a:r>
            <a:r>
              <a:rPr lang="en-GB" baseline="0" dirty="0" err="1"/>
              <a:t>tren</a:t>
            </a:r>
            <a:r>
              <a:rPr lang="en-GB" baseline="0" dirty="0"/>
              <a:t> </a:t>
            </a:r>
            <a:r>
              <a:rPr lang="en-GB" baseline="0" dirty="0" err="1"/>
              <a:t>está</a:t>
            </a:r>
            <a:r>
              <a:rPr lang="en-GB" baseline="0" dirty="0"/>
              <a:t> </a:t>
            </a:r>
            <a:r>
              <a:rPr lang="en-GB" baseline="0" dirty="0" err="1"/>
              <a:t>lejos</a:t>
            </a:r>
            <a:r>
              <a:rPr lang="en-GB" baseline="0" dirty="0"/>
              <a:t> de la </a:t>
            </a:r>
            <a:r>
              <a:rPr lang="en-GB" baseline="0" dirty="0" err="1"/>
              <a:t>estación</a:t>
            </a:r>
            <a:endParaRPr lang="en-GB" baseline="0" dirty="0"/>
          </a:p>
          <a:p>
            <a:r>
              <a:rPr lang="en-GB" dirty="0"/>
              <a:t>4) El </a:t>
            </a:r>
            <a:r>
              <a:rPr lang="en-GB" dirty="0" err="1"/>
              <a:t>periódico</a:t>
            </a:r>
            <a:r>
              <a:rPr lang="en-GB" baseline="0" dirty="0"/>
              <a:t> </a:t>
            </a:r>
            <a:r>
              <a:rPr lang="en-GB" baseline="0" dirty="0" err="1"/>
              <a:t>está</a:t>
            </a:r>
            <a:r>
              <a:rPr lang="en-GB" baseline="0" dirty="0"/>
              <a:t> </a:t>
            </a:r>
            <a:r>
              <a:rPr lang="en-GB" baseline="0" dirty="0" err="1"/>
              <a:t>debajo</a:t>
            </a:r>
            <a:r>
              <a:rPr lang="en-GB" baseline="0" dirty="0"/>
              <a:t> de la mesa.</a:t>
            </a:r>
          </a:p>
          <a:p>
            <a:r>
              <a:rPr lang="en-GB" baseline="0" dirty="0"/>
              <a:t>5) La planta </a:t>
            </a:r>
            <a:r>
              <a:rPr lang="en-GB" baseline="0" dirty="0" err="1"/>
              <a:t>está</a:t>
            </a:r>
            <a:r>
              <a:rPr lang="en-GB" baseline="0" dirty="0"/>
              <a:t> </a:t>
            </a:r>
            <a:r>
              <a:rPr lang="en-GB" baseline="0" dirty="0" err="1"/>
              <a:t>delante</a:t>
            </a:r>
            <a:r>
              <a:rPr lang="en-GB" baseline="0" dirty="0"/>
              <a:t> de la ventana.</a:t>
            </a:r>
          </a:p>
          <a:p>
            <a:r>
              <a:rPr lang="en-GB" baseline="0" dirty="0"/>
              <a:t>6) El </a:t>
            </a:r>
            <a:r>
              <a:rPr lang="en-GB" baseline="0" dirty="0" err="1"/>
              <a:t>coche</a:t>
            </a:r>
            <a:r>
              <a:rPr lang="en-GB" baseline="0" dirty="0"/>
              <a:t> </a:t>
            </a:r>
            <a:r>
              <a:rPr lang="en-GB" baseline="0" dirty="0" err="1"/>
              <a:t>está</a:t>
            </a:r>
            <a:r>
              <a:rPr lang="en-GB" baseline="0" dirty="0"/>
              <a:t> </a:t>
            </a:r>
            <a:r>
              <a:rPr lang="en-GB" baseline="0" dirty="0" err="1"/>
              <a:t>cerca</a:t>
            </a:r>
            <a:r>
              <a:rPr lang="en-GB" baseline="0" dirty="0"/>
              <a:t> del </a:t>
            </a:r>
            <a:r>
              <a:rPr lang="en-GB" baseline="0" dirty="0" err="1"/>
              <a:t>oeste</a:t>
            </a:r>
            <a:r>
              <a:rPr lang="en-GB" baseline="0" dirty="0"/>
              <a:t>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938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54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750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47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31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696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681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39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78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9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732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405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40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.wav"/><Relationship Id="rId11" Type="http://schemas.openxmlformats.org/officeDocument/2006/relationships/image" Target="../media/image9.png"/><Relationship Id="rId5" Type="http://schemas.openxmlformats.org/officeDocument/2006/relationships/audio" Target="../media/audio3.wav"/><Relationship Id="rId10" Type="http://schemas.openxmlformats.org/officeDocument/2006/relationships/audio" Target="../media/audio8.wav"/><Relationship Id="rId4" Type="http://schemas.openxmlformats.org/officeDocument/2006/relationships/audio" Target="../media/audio2.wav"/><Relationship Id="rId9" Type="http://schemas.openxmlformats.org/officeDocument/2006/relationships/audio" Target="../media/audio7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audio" Target="../media/audio9.wav"/><Relationship Id="rId10" Type="http://schemas.openxmlformats.org/officeDocument/2006/relationships/image" Target="../media/image16.jpeg"/><Relationship Id="rId4" Type="http://schemas.openxmlformats.org/officeDocument/2006/relationships/image" Target="../media/image11.jpeg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 descr="background rectangl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56445" y="0"/>
            <a:ext cx="12192000" cy="6858000"/>
            <a:chOff x="-56445" y="0"/>
            <a:chExt cx="12192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-56445" y="0"/>
              <a:ext cx="12192000" cy="6858000"/>
              <a:chOff x="0" y="0"/>
              <a:chExt cx="12192000" cy="6858000"/>
            </a:xfrm>
            <a:solidFill>
              <a:srgbClr val="FDEFE3"/>
            </a:solidFill>
          </p:grpSpPr>
          <p:sp>
            <p:nvSpPr>
              <p:cNvPr id="9" name="Isosceles Triangle 8">
                <a:extLs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/>
            </p:nvSpPr>
            <p:spPr>
              <a:xfrm rot="5400000">
                <a:off x="4992512" y="-341488"/>
                <a:ext cx="6857998" cy="7540978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0" name="Rectangle 9">
                <a:extLs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/>
            </p:nvSpPr>
            <p:spPr>
              <a:xfrm>
                <a:off x="0" y="0"/>
                <a:ext cx="465102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Isosceles Triangle 3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5400000">
              <a:off x="4636029" y="-341488"/>
              <a:ext cx="6857998" cy="7540978"/>
            </a:xfrm>
            <a:prstGeom prst="triangle">
              <a:avLst>
                <a:gd name="adj" fmla="val 0"/>
              </a:avLst>
            </a:prstGeom>
            <a:solidFill>
              <a:srgbClr val="E56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sp>
        <p:nvSpPr>
          <p:cNvPr id="5" name="Rectangle 4" descr="background rectangl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56445" y="0"/>
            <a:ext cx="4350984" cy="6858000"/>
          </a:xfrm>
          <a:prstGeom prst="rect">
            <a:avLst/>
          </a:prstGeom>
          <a:solidFill>
            <a:srgbClr val="E5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D81D6C-D649-1548-983B-DB3A797C7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947" y="1914145"/>
            <a:ext cx="8047276" cy="1138888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smtClean="0">
                <a:solidFill>
                  <a:prstClr val="white"/>
                </a:solidFill>
              </a:rPr>
              <a:t>Grammar</a:t>
            </a:r>
            <a:endParaRPr lang="en-US" sz="40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DFED1B0-8365-D84A-847E-1CD3FA337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328" y="3145187"/>
            <a:ext cx="7540978" cy="998893"/>
          </a:xfrm>
        </p:spPr>
        <p:txBody>
          <a:bodyPr>
            <a:normAutofit/>
          </a:bodyPr>
          <a:lstStyle/>
          <a:p>
            <a:pPr lvl="0" algn="l" defTabSz="742950">
              <a:spcBef>
                <a:spcPts val="813"/>
              </a:spcBef>
            </a:pPr>
            <a:r>
              <a:rPr lang="en-GB" sz="2800" dirty="0">
                <a:solidFill>
                  <a:prstClr val="white"/>
                </a:solidFill>
              </a:rPr>
              <a:t>Using ‘del’ and ‘de la’</a:t>
            </a:r>
            <a:endParaRPr lang="en-GB" sz="1950" dirty="0">
              <a:solidFill>
                <a:srgbClr val="4472C4">
                  <a:lumMod val="50000"/>
                </a:srgbClr>
              </a:solidFill>
            </a:endParaRPr>
          </a:p>
          <a:p>
            <a:endParaRPr lang="en-US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7B424077-B2D5-46AA-BDA8-6FF15DA500E8}"/>
              </a:ext>
            </a:extLst>
          </p:cNvPr>
          <p:cNvSpPr txBox="1">
            <a:spLocks/>
          </p:cNvSpPr>
          <p:nvPr/>
        </p:nvSpPr>
        <p:spPr>
          <a:xfrm>
            <a:off x="155947" y="5231866"/>
            <a:ext cx="5784972" cy="99889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Y7 Spanish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Term 2.2 - Week 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4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AB3692F8-CE33-C34E-B376-364FE77401E4}"/>
              </a:ext>
            </a:extLst>
          </p:cNvPr>
          <p:cNvSpPr txBox="1">
            <a:spLocks/>
          </p:cNvSpPr>
          <p:nvPr/>
        </p:nvSpPr>
        <p:spPr>
          <a:xfrm>
            <a:off x="199624" y="6152332"/>
            <a:ext cx="4837597" cy="59418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Author name(s): Nick Avery / Rachel Hawkes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Date updated: </a:t>
            </a:r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29/03/2020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5" name="Picture 14" descr="NCELP logo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61" y="6458444"/>
            <a:ext cx="3077513" cy="2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83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ackground rectangl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18358" cy="111089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164AFBC-A1A6-44A3-B9CB-5AC3B5C249B6}"/>
              </a:ext>
            </a:extLst>
          </p:cNvPr>
          <p:cNvSpPr txBox="1"/>
          <p:nvPr/>
        </p:nvSpPr>
        <p:spPr>
          <a:xfrm>
            <a:off x="397569" y="1167089"/>
            <a:ext cx="11580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 Spanish, you can give locations using adverbs like ‘cerca’ or ‘lejos’.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2F7E7A50-13F7-4A5E-A5CA-1FEE3A33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87" y="56194"/>
            <a:ext cx="7351059" cy="870488"/>
          </a:xfrm>
        </p:spPr>
        <p:txBody>
          <a:bodyPr>
            <a:noAutofit/>
          </a:bodyPr>
          <a:lstStyle/>
          <a:p>
            <a:r>
              <a:rPr lang="en-CA" sz="2400" b="1" dirty="0">
                <a:solidFill>
                  <a:schemeClr val="bg1"/>
                </a:solidFill>
              </a:rPr>
              <a:t>Talking about </a:t>
            </a:r>
            <a:r>
              <a:rPr lang="en-GB" sz="2400" b="1" dirty="0">
                <a:solidFill>
                  <a:prstClr val="white"/>
                </a:solidFill>
              </a:rPr>
              <a:t>places and locations</a:t>
            </a:r>
            <a:r>
              <a:rPr lang="en-CA" sz="2400" b="1" dirty="0">
                <a:solidFill>
                  <a:schemeClr val="bg1"/>
                </a:solidFill>
              </a:rPr>
              <a:t/>
            </a:r>
            <a:br>
              <a:rPr lang="en-CA" sz="2400" b="1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prstClr val="white"/>
                </a:solidFill>
              </a:rPr>
              <a:t>Using ‘del’ and ‘de la’ with adjectives</a:t>
            </a:r>
            <a:endParaRPr lang="en-CA" sz="2400" dirty="0">
              <a:solidFill>
                <a:srgbClr val="002060"/>
              </a:solidFill>
            </a:endParaRPr>
          </a:p>
        </p:txBody>
      </p:sp>
      <p:sp>
        <p:nvSpPr>
          <p:cNvPr id="14" name="ZoneTexte 2">
            <a:extLst>
              <a:ext uri="{FF2B5EF4-FFF2-40B4-BE49-F238E27FC236}">
                <a16:creationId xmlns:a16="http://schemas.microsoft.com/office/drawing/2014/main" id="{D164AFBC-A1A6-44A3-B9CB-5AC3B5C249B6}"/>
              </a:ext>
            </a:extLst>
          </p:cNvPr>
          <p:cNvSpPr txBox="1"/>
          <p:nvPr/>
        </p:nvSpPr>
        <p:spPr>
          <a:xfrm>
            <a:off x="397569" y="1571778"/>
            <a:ext cx="10914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You often use ‘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’ after them to refer to a person, place or thing.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9751" y="2425943"/>
            <a:ext cx="493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Ana está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25B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cerca </a:t>
            </a: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E25B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25B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Madrid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06008" y="2419838"/>
            <a:ext cx="402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Ana is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25B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near (to)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Madrid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7569" y="2933944"/>
            <a:ext cx="493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Sara está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25B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cerca </a:t>
            </a: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E25B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25B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Diego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93825" y="2929722"/>
            <a:ext cx="4033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Sara is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25B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near (to)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Diego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</p:txBody>
      </p:sp>
      <p:sp>
        <p:nvSpPr>
          <p:cNvPr id="37" name="ZoneTexte 10">
            <a:extLst>
              <a:ext uri="{FF2B5EF4-FFF2-40B4-BE49-F238E27FC236}">
                <a16:creationId xmlns:a16="http://schemas.microsoft.com/office/drawing/2014/main" id="{D23524D3-9224-4D74-9CE0-4ED564673D55}"/>
              </a:ext>
            </a:extLst>
          </p:cNvPr>
          <p:cNvSpPr txBox="1"/>
          <p:nvPr/>
        </p:nvSpPr>
        <p:spPr>
          <a:xfrm>
            <a:off x="397568" y="3675313"/>
            <a:ext cx="11580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 refer to a singular </a:t>
            </a: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masculine</a:t>
            </a: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noun (e.g. el </a:t>
            </a:r>
            <a:r>
              <a:rPr kumimoji="0" lang="fr-C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museo</a:t>
            </a: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), change de + el </a:t>
            </a: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to </a:t>
            </a: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‘del’</a:t>
            </a: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8" name="ZoneTexte 10">
            <a:extLst>
              <a:ext uri="{FF2B5EF4-FFF2-40B4-BE49-F238E27FC236}">
                <a16:creationId xmlns:a16="http://schemas.microsoft.com/office/drawing/2014/main" id="{D23524D3-9224-4D74-9CE0-4ED564673D55}"/>
              </a:ext>
            </a:extLst>
          </p:cNvPr>
          <p:cNvSpPr txBox="1"/>
          <p:nvPr/>
        </p:nvSpPr>
        <p:spPr>
          <a:xfrm>
            <a:off x="409751" y="4157504"/>
            <a:ext cx="5159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Ana está </a:t>
            </a: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E25B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cerca del </a:t>
            </a: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museo. 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9" name="ZoneTexte 10">
            <a:extLst>
              <a:ext uri="{FF2B5EF4-FFF2-40B4-BE49-F238E27FC236}">
                <a16:creationId xmlns:a16="http://schemas.microsoft.com/office/drawing/2014/main" id="{D23524D3-9224-4D74-9CE0-4ED564673D55}"/>
              </a:ext>
            </a:extLst>
          </p:cNvPr>
          <p:cNvSpPr txBox="1"/>
          <p:nvPr/>
        </p:nvSpPr>
        <p:spPr>
          <a:xfrm>
            <a:off x="5568776" y="4152816"/>
            <a:ext cx="5676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Ana </a:t>
            </a:r>
            <a:r>
              <a:rPr kumimoji="0" lang="fr-C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is</a:t>
            </a: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fr-C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25B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near</a:t>
            </a: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E25B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(to)</a:t>
            </a: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the</a:t>
            </a: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fr-C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museum</a:t>
            </a: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0" name="ZoneTexte 10">
            <a:extLst>
              <a:ext uri="{FF2B5EF4-FFF2-40B4-BE49-F238E27FC236}">
                <a16:creationId xmlns:a16="http://schemas.microsoft.com/office/drawing/2014/main" id="{D23524D3-9224-4D74-9CE0-4ED564673D55}"/>
              </a:ext>
            </a:extLst>
          </p:cNvPr>
          <p:cNvSpPr txBox="1"/>
          <p:nvPr/>
        </p:nvSpPr>
        <p:spPr>
          <a:xfrm>
            <a:off x="409751" y="5064529"/>
            <a:ext cx="9502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 refer to a singular </a:t>
            </a: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feminine</a:t>
            </a: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noun (e.g. la </a:t>
            </a:r>
            <a:r>
              <a:rPr kumimoji="0" lang="fr-C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plaza</a:t>
            </a: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), use ‘</a:t>
            </a: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 la</a:t>
            </a: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’.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1" name="ZoneTexte 10">
            <a:extLst>
              <a:ext uri="{FF2B5EF4-FFF2-40B4-BE49-F238E27FC236}">
                <a16:creationId xmlns:a16="http://schemas.microsoft.com/office/drawing/2014/main" id="{D23524D3-9224-4D74-9CE0-4ED564673D55}"/>
              </a:ext>
            </a:extLst>
          </p:cNvPr>
          <p:cNvSpPr txBox="1"/>
          <p:nvPr/>
        </p:nvSpPr>
        <p:spPr>
          <a:xfrm>
            <a:off x="5466151" y="5558337"/>
            <a:ext cx="5676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Ana </a:t>
            </a:r>
            <a:r>
              <a:rPr kumimoji="0" lang="fr-C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is</a:t>
            </a: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fr-C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25B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near</a:t>
            </a: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E25B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(to)</a:t>
            </a: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the</a:t>
            </a: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square.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4" name="ZoneTexte 10">
            <a:extLst>
              <a:ext uri="{FF2B5EF4-FFF2-40B4-BE49-F238E27FC236}">
                <a16:creationId xmlns:a16="http://schemas.microsoft.com/office/drawing/2014/main" id="{D23524D3-9224-4D74-9CE0-4ED564673D55}"/>
              </a:ext>
            </a:extLst>
          </p:cNvPr>
          <p:cNvSpPr txBox="1"/>
          <p:nvPr/>
        </p:nvSpPr>
        <p:spPr>
          <a:xfrm>
            <a:off x="409751" y="5558338"/>
            <a:ext cx="5159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Ana está </a:t>
            </a: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E25B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cerca de la </a:t>
            </a: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plaza. 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6187747" y="1461066"/>
            <a:ext cx="4669943" cy="373385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 English we use several words for this: near (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), far (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from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), in front (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of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).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Or no word: under (-), behind (-), outside (-)</a:t>
            </a:r>
          </a:p>
        </p:txBody>
      </p:sp>
    </p:spTree>
    <p:extLst>
      <p:ext uri="{BB962C8B-B14F-4D97-AF65-F5344CB8AC3E}">
        <p14:creationId xmlns:p14="http://schemas.microsoft.com/office/powerpoint/2010/main" val="380103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4" grpId="0"/>
      <p:bldP spid="29" grpId="0"/>
      <p:bldP spid="34" grpId="0"/>
      <p:bldP spid="35" grpId="0"/>
      <p:bldP spid="37" grpId="0"/>
      <p:bldP spid="38" grpId="0"/>
      <p:bldP spid="39" grpId="0"/>
      <p:bldP spid="40" grpId="0"/>
      <p:bldP spid="41" grpId="0"/>
      <p:bldP spid="44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5582026" y="493260"/>
            <a:ext cx="5397645" cy="10599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7714" y="2604297"/>
            <a:ext cx="2214114" cy="632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delante (de)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628804" y="2604297"/>
            <a:ext cx="1870034" cy="632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 front (of)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17714" y="3637687"/>
            <a:ext cx="2214114" cy="632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detrás (de)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28803" y="3637687"/>
            <a:ext cx="1870033" cy="632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behind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17714" y="4592895"/>
            <a:ext cx="2214114" cy="632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fuera (de)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52176" y="4579538"/>
            <a:ext cx="1846659" cy="632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outside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19740" y="577281"/>
            <a:ext cx="2112088" cy="632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c_ _ _ _ de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19739" y="1606495"/>
            <a:ext cx="2112088" cy="632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l_ _ _ _ de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652176" y="584372"/>
            <a:ext cx="1761067" cy="632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near (to)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652176" y="1606495"/>
            <a:ext cx="1846655" cy="632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far (from)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17714" y="577281"/>
            <a:ext cx="2214115" cy="632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cerca (de)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17714" y="1606495"/>
            <a:ext cx="2214113" cy="632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lejos (de)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17714" y="5540229"/>
            <a:ext cx="2214114" cy="632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debajo (de)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652176" y="5540229"/>
            <a:ext cx="1846657" cy="632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under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719184" y="1935827"/>
            <a:ext cx="635620" cy="0"/>
          </a:xfrm>
          <a:prstGeom prst="straightConnector1">
            <a:avLst/>
          </a:prstGeom>
          <a:ln w="57150">
            <a:solidFill>
              <a:srgbClr val="E25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0597" y="-419997"/>
            <a:ext cx="836385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¿</a:t>
            </a:r>
            <a:r>
              <a:rPr lang="en-GB" sz="2800" dirty="0" err="1"/>
              <a:t>Es</a:t>
            </a:r>
            <a:r>
              <a:rPr lang="en-GB" sz="2800" dirty="0"/>
              <a:t> </a:t>
            </a:r>
            <a:r>
              <a:rPr lang="en-GB" sz="2800" dirty="0" err="1"/>
              <a:t>necesario</a:t>
            </a:r>
            <a:r>
              <a:rPr lang="en-GB" sz="2800" dirty="0"/>
              <a:t> </a:t>
            </a:r>
            <a:r>
              <a:rPr lang="en-GB" sz="2800" dirty="0" err="1"/>
              <a:t>usar</a:t>
            </a:r>
            <a:r>
              <a:rPr lang="en-GB" sz="2800" dirty="0"/>
              <a:t> ‘del’ or ‘de la’?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058586" y="3619067"/>
            <a:ext cx="3011121" cy="632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behind the door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575157" y="3619067"/>
            <a:ext cx="3294743" cy="632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detrás _____________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742558" y="3935156"/>
            <a:ext cx="635620" cy="0"/>
          </a:xfrm>
          <a:prstGeom prst="straightConnector1">
            <a:avLst/>
          </a:prstGeom>
          <a:ln w="57150">
            <a:solidFill>
              <a:srgbClr val="E25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80849" y="493260"/>
            <a:ext cx="240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door = puerta (f)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742558" y="4881711"/>
            <a:ext cx="635620" cy="0"/>
          </a:xfrm>
          <a:prstGeom prst="straightConnector1">
            <a:avLst/>
          </a:prstGeom>
          <a:ln w="57150">
            <a:solidFill>
              <a:srgbClr val="E25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9049206" y="4591938"/>
            <a:ext cx="3020501" cy="632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outside the station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575157" y="4591938"/>
            <a:ext cx="3294743" cy="632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fuera _____________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80849" y="807708"/>
            <a:ext cx="2828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station = estación (f)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719184" y="5856318"/>
            <a:ext cx="635620" cy="0"/>
          </a:xfrm>
          <a:prstGeom prst="straightConnector1">
            <a:avLst/>
          </a:prstGeom>
          <a:ln w="57150">
            <a:solidFill>
              <a:srgbClr val="E25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5575157" y="5483624"/>
            <a:ext cx="3294743" cy="632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debajo____________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058586" y="5483624"/>
            <a:ext cx="3011121" cy="6504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under the book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75155" y="493260"/>
            <a:ext cx="2828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book = libro (m)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742558" y="2926427"/>
            <a:ext cx="635620" cy="0"/>
          </a:xfrm>
          <a:prstGeom prst="straightConnector1">
            <a:avLst/>
          </a:prstGeom>
          <a:ln w="57150">
            <a:solidFill>
              <a:srgbClr val="E25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5575156" y="2604297"/>
            <a:ext cx="3294743" cy="632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delante____________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75155" y="811894"/>
            <a:ext cx="2828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bank = banco (m)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049206" y="2604297"/>
            <a:ext cx="2964021" cy="632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 front of the bank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75155" y="1153106"/>
            <a:ext cx="2828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shop = tienda (f)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5575155" y="1631426"/>
            <a:ext cx="3294743" cy="632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lejos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____________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9058587" y="1657671"/>
            <a:ext cx="2954640" cy="632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far from the shop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5582026" y="1619719"/>
            <a:ext cx="3294743" cy="632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lejos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 la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tienda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5575153" y="2613321"/>
            <a:ext cx="3294743" cy="632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delante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banco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575153" y="3619067"/>
            <a:ext cx="3294743" cy="632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detrás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 la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puerta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5575153" y="4591938"/>
            <a:ext cx="3294743" cy="632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fuera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 la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estación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5575153" y="5483624"/>
            <a:ext cx="3294743" cy="632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debajo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libro</a:t>
            </a:r>
          </a:p>
        </p:txBody>
      </p:sp>
    </p:spTree>
    <p:extLst>
      <p:ext uri="{BB962C8B-B14F-4D97-AF65-F5344CB8AC3E}">
        <p14:creationId xmlns:p14="http://schemas.microsoft.com/office/powerpoint/2010/main" val="392623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6241" y="400110"/>
          <a:ext cx="6846713" cy="594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260">
                  <a:extLst>
                    <a:ext uri="{9D8B030D-6E8A-4147-A177-3AD203B41FA5}">
                      <a16:colId xmlns:a16="http://schemas.microsoft.com/office/drawing/2014/main" val="1538968713"/>
                    </a:ext>
                  </a:extLst>
                </a:gridCol>
                <a:gridCol w="3893768">
                  <a:extLst>
                    <a:ext uri="{9D8B030D-6E8A-4147-A177-3AD203B41FA5}">
                      <a16:colId xmlns:a16="http://schemas.microsoft.com/office/drawing/2014/main" val="3036160178"/>
                    </a:ext>
                  </a:extLst>
                </a:gridCol>
                <a:gridCol w="2128417">
                  <a:extLst>
                    <a:ext uri="{9D8B030D-6E8A-4147-A177-3AD203B41FA5}">
                      <a16:colId xmlns:a16="http://schemas.microsoft.com/office/drawing/2014/main" val="3902333431"/>
                    </a:ext>
                  </a:extLst>
                </a:gridCol>
                <a:gridCol w="468268">
                  <a:extLst>
                    <a:ext uri="{9D8B030D-6E8A-4147-A177-3AD203B41FA5}">
                      <a16:colId xmlns:a16="http://schemas.microsoft.com/office/drawing/2014/main" val="1208048317"/>
                    </a:ext>
                  </a:extLst>
                </a:gridCol>
              </a:tblGrid>
              <a:tr h="384806">
                <a:tc rowSpan="3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DEFE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</a:t>
                      </a:r>
                      <a:r>
                        <a:rPr lang="en-GB" sz="2000" b="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torre </a:t>
                      </a:r>
                      <a:r>
                        <a:rPr lang="en-GB" sz="2000" b="0" baseline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está</a:t>
                      </a:r>
                      <a:r>
                        <a:rPr lang="en-GB" sz="2000" b="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lejos del</a:t>
                      </a:r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iglesia</a:t>
                      </a: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558689"/>
                  </a:ext>
                </a:extLst>
              </a:tr>
              <a:tr h="3848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oeste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(m)</a:t>
                      </a: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247839"/>
                  </a:ext>
                </a:extLst>
              </a:tr>
              <a:tr h="384806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could be either</a:t>
                      </a: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350783"/>
                  </a:ext>
                </a:extLst>
              </a:tr>
              <a:tr h="384806">
                <a:tc rowSpan="3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FDEFE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plaza </a:t>
                      </a:r>
                      <a:r>
                        <a:rPr lang="en-GB" sz="20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está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debajo</a:t>
                      </a:r>
                      <a:r>
                        <a:rPr lang="en-GB" sz="2000" b="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del</a:t>
                      </a:r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edificio</a:t>
                      </a:r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051697"/>
                  </a:ext>
                </a:extLst>
              </a:tr>
              <a:tr h="3848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balcón</a:t>
                      </a:r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94143"/>
                  </a:ext>
                </a:extLst>
              </a:tr>
              <a:tr h="384806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could be either</a:t>
                      </a: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07882"/>
                  </a:ext>
                </a:extLst>
              </a:tr>
              <a:tr h="384806">
                <a:tc rowSpan="3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FDEFE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dama </a:t>
                      </a:r>
                      <a:r>
                        <a:rPr lang="en-GB" sz="20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está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detrás de la</a:t>
                      </a:r>
                    </a:p>
                  </a:txBody>
                  <a:tcPr anchor="ctr"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tienda</a:t>
                      </a: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752588"/>
                  </a:ext>
                </a:extLst>
              </a:tr>
              <a:tr h="3848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banco</a:t>
                      </a: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688650"/>
                  </a:ext>
                </a:extLst>
              </a:tr>
              <a:tr h="384806">
                <a:tc vMerge="1"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could be either</a:t>
                      </a: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375748"/>
                  </a:ext>
                </a:extLst>
              </a:tr>
              <a:tr h="384806">
                <a:tc rowSpan="3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DEFE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2000" b="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caballero está delante del</a:t>
                      </a:r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casa</a:t>
                      </a: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582004"/>
                  </a:ext>
                </a:extLst>
              </a:tr>
              <a:tr h="3848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monumento</a:t>
                      </a: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366530"/>
                  </a:ext>
                </a:extLst>
              </a:tr>
              <a:tr h="384806">
                <a:tc vMerge="1"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could be either</a:t>
                      </a: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86367"/>
                  </a:ext>
                </a:extLst>
              </a:tr>
              <a:tr h="384806">
                <a:tc rowSpan="3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FDEFE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 tren</a:t>
                      </a:r>
                      <a:r>
                        <a:rPr lang="en-GB" sz="2000" b="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no está fuera de la</a:t>
                      </a:r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estación (f)</a:t>
                      </a: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374810"/>
                  </a:ext>
                </a:extLst>
              </a:tr>
              <a:tr h="384806">
                <a:tc vMerge="1"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DEFE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pueblo</a:t>
                      </a: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92495"/>
                  </a:ext>
                </a:extLst>
              </a:tr>
              <a:tr h="384806">
                <a:tc vMerge="1"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DEFE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could be either</a:t>
                      </a: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582197"/>
                  </a:ext>
                </a:extLst>
              </a:tr>
            </a:tbl>
          </a:graphicData>
        </a:graphic>
      </p:graphicFrame>
      <p:pic>
        <p:nvPicPr>
          <p:cNvPr id="12" name="Picture 2" descr="http://www.clker.com/cliparts/j/p/l/D/8/K/green-tick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686" y="740950"/>
            <a:ext cx="422268" cy="44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clker.com/cliparts/j/p/l/D/8/K/green-tick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073" y="2314007"/>
            <a:ext cx="422268" cy="44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" y="10370"/>
            <a:ext cx="4330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¿Dónde </a:t>
            </a:r>
            <a:r>
              <a:rPr kumimoji="0" lang="en-GB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está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la persona/el </a:t>
            </a:r>
            <a:r>
              <a:rPr kumimoji="0" lang="en-GB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lugar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99084" y="17061"/>
            <a:ext cx="3953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Marca la opción correcta.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32" name="Picture 2" descr="http://www.clker.com/cliparts/j/p/l/D/8/K/green-tick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395" y="2719437"/>
            <a:ext cx="422268" cy="44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www.clker.com/cliparts/j/p/l/D/8/K/green-tick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80" y="4275625"/>
            <a:ext cx="422268" cy="44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11" descr="background rectangle&#10;">
            <a:extLst>
              <a:ext uri="{FF2B5EF4-FFF2-40B4-BE49-F238E27FC236}">
                <a16:creationId xmlns:a16="http://schemas.microsoft.com/office/drawing/2014/main" id="{9268BA27-9508-448E-9915-ACE234D74542}"/>
              </a:ext>
            </a:extLst>
          </p:cNvPr>
          <p:cNvSpPr/>
          <p:nvPr/>
        </p:nvSpPr>
        <p:spPr>
          <a:xfrm>
            <a:off x="11082025" y="-15210"/>
            <a:ext cx="1109975" cy="400919"/>
          </a:xfrm>
          <a:prstGeom prst="roundRect">
            <a:avLst/>
          </a:prstGeom>
          <a:solidFill>
            <a:srgbClr val="F6640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89A9CC99-6E6F-BA4F-8531-09C581FE8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3215" y="-199271"/>
            <a:ext cx="750884" cy="769039"/>
          </a:xfrm>
        </p:spPr>
        <p:txBody>
          <a:bodyPr>
            <a:normAutofit/>
          </a:bodyPr>
          <a:lstStyle/>
          <a:p>
            <a:r>
              <a:rPr lang="en-GB" sz="1800" b="1" dirty="0">
                <a:solidFill>
                  <a:prstClr val="white"/>
                </a:solidFill>
              </a:rPr>
              <a:t>leer</a:t>
            </a:r>
            <a:endParaRPr lang="en-US" sz="1800" dirty="0"/>
          </a:p>
        </p:txBody>
      </p:sp>
      <p:pic>
        <p:nvPicPr>
          <p:cNvPr id="24" name="Picture 2" descr="http://www.clker.com/cliparts/j/p/l/D/8/K/green-tick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460" y="5108183"/>
            <a:ext cx="409881" cy="42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Flowchart: Decision 47"/>
          <p:cNvSpPr/>
          <p:nvPr/>
        </p:nvSpPr>
        <p:spPr>
          <a:xfrm>
            <a:off x="7070640" y="703394"/>
            <a:ext cx="5054905" cy="3295663"/>
          </a:xfrm>
          <a:prstGeom prst="flowChartDecision">
            <a:avLst/>
          </a:prstGeom>
          <a:solidFill>
            <a:srgbClr val="E3EAFD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49" name="Picture 6" descr="http://www.clker.com/cliparts/2/e/b/c/1206570767847217711nicubunu_RPG_map_symbols_Round_Tower.svg.m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838" y="615386"/>
            <a:ext cx="1446545" cy="205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oup 49"/>
          <p:cNvGrpSpPr/>
          <p:nvPr/>
        </p:nvGrpSpPr>
        <p:grpSpPr>
          <a:xfrm rot="190464">
            <a:off x="7888091" y="1590150"/>
            <a:ext cx="530485" cy="438911"/>
            <a:chOff x="3211869" y="2150013"/>
            <a:chExt cx="712162" cy="5515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1" name="Flowchart: Delay 50"/>
            <p:cNvSpPr/>
            <p:nvPr/>
          </p:nvSpPr>
          <p:spPr>
            <a:xfrm rot="16200000">
              <a:off x="3364246" y="2205053"/>
              <a:ext cx="420831" cy="310752"/>
            </a:xfrm>
            <a:prstGeom prst="flowChartDela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211869" y="2570845"/>
              <a:ext cx="712162" cy="13071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211869" y="2260093"/>
              <a:ext cx="712162" cy="4571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3253433" y="2260093"/>
              <a:ext cx="0" cy="353251"/>
            </a:xfrm>
            <a:prstGeom prst="line">
              <a:avLst/>
            </a:prstGeom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343487" y="2260093"/>
              <a:ext cx="0" cy="353251"/>
            </a:xfrm>
            <a:prstGeom prst="line">
              <a:avLst/>
            </a:prstGeom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426615" y="2260093"/>
              <a:ext cx="0" cy="353251"/>
            </a:xfrm>
            <a:prstGeom prst="line">
              <a:avLst/>
            </a:prstGeom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520133" y="2260093"/>
              <a:ext cx="0" cy="353251"/>
            </a:xfrm>
            <a:prstGeom prst="line">
              <a:avLst/>
            </a:prstGeom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608456" y="2260093"/>
              <a:ext cx="0" cy="353251"/>
            </a:xfrm>
            <a:prstGeom prst="line">
              <a:avLst/>
            </a:prstGeom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686387" y="2260093"/>
              <a:ext cx="0" cy="353251"/>
            </a:xfrm>
            <a:prstGeom prst="line">
              <a:avLst/>
            </a:prstGeom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774710" y="2260093"/>
              <a:ext cx="0" cy="353251"/>
            </a:xfrm>
            <a:prstGeom prst="line">
              <a:avLst/>
            </a:prstGeom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868229" y="2260093"/>
              <a:ext cx="0" cy="353251"/>
            </a:xfrm>
            <a:prstGeom prst="line">
              <a:avLst/>
            </a:prstGeom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Flowchart: Delay 61"/>
          <p:cNvSpPr/>
          <p:nvPr/>
        </p:nvSpPr>
        <p:spPr>
          <a:xfrm rot="16200000">
            <a:off x="10512562" y="3132607"/>
            <a:ext cx="1648967" cy="1228000"/>
          </a:xfrm>
          <a:prstGeom prst="flowChartDela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354" y="2929891"/>
            <a:ext cx="1401342" cy="178578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9760">
            <a:off x="6932032" y="2869119"/>
            <a:ext cx="1078805" cy="1209823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8770592" y="52543"/>
            <a:ext cx="1825562" cy="632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La t_ _ _ _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8770592" y="52543"/>
            <a:ext cx="1825562" cy="632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la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torre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841014" y="1396517"/>
            <a:ext cx="1825562" cy="632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La p_ _ _ _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841014" y="1396517"/>
            <a:ext cx="1825562" cy="632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la plaza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235282" y="4087327"/>
            <a:ext cx="1825562" cy="632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La f_ _ _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235282" y="4087327"/>
            <a:ext cx="1825562" cy="632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la flor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0299983" y="4794583"/>
            <a:ext cx="1825562" cy="632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La p_ _ _ _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299983" y="4794583"/>
            <a:ext cx="1825562" cy="632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La d_ _ _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299983" y="4802533"/>
            <a:ext cx="1825562" cy="632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la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dama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65" name="Picture 4" descr="http://www.clker.com/cliparts/o/q/7/Q/k/y/historic-soldier-on-a-horse-m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426" y="4962746"/>
            <a:ext cx="1324337" cy="136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ounded Rectangle 66"/>
          <p:cNvSpPr/>
          <p:nvPr/>
        </p:nvSpPr>
        <p:spPr>
          <a:xfrm>
            <a:off x="8741028" y="5616420"/>
            <a:ext cx="2895984" cy="632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El c_ _ _ _ _ _ _ _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8741028" y="5624370"/>
            <a:ext cx="2895984" cy="632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el caballero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8273223" y="2800981"/>
            <a:ext cx="2002287" cy="632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El b_ _ _ _ _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8263464" y="2807359"/>
            <a:ext cx="2002287" cy="6321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el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balcón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8104484" y="2177209"/>
            <a:ext cx="12872" cy="752682"/>
          </a:xfrm>
          <a:prstGeom prst="straightConnector1">
            <a:avLst/>
          </a:prstGeom>
          <a:ln w="76200">
            <a:solidFill>
              <a:srgbClr val="E25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8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36" grpId="0" animBg="1"/>
      <p:bldP spid="38" grpId="0" animBg="1"/>
      <p:bldP spid="41" grpId="0" animBg="1"/>
      <p:bldP spid="47" grpId="0" animBg="1"/>
      <p:bldP spid="69" grpId="0" animBg="1"/>
      <p:bldP spid="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51319" y="855645"/>
            <a:ext cx="5858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tower is far from the west.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98484" y="848315"/>
            <a:ext cx="4788355" cy="52073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EE6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4904" y="1994671"/>
            <a:ext cx="5858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square is below the balcony.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58766" y="1935603"/>
            <a:ext cx="4828717" cy="52073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EE6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1319" y="3078962"/>
            <a:ext cx="5858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lady is behind the shop.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98484" y="3138800"/>
            <a:ext cx="4696630" cy="52073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EE6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1" y="4163798"/>
            <a:ext cx="7944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gentleman/knight is in front of the monument.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98484" y="4127950"/>
            <a:ext cx="7435288" cy="54383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EE6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1319" y="5261950"/>
            <a:ext cx="8222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train is not outside / out of the station.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98484" y="5259111"/>
            <a:ext cx="6243096" cy="48844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EE6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1" y="1378856"/>
            <a:ext cx="4320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torre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está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lejos del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oeste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51319" y="2532995"/>
            <a:ext cx="5368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plaza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está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debajo del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balcón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51319" y="3638419"/>
            <a:ext cx="5283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dama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está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detrás de la tienda.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51319" y="4652241"/>
            <a:ext cx="6497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 caballero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está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delante del monumento.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51319" y="5678244"/>
            <a:ext cx="5368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 tren no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está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fuera de la estación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3349" y="1030212"/>
            <a:ext cx="451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0142" y="2271337"/>
            <a:ext cx="451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6439" y="3425476"/>
            <a:ext cx="5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0050" y="4486622"/>
            <a:ext cx="451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0050" y="5455166"/>
            <a:ext cx="451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4618" y="116847"/>
            <a:ext cx="10515600" cy="648965"/>
          </a:xfrm>
        </p:spPr>
        <p:txBody>
          <a:bodyPr>
            <a:normAutofit/>
          </a:bodyPr>
          <a:lstStyle/>
          <a:p>
            <a:r>
              <a:rPr lang="en-GB" sz="2800" b="1" i="1" dirty="0">
                <a:solidFill>
                  <a:srgbClr val="002060"/>
                </a:solidFill>
              </a:rPr>
              <a:t>¿</a:t>
            </a:r>
            <a:r>
              <a:rPr lang="en-GB" sz="2800" b="1" i="1" dirty="0" err="1">
                <a:solidFill>
                  <a:srgbClr val="002060"/>
                </a:solidFill>
              </a:rPr>
              <a:t>Cómo</a:t>
            </a:r>
            <a:r>
              <a:rPr lang="en-GB" sz="2800" b="1" i="1" dirty="0">
                <a:solidFill>
                  <a:srgbClr val="002060"/>
                </a:solidFill>
              </a:rPr>
              <a:t> se dice en </a:t>
            </a:r>
            <a:r>
              <a:rPr lang="en-GB" sz="2800" b="1" i="1" dirty="0" err="1">
                <a:solidFill>
                  <a:srgbClr val="002060"/>
                </a:solidFill>
              </a:rPr>
              <a:t>inglés</a:t>
            </a:r>
            <a:r>
              <a:rPr lang="en-GB" sz="2800" b="1" i="1" dirty="0">
                <a:solidFill>
                  <a:srgbClr val="002060"/>
                </a:solidFill>
              </a:rPr>
              <a:t>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9185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3213" y="1010295"/>
          <a:ext cx="2865777" cy="465969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72796">
                  <a:extLst>
                    <a:ext uri="{9D8B030D-6E8A-4147-A177-3AD203B41FA5}">
                      <a16:colId xmlns:a16="http://schemas.microsoft.com/office/drawing/2014/main" val="3826511760"/>
                    </a:ext>
                  </a:extLst>
                </a:gridCol>
                <a:gridCol w="861549">
                  <a:extLst>
                    <a:ext uri="{9D8B030D-6E8A-4147-A177-3AD203B41FA5}">
                      <a16:colId xmlns:a16="http://schemas.microsoft.com/office/drawing/2014/main" val="2766133930"/>
                    </a:ext>
                  </a:extLst>
                </a:gridCol>
                <a:gridCol w="1131432">
                  <a:extLst>
                    <a:ext uri="{9D8B030D-6E8A-4147-A177-3AD203B41FA5}">
                      <a16:colId xmlns:a16="http://schemas.microsoft.com/office/drawing/2014/main" val="1055200239"/>
                    </a:ext>
                  </a:extLst>
                </a:gridCol>
              </a:tblGrid>
              <a:tr h="512638"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 la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3340455"/>
                  </a:ext>
                </a:extLst>
              </a:tr>
              <a:tr h="512638"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640607"/>
                  </a:ext>
                </a:extLst>
              </a:tr>
              <a:tr h="5126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9238503"/>
                  </a:ext>
                </a:extLst>
              </a:tr>
              <a:tr h="558595"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0167395"/>
                  </a:ext>
                </a:extLst>
              </a:tr>
              <a:tr h="512638"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7718701"/>
                  </a:ext>
                </a:extLst>
              </a:tr>
              <a:tr h="512638"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6631420"/>
                  </a:ext>
                </a:extLst>
              </a:tr>
              <a:tr h="512638"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5996"/>
                  </a:ext>
                </a:extLst>
              </a:tr>
              <a:tr h="512638"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0737977"/>
                  </a:ext>
                </a:extLst>
              </a:tr>
              <a:tr h="512638"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2876144"/>
                  </a:ext>
                </a:extLst>
              </a:tr>
            </a:tbl>
          </a:graphicData>
        </a:graphic>
      </p:graphicFrame>
      <p:sp>
        <p:nvSpPr>
          <p:cNvPr id="5" name="Action Button: Custom 4">
            <a:hlinkClick r:id="" action="ppaction://noaction" highlightClick="1">
              <a:snd r:embed="rId3" name="1. El tren está lejos de la...wav"/>
            </a:hlinkClick>
          </p:cNvPr>
          <p:cNvSpPr/>
          <p:nvPr/>
        </p:nvSpPr>
        <p:spPr>
          <a:xfrm>
            <a:off x="344757" y="1598766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" name="Action Button: Custom 5">
            <a:hlinkClick r:id="" action="ppaction://noaction" highlightClick="1">
              <a:snd r:embed="rId4" name="2. El coche blanco está cerca del...wav"/>
            </a:hlinkClick>
          </p:cNvPr>
          <p:cNvSpPr/>
          <p:nvPr/>
        </p:nvSpPr>
        <p:spPr>
          <a:xfrm>
            <a:off x="344756" y="2150332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7" name="Action Button: Custom 6">
            <a:hlinkClick r:id="" action="ppaction://noaction" highlightClick="1">
              <a:snd r:embed="rId5" name="3. El profesor está delante de la… .wav"/>
            </a:hlinkClick>
          </p:cNvPr>
          <p:cNvSpPr/>
          <p:nvPr/>
        </p:nvSpPr>
        <p:spPr>
          <a:xfrm>
            <a:off x="331595" y="2671271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8" name="Action Button: Custom 7">
            <a:hlinkClick r:id="" action="ppaction://noaction" highlightClick="1">
              <a:snd r:embed="rId6" name="4. La autora está fuera del...wav"/>
            </a:hlinkClick>
          </p:cNvPr>
          <p:cNvSpPr/>
          <p:nvPr/>
        </p:nvSpPr>
        <p:spPr>
          <a:xfrm>
            <a:off x="344756" y="3194313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9" name="Action Button: Custom 8">
            <a:hlinkClick r:id="" action="ppaction://noaction" highlightClick="1">
              <a:snd r:embed="rId7" name="5. La directora está detrás de la...wav"/>
            </a:hlinkClick>
          </p:cNvPr>
          <p:cNvSpPr/>
          <p:nvPr/>
        </p:nvSpPr>
        <p:spPr>
          <a:xfrm>
            <a:off x="331594" y="3696898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0" name="Action Button: Custom 9">
            <a:hlinkClick r:id="" action="ppaction://noaction" highlightClick="1">
              <a:snd r:embed="rId8" name="6. El compañero está debajo de la...wav"/>
            </a:hlinkClick>
          </p:cNvPr>
          <p:cNvSpPr/>
          <p:nvPr/>
        </p:nvSpPr>
        <p:spPr>
          <a:xfrm>
            <a:off x="331594" y="4219940"/>
            <a:ext cx="355485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1" name="Action Button: Custom 10">
            <a:hlinkClick r:id="" action="ppaction://noaction" highlightClick="1">
              <a:snd r:embed="rId9" name="7. La estación está delante del...wav"/>
            </a:hlinkClick>
          </p:cNvPr>
          <p:cNvSpPr/>
          <p:nvPr/>
        </p:nvSpPr>
        <p:spPr>
          <a:xfrm>
            <a:off x="331593" y="4717290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12" name="Action Button: Custom 11">
            <a:hlinkClick r:id="" action="ppaction://noaction" highlightClick="1">
              <a:snd r:embed="rId10" name="8. El amigo está fuera del...wav"/>
            </a:hlinkClick>
          </p:cNvPr>
          <p:cNvSpPr/>
          <p:nvPr/>
        </p:nvSpPr>
        <p:spPr>
          <a:xfrm>
            <a:off x="331593" y="5244216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616" y="1526045"/>
            <a:ext cx="522871" cy="5446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748" y="3602619"/>
            <a:ext cx="522871" cy="5446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90" y="2048223"/>
            <a:ext cx="522871" cy="5446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748" y="2547323"/>
            <a:ext cx="522871" cy="5446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565" y="4624160"/>
            <a:ext cx="522871" cy="54465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86" y="3092823"/>
            <a:ext cx="522871" cy="5446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099" y="4113258"/>
            <a:ext cx="522871" cy="5446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333" y="5132012"/>
            <a:ext cx="522871" cy="544657"/>
          </a:xfrm>
          <a:prstGeom prst="rect">
            <a:avLst/>
          </a:prstGeom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3020788" y="1010295"/>
          <a:ext cx="9140284" cy="467504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06968">
                  <a:extLst>
                    <a:ext uri="{9D8B030D-6E8A-4147-A177-3AD203B41FA5}">
                      <a16:colId xmlns:a16="http://schemas.microsoft.com/office/drawing/2014/main" val="3826511760"/>
                    </a:ext>
                  </a:extLst>
                </a:gridCol>
                <a:gridCol w="1460528">
                  <a:extLst>
                    <a:ext uri="{9D8B030D-6E8A-4147-A177-3AD203B41FA5}">
                      <a16:colId xmlns:a16="http://schemas.microsoft.com/office/drawing/2014/main" val="2766133930"/>
                    </a:ext>
                  </a:extLst>
                </a:gridCol>
                <a:gridCol w="6072788">
                  <a:extLst>
                    <a:ext uri="{9D8B030D-6E8A-4147-A177-3AD203B41FA5}">
                      <a16:colId xmlns:a16="http://schemas.microsoft.com/office/drawing/2014/main" val="1055200239"/>
                    </a:ext>
                  </a:extLst>
                </a:gridCol>
              </a:tblGrid>
              <a:tr h="526129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b="1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palabra correcta</a:t>
                      </a:r>
                      <a:endParaRPr lang="en-GB" sz="1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¿Cómo se dice en inglés?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3340455"/>
                  </a:ext>
                </a:extLst>
              </a:tr>
              <a:tr h="495364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oeste</a:t>
                      </a:r>
                      <a:r>
                        <a:rPr lang="en-GB" sz="2000" b="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(m)</a:t>
                      </a:r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ciudad (f)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640607"/>
                  </a:ext>
                </a:extLst>
              </a:tr>
              <a:tr h="4953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plaza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este</a:t>
                      </a: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(m)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9238503"/>
                  </a:ext>
                </a:extLst>
              </a:tr>
              <a:tr h="5864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estación (f)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museo</a:t>
                      </a:r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016739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escuela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banco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7718701"/>
                  </a:ext>
                </a:extLst>
              </a:tr>
              <a:tr h="495364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tienda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teatro</a:t>
                      </a:r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6631420"/>
                  </a:ext>
                </a:extLst>
              </a:tr>
              <a:tr h="521906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coche (m)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5996"/>
                  </a:ext>
                </a:extLst>
              </a:tr>
              <a:tr h="495364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iglesia</a:t>
                      </a:r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teatro</a:t>
                      </a:r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0737977"/>
                  </a:ext>
                </a:extLst>
              </a:tr>
              <a:tr h="544766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edificio</a:t>
                      </a:r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casa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2876144"/>
                  </a:ext>
                </a:extLst>
              </a:tr>
            </a:tbl>
          </a:graphicData>
        </a:graphic>
      </p:graphicFrame>
      <p:sp>
        <p:nvSpPr>
          <p:cNvPr id="26" name="Rounded Rectangle 25"/>
          <p:cNvSpPr/>
          <p:nvPr/>
        </p:nvSpPr>
        <p:spPr>
          <a:xfrm>
            <a:off x="10801350" y="-8995"/>
            <a:ext cx="1359722" cy="4009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676737" y="1497743"/>
            <a:ext cx="1375969" cy="52338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1037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kumimoji="0" lang="en-GB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Qué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escuchas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 ¿‘del’ o ‘de la’?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69530" y="1598318"/>
            <a:ext cx="4283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train is far from the city.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71361" y="2144734"/>
            <a:ext cx="5029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white car is near the east.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71361" y="2633587"/>
            <a:ext cx="5458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(male) teacher is in front of the station.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71361" y="3161661"/>
            <a:ext cx="5147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(female) author is outside the bank.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92926" y="3704849"/>
            <a:ext cx="6913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(female) director/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headteacher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is behind the shop.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59171" y="4198700"/>
            <a:ext cx="5582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(male) classmate is under the table.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59171" y="4719084"/>
            <a:ext cx="5271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station is in front of the theatre.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59171" y="5243927"/>
            <a:ext cx="5390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(male) friend is outside the building.</a:t>
            </a:r>
          </a:p>
        </p:txBody>
      </p:sp>
      <p:sp>
        <p:nvSpPr>
          <p:cNvPr id="44" name="Oval 43"/>
          <p:cNvSpPr/>
          <p:nvPr/>
        </p:nvSpPr>
        <p:spPr>
          <a:xfrm>
            <a:off x="4777350" y="2035572"/>
            <a:ext cx="1215576" cy="52338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039667" y="2508573"/>
            <a:ext cx="1570565" cy="59515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682030" y="3103724"/>
            <a:ext cx="1317534" cy="52338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3302300" y="3579386"/>
            <a:ext cx="1138561" cy="55272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931505" y="4118373"/>
            <a:ext cx="881356" cy="52338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4898269" y="4657447"/>
            <a:ext cx="902765" cy="52338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3334896" y="5160493"/>
            <a:ext cx="1097761" cy="52338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9458" y="450902"/>
            <a:ext cx="12091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Luego, </a:t>
            </a:r>
            <a:r>
              <a:rPr kumimoji="0" lang="en-GB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escucha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otra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vez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Marca la palabra correcta y escribe la </a:t>
            </a:r>
            <a:r>
              <a:rPr kumimoji="0" lang="en-GB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frase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completa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en inglés.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350" y="-30228"/>
            <a:ext cx="1747654" cy="473303"/>
          </a:xfrm>
        </p:spPr>
        <p:txBody>
          <a:bodyPr>
            <a:normAutofit/>
          </a:bodyPr>
          <a:lstStyle/>
          <a:p>
            <a:r>
              <a:rPr lang="en-GB" sz="2000" b="1" dirty="0" err="1">
                <a:solidFill>
                  <a:schemeClr val="bg1"/>
                </a:solidFill>
              </a:rPr>
              <a:t>escuchar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0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7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52" grpId="0" animBg="1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Picture 30" descr="Smart Boy Clipart Clip art of Boy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594" y="1140214"/>
            <a:ext cx="1526824" cy="152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10515600" cy="1041400"/>
          </a:xfrm>
        </p:spPr>
        <p:txBody>
          <a:bodyPr>
            <a:normAutofit/>
          </a:bodyPr>
          <a:lstStyle/>
          <a:p>
            <a:r>
              <a:rPr lang="en-GB" sz="3200" dirty="0"/>
              <a:t>Describe las </a:t>
            </a:r>
            <a:r>
              <a:rPr lang="en-GB" sz="3200" dirty="0" err="1"/>
              <a:t>imágenes</a:t>
            </a:r>
            <a:r>
              <a:rPr lang="en-GB" sz="3200" dirty="0"/>
              <a:t>. </a:t>
            </a:r>
            <a:br>
              <a:rPr lang="en-GB" sz="3200" dirty="0"/>
            </a:br>
            <a:r>
              <a:rPr lang="en-GB" sz="3200" dirty="0" err="1"/>
              <a:t>Completa</a:t>
            </a:r>
            <a:r>
              <a:rPr lang="en-GB" sz="3200" dirty="0"/>
              <a:t> las seis frases en español.</a:t>
            </a:r>
          </a:p>
        </p:txBody>
      </p:sp>
      <p:pic>
        <p:nvPicPr>
          <p:cNvPr id="1032" name="Picture 8" descr="Brown wood table clipar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2" t="10108" r="8080" b="13076"/>
          <a:stretch/>
        </p:blipFill>
        <p:spPr bwMode="auto">
          <a:xfrm>
            <a:off x="976349" y="4053436"/>
            <a:ext cx="2195570" cy="144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ction Button: Custom 13">
            <a:hlinkClick r:id="" action="ppaction://noaction" highlightClick="1">
              <a:snd r:embed="rId5" name="El _____ es bajo.wav"/>
            </a:hlinkClick>
          </p:cNvPr>
          <p:cNvSpPr/>
          <p:nvPr/>
        </p:nvSpPr>
        <p:spPr>
          <a:xfrm>
            <a:off x="459620" y="1289051"/>
            <a:ext cx="355003" cy="320251"/>
          </a:xfrm>
          <a:prstGeom prst="actionButtonBlank">
            <a:avLst/>
          </a:prstGeom>
          <a:solidFill>
            <a:schemeClr val="accent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5" name="Action Button: Custom 14">
            <a:hlinkClick r:id="" action="ppaction://noaction" highlightClick="1">
              <a:snd r:embed="rId5" name="El _____ es bajo.wav"/>
            </a:hlinkClick>
          </p:cNvPr>
          <p:cNvSpPr/>
          <p:nvPr/>
        </p:nvSpPr>
        <p:spPr>
          <a:xfrm>
            <a:off x="391139" y="4156510"/>
            <a:ext cx="355003" cy="320251"/>
          </a:xfrm>
          <a:prstGeom prst="actionButtonBlank">
            <a:avLst/>
          </a:prstGeom>
          <a:solidFill>
            <a:schemeClr val="accent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7" name="Action Button: Custom 16">
            <a:hlinkClick r:id="" action="ppaction://noaction" highlightClick="1">
              <a:snd r:embed="rId5" name="El _____ es bajo.wav"/>
            </a:hlinkClick>
          </p:cNvPr>
          <p:cNvSpPr/>
          <p:nvPr/>
        </p:nvSpPr>
        <p:spPr>
          <a:xfrm>
            <a:off x="3194289" y="1284599"/>
            <a:ext cx="355003" cy="320251"/>
          </a:xfrm>
          <a:prstGeom prst="actionButtonBlank">
            <a:avLst/>
          </a:prstGeom>
          <a:solidFill>
            <a:schemeClr val="accent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9" name="Action Button: Custom 18">
            <a:hlinkClick r:id="" action="ppaction://noaction" highlightClick="1">
              <a:snd r:embed="rId5" name="El _____ es bajo.wav"/>
            </a:hlinkClick>
          </p:cNvPr>
          <p:cNvSpPr/>
          <p:nvPr/>
        </p:nvSpPr>
        <p:spPr>
          <a:xfrm>
            <a:off x="3221892" y="4153211"/>
            <a:ext cx="355003" cy="320251"/>
          </a:xfrm>
          <a:prstGeom prst="actionButtonBlank">
            <a:avLst/>
          </a:prstGeom>
          <a:solidFill>
            <a:schemeClr val="accent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pic>
        <p:nvPicPr>
          <p:cNvPr id="1044" name="Picture 20" descr="Clipart magaz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123" y="4681617"/>
            <a:ext cx="1049122" cy="78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ction Button: Custom 20">
            <a:hlinkClick r:id="" action="ppaction://noaction" highlightClick="1">
              <a:snd r:embed="rId5" name="El _____ es bajo.wav"/>
            </a:hlinkClick>
          </p:cNvPr>
          <p:cNvSpPr/>
          <p:nvPr/>
        </p:nvSpPr>
        <p:spPr>
          <a:xfrm>
            <a:off x="5824756" y="1252269"/>
            <a:ext cx="355003" cy="320251"/>
          </a:xfrm>
          <a:prstGeom prst="actionButtonBlank">
            <a:avLst/>
          </a:prstGeom>
          <a:solidFill>
            <a:schemeClr val="accent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13928" y="1191016"/>
            <a:ext cx="1570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[far from]</a:t>
            </a:r>
          </a:p>
        </p:txBody>
      </p:sp>
      <p:pic>
        <p:nvPicPr>
          <p:cNvPr id="1046" name="Picture 22" descr="Station Clip 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698" y="1615554"/>
            <a:ext cx="1813618" cy="140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Train Rail transport Tram Clip art - Bullet Train Cliparts png download - 5484*3036 - Free Transparent Train png Download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3"/>
          <a:stretch/>
        </p:blipFill>
        <p:spPr bwMode="auto">
          <a:xfrm>
            <a:off x="5633792" y="1803352"/>
            <a:ext cx="1785417" cy="116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ction Button: Custom 24">
            <a:hlinkClick r:id="" action="ppaction://noaction" highlightClick="1">
              <a:snd r:embed="rId5" name="El _____ es bajo.wav"/>
            </a:hlinkClick>
          </p:cNvPr>
          <p:cNvSpPr/>
          <p:nvPr/>
        </p:nvSpPr>
        <p:spPr>
          <a:xfrm>
            <a:off x="5856851" y="4155931"/>
            <a:ext cx="355003" cy="320251"/>
          </a:xfrm>
          <a:prstGeom prst="actionButtonBlank">
            <a:avLst/>
          </a:prstGeom>
          <a:solidFill>
            <a:schemeClr val="accent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</a:p>
        </p:txBody>
      </p:sp>
      <p:pic>
        <p:nvPicPr>
          <p:cNvPr id="1036" name="Picture 12" descr="Silhouette Person Clip art - people icon png download - 1600*1600 - Free Transparent Silhouette png Download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327" y="1780701"/>
            <a:ext cx="1658937" cy="16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116841" y="2920998"/>
            <a:ext cx="1643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[outside]</a:t>
            </a:r>
          </a:p>
        </p:txBody>
      </p:sp>
      <p:pic>
        <p:nvPicPr>
          <p:cNvPr id="1050" name="Picture 26" descr="Car Green Auto Automobile Transportation Transport Free Clip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019" y="4530084"/>
            <a:ext cx="2148360" cy="116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277721" y="4126290"/>
            <a:ext cx="1099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[near]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60" y="4301320"/>
            <a:ext cx="1297856" cy="129785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7401794" y="4476182"/>
            <a:ext cx="483666" cy="47406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280796" y="2383703"/>
            <a:ext cx="2734589" cy="2336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1. La persona…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2. El periódico…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3. El chico…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4. La planta…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5. El tren…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6. El coche…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0801350" y="-8995"/>
            <a:ext cx="1359722" cy="4009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escribir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52" name="Picture 28" descr="Pix For  Cartoon Christmas Present Box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6099">
            <a:off x="3738759" y="1690053"/>
            <a:ext cx="1710068" cy="125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Window clipart clipart cliparts for you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959" y="4032050"/>
            <a:ext cx="1931833" cy="216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Bank Clipar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44" y="973023"/>
            <a:ext cx="2070376" cy="201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76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9" grpId="0" animBg="1"/>
      <p:bldP spid="21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9334" y="928137"/>
            <a:ext cx="7090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1La persona______________________.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9333" y="3061215"/>
            <a:ext cx="6429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4) El periódico__________________________.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9333" y="1652784"/>
            <a:ext cx="6429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2) El chico_______________________.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99333" y="3744999"/>
            <a:ext cx="6860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5) La planta_____________________________.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9333" y="2336568"/>
            <a:ext cx="702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3) El tren________________________.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4443" y="919837"/>
            <a:ext cx="3428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está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fuera del banco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7582" y="3020006"/>
            <a:ext cx="3794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está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debajo de la mesa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03141" y="1652784"/>
            <a:ext cx="3523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está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detrás del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regalo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4443" y="3685654"/>
            <a:ext cx="4287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está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delante de la ventana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77809" y="2320117"/>
            <a:ext cx="384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está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lejos de la estación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99333" y="4486098"/>
            <a:ext cx="5374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6) El coche ______________________.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03488" y="4486097"/>
            <a:ext cx="3710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está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cerca del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oeste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9700" y="139700"/>
            <a:ext cx="267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Respuestas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7" name="Rounded Rectangle 11" descr="background rectangle&#10;">
            <a:extLst>
              <a:ext uri="{FF2B5EF4-FFF2-40B4-BE49-F238E27FC236}">
                <a16:creationId xmlns:a16="http://schemas.microsoft.com/office/drawing/2014/main" id="{9268BA27-9508-448E-9915-ACE234D74542}"/>
              </a:ext>
            </a:extLst>
          </p:cNvPr>
          <p:cNvSpPr/>
          <p:nvPr/>
        </p:nvSpPr>
        <p:spPr>
          <a:xfrm>
            <a:off x="10840357" y="-15210"/>
            <a:ext cx="1351643" cy="400919"/>
          </a:xfrm>
          <a:prstGeom prst="roundRect">
            <a:avLst/>
          </a:prstGeom>
          <a:solidFill>
            <a:srgbClr val="F6640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0986" y="-187531"/>
            <a:ext cx="2703285" cy="745559"/>
          </a:xfrm>
        </p:spPr>
        <p:txBody>
          <a:bodyPr>
            <a:normAutofit/>
          </a:bodyPr>
          <a:lstStyle/>
          <a:p>
            <a:r>
              <a:rPr lang="en-GB" sz="2000" b="1" dirty="0" err="1">
                <a:solidFill>
                  <a:schemeClr val="bg1"/>
                </a:solidFill>
              </a:rPr>
              <a:t>escribir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7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E39AC979-EDA1-49DA-99D4-95A74E22A10C}" vid="{61683DBD-0424-47F3-AB63-E89A4B368B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1430</Words>
  <Application>Microsoft Office PowerPoint</Application>
  <PresentationFormat>Widescreen</PresentationFormat>
  <Paragraphs>216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</vt:lpstr>
      <vt:lpstr>1_Office Theme</vt:lpstr>
      <vt:lpstr>Grammar</vt:lpstr>
      <vt:lpstr>Talking about places and locations Using ‘del’ and ‘de la’ with adjectives</vt:lpstr>
      <vt:lpstr>¿Es necesario usar ‘del’ or ‘de la’?</vt:lpstr>
      <vt:lpstr>leer</vt:lpstr>
      <vt:lpstr>¿Cómo se dice en inglés?</vt:lpstr>
      <vt:lpstr>escuchar</vt:lpstr>
      <vt:lpstr>Describe las imágenes.  Completa las seis frases en español.</vt:lpstr>
      <vt:lpstr>escribir</vt:lpstr>
    </vt:vector>
  </TitlesOfParts>
  <Company>University of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Grammar</dc:title>
  <dc:creator>Nicholas Avery</dc:creator>
  <cp:lastModifiedBy>Nicholas Avery</cp:lastModifiedBy>
  <cp:revision>1</cp:revision>
  <dcterms:created xsi:type="dcterms:W3CDTF">2020-04-20T10:34:34Z</dcterms:created>
  <dcterms:modified xsi:type="dcterms:W3CDTF">2020-04-20T10:34:53Z</dcterms:modified>
</cp:coreProperties>
</file>