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Lst>
  <p:notesMasterIdLst>
    <p:notesMasterId r:id="rId60"/>
  </p:notesMasterIdLst>
  <p:sldIdLst>
    <p:sldId id="360" r:id="rId5"/>
    <p:sldId id="362" r:id="rId6"/>
    <p:sldId id="406" r:id="rId7"/>
    <p:sldId id="408" r:id="rId8"/>
    <p:sldId id="410" r:id="rId9"/>
    <p:sldId id="371" r:id="rId10"/>
    <p:sldId id="318" r:id="rId11"/>
    <p:sldId id="407" r:id="rId12"/>
    <p:sldId id="315" r:id="rId13"/>
    <p:sldId id="409" r:id="rId14"/>
    <p:sldId id="411" r:id="rId15"/>
    <p:sldId id="373" r:id="rId16"/>
    <p:sldId id="316" r:id="rId17"/>
    <p:sldId id="347" r:id="rId18"/>
    <p:sldId id="349" r:id="rId19"/>
    <p:sldId id="350" r:id="rId20"/>
    <p:sldId id="275" r:id="rId21"/>
    <p:sldId id="279" r:id="rId22"/>
    <p:sldId id="277" r:id="rId23"/>
    <p:sldId id="302" r:id="rId24"/>
    <p:sldId id="282" r:id="rId25"/>
    <p:sldId id="281" r:id="rId26"/>
    <p:sldId id="284" r:id="rId27"/>
    <p:sldId id="283" r:id="rId28"/>
    <p:sldId id="285" r:id="rId29"/>
    <p:sldId id="286" r:id="rId30"/>
    <p:sldId id="287" r:id="rId31"/>
    <p:sldId id="288" r:id="rId32"/>
    <p:sldId id="351" r:id="rId33"/>
    <p:sldId id="361" r:id="rId34"/>
    <p:sldId id="303" r:id="rId35"/>
    <p:sldId id="304" r:id="rId36"/>
    <p:sldId id="306" r:id="rId37"/>
    <p:sldId id="326" r:id="rId38"/>
    <p:sldId id="336" r:id="rId39"/>
    <p:sldId id="310" r:id="rId40"/>
    <p:sldId id="307" r:id="rId41"/>
    <p:sldId id="308" r:id="rId42"/>
    <p:sldId id="352" r:id="rId43"/>
    <p:sldId id="353" r:id="rId44"/>
    <p:sldId id="354" r:id="rId45"/>
    <p:sldId id="355" r:id="rId46"/>
    <p:sldId id="356" r:id="rId47"/>
    <p:sldId id="357" r:id="rId48"/>
    <p:sldId id="358" r:id="rId49"/>
    <p:sldId id="359" r:id="rId50"/>
    <p:sldId id="320" r:id="rId51"/>
    <p:sldId id="322" r:id="rId52"/>
    <p:sldId id="321" r:id="rId53"/>
    <p:sldId id="328" r:id="rId54"/>
    <p:sldId id="329" r:id="rId55"/>
    <p:sldId id="323" r:id="rId56"/>
    <p:sldId id="324" r:id="rId57"/>
    <p:sldId id="325" r:id="rId58"/>
    <p:sldId id="34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EE6000"/>
    <a:srgbClr val="F66400"/>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97" autoAdjust="0"/>
    <p:restoredTop sz="69909" autoAdjust="0"/>
  </p:normalViewPr>
  <p:slideViewPr>
    <p:cSldViewPr snapToGrid="0">
      <p:cViewPr varScale="1">
        <p:scale>
          <a:sx n="51" d="100"/>
          <a:sy n="51" d="100"/>
        </p:scale>
        <p:origin x="1650" y="60"/>
      </p:cViewPr>
      <p:guideLst>
        <p:guide orient="horz" pos="2160"/>
        <p:guide pos="3840"/>
      </p:guideLst>
    </p:cSldViewPr>
  </p:slideViewPr>
  <p:outlineViewPr>
    <p:cViewPr>
      <p:scale>
        <a:sx n="33" d="100"/>
        <a:sy n="33" d="100"/>
      </p:scale>
      <p:origin x="0" y="-3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ae.es/dpd/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a:solidFill>
                  <a:schemeClr val="dk1"/>
                </a:solidFill>
                <a:latin typeface="+mn-lt"/>
                <a:ea typeface="Calibri"/>
                <a:cs typeface="Calibri"/>
                <a:sym typeface="Calibri"/>
              </a:rPr>
              <a:t>Introduction</a:t>
            </a:r>
            <a:r>
              <a:rPr lang="en-GB" sz="1200" b="0" i="0" baseline="0">
                <a:solidFill>
                  <a:schemeClr val="dk1"/>
                </a:solidFill>
                <a:latin typeface="+mn-lt"/>
                <a:ea typeface="Calibri"/>
                <a:cs typeface="Calibri"/>
                <a:sym typeface="Calibri"/>
              </a:rPr>
              <a:t> </a:t>
            </a:r>
            <a:r>
              <a:rPr lang="en-GB" sz="1200" b="0" i="0" baseline="0" dirty="0">
                <a:solidFill>
                  <a:schemeClr val="dk1"/>
                </a:solidFill>
                <a:latin typeface="+mn-lt"/>
                <a:ea typeface="Calibri"/>
                <a:cs typeface="Calibri"/>
                <a:sym typeface="Calibri"/>
              </a:rPr>
              <a:t>of first person plural form of ‘</a:t>
            </a:r>
            <a:r>
              <a:rPr lang="en-GB" sz="1200" b="0" i="0" baseline="0" dirty="0" err="1">
                <a:solidFill>
                  <a:schemeClr val="dk1"/>
                </a:solidFill>
                <a:latin typeface="+mn-lt"/>
                <a:ea typeface="Calibri"/>
                <a:cs typeface="Calibri"/>
                <a:sym typeface="Calibri"/>
              </a:rPr>
              <a:t>ir</a:t>
            </a:r>
            <a:r>
              <a:rPr lang="en-GB" sz="1200" b="0" i="0" baseline="0" dirty="0">
                <a:solidFill>
                  <a:schemeClr val="dk1"/>
                </a:solidFill>
                <a:latin typeface="+mn-lt"/>
                <a:ea typeface="Calibri"/>
                <a:cs typeface="Calibri"/>
                <a:sym typeface="Calibri"/>
              </a:rPr>
              <a:t>’ (</a:t>
            </a:r>
            <a:r>
              <a:rPr lang="en-GB" sz="1200" b="0" i="0" baseline="0" dirty="0" err="1">
                <a:solidFill>
                  <a:schemeClr val="dk1"/>
                </a:solidFill>
                <a:latin typeface="+mn-lt"/>
                <a:ea typeface="Calibri"/>
                <a:cs typeface="Calibri"/>
                <a:sym typeface="Calibri"/>
              </a:rPr>
              <a:t>vamos</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a:t>
            </a:r>
            <a:r>
              <a:rPr lang="en-GB" sz="1200" b="0" i="0" baseline="0" dirty="0">
                <a:solidFill>
                  <a:schemeClr val="dk1"/>
                </a:solidFill>
                <a:latin typeface="+mn-lt"/>
                <a:ea typeface="Calibri"/>
                <a:cs typeface="Calibri"/>
                <a:sym typeface="Calibri"/>
              </a:rPr>
              <a:t>of ‘</a:t>
            </a:r>
            <a:r>
              <a:rPr lang="en-GB" sz="1200" b="0" i="0" baseline="0" dirty="0" err="1">
                <a:solidFill>
                  <a:schemeClr val="dk1"/>
                </a:solidFill>
                <a:latin typeface="+mn-lt"/>
                <a:ea typeface="Calibri"/>
                <a:cs typeface="Calibri"/>
                <a:sym typeface="Calibri"/>
              </a:rPr>
              <a:t>ir</a:t>
            </a:r>
            <a:r>
              <a:rPr lang="en-GB" sz="1200" b="0" i="0" baseline="0" dirty="0">
                <a:solidFill>
                  <a:schemeClr val="dk1"/>
                </a:solidFill>
                <a:latin typeface="+mn-lt"/>
                <a:ea typeface="Calibri"/>
                <a:cs typeface="Calibri"/>
                <a:sym typeface="Calibri"/>
              </a:rPr>
              <a:t>’ in singular persons (</a:t>
            </a:r>
            <a:r>
              <a:rPr lang="en-GB" sz="1200" b="0" i="0" baseline="0" dirty="0" err="1">
                <a:solidFill>
                  <a:schemeClr val="dk1"/>
                </a:solidFill>
                <a:latin typeface="+mn-lt"/>
                <a:ea typeface="Calibri"/>
                <a:cs typeface="Calibri"/>
                <a:sym typeface="Calibri"/>
              </a:rPr>
              <a:t>voy</a:t>
            </a:r>
            <a:r>
              <a:rPr lang="en-GB" sz="1200" b="0" i="0" baseline="0" dirty="0">
                <a:solidFill>
                  <a:schemeClr val="dk1"/>
                </a:solidFill>
                <a:latin typeface="+mn-lt"/>
                <a:ea typeface="Calibri"/>
                <a:cs typeface="Calibri"/>
                <a:sym typeface="Calibri"/>
              </a:rPr>
              <a:t>, vas, </a:t>
            </a:r>
            <a:r>
              <a:rPr lang="en-GB" sz="1200" b="0" i="0" baseline="0" dirty="0" err="1">
                <a:solidFill>
                  <a:schemeClr val="dk1"/>
                </a:solidFill>
                <a:latin typeface="+mn-lt"/>
                <a:ea typeface="Calibri"/>
                <a:cs typeface="Calibri"/>
                <a:sym typeface="Calibri"/>
              </a:rPr>
              <a:t>va</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a:t>
            </a:r>
            <a:r>
              <a:rPr lang="en-GB" sz="1200" b="0" i="0" baseline="0" dirty="0">
                <a:solidFill>
                  <a:schemeClr val="dk1"/>
                </a:solidFill>
                <a:latin typeface="+mn-lt"/>
                <a:ea typeface="Calibri"/>
                <a:cs typeface="Calibri"/>
                <a:sym typeface="Calibri"/>
              </a:rPr>
              <a:t>of al vs. a la</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chemeClr val="dk1"/>
                </a:solidFill>
                <a:latin typeface="+mn-lt"/>
                <a:ea typeface="Calibri"/>
                <a:cs typeface="Calibri"/>
                <a:sym typeface="Calibri"/>
              </a:rPr>
              <a:t>Consolidation</a:t>
            </a:r>
            <a:r>
              <a:rPr lang="en-GB" sz="1200" b="0" i="0" baseline="0">
                <a:solidFill>
                  <a:schemeClr val="dk1"/>
                </a:solidFill>
                <a:latin typeface="+mn-lt"/>
                <a:ea typeface="Calibri"/>
                <a:cs typeface="Calibri"/>
                <a:sym typeface="Calibri"/>
              </a:rPr>
              <a:t> </a:t>
            </a:r>
            <a:r>
              <a:rPr lang="en-GB" sz="1200" b="0" i="0">
                <a:solidFill>
                  <a:schemeClr val="dk1"/>
                </a:solidFill>
                <a:latin typeface="+mn-lt"/>
                <a:ea typeface="Calibri"/>
                <a:cs typeface="Calibri"/>
                <a:sym typeface="Calibri"/>
              </a:rPr>
              <a:t>of SSCs [r]</a:t>
            </a:r>
            <a:r>
              <a:rPr lang="en-GB" sz="1200" b="0" i="0" baseline="0">
                <a:solidFill>
                  <a:schemeClr val="dk1"/>
                </a:solidFill>
                <a:latin typeface="+mn-lt"/>
                <a:ea typeface="Calibri"/>
                <a:cs typeface="Calibri"/>
                <a:sym typeface="Calibri"/>
              </a:rPr>
              <a:t>, </a:t>
            </a:r>
            <a:r>
              <a:rPr lang="en-GB" sz="1200" b="0" i="0">
                <a:solidFill>
                  <a:schemeClr val="dk1"/>
                </a:solidFill>
                <a:latin typeface="+mn-lt"/>
                <a:ea typeface="Calibri"/>
                <a:cs typeface="Calibri"/>
                <a:sym typeface="Calibri"/>
              </a:rPr>
              <a:t>[rr]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dirty="0">
                <a:solidFill>
                  <a:schemeClr val="dk1"/>
                </a:solidFill>
                <a:latin typeface="+mn-lt"/>
                <a:ea typeface="Calibri"/>
                <a:cs typeface="Calibri"/>
                <a:sym typeface="Calibri"/>
              </a:rPr>
              <a:t>7.3.2.5 (introduce)</a:t>
            </a:r>
            <a:r>
              <a:rPr lang="es-ES"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vamos [ir-33]; marzo [1231]; abril [1064]; porque [40];  por qué; mañana² [215]; divertido [2446]; visitar [792]; descubrir [414]; parte¹ [92]; extranjero¹ [765]; mundo [123]</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7.3.1.6 (revisit) </a:t>
            </a:r>
            <a:r>
              <a:rPr lang="es-ES" sz="1200" b="0" i="0" baseline="0" dirty="0">
                <a:solidFill>
                  <a:schemeClr val="dk1"/>
                </a:solidFill>
                <a:latin typeface="+mn-lt"/>
                <a:ea typeface="Calibri"/>
                <a:cs typeface="Calibri"/>
                <a:sym typeface="Calibri"/>
              </a:rPr>
              <a:t>responder (a) [464]; recibir [216]; abrir [246]; correo [1638]; electrónico [1619]; mensaje [847]; ordenador [2624]; llamada [1324]; todo¹ [472]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 (revisit)</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somos [7-ser]; feliz [908]; moreno [3304]; claro [1923]; oscuro [802]; aburrido [3917]; loco [846]</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701221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798314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Word frequency rankings: </a:t>
            </a:r>
            <a:r>
              <a:rPr lang="en-GB" b="1" baseline="0" dirty="0" err="1"/>
              <a:t>pero</a:t>
            </a:r>
            <a:r>
              <a:rPr lang="en-GB" b="1" baseline="0" dirty="0"/>
              <a:t> </a:t>
            </a:r>
            <a:r>
              <a:rPr lang="en-GB" baseline="0" dirty="0"/>
              <a:t>[30]; </a:t>
            </a:r>
            <a:r>
              <a:rPr lang="en-GB" b="1" baseline="0" dirty="0" err="1"/>
              <a:t>caro</a:t>
            </a:r>
            <a:r>
              <a:rPr lang="en-GB" b="1" baseline="0" dirty="0"/>
              <a:t> </a:t>
            </a:r>
            <a:r>
              <a:rPr lang="en-GB" baseline="0" dirty="0"/>
              <a:t>[2179]; </a:t>
            </a:r>
            <a:r>
              <a:rPr lang="en-GB" b="1" baseline="0" dirty="0"/>
              <a:t>Francia </a:t>
            </a:r>
            <a:r>
              <a:rPr lang="en-GB" b="0" baseline="0" dirty="0"/>
              <a:t>[939];</a:t>
            </a:r>
            <a:r>
              <a:rPr lang="en-GB" baseline="0" dirty="0"/>
              <a:t> </a:t>
            </a:r>
            <a:r>
              <a:rPr lang="en-GB" b="1" baseline="0" dirty="0" err="1"/>
              <a:t>sobre</a:t>
            </a:r>
            <a:r>
              <a:rPr lang="en-GB" b="1" baseline="0" dirty="0"/>
              <a:t> </a:t>
            </a:r>
            <a:r>
              <a:rPr lang="en-GB" baseline="0" dirty="0"/>
              <a:t>[62]; </a:t>
            </a:r>
            <a:r>
              <a:rPr lang="en-GB" b="1" baseline="0" dirty="0" err="1"/>
              <a:t>abrir</a:t>
            </a:r>
            <a:r>
              <a:rPr lang="en-GB" b="1" baseline="0" dirty="0"/>
              <a:t> </a:t>
            </a:r>
            <a:r>
              <a:rPr lang="en-GB" baseline="0" dirty="0"/>
              <a:t>[246]; </a:t>
            </a:r>
            <a:r>
              <a:rPr lang="en-GB" b="1" baseline="0" dirty="0" err="1"/>
              <a:t>rico</a:t>
            </a:r>
            <a:r>
              <a:rPr lang="en-GB" baseline="0" dirty="0"/>
              <a:t>[398]</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728762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467255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276870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1-2 minutes</a:t>
            </a:r>
          </a:p>
          <a:p>
            <a:endParaRPr lang="en-GB" baseline="0" dirty="0"/>
          </a:p>
          <a:p>
            <a:r>
              <a:rPr lang="en-GB" b="1" baseline="0" dirty="0"/>
              <a:t>Aim</a:t>
            </a:r>
            <a:r>
              <a:rPr lang="en-GB" b="1" baseline="0"/>
              <a:t>: </a:t>
            </a:r>
            <a:r>
              <a:rPr lang="en-GB" b="0" baseline="0"/>
              <a:t>to recap the </a:t>
            </a:r>
            <a:r>
              <a:rPr lang="en-GB" b="0" baseline="0" dirty="0"/>
              <a:t>pronunciation </a:t>
            </a:r>
            <a:r>
              <a:rPr lang="en-GB" b="0" baseline="0"/>
              <a:t>of the SSC </a:t>
            </a:r>
            <a:r>
              <a:rPr lang="en-GB" b="0" baseline="0" dirty="0"/>
              <a:t>[r</a:t>
            </a:r>
            <a:r>
              <a:rPr lang="en-GB" b="0" baseline="0"/>
              <a:t>] in different positions</a:t>
            </a:r>
            <a:endParaRPr lang="en-GB" b="0" baseline="0" dirty="0"/>
          </a:p>
          <a:p>
            <a:endParaRPr lang="en-GB" b="0" baseline="0" dirty="0"/>
          </a:p>
          <a:p>
            <a:r>
              <a:rPr lang="en-GB" b="1" baseline="0" dirty="0"/>
              <a:t>Procedure: </a:t>
            </a:r>
          </a:p>
          <a:p>
            <a:pPr marL="228600" indent="-228600">
              <a:buAutoNum type="arabicPeriod"/>
            </a:pPr>
            <a:r>
              <a:rPr lang="en-GB" b="0" baseline="0"/>
              <a:t>Click </a:t>
            </a:r>
            <a:r>
              <a:rPr lang="en-GB" b="0" baseline="0" dirty="0"/>
              <a:t>to progress through the slide.</a:t>
            </a:r>
          </a:p>
          <a:p>
            <a:pPr marL="228600" indent="-228600">
              <a:buAutoNum type="arabicPeriod"/>
            </a:pPr>
            <a:r>
              <a:rPr lang="en-GB" b="0" baseline="0"/>
              <a:t>Click </a:t>
            </a:r>
            <a:r>
              <a:rPr lang="en-GB" b="0" baseline="0" dirty="0"/>
              <a:t>on the number buttons for students to listen to and repeat the words.</a:t>
            </a:r>
          </a:p>
          <a:p>
            <a:pPr marL="228600" indent="-228600">
              <a:buAutoNum type="arabicPeriod"/>
            </a:pPr>
            <a:endParaRPr lang="en-GB" b="0" baseline="0" dirty="0"/>
          </a:p>
          <a:p>
            <a:pPr marL="0" indent="0">
              <a:buNone/>
            </a:pPr>
            <a:r>
              <a:rPr lang="en-GB" b="1" baseline="0" dirty="0"/>
              <a:t>Notes:</a:t>
            </a:r>
          </a:p>
          <a:p>
            <a:r>
              <a:rPr lang="en-GB" baseline="0" dirty="0"/>
              <a:t>The RAE’s </a:t>
            </a:r>
            <a:r>
              <a:rPr lang="en-GB" i="1" baseline="0" dirty="0" err="1"/>
              <a:t>Diccionario</a:t>
            </a:r>
            <a:r>
              <a:rPr lang="en-GB" i="1" baseline="0" dirty="0"/>
              <a:t> </a:t>
            </a:r>
            <a:r>
              <a:rPr lang="en-GB" i="1" baseline="0" dirty="0" err="1"/>
              <a:t>panhispánico</a:t>
            </a:r>
            <a:r>
              <a:rPr lang="en-GB" i="1" baseline="0" dirty="0"/>
              <a:t> de </a:t>
            </a:r>
            <a:r>
              <a:rPr lang="en-GB" i="1" baseline="0" dirty="0" err="1"/>
              <a:t>dudas</a:t>
            </a:r>
            <a:r>
              <a:rPr lang="en-GB" i="1" baseline="0" dirty="0"/>
              <a:t> </a:t>
            </a:r>
            <a:r>
              <a:rPr lang="en-GB" i="0" baseline="0" dirty="0"/>
              <a:t>states that “</a:t>
            </a:r>
            <a:r>
              <a:rPr lang="en-GB" b="0" i="0" baseline="0" dirty="0"/>
              <a:t>e</a:t>
            </a:r>
            <a:r>
              <a:rPr lang="es-ES" sz="1200" b="0" i="0" kern="1200" dirty="0">
                <a:solidFill>
                  <a:schemeClr val="tx1"/>
                </a:solidFill>
                <a:effectLst/>
                <a:latin typeface="+mn-lt"/>
                <a:ea typeface="+mn-ea"/>
                <a:cs typeface="+mn-cs"/>
              </a:rPr>
              <a:t>n posición inicial de palabra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o precedida de las consonantes </a:t>
            </a:r>
            <a:r>
              <a:rPr lang="es-ES" sz="1200" b="0" i="1" kern="1200" dirty="0">
                <a:solidFill>
                  <a:schemeClr val="tx1"/>
                </a:solidFill>
                <a:effectLst/>
                <a:latin typeface="+mn-lt"/>
                <a:ea typeface="+mn-ea"/>
                <a:cs typeface="+mn-cs"/>
              </a:rPr>
              <a:t>n, l</a:t>
            </a:r>
            <a:r>
              <a:rPr lang="es-ES" sz="1200" b="0" i="0" kern="1200" dirty="0">
                <a:solidFill>
                  <a:schemeClr val="tx1"/>
                </a:solidFill>
                <a:effectLst/>
                <a:latin typeface="+mn-lt"/>
                <a:ea typeface="+mn-ea"/>
                <a:cs typeface="+mn-cs"/>
              </a:rPr>
              <a:t> o </a:t>
            </a:r>
            <a:r>
              <a:rPr lang="es-ES" sz="1200" b="0" i="1" kern="1200" dirty="0">
                <a:solidFill>
                  <a:schemeClr val="tx1"/>
                </a:solidFill>
                <a:effectLst/>
                <a:latin typeface="+mn-lt"/>
                <a:ea typeface="+mn-ea"/>
                <a:cs typeface="+mn-cs"/>
              </a:rPr>
              <a:t>s</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reto, inri, alrededor, israelí)</a:t>
            </a:r>
            <a:r>
              <a:rPr lang="es-ES" sz="1200" b="0" i="0" kern="1200" dirty="0">
                <a:solidFill>
                  <a:schemeClr val="tx1"/>
                </a:solidFill>
                <a:effectLst/>
                <a:latin typeface="+mn-lt"/>
                <a:ea typeface="+mn-ea"/>
                <a:cs typeface="+mn-cs"/>
              </a:rPr>
              <a:t>, [la erre] representa el sonido apicoalveolar vibrante múltiple /</a:t>
            </a:r>
            <a:r>
              <a:rPr lang="es-ES" sz="1200" b="0" i="0" kern="1200" dirty="0" err="1">
                <a:solidFill>
                  <a:schemeClr val="tx1"/>
                </a:solidFill>
                <a:effectLst/>
                <a:latin typeface="+mn-lt"/>
                <a:ea typeface="+mn-ea"/>
                <a:cs typeface="+mn-cs"/>
              </a:rPr>
              <a:t>rr</a:t>
            </a:r>
            <a:r>
              <a:rPr lang="es-ES" sz="1200" b="0" i="0" kern="1200" dirty="0">
                <a:solidFill>
                  <a:schemeClr val="tx1"/>
                </a:solidFill>
                <a:effectLst/>
                <a:latin typeface="+mn-lt"/>
                <a:ea typeface="+mn-ea"/>
                <a:cs typeface="+mn-cs"/>
              </a:rPr>
              <a:t>/. </a:t>
            </a:r>
            <a:r>
              <a:rPr lang="en-GB" dirty="0">
                <a:hlinkClick r:id="rId3"/>
              </a:rPr>
              <a:t>https://www.rae.es/dpd/r</a:t>
            </a:r>
            <a:r>
              <a:rPr lang="en-GB" dirty="0"/>
              <a:t>  </a:t>
            </a:r>
          </a:p>
          <a:p>
            <a:r>
              <a:rPr lang="en-GB" dirty="0"/>
              <a:t>At</a:t>
            </a:r>
            <a:r>
              <a:rPr lang="en-GB" baseline="0" dirty="0"/>
              <a:t> the end of a word, ‘r’ may be rolled for emphasis but the RAE states that:</a:t>
            </a:r>
          </a:p>
          <a:p>
            <a:r>
              <a:rPr lang="es-ES" sz="1200" b="0" i="0" kern="1200" dirty="0">
                <a:solidFill>
                  <a:schemeClr val="tx1"/>
                </a:solidFill>
                <a:effectLst/>
                <a:latin typeface="+mn-lt"/>
                <a:ea typeface="+mn-ea"/>
                <a:cs typeface="+mn-cs"/>
              </a:rPr>
              <a:t>“En posición final de sílaba o de palabra, la </a:t>
            </a:r>
            <a:r>
              <a:rPr lang="es-ES" sz="1200" b="0" i="1" kern="1200" dirty="0">
                <a:solidFill>
                  <a:schemeClr val="tx1"/>
                </a:solidFill>
                <a:effectLst/>
                <a:latin typeface="+mn-lt"/>
                <a:ea typeface="+mn-ea"/>
                <a:cs typeface="+mn-cs"/>
              </a:rPr>
              <a:t>r</a:t>
            </a:r>
            <a:r>
              <a:rPr lang="es-ES" sz="1200" b="0" i="0" kern="1200" dirty="0">
                <a:solidFill>
                  <a:schemeClr val="tx1"/>
                </a:solidFill>
                <a:effectLst/>
                <a:latin typeface="+mn-lt"/>
                <a:ea typeface="+mn-ea"/>
                <a:cs typeface="+mn-cs"/>
              </a:rPr>
              <a:t> se pronuncia como vibrante simple, a no ser que, por énfasis, el hablante la haga vibrante múltiple: </a:t>
            </a:r>
            <a:r>
              <a:rPr lang="es-ES" sz="1200" b="0" i="1" kern="1200" dirty="0">
                <a:solidFill>
                  <a:schemeClr val="tx1"/>
                </a:solidFill>
                <a:effectLst/>
                <a:latin typeface="+mn-lt"/>
                <a:ea typeface="+mn-ea"/>
                <a:cs typeface="+mn-cs"/>
              </a:rPr>
              <a:t>¡Qué arte tienes!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ké</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árrte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tiénes</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Quiero comer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kiéro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comérr</a:t>
            </a:r>
            <a:r>
              <a:rPr lang="es-ES" sz="1200" b="0" i="0" kern="1200" dirty="0">
                <a:solidFill>
                  <a:schemeClr val="tx1"/>
                </a:solidFill>
                <a:effectLst/>
                <a:latin typeface="+mn-lt"/>
                <a:ea typeface="+mn-ea"/>
                <a:cs typeface="+mn-cs"/>
              </a:rPr>
              <a:t>].”</a:t>
            </a:r>
            <a:endParaRPr lang="en-GB" dirty="0"/>
          </a:p>
          <a:p>
            <a:r>
              <a:rPr lang="en-GB" dirty="0"/>
              <a:t>All words have been previously used</a:t>
            </a:r>
            <a:r>
              <a:rPr lang="en-GB" baseline="0" dirty="0"/>
              <a:t> for phonics practice and/or taught as vocabulary items.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0512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There</a:t>
            </a:r>
            <a:r>
              <a:rPr lang="en-GB" b="0" baseline="0" dirty="0"/>
              <a:t> are two versions of this activity </a:t>
            </a:r>
            <a:r>
              <a:rPr lang="en-GB" baseline="0" dirty="0"/>
              <a:t>to support differentiation (see also next slide) whereby students are asked to write the whole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aseline="0"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Aim: </a:t>
            </a:r>
            <a:r>
              <a:rPr lang="en-GB" b="0" baseline="0" dirty="0"/>
              <a:t>listening activity to practise recognition of the SSCs [r] (in both positions recapped on the previous slide) and [</a:t>
            </a:r>
            <a:r>
              <a:rPr lang="en-GB" b="0" baseline="0" dirty="0" err="1"/>
              <a:t>rr</a:t>
            </a:r>
            <a:r>
              <a:rPr lang="en-GB" b="0" baseline="0" dirty="0"/>
              <a:t>].</a:t>
            </a:r>
            <a:endParaRPr lang="en-GB" b="1" baseline="0" dirty="0"/>
          </a:p>
          <a:p>
            <a:endParaRPr lang="en-GB" b="1" baseline="0" dirty="0"/>
          </a:p>
          <a:p>
            <a:r>
              <a:rPr lang="en-GB" b="1" baseline="0" dirty="0"/>
              <a:t>Procedure:</a:t>
            </a:r>
          </a:p>
          <a:p>
            <a:pPr marL="228600" indent="-228600">
              <a:buAutoNum type="arabicPeriod"/>
            </a:pPr>
            <a:r>
              <a:rPr lang="en-GB" baseline="0" dirty="0"/>
              <a:t>Here, students listen and complete the words with gaps. They then decide whether each image is true or false, according to the meaning of the sentence.</a:t>
            </a:r>
          </a:p>
          <a:p>
            <a:pPr marL="228600" indent="-228600">
              <a:buAutoNum type="arabicPeriod"/>
            </a:pPr>
            <a:r>
              <a:rPr lang="en-GB" baseline="0" dirty="0"/>
              <a:t>Click on the number button to play the recording.</a:t>
            </a:r>
          </a:p>
          <a:p>
            <a:pPr marL="228600" indent="-228600">
              <a:buAutoNum type="arabicPeriod"/>
            </a:pPr>
            <a:r>
              <a:rPr lang="en-GB" baseline="0" dirty="0"/>
              <a:t>The answers are revealed by clicking. First the missing letters are shown one by one, for 1-5, and then the true or false answers are shown.</a:t>
            </a:r>
          </a:p>
          <a:p>
            <a:pPr marL="228600" indent="-228600">
              <a:buAutoNum type="arabicPeriod"/>
            </a:pPr>
            <a:endParaRPr lang="en-GB" baseline="0" dirty="0"/>
          </a:p>
          <a:p>
            <a:r>
              <a:rPr lang="x-none" b="1" dirty="0"/>
              <a:t>Transcript:</a:t>
            </a:r>
          </a:p>
          <a:p>
            <a:pPr marL="228600" indent="-228600" rtl="0" latinLnBrk="0">
              <a:buAutoNum type="arabicParenR"/>
            </a:pPr>
            <a:r>
              <a:rPr lang="es-ES" sz="1200" b="0" i="0" kern="1200" dirty="0">
                <a:solidFill>
                  <a:schemeClr val="tx1"/>
                </a:solidFill>
                <a:effectLst/>
                <a:latin typeface="+mn-lt"/>
                <a:ea typeface="+mn-ea"/>
                <a:cs typeface="+mn-cs"/>
              </a:rPr>
              <a:t>El perro corre por</a:t>
            </a:r>
            <a:r>
              <a:rPr lang="es-ES" sz="1200" b="0" i="0" kern="1200" baseline="0" dirty="0">
                <a:solidFill>
                  <a:schemeClr val="tx1"/>
                </a:solidFill>
                <a:effectLst/>
                <a:latin typeface="+mn-lt"/>
                <a:ea typeface="+mn-ea"/>
                <a:cs typeface="+mn-cs"/>
              </a:rPr>
              <a:t> el barrio.</a:t>
            </a:r>
          </a:p>
          <a:p>
            <a:pPr marL="228600" indent="-228600" rtl="0" latinLnBrk="0">
              <a:buAutoNum type="arabicParenR"/>
            </a:pPr>
            <a:r>
              <a:rPr lang="es-ES" sz="1200" b="0" i="0" kern="1200" baseline="0" dirty="0">
                <a:solidFill>
                  <a:schemeClr val="tx1"/>
                </a:solidFill>
                <a:effectLst/>
                <a:latin typeface="+mn-lt"/>
                <a:ea typeface="+mn-ea"/>
                <a:cs typeface="+mn-cs"/>
              </a:rPr>
              <a:t>Recibe correo electrónico todos los días.</a:t>
            </a:r>
          </a:p>
          <a:p>
            <a:pPr marL="228600" indent="-228600" rtl="0" latinLnBrk="0">
              <a:buAutoNum type="arabicParenR"/>
            </a:pPr>
            <a:r>
              <a:rPr lang="es-ES" sz="1200" b="0" i="0" kern="1200" baseline="0" dirty="0">
                <a:solidFill>
                  <a:schemeClr val="tx1"/>
                </a:solidFill>
                <a:effectLst/>
                <a:latin typeface="+mn-lt"/>
                <a:ea typeface="+mn-ea"/>
                <a:cs typeface="+mn-cs"/>
              </a:rPr>
              <a:t>La profesora de arte es aburrida y seria.</a:t>
            </a:r>
          </a:p>
          <a:p>
            <a:pPr marL="228600" indent="-228600" rtl="0" latinLnBrk="0">
              <a:buAutoNum type="arabicParenR"/>
            </a:pPr>
            <a:r>
              <a:rPr lang="es-ES" sz="1200" b="0" i="0" kern="1200" baseline="0" dirty="0">
                <a:solidFill>
                  <a:schemeClr val="tx1"/>
                </a:solidFill>
                <a:effectLst/>
                <a:latin typeface="+mn-lt"/>
                <a:ea typeface="+mn-ea"/>
                <a:cs typeface="+mn-cs"/>
              </a:rPr>
              <a:t>Responde con la opción correcta en el ordenador.</a:t>
            </a:r>
          </a:p>
          <a:p>
            <a:pPr marL="228600" indent="-228600" rtl="0" latinLnBrk="0">
              <a:buAutoNum type="arabicParenR"/>
            </a:pPr>
            <a:r>
              <a:rPr lang="es-ES" sz="1200" b="0" i="0" kern="1200" baseline="0" dirty="0">
                <a:solidFill>
                  <a:schemeClr val="tx1"/>
                </a:solidFill>
                <a:effectLst/>
                <a:latin typeface="+mn-lt"/>
                <a:ea typeface="+mn-ea"/>
                <a:cs typeface="+mn-cs"/>
              </a:rPr>
              <a:t>Abre la puerta, pero quiere cerrar la ventana.</a:t>
            </a:r>
            <a:endParaRPr lang="en-GB" baseline="0" dirty="0"/>
          </a:p>
          <a:p>
            <a:pPr marL="0" indent="0">
              <a:buNone/>
            </a:pPr>
            <a:endParaRPr lang="en-GB" baseline="0" dirty="0"/>
          </a:p>
          <a:p>
            <a:pPr marL="0" indent="0">
              <a:buNone/>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vocabulary has either been previously taught or used for phonics practice as source/cluster words and particular emphasis is given to recycling words with ‘r’ and ‘</a:t>
            </a:r>
            <a:r>
              <a:rPr lang="en-GB" baseline="0" dirty="0" err="1"/>
              <a:t>rr</a:t>
            </a:r>
            <a:r>
              <a:rPr lang="en-GB" baseline="0" dirty="0"/>
              <a:t>’ from the two revisited vocab sets as per the SoW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3.1, week 6:</a:t>
            </a:r>
            <a:r>
              <a:rPr lang="en-GB" sz="1200" b="0" i="0" baseline="0" dirty="0">
                <a:solidFill>
                  <a:schemeClr val="dk1"/>
                </a:solidFill>
                <a:latin typeface="+mn-lt"/>
                <a:ea typeface="Calibri"/>
                <a:cs typeface="Calibri"/>
                <a:sym typeface="Calibri"/>
              </a:rPr>
              <a:t> </a:t>
            </a:r>
            <a:r>
              <a:rPr lang="es-ES" sz="1200" b="0" i="0" baseline="0" dirty="0">
                <a:solidFill>
                  <a:schemeClr val="dk1"/>
                </a:solidFill>
                <a:latin typeface="+mn-lt"/>
                <a:ea typeface="Calibri"/>
                <a:cs typeface="Calibri"/>
                <a:sym typeface="Calibri"/>
              </a:rPr>
              <a:t>responder (a) [464]; recibir [216]; abrir [246]; correo [1638]; electrónico [1619]; ordenador [2624]; todo [472]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2.2, week 5 </a:t>
            </a:r>
            <a:r>
              <a:rPr lang="es-ES" sz="1200" b="0" i="0" dirty="0">
                <a:solidFill>
                  <a:schemeClr val="dk1"/>
                </a:solidFill>
                <a:latin typeface="+mn-lt"/>
                <a:ea typeface="Calibri"/>
                <a:cs typeface="Calibri"/>
                <a:sym typeface="Calibri"/>
              </a:rPr>
              <a:t>aburrido [3917].</a:t>
            </a:r>
            <a:endParaRPr lang="en-GB" baseline="0" dirty="0"/>
          </a:p>
          <a:p>
            <a:endParaRPr lang="en-GB" baseline="0" dirty="0"/>
          </a:p>
        </p:txBody>
      </p:sp>
      <p:sp>
        <p:nvSpPr>
          <p:cNvPr id="4" name="Marcador de número de diapositiva 3"/>
          <p:cNvSpPr>
            <a:spLocks noGrp="1"/>
          </p:cNvSpPr>
          <p:nvPr>
            <p:ph type="sldNum" sz="quarter" idx="5"/>
          </p:nvPr>
        </p:nvSpPr>
        <p:spPr/>
        <p:txBody>
          <a:bodyPr/>
          <a:lstStyle/>
          <a:p>
            <a:pPr>
              <a:defRPr/>
            </a:pPr>
            <a:fld id="{33DF3320-630C-404B-AA9B-FD490A9F3410}" type="slidenum">
              <a:rPr lang="en-GB">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69423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Alternative activity to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aseline="0" dirty="0"/>
              <a:t> 8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As described on the previous slide, except that here students </a:t>
            </a:r>
            <a:r>
              <a:rPr lang="en-GB" baseline="0" dirty="0"/>
              <a:t>listen and write the whole sentence</a:t>
            </a:r>
            <a:r>
              <a:rPr lang="en-GB"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x-none" b="1" dirty="0"/>
              <a:t>Transcript:</a:t>
            </a:r>
          </a:p>
          <a:p>
            <a:pPr marL="228600" indent="-228600" rtl="0" latinLnBrk="0">
              <a:buAutoNum type="arabicParenR"/>
            </a:pPr>
            <a:r>
              <a:rPr lang="es-ES" sz="1200" b="0" i="0" kern="1200" dirty="0">
                <a:solidFill>
                  <a:schemeClr val="tx1"/>
                </a:solidFill>
                <a:effectLst/>
                <a:latin typeface="+mn-lt"/>
                <a:ea typeface="+mn-ea"/>
                <a:cs typeface="+mn-cs"/>
              </a:rPr>
              <a:t>El perro corre por</a:t>
            </a:r>
            <a:r>
              <a:rPr lang="es-ES" sz="1200" b="0" i="0" kern="1200" baseline="0" dirty="0">
                <a:solidFill>
                  <a:schemeClr val="tx1"/>
                </a:solidFill>
                <a:effectLst/>
                <a:latin typeface="+mn-lt"/>
                <a:ea typeface="+mn-ea"/>
                <a:cs typeface="+mn-cs"/>
              </a:rPr>
              <a:t> el barrio.</a:t>
            </a:r>
          </a:p>
          <a:p>
            <a:pPr marL="228600" indent="-228600" rtl="0" latinLnBrk="0">
              <a:buAutoNum type="arabicParenR"/>
            </a:pPr>
            <a:r>
              <a:rPr lang="es-ES" sz="1200" b="0" i="0" kern="1200" baseline="0" dirty="0">
                <a:solidFill>
                  <a:schemeClr val="tx1"/>
                </a:solidFill>
                <a:effectLst/>
                <a:latin typeface="+mn-lt"/>
                <a:ea typeface="+mn-ea"/>
                <a:cs typeface="+mn-cs"/>
              </a:rPr>
              <a:t>Recibe correo electrónico todos los días.</a:t>
            </a:r>
          </a:p>
          <a:p>
            <a:pPr marL="228600" indent="-228600" rtl="0" latinLnBrk="0">
              <a:buAutoNum type="arabicParenR"/>
            </a:pPr>
            <a:r>
              <a:rPr lang="es-ES" sz="1200" b="0" i="0" kern="1200" baseline="0" dirty="0">
                <a:solidFill>
                  <a:schemeClr val="tx1"/>
                </a:solidFill>
                <a:effectLst/>
                <a:latin typeface="+mn-lt"/>
                <a:ea typeface="+mn-ea"/>
                <a:cs typeface="+mn-cs"/>
              </a:rPr>
              <a:t>La profesora de arte es aburrida y seria.</a:t>
            </a:r>
          </a:p>
          <a:p>
            <a:pPr marL="228600" indent="-228600" rtl="0" latinLnBrk="0">
              <a:buAutoNum type="arabicParenR"/>
            </a:pPr>
            <a:r>
              <a:rPr lang="es-ES" sz="1200" b="0" i="0" kern="1200" baseline="0" dirty="0">
                <a:solidFill>
                  <a:schemeClr val="tx1"/>
                </a:solidFill>
                <a:effectLst/>
                <a:latin typeface="+mn-lt"/>
                <a:ea typeface="+mn-ea"/>
                <a:cs typeface="+mn-cs"/>
              </a:rPr>
              <a:t>Responde con la opción correcta en el ordenador.</a:t>
            </a:r>
          </a:p>
          <a:p>
            <a:pPr marL="228600" indent="-228600" rtl="0" latinLnBrk="0">
              <a:buAutoNum type="arabicParenR"/>
            </a:pPr>
            <a:r>
              <a:rPr lang="es-ES" sz="1200" b="0" i="0" kern="1200" baseline="0" dirty="0">
                <a:solidFill>
                  <a:schemeClr val="tx1"/>
                </a:solidFill>
                <a:effectLst/>
                <a:latin typeface="+mn-lt"/>
                <a:ea typeface="+mn-ea"/>
                <a:cs typeface="+mn-cs"/>
              </a:rPr>
              <a:t>Abre la puerta, pero quiere cerrar la ventana.</a:t>
            </a:r>
            <a:endParaRPr lang="es-ES" sz="12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33DF3320-630C-404B-AA9B-FD490A9F3410}" type="slidenum">
              <a:rPr lang="en-GB">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2769638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aseline="0" dirty="0"/>
              <a:t>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b="0"/>
              <a:t>to introduce and</a:t>
            </a:r>
            <a:r>
              <a:rPr lang="en-GB" b="0" baseline="0"/>
              <a:t> embed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studying their English meaning (1 minute).Teachers can click on the ‘</a:t>
            </a:r>
            <a:r>
              <a:rPr lang="en-GB" baseline="0" dirty="0" err="1"/>
              <a:t>inicio</a:t>
            </a:r>
            <a:r>
              <a:rPr lang="en-GB" baseline="0" dirty="0"/>
              <a:t>’ button to start the one minute timer or use their own timing methods.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teachers remove the English meanings by clicking and the students try to recall them, looking at the Spanish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Spanish meanings are removed by clicking and the students try to recall them, looking at the English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a:t>
            </a:r>
            <a:r>
              <a:rPr lang="es-ES" baseline="0" dirty="0"/>
              <a:t> </a:t>
            </a:r>
            <a:r>
              <a:rPr lang="es-ES" baseline="0" dirty="0" err="1"/>
              <a:t>lesson</a:t>
            </a:r>
            <a:r>
              <a:rPr lang="es-ES" baseline="0" dirty="0"/>
              <a:t> 2, </a:t>
            </a:r>
            <a:r>
              <a:rPr lang="es-ES" baseline="0" dirty="0" err="1"/>
              <a:t>the</a:t>
            </a:r>
            <a:r>
              <a:rPr lang="es-ES" baseline="0" dirty="0"/>
              <a:t> </a:t>
            </a:r>
            <a:r>
              <a:rPr lang="es-ES" baseline="0" dirty="0" err="1"/>
              <a:t>two</a:t>
            </a:r>
            <a:r>
              <a:rPr lang="es-ES" baseline="0" dirty="0"/>
              <a:t> </a:t>
            </a:r>
            <a:r>
              <a:rPr lang="es-ES" baseline="0" dirty="0" err="1"/>
              <a:t>translations</a:t>
            </a:r>
            <a:r>
              <a:rPr lang="es-ES" baseline="0" dirty="0"/>
              <a:t> of ‘vamos’ (</a:t>
            </a:r>
            <a:r>
              <a:rPr lang="es-ES" baseline="0" dirty="0" err="1"/>
              <a:t>we</a:t>
            </a:r>
            <a:r>
              <a:rPr lang="es-ES" baseline="0" dirty="0"/>
              <a:t> </a:t>
            </a:r>
            <a:r>
              <a:rPr lang="es-ES" baseline="0" dirty="0" err="1"/>
              <a:t>go</a:t>
            </a:r>
            <a:r>
              <a:rPr lang="es-ES" baseline="0" dirty="0"/>
              <a:t>, </a:t>
            </a:r>
            <a:r>
              <a:rPr lang="es-ES" baseline="0" dirty="0" err="1"/>
              <a:t>we</a:t>
            </a:r>
            <a:r>
              <a:rPr lang="es-ES" baseline="0" dirty="0"/>
              <a:t> are </a:t>
            </a:r>
            <a:r>
              <a:rPr lang="es-ES" baseline="0" dirty="0" err="1"/>
              <a:t>going</a:t>
            </a:r>
            <a:r>
              <a:rPr lang="es-ES" baseline="0" dirty="0"/>
              <a:t>) </a:t>
            </a:r>
            <a:r>
              <a:rPr lang="es-ES" baseline="0" dirty="0" err="1"/>
              <a:t>will</a:t>
            </a:r>
            <a:r>
              <a:rPr lang="es-ES" baseline="0" dirty="0"/>
              <a:t> be </a:t>
            </a:r>
            <a:r>
              <a:rPr lang="es-ES" baseline="0" dirty="0" err="1"/>
              <a:t>explained</a:t>
            </a:r>
            <a:r>
              <a:rPr lang="es-ES" baseline="0" dirty="0"/>
              <a:t> in </a:t>
            </a:r>
            <a:r>
              <a:rPr lang="es-ES" baseline="0" dirty="0" err="1"/>
              <a:t>further</a:t>
            </a:r>
            <a:r>
              <a:rPr lang="es-ES" baseline="0" dirty="0"/>
              <a:t> </a:t>
            </a:r>
            <a:r>
              <a:rPr lang="es-ES" baseline="0" dirty="0" err="1"/>
              <a:t>detail</a:t>
            </a:r>
            <a:r>
              <a:rPr lang="es-E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Vocabulary frequency rankings: </a:t>
            </a:r>
            <a:r>
              <a:rPr lang="es-ES" dirty="0"/>
              <a:t>vamos [ir-33]; marzo [1231]; abril [1064]; porque [40];  por qué; mañana² [215]; divertido [2446]; visitar [792]; descubrir [414]; parte¹ [92]; extranjero¹ [765]; mundo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376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Timing</a:t>
            </a:r>
            <a:r>
              <a:rPr lang="en-GB" sz="1200" b="0" i="0" u="none" strike="noStrike" kern="1200" baseline="0" dirty="0">
                <a:solidFill>
                  <a:schemeClr val="tx1"/>
                </a:solidFill>
                <a:effectLst/>
                <a:latin typeface="+mn-lt"/>
                <a:ea typeface="+mn-ea"/>
                <a:cs typeface="+mn-cs"/>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Aim</a:t>
            </a:r>
            <a:r>
              <a:rPr lang="en-GB" sz="1200" b="1" i="0" u="none" strike="noStrike" kern="1200" baseline="0">
                <a:solidFill>
                  <a:schemeClr val="tx1"/>
                </a:solidFill>
                <a:effectLst/>
                <a:latin typeface="+mn-lt"/>
                <a:ea typeface="+mn-ea"/>
                <a:cs typeface="+mn-cs"/>
              </a:rPr>
              <a:t>: </a:t>
            </a:r>
            <a:r>
              <a:rPr lang="en-GB" sz="1200" b="0" i="0" u="none" strike="noStrike" kern="1200" baseline="0">
                <a:solidFill>
                  <a:schemeClr val="tx1"/>
                </a:solidFill>
                <a:effectLst/>
                <a:latin typeface="+mn-lt"/>
                <a:ea typeface="+mn-ea"/>
                <a:cs typeface="+mn-cs"/>
              </a:rPr>
              <a:t>to recap </a:t>
            </a:r>
            <a:r>
              <a:rPr lang="en-GB" sz="1200" b="0" i="0" u="none" strike="noStrike" kern="1200" baseline="0" dirty="0">
                <a:solidFill>
                  <a:schemeClr val="tx1"/>
                </a:solidFill>
                <a:effectLst/>
                <a:latin typeface="+mn-lt"/>
                <a:ea typeface="+mn-ea"/>
                <a:cs typeface="+mn-cs"/>
              </a:rPr>
              <a:t>the forms of ‘</a:t>
            </a:r>
            <a:r>
              <a:rPr lang="en-GB" sz="1200" b="0" i="0" u="none" strike="noStrike" kern="1200" baseline="0" dirty="0" err="1">
                <a:solidFill>
                  <a:schemeClr val="tx1"/>
                </a:solidFill>
                <a:effectLst/>
                <a:latin typeface="+mn-lt"/>
                <a:ea typeface="+mn-ea"/>
                <a:cs typeface="+mn-cs"/>
              </a:rPr>
              <a:t>ir</a:t>
            </a:r>
            <a:r>
              <a:rPr lang="en-GB" sz="1200" b="0" i="0" u="none" strike="noStrike" kern="1200" baseline="0" dirty="0">
                <a:solidFill>
                  <a:schemeClr val="tx1"/>
                </a:solidFill>
                <a:effectLst/>
                <a:latin typeface="+mn-lt"/>
                <a:ea typeface="+mn-ea"/>
                <a:cs typeface="+mn-cs"/>
              </a:rPr>
              <a:t>’ taught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Procedure:</a:t>
            </a:r>
            <a:endParaRPr lang="en-GB" sz="1200" b="0" i="0" u="none" strike="noStrike"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dirty="0">
                <a:solidFill>
                  <a:schemeClr val="tx1"/>
                </a:solidFill>
                <a:effectLst/>
                <a:latin typeface="+mn-lt"/>
                <a:ea typeface="+mn-ea"/>
                <a:cs typeface="+mn-cs"/>
              </a:rPr>
              <a:t>Teachers click to go through this recap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dirty="0">
                <a:solidFill>
                  <a:schemeClr val="tx1"/>
                </a:solidFill>
                <a:effectLst/>
                <a:latin typeface="+mn-lt"/>
                <a:ea typeface="+mn-ea"/>
                <a:cs typeface="+mn-cs"/>
              </a:rPr>
              <a:t>Animations are present to allow teachers to elicit answers from students for the forms of ‘</a:t>
            </a:r>
            <a:r>
              <a:rPr lang="en-GB" sz="1200" b="0" i="0" u="none" strike="noStrike" kern="1200" baseline="0" dirty="0" err="1">
                <a:solidFill>
                  <a:schemeClr val="tx1"/>
                </a:solidFill>
                <a:effectLst/>
                <a:latin typeface="+mn-lt"/>
                <a:ea typeface="+mn-ea"/>
                <a:cs typeface="+mn-cs"/>
              </a:rPr>
              <a:t>ir</a:t>
            </a:r>
            <a:r>
              <a:rPr lang="en-GB" sz="1200" b="0" i="0" u="none" strike="noStrike" kern="1200" baseline="0" dirty="0">
                <a:solidFill>
                  <a:schemeClr val="tx1"/>
                </a:solidFill>
                <a:effectLst/>
                <a:latin typeface="+mn-lt"/>
                <a:ea typeface="+mn-ea"/>
                <a:cs typeface="+mn-cs"/>
              </a:rPr>
              <a:t>’ taught so far.</a:t>
            </a:r>
            <a:endParaRPr lang="en-GB" sz="1200" b="1"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r>
              <a:rPr lang="en-GB" b="1" dirty="0"/>
              <a:t>Notes:</a:t>
            </a:r>
          </a:p>
          <a:p>
            <a:r>
              <a:rPr lang="en-GB" dirty="0"/>
              <a:t>This week in the </a:t>
            </a:r>
            <a:r>
              <a:rPr lang="en-GB" dirty="0" err="1"/>
              <a:t>SoW</a:t>
            </a:r>
            <a:r>
              <a:rPr lang="en-GB" dirty="0"/>
              <a:t>,</a:t>
            </a:r>
            <a:r>
              <a:rPr lang="en-GB" baseline="0" dirty="0"/>
              <a:t> ‘</a:t>
            </a:r>
            <a:r>
              <a:rPr lang="en-GB" baseline="0" dirty="0" err="1"/>
              <a:t>vamos</a:t>
            </a:r>
            <a:r>
              <a:rPr lang="en-GB" baseline="0" dirty="0"/>
              <a:t>’ is the new verb form that is introduced. In the subsequent input activities this lesson, it is practised alongside all three verb forms of ‘</a:t>
            </a:r>
            <a:r>
              <a:rPr lang="en-GB" baseline="0" dirty="0" err="1"/>
              <a:t>ir</a:t>
            </a:r>
            <a:r>
              <a:rPr lang="en-GB" baseline="0" dirty="0"/>
              <a:t>’ that were learnt across the previous two lessons in the SoW last week.  Students will therefore have already had plenty of practice with the three singular forms of ‘</a:t>
            </a:r>
            <a:r>
              <a:rPr lang="en-GB" baseline="0" dirty="0" err="1"/>
              <a:t>ir</a:t>
            </a:r>
            <a:r>
              <a:rPr lang="en-GB" baseline="0" dirty="0"/>
              <a:t>’ in different combinations. They can now practise these alongside the new verb form ‘vamos.’</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893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10 minutes (for </a:t>
            </a:r>
            <a:r>
              <a:rPr lang="en-GB" sz="1200" b="0" i="0" u="none" strike="noStrike" kern="1200" baseline="0" dirty="0">
                <a:solidFill>
                  <a:schemeClr val="tx1"/>
                </a:solidFill>
                <a:effectLst/>
                <a:latin typeface="+mn-lt"/>
                <a:ea typeface="+mn-ea"/>
                <a:cs typeface="+mn-cs"/>
              </a:rPr>
              <a:t>all slides on this activity)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Aim: </a:t>
            </a:r>
            <a:r>
              <a:rPr lang="en-GB" sz="1200" b="0" i="0" u="none" strike="noStrike" kern="1200" dirty="0">
                <a:solidFill>
                  <a:schemeClr val="tx1"/>
                </a:solidFill>
                <a:effectLst/>
                <a:latin typeface="+mn-lt"/>
                <a:ea typeface="+mn-ea"/>
                <a:cs typeface="+mn-cs"/>
              </a:rPr>
              <a:t>to practise</a:t>
            </a:r>
            <a:r>
              <a:rPr lang="en-GB" sz="1200" b="0" i="0" u="none" strike="noStrike" kern="1200" baseline="0" dirty="0">
                <a:solidFill>
                  <a:schemeClr val="tx1"/>
                </a:solidFill>
                <a:effectLst/>
                <a:latin typeface="+mn-lt"/>
                <a:ea typeface="+mn-ea"/>
                <a:cs typeface="+mn-cs"/>
              </a:rPr>
              <a:t> recognising and understanding the different forms of ‘</a:t>
            </a:r>
            <a:r>
              <a:rPr lang="en-GB" sz="1200" b="0" i="0" u="none" strike="noStrike" kern="1200" baseline="0" dirty="0" err="1">
                <a:solidFill>
                  <a:schemeClr val="tx1"/>
                </a:solidFill>
                <a:effectLst/>
                <a:latin typeface="+mn-lt"/>
                <a:ea typeface="+mn-ea"/>
                <a:cs typeface="+mn-cs"/>
              </a:rPr>
              <a:t>ir</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The listening also acts as</a:t>
            </a:r>
            <a:r>
              <a:rPr lang="en-GB" sz="1200" b="0" i="0" u="none" strike="noStrike" kern="1200" baseline="0" dirty="0">
                <a:solidFill>
                  <a:schemeClr val="tx1"/>
                </a:solidFill>
                <a:effectLst/>
                <a:latin typeface="+mn-lt"/>
                <a:ea typeface="+mn-ea"/>
                <a:cs typeface="+mn-cs"/>
              </a:rPr>
              <a:t> a vocabulary refresher of places and times/adverbs of frequency ahead of the reading and writing activity in this lesson.</a:t>
            </a: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dirty="0">
                <a:solidFill>
                  <a:schemeClr val="tx1"/>
                </a:solidFill>
                <a:effectLst/>
                <a:latin typeface="+mn-lt"/>
                <a:ea typeface="+mn-ea"/>
                <a:cs typeface="+mn-cs"/>
              </a:rPr>
              <a:t>In this listening activity, students listen out for ‘voy’, ‘va’</a:t>
            </a:r>
            <a:r>
              <a:rPr lang="en-GB" sz="1200" b="0" i="0" u="none" strike="noStrike" kern="1200" baseline="0" dirty="0">
                <a:solidFill>
                  <a:schemeClr val="tx1"/>
                </a:solidFill>
                <a:effectLst/>
                <a:latin typeface="+mn-lt"/>
                <a:ea typeface="+mn-ea"/>
                <a:cs typeface="+mn-cs"/>
              </a:rPr>
              <a:t> or ‘vamos’ and decide which person the verb refers to.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dirty="0">
                <a:solidFill>
                  <a:schemeClr val="tx1"/>
                </a:solidFill>
                <a:effectLst/>
                <a:latin typeface="+mn-lt"/>
                <a:ea typeface="+mn-ea"/>
                <a:cs typeface="+mn-cs"/>
              </a:rPr>
              <a:t>Click on the ‘E.G.’ button to hear the example.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e.g.</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Vamos</a:t>
            </a:r>
            <a:r>
              <a:rPr lang="en-GB" sz="1200" b="0" i="0" u="none" strike="noStrike" kern="1200" baseline="0" dirty="0">
                <a:solidFill>
                  <a:schemeClr val="tx1"/>
                </a:solidFill>
                <a:effectLst/>
                <a:latin typeface="+mn-lt"/>
                <a:ea typeface="+mn-ea"/>
                <a:cs typeface="+mn-cs"/>
              </a:rPr>
              <a:t> a la </a:t>
            </a:r>
            <a:r>
              <a:rPr lang="en-GB" sz="1200" b="0" i="0" u="none" strike="noStrike" kern="1200" baseline="0" dirty="0" err="1">
                <a:solidFill>
                  <a:schemeClr val="tx1"/>
                </a:solidFill>
                <a:effectLst/>
                <a:latin typeface="+mn-lt"/>
                <a:ea typeface="+mn-ea"/>
                <a:cs typeface="+mn-cs"/>
              </a:rPr>
              <a:t>isla</a:t>
            </a:r>
            <a:r>
              <a:rPr lang="en-GB" sz="1200" b="0" i="0" u="none" strike="noStrike" kern="1200" baseline="0" dirty="0">
                <a:solidFill>
                  <a:schemeClr val="tx1"/>
                </a:solidFill>
                <a:effectLst/>
                <a:latin typeface="+mn-lt"/>
                <a:ea typeface="+mn-ea"/>
                <a:cs typeface="+mn-cs"/>
              </a:rPr>
              <a:t> en </a:t>
            </a:r>
            <a:r>
              <a:rPr lang="en-GB" sz="1200" b="0" i="0" u="none" strike="noStrike" kern="1200" baseline="0" dirty="0" err="1">
                <a:solidFill>
                  <a:schemeClr val="tx1"/>
                </a:solidFill>
                <a:effectLst/>
                <a:latin typeface="+mn-lt"/>
                <a:ea typeface="+mn-ea"/>
                <a:cs typeface="+mn-cs"/>
              </a:rPr>
              <a:t>marzo</a:t>
            </a:r>
            <a:r>
              <a:rPr lang="en-GB" sz="1200" b="0" i="0" u="none" strike="noStrike"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This activity offers scope for differentiation: the core focus here is on person agreement with ‘</a:t>
            </a:r>
            <a:r>
              <a:rPr lang="en-GB" sz="1200" b="0" i="0" u="none" strike="noStrike" kern="1200" baseline="0" dirty="0" err="1">
                <a:solidFill>
                  <a:schemeClr val="tx1"/>
                </a:solidFill>
                <a:effectLst/>
                <a:latin typeface="+mn-lt"/>
                <a:ea typeface="+mn-ea"/>
                <a:cs typeface="+mn-cs"/>
              </a:rPr>
              <a:t>ir</a:t>
            </a:r>
            <a:r>
              <a:rPr lang="en-GB" sz="1200" b="0" i="0" u="none" strike="noStrike" kern="1200" baseline="0" dirty="0">
                <a:solidFill>
                  <a:schemeClr val="tx1"/>
                </a:solidFill>
                <a:effectLst/>
                <a:latin typeface="+mn-lt"/>
                <a:ea typeface="+mn-ea"/>
                <a:cs typeface="+mn-cs"/>
              </a:rPr>
              <a:t>’, so lower ability groups be asked to just focus on this. However, if they also manage to understand when and where, they could receive bonus points.  Higher ability groups could complete all columns. Some students may even be able to complete more than one column as they go, rather than needing to focus first on the grammar, and later for the vocabulary. The answers on the next slide appear will appear column by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Dónde</a:t>
            </a:r>
            <a:r>
              <a:rPr lang="en-GB" sz="1200" b="1" kern="1200" dirty="0">
                <a:solidFill>
                  <a:schemeClr val="tx1"/>
                </a:solidFill>
                <a:effectLst/>
                <a:latin typeface="+mn-lt"/>
                <a:ea typeface="+mn-ea"/>
                <a:cs typeface="+mn-cs"/>
              </a:rPr>
              <a:t>’ and ‘</a:t>
            </a:r>
            <a:r>
              <a:rPr lang="en-GB" sz="1200" b="1" kern="1200" dirty="0" err="1">
                <a:solidFill>
                  <a:schemeClr val="tx1"/>
                </a:solidFill>
                <a:effectLst/>
                <a:latin typeface="+mn-lt"/>
                <a:ea typeface="+mn-ea"/>
                <a:cs typeface="+mn-cs"/>
              </a:rPr>
              <a:t>adónde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according to Butt and Benjamin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2004)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adónde</a:t>
            </a:r>
            <a:r>
              <a:rPr lang="en-GB" sz="1200" kern="1200" dirty="0">
                <a:solidFill>
                  <a:schemeClr val="tx1"/>
                </a:solidFill>
                <a:effectLst/>
                <a:latin typeface="+mn-lt"/>
                <a:ea typeface="+mn-ea"/>
                <a:cs typeface="+mn-cs"/>
              </a:rPr>
              <a:t>’ may both be used with verbs of motion. Thus, ‘¿</a:t>
            </a:r>
            <a:r>
              <a:rPr lang="en-GB" sz="1200" kern="1200" dirty="0" err="1">
                <a:solidFill>
                  <a:schemeClr val="tx1"/>
                </a:solidFill>
                <a:effectLst/>
                <a:latin typeface="+mn-lt"/>
                <a:ea typeface="+mn-ea"/>
                <a:cs typeface="+mn-cs"/>
              </a:rPr>
              <a:t>adónde</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ustedes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ustedes</a:t>
            </a:r>
            <a:r>
              <a:rPr lang="en-GB" sz="1200" kern="1200" dirty="0">
                <a:solidFill>
                  <a:schemeClr val="tx1"/>
                </a:solidFill>
                <a:effectLst/>
                <a:latin typeface="+mn-lt"/>
                <a:ea typeface="+mn-ea"/>
                <a:cs typeface="+mn-cs"/>
              </a:rPr>
              <a:t>?’ are both correct. This is supported by the RAE, which gives ‘¿Dónde vas?’ as an example of how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can be used with verbs to indicate movement or destination. The frequency of ‘</a:t>
            </a:r>
            <a:r>
              <a:rPr lang="en-GB" sz="1200" kern="1200" dirty="0" err="1">
                <a:solidFill>
                  <a:schemeClr val="tx1"/>
                </a:solidFill>
                <a:effectLst/>
                <a:latin typeface="+mn-lt"/>
                <a:ea typeface="+mn-ea"/>
                <a:cs typeface="+mn-cs"/>
              </a:rPr>
              <a:t>adónde</a:t>
            </a:r>
            <a:r>
              <a:rPr lang="en-GB" sz="1200" kern="1200" dirty="0">
                <a:solidFill>
                  <a:schemeClr val="tx1"/>
                </a:solidFill>
                <a:effectLst/>
                <a:latin typeface="+mn-lt"/>
                <a:ea typeface="+mn-ea"/>
                <a:cs typeface="+mn-cs"/>
              </a:rPr>
              <a:t>’ [3994]</a:t>
            </a:r>
            <a:r>
              <a:rPr lang="en-GB" sz="1200" kern="1200" baseline="0" dirty="0">
                <a:solidFill>
                  <a:schemeClr val="tx1"/>
                </a:solidFill>
                <a:effectLst/>
                <a:latin typeface="+mn-lt"/>
                <a:ea typeface="+mn-ea"/>
                <a:cs typeface="+mn-cs"/>
              </a:rPr>
              <a:t> also suggests that it is not essential to teach in Year 7. </a:t>
            </a:r>
            <a:r>
              <a:rPr lang="en-GB" sz="1200" kern="1200" dirty="0">
                <a:solidFill>
                  <a:schemeClr val="tx1"/>
                </a:solidFill>
                <a:effectLst/>
                <a:latin typeface="+mn-lt"/>
                <a:ea typeface="+mn-ea"/>
                <a:cs typeface="+mn-cs"/>
              </a:rPr>
              <a:t>We therefore use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as</a:t>
            </a:r>
            <a:r>
              <a:rPr lang="en-GB" sz="1200" kern="1200" baseline="0" dirty="0">
                <a:solidFill>
                  <a:schemeClr val="tx1"/>
                </a:solidFill>
                <a:effectLst/>
                <a:latin typeface="+mn-lt"/>
                <a:ea typeface="+mn-ea"/>
                <a:cs typeface="+mn-cs"/>
              </a:rPr>
              <a:t> an interrogative with the verb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Butt,</a:t>
            </a:r>
            <a:r>
              <a:rPr lang="en-GB" sz="1200" i="0" kern="1200" baseline="0" dirty="0">
                <a:solidFill>
                  <a:schemeClr val="tx1"/>
                </a:solidFill>
                <a:effectLst/>
                <a:latin typeface="+mn-lt"/>
                <a:ea typeface="+mn-ea"/>
                <a:cs typeface="+mn-cs"/>
              </a:rPr>
              <a:t> J. &amp; Benjamin, C. (2004). </a:t>
            </a:r>
            <a:r>
              <a:rPr lang="en-GB" sz="1200" i="1" kern="1200" dirty="0">
                <a:solidFill>
                  <a:schemeClr val="tx1"/>
                </a:solidFill>
                <a:effectLst/>
                <a:latin typeface="+mn-lt"/>
                <a:ea typeface="+mn-ea"/>
                <a:cs typeface="+mn-cs"/>
              </a:rPr>
              <a:t>A new reference grammar of modern Spanish </a:t>
            </a:r>
            <a:r>
              <a:rPr lang="en-GB" sz="1200" i="0" kern="1200" dirty="0">
                <a:solidFill>
                  <a:schemeClr val="tx1"/>
                </a:solidFill>
                <a:effectLst/>
                <a:latin typeface="+mn-lt"/>
                <a:ea typeface="+mn-ea"/>
                <a:cs typeface="+mn-cs"/>
              </a:rPr>
              <a:t>(4</a:t>
            </a:r>
            <a:r>
              <a:rPr lang="en-GB" sz="1200" i="0" kern="1200" baseline="30000" dirty="0">
                <a:solidFill>
                  <a:schemeClr val="tx1"/>
                </a:solidFill>
                <a:effectLst/>
                <a:latin typeface="+mn-lt"/>
                <a:ea typeface="+mn-ea"/>
                <a:cs typeface="+mn-cs"/>
              </a:rPr>
              <a:t>th</a:t>
            </a:r>
            <a:r>
              <a:rPr lang="en-GB" sz="1200" i="0" kern="1200" dirty="0">
                <a:solidFill>
                  <a:schemeClr val="tx1"/>
                </a:solidFill>
                <a:effectLst/>
                <a:latin typeface="+mn-lt"/>
                <a:ea typeface="+mn-ea"/>
                <a:cs typeface="+mn-cs"/>
              </a:rPr>
              <a:t> ed.)</a:t>
            </a:r>
            <a:r>
              <a:rPr lang="en-GB" sz="1200" i="1" kern="1200" dirty="0">
                <a:solidFill>
                  <a:schemeClr val="tx1"/>
                </a:solidFill>
                <a:effectLst/>
                <a:latin typeface="+mn-lt"/>
                <a:ea typeface="+mn-ea"/>
                <a:cs typeface="+mn-cs"/>
              </a:rPr>
              <a:t>. </a:t>
            </a:r>
            <a:r>
              <a:rPr lang="en-GB" sz="1200" i="0" u="none" kern="1200" dirty="0">
                <a:solidFill>
                  <a:schemeClr val="tx1"/>
                </a:solidFill>
                <a:effectLst/>
                <a:latin typeface="+mn-lt"/>
                <a:ea typeface="+mn-ea"/>
                <a:cs typeface="+mn-cs"/>
              </a:rPr>
              <a:t>London: Hodder.</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63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a:t>
            </a:r>
            <a:r>
              <a:rPr lang="en-GB" sz="1200" baseline="0" dirty="0"/>
              <a:t> and elicit the pronunciation of the individual </a:t>
            </a:r>
            <a:r>
              <a:rPr lang="en-GB" sz="1200" b="1" baseline="0" dirty="0"/>
              <a:t>SSC ‘</a:t>
            </a:r>
            <a:r>
              <a:rPr lang="en-GB" sz="1200" b="1" baseline="0" dirty="0" err="1"/>
              <a:t>rr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perro</a:t>
            </a:r>
            <a:r>
              <a:rPr lang="en-GB" sz="1200" b="1" baseline="0" dirty="0"/>
              <a:t>’.</a:t>
            </a:r>
          </a:p>
          <a:p>
            <a:endParaRPr lang="en-GB" sz="1200" dirty="0"/>
          </a:p>
          <a:p>
            <a:r>
              <a:rPr lang="en-GB" sz="1200" dirty="0"/>
              <a:t>A possible gesture for this source word would be pretend</a:t>
            </a:r>
            <a:r>
              <a:rPr lang="en-GB" sz="1200" baseline="0" dirty="0"/>
              <a:t> to sniff around or to bark, or to hold up two hands as ‘paws’ with fingers bent over and make two, quick dipping motions on each of the two syllables </a:t>
            </a:r>
            <a:r>
              <a:rPr lang="en-GB" sz="1200" baseline="0" dirty="0" err="1"/>
              <a:t>pe-rro</a:t>
            </a:r>
            <a:r>
              <a:rPr lang="en-GB" sz="1200" baseline="0" dirty="0"/>
              <a: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167329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Procedure</a:t>
            </a:r>
            <a:br>
              <a:rPr lang="en-GB" sz="1200" b="1"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1</a:t>
            </a:r>
            <a:r>
              <a:rPr lang="en-GB" sz="1200" b="0" i="0" u="none" strike="noStrike" kern="1200">
                <a:solidFill>
                  <a:schemeClr val="tx1"/>
                </a:solidFill>
                <a:effectLst/>
                <a:latin typeface="+mn-lt"/>
                <a:ea typeface="+mn-ea"/>
                <a:cs typeface="+mn-cs"/>
              </a:rPr>
              <a:t>. Click</a:t>
            </a:r>
            <a:r>
              <a:rPr lang="en-GB" sz="1200" b="0" i="0" u="none" strike="noStrike" kern="1200" baseline="0">
                <a:solidFill>
                  <a:schemeClr val="tx1"/>
                </a:solidFill>
                <a:effectLst/>
                <a:latin typeface="+mn-lt"/>
                <a:ea typeface="+mn-ea"/>
                <a:cs typeface="+mn-cs"/>
              </a:rPr>
              <a:t> </a:t>
            </a:r>
            <a:r>
              <a:rPr lang="en-GB" sz="1200" b="0" i="0" u="none" strike="noStrike" kern="1200" baseline="0" dirty="0">
                <a:solidFill>
                  <a:schemeClr val="tx1"/>
                </a:solidFill>
                <a:effectLst/>
                <a:latin typeface="+mn-lt"/>
                <a:ea typeface="+mn-ea"/>
                <a:cs typeface="+mn-cs"/>
              </a:rPr>
              <a:t>on the numbered action button to hear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2. Students tick the correct column from </a:t>
            </a:r>
            <a:r>
              <a:rPr lang="en-GB" sz="1200" b="0" i="0" u="none" strike="noStrike" kern="1200" baseline="0" dirty="0" err="1">
                <a:solidFill>
                  <a:schemeClr val="tx1"/>
                </a:solidFill>
                <a:effectLst/>
                <a:latin typeface="+mn-lt"/>
                <a:ea typeface="+mn-ea"/>
                <a:cs typeface="+mn-cs"/>
              </a:rPr>
              <a:t>Lucía</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Lucía</a:t>
            </a:r>
            <a:r>
              <a:rPr lang="en-GB" sz="1200" b="0" i="0" u="none" strike="noStrike" kern="1200" baseline="0" dirty="0">
                <a:solidFill>
                  <a:schemeClr val="tx1"/>
                </a:solidFill>
                <a:effectLst/>
                <a:latin typeface="+mn-lt"/>
                <a:ea typeface="+mn-ea"/>
                <a:cs typeface="+mn-cs"/>
              </a:rPr>
              <a:t> y Diego or Ana. The answers for this part of the exercise are then revealed by clicking.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3. Students can then listen to the recording again and fill in where the people are going to in English, and then when, also in English. The answers are then shown one by one by clicking.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a:t>
            </a:r>
            <a:r>
              <a:rPr lang="en-GB" sz="1200" b="0" i="0" u="none" strike="noStrike" kern="1200" baseline="0" dirty="0">
                <a:solidFill>
                  <a:schemeClr val="tx1"/>
                </a:solidFill>
                <a:effectLst/>
                <a:latin typeface="+mn-lt"/>
                <a:ea typeface="+mn-ea"/>
                <a:cs typeface="+mn-cs"/>
              </a:rPr>
              <a:t> al </a:t>
            </a:r>
            <a:r>
              <a:rPr lang="en-GB" sz="1200" b="0" i="0" u="none" strike="noStrike" kern="1200" baseline="0" dirty="0" err="1">
                <a:solidFill>
                  <a:schemeClr val="tx1"/>
                </a:solidFill>
                <a:effectLst/>
                <a:latin typeface="+mn-lt"/>
                <a:ea typeface="+mn-ea"/>
                <a:cs typeface="+mn-cs"/>
              </a:rPr>
              <a:t>trabajo</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todos</a:t>
            </a:r>
            <a:r>
              <a:rPr lang="en-GB" sz="1200" b="0" i="0" u="none" strike="noStrike" kern="1200" baseline="0" dirty="0">
                <a:solidFill>
                  <a:schemeClr val="tx1"/>
                </a:solidFill>
                <a:effectLst/>
                <a:latin typeface="+mn-lt"/>
                <a:ea typeface="+mn-ea"/>
                <a:cs typeface="+mn-cs"/>
              </a:rPr>
              <a:t> los </a:t>
            </a:r>
            <a:r>
              <a:rPr lang="en-GB" sz="1200" b="0" i="0" u="none" strike="noStrike" kern="1200" baseline="0" dirty="0" err="1">
                <a:solidFill>
                  <a:schemeClr val="tx1"/>
                </a:solidFill>
                <a:effectLst/>
                <a:latin typeface="+mn-lt"/>
                <a:ea typeface="+mn-ea"/>
                <a:cs typeface="+mn-cs"/>
              </a:rPr>
              <a:t>días</a:t>
            </a:r>
            <a:r>
              <a:rPr lang="en-GB" sz="1200" b="0" i="0" u="none" strike="noStrike"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2) </a:t>
            </a:r>
            <a:r>
              <a:rPr lang="en-GB" sz="1200" b="0" i="0" u="none" strike="noStrike" kern="1200" baseline="0" dirty="0" err="1">
                <a:solidFill>
                  <a:schemeClr val="tx1"/>
                </a:solidFill>
                <a:effectLst/>
                <a:latin typeface="+mn-lt"/>
                <a:ea typeface="+mn-ea"/>
                <a:cs typeface="+mn-cs"/>
              </a:rPr>
              <a:t>Vamos</a:t>
            </a:r>
            <a:r>
              <a:rPr lang="en-GB" sz="1200" b="0" i="0" u="none" strike="noStrike" kern="1200" baseline="0" dirty="0">
                <a:solidFill>
                  <a:schemeClr val="tx1"/>
                </a:solidFill>
                <a:effectLst/>
                <a:latin typeface="+mn-lt"/>
                <a:ea typeface="+mn-ea"/>
                <a:cs typeface="+mn-cs"/>
              </a:rPr>
              <a:t> a la playa </a:t>
            </a:r>
            <a:r>
              <a:rPr lang="en-GB" sz="1200" b="0" i="0" u="none" strike="noStrike" kern="1200" baseline="0" dirty="0" err="1">
                <a:solidFill>
                  <a:schemeClr val="tx1"/>
                </a:solidFill>
                <a:effectLst/>
                <a:latin typeface="+mn-lt"/>
                <a:ea typeface="+mn-ea"/>
                <a:cs typeface="+mn-cs"/>
              </a:rPr>
              <a:t>por</a:t>
            </a:r>
            <a:r>
              <a:rPr lang="en-GB" sz="1200" b="0" i="0" u="none" strike="noStrike" kern="1200" baseline="0" dirty="0">
                <a:solidFill>
                  <a:schemeClr val="tx1"/>
                </a:solidFill>
                <a:effectLst/>
                <a:latin typeface="+mn-lt"/>
                <a:ea typeface="+mn-ea"/>
                <a:cs typeface="+mn-cs"/>
              </a:rPr>
              <a:t> </a:t>
            </a:r>
            <a:r>
              <a:rPr lang="en-GB" sz="1200" b="0" i="0" u="none" strike="noStrike" kern="1200" baseline="0">
                <a:solidFill>
                  <a:schemeClr val="tx1"/>
                </a:solidFill>
                <a:effectLst/>
                <a:latin typeface="+mn-lt"/>
                <a:ea typeface="+mn-ea"/>
                <a:cs typeface="+mn-cs"/>
              </a:rPr>
              <a:t>la mañana.</a:t>
            </a:r>
            <a:endParaRPr lang="en-GB" sz="1200" b="0" i="0" u="none" strike="noStrike" kern="1200" baseline="0" dirty="0">
              <a:solidFill>
                <a:schemeClr val="tx1"/>
              </a:solidFill>
              <a:effectLst/>
              <a:latin typeface="+mn-lt"/>
              <a:ea typeface="+mn-ea"/>
              <a:cs typeface="+mn-cs"/>
            </a:endParaRPr>
          </a:p>
          <a:p>
            <a:pPr rtl="0" eaLnBrk="1" fontAlgn="auto" latinLnBrk="0" hangingPunct="1"/>
            <a:r>
              <a:rPr lang="en-GB" sz="1200" b="0" i="0" u="none" strike="noStrike" kern="1200" baseline="0" dirty="0">
                <a:solidFill>
                  <a:schemeClr val="tx1"/>
                </a:solidFill>
                <a:effectLst/>
                <a:latin typeface="+mn-lt"/>
                <a:ea typeface="+mn-ea"/>
                <a:cs typeface="+mn-cs"/>
              </a:rPr>
              <a:t>3) </a:t>
            </a:r>
            <a:r>
              <a:rPr lang="en-GB" sz="1200" b="0" i="0" u="none" strike="noStrike" kern="1200" baseline="0" dirty="0" err="1">
                <a:solidFill>
                  <a:schemeClr val="tx1"/>
                </a:solidFill>
                <a:effectLst/>
                <a:latin typeface="+mn-lt"/>
                <a:ea typeface="+mn-ea"/>
                <a:cs typeface="+mn-cs"/>
              </a:rPr>
              <a:t>Voy</a:t>
            </a:r>
            <a:r>
              <a:rPr lang="en-GB" sz="1200" b="0" i="0" u="none" strike="noStrike" kern="1200" baseline="0" dirty="0">
                <a:solidFill>
                  <a:schemeClr val="tx1"/>
                </a:solidFill>
                <a:effectLst/>
                <a:latin typeface="+mn-lt"/>
                <a:ea typeface="+mn-ea"/>
                <a:cs typeface="+mn-cs"/>
              </a:rPr>
              <a:t> al </a:t>
            </a:r>
            <a:r>
              <a:rPr lang="en-GB" sz="1200" b="0" i="0" u="none" strike="noStrike" kern="1200" baseline="0" dirty="0" err="1">
                <a:solidFill>
                  <a:schemeClr val="tx1"/>
                </a:solidFill>
                <a:effectLst/>
                <a:latin typeface="+mn-lt"/>
                <a:ea typeface="+mn-ea"/>
                <a:cs typeface="+mn-cs"/>
              </a:rPr>
              <a:t>extranjero</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durante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las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vacaciones</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baseline="0" dirty="0">
                <a:solidFill>
                  <a:schemeClr val="tx1"/>
                </a:solidFill>
                <a:effectLst/>
                <a:latin typeface="+mn-lt"/>
                <a:ea typeface="+mn-ea"/>
                <a:cs typeface="+mn-cs"/>
              </a:rPr>
              <a:t>4) En </a:t>
            </a:r>
            <a:r>
              <a:rPr lang="en-GB" sz="1200" b="0" i="0" u="none" strike="noStrike" kern="1200" baseline="0" dirty="0" err="1">
                <a:solidFill>
                  <a:schemeClr val="tx1"/>
                </a:solidFill>
                <a:effectLst/>
                <a:latin typeface="+mn-lt"/>
                <a:ea typeface="+mn-ea"/>
                <a:cs typeface="+mn-cs"/>
              </a:rPr>
              <a:t>abril</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vamos</a:t>
            </a:r>
            <a:r>
              <a:rPr lang="en-GB" sz="1200" b="0" i="0" u="none" strike="noStrike" kern="1200" baseline="0" dirty="0">
                <a:solidFill>
                  <a:schemeClr val="tx1"/>
                </a:solidFill>
                <a:effectLst/>
                <a:latin typeface="+mn-lt"/>
                <a:ea typeface="+mn-ea"/>
                <a:cs typeface="+mn-cs"/>
              </a:rPr>
              <a:t> a la </a:t>
            </a:r>
            <a:r>
              <a:rPr lang="en-GB" sz="1200" b="0" i="0" u="none" strike="noStrike" kern="1200" baseline="0" dirty="0" err="1">
                <a:solidFill>
                  <a:schemeClr val="tx1"/>
                </a:solidFill>
                <a:effectLst/>
                <a:latin typeface="+mn-lt"/>
                <a:ea typeface="+mn-ea"/>
                <a:cs typeface="+mn-cs"/>
              </a:rPr>
              <a:t>montaña</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5) Los </a:t>
            </a:r>
            <a:r>
              <a:rPr lang="en-GB" sz="1200" b="0" i="0" u="none" strike="noStrike" kern="1200" baseline="0" dirty="0" err="1">
                <a:solidFill>
                  <a:schemeClr val="tx1"/>
                </a:solidFill>
                <a:effectLst/>
                <a:latin typeface="+mn-lt"/>
                <a:ea typeface="+mn-ea"/>
                <a:cs typeface="+mn-cs"/>
              </a:rPr>
              <a:t>sábados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voy</a:t>
            </a:r>
            <a:r>
              <a:rPr lang="en-GB" sz="1200" b="0" i="0" u="none" strike="noStrike" kern="1200" baseline="0" dirty="0">
                <a:solidFill>
                  <a:schemeClr val="tx1"/>
                </a:solidFill>
                <a:effectLst/>
                <a:latin typeface="+mn-lt"/>
                <a:ea typeface="+mn-ea"/>
                <a:cs typeface="+mn-cs"/>
              </a:rPr>
              <a:t> a la </a:t>
            </a:r>
            <a:r>
              <a:rPr lang="en-GB" sz="1200" b="0" i="0" u="none" strike="noStrike" kern="1200" baseline="0" dirty="0" err="1">
                <a:solidFill>
                  <a:schemeClr val="tx1"/>
                </a:solidFill>
                <a:effectLst/>
                <a:latin typeface="+mn-lt"/>
                <a:ea typeface="+mn-ea"/>
                <a:cs typeface="+mn-cs"/>
              </a:rPr>
              <a:t>iglesia</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6) </a:t>
            </a:r>
            <a:r>
              <a:rPr lang="en-GB" sz="1200" b="0" i="0" u="none" strike="noStrike" kern="1200" baseline="0" dirty="0" err="1">
                <a:solidFill>
                  <a:schemeClr val="tx1"/>
                </a:solidFill>
                <a:effectLst/>
                <a:latin typeface="+mn-lt"/>
                <a:ea typeface="+mn-ea"/>
                <a:cs typeface="+mn-cs"/>
              </a:rPr>
              <a:t>Vamos</a:t>
            </a:r>
            <a:r>
              <a:rPr lang="en-GB" sz="1200" b="0" i="0" u="none" strike="noStrike" kern="1200" baseline="0" dirty="0">
                <a:solidFill>
                  <a:schemeClr val="tx1"/>
                </a:solidFill>
                <a:effectLst/>
                <a:latin typeface="+mn-lt"/>
                <a:ea typeface="+mn-ea"/>
                <a:cs typeface="+mn-cs"/>
              </a:rPr>
              <a:t> al </a:t>
            </a:r>
            <a:r>
              <a:rPr lang="en-GB" sz="1200" b="0" i="0" u="none" strike="noStrike" kern="1200" baseline="0" dirty="0" err="1">
                <a:solidFill>
                  <a:schemeClr val="tx1"/>
                </a:solidFill>
                <a:effectLst/>
                <a:latin typeface="+mn-lt"/>
                <a:ea typeface="+mn-ea"/>
                <a:cs typeface="+mn-cs"/>
              </a:rPr>
              <a:t>parque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por</a:t>
            </a:r>
            <a:r>
              <a:rPr lang="en-GB" sz="1200" b="0" i="0" u="none" strike="noStrike" kern="1200" baseline="0" dirty="0">
                <a:solidFill>
                  <a:schemeClr val="tx1"/>
                </a:solidFill>
                <a:effectLst/>
                <a:latin typeface="+mn-lt"/>
                <a:ea typeface="+mn-ea"/>
                <a:cs typeface="+mn-cs"/>
              </a:rPr>
              <a:t> la </a:t>
            </a:r>
            <a:r>
              <a:rPr lang="en-GB" sz="1200" b="0" i="0" u="none" strike="noStrike" kern="1200" baseline="0" dirty="0" err="1">
                <a:solidFill>
                  <a:schemeClr val="tx1"/>
                </a:solidFill>
                <a:effectLst/>
                <a:latin typeface="+mn-lt"/>
                <a:ea typeface="+mn-ea"/>
                <a:cs typeface="+mn-cs"/>
              </a:rPr>
              <a:t>tarde</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7) </a:t>
            </a:r>
            <a:r>
              <a:rPr lang="en-GB" sz="1200" b="0" i="0" u="none" strike="noStrike" kern="1200" baseline="0" dirty="0" err="1">
                <a:solidFill>
                  <a:schemeClr val="tx1"/>
                </a:solidFill>
                <a:effectLst/>
                <a:latin typeface="+mn-lt"/>
                <a:ea typeface="+mn-ea"/>
                <a:cs typeface="+mn-cs"/>
              </a:rPr>
              <a:t>Siempre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a:t>
            </a:r>
            <a:r>
              <a:rPr lang="en-GB" sz="1200" b="0" i="0" u="none" strike="noStrike" kern="1200" baseline="0" dirty="0">
                <a:solidFill>
                  <a:schemeClr val="tx1"/>
                </a:solidFill>
                <a:effectLst/>
                <a:latin typeface="+mn-lt"/>
                <a:ea typeface="+mn-ea"/>
                <a:cs typeface="+mn-cs"/>
              </a:rPr>
              <a:t> a Italia con los </a:t>
            </a:r>
            <a:r>
              <a:rPr lang="en-GB" sz="1200" b="0" i="0" u="none" strike="noStrike" kern="1200" baseline="0" dirty="0" err="1">
                <a:solidFill>
                  <a:schemeClr val="tx1"/>
                </a:solidFill>
                <a:effectLst/>
                <a:latin typeface="+mn-lt"/>
                <a:ea typeface="+mn-ea"/>
                <a:cs typeface="+mn-cs"/>
              </a:rPr>
              <a:t>primos</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8) </a:t>
            </a:r>
            <a:r>
              <a:rPr lang="en-GB" sz="1200" b="0" i="0" u="none" strike="noStrike" kern="1200" baseline="0" dirty="0" err="1">
                <a:solidFill>
                  <a:schemeClr val="tx1"/>
                </a:solidFill>
                <a:effectLst/>
                <a:latin typeface="+mn-lt"/>
                <a:ea typeface="+mn-ea"/>
                <a:cs typeface="+mn-cs"/>
              </a:rPr>
              <a:t>Normalmente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a:t>
            </a:r>
            <a:r>
              <a:rPr lang="en-GB" sz="1200" b="0" i="0" u="none" strike="noStrike" kern="1200" baseline="0" dirty="0">
                <a:solidFill>
                  <a:schemeClr val="tx1"/>
                </a:solidFill>
                <a:effectLst/>
                <a:latin typeface="+mn-lt"/>
                <a:ea typeface="+mn-ea"/>
                <a:cs typeface="+mn-cs"/>
              </a:rPr>
              <a:t> al </a:t>
            </a:r>
            <a:r>
              <a:rPr lang="en-GB" sz="1200" b="0" i="0" u="none" strike="noStrike" kern="1200" baseline="0" dirty="0" err="1">
                <a:solidFill>
                  <a:schemeClr val="tx1"/>
                </a:solidFill>
                <a:effectLst/>
                <a:latin typeface="+mn-lt"/>
                <a:ea typeface="+mn-ea"/>
                <a:cs typeface="+mn-cs"/>
              </a:rPr>
              <a:t>mercado</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9) En </a:t>
            </a:r>
            <a:r>
              <a:rPr lang="en-GB" sz="1200" b="0" i="0" u="none" strike="noStrike" kern="1200" baseline="0" dirty="0" err="1">
                <a:solidFill>
                  <a:schemeClr val="tx1"/>
                </a:solidFill>
                <a:effectLst/>
                <a:latin typeface="+mn-lt"/>
                <a:ea typeface="+mn-ea"/>
                <a:cs typeface="+mn-cs"/>
              </a:rPr>
              <a:t>agosto</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vamos</a:t>
            </a:r>
            <a:r>
              <a:rPr lang="en-GB" sz="1200" b="0" i="0" u="none" strike="noStrike" kern="1200" baseline="0" dirty="0">
                <a:solidFill>
                  <a:schemeClr val="tx1"/>
                </a:solidFill>
                <a:effectLst/>
                <a:latin typeface="+mn-lt"/>
                <a:ea typeface="+mn-ea"/>
                <a:cs typeface="+mn-cs"/>
              </a:rPr>
              <a:t> al campo.</a:t>
            </a:r>
          </a:p>
          <a:p>
            <a:pPr rtl="0" eaLnBrk="1" fontAlgn="auto" latinLnBrk="0" hangingPunct="1"/>
            <a:r>
              <a:rPr lang="en-GB" sz="1200" b="0" i="0" u="none" strike="noStrike" kern="1200" baseline="0" dirty="0">
                <a:solidFill>
                  <a:schemeClr val="tx1"/>
                </a:solidFill>
                <a:effectLst/>
                <a:latin typeface="+mn-lt"/>
                <a:ea typeface="+mn-ea"/>
                <a:cs typeface="+mn-cs"/>
              </a:rPr>
              <a:t>10) </a:t>
            </a:r>
            <a:r>
              <a:rPr lang="en-GB" sz="1200" b="0" i="0" u="none" strike="noStrike" kern="1200" baseline="0" dirty="0" err="1">
                <a:solidFill>
                  <a:schemeClr val="tx1"/>
                </a:solidFill>
                <a:effectLst/>
                <a:latin typeface="+mn-lt"/>
                <a:ea typeface="+mn-ea"/>
                <a:cs typeface="+mn-cs"/>
              </a:rPr>
              <a:t>Voy</a:t>
            </a:r>
            <a:r>
              <a:rPr lang="en-GB" sz="1200" b="0" i="0" u="none" strike="noStrike" kern="1200" baseline="0" dirty="0">
                <a:solidFill>
                  <a:schemeClr val="tx1"/>
                </a:solidFill>
                <a:effectLst/>
                <a:latin typeface="+mn-lt"/>
                <a:ea typeface="+mn-ea"/>
                <a:cs typeface="+mn-cs"/>
              </a:rPr>
              <a:t> al </a:t>
            </a:r>
            <a:r>
              <a:rPr lang="en-GB" sz="1200" b="0" i="0" u="none" strike="noStrike" kern="1200" baseline="0" dirty="0" err="1">
                <a:solidFill>
                  <a:schemeClr val="tx1"/>
                </a:solidFill>
                <a:effectLst/>
                <a:latin typeface="+mn-lt"/>
                <a:ea typeface="+mn-ea"/>
                <a:cs typeface="+mn-cs"/>
              </a:rPr>
              <a:t>museo</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por</a:t>
            </a:r>
            <a:r>
              <a:rPr lang="en-GB" sz="1200" b="0" i="0" u="none" strike="noStrike" kern="1200" baseline="0" dirty="0">
                <a:solidFill>
                  <a:schemeClr val="tx1"/>
                </a:solidFill>
                <a:effectLst/>
                <a:latin typeface="+mn-lt"/>
                <a:ea typeface="+mn-ea"/>
                <a:cs typeface="+mn-cs"/>
              </a:rPr>
              <a:t> la </a:t>
            </a:r>
            <a:r>
              <a:rPr lang="en-GB" sz="1200" b="0" i="0" u="none" strike="noStrike" kern="1200" baseline="0" dirty="0" err="1">
                <a:solidFill>
                  <a:schemeClr val="tx1"/>
                </a:solidFill>
                <a:effectLst/>
                <a:latin typeface="+mn-lt"/>
                <a:ea typeface="+mn-ea"/>
                <a:cs typeface="+mn-cs"/>
              </a:rPr>
              <a:t>noche</a:t>
            </a:r>
            <a:r>
              <a:rPr lang="en-GB" sz="1200" b="0" i="0" u="none" strike="noStrike"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In items</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4, 5,</a:t>
            </a:r>
            <a:r>
              <a:rPr lang="en-GB" sz="1200" b="0" i="0" u="none" strike="noStrike" kern="1200" baseline="0" dirty="0">
                <a:solidFill>
                  <a:schemeClr val="tx1"/>
                </a:solidFill>
                <a:effectLst/>
                <a:latin typeface="+mn-lt"/>
                <a:ea typeface="+mn-ea"/>
                <a:cs typeface="+mn-cs"/>
              </a:rPr>
              <a:t> 7, 8 and 9</a:t>
            </a:r>
            <a:r>
              <a:rPr lang="en-GB" sz="1200" b="0" i="0" u="none" strike="noStrike" kern="1200" dirty="0">
                <a:solidFill>
                  <a:schemeClr val="tx1"/>
                </a:solidFill>
                <a:effectLst/>
                <a:latin typeface="+mn-lt"/>
                <a:ea typeface="+mn-ea"/>
                <a:cs typeface="+mn-cs"/>
              </a:rPr>
              <a:t> the adverb or time phrase appears before the verb. This</a:t>
            </a:r>
            <a:r>
              <a:rPr lang="en-GB" sz="1200" b="0" i="0" u="none" strike="noStrike" kern="1200" baseline="0" dirty="0">
                <a:solidFill>
                  <a:schemeClr val="tx1"/>
                </a:solidFill>
                <a:effectLst/>
                <a:latin typeface="+mn-lt"/>
                <a:ea typeface="+mn-ea"/>
                <a:cs typeface="+mn-cs"/>
              </a:rPr>
              <a:t> is to make students aware that it can appear both before and after it.</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rtl="0" eaLnBrk="1" fontAlgn="auto" latinLnBrk="0" hangingPunct="1"/>
            <a:endParaRPr lang="en-GB" sz="1200" b="0"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278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Timing:</a:t>
            </a:r>
            <a:r>
              <a:rPr lang="en-GB" sz="1200" b="0" i="0" u="none" strike="noStrike" kern="1200" baseline="0" dirty="0">
                <a:solidFill>
                  <a:schemeClr val="tx1"/>
                </a:solidFill>
                <a:effectLst/>
                <a:latin typeface="+mn-lt"/>
                <a:ea typeface="+mn-ea"/>
                <a:cs typeface="+mn-cs"/>
              </a:rPr>
              <a:t> 5</a:t>
            </a:r>
            <a:r>
              <a:rPr lang="en-GB" sz="1200" b="0" i="0" kern="1200" dirty="0">
                <a:solidFill>
                  <a:schemeClr val="tx1"/>
                </a:solidFill>
                <a:effectLst/>
                <a:latin typeface="+mn-lt"/>
                <a:ea typeface="+mn-ea"/>
                <a:cs typeface="+mn-cs"/>
              </a:rPr>
              <a:t>-7 minutes (for all slides on this activity)</a:t>
            </a:r>
            <a:endParaRPr lang="en-GB" dirty="0"/>
          </a:p>
          <a:p>
            <a:endParaRPr lang="en-GB" dirty="0"/>
          </a:p>
          <a:p>
            <a:r>
              <a:rPr lang="en-GB" b="1" dirty="0"/>
              <a:t>Aim: </a:t>
            </a:r>
            <a:r>
              <a:rPr lang="en-GB" dirty="0"/>
              <a:t>The</a:t>
            </a:r>
            <a:r>
              <a:rPr lang="en-GB" baseline="0" dirty="0"/>
              <a:t> focus of this activity is twofold: </a:t>
            </a:r>
          </a:p>
          <a:p>
            <a:pPr marL="228600" indent="-228600">
              <a:buAutoNum type="arabicParenR"/>
            </a:pPr>
            <a:r>
              <a:rPr lang="en-GB" baseline="0" dirty="0"/>
              <a:t>practising the four forms of the verb ‘</a:t>
            </a:r>
            <a:r>
              <a:rPr lang="en-GB" baseline="0" dirty="0" err="1"/>
              <a:t>ir</a:t>
            </a:r>
            <a:r>
              <a:rPr lang="en-GB" baseline="0" dirty="0"/>
              <a:t>’ learnt so far as a reading input activity</a:t>
            </a:r>
          </a:p>
          <a:p>
            <a:pPr marL="228600" indent="-228600">
              <a:buAutoNum type="arabicParenR"/>
            </a:pPr>
            <a:r>
              <a:rPr lang="en-GB" baseline="0" dirty="0"/>
              <a:t>recapping the difference between al vs. a la as a progression from the previous week with a greater degree of challenge: students have to choose which noun (masc. or fem.) must appear after ‘al’ or ‘a la’ and then write it themselves to complete the sentence. Consider allowing recourse to reference materials e.g. exercise/vocabulary books if needed.</a:t>
            </a:r>
          </a:p>
          <a:p>
            <a:pPr marL="0" indent="0">
              <a:buNone/>
            </a:pPr>
            <a:endParaRPr lang="en-GB" baseline="0" dirty="0"/>
          </a:p>
          <a:p>
            <a:pPr marL="0" indent="0">
              <a:buNone/>
            </a:pPr>
            <a:r>
              <a:rPr lang="en-GB" b="1" baseline="0" dirty="0"/>
              <a:t>Procedure:</a:t>
            </a:r>
          </a:p>
          <a:p>
            <a:pPr marL="228600" indent="-228600">
              <a:buAutoNum type="arabicPeriod"/>
            </a:pPr>
            <a:r>
              <a:rPr lang="en-GB" b="0" baseline="0" dirty="0"/>
              <a:t>Students look at the intro phrase and the two pictures and write down the correct subject of the verb and what the missing word is that corresponds to following a or al. This could be done on mini whiteboards or exercise books.</a:t>
            </a:r>
          </a:p>
          <a:p>
            <a:pPr marL="228600" indent="-228600">
              <a:buAutoNum type="arabicPeriod"/>
            </a:pPr>
            <a:r>
              <a:rPr lang="en-GB" b="0" baseline="0" dirty="0"/>
              <a:t>Click to show the answers.</a:t>
            </a:r>
          </a:p>
          <a:p>
            <a:pPr marL="228600" indent="-228600">
              <a:buAutoNum type="arabicPeriod"/>
            </a:pPr>
            <a:r>
              <a:rPr lang="en-GB" b="0" baseline="0" dirty="0"/>
              <a:t>Follow the same procedure for the next 7 slides.</a:t>
            </a:r>
          </a:p>
          <a:p>
            <a:pPr marL="0" indent="0">
              <a:buNone/>
            </a:pPr>
            <a:endParaRPr lang="en-GB" baseline="0" dirty="0"/>
          </a:p>
          <a:p>
            <a:pPr marL="0" indent="0">
              <a:buNone/>
            </a:pPr>
            <a:r>
              <a:rPr lang="en-GB" b="1" baseline="0" dirty="0"/>
              <a:t>Notes:</a:t>
            </a:r>
          </a:p>
          <a:p>
            <a:pPr marL="0" indent="0">
              <a:buNone/>
            </a:pPr>
            <a:r>
              <a:rPr lang="en-GB" baseline="0" dirty="0"/>
              <a:t>Doing the listening activity beforehand allows students practice in hearing the nouns that are used in the written production part of this activity.</a:t>
            </a:r>
          </a:p>
          <a:p>
            <a:pPr marL="0" indent="0">
              <a:buNone/>
            </a:pP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69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756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46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816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36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607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684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794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Timing:</a:t>
            </a:r>
            <a:r>
              <a:rPr lang="en-GB" sz="1200" b="0" i="0" u="none" strike="noStrike"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10 minutes</a:t>
            </a:r>
            <a:r>
              <a:rPr lang="en-GB" sz="1200" b="0" i="0" kern="1200" baseline="0" dirty="0">
                <a:solidFill>
                  <a:schemeClr val="tx1"/>
                </a:solidFill>
                <a:effectLst/>
                <a:latin typeface="+mn-lt"/>
                <a:ea typeface="+mn-ea"/>
                <a:cs typeface="+mn-cs"/>
              </a:rPr>
              <a:t> </a:t>
            </a:r>
            <a:endParaRPr lang="en-GB" dirty="0"/>
          </a:p>
          <a:p>
            <a:endParaRPr lang="en-GB" dirty="0"/>
          </a:p>
          <a:p>
            <a:r>
              <a:rPr lang="en-GB" b="1" dirty="0"/>
              <a:t>Aim: </a:t>
            </a:r>
            <a:r>
              <a:rPr lang="en-GB" b="0" dirty="0"/>
              <a:t>reading comprehension</a:t>
            </a:r>
            <a:r>
              <a:rPr lang="en-GB" b="0" baseline="0" dirty="0"/>
              <a:t> exercise focusing on this week’s vocabulary and linking place and activity.</a:t>
            </a:r>
            <a:endParaRPr lang="en-GB" b="0" dirty="0"/>
          </a:p>
          <a:p>
            <a:endParaRPr lang="en-GB" b="1" dirty="0"/>
          </a:p>
          <a:p>
            <a:r>
              <a:rPr lang="en-GB" b="1" dirty="0"/>
              <a:t>Procedure: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baseline="0" dirty="0"/>
              <a:t> </a:t>
            </a:r>
            <a:r>
              <a:rPr lang="es-ES" baseline="0" dirty="0" err="1"/>
              <a:t>read</a:t>
            </a:r>
            <a:r>
              <a:rPr lang="es-ES" baseline="0" dirty="0"/>
              <a:t> </a:t>
            </a:r>
            <a:r>
              <a:rPr lang="es-ES" baseline="0" dirty="0" err="1"/>
              <a:t>the</a:t>
            </a:r>
            <a:r>
              <a:rPr lang="es-ES" baseline="0" dirty="0"/>
              <a:t> </a:t>
            </a:r>
            <a:r>
              <a:rPr lang="es-ES" baseline="0" dirty="0" err="1"/>
              <a:t>sentences</a:t>
            </a:r>
            <a:r>
              <a:rPr lang="es-ES" baseline="0" dirty="0"/>
              <a:t> </a:t>
            </a:r>
            <a:r>
              <a:rPr lang="es-ES" baseline="0" dirty="0" err="1"/>
              <a:t>again</a:t>
            </a:r>
            <a:r>
              <a:rPr lang="es-ES" baseline="0" dirty="0"/>
              <a:t> </a:t>
            </a:r>
            <a:r>
              <a:rPr lang="es-ES" baseline="0" dirty="0" err="1"/>
              <a:t>from</a:t>
            </a:r>
            <a:r>
              <a:rPr lang="es-ES" baseline="0" dirty="0"/>
              <a:t> </a:t>
            </a:r>
            <a:r>
              <a:rPr lang="es-ES" baseline="0" dirty="0" err="1"/>
              <a:t>the</a:t>
            </a:r>
            <a:r>
              <a:rPr lang="es-ES" baseline="0" dirty="0"/>
              <a:t> </a:t>
            </a:r>
            <a:r>
              <a:rPr lang="es-ES" baseline="0" err="1"/>
              <a:t>previous</a:t>
            </a:r>
            <a:r>
              <a:rPr lang="es-ES" baseline="0"/>
              <a:t> activity, </a:t>
            </a:r>
            <a:r>
              <a:rPr lang="es-ES" baseline="0" dirty="0" err="1"/>
              <a:t>now</a:t>
            </a:r>
            <a:r>
              <a:rPr lang="es-ES" baseline="0" dirty="0"/>
              <a:t> in </a:t>
            </a:r>
            <a:r>
              <a:rPr lang="es-ES" baseline="0" dirty="0" err="1"/>
              <a:t>question</a:t>
            </a:r>
            <a:r>
              <a:rPr lang="es-ES" baseline="0" dirty="0"/>
              <a:t> </a:t>
            </a:r>
            <a:r>
              <a:rPr lang="es-ES" baseline="0" dirty="0" err="1"/>
              <a:t>format</a:t>
            </a:r>
            <a:r>
              <a:rPr lang="es-ES" baseline="0" dirty="0"/>
              <a:t>, and look </a:t>
            </a:r>
            <a:r>
              <a:rPr lang="es-ES" baseline="0" dirty="0" err="1"/>
              <a:t>for</a:t>
            </a:r>
            <a:r>
              <a:rPr lang="es-ES" baseline="0" dirty="0"/>
              <a:t> </a:t>
            </a:r>
            <a:r>
              <a:rPr lang="es-ES" baseline="0" dirty="0" err="1"/>
              <a:t>the</a:t>
            </a:r>
            <a:r>
              <a:rPr lang="es-ES" baseline="0" dirty="0"/>
              <a:t> </a:t>
            </a:r>
            <a:r>
              <a:rPr lang="es-ES" baseline="0" dirty="0" err="1"/>
              <a:t>corresponding</a:t>
            </a:r>
            <a:r>
              <a:rPr lang="es-ES" baseline="0" dirty="0"/>
              <a:t> </a:t>
            </a:r>
            <a:r>
              <a:rPr lang="es-ES" baseline="0" dirty="0" err="1"/>
              <a:t>answers</a:t>
            </a:r>
            <a:r>
              <a:rPr lang="es-ES" baseline="0" dirty="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err="1"/>
              <a:t>Students</a:t>
            </a:r>
            <a:r>
              <a:rPr lang="es-ES" baseline="0" dirty="0"/>
              <a:t> can </a:t>
            </a:r>
            <a:r>
              <a:rPr lang="es-ES" baseline="0" dirty="0" err="1"/>
              <a:t>also</a:t>
            </a:r>
            <a:r>
              <a:rPr lang="es-ES" baseline="0" dirty="0"/>
              <a:t> </a:t>
            </a:r>
            <a:r>
              <a:rPr lang="es-ES" baseline="0" dirty="0" err="1"/>
              <a:t>translate</a:t>
            </a:r>
            <a:r>
              <a:rPr lang="es-ES" baseline="0" dirty="0"/>
              <a:t> </a:t>
            </a:r>
            <a:r>
              <a:rPr lang="es-ES" baseline="0" dirty="0" err="1"/>
              <a:t>the</a:t>
            </a:r>
            <a:r>
              <a:rPr lang="es-ES" baseline="0" dirty="0"/>
              <a:t> </a:t>
            </a:r>
            <a:r>
              <a:rPr lang="es-ES" baseline="0" dirty="0" err="1"/>
              <a:t>sentences</a:t>
            </a:r>
            <a:r>
              <a:rPr lang="es-ES" baseline="0" dirty="0"/>
              <a:t> </a:t>
            </a:r>
            <a:r>
              <a:rPr lang="es-ES" baseline="0" dirty="0" err="1"/>
              <a:t>into</a:t>
            </a:r>
            <a:r>
              <a:rPr lang="es-ES" baseline="0" dirty="0"/>
              <a:t> English as </a:t>
            </a:r>
            <a:r>
              <a:rPr lang="es-ES" baseline="0" dirty="0" err="1"/>
              <a:t>part</a:t>
            </a:r>
            <a:r>
              <a:rPr lang="es-ES" baseline="0" dirty="0"/>
              <a:t> of </a:t>
            </a:r>
            <a:r>
              <a:rPr lang="es-ES" baseline="0" dirty="0" err="1"/>
              <a:t>the</a:t>
            </a:r>
            <a:r>
              <a:rPr lang="es-ES" baseline="0" dirty="0"/>
              <a:t> </a:t>
            </a:r>
            <a:r>
              <a:rPr lang="es-ES" baseline="0" dirty="0" err="1"/>
              <a:t>feedback</a:t>
            </a:r>
            <a:r>
              <a:rPr lang="es-ES" baseline="0" dirty="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err="1"/>
              <a:t>Answers</a:t>
            </a:r>
            <a:r>
              <a:rPr lang="es-ES" baseline="0" dirty="0"/>
              <a:t> are show </a:t>
            </a:r>
            <a:r>
              <a:rPr lang="es-ES" baseline="0" dirty="0" err="1"/>
              <a:t>by</a:t>
            </a:r>
            <a:r>
              <a:rPr lang="es-ES" baseline="0" dirty="0"/>
              <a:t> </a:t>
            </a:r>
            <a:r>
              <a:rPr lang="es-ES" baseline="0" dirty="0" err="1"/>
              <a:t>clicking</a:t>
            </a:r>
            <a:r>
              <a:rPr lang="es-ES" baseline="0" dirty="0"/>
              <a:t>. </a:t>
            </a:r>
            <a:r>
              <a:rPr lang="es-ES" baseline="0" dirty="0" err="1"/>
              <a:t>After</a:t>
            </a:r>
            <a:r>
              <a:rPr lang="es-ES" baseline="0" dirty="0"/>
              <a:t> </a:t>
            </a:r>
            <a:r>
              <a:rPr lang="es-ES" baseline="0" dirty="0" err="1"/>
              <a:t>showing</a:t>
            </a:r>
            <a:r>
              <a:rPr lang="es-ES" baseline="0" dirty="0"/>
              <a:t> </a:t>
            </a:r>
            <a:r>
              <a:rPr lang="es-ES" baseline="0" dirty="0" err="1"/>
              <a:t>the</a:t>
            </a:r>
            <a:r>
              <a:rPr lang="es-ES" baseline="0" dirty="0"/>
              <a:t> </a:t>
            </a:r>
            <a:r>
              <a:rPr lang="es-ES" baseline="0" dirty="0" err="1"/>
              <a:t>start</a:t>
            </a:r>
            <a:r>
              <a:rPr lang="es-ES" baseline="0" dirty="0"/>
              <a:t> and </a:t>
            </a:r>
            <a:r>
              <a:rPr lang="es-ES" baseline="0" dirty="0" err="1"/>
              <a:t>end</a:t>
            </a:r>
            <a:r>
              <a:rPr lang="es-ES" baseline="0" dirty="0"/>
              <a:t> of </a:t>
            </a:r>
            <a:r>
              <a:rPr lang="es-ES" baseline="0" dirty="0" err="1"/>
              <a:t>the</a:t>
            </a:r>
            <a:r>
              <a:rPr lang="es-ES" baseline="0" dirty="0"/>
              <a:t> </a:t>
            </a:r>
            <a:r>
              <a:rPr lang="es-ES" baseline="0" dirty="0" err="1"/>
              <a:t>sentence</a:t>
            </a:r>
            <a:r>
              <a:rPr lang="es-ES" baseline="0" dirty="0"/>
              <a:t>, </a:t>
            </a:r>
            <a:r>
              <a:rPr lang="es-ES" baseline="0" dirty="0" err="1"/>
              <a:t>the</a:t>
            </a:r>
            <a:r>
              <a:rPr lang="es-ES" baseline="0" dirty="0"/>
              <a:t> English </a:t>
            </a:r>
            <a:r>
              <a:rPr lang="es-ES" baseline="0" dirty="0" err="1"/>
              <a:t>translation</a:t>
            </a:r>
            <a:r>
              <a:rPr lang="es-ES" baseline="0" dirty="0"/>
              <a:t> </a:t>
            </a:r>
            <a:r>
              <a:rPr lang="es-ES" baseline="0" dirty="0" err="1"/>
              <a:t>is</a:t>
            </a:r>
            <a:r>
              <a:rPr lang="es-ES" baseline="0" dirty="0"/>
              <a:t> </a:t>
            </a:r>
            <a:r>
              <a:rPr lang="es-ES" baseline="0" dirty="0" err="1"/>
              <a:t>revealed</a:t>
            </a:r>
            <a:r>
              <a:rPr lang="es-ES" baseline="0" dirty="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err="1"/>
              <a:t>Teachers</a:t>
            </a:r>
            <a:r>
              <a:rPr lang="es-ES" baseline="0" dirty="0"/>
              <a:t> </a:t>
            </a:r>
            <a:r>
              <a:rPr lang="es-ES" baseline="0" dirty="0" err="1"/>
              <a:t>should</a:t>
            </a:r>
            <a:r>
              <a:rPr lang="es-ES" baseline="0" dirty="0"/>
              <a:t> </a:t>
            </a:r>
            <a:r>
              <a:rPr lang="es-ES" baseline="0" dirty="0" err="1"/>
              <a:t>ensure</a:t>
            </a:r>
            <a:r>
              <a:rPr lang="es-ES" baseline="0" dirty="0"/>
              <a:t> </a:t>
            </a:r>
            <a:r>
              <a:rPr lang="es-ES" baseline="0" dirty="0" err="1"/>
              <a:t>they</a:t>
            </a:r>
            <a:r>
              <a:rPr lang="es-ES" baseline="0" dirty="0"/>
              <a:t> </a:t>
            </a:r>
            <a:r>
              <a:rPr lang="es-ES" baseline="0" dirty="0" err="1"/>
              <a:t>read</a:t>
            </a:r>
            <a:r>
              <a:rPr lang="es-ES" baseline="0" dirty="0"/>
              <a:t> </a:t>
            </a:r>
            <a:r>
              <a:rPr lang="es-ES" baseline="0" dirty="0" err="1"/>
              <a:t>out</a:t>
            </a:r>
            <a:r>
              <a:rPr lang="es-ES" baseline="0" dirty="0"/>
              <a:t> </a:t>
            </a:r>
            <a:r>
              <a:rPr lang="es-ES" baseline="0" dirty="0" err="1"/>
              <a:t>the</a:t>
            </a:r>
            <a:r>
              <a:rPr lang="es-ES" baseline="0" dirty="0"/>
              <a:t> </a:t>
            </a:r>
            <a:r>
              <a:rPr lang="es-ES" baseline="0" dirty="0" err="1"/>
              <a:t>word</a:t>
            </a:r>
            <a:r>
              <a:rPr lang="es-ES" baseline="0" dirty="0"/>
              <a:t> ‘Por qué?’ </a:t>
            </a:r>
            <a:r>
              <a:rPr lang="es-ES" baseline="0" dirty="0" err="1"/>
              <a:t>each</a:t>
            </a:r>
            <a:r>
              <a:rPr lang="es-ES" baseline="0" dirty="0"/>
              <a:t> time and </a:t>
            </a:r>
            <a:r>
              <a:rPr lang="es-ES" baseline="0" dirty="0" err="1"/>
              <a:t>have</a:t>
            </a:r>
            <a:r>
              <a:rPr lang="es-ES" baseline="0" dirty="0"/>
              <a:t> </a:t>
            </a:r>
            <a:r>
              <a:rPr lang="es-ES" baseline="0" dirty="0" err="1"/>
              <a:t>the</a:t>
            </a:r>
            <a:r>
              <a:rPr lang="es-ES" baseline="0" dirty="0"/>
              <a:t> </a:t>
            </a:r>
            <a:r>
              <a:rPr lang="es-ES" baseline="0" dirty="0" err="1"/>
              <a:t>students</a:t>
            </a:r>
            <a:r>
              <a:rPr lang="es-ES" baseline="0" dirty="0"/>
              <a:t> </a:t>
            </a:r>
            <a:r>
              <a:rPr lang="es-ES" baseline="0" dirty="0" err="1"/>
              <a:t>read</a:t>
            </a:r>
            <a:r>
              <a:rPr lang="es-ES" baseline="0" dirty="0"/>
              <a:t> </a:t>
            </a:r>
            <a:r>
              <a:rPr lang="es-ES" baseline="0" dirty="0" err="1"/>
              <a:t>out</a:t>
            </a:r>
            <a:r>
              <a:rPr lang="es-ES" baseline="0" dirty="0"/>
              <a:t> ‘porque’ as </a:t>
            </a:r>
            <a:r>
              <a:rPr lang="es-ES" baseline="0" dirty="0" err="1"/>
              <a:t>the</a:t>
            </a:r>
            <a:r>
              <a:rPr lang="es-ES" baseline="0" dirty="0"/>
              <a:t> </a:t>
            </a:r>
            <a:r>
              <a:rPr lang="es-ES" baseline="0" dirty="0" err="1"/>
              <a:t>beginning</a:t>
            </a:r>
            <a:r>
              <a:rPr lang="es-ES" baseline="0" dirty="0"/>
              <a:t> of </a:t>
            </a:r>
            <a:r>
              <a:rPr lang="es-ES" baseline="0" dirty="0" err="1"/>
              <a:t>their</a:t>
            </a:r>
            <a:r>
              <a:rPr lang="es-ES" baseline="0" dirty="0"/>
              <a:t> </a:t>
            </a:r>
            <a:r>
              <a:rPr lang="es-ES" baseline="0" dirty="0" err="1"/>
              <a:t>answer</a:t>
            </a:r>
            <a:r>
              <a:rPr lang="es-ES" baseline="0" dirty="0"/>
              <a:t> and </a:t>
            </a:r>
            <a:r>
              <a:rPr lang="es-ES" baseline="0" dirty="0" err="1"/>
              <a:t>include</a:t>
            </a:r>
            <a:r>
              <a:rPr lang="es-ES" baseline="0" dirty="0"/>
              <a:t> </a:t>
            </a:r>
            <a:r>
              <a:rPr lang="es-ES" baseline="0" dirty="0" err="1"/>
              <a:t>this</a:t>
            </a:r>
            <a:r>
              <a:rPr lang="es-ES" baseline="0" dirty="0"/>
              <a:t> in </a:t>
            </a:r>
            <a:r>
              <a:rPr lang="es-ES" baseline="0" dirty="0" err="1"/>
              <a:t>the</a:t>
            </a:r>
            <a:r>
              <a:rPr lang="es-ES" baseline="0" dirty="0"/>
              <a:t> </a:t>
            </a:r>
            <a:r>
              <a:rPr lang="es-ES" baseline="0" dirty="0" err="1"/>
              <a:t>translation</a:t>
            </a:r>
            <a:r>
              <a:rPr lang="es-ES" baseline="0" dirty="0"/>
              <a:t>.  i.e. </a:t>
            </a:r>
            <a:r>
              <a:rPr lang="es-ES" baseline="0" dirty="0" err="1"/>
              <a:t>these</a:t>
            </a:r>
            <a:r>
              <a:rPr lang="es-ES" baseline="0" dirty="0"/>
              <a:t> </a:t>
            </a:r>
            <a:r>
              <a:rPr lang="es-ES" baseline="0" dirty="0" err="1"/>
              <a:t>two</a:t>
            </a:r>
            <a:r>
              <a:rPr lang="es-ES" baseline="0" dirty="0"/>
              <a:t> </a:t>
            </a:r>
            <a:r>
              <a:rPr lang="es-ES" baseline="0" dirty="0" err="1"/>
              <a:t>words</a:t>
            </a:r>
            <a:r>
              <a:rPr lang="es-ES" baseline="0" dirty="0"/>
              <a:t> </a:t>
            </a:r>
            <a:r>
              <a:rPr lang="es-ES" baseline="0" dirty="0" err="1"/>
              <a:t>need</a:t>
            </a:r>
            <a:r>
              <a:rPr lang="es-ES" baseline="0" dirty="0"/>
              <a:t> </a:t>
            </a:r>
            <a:r>
              <a:rPr lang="es-ES" baseline="0" dirty="0" err="1"/>
              <a:t>to</a:t>
            </a:r>
            <a:r>
              <a:rPr lang="es-ES" baseline="0" dirty="0"/>
              <a:t> be </a:t>
            </a:r>
            <a:r>
              <a:rPr lang="es-ES" baseline="0" dirty="0" err="1"/>
              <a:t>actively</a:t>
            </a:r>
            <a:r>
              <a:rPr lang="es-ES" baseline="0" dirty="0"/>
              <a:t> </a:t>
            </a:r>
            <a:r>
              <a:rPr lang="es-ES" baseline="0" dirty="0" err="1"/>
              <a:t>practised</a:t>
            </a:r>
            <a:r>
              <a:rPr lang="es-ES" baseline="0" dirty="0"/>
              <a:t> </a:t>
            </a:r>
            <a:r>
              <a:rPr lang="es-ES" baseline="0" dirty="0" err="1"/>
              <a:t>each</a:t>
            </a:r>
            <a:r>
              <a:rPr lang="es-ES" baseline="0" dirty="0"/>
              <a:t> time </a:t>
            </a:r>
            <a:r>
              <a:rPr lang="es-ES" baseline="0" dirty="0" err="1"/>
              <a:t>to</a:t>
            </a:r>
            <a:r>
              <a:rPr lang="es-ES" baseline="0" dirty="0"/>
              <a:t> </a:t>
            </a:r>
            <a:r>
              <a:rPr lang="es-ES" baseline="0" dirty="0" err="1"/>
              <a:t>fully</a:t>
            </a:r>
            <a:r>
              <a:rPr lang="es-ES" baseline="0" dirty="0"/>
              <a:t> </a:t>
            </a:r>
            <a:r>
              <a:rPr lang="es-ES" baseline="0" dirty="0" err="1"/>
              <a:t>embed</a:t>
            </a:r>
            <a:r>
              <a:rPr lang="es-ES" baseline="0" dirty="0"/>
              <a:t> </a:t>
            </a:r>
            <a:r>
              <a:rPr lang="es-ES" baseline="0" dirty="0" err="1"/>
              <a:t>their</a:t>
            </a:r>
            <a:r>
              <a:rPr lang="es-ES" baseline="0" dirty="0"/>
              <a:t> </a:t>
            </a:r>
            <a:r>
              <a:rPr lang="es-ES" baseline="0" dirty="0" err="1"/>
              <a:t>meanings</a:t>
            </a:r>
            <a:r>
              <a:rPr lang="es-ES" baseline="0" dirty="0"/>
              <a:t>.  </a:t>
            </a:r>
            <a:r>
              <a:rPr lang="es-ES" baseline="0" dirty="0" err="1"/>
              <a:t>Teachers</a:t>
            </a:r>
            <a:r>
              <a:rPr lang="es-ES" baseline="0" dirty="0"/>
              <a:t> </a:t>
            </a:r>
            <a:r>
              <a:rPr lang="es-ES" baseline="0" dirty="0" err="1"/>
              <a:t>could</a:t>
            </a:r>
            <a:r>
              <a:rPr lang="es-ES" baseline="0" dirty="0"/>
              <a:t> </a:t>
            </a:r>
            <a:r>
              <a:rPr lang="es-ES" baseline="0" dirty="0" err="1"/>
              <a:t>also</a:t>
            </a:r>
            <a:r>
              <a:rPr lang="es-ES" baseline="0" dirty="0"/>
              <a:t> </a:t>
            </a:r>
            <a:r>
              <a:rPr lang="es-ES" baseline="0" dirty="0" err="1"/>
              <a:t>choose</a:t>
            </a:r>
            <a:r>
              <a:rPr lang="es-ES" baseline="0" dirty="0"/>
              <a:t> </a:t>
            </a:r>
            <a:r>
              <a:rPr lang="es-ES" baseline="0" dirty="0" err="1"/>
              <a:t>to</a:t>
            </a:r>
            <a:r>
              <a:rPr lang="es-ES" baseline="0" dirty="0"/>
              <a:t> </a:t>
            </a:r>
            <a:r>
              <a:rPr lang="es-ES" baseline="0" dirty="0" err="1"/>
              <a:t>ask</a:t>
            </a:r>
            <a:r>
              <a:rPr lang="es-ES" baseline="0" dirty="0"/>
              <a:t> </a:t>
            </a:r>
            <a:r>
              <a:rPr lang="es-ES" baseline="0" dirty="0" err="1"/>
              <a:t>students</a:t>
            </a:r>
            <a:r>
              <a:rPr lang="es-ES" baseline="0" dirty="0"/>
              <a:t> </a:t>
            </a:r>
            <a:r>
              <a:rPr lang="es-ES" baseline="0" dirty="0" err="1"/>
              <a:t>to</a:t>
            </a:r>
            <a:r>
              <a:rPr lang="es-ES" baseline="0" dirty="0"/>
              <a:t> </a:t>
            </a:r>
            <a:r>
              <a:rPr lang="es-ES" baseline="0" dirty="0" err="1"/>
              <a:t>read</a:t>
            </a:r>
            <a:r>
              <a:rPr lang="es-ES" baseline="0" dirty="0"/>
              <a:t> </a:t>
            </a:r>
            <a:r>
              <a:rPr lang="es-ES" baseline="0" dirty="0" err="1"/>
              <a:t>the</a:t>
            </a:r>
            <a:r>
              <a:rPr lang="es-ES" baseline="0" dirty="0"/>
              <a:t> full </a:t>
            </a:r>
            <a:r>
              <a:rPr lang="es-ES" baseline="0" dirty="0" err="1"/>
              <a:t>sentence</a:t>
            </a:r>
            <a:r>
              <a:rPr lang="es-ES" baseline="0" dirty="0"/>
              <a:t>. </a:t>
            </a:r>
            <a:r>
              <a:rPr lang="es-ES" baseline="0" dirty="0" err="1"/>
              <a:t>For</a:t>
            </a:r>
            <a:r>
              <a:rPr lang="es-ES" baseline="0" dirty="0"/>
              <a:t> </a:t>
            </a:r>
            <a:r>
              <a:rPr lang="es-ES" baseline="0" dirty="0" err="1"/>
              <a:t>example</a:t>
            </a:r>
            <a:r>
              <a:rPr lang="es-ES" baseline="0" dirty="0"/>
              <a:t>: </a:t>
            </a:r>
          </a:p>
          <a:p>
            <a:r>
              <a:rPr lang="es-ES" baseline="0" dirty="0"/>
              <a:t>Q: ¿Por qué va al parque?</a:t>
            </a:r>
          </a:p>
          <a:p>
            <a:r>
              <a:rPr lang="es-ES" baseline="0" dirty="0"/>
              <a:t>A: Va al parque porque el perro está loco en casa todo el día, necesita correr.</a:t>
            </a:r>
          </a:p>
          <a:p>
            <a:pPr marL="228600" marR="0" indent="-228600" algn="l" defTabSz="914400" rtl="0" eaLnBrk="1" fontAlgn="auto" latinLnBrk="0" hangingPunct="1">
              <a:lnSpc>
                <a:spcPct val="100000"/>
              </a:lnSpc>
              <a:spcBef>
                <a:spcPts val="0"/>
              </a:spcBef>
              <a:spcAft>
                <a:spcPts val="0"/>
              </a:spcAft>
              <a:buClrTx/>
              <a:buSzTx/>
              <a:buFontTx/>
              <a:buAutoNum type="arabicPeriod" startAt="5"/>
              <a:tabLst/>
              <a:defRPr/>
            </a:pPr>
            <a:r>
              <a:rPr lang="es-ES" baseline="0" dirty="0" err="1"/>
              <a:t>Extension</a:t>
            </a:r>
            <a:r>
              <a:rPr lang="es-ES" baseline="0" dirty="0"/>
              <a:t>: </a:t>
            </a:r>
            <a:r>
              <a:rPr lang="es-ES" baseline="0" dirty="0" err="1"/>
              <a:t>if</a:t>
            </a:r>
            <a:r>
              <a:rPr lang="es-ES" baseline="0" dirty="0"/>
              <a:t> </a:t>
            </a:r>
            <a:r>
              <a:rPr lang="es-ES" baseline="0" dirty="0" err="1"/>
              <a:t>any</a:t>
            </a:r>
            <a:r>
              <a:rPr lang="es-ES" baseline="0" dirty="0"/>
              <a:t> time </a:t>
            </a:r>
            <a:r>
              <a:rPr lang="es-ES" baseline="0" dirty="0" err="1"/>
              <a:t>remains</a:t>
            </a:r>
            <a:r>
              <a:rPr lang="es-ES" baseline="0" dirty="0"/>
              <a:t>, </a:t>
            </a:r>
            <a:r>
              <a:rPr lang="es-ES" baseline="0" dirty="0" err="1"/>
              <a:t>students</a:t>
            </a:r>
            <a:r>
              <a:rPr lang="es-ES" baseline="0" dirty="0"/>
              <a:t> </a:t>
            </a:r>
            <a:r>
              <a:rPr lang="es-ES" baseline="0" dirty="0" err="1"/>
              <a:t>could</a:t>
            </a:r>
            <a:r>
              <a:rPr lang="es-ES" baseline="0" dirty="0"/>
              <a:t> </a:t>
            </a:r>
            <a:r>
              <a:rPr lang="es-ES" baseline="0" dirty="0" err="1"/>
              <a:t>write</a:t>
            </a:r>
            <a:r>
              <a:rPr lang="es-ES" baseline="0" dirty="0"/>
              <a:t> </a:t>
            </a:r>
            <a:r>
              <a:rPr lang="es-ES" baseline="0" dirty="0" err="1"/>
              <a:t>five</a:t>
            </a:r>
            <a:r>
              <a:rPr lang="es-ES" baseline="0" dirty="0"/>
              <a:t> of </a:t>
            </a:r>
            <a:r>
              <a:rPr lang="es-ES" baseline="0" dirty="0" err="1"/>
              <a:t>their</a:t>
            </a:r>
            <a:r>
              <a:rPr lang="es-ES" baseline="0" dirty="0"/>
              <a:t> </a:t>
            </a:r>
            <a:r>
              <a:rPr lang="es-ES" baseline="0" dirty="0" err="1"/>
              <a:t>own</a:t>
            </a:r>
            <a:r>
              <a:rPr lang="es-ES" baseline="0" dirty="0"/>
              <a:t> </a:t>
            </a:r>
            <a:r>
              <a:rPr lang="es-ES" baseline="0" dirty="0" err="1"/>
              <a:t>questions</a:t>
            </a:r>
            <a:r>
              <a:rPr lang="es-ES" baseline="0" dirty="0"/>
              <a:t> </a:t>
            </a:r>
            <a:r>
              <a:rPr lang="es-ES" baseline="0" dirty="0" err="1"/>
              <a:t>using</a:t>
            </a:r>
            <a:r>
              <a:rPr lang="es-ES" baseline="0" dirty="0"/>
              <a:t> ‘por qué’ </a:t>
            </a:r>
            <a:r>
              <a:rPr lang="es-ES" baseline="0" dirty="0" err="1"/>
              <a:t>to</a:t>
            </a:r>
            <a:r>
              <a:rPr lang="es-ES" baseline="0" dirty="0"/>
              <a:t> </a:t>
            </a:r>
            <a:r>
              <a:rPr lang="es-ES" baseline="0" dirty="0" err="1"/>
              <a:t>ask</a:t>
            </a:r>
            <a:r>
              <a:rPr lang="es-ES" baseline="0" dirty="0"/>
              <a:t> </a:t>
            </a:r>
            <a:r>
              <a:rPr lang="es-ES" baseline="0" dirty="0" err="1"/>
              <a:t>the</a:t>
            </a:r>
            <a:r>
              <a:rPr lang="es-ES" baseline="0" dirty="0"/>
              <a:t> </a:t>
            </a:r>
            <a:r>
              <a:rPr lang="es-ES" baseline="0" dirty="0" err="1"/>
              <a:t>teacher</a:t>
            </a:r>
            <a:r>
              <a:rPr lang="es-ES" baseline="0" dirty="0"/>
              <a:t> (in a </a:t>
            </a:r>
            <a:r>
              <a:rPr lang="es-ES" baseline="0" dirty="0" err="1"/>
              <a:t>whole</a:t>
            </a:r>
            <a:r>
              <a:rPr lang="es-ES" baseline="0" dirty="0"/>
              <a:t> </a:t>
            </a:r>
            <a:r>
              <a:rPr lang="es-ES" baseline="0" dirty="0" err="1"/>
              <a:t>class</a:t>
            </a:r>
            <a:r>
              <a:rPr lang="es-ES" baseline="0" dirty="0"/>
              <a:t> </a:t>
            </a:r>
            <a:r>
              <a:rPr lang="es-ES" baseline="0" dirty="0" err="1"/>
              <a:t>setting</a:t>
            </a:r>
            <a:r>
              <a:rPr lang="es-ES" baseline="0" dirty="0"/>
              <a:t>) </a:t>
            </a:r>
            <a:r>
              <a:rPr lang="es-ES" baseline="0" dirty="0" err="1"/>
              <a:t>or</a:t>
            </a:r>
            <a:r>
              <a:rPr lang="es-ES" baseline="0" dirty="0"/>
              <a:t> a </a:t>
            </a:r>
            <a:r>
              <a:rPr lang="es-ES" baseline="0" dirty="0" err="1"/>
              <a:t>classmate</a:t>
            </a:r>
            <a:r>
              <a:rPr lang="es-ES" baseline="0" dirty="0"/>
              <a:t> (</a:t>
            </a:r>
            <a:r>
              <a:rPr lang="es-ES" baseline="0" dirty="0" err="1"/>
              <a:t>working</a:t>
            </a:r>
            <a:r>
              <a:rPr lang="es-ES" baseline="0" dirty="0"/>
              <a:t> in </a:t>
            </a:r>
            <a:r>
              <a:rPr lang="es-ES" baseline="0" dirty="0" err="1"/>
              <a:t>pairs</a:t>
            </a:r>
            <a:r>
              <a:rPr lang="es-ES" baseline="0" dirty="0"/>
              <a:t>). </a:t>
            </a:r>
            <a:r>
              <a:rPr lang="es-ES" baseline="0" dirty="0" err="1"/>
              <a:t>The</a:t>
            </a:r>
            <a:r>
              <a:rPr lang="es-ES" baseline="0" dirty="0"/>
              <a:t> </a:t>
            </a:r>
            <a:r>
              <a:rPr lang="es-ES" baseline="0" dirty="0" err="1"/>
              <a:t>questions</a:t>
            </a:r>
            <a:r>
              <a:rPr lang="es-ES" baseline="0" dirty="0"/>
              <a:t> </a:t>
            </a:r>
            <a:r>
              <a:rPr lang="es-ES" baseline="0" dirty="0" err="1"/>
              <a:t>could</a:t>
            </a:r>
            <a:r>
              <a:rPr lang="es-ES" baseline="0" dirty="0"/>
              <a:t> use ‘vas’ and </a:t>
            </a:r>
            <a:r>
              <a:rPr lang="es-ES" baseline="0" dirty="0" err="1"/>
              <a:t>other</a:t>
            </a:r>
            <a:r>
              <a:rPr lang="es-ES" baseline="0" dirty="0"/>
              <a:t> </a:t>
            </a:r>
            <a:r>
              <a:rPr lang="es-ES" baseline="0" dirty="0" err="1"/>
              <a:t>previously</a:t>
            </a:r>
            <a:r>
              <a:rPr lang="es-ES" baseline="0" dirty="0"/>
              <a:t> </a:t>
            </a:r>
            <a:r>
              <a:rPr lang="es-ES" baseline="0" dirty="0" err="1"/>
              <a:t>taught</a:t>
            </a:r>
            <a:r>
              <a:rPr lang="es-ES" baseline="0" dirty="0"/>
              <a:t> </a:t>
            </a:r>
            <a:r>
              <a:rPr lang="es-ES" baseline="0" dirty="0" err="1"/>
              <a:t>verbs</a:t>
            </a:r>
            <a:r>
              <a:rPr lang="es-ES" baseline="0" dirty="0"/>
              <a:t> in 2nd </a:t>
            </a:r>
            <a:r>
              <a:rPr lang="es-ES" baseline="0" dirty="0" err="1"/>
              <a:t>person</a:t>
            </a:r>
            <a:r>
              <a:rPr lang="es-ES" baseline="0" dirty="0"/>
              <a:t> singular.</a:t>
            </a:r>
            <a:endParaRPr lang="en-GB" dirty="0"/>
          </a:p>
          <a:p>
            <a:pPr marL="0" indent="0">
              <a:buNone/>
            </a:pPr>
            <a:endParaRPr lang="en-GB" b="1" dirty="0"/>
          </a:p>
          <a:p>
            <a:r>
              <a:rPr lang="en-GB" b="1" dirty="0"/>
              <a:t>Notes:</a:t>
            </a:r>
          </a:p>
          <a:p>
            <a:r>
              <a:rPr lang="en-GB" dirty="0"/>
              <a:t>In</a:t>
            </a:r>
            <a:r>
              <a:rPr lang="en-GB" baseline="0" dirty="0"/>
              <a:t> addition to this week’s vocabulary, as per the </a:t>
            </a:r>
            <a:r>
              <a:rPr lang="en-GB" baseline="0" dirty="0" err="1"/>
              <a:t>SoW</a:t>
            </a:r>
            <a:r>
              <a:rPr lang="en-GB" baseline="0" dirty="0"/>
              <a:t>, vocabulary from 2.2.5 is revisited as follows:</a:t>
            </a:r>
          </a:p>
          <a:p>
            <a:r>
              <a:rPr lang="es-ES" dirty="0"/>
              <a:t>somos [7-ser]; feliz [908]; moreno [3304]; claro [1923]; oscuro [802]; aburrido [3917]; loco [846]; somos [7-ser]</a:t>
            </a:r>
          </a:p>
          <a:p>
            <a:r>
              <a:rPr lang="es-ES" dirty="0"/>
              <a:t>Himno [4084] </a:t>
            </a:r>
            <a:r>
              <a:rPr lang="es-ES" dirty="0" err="1"/>
              <a:t>was</a:t>
            </a:r>
            <a:r>
              <a:rPr lang="es-ES" dirty="0"/>
              <a:t> </a:t>
            </a:r>
            <a:r>
              <a:rPr lang="es-ES" dirty="0" err="1"/>
              <a:t>included</a:t>
            </a:r>
            <a:r>
              <a:rPr lang="es-ES" dirty="0"/>
              <a:t> as </a:t>
            </a:r>
            <a:r>
              <a:rPr lang="es-ES" dirty="0" err="1"/>
              <a:t>it</a:t>
            </a:r>
            <a:r>
              <a:rPr lang="es-ES" dirty="0"/>
              <a:t> </a:t>
            </a:r>
            <a:r>
              <a:rPr lang="es-ES" dirty="0" err="1"/>
              <a:t>is</a:t>
            </a:r>
            <a:r>
              <a:rPr lang="es-ES" dirty="0"/>
              <a:t> a </a:t>
            </a:r>
            <a:r>
              <a:rPr lang="es-ES" dirty="0" err="1"/>
              <a:t>near-cognate</a:t>
            </a:r>
            <a:r>
              <a:rPr lang="es-ES" dirty="0"/>
              <a:t>. Arriba [690] </a:t>
            </a:r>
            <a:r>
              <a:rPr lang="es-ES" dirty="0" err="1"/>
              <a:t>will</a:t>
            </a:r>
            <a:r>
              <a:rPr lang="es-ES" baseline="0" dirty="0"/>
              <a:t> be </a:t>
            </a:r>
            <a:r>
              <a:rPr lang="es-ES" baseline="0" dirty="0" err="1"/>
              <a:t>taught</a:t>
            </a:r>
            <a:r>
              <a:rPr lang="es-ES" baseline="0" dirty="0"/>
              <a:t> in </a:t>
            </a:r>
            <a:r>
              <a:rPr lang="es-ES" baseline="0" dirty="0" err="1"/>
              <a:t>Year</a:t>
            </a:r>
            <a:r>
              <a:rPr lang="es-ES" baseline="0" dirty="0"/>
              <a:t> 8.</a:t>
            </a:r>
            <a:endParaRPr lang="es-ES" dirty="0"/>
          </a:p>
          <a:p>
            <a:endParaRPr lang="es-ES" dirty="0"/>
          </a:p>
          <a:p>
            <a:endParaRPr lang="es-ES" baseline="0" dirty="0"/>
          </a:p>
          <a:p>
            <a:endParaRPr lang="es-ES" baseline="0" dirty="0"/>
          </a:p>
          <a:p>
            <a:endParaRPr lang="es-ES"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73170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871702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of SSCs [r]</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a:t>
            </a:r>
            <a:r>
              <a:rPr lang="en-GB" sz="1200" b="0" i="0" dirty="0" err="1">
                <a:solidFill>
                  <a:schemeClr val="dk1"/>
                </a:solidFill>
                <a:latin typeface="+mn-lt"/>
                <a:ea typeface="Calibri"/>
                <a:cs typeface="Calibri"/>
                <a:sym typeface="Calibri"/>
              </a:rPr>
              <a:t>rr</a:t>
            </a:r>
            <a:r>
              <a:rPr lang="en-GB" sz="1200" b="0" i="0" dirty="0">
                <a:solidFill>
                  <a:schemeClr val="dk1"/>
                </a:solidFill>
                <a:latin typeface="+mn-lt"/>
                <a:ea typeface="Calibri"/>
                <a:cs typeface="Calibri"/>
                <a:sym typeface="Calibri"/>
              </a:rPr>
              <a:t>] </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a:t>
            </a:r>
            <a:r>
              <a:rPr lang="en-GB" sz="1200" b="0" i="0" baseline="0" dirty="0">
                <a:solidFill>
                  <a:schemeClr val="dk1"/>
                </a:solidFill>
                <a:latin typeface="+mn-lt"/>
                <a:ea typeface="Calibri"/>
                <a:cs typeface="Calibri"/>
                <a:sym typeface="Calibri"/>
              </a:rPr>
              <a:t> of ‘</a:t>
            </a:r>
            <a:r>
              <a:rPr lang="en-GB" sz="1200" b="0" i="0" baseline="0" dirty="0" err="1">
                <a:solidFill>
                  <a:schemeClr val="dk1"/>
                </a:solidFill>
                <a:latin typeface="+mn-lt"/>
                <a:ea typeface="Calibri"/>
                <a:cs typeface="Calibri"/>
                <a:sym typeface="Calibri"/>
              </a:rPr>
              <a:t>voy</a:t>
            </a:r>
            <a:r>
              <a:rPr lang="en-GB" sz="1200" b="0" i="0" baseline="0" dirty="0">
                <a:solidFill>
                  <a:schemeClr val="dk1"/>
                </a:solidFill>
                <a:latin typeface="+mn-lt"/>
                <a:ea typeface="Calibri"/>
                <a:cs typeface="Calibri"/>
                <a:sym typeface="Calibri"/>
              </a:rPr>
              <a:t>’, ‘vas, ‘</a:t>
            </a:r>
            <a:r>
              <a:rPr lang="en-GB" sz="1200" b="0" i="0" baseline="0" dirty="0" err="1">
                <a:solidFill>
                  <a:schemeClr val="dk1"/>
                </a:solidFill>
                <a:latin typeface="+mn-lt"/>
                <a:ea typeface="Calibri"/>
                <a:cs typeface="Calibri"/>
                <a:sym typeface="Calibri"/>
              </a:rPr>
              <a:t>va</a:t>
            </a:r>
            <a:r>
              <a:rPr lang="en-GB" sz="1200" b="0" i="0" baseline="0" dirty="0">
                <a:solidFill>
                  <a:schemeClr val="dk1"/>
                </a:solidFill>
                <a:latin typeface="+mn-lt"/>
                <a:ea typeface="Calibri"/>
                <a:cs typeface="Calibri"/>
                <a:sym typeface="Calibri"/>
              </a:rPr>
              <a:t>’ and ‘</a:t>
            </a:r>
            <a:r>
              <a:rPr lang="en-GB" sz="1200" b="0" i="0" baseline="0" dirty="0" err="1">
                <a:solidFill>
                  <a:schemeClr val="dk1"/>
                </a:solidFill>
                <a:latin typeface="+mn-lt"/>
                <a:ea typeface="Calibri"/>
                <a:cs typeface="Calibri"/>
                <a:sym typeface="Calibri"/>
              </a:rPr>
              <a:t>vamos</a:t>
            </a:r>
            <a:r>
              <a:rPr lang="en-GB" sz="1200" b="0" i="0" baseline="0" dirty="0">
                <a:solidFill>
                  <a:schemeClr val="dk1"/>
                </a:solidFill>
                <a:latin typeface="+mn-lt"/>
                <a:ea typeface="Calibri"/>
                <a:cs typeface="Calibri"/>
                <a:sym typeface="Calibri"/>
              </a:rPr>
              <a:t>’</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Introduction of ‘</a:t>
            </a:r>
            <a:r>
              <a:rPr lang="en-GB" sz="1200" b="0" i="0" baseline="0" dirty="0" err="1">
                <a:solidFill>
                  <a:schemeClr val="dk1"/>
                </a:solidFill>
                <a:latin typeface="+mn-lt"/>
                <a:ea typeface="Calibri"/>
                <a:cs typeface="Calibri"/>
                <a:sym typeface="Calibri"/>
              </a:rPr>
              <a:t>ir</a:t>
            </a:r>
            <a:r>
              <a:rPr lang="en-GB" sz="1200" b="0" i="0" baseline="0" dirty="0">
                <a:solidFill>
                  <a:schemeClr val="dk1"/>
                </a:solidFill>
                <a:latin typeface="+mn-lt"/>
                <a:ea typeface="Calibri"/>
                <a:cs typeface="Calibri"/>
                <a:sym typeface="Calibri"/>
              </a:rPr>
              <a:t> a’ + infinitive to describe future plans</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a:t>
            </a:r>
            <a:r>
              <a:rPr lang="en-GB" sz="1200" b="0" i="0" baseline="0" dirty="0">
                <a:solidFill>
                  <a:schemeClr val="dk1"/>
                </a:solidFill>
                <a:latin typeface="+mn-lt"/>
                <a:ea typeface="Calibri"/>
                <a:cs typeface="Calibri"/>
                <a:sym typeface="Calibri"/>
              </a:rPr>
              <a:t> al vs a la</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a:t>
            </a:r>
            <a:r>
              <a:rPr lang="en-GB" sz="1200" b="0" i="0" baseline="0" dirty="0">
                <a:solidFill>
                  <a:schemeClr val="dk1"/>
                </a:solidFill>
                <a:latin typeface="+mn-lt"/>
                <a:ea typeface="Calibri"/>
                <a:cs typeface="Calibri"/>
                <a:sym typeface="Calibri"/>
              </a:rPr>
              <a:t> question words</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dirty="0">
                <a:solidFill>
                  <a:schemeClr val="dk1"/>
                </a:solidFill>
                <a:latin typeface="+mn-lt"/>
                <a:ea typeface="Calibri"/>
                <a:cs typeface="Calibri"/>
                <a:sym typeface="Calibri"/>
              </a:rPr>
              <a:t>7.3.2.5 (introduce)</a:t>
            </a:r>
            <a:r>
              <a:rPr lang="es-ES"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vamos [ir-33]; marzo [1231]; abril [1064]; porque [40];  por qué; mañana² [215]; divertido [2446]; visitar [792]; descubrir [414]; parte¹ [92]; extranjero¹ [765]; mundo [123]</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7.3.1.6 (revisit) </a:t>
            </a:r>
            <a:r>
              <a:rPr lang="es-ES" sz="1200" b="0" i="0" baseline="0" dirty="0">
                <a:solidFill>
                  <a:schemeClr val="dk1"/>
                </a:solidFill>
                <a:latin typeface="+mn-lt"/>
                <a:ea typeface="Calibri"/>
                <a:cs typeface="Calibri"/>
                <a:sym typeface="Calibri"/>
              </a:rPr>
              <a:t>responder (a) [464]; recibir [216]; abrir [246]; correo [1638]; electrónico [1619]; mensaje [847]; ordenador [2624]; llamada [1324]; todo¹ [472]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 (revisit)</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somos [7-ser]; feliz [908]; moreno [3304]; claro [1923]; oscuro [802]; aburrido [3917]; loco [846]</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463724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aseline="0" dirty="0"/>
              <a:t> 5 minutes (for all slides on this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speaking practice with the SSCs [r] and [</a:t>
            </a:r>
            <a:r>
              <a:rPr lang="en-GB" b="0" baseline="0" dirty="0" err="1"/>
              <a:t>rr</a:t>
            </a:r>
            <a:r>
              <a:rPr lang="en-GB" b="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228600" indent="-228600">
              <a:buAutoNum type="arabicPeriod"/>
            </a:pPr>
            <a:r>
              <a:rPr lang="en-GB" b="0" baseline="0" dirty="0"/>
              <a:t>S</a:t>
            </a:r>
            <a:r>
              <a:rPr lang="en-GB" baseline="0" dirty="0"/>
              <a:t>tudents say aloud the sentence generated by the selection of images. They do this as a choral response.  </a:t>
            </a:r>
          </a:p>
          <a:p>
            <a:pPr marL="228600" indent="-228600">
              <a:buAutoNum type="arabicPeriod"/>
            </a:pPr>
            <a:r>
              <a:rPr lang="en-GB" baseline="0" dirty="0"/>
              <a:t>After each one, teachers can then use the audio number button to play the sentence for students to check whether their pronunciation was accurate.</a:t>
            </a:r>
          </a:p>
          <a:p>
            <a:pPr marL="0" indent="0">
              <a:buNone/>
            </a:pPr>
            <a:endParaRPr lang="en-GB" baseline="0" dirty="0"/>
          </a:p>
          <a:p>
            <a:pPr marL="0" indent="0">
              <a:buNone/>
            </a:pPr>
            <a:r>
              <a:rPr lang="en-GB" b="1" baseline="0" dirty="0"/>
              <a:t>Transcript:</a:t>
            </a:r>
          </a:p>
          <a:p>
            <a:r>
              <a:rPr lang="en-GB" baseline="0" dirty="0"/>
              <a:t>1) En la </a:t>
            </a:r>
            <a:r>
              <a:rPr lang="en-GB" baseline="0" dirty="0" err="1"/>
              <a:t>torre</a:t>
            </a:r>
            <a:r>
              <a:rPr lang="en-GB" baseline="0" dirty="0"/>
              <a:t> la </a:t>
            </a:r>
            <a:r>
              <a:rPr lang="en-GB" baseline="0" dirty="0" err="1"/>
              <a:t>gente</a:t>
            </a:r>
            <a:r>
              <a:rPr lang="en-GB" baseline="0" dirty="0"/>
              <a:t> está </a:t>
            </a:r>
            <a:r>
              <a:rPr lang="en-GB" baseline="0" dirty="0" err="1"/>
              <a:t>aburrida</a:t>
            </a:r>
            <a:r>
              <a:rPr lang="en-GB" baseline="0" dirty="0"/>
              <a:t>.</a:t>
            </a:r>
          </a:p>
          <a:p>
            <a:r>
              <a:rPr lang="en-GB" baseline="0" dirty="0"/>
              <a:t>2) En el barrio el </a:t>
            </a:r>
            <a:r>
              <a:rPr lang="en-GB" baseline="0" dirty="0" err="1"/>
              <a:t>cielo</a:t>
            </a:r>
            <a:r>
              <a:rPr lang="en-GB" baseline="0" dirty="0"/>
              <a:t> está claro.</a:t>
            </a:r>
          </a:p>
          <a:p>
            <a:r>
              <a:rPr lang="en-GB" baseline="0" dirty="0"/>
              <a:t>3) En </a:t>
            </a:r>
            <a:r>
              <a:rPr lang="en-GB" baseline="0" dirty="0" err="1"/>
              <a:t>Inglaterra</a:t>
            </a:r>
            <a:r>
              <a:rPr lang="en-GB" baseline="0" dirty="0"/>
              <a:t> la </a:t>
            </a:r>
            <a:r>
              <a:rPr lang="en-GB" baseline="0" dirty="0" err="1"/>
              <a:t>gente</a:t>
            </a:r>
            <a:r>
              <a:rPr lang="en-GB" baseline="0" dirty="0"/>
              <a:t> está </a:t>
            </a:r>
            <a:r>
              <a:rPr lang="en-GB" baseline="0" dirty="0" err="1"/>
              <a:t>morena</a:t>
            </a:r>
            <a:r>
              <a:rPr lang="en-GB" baseline="0" dirty="0"/>
              <a:t>.</a:t>
            </a:r>
          </a:p>
          <a:p>
            <a:r>
              <a:rPr lang="en-GB" baseline="0" dirty="0"/>
              <a:t>4) En </a:t>
            </a:r>
            <a:r>
              <a:rPr lang="en-GB" baseline="0" dirty="0" err="1"/>
              <a:t>Inglaterra</a:t>
            </a:r>
            <a:r>
              <a:rPr lang="en-GB" baseline="0" dirty="0"/>
              <a:t> el </a:t>
            </a:r>
            <a:r>
              <a:rPr lang="en-GB" baseline="0" dirty="0" err="1"/>
              <a:t>cielo</a:t>
            </a:r>
            <a:r>
              <a:rPr lang="en-GB" baseline="0" dirty="0"/>
              <a:t> está </a:t>
            </a:r>
            <a:r>
              <a:rPr lang="en-GB" baseline="0" dirty="0" err="1"/>
              <a:t>oscuro</a:t>
            </a:r>
            <a:r>
              <a:rPr lang="en-GB" baseline="0" dirty="0"/>
              <a:t>.</a:t>
            </a:r>
          </a:p>
          <a:p>
            <a:endParaRPr lang="en-GB" baseline="0" dirty="0"/>
          </a:p>
          <a:p>
            <a:r>
              <a:rPr lang="en-GB" b="1" baseline="0" dirty="0"/>
              <a:t>Notes:</a:t>
            </a:r>
          </a:p>
          <a:p>
            <a:r>
              <a:rPr lang="en-GB" baseline="0" dirty="0"/>
              <a:t>Teachers need not do all four. With a higher ability group who could potentially be quick, four would be appropriate.  They could do 2/3 with a lower ability group who may need more time, then move on to the second set of sentences (see next slide).</a:t>
            </a:r>
          </a:p>
          <a:p>
            <a:r>
              <a:rPr lang="en-GB" baseline="0" dirty="0"/>
              <a:t>Teachers could also elicit the English by asking for volunteers to give the meaning of the full sentence.</a:t>
            </a:r>
          </a:p>
          <a:p>
            <a:endParaRPr lang="en-GB" baseline="0" dirty="0"/>
          </a:p>
          <a:p>
            <a:r>
              <a:rPr lang="en-GB" baseline="0" dirty="0"/>
              <a:t>The vocabulary selection aims to support revisiting of </a:t>
            </a:r>
            <a:r>
              <a:rPr lang="en-GB" sz="1200" b="0" i="0" dirty="0">
                <a:solidFill>
                  <a:schemeClr val="dk1"/>
                </a:solidFill>
                <a:latin typeface="+mn-lt"/>
                <a:ea typeface="Calibri"/>
                <a:cs typeface="Calibri"/>
                <a:sym typeface="Calibri"/>
              </a:rPr>
              <a:t>3.1, week 6, as</a:t>
            </a:r>
            <a:r>
              <a:rPr lang="en-GB" sz="1200" b="0" i="0" baseline="0" dirty="0">
                <a:solidFill>
                  <a:schemeClr val="dk1"/>
                </a:solidFill>
                <a:latin typeface="+mn-lt"/>
                <a:ea typeface="Calibri"/>
                <a:cs typeface="Calibri"/>
                <a:sym typeface="Calibri"/>
              </a:rPr>
              <a:t> per </a:t>
            </a:r>
            <a:r>
              <a:rPr lang="en-GB" sz="1200" b="0" i="0" dirty="0">
                <a:solidFill>
                  <a:schemeClr val="dk1"/>
                </a:solidFill>
                <a:latin typeface="+mn-lt"/>
                <a:ea typeface="Calibri"/>
                <a:cs typeface="Calibri"/>
                <a:sym typeface="Calibri"/>
              </a:rPr>
              <a:t>the scheme</a:t>
            </a:r>
            <a:r>
              <a:rPr lang="en-GB" sz="1200" b="0" i="0" baseline="0" dirty="0">
                <a:solidFill>
                  <a:schemeClr val="dk1"/>
                </a:solidFill>
                <a:latin typeface="+mn-lt"/>
                <a:ea typeface="Calibri"/>
                <a:cs typeface="Calibri"/>
                <a:sym typeface="Calibri"/>
              </a:rPr>
              <a:t> of work vocabulary revisiting cycle, </a:t>
            </a:r>
            <a:r>
              <a:rPr lang="en-GB" sz="1200" b="0" i="0" dirty="0">
                <a:solidFill>
                  <a:schemeClr val="dk1"/>
                </a:solidFill>
                <a:latin typeface="+mn-lt"/>
                <a:ea typeface="Calibri"/>
                <a:cs typeface="Calibri"/>
                <a:sym typeface="Calibri"/>
              </a:rPr>
              <a:t>in addition to other </a:t>
            </a:r>
            <a:r>
              <a:rPr lang="en-GB" sz="1200" b="0" i="0" baseline="0" dirty="0">
                <a:solidFill>
                  <a:schemeClr val="dk1"/>
                </a:solidFill>
                <a:latin typeface="+mn-lt"/>
                <a:ea typeface="Calibri"/>
                <a:cs typeface="Calibri"/>
                <a:sym typeface="Calibri"/>
              </a:rPr>
              <a:t>previously learnt vocabulary items with ‘r’ and ‘rr’.  The use of picture prompts aims to support recall.</a:t>
            </a:r>
          </a:p>
          <a:p>
            <a:r>
              <a:rPr lang="en-GB" baseline="0" dirty="0"/>
              <a:t>Vocabulary from 3.1.6: </a:t>
            </a:r>
            <a:r>
              <a:rPr lang="en-GB" baseline="0" dirty="0" err="1"/>
              <a:t>oscuro</a:t>
            </a:r>
            <a:r>
              <a:rPr lang="en-GB" baseline="0" dirty="0"/>
              <a:t> [802]; claro [1923]; </a:t>
            </a:r>
            <a:r>
              <a:rPr lang="en-GB" baseline="0" dirty="0" err="1"/>
              <a:t>moreno</a:t>
            </a:r>
            <a:r>
              <a:rPr lang="en-GB" baseline="0" dirty="0"/>
              <a:t> [3304]; </a:t>
            </a:r>
            <a:r>
              <a:rPr lang="en-GB" baseline="0" dirty="0" err="1"/>
              <a:t>aburrido</a:t>
            </a:r>
            <a:r>
              <a:rPr lang="en-GB" baseline="0" dirty="0"/>
              <a:t> [3917]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887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Same as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(cont.)</a:t>
            </a:r>
          </a:p>
          <a:p>
            <a:pPr marL="0" indent="0">
              <a:buNone/>
            </a:pPr>
            <a:r>
              <a:rPr lang="en-GB" dirty="0"/>
              <a:t>5) La </a:t>
            </a:r>
            <a:r>
              <a:rPr lang="en-GB" dirty="0" err="1"/>
              <a:t>profesora</a:t>
            </a:r>
            <a:r>
              <a:rPr lang="en-GB" dirty="0"/>
              <a:t> de arte no quiere </a:t>
            </a:r>
            <a:r>
              <a:rPr lang="en-GB" dirty="0" err="1"/>
              <a:t>caminar</a:t>
            </a:r>
            <a:r>
              <a:rPr lang="en-GB" dirty="0"/>
              <a:t> en el </a:t>
            </a:r>
            <a:r>
              <a:rPr lang="en-GB" dirty="0" err="1"/>
              <a:t>parque</a:t>
            </a:r>
            <a:r>
              <a:rPr lang="en-GB" dirty="0"/>
              <a:t>.</a:t>
            </a:r>
          </a:p>
          <a:p>
            <a:pPr marL="0" indent="0">
              <a:buNone/>
            </a:pPr>
            <a:r>
              <a:rPr lang="en-GB" dirty="0"/>
              <a:t>6) El</a:t>
            </a:r>
            <a:r>
              <a:rPr lang="en-GB" baseline="0" dirty="0"/>
              <a:t> </a:t>
            </a:r>
            <a:r>
              <a:rPr lang="en-GB" baseline="0" dirty="0" err="1"/>
              <a:t>perro</a:t>
            </a:r>
            <a:r>
              <a:rPr lang="en-GB" baseline="0" dirty="0"/>
              <a:t> quiere descansar </a:t>
            </a:r>
            <a:r>
              <a:rPr lang="en-GB" baseline="0" dirty="0" err="1"/>
              <a:t>en</a:t>
            </a:r>
            <a:r>
              <a:rPr lang="en-GB" baseline="0" dirty="0"/>
              <a:t> la playa.</a:t>
            </a:r>
          </a:p>
          <a:p>
            <a:pPr marL="0" indent="0">
              <a:buNone/>
            </a:pPr>
            <a:r>
              <a:rPr lang="en-GB" baseline="0" dirty="0"/>
              <a:t>7) La </a:t>
            </a:r>
            <a:r>
              <a:rPr lang="en-GB" baseline="0" dirty="0" err="1"/>
              <a:t>profesora</a:t>
            </a:r>
            <a:r>
              <a:rPr lang="en-GB" baseline="0" dirty="0"/>
              <a:t> de arte quiere </a:t>
            </a:r>
            <a:r>
              <a:rPr lang="en-GB" baseline="0" dirty="0" err="1"/>
              <a:t>correr</a:t>
            </a:r>
            <a:r>
              <a:rPr lang="en-GB" baseline="0" dirty="0"/>
              <a:t> por el barrio.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349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a:t>
            </a:r>
            <a:r>
              <a:rPr lang="en-US" dirty="0"/>
              <a:t> 3 minutes</a:t>
            </a:r>
          </a:p>
          <a:p>
            <a:endParaRPr lang="en-US" dirty="0"/>
          </a:p>
          <a:p>
            <a:r>
              <a:rPr lang="en-US" b="1" dirty="0"/>
              <a:t>Aim</a:t>
            </a:r>
            <a:r>
              <a:rPr lang="en-US" b="1"/>
              <a:t>:</a:t>
            </a:r>
            <a:r>
              <a:rPr lang="en-US" b="1" baseline="0"/>
              <a:t> </a:t>
            </a:r>
            <a:r>
              <a:rPr lang="en-US"/>
              <a:t>to </a:t>
            </a:r>
            <a:r>
              <a:rPr lang="en-US" dirty="0"/>
              <a:t>revise items of vocabulary from this</a:t>
            </a:r>
            <a:r>
              <a:rPr lang="en-US" baseline="0" dirty="0"/>
              <a:t> week’s </a:t>
            </a:r>
            <a:r>
              <a:rPr lang="en-US" baseline="0"/>
              <a:t>vocabulary set in productive mode </a:t>
            </a:r>
            <a:endParaRPr lang="en-US" baseline="0" dirty="0"/>
          </a:p>
          <a:p>
            <a:endParaRPr lang="en-US" baseline="0" dirty="0"/>
          </a:p>
          <a:p>
            <a:r>
              <a:rPr lang="en-US" b="1" baseline="0" dirty="0"/>
              <a:t>Procedure:</a:t>
            </a:r>
          </a:p>
          <a:p>
            <a:pPr marL="228600" indent="-228600">
              <a:buAutoNum type="arabicPeriod"/>
            </a:pPr>
            <a:r>
              <a:rPr lang="en-US" baseline="0" dirty="0"/>
              <a:t>S</a:t>
            </a:r>
            <a:r>
              <a:rPr lang="en-US" dirty="0"/>
              <a:t>tudents say the word in Spanish in choral response to match the English. Only</a:t>
            </a:r>
            <a:r>
              <a:rPr lang="en-US" baseline="0" dirty="0"/>
              <a:t> the first letter is provided so that students have to recall the noun. </a:t>
            </a:r>
          </a:p>
          <a:p>
            <a:pPr marL="228600" indent="-228600">
              <a:buAutoNum type="arabicPeriod"/>
            </a:pPr>
            <a:r>
              <a:rPr lang="en-US" baseline="0" dirty="0"/>
              <a:t>Answers are revealed by clicking before going on to the next English word.</a:t>
            </a:r>
          </a:p>
          <a:p>
            <a:pPr marL="228600" indent="-228600">
              <a:buAutoNum type="arabicPeriod"/>
            </a:pPr>
            <a:endParaRPr lang="en-US" baseline="0" dirty="0"/>
          </a:p>
          <a:p>
            <a:pPr marL="0" indent="0">
              <a:buNone/>
            </a:pPr>
            <a:r>
              <a:rPr lang="en-US" b="1" baseline="0" dirty="0"/>
              <a:t>Notes</a:t>
            </a:r>
          </a:p>
          <a:p>
            <a:r>
              <a:rPr lang="en-US" baseline="0" dirty="0"/>
              <a:t>The NCELP Y7 scheme of work assumes vocabulary pre-learning ahead of the lesson and the chance to further practise these words in lesson 1, so lesson 2 is a good place to prompt recall of the newly learnt words.</a:t>
            </a:r>
          </a:p>
          <a:p>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endParaRPr lang="en-GB"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0" i="0" dirty="0">
                <a:solidFill>
                  <a:schemeClr val="dk1"/>
                </a:solidFill>
                <a:latin typeface="+mn-lt"/>
                <a:ea typeface="Calibri"/>
                <a:cs typeface="Calibri"/>
                <a:sym typeface="Calibri"/>
              </a:rPr>
              <a:t>vamos [ir-33]; marzo [1231]; abril [1064]; porque [40];  por qué; mañana² [215]; divertido [2446]; visitar [792]; descubrir [414]; parte¹ [92]; extranjero¹ [765]; mundo [123]</a:t>
            </a:r>
            <a:endParaRPr lang="en-GB" sz="1200" b="0" i="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057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aseline="0" dirty="0"/>
              <a:t> 6 minutes (for all slides on this activity)</a:t>
            </a:r>
          </a:p>
          <a:p>
            <a:endParaRPr lang="en-GB" dirty="0"/>
          </a:p>
          <a:p>
            <a:r>
              <a:rPr lang="en-GB" b="1" dirty="0"/>
              <a:t>Aim: </a:t>
            </a:r>
            <a:r>
              <a:rPr lang="en-GB" dirty="0"/>
              <a:t>to introduce the use of </a:t>
            </a:r>
            <a:r>
              <a:rPr lang="en-GB" baseline="0" dirty="0"/>
              <a:t>‘ir’ to describe future intentions or plans. We juxtapose this with the use of ‘ir’ to describe habitual events.</a:t>
            </a:r>
          </a:p>
          <a:p>
            <a:r>
              <a:rPr lang="en-GB" dirty="0"/>
              <a:t>The </a:t>
            </a:r>
            <a:r>
              <a:rPr lang="en-GB" baseline="0" dirty="0"/>
              <a:t>grammar explanation highlights how English and Spanish differ in the verb forms they use to express routine actions vs future plans with ‘go’ and ‘ir’. In Spanish, the main verb is the same for both. We will focus on the next slide on the </a:t>
            </a:r>
            <a:r>
              <a:rPr lang="en-GB" i="0" baseline="0" dirty="0"/>
              <a:t>form</a:t>
            </a:r>
            <a:r>
              <a:rPr lang="en-GB" baseline="0" dirty="0"/>
              <a:t> of the new grammar feature (here we focus on the function).</a:t>
            </a:r>
          </a:p>
          <a:p>
            <a:endParaRPr lang="en-GB" baseline="0" dirty="0"/>
          </a:p>
          <a:p>
            <a:r>
              <a:rPr lang="en-GB" b="1" baseline="0" dirty="0"/>
              <a:t>Procedure:</a:t>
            </a:r>
          </a:p>
          <a:p>
            <a:r>
              <a:rPr lang="en-GB" b="0" baseline="0" dirty="0"/>
              <a:t>1. Click to go through the explanations and examples on this slide.</a:t>
            </a:r>
          </a:p>
          <a:p>
            <a:endParaRPr lang="en-GB" b="1" baseline="0" dirty="0"/>
          </a:p>
          <a:p>
            <a:r>
              <a:rPr lang="en-GB" b="1" baseline="0" dirty="0"/>
              <a:t>Notes:</a:t>
            </a:r>
          </a:p>
          <a:p>
            <a:r>
              <a:rPr lang="en-GB" i="1" baseline="0" dirty="0"/>
              <a:t> </a:t>
            </a:r>
            <a:r>
              <a:rPr lang="en-GB" baseline="0" dirty="0"/>
              <a:t>‘Am/is/are going’ is also used in English to refer to ongoing (unfinished) actions in the present. The use of the Spanish present simple to convey the same meaning (e.g. ¿Dónde vas? to mean ‘Where are you going?’) is not the focus of the current lesson. This will be a focus of resources in Year 8, Term 1.1, Week 5. Thus far in Year 7, the Spanish present simple has only been used to express habitual events or states (e.g. </a:t>
            </a:r>
            <a:r>
              <a:rPr lang="en-GB" baseline="0" dirty="0" err="1"/>
              <a:t>estar</a:t>
            </a:r>
            <a:r>
              <a:rPr lang="en-GB" baseline="0" dirty="0"/>
              <a:t>, </a:t>
            </a:r>
            <a:r>
              <a:rPr lang="en-GB" baseline="0" dirty="0" err="1"/>
              <a:t>tener</a:t>
            </a:r>
            <a:r>
              <a:rPr lang="en-GB" baseline="0" dirty="0"/>
              <a:t>, </a:t>
            </a:r>
            <a:r>
              <a:rPr lang="en-GB" baseline="0" dirty="0" err="1"/>
              <a:t>querer</a:t>
            </a:r>
            <a:r>
              <a:rPr lang="en-GB" baseline="0" dirty="0"/>
              <a:t>). </a:t>
            </a:r>
          </a:p>
          <a:p>
            <a:endParaRPr lang="en-GB" i="1" baseline="0" dirty="0"/>
          </a:p>
          <a:p>
            <a:r>
              <a:rPr lang="en-GB" i="0" baseline="0" dirty="0"/>
              <a:t>The Spanish present simple, in addition to expressing habitual actions, is also frequently used to express future intentions/plans. For example, one can say ‘Mañana vamos a California’. We’re going to California tomorrow.’ (Butt &amp; Benjamin, 2004). This is an additional use of the present simple that will be taught later. Here we are focusing on the new feature (ir + a + infinitive) alongside the previously taught use of ‘ir’ for habitual events.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47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Aim</a:t>
            </a:r>
            <a:r>
              <a:rPr lang="en-GB" b="1"/>
              <a:t>: </a:t>
            </a:r>
            <a:r>
              <a:rPr lang="en-GB" b="0"/>
              <a:t>to </a:t>
            </a:r>
            <a:r>
              <a:rPr lang="en-GB" b="0" dirty="0"/>
              <a:t>introduce</a:t>
            </a:r>
            <a:r>
              <a:rPr lang="en-GB" b="0" baseline="0" dirty="0"/>
              <a:t> </a:t>
            </a:r>
            <a:r>
              <a:rPr lang="en-GB" b="0" baseline="0"/>
              <a:t>the future </a:t>
            </a:r>
            <a:r>
              <a:rPr lang="en-GB" b="0" baseline="0" dirty="0"/>
              <a:t>construction </a:t>
            </a:r>
            <a:r>
              <a:rPr lang="en-GB" b="0" baseline="0"/>
              <a:t>using ‘ir a’ + infinitive.</a:t>
            </a:r>
            <a:endParaRPr lang="en-GB" b="0" baseline="0" dirty="0"/>
          </a:p>
          <a:p>
            <a:endParaRPr lang="en-GB" b="0" baseline="0" dirty="0"/>
          </a:p>
          <a:p>
            <a:r>
              <a:rPr lang="en-GB" b="1" baseline="0" dirty="0"/>
              <a:t>Procedure:</a:t>
            </a:r>
          </a:p>
          <a:p>
            <a:r>
              <a:rPr lang="en-GB" b="0" baseline="0" dirty="0"/>
              <a:t>1</a:t>
            </a:r>
            <a:r>
              <a:rPr lang="en-GB" b="0" baseline="0"/>
              <a:t>. Click </a:t>
            </a:r>
            <a:r>
              <a:rPr lang="en-GB" b="0" baseline="0" dirty="0"/>
              <a:t>to go through the explanations and examples on this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598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b="1" dirty="0"/>
          </a:p>
          <a:p>
            <a:r>
              <a:rPr lang="en-GB" b="1" dirty="0"/>
              <a:t>Timing:</a:t>
            </a:r>
            <a:r>
              <a:rPr lang="en-GB" b="1" baseline="0" dirty="0"/>
              <a:t> </a:t>
            </a:r>
            <a:r>
              <a:rPr lang="en-GB" b="0" baseline="0" dirty="0"/>
              <a:t>2 minutes</a:t>
            </a:r>
          </a:p>
          <a:p>
            <a:endParaRPr lang="en-GB" b="0" baseline="0" dirty="0"/>
          </a:p>
          <a:p>
            <a:r>
              <a:rPr lang="en-GB" b="1" baseline="0" dirty="0"/>
              <a:t>Aim: </a:t>
            </a:r>
            <a:r>
              <a:rPr lang="en-GB" b="0" dirty="0"/>
              <a:t>Cross-linguistic awareness raising: a</a:t>
            </a:r>
            <a:r>
              <a:rPr lang="en-GB" b="0" baseline="0" dirty="0"/>
              <a:t>lthough in this lesson students won’t be required to produce yes-no questions with ‘ir’ themselves, this slide highlights how English question formation requires subject-verb inversion when using ‘going to’. Regular awareness raising is important for students in the early stages of L2 acquisition to avoid direct translation of English questions. </a:t>
            </a:r>
          </a:p>
          <a:p>
            <a:endParaRPr lang="en-GB" b="0" baseline="0" dirty="0"/>
          </a:p>
          <a:p>
            <a:r>
              <a:rPr lang="en-GB" b="1" baseline="0" dirty="0"/>
              <a:t>Procedure:</a:t>
            </a:r>
          </a:p>
          <a:p>
            <a:r>
              <a:rPr lang="en-GB" b="0" baseline="0" dirty="0"/>
              <a:t>1. Teachers click to go through this explanation slide. They can click on the orange action button to hear each sentence.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455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6 minutes</a:t>
            </a:r>
          </a:p>
          <a:p>
            <a:endParaRPr lang="en-GB" dirty="0"/>
          </a:p>
          <a:p>
            <a:r>
              <a:rPr lang="en-GB" b="1" dirty="0"/>
              <a:t>Aim</a:t>
            </a:r>
            <a:r>
              <a:rPr lang="en-GB" b="1"/>
              <a:t>: </a:t>
            </a:r>
            <a:r>
              <a:rPr lang="en-GB" b="0" baseline="0"/>
              <a:t>to </a:t>
            </a:r>
            <a:r>
              <a:rPr lang="en-GB" b="0" baseline="0" dirty="0"/>
              <a:t>distinguish between the use </a:t>
            </a:r>
            <a:r>
              <a:rPr lang="en-GB" b="0" baseline="0"/>
              <a:t>of ‘ir’ </a:t>
            </a:r>
            <a:r>
              <a:rPr lang="en-GB" b="0" baseline="0" dirty="0"/>
              <a:t>for present </a:t>
            </a:r>
            <a:r>
              <a:rPr lang="en-GB" b="0" baseline="0"/>
              <a:t>and future (reading activity)</a:t>
            </a:r>
            <a:endParaRPr lang="en-GB" b="1" dirty="0"/>
          </a:p>
          <a:p>
            <a:endParaRPr lang="en-GB" dirty="0"/>
          </a:p>
          <a:p>
            <a:r>
              <a:rPr lang="en-GB" b="1" dirty="0"/>
              <a:t>Procedure:</a:t>
            </a:r>
          </a:p>
          <a:p>
            <a:pPr marL="228600" indent="-228600">
              <a:buAutoNum type="arabicPeriod"/>
            </a:pPr>
            <a:r>
              <a:rPr lang="en-GB" baseline="0"/>
              <a:t>Students decide </a:t>
            </a:r>
            <a:r>
              <a:rPr lang="en-GB" baseline="0" dirty="0"/>
              <a:t>if the sentences refer to habitual actions or to future plans (ir + a + infinitive), by either writing ‘</a:t>
            </a:r>
            <a:r>
              <a:rPr lang="en-GB" baseline="0" dirty="0" err="1"/>
              <a:t>cada</a:t>
            </a:r>
            <a:r>
              <a:rPr lang="en-GB" baseline="0" dirty="0"/>
              <a:t> </a:t>
            </a:r>
            <a:r>
              <a:rPr lang="en-GB" baseline="0" dirty="0" err="1"/>
              <a:t>año</a:t>
            </a:r>
            <a:r>
              <a:rPr lang="en-GB" baseline="0" dirty="0"/>
              <a:t>’ or ‘en el </a:t>
            </a:r>
            <a:r>
              <a:rPr lang="en-GB" baseline="0" dirty="0" err="1"/>
              <a:t>futuro</a:t>
            </a:r>
            <a:r>
              <a:rPr lang="en-GB" baseline="0" dirty="0"/>
              <a:t>’ for each sentence.</a:t>
            </a:r>
          </a:p>
          <a:p>
            <a:pPr marL="228600" indent="-228600">
              <a:buAutoNum type="arabicPeriod"/>
            </a:pPr>
            <a:r>
              <a:rPr lang="en-GB" baseline="0" dirty="0"/>
              <a:t>As part of the activity ask students to think about the meanings of the whole sentences in English. In particular, elicit (1) the meanings of ‘porque’ and por qué’; (2) the meanings of the different forms of ‘ir’; and (3) the meanings of the newly introduced words (mundo, parte, descubrir, visitar, divertido).</a:t>
            </a:r>
          </a:p>
          <a:p>
            <a:pPr marL="228600" indent="-228600">
              <a:buAutoNum type="arabicPeriod"/>
            </a:pPr>
            <a:r>
              <a:rPr lang="en-GB" baseline="0" dirty="0"/>
              <a:t>Answers are shown by clicking.</a:t>
            </a:r>
          </a:p>
          <a:p>
            <a:pPr marL="0" indent="0">
              <a:buNone/>
            </a:pPr>
            <a:endParaRPr lang="en-GB" baseline="0" dirty="0"/>
          </a:p>
          <a:p>
            <a:pPr marL="0" indent="0">
              <a:buNone/>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2 on slide 28 is repeated here: </a:t>
            </a:r>
            <a:r>
              <a:rPr lang="en-GB" i="1" baseline="0" dirty="0"/>
              <a:t>“</a:t>
            </a:r>
            <a:r>
              <a:rPr lang="en-GB" i="0" baseline="0" dirty="0"/>
              <a:t>The Spanish present simple, in addition to expressing habitual actions, is also frequently used to express future intentions/plans. For example, one can say ‘Mañana vamos a California’. We’re going to California tomorrow.’ (Butt &amp; Benjamin, 2004). This is an additional use of the present simple that will be taught later. Here we are focusing on the new feature (ir + a + infinitive) alongside the previously taught use of ‘ir’ for habitual events.</a:t>
            </a:r>
          </a:p>
          <a:p>
            <a:r>
              <a:rPr lang="en-GB"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63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 minutes</a:t>
            </a:r>
          </a:p>
          <a:p>
            <a:endParaRPr lang="en-GB" dirty="0"/>
          </a:p>
          <a:p>
            <a:r>
              <a:rPr lang="en-GB" b="1" dirty="0"/>
              <a:t>Aim: </a:t>
            </a:r>
            <a:r>
              <a:rPr lang="en-GB" b="0" dirty="0"/>
              <a:t>listening</a:t>
            </a:r>
            <a:r>
              <a:rPr lang="en-GB" b="0" baseline="0" dirty="0"/>
              <a:t> exercise to recognise which form of ‘</a:t>
            </a:r>
            <a:r>
              <a:rPr lang="en-GB" b="0" baseline="0" dirty="0" err="1"/>
              <a:t>ir</a:t>
            </a:r>
            <a:r>
              <a:rPr lang="en-GB" b="0" baseline="0" dirty="0"/>
              <a:t>’ is being used </a:t>
            </a:r>
            <a:r>
              <a:rPr lang="en-GB" b="0" baseline="0"/>
              <a:t>and to recap </a:t>
            </a:r>
            <a:r>
              <a:rPr lang="en-GB" b="0" baseline="0" dirty="0"/>
              <a:t>‘a la’ </a:t>
            </a:r>
            <a:r>
              <a:rPr lang="en-GB" b="0" baseline="0" dirty="0" err="1"/>
              <a:t>vs</a:t>
            </a:r>
            <a:r>
              <a:rPr lang="en-GB" b="0" baseline="0" dirty="0"/>
              <a:t> ‘</a:t>
            </a:r>
            <a:r>
              <a:rPr lang="en-GB" b="0" baseline="0"/>
              <a:t>al’.</a:t>
            </a:r>
            <a:endParaRPr lang="en-GB" b="0" baseline="0" dirty="0"/>
          </a:p>
          <a:p>
            <a:endParaRPr lang="es-ES" sz="1200" b="0" i="0" baseline="0" dirty="0">
              <a:solidFill>
                <a:schemeClr val="dk1"/>
              </a:solidFill>
              <a:latin typeface="+mn-lt"/>
              <a:ea typeface="Calibri"/>
              <a:cs typeface="Calibri"/>
              <a:sym typeface="Calibri"/>
            </a:endParaRPr>
          </a:p>
          <a:p>
            <a:r>
              <a:rPr lang="es-ES" sz="1200" b="1" i="0" baseline="0" dirty="0" err="1">
                <a:solidFill>
                  <a:schemeClr val="dk1"/>
                </a:solidFill>
                <a:latin typeface="+mn-lt"/>
                <a:ea typeface="Calibri"/>
                <a:cs typeface="Calibri"/>
                <a:sym typeface="Calibri"/>
              </a:rPr>
              <a:t>Procedure</a:t>
            </a:r>
            <a:r>
              <a:rPr lang="es-ES" sz="1200" b="1" i="0" baseline="0" dirty="0">
                <a:solidFill>
                  <a:schemeClr val="dk1"/>
                </a:solidFill>
                <a:latin typeface="+mn-lt"/>
                <a:ea typeface="Calibri"/>
                <a:cs typeface="Calibri"/>
                <a:sym typeface="Calibri"/>
              </a:rPr>
              <a:t>: </a:t>
            </a:r>
          </a:p>
          <a:p>
            <a:pPr marL="228600" indent="-228600">
              <a:buAutoNum type="arabicPeriod"/>
            </a:pPr>
            <a:r>
              <a:rPr lang="es-ES" sz="1200" b="0" i="0" baseline="0">
                <a:solidFill>
                  <a:schemeClr val="dk1"/>
                </a:solidFill>
                <a:latin typeface="+mn-lt"/>
                <a:ea typeface="Calibri"/>
                <a:cs typeface="Calibri"/>
                <a:sym typeface="Calibri"/>
              </a:rPr>
              <a:t>A</a:t>
            </a:r>
            <a:r>
              <a:rPr lang="en-GB"/>
              <a:t>sk </a:t>
            </a:r>
            <a:r>
              <a:rPr lang="en-GB" dirty="0"/>
              <a:t>students</a:t>
            </a:r>
            <a:r>
              <a:rPr lang="en-GB" baseline="0" dirty="0"/>
              <a:t> to translate the task instructions and then </a:t>
            </a:r>
            <a:r>
              <a:rPr lang="es-ES" sz="1200" b="0" i="0" baseline="0" dirty="0" err="1">
                <a:solidFill>
                  <a:schemeClr val="dk1"/>
                </a:solidFill>
                <a:latin typeface="+mn-lt"/>
                <a:ea typeface="Calibri"/>
                <a:cs typeface="Calibri"/>
                <a:sym typeface="Calibri"/>
              </a:rPr>
              <a:t>ask</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to listen to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sentences</a:t>
            </a:r>
            <a:r>
              <a:rPr lang="es-ES" sz="1200" b="0" i="0" baseline="0">
                <a:solidFill>
                  <a:schemeClr val="dk1"/>
                </a:solidFill>
                <a:latin typeface="+mn-lt"/>
                <a:ea typeface="Calibri"/>
                <a:cs typeface="Calibri"/>
                <a:sym typeface="Calibri"/>
              </a:rPr>
              <a:t>. Play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audio </a:t>
            </a:r>
            <a:r>
              <a:rPr lang="es-ES" sz="1200" b="0" i="0" baseline="0" dirty="0" err="1">
                <a:solidFill>
                  <a:schemeClr val="dk1"/>
                </a:solidFill>
                <a:latin typeface="+mn-lt"/>
                <a:ea typeface="Calibri"/>
                <a:cs typeface="Calibri"/>
                <a:sym typeface="Calibri"/>
              </a:rPr>
              <a:t>by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clicking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err="1">
                <a:solidFill>
                  <a:schemeClr val="dk1"/>
                </a:solidFill>
                <a:latin typeface="+mn-lt"/>
                <a:ea typeface="Calibri"/>
                <a:cs typeface="Calibri"/>
                <a:sym typeface="Calibri"/>
              </a:rPr>
              <a:t>number</a:t>
            </a:r>
            <a:r>
              <a:rPr lang="es-ES" sz="1200" b="0" i="0" baseline="0">
                <a:solidFill>
                  <a:schemeClr val="dk1"/>
                </a:solidFill>
                <a:latin typeface="+mn-lt"/>
                <a:ea typeface="Calibri"/>
                <a:cs typeface="Calibri"/>
                <a:sym typeface="Calibri"/>
              </a:rPr>
              <a:t> button. Each </a:t>
            </a:r>
            <a:r>
              <a:rPr lang="es-ES" sz="1200" b="0" i="0" baseline="0" dirty="0" err="1">
                <a:solidFill>
                  <a:schemeClr val="dk1"/>
                </a:solidFill>
                <a:latin typeface="+mn-lt"/>
                <a:ea typeface="Calibri"/>
                <a:cs typeface="Calibri"/>
                <a:sym typeface="Calibri"/>
              </a:rPr>
              <a:t>question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revealed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individually</a:t>
            </a:r>
            <a:r>
              <a:rPr lang="es-ES" sz="1200" b="0" i="0" baseline="0" dirty="0">
                <a:solidFill>
                  <a:schemeClr val="dk1"/>
                </a:solidFill>
                <a:latin typeface="+mn-lt"/>
                <a:ea typeface="Calibri"/>
                <a:cs typeface="Calibri"/>
                <a:sym typeface="Calibri"/>
              </a:rPr>
              <a:t>, and </a:t>
            </a:r>
            <a:r>
              <a:rPr lang="es-ES" sz="1200" b="0" i="0" baseline="0" dirty="0" err="1">
                <a:solidFill>
                  <a:schemeClr val="dk1"/>
                </a:solidFill>
                <a:latin typeface="+mn-lt"/>
                <a:ea typeface="Calibri"/>
                <a:cs typeface="Calibri"/>
                <a:sym typeface="Calibri"/>
              </a:rPr>
              <a:t>then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answers</a:t>
            </a:r>
            <a:r>
              <a:rPr lang="es-ES" sz="1200" b="0" i="0" baseline="0" dirty="0">
                <a:solidFill>
                  <a:schemeClr val="dk1"/>
                </a:solidFill>
                <a:latin typeface="+mn-lt"/>
                <a:ea typeface="Calibri"/>
                <a:cs typeface="Calibri"/>
                <a:sym typeface="Calibri"/>
              </a:rPr>
              <a:t> are </a:t>
            </a:r>
            <a:r>
              <a:rPr lang="es-ES" sz="1200" b="0" i="0" baseline="0" dirty="0" err="1">
                <a:solidFill>
                  <a:schemeClr val="dk1"/>
                </a:solidFill>
                <a:latin typeface="+mn-lt"/>
                <a:ea typeface="Calibri"/>
                <a:cs typeface="Calibri"/>
                <a:sym typeface="Calibri"/>
              </a:rPr>
              <a:t>shown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before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showing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err="1">
                <a:solidFill>
                  <a:schemeClr val="dk1"/>
                </a:solidFill>
                <a:latin typeface="+mn-lt"/>
                <a:ea typeface="Calibri"/>
                <a:cs typeface="Calibri"/>
                <a:sym typeface="Calibri"/>
              </a:rPr>
              <a:t>next</a:t>
            </a:r>
            <a:r>
              <a:rPr lang="es-ES" sz="1200" b="0" i="0" baseline="0">
                <a:solidFill>
                  <a:schemeClr val="dk1"/>
                </a:solidFill>
                <a:latin typeface="+mn-lt"/>
                <a:ea typeface="Calibri"/>
                <a:cs typeface="Calibri"/>
                <a:sym typeface="Calibri"/>
              </a:rPr>
              <a:t> question.</a:t>
            </a:r>
          </a:p>
          <a:p>
            <a:pPr marL="228600" indent="-228600">
              <a:buAutoNum type="arabicPeriod"/>
            </a:pPr>
            <a:r>
              <a:rPr lang="es-ES" sz="1200" b="0" i="0" baseline="0">
                <a:solidFill>
                  <a:schemeClr val="dk1"/>
                </a:solidFill>
                <a:latin typeface="+mn-lt"/>
                <a:ea typeface="Calibri"/>
                <a:cs typeface="Calibri"/>
                <a:sym typeface="Calibri"/>
              </a:rPr>
              <a:t>Students </a:t>
            </a:r>
            <a:r>
              <a:rPr lang="es-ES" sz="1200" b="0" i="0" baseline="0" dirty="0" err="1">
                <a:solidFill>
                  <a:schemeClr val="dk1"/>
                </a:solidFill>
                <a:latin typeface="+mn-lt"/>
                <a:ea typeface="Calibri"/>
                <a:cs typeface="Calibri"/>
                <a:sym typeface="Calibri"/>
              </a:rPr>
              <a:t>first</a:t>
            </a:r>
            <a:r>
              <a:rPr lang="es-ES" sz="1200" b="0" i="0" baseline="0" dirty="0">
                <a:solidFill>
                  <a:schemeClr val="dk1"/>
                </a:solidFill>
                <a:latin typeface="+mn-lt"/>
                <a:ea typeface="Calibri"/>
                <a:cs typeface="Calibri"/>
                <a:sym typeface="Calibri"/>
              </a:rPr>
              <a:t> decide </a:t>
            </a:r>
            <a:r>
              <a:rPr lang="es-ES" sz="1200" b="0" i="0" baseline="0" dirty="0" err="1">
                <a:solidFill>
                  <a:schemeClr val="dk1"/>
                </a:solidFill>
                <a:latin typeface="+mn-lt"/>
                <a:ea typeface="Calibri"/>
                <a:cs typeface="Calibri"/>
                <a:sym typeface="Calibri"/>
              </a:rPr>
              <a:t>who</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being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referred</a:t>
            </a:r>
            <a:r>
              <a:rPr lang="es-ES" sz="1200" b="0" i="0" baseline="0" dirty="0">
                <a:solidFill>
                  <a:schemeClr val="dk1"/>
                </a:solidFill>
                <a:latin typeface="+mn-lt"/>
                <a:ea typeface="Calibri"/>
                <a:cs typeface="Calibri"/>
                <a:sym typeface="Calibri"/>
              </a:rPr>
              <a:t> to. </a:t>
            </a:r>
            <a:r>
              <a:rPr lang="es-ES" sz="1200" b="0" i="0" baseline="0" dirty="0" err="1">
                <a:solidFill>
                  <a:schemeClr val="dk1"/>
                </a:solidFill>
                <a:latin typeface="+mn-lt"/>
                <a:ea typeface="Calibri"/>
                <a:cs typeface="Calibri"/>
                <a:sym typeface="Calibri"/>
              </a:rPr>
              <a:t>Because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have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now</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extensive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practice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with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different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parts</a:t>
            </a:r>
            <a:r>
              <a:rPr lang="es-ES" sz="1200" b="0" i="0" baseline="0" dirty="0">
                <a:solidFill>
                  <a:schemeClr val="dk1"/>
                </a:solidFill>
                <a:latin typeface="+mn-lt"/>
                <a:ea typeface="Calibri"/>
                <a:cs typeface="Calibri"/>
                <a:sym typeface="Calibri"/>
              </a:rPr>
              <a:t> of ‘ir’, </a:t>
            </a:r>
            <a:r>
              <a:rPr lang="es-ES" sz="1200" b="0" i="0" baseline="0" dirty="0" err="1">
                <a:solidFill>
                  <a:schemeClr val="dk1"/>
                </a:solidFill>
                <a:latin typeface="+mn-lt"/>
                <a:ea typeface="Calibri"/>
                <a:cs typeface="Calibri"/>
                <a:sym typeface="Calibri"/>
              </a:rPr>
              <a:t>these</a:t>
            </a:r>
            <a:r>
              <a:rPr lang="es-ES" sz="1200" b="0" i="0" baseline="0" dirty="0">
                <a:solidFill>
                  <a:schemeClr val="dk1"/>
                </a:solidFill>
                <a:latin typeface="+mn-lt"/>
                <a:ea typeface="Calibri"/>
                <a:cs typeface="Calibri"/>
                <a:sym typeface="Calibri"/>
              </a:rPr>
              <a:t> can be </a:t>
            </a:r>
            <a:r>
              <a:rPr lang="es-ES" sz="1200" b="0" i="0" baseline="0" dirty="0" err="1">
                <a:solidFill>
                  <a:schemeClr val="dk1"/>
                </a:solidFill>
                <a:latin typeface="+mn-lt"/>
                <a:ea typeface="Calibri"/>
                <a:cs typeface="Calibri"/>
                <a:sym typeface="Calibri"/>
              </a:rPr>
              <a:t>brought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together</a:t>
            </a:r>
            <a:r>
              <a:rPr lang="es-ES" sz="1200" b="0" i="0" baseline="0" dirty="0">
                <a:solidFill>
                  <a:schemeClr val="dk1"/>
                </a:solidFill>
                <a:latin typeface="+mn-lt"/>
                <a:ea typeface="Calibri"/>
                <a:cs typeface="Calibri"/>
                <a:sym typeface="Calibri"/>
              </a:rPr>
              <a:t> in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err="1">
                <a:solidFill>
                  <a:schemeClr val="dk1"/>
                </a:solidFill>
                <a:latin typeface="+mn-lt"/>
                <a:ea typeface="Calibri"/>
                <a:cs typeface="Calibri"/>
                <a:sym typeface="Calibri"/>
              </a:rPr>
              <a:t>same</a:t>
            </a:r>
            <a:r>
              <a:rPr lang="es-ES" sz="1200" b="0" i="0" baseline="0">
                <a:solidFill>
                  <a:schemeClr val="dk1"/>
                </a:solidFill>
                <a:latin typeface="+mn-lt"/>
                <a:ea typeface="Calibri"/>
                <a:cs typeface="Calibri"/>
                <a:sym typeface="Calibri"/>
              </a:rPr>
              <a:t> activity.</a:t>
            </a:r>
          </a:p>
          <a:p>
            <a:pPr marL="228600" indent="-228600">
              <a:buAutoNum type="arabicPeriod"/>
            </a:pPr>
            <a:r>
              <a:rPr lang="es-ES" sz="1200" b="0" i="0" baseline="0">
                <a:solidFill>
                  <a:schemeClr val="dk1"/>
                </a:solidFill>
                <a:latin typeface="+mn-lt"/>
                <a:ea typeface="Calibri"/>
                <a:cs typeface="Calibri"/>
                <a:sym typeface="Calibri"/>
              </a:rPr>
              <a:t>Play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audio </a:t>
            </a:r>
            <a:r>
              <a:rPr lang="es-ES" sz="1200" b="0" i="0" baseline="0" dirty="0" err="1">
                <a:solidFill>
                  <a:schemeClr val="dk1"/>
                </a:solidFill>
                <a:latin typeface="+mn-lt"/>
                <a:ea typeface="Calibri"/>
                <a:cs typeface="Calibri"/>
                <a:sym typeface="Calibri"/>
              </a:rPr>
              <a:t>again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This</a:t>
            </a:r>
            <a:r>
              <a:rPr lang="es-ES" sz="1200" b="0" i="0" baseline="0" dirty="0">
                <a:solidFill>
                  <a:schemeClr val="dk1"/>
                </a:solidFill>
                <a:latin typeface="+mn-lt"/>
                <a:ea typeface="Calibri"/>
                <a:cs typeface="Calibri"/>
                <a:sym typeface="Calibri"/>
              </a:rPr>
              <a:t> time,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also</a:t>
            </a:r>
            <a:r>
              <a:rPr lang="es-ES" sz="1200" b="0" i="0" baseline="0" dirty="0">
                <a:solidFill>
                  <a:schemeClr val="dk1"/>
                </a:solidFill>
                <a:latin typeface="+mn-lt"/>
                <a:ea typeface="Calibri"/>
                <a:cs typeface="Calibri"/>
                <a:sym typeface="Calibri"/>
              </a:rPr>
              <a:t> decide </a:t>
            </a:r>
            <a:r>
              <a:rPr lang="es-ES" sz="1200" b="0" i="0" baseline="0" dirty="0" err="1">
                <a:solidFill>
                  <a:schemeClr val="dk1"/>
                </a:solidFill>
                <a:latin typeface="+mn-lt"/>
                <a:ea typeface="Calibri"/>
                <a:cs typeface="Calibri"/>
                <a:sym typeface="Calibri"/>
              </a:rPr>
              <a:t>which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picture</a:t>
            </a:r>
            <a:r>
              <a:rPr lang="es-ES" sz="1200" b="0" i="0" baseline="0" dirty="0">
                <a:solidFill>
                  <a:schemeClr val="dk1"/>
                </a:solidFill>
                <a:latin typeface="+mn-lt"/>
                <a:ea typeface="Calibri"/>
                <a:cs typeface="Calibri"/>
                <a:sym typeface="Calibri"/>
              </a:rPr>
              <a:t>, A </a:t>
            </a:r>
            <a:r>
              <a:rPr lang="es-ES" sz="1200" b="0" i="0" baseline="0" dirty="0" err="1">
                <a:solidFill>
                  <a:schemeClr val="dk1"/>
                </a:solidFill>
                <a:latin typeface="+mn-lt"/>
                <a:ea typeface="Calibri"/>
                <a:cs typeface="Calibri"/>
                <a:sym typeface="Calibri"/>
              </a:rPr>
              <a:t>or</a:t>
            </a:r>
            <a:r>
              <a:rPr lang="es-ES" sz="1200" b="0" i="0" baseline="0" dirty="0">
                <a:solidFill>
                  <a:schemeClr val="dk1"/>
                </a:solidFill>
                <a:latin typeface="+mn-lt"/>
                <a:ea typeface="Calibri"/>
                <a:cs typeface="Calibri"/>
                <a:sym typeface="Calibri"/>
              </a:rPr>
              <a:t> B, </a:t>
            </a:r>
            <a:r>
              <a:rPr lang="es-ES" sz="1200" b="0" i="0" baseline="0" dirty="0" err="1">
                <a:solidFill>
                  <a:schemeClr val="dk1"/>
                </a:solidFill>
                <a:latin typeface="+mn-lt"/>
                <a:ea typeface="Calibri"/>
                <a:cs typeface="Calibri"/>
                <a:sym typeface="Calibri"/>
              </a:rPr>
              <a:t>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correct</a:t>
            </a:r>
            <a:r>
              <a:rPr lang="es-ES" sz="1200" b="0" i="0" baseline="0" dirty="0">
                <a:solidFill>
                  <a:schemeClr val="dk1"/>
                </a:solidFill>
                <a:latin typeface="+mn-lt"/>
                <a:ea typeface="Calibri"/>
                <a:cs typeface="Calibri"/>
                <a:sym typeface="Calibri"/>
              </a:rPr>
              <a:t>, in </a:t>
            </a:r>
            <a:r>
              <a:rPr lang="es-ES" sz="1200" b="0" i="0" baseline="0" dirty="0" err="1">
                <a:solidFill>
                  <a:schemeClr val="dk1"/>
                </a:solidFill>
                <a:latin typeface="+mn-lt"/>
                <a:ea typeface="Calibri"/>
                <a:cs typeface="Calibri"/>
                <a:sym typeface="Calibri"/>
              </a:rPr>
              <a:t>each</a:t>
            </a:r>
            <a:r>
              <a:rPr lang="es-ES" sz="1200" b="0" i="0" baseline="0" dirty="0">
                <a:solidFill>
                  <a:schemeClr val="dk1"/>
                </a:solidFill>
                <a:latin typeface="+mn-lt"/>
                <a:ea typeface="Calibri"/>
                <a:cs typeface="Calibri"/>
                <a:sym typeface="Calibri"/>
              </a:rPr>
              <a:t> case. </a:t>
            </a:r>
            <a:r>
              <a:rPr lang="es-ES" sz="1200" b="0" i="0" baseline="0" dirty="0" err="1">
                <a:solidFill>
                  <a:schemeClr val="dk1"/>
                </a:solidFill>
                <a:latin typeface="+mn-lt"/>
                <a:ea typeface="Calibri"/>
                <a:cs typeface="Calibri"/>
                <a:sym typeface="Calibri"/>
              </a:rPr>
              <a:t>Each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pair</a:t>
            </a:r>
            <a:r>
              <a:rPr lang="es-ES" sz="1200" b="0" i="0" baseline="0" dirty="0">
                <a:solidFill>
                  <a:schemeClr val="dk1"/>
                </a:solidFill>
                <a:latin typeface="+mn-lt"/>
                <a:ea typeface="Calibri"/>
                <a:cs typeface="Calibri"/>
                <a:sym typeface="Calibri"/>
              </a:rPr>
              <a:t> of </a:t>
            </a:r>
            <a:r>
              <a:rPr lang="es-ES" sz="1200" b="0" i="0" baseline="0" dirty="0" err="1">
                <a:solidFill>
                  <a:schemeClr val="dk1"/>
                </a:solidFill>
                <a:latin typeface="+mn-lt"/>
                <a:ea typeface="Calibri"/>
                <a:cs typeface="Calibri"/>
                <a:sym typeface="Calibri"/>
              </a:rPr>
              <a:t>pictures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juxtaposes</a:t>
            </a:r>
            <a:r>
              <a:rPr lang="es-ES" sz="1200" b="0" i="0" baseline="0" dirty="0">
                <a:solidFill>
                  <a:schemeClr val="dk1"/>
                </a:solidFill>
                <a:latin typeface="+mn-lt"/>
                <a:ea typeface="Calibri"/>
                <a:cs typeface="Calibri"/>
                <a:sym typeface="Calibri"/>
              </a:rPr>
              <a:t> a </a:t>
            </a:r>
            <a:r>
              <a:rPr lang="es-ES" sz="1200" b="0" i="0" baseline="0" dirty="0" err="1">
                <a:solidFill>
                  <a:schemeClr val="dk1"/>
                </a:solidFill>
                <a:latin typeface="+mn-lt"/>
                <a:ea typeface="Calibri"/>
                <a:cs typeface="Calibri"/>
                <a:sym typeface="Calibri"/>
              </a:rPr>
              <a:t>masculine</a:t>
            </a:r>
            <a:r>
              <a:rPr lang="es-ES" sz="1200" b="0" i="0" baseline="0" dirty="0">
                <a:solidFill>
                  <a:schemeClr val="dk1"/>
                </a:solidFill>
                <a:latin typeface="+mn-lt"/>
                <a:ea typeface="Calibri"/>
                <a:cs typeface="Calibri"/>
                <a:sym typeface="Calibri"/>
              </a:rPr>
              <a:t> and </a:t>
            </a:r>
            <a:r>
              <a:rPr lang="es-ES" sz="1200" b="0" i="0" baseline="0" dirty="0" err="1">
                <a:solidFill>
                  <a:schemeClr val="dk1"/>
                </a:solidFill>
                <a:latin typeface="+mn-lt"/>
                <a:ea typeface="Calibri"/>
                <a:cs typeface="Calibri"/>
                <a:sym typeface="Calibri"/>
              </a:rPr>
              <a:t>feminine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noun</a:t>
            </a:r>
            <a:r>
              <a:rPr lang="es-ES" sz="1200" b="0" i="0" baseline="0" dirty="0">
                <a:solidFill>
                  <a:schemeClr val="dk1"/>
                </a:solidFill>
                <a:latin typeface="+mn-lt"/>
                <a:ea typeface="Calibri"/>
                <a:cs typeface="Calibri"/>
                <a:sym typeface="Calibri"/>
              </a:rPr>
              <a:t> and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have</a:t>
            </a:r>
            <a:r>
              <a:rPr lang="es-ES" sz="1200" b="0" i="0" baseline="0" dirty="0">
                <a:solidFill>
                  <a:schemeClr val="dk1"/>
                </a:solidFill>
                <a:latin typeface="+mn-lt"/>
                <a:ea typeface="Calibri"/>
                <a:cs typeface="Calibri"/>
                <a:sym typeface="Calibri"/>
              </a:rPr>
              <a:t> to decide </a:t>
            </a:r>
            <a:r>
              <a:rPr lang="es-ES" sz="1200" b="0" i="0" baseline="0" dirty="0" err="1">
                <a:solidFill>
                  <a:schemeClr val="dk1"/>
                </a:solidFill>
                <a:latin typeface="+mn-lt"/>
                <a:ea typeface="Calibri"/>
                <a:cs typeface="Calibri"/>
                <a:sym typeface="Calibri"/>
              </a:rPr>
              <a:t>which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one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sentence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must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end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with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having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heard</a:t>
            </a:r>
            <a:r>
              <a:rPr lang="es-ES" sz="1200" b="0" i="0" baseline="0" dirty="0">
                <a:solidFill>
                  <a:schemeClr val="dk1"/>
                </a:solidFill>
                <a:latin typeface="+mn-lt"/>
                <a:ea typeface="Calibri"/>
                <a:cs typeface="Calibri"/>
                <a:sym typeface="Calibri"/>
              </a:rPr>
              <a:t> ‘al’ </a:t>
            </a:r>
            <a:r>
              <a:rPr lang="es-ES" sz="1200" b="0" i="0" baseline="0" dirty="0" err="1">
                <a:solidFill>
                  <a:schemeClr val="dk1"/>
                </a:solidFill>
                <a:latin typeface="+mn-lt"/>
                <a:ea typeface="Calibri"/>
                <a:cs typeface="Calibri"/>
                <a:sym typeface="Calibri"/>
              </a:rPr>
              <a:t>or</a:t>
            </a:r>
            <a:r>
              <a:rPr lang="es-ES" sz="1200" b="0" i="0" baseline="0" dirty="0">
                <a:solidFill>
                  <a:schemeClr val="dk1"/>
                </a:solidFill>
                <a:latin typeface="+mn-lt"/>
                <a:ea typeface="Calibri"/>
                <a:cs typeface="Calibri"/>
                <a:sym typeface="Calibri"/>
              </a:rPr>
              <a:t> ‘a la’. </a:t>
            </a:r>
          </a:p>
          <a:p>
            <a:endParaRPr lang="es-ES" sz="1200" b="0" i="0" baseline="0" dirty="0">
              <a:solidFill>
                <a:schemeClr val="dk1"/>
              </a:solidFill>
              <a:latin typeface="+mn-lt"/>
              <a:ea typeface="Calibri"/>
              <a:cs typeface="Calibri"/>
              <a:sym typeface="Calibri"/>
            </a:endParaRPr>
          </a:p>
          <a:p>
            <a:r>
              <a:rPr lang="en-GB" b="1" dirty="0"/>
              <a:t>Transcript:</a:t>
            </a:r>
          </a:p>
          <a:p>
            <a:r>
              <a:rPr lang="en-GB" dirty="0"/>
              <a:t>1) vamos a ir a la… </a:t>
            </a:r>
          </a:p>
          <a:p>
            <a:r>
              <a:rPr lang="en-GB" dirty="0"/>
              <a:t>2) vas a ir al…</a:t>
            </a:r>
          </a:p>
          <a:p>
            <a:r>
              <a:rPr lang="en-GB" dirty="0"/>
              <a:t>3) voy a ir a</a:t>
            </a:r>
            <a:r>
              <a:rPr lang="en-GB" baseline="0" dirty="0"/>
              <a:t>l</a:t>
            </a:r>
            <a:r>
              <a:rPr lang="en-GB" dirty="0"/>
              <a:t>…</a:t>
            </a:r>
            <a:endParaRPr lang="en-GB" baseline="0" dirty="0"/>
          </a:p>
          <a:p>
            <a:r>
              <a:rPr lang="en-GB" baseline="0" dirty="0"/>
              <a:t>4) va a ir a la</a:t>
            </a:r>
            <a:r>
              <a:rPr lang="en-GB" dirty="0"/>
              <a:t>…</a:t>
            </a:r>
            <a:endParaRPr lang="en-GB" baseline="0" dirty="0"/>
          </a:p>
          <a:p>
            <a:r>
              <a:rPr lang="en-GB" baseline="0" dirty="0"/>
              <a:t>5) vas a ir  a la</a:t>
            </a:r>
            <a:r>
              <a:rPr lang="en-GB" dirty="0"/>
              <a:t>…</a:t>
            </a:r>
          </a:p>
          <a:p>
            <a:r>
              <a:rPr lang="en-GB" baseline="0" dirty="0"/>
              <a:t>6) voy a ir a la</a:t>
            </a:r>
            <a:r>
              <a:rPr lang="en-GB" dirty="0"/>
              <a:t>…</a:t>
            </a:r>
          </a:p>
          <a:p>
            <a:r>
              <a:rPr lang="en-GB" baseline="0" dirty="0"/>
              <a:t>7) vamos a ir al</a:t>
            </a:r>
            <a:r>
              <a:rPr lang="en-GB" dirty="0"/>
              <a:t>…</a:t>
            </a:r>
          </a:p>
          <a:p>
            <a:r>
              <a:rPr lang="en-GB" baseline="0" dirty="0"/>
              <a:t>8) va a </a:t>
            </a:r>
            <a:r>
              <a:rPr lang="en-GB" baseline="0" dirty="0" err="1"/>
              <a:t>ir</a:t>
            </a:r>
            <a:r>
              <a:rPr lang="en-GB" baseline="0" dirty="0"/>
              <a:t> al</a:t>
            </a:r>
            <a:r>
              <a:rPr lang="en-GB" dirty="0"/>
              <a:t>…</a:t>
            </a:r>
          </a:p>
          <a:p>
            <a:endParaRPr lang="en-GB" dirty="0"/>
          </a:p>
          <a:p>
            <a:r>
              <a:rPr lang="en-GB" b="1" dirty="0"/>
              <a:t>Notes:</a:t>
            </a:r>
          </a:p>
          <a:p>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context</a:t>
            </a:r>
            <a:r>
              <a:rPr lang="es-ES" sz="1200" b="0" i="0" baseline="0" dirty="0">
                <a:solidFill>
                  <a:schemeClr val="dk1"/>
                </a:solidFill>
                <a:latin typeface="+mn-lt"/>
                <a:ea typeface="Calibri"/>
                <a:cs typeface="Calibri"/>
                <a:sym typeface="Calibri"/>
              </a:rPr>
              <a:t> (‘va a ir de vacaciones’) </a:t>
            </a:r>
            <a:r>
              <a:rPr lang="es-ES" sz="1200" b="0" i="0" baseline="0" dirty="0" err="1">
                <a:solidFill>
                  <a:schemeClr val="dk1"/>
                </a:solidFill>
                <a:latin typeface="+mn-lt"/>
                <a:ea typeface="Calibri"/>
                <a:cs typeface="Calibri"/>
                <a:sym typeface="Calibri"/>
              </a:rPr>
              <a:t>highlights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that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sentences</a:t>
            </a:r>
            <a:r>
              <a:rPr lang="es-ES" sz="1200" b="0" i="0" baseline="0" dirty="0">
                <a:solidFill>
                  <a:schemeClr val="dk1"/>
                </a:solidFill>
                <a:latin typeface="+mn-lt"/>
                <a:ea typeface="Calibri"/>
                <a:cs typeface="Calibri"/>
                <a:sym typeface="Calibri"/>
              </a:rPr>
              <a:t> in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activity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will</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refer</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to</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future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Elicit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from</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e.g</a:t>
            </a:r>
            <a:r>
              <a:rPr lang="es-ES" sz="1200" b="0" i="0" baseline="0" dirty="0">
                <a:solidFill>
                  <a:schemeClr val="dk1"/>
                </a:solidFill>
                <a:latin typeface="+mn-lt"/>
                <a:ea typeface="Calibri"/>
                <a:cs typeface="Calibri"/>
                <a:sym typeface="Calibri"/>
              </a:rPr>
              <a:t>. ‘¿Las vacaciones son </a:t>
            </a:r>
            <a:r>
              <a:rPr lang="es-ES" sz="1200" b="0" i="1" baseline="0" dirty="0">
                <a:solidFill>
                  <a:schemeClr val="dk1"/>
                </a:solidFill>
                <a:latin typeface="+mn-lt"/>
                <a:ea typeface="Calibri"/>
                <a:cs typeface="Calibri"/>
                <a:sym typeface="Calibri"/>
              </a:rPr>
              <a:t>cada</a:t>
            </a:r>
            <a:r>
              <a:rPr lang="es-ES" sz="1200" b="0" i="0" baseline="0" dirty="0">
                <a:solidFill>
                  <a:schemeClr val="dk1"/>
                </a:solidFill>
                <a:latin typeface="+mn-lt"/>
                <a:ea typeface="Calibri"/>
                <a:cs typeface="Calibri"/>
                <a:sym typeface="Calibri"/>
              </a:rPr>
              <a:t> julio o en el futuro?’).</a:t>
            </a:r>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baseline="0" dirty="0" err="1">
                <a:solidFill>
                  <a:schemeClr val="dk1"/>
                </a:solidFill>
                <a:latin typeface="+mn-lt"/>
                <a:ea typeface="Calibri"/>
                <a:cs typeface="Calibri"/>
                <a:sym typeface="Calibri"/>
              </a:rPr>
              <a:t>Vocabulary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revisited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from</a:t>
            </a:r>
            <a:r>
              <a:rPr lang="es-ES" sz="1200" b="0" i="0" baseline="0" dirty="0">
                <a:solidFill>
                  <a:schemeClr val="dk1"/>
                </a:solidFill>
                <a:latin typeface="+mn-lt"/>
                <a:ea typeface="Calibri"/>
                <a:cs typeface="Calibri"/>
                <a:sym typeface="Calibri"/>
              </a:rPr>
              <a:t> 3.1.6 in </a:t>
            </a:r>
            <a:r>
              <a:rPr lang="es-ES" sz="1200" b="0" i="0" baseline="0" dirty="0" err="1">
                <a:solidFill>
                  <a:schemeClr val="dk1"/>
                </a:solidFill>
                <a:latin typeface="+mn-lt"/>
                <a:ea typeface="Calibri"/>
                <a:cs typeface="Calibri"/>
                <a:sym typeface="Calibri"/>
              </a:rPr>
              <a:t>task</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instructions</a:t>
            </a:r>
            <a:r>
              <a:rPr lang="es-ES" sz="1200" b="0" i="0" baseline="0" dirty="0">
                <a:solidFill>
                  <a:schemeClr val="dk1"/>
                </a:solidFill>
                <a:latin typeface="+mn-lt"/>
                <a:ea typeface="Calibri"/>
                <a:cs typeface="Calibri"/>
                <a:sym typeface="Calibri"/>
              </a:rPr>
              <a:t>: mensaje [847]; llamada [1324]</a:t>
            </a: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516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a:t>
            </a:r>
            <a:r>
              <a:rPr lang="en-GB" baseline="0" dirty="0"/>
              <a:t> minutes (for all slides on this activity)</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ensure students can use the three parts of the structure (</a:t>
            </a:r>
            <a:r>
              <a:rPr lang="en-GB" baseline="0" dirty="0" err="1"/>
              <a:t>ir</a:t>
            </a:r>
            <a:r>
              <a:rPr lang="en-GB" baseline="0" dirty="0"/>
              <a:t> + a + infinitive) correctly and to continue to embed ‘al’ and ‘a la’.</a:t>
            </a:r>
            <a:endParaRPr lang="en-GB" b="1" dirty="0"/>
          </a:p>
          <a:p>
            <a:endParaRPr lang="en-GB" b="1" dirty="0"/>
          </a:p>
          <a:p>
            <a:r>
              <a:rPr lang="en-GB" b="1" dirty="0"/>
              <a:t>Procedure:</a:t>
            </a:r>
          </a:p>
          <a:p>
            <a:pPr marL="228600" indent="-228600">
              <a:buAutoNum type="arabicPeriod"/>
            </a:pPr>
            <a:r>
              <a:rPr lang="en-GB" dirty="0"/>
              <a:t>Students can</a:t>
            </a:r>
            <a:r>
              <a:rPr lang="en-GB" baseline="0" dirty="0"/>
              <a:t> either complete this writing activity in their exercise books or on mini-whiteboards.  Students should write the whole sentence indicated by the flashing circle around the number. </a:t>
            </a:r>
          </a:p>
          <a:p>
            <a:pPr marL="228600" indent="-228600">
              <a:buAutoNum type="arabicPeriod"/>
            </a:pPr>
            <a:r>
              <a:rPr lang="en-GB" baseline="0" dirty="0"/>
              <a:t>Answers are then revealed by clicking.</a:t>
            </a:r>
          </a:p>
          <a:p>
            <a:pPr marL="228600" indent="-228600">
              <a:buAutoNum type="arabicPeriod"/>
            </a:pPr>
            <a:r>
              <a:rPr lang="en-GB" baseline="0" dirty="0"/>
              <a:t>Follow the same procedure for the next 7 slides.</a:t>
            </a:r>
          </a:p>
          <a:p>
            <a:br>
              <a:rPr lang="en-GB" dirty="0"/>
            </a:br>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39</a:t>
            </a:fld>
            <a:endParaRPr lang="en-GB">
              <a:solidFill>
                <a:prstClr val="black"/>
              </a:solidFill>
            </a:endParaRPr>
          </a:p>
        </p:txBody>
      </p:sp>
    </p:spTree>
    <p:extLst>
      <p:ext uri="{BB962C8B-B14F-4D97-AF65-F5344CB8AC3E}">
        <p14:creationId xmlns:p14="http://schemas.microsoft.com/office/powerpoint/2010/main" val="290985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543293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967753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41</a:t>
            </a:fld>
            <a:endParaRPr lang="en-GB">
              <a:solidFill>
                <a:prstClr val="black"/>
              </a:solidFill>
            </a:endParaRPr>
          </a:p>
        </p:txBody>
      </p:sp>
    </p:spTree>
    <p:extLst>
      <p:ext uri="{BB962C8B-B14F-4D97-AF65-F5344CB8AC3E}">
        <p14:creationId xmlns:p14="http://schemas.microsoft.com/office/powerpoint/2010/main" val="3113910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3057858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43</a:t>
            </a:fld>
            <a:endParaRPr lang="en-GB">
              <a:solidFill>
                <a:prstClr val="black"/>
              </a:solidFill>
            </a:endParaRPr>
          </a:p>
        </p:txBody>
      </p:sp>
    </p:spTree>
    <p:extLst>
      <p:ext uri="{BB962C8B-B14F-4D97-AF65-F5344CB8AC3E}">
        <p14:creationId xmlns:p14="http://schemas.microsoft.com/office/powerpoint/2010/main" val="3562349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44</a:t>
            </a:fld>
            <a:endParaRPr lang="en-GB">
              <a:solidFill>
                <a:prstClr val="black"/>
              </a:solidFill>
            </a:endParaRPr>
          </a:p>
        </p:txBody>
      </p:sp>
    </p:spTree>
    <p:extLst>
      <p:ext uri="{BB962C8B-B14F-4D97-AF65-F5344CB8AC3E}">
        <p14:creationId xmlns:p14="http://schemas.microsoft.com/office/powerpoint/2010/main" val="26611647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45</a:t>
            </a:fld>
            <a:endParaRPr lang="en-GB">
              <a:solidFill>
                <a:prstClr val="black"/>
              </a:solidFill>
            </a:endParaRPr>
          </a:p>
        </p:txBody>
      </p:sp>
    </p:spTree>
    <p:extLst>
      <p:ext uri="{BB962C8B-B14F-4D97-AF65-F5344CB8AC3E}">
        <p14:creationId xmlns:p14="http://schemas.microsoft.com/office/powerpoint/2010/main" val="1876495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46</a:t>
            </a:fld>
            <a:endParaRPr lang="en-GB">
              <a:solidFill>
                <a:prstClr val="black"/>
              </a:solidFill>
            </a:endParaRPr>
          </a:p>
        </p:txBody>
      </p:sp>
    </p:spTree>
    <p:extLst>
      <p:ext uri="{BB962C8B-B14F-4D97-AF65-F5344CB8AC3E}">
        <p14:creationId xmlns:p14="http://schemas.microsoft.com/office/powerpoint/2010/main" val="3924579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dirty="0"/>
              <a:t> </a:t>
            </a:r>
            <a:r>
              <a:rPr lang="en-US" baseline="0" dirty="0"/>
              <a:t>6 minutes (for </a:t>
            </a:r>
            <a:r>
              <a:rPr lang="en-US" dirty="0"/>
              <a:t>slides all slides on this activity)</a:t>
            </a:r>
            <a:r>
              <a:rPr lang="en-US" baseline="0" dirty="0"/>
              <a:t> </a:t>
            </a:r>
          </a:p>
          <a:p>
            <a:endParaRPr lang="en-US" baseline="0" dirty="0"/>
          </a:p>
          <a:p>
            <a:r>
              <a:rPr lang="en-US" b="1" baseline="0" dirty="0"/>
              <a:t>Aim: </a:t>
            </a:r>
            <a:r>
              <a:rPr lang="en-US" baseline="0" dirty="0"/>
              <a:t>This activity is designed as a follow-on from the previous activity to reinforce the range of infinitives that can be used in this construction, not only ‘</a:t>
            </a:r>
            <a:r>
              <a:rPr lang="en-US" baseline="0" dirty="0" err="1"/>
              <a:t>ir</a:t>
            </a:r>
            <a:r>
              <a:rPr lang="en-US" baseline="0" dirty="0"/>
              <a:t>’.</a:t>
            </a:r>
          </a:p>
          <a:p>
            <a:endParaRPr lang="en-US" baseline="0" dirty="0"/>
          </a:p>
          <a:p>
            <a:r>
              <a:rPr lang="en-US" b="1" baseline="0" dirty="0"/>
              <a:t>Procedure:</a:t>
            </a:r>
            <a:endParaRPr lang="en-US" b="1" dirty="0"/>
          </a:p>
          <a:p>
            <a:pPr marL="228600" indent="-228600">
              <a:buAutoNum type="arabicPeriod"/>
            </a:pPr>
            <a:r>
              <a:rPr lang="en-GB" baseline="0" dirty="0"/>
              <a:t>G</a:t>
            </a:r>
            <a:r>
              <a:rPr lang="en-GB" dirty="0"/>
              <a:t>ive students, in pairs,</a:t>
            </a:r>
            <a:r>
              <a:rPr lang="en-GB" baseline="0" dirty="0"/>
              <a:t> a minute’s thinking time to refresh their knowledge of the meaning of the infinitives. Allow recourse to reference materials.  </a:t>
            </a:r>
          </a:p>
          <a:p>
            <a:pPr marL="228600" indent="-228600">
              <a:buAutoNum type="arabicPeriod"/>
            </a:pPr>
            <a:r>
              <a:rPr lang="en-GB" baseline="0" dirty="0"/>
              <a:t>Students need to then determine the maximum number of infinitives that will fit into each sentence.  There are then three more sentences to consider on the next slides.</a:t>
            </a:r>
          </a:p>
          <a:p>
            <a:pPr marL="228600" indent="-228600">
              <a:buAutoNum type="arabicPeriod"/>
            </a:pPr>
            <a:r>
              <a:rPr lang="en-GB" baseline="0" dirty="0"/>
              <a:t>All possible verbs that would fit are then revealed with a click. Perhaps the teacher could write down a verb that they are thinking of and see if the students can guess correctly to see if great minds think alike. </a:t>
            </a:r>
          </a:p>
          <a:p>
            <a:pPr marL="228600" indent="-228600">
              <a:buAutoNum type="arabicPeriod"/>
            </a:pPr>
            <a:r>
              <a:rPr lang="en-GB" baseline="0" dirty="0"/>
              <a:t>As part of the feedback, elicit quick translations in English from students to reinforce the future meaning of these sentences (i.e. not only the meaning of the infinitives).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After attempting all three sentences, ask students to also consider if they can think of any other infinitives that they have learnt that would work in these sentences (e.g. </a:t>
            </a:r>
            <a:r>
              <a:rPr lang="en-GB" baseline="0" dirty="0" err="1"/>
              <a:t>Voy</a:t>
            </a:r>
            <a:r>
              <a:rPr lang="en-GB" baseline="0" dirty="0"/>
              <a:t> a </a:t>
            </a:r>
            <a:r>
              <a:rPr lang="en-GB" baseline="0" dirty="0" err="1"/>
              <a:t>trabajar</a:t>
            </a:r>
            <a:r>
              <a:rPr lang="en-GB" baseline="0" dirty="0"/>
              <a:t> en el </a:t>
            </a:r>
            <a:r>
              <a:rPr lang="en-GB" baseline="0" dirty="0" err="1"/>
              <a:t>mercado</a:t>
            </a:r>
            <a:r>
              <a:rPr lang="en-GB" baseline="0" dirty="0"/>
              <a:t>). See slide 43.</a:t>
            </a:r>
            <a:endParaRPr lang="en-GB" dirty="0"/>
          </a:p>
          <a:p>
            <a:endParaRPr lang="en-GB" baseline="0" dirty="0"/>
          </a:p>
          <a:p>
            <a:r>
              <a:rPr lang="en-GB" b="1" baseline="0" dirty="0"/>
              <a:t>Notes: </a:t>
            </a:r>
          </a:p>
          <a:p>
            <a:r>
              <a:rPr lang="en-GB" baseline="0" dirty="0"/>
              <a:t>There will be some creative sentences made e.g. ’¡Voy a </a:t>
            </a:r>
            <a:r>
              <a:rPr lang="en-GB" baseline="0" dirty="0" err="1"/>
              <a:t>vivir</a:t>
            </a:r>
            <a:r>
              <a:rPr lang="en-GB" baseline="0" dirty="0"/>
              <a:t> en el mercado!’ As long as these are grammatically possible, then they should be accepted and encouraged. Such moments are often memorable when learning a language.</a:t>
            </a:r>
          </a:p>
          <a:p>
            <a:r>
              <a:rPr lang="en-GB" baseline="0" dirty="0"/>
              <a:t>Ungrammatical sentences may be due to preposition use (e.g. *voy a ir en la playa) or transitive/intransitive verb use (*voy a descubrir en la playa – requires a direct object). It may help to explain this to students before starting the activity.</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528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299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Aim: </a:t>
            </a:r>
            <a:r>
              <a:rPr lang="en-US" baseline="0" dirty="0"/>
              <a:t>This item focuses on the use of ‘al’ and the verbs of motion that precede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643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aseline="0" dirty="0"/>
              <a:t>and elicit the pronunciation of the </a:t>
            </a:r>
            <a:r>
              <a:rPr lang="en-GB" b="1" baseline="0" dirty="0"/>
              <a:t>individual SSC ‘</a:t>
            </a:r>
            <a:r>
              <a:rPr lang="en-GB" b="1" baseline="0" dirty="0" err="1"/>
              <a:t>rr</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aseline="0" dirty="0"/>
              <a:t>Word frequency rankings: </a:t>
            </a:r>
            <a:r>
              <a:rPr lang="en-GB" b="1" baseline="0" dirty="0" err="1"/>
              <a:t>perro</a:t>
            </a:r>
            <a:r>
              <a:rPr lang="en-GB" b="1" baseline="0" dirty="0"/>
              <a:t> </a:t>
            </a:r>
            <a:r>
              <a:rPr lang="en-GB" baseline="0" dirty="0"/>
              <a:t>[888]; </a:t>
            </a:r>
            <a:r>
              <a:rPr lang="en-GB" b="1" baseline="0" dirty="0" err="1"/>
              <a:t>correr</a:t>
            </a:r>
            <a:r>
              <a:rPr lang="en-GB" b="1" baseline="0" dirty="0"/>
              <a:t> </a:t>
            </a:r>
            <a:r>
              <a:rPr lang="en-GB" baseline="0" dirty="0"/>
              <a:t>[343]; </a:t>
            </a:r>
            <a:r>
              <a:rPr lang="en-GB" b="1" baseline="0" dirty="0" err="1"/>
              <a:t>cerrar</a:t>
            </a:r>
            <a:r>
              <a:rPr lang="en-GB" b="1" baseline="0" dirty="0"/>
              <a:t> </a:t>
            </a:r>
            <a:r>
              <a:rPr lang="en-GB" b="0" baseline="0" dirty="0"/>
              <a:t>[521];</a:t>
            </a:r>
            <a:r>
              <a:rPr lang="en-GB" baseline="0" dirty="0"/>
              <a:t> </a:t>
            </a:r>
            <a:r>
              <a:rPr lang="en-GB" b="1" baseline="0" dirty="0" err="1"/>
              <a:t>correo</a:t>
            </a:r>
            <a:r>
              <a:rPr lang="en-GB" b="1" baseline="0" dirty="0"/>
              <a:t> </a:t>
            </a:r>
            <a:r>
              <a:rPr lang="en-GB" baseline="0" dirty="0"/>
              <a:t>[1638]; </a:t>
            </a:r>
            <a:r>
              <a:rPr lang="en-GB" b="1" baseline="0" dirty="0"/>
              <a:t>barrio </a:t>
            </a:r>
            <a:r>
              <a:rPr lang="en-GB" baseline="0" dirty="0"/>
              <a:t>[940]; </a:t>
            </a:r>
            <a:r>
              <a:rPr lang="en-GB" b="1" baseline="0" dirty="0" err="1"/>
              <a:t>correcto</a:t>
            </a:r>
            <a:r>
              <a:rPr lang="en-GB" b="1" baseline="0" dirty="0"/>
              <a:t> </a:t>
            </a:r>
            <a:r>
              <a:rPr lang="en-GB" baseline="0" dirty="0"/>
              <a:t>[1467]</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369243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This is a prompt slide for easy reference of all three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aseline="0" dirty="0"/>
              <a:t>After attempting all three sentences, ask students if they can think of any other infinitives that they have learnt so far that would work in these sentences.  E.g. leer (en la playa), aprender </a:t>
            </a:r>
            <a:r>
              <a:rPr lang="en-GB" baseline="0" dirty="0" err="1"/>
              <a:t>vocabulario</a:t>
            </a:r>
            <a:r>
              <a:rPr lang="en-GB" baseline="0" dirty="0"/>
              <a:t> (en la playa), viajar a (otras partes del mundo).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39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a:t>
            </a:r>
            <a:r>
              <a:rPr lang="en-GB" sz="1200" b="0" i="0" kern="1200" dirty="0">
                <a:solidFill>
                  <a:schemeClr val="tx1"/>
                </a:solidFill>
                <a:effectLst/>
                <a:latin typeface="+mn-lt"/>
                <a:ea typeface="+mn-ea"/>
                <a:cs typeface="+mn-cs"/>
              </a:rPr>
              <a:t> 12 minutes</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Aim</a:t>
            </a:r>
            <a:r>
              <a:rPr lang="en-GB" sz="1200" b="1" i="0" kern="1200">
                <a:solidFill>
                  <a:schemeClr val="tx1"/>
                </a:solidFill>
                <a:effectLst/>
                <a:latin typeface="+mn-lt"/>
                <a:ea typeface="+mn-ea"/>
                <a:cs typeface="+mn-cs"/>
              </a:rPr>
              <a:t>:</a:t>
            </a:r>
            <a:r>
              <a:rPr lang="en-GB" sz="1200" b="1"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to practise using question </a:t>
            </a:r>
            <a:r>
              <a:rPr lang="en-GB" sz="1200" b="0" i="0" kern="1200" dirty="0">
                <a:solidFill>
                  <a:schemeClr val="tx1"/>
                </a:solidFill>
                <a:effectLst/>
                <a:latin typeface="+mn-lt"/>
                <a:ea typeface="+mn-ea"/>
                <a:cs typeface="+mn-cs"/>
              </a:rPr>
              <a:t>words in the context of future plans (por qué, qué, </a:t>
            </a:r>
            <a:r>
              <a:rPr lang="en-GB" sz="1200" b="0" i="0" kern="1200" dirty="0" err="1">
                <a:solidFill>
                  <a:schemeClr val="tx1"/>
                </a:solidFill>
                <a:effectLst/>
                <a:latin typeface="+mn-lt"/>
                <a:ea typeface="+mn-ea"/>
                <a:cs typeface="+mn-cs"/>
              </a:rPr>
              <a:t>cuál</a:t>
            </a:r>
            <a:r>
              <a:rPr lang="en-GB" sz="1200" b="0" i="0" kern="1200" dirty="0">
                <a:solidFill>
                  <a:schemeClr val="tx1"/>
                </a:solidFill>
                <a:effectLst/>
                <a:latin typeface="+mn-lt"/>
                <a:ea typeface="+mn-ea"/>
                <a:cs typeface="+mn-cs"/>
              </a:rPr>
              <a:t>(es), </a:t>
            </a:r>
            <a:r>
              <a:rPr lang="en-GB" sz="1200" b="0" i="0" kern="1200" dirty="0" err="1">
                <a:solidFill>
                  <a:schemeClr val="tx1"/>
                </a:solidFill>
                <a:effectLst/>
                <a:latin typeface="+mn-lt"/>
                <a:ea typeface="+mn-ea"/>
                <a:cs typeface="+mn-cs"/>
              </a:rPr>
              <a:t>dónde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cuánto</a:t>
            </a:r>
            <a:r>
              <a:rPr lang="en-GB" sz="1200" b="0" i="0" kern="1200" dirty="0">
                <a:solidFill>
                  <a:schemeClr val="tx1"/>
                </a:solidFill>
                <a:effectLst/>
                <a:latin typeface="+mn-lt"/>
                <a:ea typeface="+mn-ea"/>
                <a:cs typeface="+mn-cs"/>
              </a:rPr>
              <a:t>(s), </a:t>
            </a:r>
            <a:r>
              <a:rPr lang="en-GB" sz="1200" b="0" i="0" kern="1200" dirty="0" err="1">
                <a:solidFill>
                  <a:schemeClr val="tx1"/>
                </a:solidFill>
                <a:effectLst/>
                <a:latin typeface="+mn-lt"/>
                <a:ea typeface="+mn-ea"/>
                <a:cs typeface="+mn-cs"/>
              </a:rPr>
              <a:t>cuándo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cómo</a:t>
            </a:r>
            <a:r>
              <a:rPr lang="en-GB" sz="1200" b="0" i="0" kern="1200" dirty="0">
                <a:solidFill>
                  <a:schemeClr val="tx1"/>
                </a:solidFill>
                <a:effectLst/>
                <a:latin typeface="+mn-lt"/>
                <a:ea typeface="+mn-ea"/>
                <a:cs typeface="+mn-cs"/>
              </a:rPr>
              <a:t>). All words have been previously taught</a:t>
            </a:r>
            <a:r>
              <a:rPr lang="en-GB" sz="1200" b="0" i="0" kern="1200" baseline="0" dirty="0">
                <a:solidFill>
                  <a:schemeClr val="tx1"/>
                </a:solidFill>
                <a:effectLst/>
                <a:latin typeface="+mn-lt"/>
                <a:ea typeface="+mn-ea"/>
                <a:cs typeface="+mn-cs"/>
              </a:rPr>
              <a:t> and practised in Y7 (introduced between 1.1.1 and 2.1.4</a:t>
            </a:r>
            <a:r>
              <a:rPr lang="en-GB" sz="1200" b="0" i="0" kern="1200" baseline="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endParaRPr lang="en-GB" sz="1200" b="0" i="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Procedure: </a:t>
            </a:r>
          </a:p>
          <a:p>
            <a:r>
              <a:rPr lang="en-GB" dirty="0"/>
              <a:t>1. Explanation slide for the speaking</a:t>
            </a:r>
            <a:r>
              <a:rPr lang="en-GB" baseline="0" dirty="0"/>
              <a:t> / listening / writing activity. Teachers click to go through the instructions. It may be useful to give out the speaking cards for each pair before going through the explanation. The cards are shown on the next two slides, and should not be shown during the activity.</a:t>
            </a:r>
          </a:p>
          <a:p>
            <a:r>
              <a:rPr lang="en-GB" baseline="0" dirty="0"/>
              <a:t>2. </a:t>
            </a:r>
            <a:r>
              <a:rPr lang="en-GB" dirty="0"/>
              <a:t>Person A asks person B the question in Spanish. P</a:t>
            </a:r>
            <a:r>
              <a:rPr lang="en-GB" baseline="0" dirty="0"/>
              <a:t>erson B listens and selects the correct answer to give from their list.</a:t>
            </a:r>
          </a:p>
          <a:p>
            <a:r>
              <a:rPr lang="en-GB" baseline="0" dirty="0"/>
              <a:t>3. Person A then writes down the answer in Spanish.</a:t>
            </a:r>
          </a:p>
          <a:p>
            <a:r>
              <a:rPr lang="en-GB" baseline="0" dirty="0"/>
              <a:t>4</a:t>
            </a:r>
            <a:r>
              <a:rPr lang="en-GB" baseline="0"/>
              <a:t>. Show </a:t>
            </a:r>
            <a:r>
              <a:rPr lang="en-GB" baseline="0" dirty="0"/>
              <a:t>correct versions at the end for </a:t>
            </a:r>
            <a:r>
              <a:rPr lang="en-GB" baseline="0"/>
              <a:t>checking.</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Note: </a:t>
            </a:r>
            <a:r>
              <a:rPr lang="en-GB" sz="1200" b="0" i="0" kern="1200">
                <a:solidFill>
                  <a:schemeClr val="tx1"/>
                </a:solidFill>
                <a:effectLst/>
                <a:latin typeface="+mn-lt"/>
                <a:ea typeface="+mn-ea"/>
                <a:cs typeface="+mn-cs"/>
              </a:rPr>
              <a:t>to help students to formulate the questions, vocabulary</a:t>
            </a:r>
            <a:r>
              <a:rPr lang="en-GB" sz="1200" b="0" i="0" kern="1200" baseline="0">
                <a:solidFill>
                  <a:schemeClr val="tx1"/>
                </a:solidFill>
                <a:effectLst/>
                <a:latin typeface="+mn-lt"/>
                <a:ea typeface="+mn-ea"/>
                <a:cs typeface="+mn-cs"/>
              </a:rPr>
              <a:t> is provided for items 1-3, except for the question word itself. Items 4-6 require full sentence oral translation. P</a:t>
            </a:r>
            <a:r>
              <a:rPr lang="en-GB" sz="1200" b="0" i="0" kern="1200">
                <a:solidFill>
                  <a:schemeClr val="tx1"/>
                </a:solidFill>
                <a:effectLst/>
                <a:latin typeface="+mn-lt"/>
                <a:ea typeface="+mn-ea"/>
                <a:cs typeface="+mn-cs"/>
              </a:rPr>
              <a:t>rompt students to look</a:t>
            </a:r>
            <a:r>
              <a:rPr lang="en-GB" sz="1200" b="0" i="0" kern="1200" baseline="0">
                <a:solidFill>
                  <a:schemeClr val="tx1"/>
                </a:solidFill>
                <a:effectLst/>
                <a:latin typeface="+mn-lt"/>
                <a:ea typeface="+mn-ea"/>
                <a:cs typeface="+mn-cs"/>
              </a:rPr>
              <a:t> back in their exercise books to find the Spanish if they cannot readily recall the words.  </a:t>
            </a:r>
          </a:p>
          <a:p>
            <a:endParaRPr lang="en-GB" baseline="0" dirty="0"/>
          </a:p>
          <a:p>
            <a:r>
              <a:rPr lang="en-GB" b="1" baseline="0" dirty="0"/>
              <a:t>Notes:</a:t>
            </a:r>
          </a:p>
          <a:p>
            <a:r>
              <a:rPr lang="en-GB" baseline="0" dirty="0"/>
              <a:t>If this is being done as a screencast for remote learning, the teacher can play the part of Person A, first asking the questions that the student (Person B) will listen and respond to. </a:t>
            </a:r>
          </a:p>
          <a:p>
            <a:r>
              <a:rPr lang="en-GB" sz="1200" b="0" i="0" kern="1200" baseline="0" dirty="0">
                <a:solidFill>
                  <a:schemeClr val="tx1"/>
                </a:solidFill>
                <a:effectLst/>
                <a:latin typeface="+mn-lt"/>
                <a:ea typeface="+mn-ea"/>
                <a:cs typeface="+mn-cs"/>
              </a:rPr>
              <a:t>Teachers should encourage students to correctly use ‘</a:t>
            </a:r>
            <a:r>
              <a:rPr lang="en-GB" sz="1200" b="0" i="0" kern="1200" baseline="0" dirty="0" err="1">
                <a:solidFill>
                  <a:schemeClr val="tx1"/>
                </a:solidFill>
                <a:effectLst/>
                <a:latin typeface="+mn-lt"/>
                <a:ea typeface="+mn-ea"/>
                <a:cs typeface="+mn-cs"/>
              </a:rPr>
              <a:t>cuánto</a:t>
            </a:r>
            <a:r>
              <a:rPr lang="en-GB" sz="1200" b="0" i="0" kern="1200" baseline="0" dirty="0">
                <a:solidFill>
                  <a:schemeClr val="tx1"/>
                </a:solidFill>
                <a:effectLst/>
                <a:latin typeface="+mn-lt"/>
                <a:ea typeface="+mn-ea"/>
                <a:cs typeface="+mn-cs"/>
              </a:rPr>
              <a:t>’ (with gender and number agreement) and ‘</a:t>
            </a:r>
            <a:r>
              <a:rPr lang="en-GB" sz="1200" b="0" i="0" kern="1200" baseline="0" dirty="0" err="1">
                <a:solidFill>
                  <a:schemeClr val="tx1"/>
                </a:solidFill>
                <a:effectLst/>
                <a:latin typeface="+mn-lt"/>
                <a:ea typeface="+mn-ea"/>
                <a:cs typeface="+mn-cs"/>
              </a:rPr>
              <a:t>cuál</a:t>
            </a:r>
            <a:r>
              <a:rPr lang="en-GB" sz="1200" b="0" i="0" kern="1200" baseline="0" dirty="0">
                <a:solidFill>
                  <a:schemeClr val="tx1"/>
                </a:solidFill>
                <a:effectLst/>
                <a:latin typeface="+mn-lt"/>
                <a:ea typeface="+mn-ea"/>
                <a:cs typeface="+mn-cs"/>
              </a:rPr>
              <a:t>’ (with number agreement), though this is not the main focus of the activity.</a:t>
            </a:r>
          </a:p>
          <a:p>
            <a:r>
              <a:rPr lang="en-GB" sz="1200" b="0" i="0" kern="1200" baseline="0" dirty="0">
                <a:solidFill>
                  <a:schemeClr val="tx1"/>
                </a:solidFill>
                <a:effectLst/>
                <a:latin typeface="+mn-lt"/>
                <a:ea typeface="+mn-ea"/>
                <a:cs typeface="+mn-cs"/>
              </a:rPr>
              <a:t>Teachers should ensure that ‘</a:t>
            </a:r>
            <a:r>
              <a:rPr lang="en-GB" sz="1200" b="0" i="0" kern="1200" baseline="0" dirty="0" err="1">
                <a:solidFill>
                  <a:schemeClr val="tx1"/>
                </a:solidFill>
                <a:effectLst/>
                <a:latin typeface="+mn-lt"/>
                <a:ea typeface="+mn-ea"/>
                <a:cs typeface="+mn-cs"/>
              </a:rPr>
              <a:t>vez</a:t>
            </a:r>
            <a:r>
              <a:rPr lang="en-GB" sz="1200" b="0" i="0" kern="1200" baseline="0" dirty="0">
                <a:solidFill>
                  <a:schemeClr val="tx1"/>
                </a:solidFill>
                <a:effectLst/>
                <a:latin typeface="+mn-lt"/>
                <a:ea typeface="+mn-ea"/>
                <a:cs typeface="+mn-cs"/>
              </a:rPr>
              <a:t>’ is understood in the instructions. Although this hasn’t been taught as part of SoW vocabulary, the word has been seen multiple times in the instructions for phonics activities, e.g., ‘¿</a:t>
            </a:r>
            <a:r>
              <a:rPr lang="en-GB" sz="1200" b="0" i="0" kern="1200" baseline="0" dirty="0" err="1">
                <a:solidFill>
                  <a:schemeClr val="tx1"/>
                </a:solidFill>
                <a:effectLst/>
                <a:latin typeface="+mn-lt"/>
                <a:ea typeface="+mn-ea"/>
                <a:cs typeface="+mn-cs"/>
              </a:rPr>
              <a:t>Cuántas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veces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escuchas</a:t>
            </a:r>
            <a:r>
              <a:rPr lang="en-GB" sz="1200" b="0" i="0" kern="1200" baseline="0" dirty="0">
                <a:solidFill>
                  <a:schemeClr val="tx1"/>
                </a:solidFill>
                <a:effectLst/>
                <a:latin typeface="+mn-lt"/>
                <a:ea typeface="+mn-ea"/>
                <a:cs typeface="+mn-cs"/>
              </a:rPr>
              <a:t> ‘j’?</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66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A</a:t>
            </a:r>
            <a:r>
              <a:rPr lang="en-GB" b="0" baseline="0" dirty="0"/>
              <a:t> printable version of these cards is available with the resource.</a:t>
            </a:r>
            <a:endParaRPr lang="en-GB" b="0" dirty="0"/>
          </a:p>
          <a:p>
            <a:endParaRPr lang="en-GB" dirty="0"/>
          </a:p>
          <a:p>
            <a:r>
              <a:rPr lang="en-GB" b="1" baseline="0" dirty="0"/>
              <a:t>Notes</a:t>
            </a:r>
          </a:p>
          <a:p>
            <a:r>
              <a:rPr lang="en-GB" b="0" baseline="0" dirty="0"/>
              <a:t>Teachers can explain to students that the answers on their sheet are the ones that they will say to their partner – </a:t>
            </a:r>
            <a:r>
              <a:rPr lang="en-GB" b="1" baseline="0" dirty="0"/>
              <a:t>these are not the answers to their own questions</a:t>
            </a:r>
            <a:r>
              <a:rPr lang="en-GB" b="0" baseline="0" dirty="0"/>
              <a:t>.  This is a speaking and listening task, not a reading.</a:t>
            </a:r>
          </a:p>
          <a:p>
            <a:r>
              <a:rPr lang="en-GB" b="0" baseline="0" dirty="0"/>
              <a:t>The final three questions have prompts in English in order to elicit full sentences with the target features.</a:t>
            </a:r>
          </a:p>
          <a:p>
            <a:endParaRPr lang="en-GB" baseline="0" dirty="0"/>
          </a:p>
          <a:p>
            <a:br>
              <a:rPr lang="es-ES" dirty="0"/>
            </a:br>
            <a:endParaRPr lang="es-ES" dirty="0"/>
          </a:p>
          <a:p>
            <a:br>
              <a:rPr lang="es-ES"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5204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A</a:t>
            </a:r>
            <a:r>
              <a:rPr lang="en-GB" b="0" baseline="0" dirty="0"/>
              <a:t> printable version of these cards is available with the resource.  </a:t>
            </a:r>
          </a:p>
          <a:p>
            <a:endParaRPr lang="en-GB" b="0" baseline="0" dirty="0"/>
          </a:p>
          <a:p>
            <a:r>
              <a:rPr lang="en-GB" b="1" baseline="0" dirty="0"/>
              <a:t>Notes:</a:t>
            </a:r>
          </a:p>
          <a:p>
            <a:r>
              <a:rPr lang="en-GB" b="0" baseline="0" dirty="0"/>
              <a:t>Teachers should explain to students that the answers on their sheet are the ones that they will say to their partner – </a:t>
            </a:r>
            <a:r>
              <a:rPr lang="en-GB" b="1" baseline="0" dirty="0"/>
              <a:t>these are not the answers to their own questions</a:t>
            </a:r>
            <a:r>
              <a:rPr lang="en-GB" b="0" baseline="0" dirty="0"/>
              <a:t>.  This is a speaking and listening task, not a reading.</a:t>
            </a:r>
          </a:p>
          <a:p>
            <a:r>
              <a:rPr lang="en-GB" b="0" baseline="0" dirty="0"/>
              <a:t>The final three questions have prompts in English in order to elicit full sentences with the target features.</a:t>
            </a:r>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28832230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p>
          <a:p>
            <a:r>
              <a:rPr lang="en-GB" b="0" baseline="0" dirty="0"/>
              <a:t>1. </a:t>
            </a:r>
            <a:r>
              <a:rPr lang="en-GB" baseline="0" dirty="0"/>
              <a:t>Teachers can use this slide to give feedback on students’ answers (and correct choice of question word) following the </a:t>
            </a:r>
            <a:r>
              <a:rPr lang="en-GB" baseline="0" dirty="0" err="1"/>
              <a:t>pairwork</a:t>
            </a:r>
            <a:r>
              <a:rPr lang="en-GB" baseline="0" dirty="0"/>
              <a:t>.</a:t>
            </a:r>
          </a:p>
          <a:p>
            <a:r>
              <a:rPr lang="en-GB" baseline="0" dirty="0"/>
              <a:t>2. Answers appear one at a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6577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3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409189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92801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 </a:t>
            </a:r>
            <a:r>
              <a:rPr lang="en-GB" sz="1200" baseline="0" dirty="0"/>
              <a:t>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pero</a:t>
            </a:r>
            <a:r>
              <a:rPr lang="en-GB" sz="1200" b="1" baseline="0" dirty="0"/>
              <a:t>’.</a:t>
            </a:r>
          </a:p>
          <a:p>
            <a:endParaRPr lang="en-GB" sz="1200" dirty="0"/>
          </a:p>
          <a:p>
            <a:r>
              <a:rPr lang="en-GB" sz="1200" dirty="0"/>
              <a:t>A possible gesture for this source word would be hold up your right hand, palm</a:t>
            </a:r>
            <a:r>
              <a:rPr lang="en-GB" sz="1200" baseline="0" dirty="0"/>
              <a:t> facing away, as if raising an objection or rejecting something.</a:t>
            </a:r>
            <a:br>
              <a:rPr lang="en-GB" sz="1200" baseline="0" dirty="0"/>
            </a:br>
            <a:r>
              <a:rPr lang="en-GB" sz="1200" baseline="0" dirty="0"/>
              <a:t>NB: Picture and gesture are abstract and pupils need to be told that ‘</a:t>
            </a:r>
            <a:r>
              <a:rPr lang="en-GB" sz="1200" baseline="0" dirty="0" err="1"/>
              <a:t>pero</a:t>
            </a:r>
            <a:r>
              <a:rPr lang="en-GB" sz="1200" baseline="0" dirty="0"/>
              <a:t>’ means ‘but’.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62032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76689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3622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1961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5266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4611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1288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2616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1785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6113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33205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0582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6941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85728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0956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91073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5927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562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99368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81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53524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66055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3846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7194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881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4113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20167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1534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3022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68287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92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6532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831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7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4011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495869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72463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7807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0" Type="http://schemas.openxmlformats.org/officeDocument/2006/relationships/image" Target="../media/image11.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1.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20.wav"/><Relationship Id="rId21" Type="http://schemas.openxmlformats.org/officeDocument/2006/relationships/image" Target="../media/image29.png"/><Relationship Id="rId7" Type="http://schemas.openxmlformats.org/officeDocument/2006/relationships/audio" Target="../media/audio24.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5.xml"/><Relationship Id="rId16" Type="http://schemas.openxmlformats.org/officeDocument/2006/relationships/image" Target="../media/image24.jp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image" Target="../media/image19.png"/><Relationship Id="rId5" Type="http://schemas.openxmlformats.org/officeDocument/2006/relationships/audio" Target="../media/audio22.wav"/><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1.wav"/><Relationship Id="rId9" Type="http://schemas.openxmlformats.org/officeDocument/2006/relationships/image" Target="../media/image17.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audio" Target="../media/audio22.wav"/><Relationship Id="rId3" Type="http://schemas.openxmlformats.org/officeDocument/2006/relationships/image" Target="../media/image16.png"/><Relationship Id="rId21"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audio" Target="../media/audio21.wav"/><Relationship Id="rId2" Type="http://schemas.openxmlformats.org/officeDocument/2006/relationships/notesSlide" Target="../notesSlides/notesSlide16.xml"/><Relationship Id="rId16" Type="http://schemas.openxmlformats.org/officeDocument/2006/relationships/audio" Target="../media/audio20.wav"/><Relationship Id="rId20"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4.jpg"/><Relationship Id="rId19" Type="http://schemas.openxmlformats.org/officeDocument/2006/relationships/audio" Target="../media/audio23.wav"/><Relationship Id="rId4" Type="http://schemas.openxmlformats.org/officeDocument/2006/relationships/image" Target="../media/image17.png"/><Relationship Id="rId9" Type="http://schemas.openxmlformats.org/officeDocument/2006/relationships/image" Target="../media/image23.pn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audio" Target="../media/audio25.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image" Target="../media/image30.png"/><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0.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1.png"/><Relationship Id="rId4" Type="http://schemas.openxmlformats.org/officeDocument/2006/relationships/image" Target="../media/image46.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audio" Target="../media/audio39.wav"/><Relationship Id="rId3" Type="http://schemas.openxmlformats.org/officeDocument/2006/relationships/image" Target="../media/image30.png"/><Relationship Id="rId7" Type="http://schemas.openxmlformats.org/officeDocument/2006/relationships/image" Target="../media/image58.png"/><Relationship Id="rId12" Type="http://schemas.openxmlformats.org/officeDocument/2006/relationships/image" Target="../media/image9.png"/><Relationship Id="rId17" Type="http://schemas.openxmlformats.org/officeDocument/2006/relationships/audio" Target="../media/audio38.wav"/><Relationship Id="rId2" Type="http://schemas.openxmlformats.org/officeDocument/2006/relationships/notesSlide" Target="../notesSlides/notesSlide31.xml"/><Relationship Id="rId16" Type="http://schemas.openxmlformats.org/officeDocument/2006/relationships/audio" Target="../media/audio37.wav"/><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audio" Target="../media/audio36.wav"/><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8.png"/><Relationship Id="rId18" Type="http://schemas.openxmlformats.org/officeDocument/2006/relationships/audio" Target="../media/audio42.wav"/><Relationship Id="rId3" Type="http://schemas.openxmlformats.org/officeDocument/2006/relationships/image" Target="../media/image64.jpeg"/><Relationship Id="rId7" Type="http://schemas.openxmlformats.org/officeDocument/2006/relationships/image" Target="../media/image65.png"/><Relationship Id="rId12" Type="http://schemas.openxmlformats.org/officeDocument/2006/relationships/image" Target="../media/image67.png"/><Relationship Id="rId17" Type="http://schemas.openxmlformats.org/officeDocument/2006/relationships/audio" Target="../media/audio41.wav"/><Relationship Id="rId2" Type="http://schemas.openxmlformats.org/officeDocument/2006/relationships/notesSlide" Target="../notesSlides/notesSlide32.xml"/><Relationship Id="rId16" Type="http://schemas.openxmlformats.org/officeDocument/2006/relationships/audio" Target="../media/audio40.wav"/><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66.jpeg"/><Relationship Id="rId5" Type="http://schemas.openxmlformats.org/officeDocument/2006/relationships/image" Target="../media/image24.jpg"/><Relationship Id="rId1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20.png"/><Relationship Id="rId1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audio" Target="../media/audio44.wav"/><Relationship Id="rId4" Type="http://schemas.openxmlformats.org/officeDocument/2006/relationships/audio" Target="../media/audio43.wav"/></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2.jpeg"/><Relationship Id="rId18" Type="http://schemas.openxmlformats.org/officeDocument/2006/relationships/image" Target="../media/image77.png"/><Relationship Id="rId26" Type="http://schemas.openxmlformats.org/officeDocument/2006/relationships/image" Target="../media/image46.png"/><Relationship Id="rId3" Type="http://schemas.openxmlformats.org/officeDocument/2006/relationships/audio" Target="../media/audio45.wav"/><Relationship Id="rId21" Type="http://schemas.openxmlformats.org/officeDocument/2006/relationships/audio" Target="../media/audio50.wav"/><Relationship Id="rId7" Type="http://schemas.openxmlformats.org/officeDocument/2006/relationships/image" Target="../media/image19.png"/><Relationship Id="rId12" Type="http://schemas.openxmlformats.org/officeDocument/2006/relationships/image" Target="../media/image38.png"/><Relationship Id="rId17" Type="http://schemas.openxmlformats.org/officeDocument/2006/relationships/image" Target="../media/image76.png"/><Relationship Id="rId25" Type="http://schemas.openxmlformats.org/officeDocument/2006/relationships/image" Target="../media/image50.png"/><Relationship Id="rId2" Type="http://schemas.openxmlformats.org/officeDocument/2006/relationships/notesSlide" Target="../notesSlides/notesSlide38.xml"/><Relationship Id="rId16" Type="http://schemas.openxmlformats.org/officeDocument/2006/relationships/image" Target="../media/image75.png"/><Relationship Id="rId20" Type="http://schemas.openxmlformats.org/officeDocument/2006/relationships/audio" Target="../media/audio49.wav"/><Relationship Id="rId29"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audio" Target="../media/audio47.wav"/><Relationship Id="rId15" Type="http://schemas.openxmlformats.org/officeDocument/2006/relationships/image" Target="../media/image74.png"/><Relationship Id="rId23" Type="http://schemas.openxmlformats.org/officeDocument/2006/relationships/audio" Target="../media/audio52.wav"/><Relationship Id="rId28" Type="http://schemas.openxmlformats.org/officeDocument/2006/relationships/image" Target="../media/image78.png"/><Relationship Id="rId10" Type="http://schemas.openxmlformats.org/officeDocument/2006/relationships/image" Target="../media/image35.png"/><Relationship Id="rId19" Type="http://schemas.openxmlformats.org/officeDocument/2006/relationships/image" Target="../media/image45.png"/><Relationship Id="rId4" Type="http://schemas.openxmlformats.org/officeDocument/2006/relationships/audio" Target="../media/audio46.wav"/><Relationship Id="rId9" Type="http://schemas.openxmlformats.org/officeDocument/2006/relationships/image" Target="../media/image36.png"/><Relationship Id="rId14" Type="http://schemas.openxmlformats.org/officeDocument/2006/relationships/image" Target="../media/image73.png"/><Relationship Id="rId22" Type="http://schemas.openxmlformats.org/officeDocument/2006/relationships/audio" Target="../media/audio51.wav"/><Relationship Id="rId27"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39.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40.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41.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42.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43.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44.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45.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19.png"/><Relationship Id="rId21" Type="http://schemas.openxmlformats.org/officeDocument/2006/relationships/image" Target="../media/image79.png"/><Relationship Id="rId7" Type="http://schemas.openxmlformats.org/officeDocument/2006/relationships/image" Target="../media/image37.png"/><Relationship Id="rId12" Type="http://schemas.openxmlformats.org/officeDocument/2006/relationships/image" Target="../media/image75.png"/><Relationship Id="rId17" Type="http://schemas.openxmlformats.org/officeDocument/2006/relationships/image" Target="../media/image50.png"/><Relationship Id="rId25" Type="http://schemas.openxmlformats.org/officeDocument/2006/relationships/audio" Target="../media/audio48.wav"/><Relationship Id="rId2" Type="http://schemas.openxmlformats.org/officeDocument/2006/relationships/notesSlide" Target="../notesSlides/notesSlide46.xml"/><Relationship Id="rId16" Type="http://schemas.openxmlformats.org/officeDocument/2006/relationships/image" Target="../media/image51.png"/><Relationship Id="rId20" Type="http://schemas.openxmlformats.org/officeDocument/2006/relationships/image" Target="../media/image78.png"/><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74.png"/><Relationship Id="rId24"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audio" Target="../media/audio45.wav"/><Relationship Id="rId27" Type="http://schemas.openxmlformats.org/officeDocument/2006/relationships/audio" Target="../media/audio50.wav"/></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8.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hyperlink" Target="https://quizlet.com/gb/490816098/year-7-spanish-term-31-week-1-flash-cards/" TargetMode="External"/><Relationship Id="rId5" Type="http://schemas.openxmlformats.org/officeDocument/2006/relationships/image" Target="../media/image83.png"/><Relationship Id="rId4" Type="http://schemas.openxmlformats.org/officeDocument/2006/relationships/hyperlink" Target="https://quizlet.com/gb/499168225/y7-spanish-term-32-week-3-flash-cards/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5317"/>
            <a:ext cx="6309020" cy="879475"/>
          </a:xfrm>
        </p:spPr>
        <p:txBody>
          <a:bodyPr>
            <a:noAutofit/>
          </a:bodyPr>
          <a:lstStyle/>
          <a:p>
            <a:pPr algn="l"/>
            <a:r>
              <a:rPr lang="en-GB" sz="4000" b="1" dirty="0">
                <a:solidFill>
                  <a:prstClr val="white"/>
                </a:solidFill>
              </a:rPr>
              <a:t>Describing future plans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2954114"/>
            <a:ext cx="7509882" cy="1071971"/>
          </a:xfrm>
        </p:spPr>
        <p:txBody>
          <a:bodyPr>
            <a:normAutofit/>
          </a:bodyPr>
          <a:lstStyle/>
          <a:p>
            <a:pPr algn="l"/>
            <a:r>
              <a:rPr lang="es-ES" sz="3200">
                <a:solidFill>
                  <a:schemeClr val="bg1"/>
                </a:solidFill>
              </a:rPr>
              <a:t>Using ‘ir’ in 1st person plural: ‘</a:t>
            </a:r>
            <a:r>
              <a:rPr lang="en-GB" sz="3200">
                <a:solidFill>
                  <a:schemeClr val="bg1"/>
                </a:solidFill>
              </a:rPr>
              <a:t>vamos’</a:t>
            </a:r>
            <a:endParaRPr lang="en-GB" sz="3200" dirty="0">
              <a:solidFill>
                <a:schemeClr val="bg1"/>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510547"/>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prstClr val="white"/>
                </a:solidFill>
              </a:rPr>
              <a:t>SSCs [r], [</a:t>
            </a:r>
            <a:r>
              <a:rPr lang="en-GB" sz="3200" dirty="0" err="1">
                <a:solidFill>
                  <a:prstClr val="white"/>
                </a:solidFill>
              </a:rPr>
              <a:t>rr</a:t>
            </a:r>
            <a:r>
              <a:rPr lang="en-GB" sz="3200" dirty="0">
                <a:solidFill>
                  <a:prstClr val="white"/>
                </a:solidFill>
              </a:rPr>
              <a:t>] [revisited]</a:t>
            </a:r>
          </a:p>
          <a:p>
            <a:endParaRPr lang="en-US" sz="32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5 - Lesson 67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Nick Avery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11/08/22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8100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9" y="59064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7641" y="1916204"/>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221814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3" descr="cartoon holding hands up to show the word 'bu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0737" y="2039949"/>
            <a:ext cx="1158555" cy="1581772"/>
          </a:xfrm>
          <a:prstGeom prst="rect">
            <a:avLst/>
          </a:prstGeom>
        </p:spPr>
      </p:pic>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pic>
        <p:nvPicPr>
          <p:cNvPr id="30726" name="Picture 6" descr="Woman with dark brown hai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4721" y="4178711"/>
            <a:ext cx="1897641" cy="17458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16" name="TextBox 15"/>
          <p:cNvSpPr txBox="1"/>
          <p:nvPr/>
        </p:nvSpPr>
        <p:spPr>
          <a:xfrm>
            <a:off x="3937182" y="5443070"/>
            <a:ext cx="425292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[about; on top of]</a:t>
            </a: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pic>
        <p:nvPicPr>
          <p:cNvPr id="12" name="Picture 11" descr="boy opening a do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9236" y="1220954"/>
            <a:ext cx="1635585" cy="1635585"/>
          </a:xfrm>
          <a:prstGeom prst="rect">
            <a:avLst/>
          </a:prstGeom>
        </p:spPr>
      </p:pic>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pic>
        <p:nvPicPr>
          <p:cNvPr id="1026" name="Picture 2" descr="France, Flag, National, Symbols, Tricolour, Blue, White">
            <a:extLst>
              <a:ext uri="{FF2B5EF4-FFF2-40B4-BE49-F238E27FC236}">
                <a16:creationId xmlns:a16="http://schemas.microsoft.com/office/drawing/2014/main" id="{715F5C63-97D0-AA4F-AE7E-0760F11D2EE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77125" y="4311210"/>
            <a:ext cx="2742934" cy="18286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g of money">
            <a:extLst>
              <a:ext uri="{FF2B5EF4-FFF2-40B4-BE49-F238E27FC236}">
                <a16:creationId xmlns:a16="http://schemas.microsoft.com/office/drawing/2014/main" id="{A4916115-8DC8-8D48-83BE-AC9B52793C37}"/>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64721" y="1309216"/>
            <a:ext cx="1666398" cy="1227233"/>
          </a:xfrm>
          <a:prstGeom prst="rect">
            <a:avLst/>
          </a:prstGeom>
        </p:spPr>
      </p:pic>
    </p:spTree>
    <p:extLst>
      <p:ext uri="{BB962C8B-B14F-4D97-AF65-F5344CB8AC3E}">
        <p14:creationId xmlns:p14="http://schemas.microsoft.com/office/powerpoint/2010/main" val="17319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r_car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r_caro.wav"/>
                                        </p:tgtEl>
                                      </p:cMediaNode>
                                    </p:audio>
                                  </p:sub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6" name="r_ab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6" name="r_ab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7" name="r_seria.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726"/>
                                        </p:tgtEl>
                                        <p:attrNameLst>
                                          <p:attrName>style.visibility</p:attrName>
                                        </p:attrNameLst>
                                      </p:cBhvr>
                                      <p:to>
                                        <p:strVal val="visible"/>
                                      </p:to>
                                    </p:set>
                                    <p:animEffect transition="in" filter="fade">
                                      <p:cBhvr>
                                        <p:cTn id="49" dur="500"/>
                                        <p:tgtEl>
                                          <p:spTgt spid="30726"/>
                                        </p:tgtEl>
                                      </p:cBhvr>
                                    </p:animEffect>
                                  </p:childTnLst>
                                  <p:subTnLst>
                                    <p:audio>
                                      <p:cMediaNode>
                                        <p:cTn display="0" masterRel="sameClick">
                                          <p:stCondLst>
                                            <p:cond evt="begin" delay="0">
                                              <p:tn val="47"/>
                                            </p:cond>
                                          </p:stCondLst>
                                          <p:endCondLst>
                                            <p:cond evt="onStopAudio" delay="0">
                                              <p:tgtEl>
                                                <p:sldTgt/>
                                              </p:tgtEl>
                                            </p:cond>
                                          </p:endCondLst>
                                        </p:cTn>
                                        <p:tgtEl>
                                          <p:sndTgt r:embed="rId7" name="r_seria.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subTnLst>
                                    <p:audio>
                                      <p:cMediaNode>
                                        <p:cTn display="0" masterRel="sameClick">
                                          <p:stCondLst>
                                            <p:cond evt="begin" delay="0">
                                              <p:tn val="52"/>
                                            </p:cond>
                                          </p:stCondLst>
                                          <p:endCondLst>
                                            <p:cond evt="onStopAudio" delay="0">
                                              <p:tgtEl>
                                                <p:sldTgt/>
                                              </p:tgtEl>
                                            </p:cond>
                                          </p:endCondLst>
                                        </p:cTn>
                                        <p:tgtEl>
                                          <p:sndTgt r:embed="rId8" name="r_sobr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subTnLst>
                                    <p:audio>
                                      <p:cMediaNode>
                                        <p:cTn display="0" masterRel="sameClick">
                                          <p:stCondLst>
                                            <p:cond evt="begin" delay="0">
                                              <p:tn val="57"/>
                                            </p:cond>
                                          </p:stCondLst>
                                          <p:endCondLst>
                                            <p:cond evt="onStopAudio" delay="0">
                                              <p:tgtEl>
                                                <p:sldTgt/>
                                              </p:tgtEl>
                                            </p:cond>
                                          </p:endCondLst>
                                        </p:cTn>
                                        <p:tgtEl>
                                          <p:sndTgt r:embed="rId8" name="r_sobr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subTnLst>
                                    <p:audio>
                                      <p:cMediaNode>
                                        <p:cTn display="0" masterRel="sameClick">
                                          <p:stCondLst>
                                            <p:cond evt="begin" delay="0">
                                              <p:tn val="62"/>
                                            </p:cond>
                                          </p:stCondLst>
                                          <p:endCondLst>
                                            <p:cond evt="onStopAudio" delay="0">
                                              <p:tgtEl>
                                                <p:sldTgt/>
                                              </p:tgtEl>
                                            </p:cond>
                                          </p:endCondLst>
                                        </p:cTn>
                                        <p:tgtEl>
                                          <p:sndTgt r:embed="rId9" name="r_Francia.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1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Tree>
    <p:extLst>
      <p:ext uri="{BB962C8B-B14F-4D97-AF65-F5344CB8AC3E}">
        <p14:creationId xmlns:p14="http://schemas.microsoft.com/office/powerpoint/2010/main" val="37131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r_car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r_ab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r_seri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_sobr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630328" y="3455125"/>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Tree>
    <p:extLst>
      <p:ext uri="{BB962C8B-B14F-4D97-AF65-F5344CB8AC3E}">
        <p14:creationId xmlns:p14="http://schemas.microsoft.com/office/powerpoint/2010/main" val="18989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058" y="261182"/>
            <a:ext cx="10515600" cy="732584"/>
          </a:xfrm>
        </p:spPr>
        <p:txBody>
          <a:bodyPr>
            <a:normAutofit/>
          </a:bodyPr>
          <a:lstStyle/>
          <a:p>
            <a:r>
              <a:rPr lang="en-GB" sz="3200" dirty="0">
                <a:solidFill>
                  <a:schemeClr val="accent1">
                    <a:lumMod val="50000"/>
                  </a:schemeClr>
                </a:solidFill>
              </a:rPr>
              <a:t>Remember that ‘r’ can be pronounced in two ways.</a:t>
            </a:r>
          </a:p>
        </p:txBody>
      </p:sp>
      <p:sp>
        <p:nvSpPr>
          <p:cNvPr id="3" name="Title 1"/>
          <p:cNvSpPr txBox="1">
            <a:spLocks/>
          </p:cNvSpPr>
          <p:nvPr/>
        </p:nvSpPr>
        <p:spPr>
          <a:xfrm>
            <a:off x="579058" y="4256748"/>
            <a:ext cx="10515600" cy="73258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accent1">
                    <a:lumMod val="50000"/>
                  </a:schemeClr>
                </a:solidFill>
              </a:rPr>
              <a:t>If the word </a:t>
            </a:r>
            <a:r>
              <a:rPr lang="en-GB" sz="3200" b="1" dirty="0">
                <a:solidFill>
                  <a:schemeClr val="accent1">
                    <a:lumMod val="50000"/>
                  </a:schemeClr>
                </a:solidFill>
              </a:rPr>
              <a:t>begins with </a:t>
            </a:r>
            <a:r>
              <a:rPr lang="en-GB" sz="3200" dirty="0">
                <a:solidFill>
                  <a:schemeClr val="accent1">
                    <a:lumMod val="50000"/>
                  </a:schemeClr>
                </a:solidFill>
              </a:rPr>
              <a:t>a single ‘r’, it is rolled, just like ‘rr’.</a:t>
            </a:r>
          </a:p>
        </p:txBody>
      </p:sp>
      <p:sp>
        <p:nvSpPr>
          <p:cNvPr id="5" name="Action Button: Custom 20">
            <a:hlinkClick r:id="" action="ppaction://noaction" highlightClick="1">
              <a:snd r:embed="rId3" name="rico.wav"/>
            </a:hlinkClick>
            <a:extLst>
              <a:ext uri="{FF2B5EF4-FFF2-40B4-BE49-F238E27FC236}">
                <a16:creationId xmlns:a16="http://schemas.microsoft.com/office/drawing/2014/main" id="{FAC3B15A-89E7-A84E-A015-27C27EE98B0A}"/>
              </a:ext>
            </a:extLst>
          </p:cNvPr>
          <p:cNvSpPr/>
          <p:nvPr/>
        </p:nvSpPr>
        <p:spPr>
          <a:xfrm>
            <a:off x="677735" y="5157669"/>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 name="TextBox 5"/>
          <p:cNvSpPr txBox="1"/>
          <p:nvPr/>
        </p:nvSpPr>
        <p:spPr>
          <a:xfrm>
            <a:off x="1465939" y="4997844"/>
            <a:ext cx="2888343" cy="646331"/>
          </a:xfrm>
          <a:prstGeom prst="rect">
            <a:avLst/>
          </a:prstGeom>
          <a:solidFill>
            <a:schemeClr val="bg1"/>
          </a:solidFill>
          <a:ln>
            <a:solidFill>
              <a:schemeClr val="bg1"/>
            </a:solidFill>
          </a:ln>
        </p:spPr>
        <p:txBody>
          <a:bodyPr wrap="square" rtlCol="0">
            <a:spAutoFit/>
          </a:bodyPr>
          <a:lstStyle/>
          <a:p>
            <a:r>
              <a:rPr lang="en-GB" sz="3600" b="1" dirty="0">
                <a:solidFill>
                  <a:srgbClr val="E25B00"/>
                </a:solidFill>
              </a:rPr>
              <a:t>r</a:t>
            </a:r>
            <a:r>
              <a:rPr lang="en-GB" sz="3600" b="1" dirty="0">
                <a:solidFill>
                  <a:schemeClr val="accent1">
                    <a:lumMod val="50000"/>
                  </a:schemeClr>
                </a:solidFill>
              </a:rPr>
              <a:t>ico</a:t>
            </a:r>
          </a:p>
        </p:txBody>
      </p:sp>
      <p:sp>
        <p:nvSpPr>
          <p:cNvPr id="7" name="Title 1"/>
          <p:cNvSpPr txBox="1">
            <a:spLocks/>
          </p:cNvSpPr>
          <p:nvPr/>
        </p:nvSpPr>
        <p:spPr>
          <a:xfrm>
            <a:off x="579058" y="1272811"/>
            <a:ext cx="11210169" cy="732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accent1">
                    <a:lumMod val="50000"/>
                  </a:schemeClr>
                </a:solidFill>
              </a:rPr>
              <a:t>When a single ‘r’ appears </a:t>
            </a:r>
            <a:r>
              <a:rPr lang="en-GB" sz="2800" b="1" dirty="0">
                <a:solidFill>
                  <a:schemeClr val="accent1">
                    <a:lumMod val="50000"/>
                  </a:schemeClr>
                </a:solidFill>
              </a:rPr>
              <a:t>within or at the end of a word</a:t>
            </a:r>
            <a:r>
              <a:rPr lang="en-GB" sz="2800" dirty="0">
                <a:solidFill>
                  <a:schemeClr val="accent1">
                    <a:lumMod val="50000"/>
                  </a:schemeClr>
                </a:solidFill>
              </a:rPr>
              <a:t>, it is usually not rolled. Listen to these words and repeat them.</a:t>
            </a:r>
          </a:p>
        </p:txBody>
      </p:sp>
      <p:sp>
        <p:nvSpPr>
          <p:cNvPr id="8" name="Action Button: Custom 20">
            <a:hlinkClick r:id="" action="ppaction://noaction" highlightClick="1">
              <a:snd r:embed="rId4" name="sobre.wav"/>
            </a:hlinkClick>
            <a:extLst>
              <a:ext uri="{FF2B5EF4-FFF2-40B4-BE49-F238E27FC236}">
                <a16:creationId xmlns:a16="http://schemas.microsoft.com/office/drawing/2014/main" id="{FAC3B15A-89E7-A84E-A015-27C27EE98B0A}"/>
              </a:ext>
            </a:extLst>
          </p:cNvPr>
          <p:cNvSpPr/>
          <p:nvPr/>
        </p:nvSpPr>
        <p:spPr>
          <a:xfrm>
            <a:off x="677736" y="232120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20">
            <a:hlinkClick r:id="" action="ppaction://noaction" highlightClick="1">
              <a:snd r:embed="rId5" name="caro.wav"/>
            </a:hlinkClick>
            <a:extLst>
              <a:ext uri="{FF2B5EF4-FFF2-40B4-BE49-F238E27FC236}">
                <a16:creationId xmlns:a16="http://schemas.microsoft.com/office/drawing/2014/main" id="{FAC3B15A-89E7-A84E-A015-27C27EE98B0A}"/>
              </a:ext>
            </a:extLst>
          </p:cNvPr>
          <p:cNvSpPr/>
          <p:nvPr/>
        </p:nvSpPr>
        <p:spPr>
          <a:xfrm>
            <a:off x="677736" y="299202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20">
            <a:hlinkClick r:id="" action="ppaction://noaction" highlightClick="1">
              <a:snd r:embed="rId6" name="seria.wav"/>
            </a:hlinkClick>
            <a:extLst>
              <a:ext uri="{FF2B5EF4-FFF2-40B4-BE49-F238E27FC236}">
                <a16:creationId xmlns:a16="http://schemas.microsoft.com/office/drawing/2014/main" id="{FAC3B15A-89E7-A84E-A015-27C27EE98B0A}"/>
              </a:ext>
            </a:extLst>
          </p:cNvPr>
          <p:cNvSpPr/>
          <p:nvPr/>
        </p:nvSpPr>
        <p:spPr>
          <a:xfrm>
            <a:off x="677736" y="3635799"/>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20">
            <a:hlinkClick r:id="" action="ppaction://noaction" highlightClick="1">
              <a:snd r:embed="rId7" name="rojo.wav"/>
            </a:hlinkClick>
            <a:extLst>
              <a:ext uri="{FF2B5EF4-FFF2-40B4-BE49-F238E27FC236}">
                <a16:creationId xmlns:a16="http://schemas.microsoft.com/office/drawing/2014/main" id="{FAC3B15A-89E7-A84E-A015-27C27EE98B0A}"/>
              </a:ext>
            </a:extLst>
          </p:cNvPr>
          <p:cNvSpPr/>
          <p:nvPr/>
        </p:nvSpPr>
        <p:spPr>
          <a:xfrm>
            <a:off x="677735" y="5789492"/>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TextBox 19"/>
          <p:cNvSpPr txBox="1"/>
          <p:nvPr/>
        </p:nvSpPr>
        <p:spPr>
          <a:xfrm>
            <a:off x="1465941" y="5667237"/>
            <a:ext cx="2888343" cy="646331"/>
          </a:xfrm>
          <a:prstGeom prst="rect">
            <a:avLst/>
          </a:prstGeom>
          <a:solidFill>
            <a:schemeClr val="bg1"/>
          </a:solidFill>
          <a:ln>
            <a:solidFill>
              <a:schemeClr val="bg1"/>
            </a:solidFill>
          </a:ln>
        </p:spPr>
        <p:txBody>
          <a:bodyPr wrap="square" rtlCol="0">
            <a:spAutoFit/>
          </a:bodyPr>
          <a:lstStyle/>
          <a:p>
            <a:r>
              <a:rPr lang="en-GB" sz="3600" b="1" dirty="0">
                <a:solidFill>
                  <a:srgbClr val="E25B00"/>
                </a:solidFill>
              </a:rPr>
              <a:t>r</a:t>
            </a:r>
            <a:r>
              <a:rPr lang="en-GB" sz="3600" b="1" dirty="0">
                <a:solidFill>
                  <a:schemeClr val="accent1">
                    <a:lumMod val="50000"/>
                  </a:schemeClr>
                </a:solidFill>
              </a:rPr>
              <a:t>ojo</a:t>
            </a:r>
          </a:p>
        </p:txBody>
      </p:sp>
      <p:sp>
        <p:nvSpPr>
          <p:cNvPr id="21" name="TextBox 20"/>
          <p:cNvSpPr txBox="1"/>
          <p:nvPr/>
        </p:nvSpPr>
        <p:spPr>
          <a:xfrm>
            <a:off x="1465940" y="2196828"/>
            <a:ext cx="2888343" cy="646331"/>
          </a:xfrm>
          <a:prstGeom prst="rect">
            <a:avLst/>
          </a:prstGeom>
          <a:solidFill>
            <a:schemeClr val="bg1"/>
          </a:solidFill>
          <a:ln>
            <a:solidFill>
              <a:schemeClr val="bg1"/>
            </a:solidFill>
          </a:ln>
        </p:spPr>
        <p:txBody>
          <a:bodyPr wrap="square" rtlCol="0">
            <a:spAutoFit/>
          </a:bodyPr>
          <a:lstStyle/>
          <a:p>
            <a:r>
              <a:rPr lang="en-GB" sz="3600" b="1" dirty="0">
                <a:solidFill>
                  <a:schemeClr val="accent1">
                    <a:lumMod val="50000"/>
                  </a:schemeClr>
                </a:solidFill>
              </a:rPr>
              <a:t>sob</a:t>
            </a:r>
            <a:r>
              <a:rPr lang="en-GB" sz="3600" b="1" dirty="0">
                <a:solidFill>
                  <a:srgbClr val="E25B00"/>
                </a:solidFill>
              </a:rPr>
              <a:t>r</a:t>
            </a:r>
            <a:r>
              <a:rPr lang="en-GB" sz="3600" b="1" dirty="0">
                <a:solidFill>
                  <a:schemeClr val="accent1">
                    <a:lumMod val="50000"/>
                  </a:schemeClr>
                </a:solidFill>
              </a:rPr>
              <a:t>e</a:t>
            </a:r>
          </a:p>
        </p:txBody>
      </p:sp>
      <p:sp>
        <p:nvSpPr>
          <p:cNvPr id="22" name="TextBox 21"/>
          <p:cNvSpPr txBox="1"/>
          <p:nvPr/>
        </p:nvSpPr>
        <p:spPr>
          <a:xfrm>
            <a:off x="1465939" y="2874913"/>
            <a:ext cx="2888343" cy="646331"/>
          </a:xfrm>
          <a:prstGeom prst="rect">
            <a:avLst/>
          </a:prstGeom>
          <a:solidFill>
            <a:schemeClr val="bg1"/>
          </a:solidFill>
          <a:ln>
            <a:solidFill>
              <a:schemeClr val="bg1"/>
            </a:solidFill>
          </a:ln>
        </p:spPr>
        <p:txBody>
          <a:bodyPr wrap="square" rtlCol="0">
            <a:spAutoFit/>
          </a:bodyPr>
          <a:lstStyle/>
          <a:p>
            <a:r>
              <a:rPr lang="en-GB" sz="3600" b="1" dirty="0">
                <a:solidFill>
                  <a:schemeClr val="accent1">
                    <a:lumMod val="50000"/>
                  </a:schemeClr>
                </a:solidFill>
              </a:rPr>
              <a:t>ca</a:t>
            </a:r>
            <a:r>
              <a:rPr lang="en-GB" sz="3600" b="1" dirty="0">
                <a:solidFill>
                  <a:srgbClr val="E25B00"/>
                </a:solidFill>
              </a:rPr>
              <a:t>r</a:t>
            </a:r>
            <a:r>
              <a:rPr lang="en-GB" sz="3600" b="1" dirty="0">
                <a:solidFill>
                  <a:schemeClr val="accent1">
                    <a:lumMod val="50000"/>
                  </a:schemeClr>
                </a:solidFill>
              </a:rPr>
              <a:t>o</a:t>
            </a:r>
          </a:p>
        </p:txBody>
      </p:sp>
      <p:sp>
        <p:nvSpPr>
          <p:cNvPr id="23" name="TextBox 22"/>
          <p:cNvSpPr txBox="1"/>
          <p:nvPr/>
        </p:nvSpPr>
        <p:spPr>
          <a:xfrm>
            <a:off x="1465939" y="3528024"/>
            <a:ext cx="2888343" cy="646331"/>
          </a:xfrm>
          <a:prstGeom prst="rect">
            <a:avLst/>
          </a:prstGeom>
          <a:solidFill>
            <a:schemeClr val="bg1"/>
          </a:solidFill>
          <a:ln>
            <a:solidFill>
              <a:schemeClr val="bg1"/>
            </a:solidFill>
          </a:ln>
        </p:spPr>
        <p:txBody>
          <a:bodyPr wrap="square" rtlCol="0">
            <a:spAutoFit/>
          </a:bodyPr>
          <a:lstStyle/>
          <a:p>
            <a:r>
              <a:rPr lang="en-GB" sz="3600" b="1" dirty="0">
                <a:solidFill>
                  <a:schemeClr val="accent1">
                    <a:lumMod val="50000"/>
                  </a:schemeClr>
                </a:solidFill>
              </a:rPr>
              <a:t>se</a:t>
            </a:r>
            <a:r>
              <a:rPr lang="en-GB" sz="3600" b="1" dirty="0">
                <a:solidFill>
                  <a:srgbClr val="E25B00"/>
                </a:solidFill>
              </a:rPr>
              <a:t>r</a:t>
            </a:r>
            <a:r>
              <a:rPr lang="en-GB" sz="3600" b="1" dirty="0">
                <a:solidFill>
                  <a:schemeClr val="accent1">
                    <a:lumMod val="50000"/>
                  </a:schemeClr>
                </a:solidFill>
              </a:rPr>
              <a:t>ia</a:t>
            </a:r>
          </a:p>
        </p:txBody>
      </p:sp>
    </p:spTree>
    <p:extLst>
      <p:ext uri="{BB962C8B-B14F-4D97-AF65-F5344CB8AC3E}">
        <p14:creationId xmlns:p14="http://schemas.microsoft.com/office/powerpoint/2010/main" val="2435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p:bldP spid="8" grpId="0" animBg="1"/>
      <p:bldP spid="9" grpId="0" animBg="1"/>
      <p:bldP spid="10"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id="{7056EE97-2641-1C4F-A5E0-D0636F244180}"/>
              </a:ext>
            </a:extLst>
          </p:cNvPr>
          <p:cNvGraphicFramePr>
            <a:graphicFrameLocks noGrp="1"/>
          </p:cNvGraphicFramePr>
          <p:nvPr/>
        </p:nvGraphicFramePr>
        <p:xfrm>
          <a:off x="99123" y="1525744"/>
          <a:ext cx="11426126" cy="4814625"/>
        </p:xfrm>
        <a:graphic>
          <a:graphicData uri="http://schemas.openxmlformats.org/drawingml/2006/table">
            <a:tbl>
              <a:tblPr firstRow="1" bandRow="1">
                <a:tableStyleId>{5DA37D80-6434-44D0-A028-1B22A696006F}</a:tableStyleId>
              </a:tblPr>
              <a:tblGrid>
                <a:gridCol w="824323">
                  <a:extLst>
                    <a:ext uri="{9D8B030D-6E8A-4147-A177-3AD203B41FA5}">
                      <a16:colId xmlns:a16="http://schemas.microsoft.com/office/drawing/2014/main" val="3137633378"/>
                    </a:ext>
                  </a:extLst>
                </a:gridCol>
                <a:gridCol w="6405402">
                  <a:extLst>
                    <a:ext uri="{9D8B030D-6E8A-4147-A177-3AD203B41FA5}">
                      <a16:colId xmlns:a16="http://schemas.microsoft.com/office/drawing/2014/main" val="1077350181"/>
                    </a:ext>
                  </a:extLst>
                </a:gridCol>
                <a:gridCol w="2620370">
                  <a:extLst>
                    <a:ext uri="{9D8B030D-6E8A-4147-A177-3AD203B41FA5}">
                      <a16:colId xmlns:a16="http://schemas.microsoft.com/office/drawing/2014/main" val="39450553"/>
                    </a:ext>
                  </a:extLst>
                </a:gridCol>
                <a:gridCol w="1576031">
                  <a:extLst>
                    <a:ext uri="{9D8B030D-6E8A-4147-A177-3AD203B41FA5}">
                      <a16:colId xmlns:a16="http://schemas.microsoft.com/office/drawing/2014/main" val="2222832505"/>
                    </a:ext>
                  </a:extLst>
                </a:gridCol>
              </a:tblGrid>
              <a:tr h="962925">
                <a:tc>
                  <a:txBody>
                    <a:bodyPr/>
                    <a:lstStyle/>
                    <a:p>
                      <a:endParaRPr lang="x-none"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El</a:t>
                      </a:r>
                      <a:r>
                        <a:rPr kumimoji="0" lang="x-none"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pe</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rr</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o</a:t>
                      </a:r>
                      <a:r>
                        <a:rPr kumimoji="0" lang="x-none"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co</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rr</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po</a:t>
                      </a:r>
                      <a:r>
                        <a:rPr kumimoji="0" lang="en-GB" sz="1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n-GB"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el ba</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io</a:t>
                      </a:r>
                      <a:r>
                        <a:rPr kumimoji="0" lang="x-none" sz="2400" b="0" i="0" u="none" strike="noStrike" kern="1200" cap="none" spc="0" normalizeH="0" baseline="0" noProof="0" dirty="0">
                          <a:ln>
                            <a:noFill/>
                          </a:ln>
                          <a:solidFill>
                            <a:srgbClr val="5B9BD5">
                              <a:lumMod val="50000"/>
                            </a:srgbClr>
                          </a:solidFill>
                          <a:effectLst/>
                          <a:uLnTx/>
                          <a:uFillTx/>
                          <a:latin typeface="+mn-lt"/>
                          <a:ea typeface="+mn-ea"/>
                          <a:cs typeface="+mn-cs"/>
                        </a:rPr>
                        <a:t>.</a:t>
                      </a:r>
                    </a:p>
                  </a:txBody>
                  <a:tcPr anchor="ct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2967337123"/>
                  </a:ext>
                </a:extLst>
              </a:tr>
              <a:tr h="962925">
                <a:tc>
                  <a:txBody>
                    <a:bodyPr/>
                    <a:lstStyle/>
                    <a:p>
                      <a:endParaRPr lang="x-none" u="none"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ecibe co</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eo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elect</a:t>
                      </a:r>
                      <a:r>
                        <a:rPr kumimoji="0" lang="es-ES" sz="1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ónico</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 todos los días.</a:t>
                      </a:r>
                    </a:p>
                  </a:txBody>
                  <a:tcPr anchor="ctr">
                    <a:noFill/>
                  </a:tcP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3531273328"/>
                  </a:ext>
                </a:extLst>
              </a:tr>
              <a:tr h="962925">
                <a:tc>
                  <a:txBody>
                    <a:bodyPr/>
                    <a:lstStyle/>
                    <a:p>
                      <a:endParaRPr lang="x-none"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La p</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ofeso</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 de a</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te es abu</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ida y se</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ia</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t>
                      </a:r>
                    </a:p>
                  </a:txBody>
                  <a:tcPr anchor="ct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1458462653"/>
                  </a:ext>
                </a:extLst>
              </a:tr>
              <a:tr h="962925">
                <a:tc>
                  <a:txBody>
                    <a:bodyPr/>
                    <a:lstStyle/>
                    <a:p>
                      <a:endParaRPr lang="x-none" u="none"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esponde con la opción co</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ecta en el         o</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denado</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t>
                      </a:r>
                    </a:p>
                  </a:txBody>
                  <a:tcPr anchor="ctr">
                    <a:noFill/>
                  </a:tcP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4067414168"/>
                  </a:ext>
                </a:extLst>
              </a:tr>
              <a:tr h="962925">
                <a:tc>
                  <a:txBody>
                    <a:bodyPr/>
                    <a:lstStyle/>
                    <a:p>
                      <a:endParaRPr lang="x-none"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Ab</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 la pue</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ta</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 pe</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o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quie</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 </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ce</a:t>
                      </a:r>
                      <a:r>
                        <a:rPr kumimoji="0" lang="es-ES" sz="2200" b="1" i="0" u="none" strike="noStrike" kern="1200" cap="none" spc="0" normalizeH="0" baseline="0" noProof="0" dirty="0" err="1">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err="1">
                          <a:ln>
                            <a:noFill/>
                          </a:ln>
                          <a:solidFill>
                            <a:srgbClr val="5B9BD5">
                              <a:lumMod val="50000"/>
                            </a:srgbClr>
                          </a:solidFill>
                          <a:effectLst/>
                          <a:uLnTx/>
                          <a:uFillTx/>
                          <a:latin typeface="+mn-lt"/>
                          <a:ea typeface="+mn-ea"/>
                          <a:cs typeface="+mn-cs"/>
                        </a:rPr>
                        <a:t>a</a:t>
                      </a:r>
                      <a:r>
                        <a:rPr kumimoji="0" lang="es-ES" sz="14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 la ventana.  </a:t>
                      </a:r>
                    </a:p>
                  </a:txBody>
                  <a:tcPr anchor="ct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2541943936"/>
                  </a:ext>
                </a:extLst>
              </a:tr>
            </a:tbl>
          </a:graphicData>
        </a:graphic>
      </p:graphicFrame>
      <p:sp>
        <p:nvSpPr>
          <p:cNvPr id="12" name="CuadroTexto 11">
            <a:extLst>
              <a:ext uri="{FF2B5EF4-FFF2-40B4-BE49-F238E27FC236}">
                <a16:creationId xmlns:a16="http://schemas.microsoft.com/office/drawing/2014/main" id="{362EECDA-CF7C-0748-8FA1-1903712951D0}"/>
              </a:ext>
            </a:extLst>
          </p:cNvPr>
          <p:cNvSpPr txBox="1"/>
          <p:nvPr/>
        </p:nvSpPr>
        <p:spPr>
          <a:xfrm>
            <a:off x="55336" y="313334"/>
            <a:ext cx="7773282" cy="430887"/>
          </a:xfrm>
          <a:prstGeom prst="rect">
            <a:avLst/>
          </a:prstGeom>
          <a:noFill/>
        </p:spPr>
        <p:txBody>
          <a:bodyPr wrap="none" rtlCol="0">
            <a:spAutoFit/>
          </a:bodyPr>
          <a:lstStyle/>
          <a:p>
            <a:pPr>
              <a:defRPr/>
            </a:pPr>
            <a:r>
              <a:rPr lang="x-none" sz="2200" b="1" dirty="0">
                <a:solidFill>
                  <a:srgbClr val="5B9BD5">
                    <a:lumMod val="50000"/>
                  </a:srgbClr>
                </a:solidFill>
              </a:rPr>
              <a:t>Escucha y </a:t>
            </a:r>
            <a:r>
              <a:rPr lang="en-GB" sz="2200" b="1" dirty="0">
                <a:solidFill>
                  <a:srgbClr val="5B9BD5">
                    <a:lumMod val="50000"/>
                  </a:srgbClr>
                </a:solidFill>
              </a:rPr>
              <a:t>completa las palabras</a:t>
            </a:r>
            <a:r>
              <a:rPr lang="x-none" sz="2200" b="1" dirty="0">
                <a:solidFill>
                  <a:srgbClr val="5B9BD5">
                    <a:lumMod val="50000"/>
                  </a:srgbClr>
                </a:solidFill>
              </a:rPr>
              <a:t>. ¿Cómo se escriben? </a:t>
            </a:r>
          </a:p>
        </p:txBody>
      </p:sp>
      <p:sp>
        <p:nvSpPr>
          <p:cNvPr id="13" name="Action Button: Custom 20">
            <a:hlinkClick r:id="" action="ppaction://noaction" highlightClick="1">
              <a:snd r:embed="rId3" name="el perro corre por el barrio.wav"/>
            </a:hlinkClick>
            <a:extLst>
              <a:ext uri="{FF2B5EF4-FFF2-40B4-BE49-F238E27FC236}">
                <a16:creationId xmlns:a16="http://schemas.microsoft.com/office/drawing/2014/main" id="{FAC3B15A-89E7-A84E-A015-27C27EE98B0A}"/>
              </a:ext>
            </a:extLst>
          </p:cNvPr>
          <p:cNvSpPr/>
          <p:nvPr/>
        </p:nvSpPr>
        <p:spPr>
          <a:xfrm>
            <a:off x="273691" y="181331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 name="Action Button: Custom 20">
            <a:hlinkClick r:id="" action="ppaction://noaction" highlightClick="1">
              <a:snd r:embed="rId4" name="recibe correo electronico todos los dias.wav"/>
            </a:hlinkClick>
            <a:extLst>
              <a:ext uri="{FF2B5EF4-FFF2-40B4-BE49-F238E27FC236}">
                <a16:creationId xmlns:a16="http://schemas.microsoft.com/office/drawing/2014/main" id="{9BD1A317-DEBA-0543-8B81-6A9018593906}"/>
              </a:ext>
            </a:extLst>
          </p:cNvPr>
          <p:cNvSpPr/>
          <p:nvPr/>
        </p:nvSpPr>
        <p:spPr>
          <a:xfrm>
            <a:off x="269744" y="275499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5" name="Action Button: Custom 20">
            <a:hlinkClick r:id="" action="ppaction://noaction" highlightClick="1">
              <a:snd r:embed="rId5" name="la profesora de arte es aburrida y seria.wav"/>
            </a:hlinkClick>
            <a:extLst>
              <a:ext uri="{FF2B5EF4-FFF2-40B4-BE49-F238E27FC236}">
                <a16:creationId xmlns:a16="http://schemas.microsoft.com/office/drawing/2014/main" id="{270794EB-A58B-744E-9913-02E76F9D340C}"/>
              </a:ext>
            </a:extLst>
          </p:cNvPr>
          <p:cNvSpPr/>
          <p:nvPr/>
        </p:nvSpPr>
        <p:spPr>
          <a:xfrm>
            <a:off x="269744" y="3678442"/>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6" name="Action Button: Custom 20">
            <a:hlinkClick r:id="" action="ppaction://noaction" highlightClick="1">
              <a:snd r:embed="rId6" name="responde con la opcion correcta en el ordenador.wav"/>
            </a:hlinkClick>
            <a:extLst>
              <a:ext uri="{FF2B5EF4-FFF2-40B4-BE49-F238E27FC236}">
                <a16:creationId xmlns:a16="http://schemas.microsoft.com/office/drawing/2014/main" id="{10E054AB-74FF-6149-8474-1DF1EDC683DB}"/>
              </a:ext>
            </a:extLst>
          </p:cNvPr>
          <p:cNvSpPr/>
          <p:nvPr/>
        </p:nvSpPr>
        <p:spPr>
          <a:xfrm>
            <a:off x="269744" y="465523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7" name="Action Button: Custom 20">
            <a:hlinkClick r:id="" action="ppaction://noaction" highlightClick="1">
              <a:snd r:embed="rId7" name="abre la puerta pero quiere cerrar la ventana.wav"/>
            </a:hlinkClick>
            <a:extLst>
              <a:ext uri="{FF2B5EF4-FFF2-40B4-BE49-F238E27FC236}">
                <a16:creationId xmlns:a16="http://schemas.microsoft.com/office/drawing/2014/main" id="{63F3B838-2C3B-3F48-835E-9BFFA400B4DC}"/>
              </a:ext>
            </a:extLst>
          </p:cNvPr>
          <p:cNvSpPr/>
          <p:nvPr/>
        </p:nvSpPr>
        <p:spPr>
          <a:xfrm>
            <a:off x="273691" y="5594619"/>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pic>
        <p:nvPicPr>
          <p:cNvPr id="50" name="Picture 2" descr="http://www.clker.com/cliparts/j/p/l/D/8/K/green-tick-md.png">
            <a:extLst>
              <a:ext uri="{FF2B5EF4-FFF2-40B4-BE49-F238E27FC236}">
                <a16:creationId xmlns:a16="http://schemas.microsoft.com/office/drawing/2014/main" id="{CFF32138-EC04-8A4A-9F8A-F1E65DCBA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43138" y="5721394"/>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4683" y="1844068"/>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A25074F5-9BF5-2144-8B51-6CE693D1F9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4683" y="2816446"/>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43138" y="4692549"/>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Red X Cross Wrong Not Clip Art">
            <a:extLst>
              <a:ext uri="{FF2B5EF4-FFF2-40B4-BE49-F238E27FC236}">
                <a16:creationId xmlns:a16="http://schemas.microsoft.com/office/drawing/2014/main" id="{189F2F24-324B-374B-BBE9-87A030ADC6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43138" y="3809785"/>
            <a:ext cx="364966" cy="364966"/>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CuadroTexto 11">
            <a:extLst>
              <a:ext uri="{FF2B5EF4-FFF2-40B4-BE49-F238E27FC236}">
                <a16:creationId xmlns:a16="http://schemas.microsoft.com/office/drawing/2014/main" id="{362EECDA-CF7C-0748-8FA1-1903712951D0}"/>
              </a:ext>
            </a:extLst>
          </p:cNvPr>
          <p:cNvSpPr txBox="1"/>
          <p:nvPr/>
        </p:nvSpPr>
        <p:spPr>
          <a:xfrm>
            <a:off x="62763" y="767800"/>
            <a:ext cx="10915168" cy="430887"/>
          </a:xfrm>
          <a:prstGeom prst="rect">
            <a:avLst/>
          </a:prstGeom>
          <a:noFill/>
        </p:spPr>
        <p:txBody>
          <a:bodyPr wrap="none" rtlCol="0">
            <a:spAutoFit/>
          </a:bodyPr>
          <a:lstStyle/>
          <a:p>
            <a:pPr>
              <a:defRPr/>
            </a:pPr>
            <a:r>
              <a:rPr lang="en-GB" sz="2200" b="1" dirty="0">
                <a:solidFill>
                  <a:srgbClr val="5B9BD5">
                    <a:lumMod val="50000"/>
                  </a:srgbClr>
                </a:solidFill>
              </a:rPr>
              <a:t>Luego, mira las imágenes. Marca si cada una es verdadera (     ) o falsa (    ).</a:t>
            </a:r>
            <a:endParaRPr lang="x-none" sz="2200" b="1" dirty="0">
              <a:solidFill>
                <a:srgbClr val="5B9BD5">
                  <a:lumMod val="50000"/>
                </a:srgbClr>
              </a:solidFill>
            </a:endParaRPr>
          </a:p>
        </p:txBody>
      </p:sp>
      <p:pic>
        <p:nvPicPr>
          <p:cNvPr id="53"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5273" y="853976"/>
            <a:ext cx="318381" cy="331786"/>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77516" y="909508"/>
            <a:ext cx="231405" cy="2314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a:xfrm flipH="1" flipV="1">
            <a:off x="10233447" y="476789"/>
            <a:ext cx="425454" cy="75332"/>
          </a:xfrm>
        </p:spPr>
        <p:txBody>
          <a:bodyPr>
            <a:noAutofit/>
          </a:bodyPr>
          <a:lstStyle/>
          <a:p>
            <a:r>
              <a:rPr lang="en-GB" sz="100" b="1" dirty="0">
                <a:solidFill>
                  <a:prstClr val="white"/>
                </a:solidFill>
              </a:rPr>
              <a:t>escuchar / escribir</a:t>
            </a:r>
            <a:br>
              <a:rPr lang="en-GB" sz="100" dirty="0">
                <a:solidFill>
                  <a:srgbClr val="4472C4">
                    <a:lumMod val="50000"/>
                  </a:srgbClr>
                </a:solidFill>
              </a:rPr>
            </a:br>
            <a:endParaRPr lang="en-GB" sz="100" dirty="0"/>
          </a:p>
        </p:txBody>
      </p:sp>
      <p:grpSp>
        <p:nvGrpSpPr>
          <p:cNvPr id="24" name="Group 23"/>
          <p:cNvGrpSpPr/>
          <p:nvPr/>
        </p:nvGrpSpPr>
        <p:grpSpPr>
          <a:xfrm>
            <a:off x="7753870" y="1552501"/>
            <a:ext cx="1942125" cy="948100"/>
            <a:chOff x="7089284" y="1542630"/>
            <a:chExt cx="1942125" cy="948100"/>
          </a:xfrm>
        </p:grpSpPr>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t="15521" b="19317"/>
            <a:stretch/>
          </p:blipFill>
          <p:spPr>
            <a:xfrm>
              <a:off x="7089284" y="1542630"/>
              <a:ext cx="1942125" cy="928049"/>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5572" y="1857149"/>
              <a:ext cx="805399" cy="633581"/>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8937" y="2013643"/>
              <a:ext cx="792393" cy="459588"/>
            </a:xfrm>
            <a:prstGeom prst="rect">
              <a:avLst/>
            </a:prstGeom>
          </p:spPr>
        </p:pic>
      </p:grpSp>
      <p:grpSp>
        <p:nvGrpSpPr>
          <p:cNvPr id="23" name="Group 22"/>
          <p:cNvGrpSpPr/>
          <p:nvPr/>
        </p:nvGrpSpPr>
        <p:grpSpPr>
          <a:xfrm>
            <a:off x="7718549" y="2497023"/>
            <a:ext cx="1942125" cy="953899"/>
            <a:chOff x="7089284" y="2495195"/>
            <a:chExt cx="1942125" cy="953899"/>
          </a:xfrm>
        </p:grpSpPr>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9284" y="2495195"/>
              <a:ext cx="1942125" cy="953899"/>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54431" y="2778874"/>
              <a:ext cx="374187" cy="374187"/>
            </a:xfrm>
            <a:prstGeom prst="rect">
              <a:avLst/>
            </a:prstGeom>
          </p:spPr>
        </p:pic>
        <p:pic>
          <p:nvPicPr>
            <p:cNvPr id="66" name="Picture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94236" y="2765499"/>
              <a:ext cx="374187" cy="374187"/>
            </a:xfrm>
            <a:prstGeom prst="rect">
              <a:avLst/>
            </a:prstGeom>
          </p:spPr>
        </p:pic>
      </p:grpSp>
      <p:grpSp>
        <p:nvGrpSpPr>
          <p:cNvPr id="29" name="Group 28"/>
          <p:cNvGrpSpPr/>
          <p:nvPr/>
        </p:nvGrpSpPr>
        <p:grpSpPr>
          <a:xfrm>
            <a:off x="8084086" y="3491635"/>
            <a:ext cx="1213602" cy="925381"/>
            <a:chOff x="7362203" y="3449094"/>
            <a:chExt cx="1213602" cy="925381"/>
          </a:xfrm>
        </p:grpSpPr>
        <p:pic>
          <p:nvPicPr>
            <p:cNvPr id="27" name="Picture 26"/>
            <p:cNvPicPr>
              <a:picLocks noChangeAspect="1"/>
            </p:cNvPicPr>
            <p:nvPr/>
          </p:nvPicPr>
          <p:blipFill rotWithShape="1">
            <a:blip r:embed="rId16">
              <a:extLst>
                <a:ext uri="{28A0092B-C50C-407E-A947-70E740481C1C}">
                  <a14:useLocalDpi xmlns:a14="http://schemas.microsoft.com/office/drawing/2010/main" val="0"/>
                </a:ext>
              </a:extLst>
            </a:blip>
            <a:srcRect l="49503" r="10199" b="52734"/>
            <a:stretch/>
          </p:blipFill>
          <p:spPr>
            <a:xfrm>
              <a:off x="7362203" y="3449094"/>
              <a:ext cx="932829" cy="866178"/>
            </a:xfrm>
            <a:prstGeom prst="rect">
              <a:avLst/>
            </a:prstGeom>
          </p:spPr>
        </p:pic>
        <p:pic>
          <p:nvPicPr>
            <p:cNvPr id="28" name="Picture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112591">
              <a:off x="8017768" y="3816438"/>
              <a:ext cx="561782" cy="554292"/>
            </a:xfrm>
            <a:prstGeom prst="rect">
              <a:avLst/>
            </a:prstGeom>
          </p:spPr>
        </p:pic>
      </p:grpSp>
      <p:grpSp>
        <p:nvGrpSpPr>
          <p:cNvPr id="32" name="Group 31"/>
          <p:cNvGrpSpPr/>
          <p:nvPr/>
        </p:nvGrpSpPr>
        <p:grpSpPr>
          <a:xfrm>
            <a:off x="8024773" y="4450966"/>
            <a:ext cx="1270242" cy="986350"/>
            <a:chOff x="8024773" y="4450966"/>
            <a:chExt cx="1270242" cy="986350"/>
          </a:xfrm>
        </p:grpSpPr>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24773" y="4450966"/>
              <a:ext cx="907010" cy="740724"/>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917300">
              <a:off x="8832558" y="4904953"/>
              <a:ext cx="462457" cy="532363"/>
            </a:xfrm>
            <a:prstGeom prst="rect">
              <a:avLst/>
            </a:prstGeom>
          </p:spPr>
        </p:pic>
      </p:grpSp>
      <p:grpSp>
        <p:nvGrpSpPr>
          <p:cNvPr id="88" name="Group 87"/>
          <p:cNvGrpSpPr/>
          <p:nvPr/>
        </p:nvGrpSpPr>
        <p:grpSpPr>
          <a:xfrm>
            <a:off x="8720907" y="5658459"/>
            <a:ext cx="945954" cy="667685"/>
            <a:chOff x="8666393" y="5474486"/>
            <a:chExt cx="1029602" cy="725558"/>
          </a:xfrm>
        </p:grpSpPr>
        <p:pic>
          <p:nvPicPr>
            <p:cNvPr id="33" name="Picture 3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66393" y="5474486"/>
              <a:ext cx="1029602" cy="725558"/>
            </a:xfrm>
            <a:prstGeom prst="rect">
              <a:avLst/>
            </a:prstGeom>
          </p:spPr>
        </p:pic>
        <p:sp>
          <p:nvSpPr>
            <p:cNvPr id="34" name="Curved Right Arrow 33"/>
            <p:cNvSpPr/>
            <p:nvPr/>
          </p:nvSpPr>
          <p:spPr>
            <a:xfrm>
              <a:off x="8729249" y="5681243"/>
              <a:ext cx="361036" cy="3544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87" name="Curved Right Arrow 86"/>
            <p:cNvSpPr/>
            <p:nvPr/>
          </p:nvSpPr>
          <p:spPr>
            <a:xfrm flipH="1">
              <a:off x="9207763" y="5681243"/>
              <a:ext cx="383394" cy="3544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grpSp>
      <p:pic>
        <p:nvPicPr>
          <p:cNvPr id="86" name="Picture 85" descr="boy opening a doo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11497" y="5421853"/>
            <a:ext cx="873256" cy="873256"/>
          </a:xfrm>
          <a:prstGeom prst="rect">
            <a:avLst/>
          </a:prstGeom>
        </p:spPr>
      </p:pic>
      <p:pic>
        <p:nvPicPr>
          <p:cNvPr id="69"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43104" y="4485007"/>
            <a:ext cx="215789" cy="2248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490386" y="5312426"/>
            <a:ext cx="2554941" cy="400110"/>
          </a:xfrm>
          <a:prstGeom prst="rect">
            <a:avLst/>
          </a:prstGeom>
          <a:noFill/>
          <a:ln>
            <a:noFill/>
          </a:ln>
        </p:spPr>
        <p:txBody>
          <a:bodyPr wrap="square" rtlCol="0">
            <a:spAutoFit/>
          </a:bodyPr>
          <a:lstStyle/>
          <a:p>
            <a:r>
              <a:rPr lang="en-GB" sz="2000" dirty="0">
                <a:solidFill>
                  <a:srgbClr val="5B9BD5">
                    <a:lumMod val="50000"/>
                  </a:srgbClr>
                </a:solidFill>
              </a:rPr>
              <a:t>[wants to]</a:t>
            </a:r>
          </a:p>
        </p:txBody>
      </p:sp>
      <p:grpSp>
        <p:nvGrpSpPr>
          <p:cNvPr id="35" name="Group 34"/>
          <p:cNvGrpSpPr/>
          <p:nvPr/>
        </p:nvGrpSpPr>
        <p:grpSpPr>
          <a:xfrm>
            <a:off x="1732515" y="1915364"/>
            <a:ext cx="190800" cy="276319"/>
            <a:chOff x="1803025" y="2022231"/>
            <a:chExt cx="190800" cy="276319"/>
          </a:xfrm>
        </p:grpSpPr>
        <p:sp>
          <p:nvSpPr>
            <p:cNvPr id="26" name="Rectangle 25"/>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6" name="Group 75"/>
          <p:cNvGrpSpPr/>
          <p:nvPr/>
        </p:nvGrpSpPr>
        <p:grpSpPr>
          <a:xfrm>
            <a:off x="2607280" y="1915363"/>
            <a:ext cx="190800" cy="276319"/>
            <a:chOff x="1803025" y="2022231"/>
            <a:chExt cx="190800" cy="276319"/>
          </a:xfrm>
        </p:grpSpPr>
        <p:sp>
          <p:nvSpPr>
            <p:cNvPr id="77" name="Rectangle 76"/>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5" name="Rectangle 94"/>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6" name="Group 95"/>
          <p:cNvGrpSpPr/>
          <p:nvPr/>
        </p:nvGrpSpPr>
        <p:grpSpPr>
          <a:xfrm>
            <a:off x="3481812" y="1905470"/>
            <a:ext cx="190800" cy="276319"/>
            <a:chOff x="1803025" y="2022231"/>
            <a:chExt cx="190800" cy="276319"/>
          </a:xfrm>
        </p:grpSpPr>
        <p:sp>
          <p:nvSpPr>
            <p:cNvPr id="97" name="Rectangle 96"/>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8" name="Rectangle 97"/>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9" name="Group 98"/>
          <p:cNvGrpSpPr/>
          <p:nvPr/>
        </p:nvGrpSpPr>
        <p:grpSpPr>
          <a:xfrm>
            <a:off x="4516208" y="1913348"/>
            <a:ext cx="190800" cy="276319"/>
            <a:chOff x="1803025" y="2022231"/>
            <a:chExt cx="190800" cy="276319"/>
          </a:xfrm>
        </p:grpSpPr>
        <p:sp>
          <p:nvSpPr>
            <p:cNvPr id="100" name="Rectangle 99"/>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ectangle 100"/>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2" name="Group 101"/>
          <p:cNvGrpSpPr/>
          <p:nvPr/>
        </p:nvGrpSpPr>
        <p:grpSpPr>
          <a:xfrm>
            <a:off x="995082" y="2858261"/>
            <a:ext cx="190800" cy="276319"/>
            <a:chOff x="1803025" y="2022231"/>
            <a:chExt cx="190800" cy="276319"/>
          </a:xfrm>
        </p:grpSpPr>
        <p:sp>
          <p:nvSpPr>
            <p:cNvPr id="103" name="Rectangle 102"/>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ectangle 103"/>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5" name="Group 104"/>
          <p:cNvGrpSpPr/>
          <p:nvPr/>
        </p:nvGrpSpPr>
        <p:grpSpPr>
          <a:xfrm>
            <a:off x="2394004" y="2871631"/>
            <a:ext cx="190800" cy="276319"/>
            <a:chOff x="1803025" y="2022231"/>
            <a:chExt cx="190800" cy="276319"/>
          </a:xfrm>
        </p:grpSpPr>
        <p:sp>
          <p:nvSpPr>
            <p:cNvPr id="106" name="Rectangle 105"/>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7" name="Rectangle 106"/>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8" name="Group 107"/>
          <p:cNvGrpSpPr/>
          <p:nvPr/>
        </p:nvGrpSpPr>
        <p:grpSpPr>
          <a:xfrm>
            <a:off x="3712830" y="2849019"/>
            <a:ext cx="190800" cy="276319"/>
            <a:chOff x="1803025" y="2022231"/>
            <a:chExt cx="190800" cy="276319"/>
          </a:xfrm>
        </p:grpSpPr>
        <p:sp>
          <p:nvSpPr>
            <p:cNvPr id="109" name="Rectangle 108"/>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0" name="Rectangle 109"/>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11" name="Group 110"/>
          <p:cNvGrpSpPr/>
          <p:nvPr/>
        </p:nvGrpSpPr>
        <p:grpSpPr>
          <a:xfrm>
            <a:off x="1596301" y="3820652"/>
            <a:ext cx="190800" cy="276319"/>
            <a:chOff x="1803025" y="2022231"/>
            <a:chExt cx="190800" cy="276319"/>
          </a:xfrm>
        </p:grpSpPr>
        <p:sp>
          <p:nvSpPr>
            <p:cNvPr id="112" name="Rectangle 111"/>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3" name="Rectangle 112"/>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14" name="Group 113"/>
          <p:cNvGrpSpPr/>
          <p:nvPr/>
        </p:nvGrpSpPr>
        <p:grpSpPr>
          <a:xfrm>
            <a:off x="2523598" y="3820651"/>
            <a:ext cx="190800" cy="276319"/>
            <a:chOff x="1803025" y="2022231"/>
            <a:chExt cx="190800" cy="276319"/>
          </a:xfrm>
        </p:grpSpPr>
        <p:sp>
          <p:nvSpPr>
            <p:cNvPr id="115" name="Rectangle 114"/>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6" name="Rectangle 115"/>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17" name="Group 116"/>
          <p:cNvGrpSpPr/>
          <p:nvPr/>
        </p:nvGrpSpPr>
        <p:grpSpPr>
          <a:xfrm>
            <a:off x="3616913" y="3819807"/>
            <a:ext cx="190800" cy="276319"/>
            <a:chOff x="1803025" y="2022231"/>
            <a:chExt cx="190800" cy="276319"/>
          </a:xfrm>
        </p:grpSpPr>
        <p:sp>
          <p:nvSpPr>
            <p:cNvPr id="118" name="Rectangle 117"/>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9" name="Rectangle 118"/>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20" name="Group 119"/>
          <p:cNvGrpSpPr/>
          <p:nvPr/>
        </p:nvGrpSpPr>
        <p:grpSpPr>
          <a:xfrm>
            <a:off x="5068393" y="3833284"/>
            <a:ext cx="190800" cy="276319"/>
            <a:chOff x="1803025" y="2022231"/>
            <a:chExt cx="190800" cy="276319"/>
          </a:xfrm>
        </p:grpSpPr>
        <p:sp>
          <p:nvSpPr>
            <p:cNvPr id="121" name="Rectangle 120"/>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2" name="Rectangle 121"/>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23" name="Group 122"/>
          <p:cNvGrpSpPr/>
          <p:nvPr/>
        </p:nvGrpSpPr>
        <p:grpSpPr>
          <a:xfrm>
            <a:off x="6273886" y="3822547"/>
            <a:ext cx="190800" cy="276319"/>
            <a:chOff x="1803025" y="2022231"/>
            <a:chExt cx="190800" cy="276319"/>
          </a:xfrm>
        </p:grpSpPr>
        <p:sp>
          <p:nvSpPr>
            <p:cNvPr id="124" name="Rectangle 123"/>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Rectangle 124"/>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26" name="Group 125"/>
          <p:cNvGrpSpPr/>
          <p:nvPr/>
        </p:nvGrpSpPr>
        <p:grpSpPr>
          <a:xfrm>
            <a:off x="991086" y="4639995"/>
            <a:ext cx="190800" cy="276319"/>
            <a:chOff x="1803025" y="2022231"/>
            <a:chExt cx="190800" cy="276319"/>
          </a:xfrm>
        </p:grpSpPr>
        <p:sp>
          <p:nvSpPr>
            <p:cNvPr id="127" name="Rectangle 126"/>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8" name="Rectangle 127"/>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29" name="Group 128"/>
          <p:cNvGrpSpPr/>
          <p:nvPr/>
        </p:nvGrpSpPr>
        <p:grpSpPr>
          <a:xfrm>
            <a:off x="4786462" y="4622048"/>
            <a:ext cx="190800" cy="276319"/>
            <a:chOff x="1803025" y="2022231"/>
            <a:chExt cx="190800" cy="276319"/>
          </a:xfrm>
        </p:grpSpPr>
        <p:sp>
          <p:nvSpPr>
            <p:cNvPr id="130" name="Rectangle 129"/>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1" name="Rectangle 130"/>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32" name="Group 131"/>
          <p:cNvGrpSpPr/>
          <p:nvPr/>
        </p:nvGrpSpPr>
        <p:grpSpPr>
          <a:xfrm>
            <a:off x="1197055" y="4940317"/>
            <a:ext cx="190800" cy="276319"/>
            <a:chOff x="1803025" y="2022231"/>
            <a:chExt cx="190800" cy="276319"/>
          </a:xfrm>
        </p:grpSpPr>
        <p:sp>
          <p:nvSpPr>
            <p:cNvPr id="133" name="Rectangle 132"/>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Rectangle 133"/>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35" name="Group 134"/>
          <p:cNvGrpSpPr/>
          <p:nvPr/>
        </p:nvGrpSpPr>
        <p:grpSpPr>
          <a:xfrm>
            <a:off x="2490957" y="4942350"/>
            <a:ext cx="190800" cy="276319"/>
            <a:chOff x="1803025" y="2022231"/>
            <a:chExt cx="190800" cy="276319"/>
          </a:xfrm>
        </p:grpSpPr>
        <p:sp>
          <p:nvSpPr>
            <p:cNvPr id="136" name="Rectangle 135"/>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7" name="Rectangle 136"/>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38" name="Group 137"/>
          <p:cNvGrpSpPr/>
          <p:nvPr/>
        </p:nvGrpSpPr>
        <p:grpSpPr>
          <a:xfrm>
            <a:off x="1402949" y="5568433"/>
            <a:ext cx="190800" cy="276319"/>
            <a:chOff x="1803025" y="2022231"/>
            <a:chExt cx="190800" cy="276319"/>
          </a:xfrm>
        </p:grpSpPr>
        <p:sp>
          <p:nvSpPr>
            <p:cNvPr id="139" name="Rectangle 138"/>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0" name="Rectangle 139"/>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1" name="Group 140"/>
          <p:cNvGrpSpPr/>
          <p:nvPr/>
        </p:nvGrpSpPr>
        <p:grpSpPr>
          <a:xfrm>
            <a:off x="2705697" y="5569643"/>
            <a:ext cx="190800" cy="276319"/>
            <a:chOff x="1803025" y="2022231"/>
            <a:chExt cx="190800" cy="276319"/>
          </a:xfrm>
        </p:grpSpPr>
        <p:sp>
          <p:nvSpPr>
            <p:cNvPr id="142" name="Rectangle 141"/>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3" name="Rectangle 142"/>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4" name="Group 143"/>
          <p:cNvGrpSpPr/>
          <p:nvPr/>
        </p:nvGrpSpPr>
        <p:grpSpPr>
          <a:xfrm>
            <a:off x="3723224" y="5583234"/>
            <a:ext cx="190800" cy="276319"/>
            <a:chOff x="1803025" y="2022231"/>
            <a:chExt cx="190800" cy="276319"/>
          </a:xfrm>
        </p:grpSpPr>
        <p:sp>
          <p:nvSpPr>
            <p:cNvPr id="145" name="Rectangle 144"/>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6" name="Rectangle 145"/>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7" name="Group 146"/>
          <p:cNvGrpSpPr/>
          <p:nvPr/>
        </p:nvGrpSpPr>
        <p:grpSpPr>
          <a:xfrm>
            <a:off x="4759713" y="5574376"/>
            <a:ext cx="190800" cy="276319"/>
            <a:chOff x="1803025" y="2022231"/>
            <a:chExt cx="190800" cy="276319"/>
          </a:xfrm>
        </p:grpSpPr>
        <p:sp>
          <p:nvSpPr>
            <p:cNvPr id="148" name="Rectangle 147"/>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9" name="Rectangle 148"/>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0" name="Group 149"/>
          <p:cNvGrpSpPr/>
          <p:nvPr/>
        </p:nvGrpSpPr>
        <p:grpSpPr>
          <a:xfrm>
            <a:off x="5560596" y="5594619"/>
            <a:ext cx="190800" cy="276319"/>
            <a:chOff x="1803025" y="2022231"/>
            <a:chExt cx="190800" cy="276319"/>
          </a:xfrm>
        </p:grpSpPr>
        <p:sp>
          <p:nvSpPr>
            <p:cNvPr id="151" name="Rectangle 150"/>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2" name="Rectangle 151"/>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3" name="Group 152"/>
          <p:cNvGrpSpPr/>
          <p:nvPr/>
        </p:nvGrpSpPr>
        <p:grpSpPr>
          <a:xfrm>
            <a:off x="5940096" y="5593485"/>
            <a:ext cx="190800" cy="276319"/>
            <a:chOff x="1803025" y="2022231"/>
            <a:chExt cx="190800" cy="276319"/>
          </a:xfrm>
        </p:grpSpPr>
        <p:sp>
          <p:nvSpPr>
            <p:cNvPr id="154" name="Rectangle 153"/>
            <p:cNvSpPr/>
            <p:nvPr/>
          </p:nvSpPr>
          <p:spPr>
            <a:xfrm>
              <a:off x="1803025" y="2022231"/>
              <a:ext cx="189185" cy="27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5" name="Rectangle 154"/>
            <p:cNvSpPr/>
            <p:nvPr/>
          </p:nvSpPr>
          <p:spPr>
            <a:xfrm>
              <a:off x="1803025" y="2263580"/>
              <a:ext cx="1908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56"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137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4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4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flipV="1">
            <a:off x="10543137" y="455817"/>
            <a:ext cx="502189" cy="55728"/>
          </a:xfrm>
        </p:spPr>
        <p:txBody>
          <a:bodyPr>
            <a:noAutofit/>
          </a:bodyPr>
          <a:lstStyle/>
          <a:p>
            <a:r>
              <a:rPr lang="en-GB" sz="100" b="1" dirty="0">
                <a:solidFill>
                  <a:prstClr val="white"/>
                </a:solidFill>
              </a:rPr>
              <a:t>escuchar / escribir</a:t>
            </a:r>
            <a:br>
              <a:rPr lang="en-GB" sz="100" dirty="0">
                <a:solidFill>
                  <a:srgbClr val="4472C4">
                    <a:lumMod val="50000"/>
                  </a:srgbClr>
                </a:solidFill>
              </a:rPr>
            </a:br>
            <a:endParaRPr lang="en-GB" sz="100" dirty="0"/>
          </a:p>
        </p:txBody>
      </p:sp>
      <p:pic>
        <p:nvPicPr>
          <p:cNvPr id="50" name="Picture 2" descr="http://www.clker.com/cliparts/j/p/l/D/8/K/green-tick-md.png">
            <a:extLst>
              <a:ext uri="{FF2B5EF4-FFF2-40B4-BE49-F238E27FC236}">
                <a16:creationId xmlns:a16="http://schemas.microsoft.com/office/drawing/2014/main" id="{CFF32138-EC04-8A4A-9F8A-F1E65DCBA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3138" y="5721394"/>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4683" y="1844068"/>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A25074F5-9BF5-2144-8B51-6CE693D1F9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4683" y="2816446"/>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3138" y="4692549"/>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Red X Cross Wrong Not Clip Art">
            <a:extLst>
              <a:ext uri="{FF2B5EF4-FFF2-40B4-BE49-F238E27FC236}">
                <a16:creationId xmlns:a16="http://schemas.microsoft.com/office/drawing/2014/main" id="{189F2F24-324B-374B-BBE9-87A030ADC6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3138" y="3809785"/>
            <a:ext cx="364966" cy="36496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4" name="Group 23"/>
          <p:cNvGrpSpPr/>
          <p:nvPr/>
        </p:nvGrpSpPr>
        <p:grpSpPr>
          <a:xfrm>
            <a:off x="7753870" y="1552501"/>
            <a:ext cx="1942125" cy="948100"/>
            <a:chOff x="7089284" y="1542630"/>
            <a:chExt cx="1942125" cy="94810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521" b="19317"/>
            <a:stretch/>
          </p:blipFill>
          <p:spPr>
            <a:xfrm>
              <a:off x="7089284" y="1542630"/>
              <a:ext cx="1942125" cy="9280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572" y="1857149"/>
              <a:ext cx="805399" cy="63358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8937" y="2013643"/>
              <a:ext cx="792393" cy="459588"/>
            </a:xfrm>
            <a:prstGeom prst="rect">
              <a:avLst/>
            </a:prstGeom>
          </p:spPr>
        </p:pic>
      </p:grpSp>
      <p:grpSp>
        <p:nvGrpSpPr>
          <p:cNvPr id="23" name="Group 22"/>
          <p:cNvGrpSpPr/>
          <p:nvPr/>
        </p:nvGrpSpPr>
        <p:grpSpPr>
          <a:xfrm>
            <a:off x="7718549" y="2497023"/>
            <a:ext cx="1942125" cy="953899"/>
            <a:chOff x="7089284" y="2495195"/>
            <a:chExt cx="1942125" cy="95389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9284" y="2495195"/>
              <a:ext cx="1942125" cy="953899"/>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4431" y="2778874"/>
              <a:ext cx="374187" cy="374187"/>
            </a:xfrm>
            <a:prstGeom prst="rect">
              <a:avLst/>
            </a:prstGeom>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4236" y="2765499"/>
              <a:ext cx="374187" cy="374187"/>
            </a:xfrm>
            <a:prstGeom prst="rect">
              <a:avLst/>
            </a:prstGeom>
          </p:spPr>
        </p:pic>
      </p:grpSp>
      <p:grpSp>
        <p:nvGrpSpPr>
          <p:cNvPr id="29" name="Group 28"/>
          <p:cNvGrpSpPr/>
          <p:nvPr/>
        </p:nvGrpSpPr>
        <p:grpSpPr>
          <a:xfrm>
            <a:off x="8084086" y="3491635"/>
            <a:ext cx="1213602" cy="925381"/>
            <a:chOff x="7362203" y="3449094"/>
            <a:chExt cx="1213602" cy="925381"/>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49503" r="10199" b="52734"/>
            <a:stretch/>
          </p:blipFill>
          <p:spPr>
            <a:xfrm>
              <a:off x="7362203" y="3449094"/>
              <a:ext cx="932829" cy="866178"/>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112591">
              <a:off x="8017768" y="3816438"/>
              <a:ext cx="561782" cy="554292"/>
            </a:xfrm>
            <a:prstGeom prst="rect">
              <a:avLst/>
            </a:prstGeom>
          </p:spPr>
        </p:pic>
      </p:grpSp>
      <p:grpSp>
        <p:nvGrpSpPr>
          <p:cNvPr id="32" name="Group 31"/>
          <p:cNvGrpSpPr/>
          <p:nvPr/>
        </p:nvGrpSpPr>
        <p:grpSpPr>
          <a:xfrm>
            <a:off x="8024773" y="4450966"/>
            <a:ext cx="1276434" cy="985173"/>
            <a:chOff x="8024773" y="4450966"/>
            <a:chExt cx="1276434" cy="985173"/>
          </a:xfrm>
        </p:grpSpPr>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24773" y="4450966"/>
              <a:ext cx="907010" cy="740724"/>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917300">
              <a:off x="8838750" y="4903776"/>
              <a:ext cx="462457" cy="532363"/>
            </a:xfrm>
            <a:prstGeom prst="rect">
              <a:avLst/>
            </a:prstGeom>
          </p:spPr>
        </p:pic>
      </p:grpSp>
      <p:pic>
        <p:nvPicPr>
          <p:cNvPr id="86" name="Picture 85" descr="boy opening a doo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11497" y="5421853"/>
            <a:ext cx="873256" cy="873256"/>
          </a:xfrm>
          <a:prstGeom prst="rect">
            <a:avLst/>
          </a:prstGeom>
        </p:spPr>
      </p:pic>
      <p:pic>
        <p:nvPicPr>
          <p:cNvPr id="46"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3104" y="4485007"/>
            <a:ext cx="215789" cy="22487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4" name="Group 43"/>
          <p:cNvGrpSpPr/>
          <p:nvPr/>
        </p:nvGrpSpPr>
        <p:grpSpPr>
          <a:xfrm>
            <a:off x="8720907" y="5658459"/>
            <a:ext cx="945954" cy="667685"/>
            <a:chOff x="8666393" y="5474486"/>
            <a:chExt cx="1029602" cy="725558"/>
          </a:xfrm>
        </p:grpSpPr>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66393" y="5474486"/>
              <a:ext cx="1029602" cy="725558"/>
            </a:xfrm>
            <a:prstGeom prst="rect">
              <a:avLst/>
            </a:prstGeom>
          </p:spPr>
        </p:pic>
        <p:sp>
          <p:nvSpPr>
            <p:cNvPr id="47" name="Curved Right Arrow 46"/>
            <p:cNvSpPr/>
            <p:nvPr/>
          </p:nvSpPr>
          <p:spPr>
            <a:xfrm>
              <a:off x="8729249" y="5681243"/>
              <a:ext cx="361036" cy="3544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sp>
          <p:nvSpPr>
            <p:cNvPr id="48" name="Curved Right Arrow 47"/>
            <p:cNvSpPr/>
            <p:nvPr/>
          </p:nvSpPr>
          <p:spPr>
            <a:xfrm flipH="1">
              <a:off x="9207763" y="5681243"/>
              <a:ext cx="383394" cy="3544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grpSp>
      <p:sp>
        <p:nvSpPr>
          <p:cNvPr id="49" name="TextBox 48"/>
          <p:cNvSpPr txBox="1"/>
          <p:nvPr/>
        </p:nvSpPr>
        <p:spPr>
          <a:xfrm>
            <a:off x="8490386" y="5312426"/>
            <a:ext cx="2554941" cy="400110"/>
          </a:xfrm>
          <a:prstGeom prst="rect">
            <a:avLst/>
          </a:prstGeom>
          <a:noFill/>
          <a:ln>
            <a:noFill/>
          </a:ln>
        </p:spPr>
        <p:txBody>
          <a:bodyPr wrap="square" rtlCol="0">
            <a:spAutoFit/>
          </a:bodyPr>
          <a:lstStyle/>
          <a:p>
            <a:r>
              <a:rPr lang="en-GB" sz="2000" dirty="0">
                <a:solidFill>
                  <a:srgbClr val="4472C4">
                    <a:lumMod val="50000"/>
                  </a:srgbClr>
                </a:solidFill>
              </a:rPr>
              <a:t>[wants to]</a:t>
            </a:r>
          </a:p>
        </p:txBody>
      </p:sp>
      <p:graphicFrame>
        <p:nvGraphicFramePr>
          <p:cNvPr id="52" name="Tabla 10">
            <a:extLst>
              <a:ext uri="{FF2B5EF4-FFF2-40B4-BE49-F238E27FC236}">
                <a16:creationId xmlns:a16="http://schemas.microsoft.com/office/drawing/2014/main" id="{7056EE97-2641-1C4F-A5E0-D0636F244180}"/>
              </a:ext>
            </a:extLst>
          </p:cNvPr>
          <p:cNvGraphicFramePr>
            <a:graphicFrameLocks noGrp="1"/>
          </p:cNvGraphicFramePr>
          <p:nvPr/>
        </p:nvGraphicFramePr>
        <p:xfrm>
          <a:off x="99123" y="1525744"/>
          <a:ext cx="11426126" cy="4814625"/>
        </p:xfrm>
        <a:graphic>
          <a:graphicData uri="http://schemas.openxmlformats.org/drawingml/2006/table">
            <a:tbl>
              <a:tblPr firstRow="1" bandRow="1">
                <a:tableStyleId>{5DA37D80-6434-44D0-A028-1B22A696006F}</a:tableStyleId>
              </a:tblPr>
              <a:tblGrid>
                <a:gridCol w="824323">
                  <a:extLst>
                    <a:ext uri="{9D8B030D-6E8A-4147-A177-3AD203B41FA5}">
                      <a16:colId xmlns:a16="http://schemas.microsoft.com/office/drawing/2014/main" val="3137633378"/>
                    </a:ext>
                  </a:extLst>
                </a:gridCol>
                <a:gridCol w="6405402">
                  <a:extLst>
                    <a:ext uri="{9D8B030D-6E8A-4147-A177-3AD203B41FA5}">
                      <a16:colId xmlns:a16="http://schemas.microsoft.com/office/drawing/2014/main" val="1077350181"/>
                    </a:ext>
                  </a:extLst>
                </a:gridCol>
                <a:gridCol w="2620370">
                  <a:extLst>
                    <a:ext uri="{9D8B030D-6E8A-4147-A177-3AD203B41FA5}">
                      <a16:colId xmlns:a16="http://schemas.microsoft.com/office/drawing/2014/main" val="39450553"/>
                    </a:ext>
                  </a:extLst>
                </a:gridCol>
                <a:gridCol w="1576031">
                  <a:extLst>
                    <a:ext uri="{9D8B030D-6E8A-4147-A177-3AD203B41FA5}">
                      <a16:colId xmlns:a16="http://schemas.microsoft.com/office/drawing/2014/main" val="2222832505"/>
                    </a:ext>
                  </a:extLst>
                </a:gridCol>
              </a:tblGrid>
              <a:tr h="962925">
                <a:tc>
                  <a:txBody>
                    <a:bodyPr/>
                    <a:lstStyle/>
                    <a:p>
                      <a:endParaRPr lang="x-none"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El</a:t>
                      </a:r>
                      <a:r>
                        <a:rPr kumimoji="0" lang="x-none"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pe</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rr</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o</a:t>
                      </a:r>
                      <a:r>
                        <a:rPr kumimoji="0" lang="x-none"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co</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rr</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po</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r</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el ba</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io</a:t>
                      </a:r>
                      <a:r>
                        <a:rPr kumimoji="0" lang="x-none" sz="2400" b="0" i="0" u="none" strike="noStrike" kern="1200" cap="none" spc="0" normalizeH="0" baseline="0" noProof="0" dirty="0">
                          <a:ln>
                            <a:noFill/>
                          </a:ln>
                          <a:solidFill>
                            <a:srgbClr val="5B9BD5">
                              <a:lumMod val="50000"/>
                            </a:srgbClr>
                          </a:solidFill>
                          <a:effectLst/>
                          <a:uLnTx/>
                          <a:uFillTx/>
                          <a:latin typeface="+mn-lt"/>
                          <a:ea typeface="+mn-ea"/>
                          <a:cs typeface="+mn-cs"/>
                        </a:rPr>
                        <a:t>.</a:t>
                      </a:r>
                    </a:p>
                  </a:txBody>
                  <a:tcPr anchor="ct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2967337123"/>
                  </a:ext>
                </a:extLst>
              </a:tr>
              <a:tr h="962925">
                <a:tc>
                  <a:txBody>
                    <a:bodyPr/>
                    <a:lstStyle/>
                    <a:p>
                      <a:endParaRPr lang="x-none" u="none"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ecibe co</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eo elect</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ónico todos los días.</a:t>
                      </a:r>
                    </a:p>
                  </a:txBody>
                  <a:tcPr anchor="ctr">
                    <a:noFill/>
                  </a:tcP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3531273328"/>
                  </a:ext>
                </a:extLst>
              </a:tr>
              <a:tr h="962925">
                <a:tc>
                  <a:txBody>
                    <a:bodyPr/>
                    <a:lstStyle/>
                    <a:p>
                      <a:endParaRPr lang="x-none"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La p</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ofeso</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 de a</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te es abu</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ida y se</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ia.</a:t>
                      </a:r>
                    </a:p>
                  </a:txBody>
                  <a:tcPr anchor="ct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1458462653"/>
                  </a:ext>
                </a:extLst>
              </a:tr>
              <a:tr h="962925">
                <a:tc>
                  <a:txBody>
                    <a:bodyPr/>
                    <a:lstStyle/>
                    <a:p>
                      <a:endParaRPr lang="x-none" u="none"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esponde con la opción co</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ecta en el   o</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denado</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t>
                      </a:r>
                    </a:p>
                  </a:txBody>
                  <a:tcPr anchor="ctr">
                    <a:noFill/>
                  </a:tcP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4067414168"/>
                  </a:ext>
                </a:extLst>
              </a:tr>
              <a:tr h="962925">
                <a:tc>
                  <a:txBody>
                    <a:bodyPr/>
                    <a:lstStyle/>
                    <a:p>
                      <a:endParaRPr lang="x-none"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Ab</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 la pue</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ta, pe</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o quie</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e ce</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a</a:t>
                      </a:r>
                      <a:r>
                        <a:rPr kumimoji="0" lang="es-ES" sz="2200" b="1" i="0" u="none" strike="noStrike" kern="1200" cap="none" spc="0" normalizeH="0" baseline="0" noProof="0" dirty="0">
                          <a:ln>
                            <a:noFill/>
                          </a:ln>
                          <a:solidFill>
                            <a:srgbClr val="5B9BD5">
                              <a:lumMod val="50000"/>
                            </a:srgbClr>
                          </a:solidFill>
                          <a:effectLst/>
                          <a:uLnTx/>
                          <a:uFillTx/>
                          <a:latin typeface="+mn-lt"/>
                          <a:ea typeface="+mn-ea"/>
                          <a:cs typeface="+mn-cs"/>
                        </a:rPr>
                        <a:t>r</a:t>
                      </a:r>
                      <a:r>
                        <a:rPr kumimoji="0" lang="es-ES" sz="2200" b="0" i="0" u="none" strike="noStrike" kern="1200" cap="none" spc="0" normalizeH="0" baseline="0" noProof="0" dirty="0">
                          <a:ln>
                            <a:noFill/>
                          </a:ln>
                          <a:solidFill>
                            <a:srgbClr val="5B9BD5">
                              <a:lumMod val="50000"/>
                            </a:srgbClr>
                          </a:solidFill>
                          <a:effectLst/>
                          <a:uLnTx/>
                          <a:uFillTx/>
                          <a:latin typeface="+mn-lt"/>
                          <a:ea typeface="+mn-ea"/>
                          <a:cs typeface="+mn-cs"/>
                        </a:rPr>
                        <a:t>la ventana.  </a:t>
                      </a:r>
                    </a:p>
                  </a:txBody>
                  <a:tcPr anchor="ctr"/>
                </a:tc>
                <a:tc>
                  <a:txBody>
                    <a:bodyPr/>
                    <a:lstStyle/>
                    <a:p>
                      <a:endParaRPr lang="x-none" u="none" dirty="0"/>
                    </a:p>
                  </a:txBody>
                  <a:tcPr>
                    <a:noFill/>
                  </a:tcPr>
                </a:tc>
                <a:tc>
                  <a:txBody>
                    <a:bodyPr/>
                    <a:lstStyle/>
                    <a:p>
                      <a:endParaRPr lang="x-none" u="none" dirty="0"/>
                    </a:p>
                  </a:txBody>
                  <a:tcPr>
                    <a:noFill/>
                  </a:tcPr>
                </a:tc>
                <a:extLst>
                  <a:ext uri="{0D108BD9-81ED-4DB2-BD59-A6C34878D82A}">
                    <a16:rowId xmlns:a16="http://schemas.microsoft.com/office/drawing/2014/main" val="2541943936"/>
                  </a:ext>
                </a:extLst>
              </a:tr>
            </a:tbl>
          </a:graphicData>
        </a:graphic>
      </p:graphicFrame>
      <p:sp>
        <p:nvSpPr>
          <p:cNvPr id="53" name="Action Button: Custom 20">
            <a:hlinkClick r:id="" action="ppaction://noaction" highlightClick="1">
              <a:snd r:embed="rId16" name="el perro corre por el barrio.wav"/>
            </a:hlinkClick>
            <a:extLst>
              <a:ext uri="{FF2B5EF4-FFF2-40B4-BE49-F238E27FC236}">
                <a16:creationId xmlns:a16="http://schemas.microsoft.com/office/drawing/2014/main" id="{FAC3B15A-89E7-A84E-A015-27C27EE98B0A}"/>
              </a:ext>
            </a:extLst>
          </p:cNvPr>
          <p:cNvSpPr/>
          <p:nvPr/>
        </p:nvSpPr>
        <p:spPr>
          <a:xfrm>
            <a:off x="273691" y="181331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55" name="Action Button: Custom 20">
            <a:hlinkClick r:id="" action="ppaction://noaction" highlightClick="1">
              <a:snd r:embed="rId17" name="recibe correo electronico todos los dias.wav"/>
            </a:hlinkClick>
            <a:extLst>
              <a:ext uri="{FF2B5EF4-FFF2-40B4-BE49-F238E27FC236}">
                <a16:creationId xmlns:a16="http://schemas.microsoft.com/office/drawing/2014/main" id="{9BD1A317-DEBA-0543-8B81-6A9018593906}"/>
              </a:ext>
            </a:extLst>
          </p:cNvPr>
          <p:cNvSpPr/>
          <p:nvPr/>
        </p:nvSpPr>
        <p:spPr>
          <a:xfrm>
            <a:off x="269744" y="275499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56" name="Action Button: Custom 20">
            <a:hlinkClick r:id="" action="ppaction://noaction" highlightClick="1">
              <a:snd r:embed="rId18" name="la profesora de arte es aburrida y seria.wav"/>
            </a:hlinkClick>
            <a:extLst>
              <a:ext uri="{FF2B5EF4-FFF2-40B4-BE49-F238E27FC236}">
                <a16:creationId xmlns:a16="http://schemas.microsoft.com/office/drawing/2014/main" id="{270794EB-A58B-744E-9913-02E76F9D340C}"/>
              </a:ext>
            </a:extLst>
          </p:cNvPr>
          <p:cNvSpPr/>
          <p:nvPr/>
        </p:nvSpPr>
        <p:spPr>
          <a:xfrm>
            <a:off x="269744" y="3678442"/>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57" name="Action Button: Custom 20">
            <a:hlinkClick r:id="" action="ppaction://noaction" highlightClick="1">
              <a:snd r:embed="rId19" name="responde con la opcion correcta en el ordenador.wav"/>
            </a:hlinkClick>
            <a:extLst>
              <a:ext uri="{FF2B5EF4-FFF2-40B4-BE49-F238E27FC236}">
                <a16:creationId xmlns:a16="http://schemas.microsoft.com/office/drawing/2014/main" id="{10E054AB-74FF-6149-8474-1DF1EDC683DB}"/>
              </a:ext>
            </a:extLst>
          </p:cNvPr>
          <p:cNvSpPr/>
          <p:nvPr/>
        </p:nvSpPr>
        <p:spPr>
          <a:xfrm>
            <a:off x="269744" y="465523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58" name="Action Button: Custom 20">
            <a:hlinkClick r:id="" action="ppaction://noaction" highlightClick="1">
              <a:snd r:embed="rId20" name="abre la puerta pero quiere cerrar la ventana.wav"/>
            </a:hlinkClick>
            <a:extLst>
              <a:ext uri="{FF2B5EF4-FFF2-40B4-BE49-F238E27FC236}">
                <a16:creationId xmlns:a16="http://schemas.microsoft.com/office/drawing/2014/main" id="{63F3B838-2C3B-3F48-835E-9BFFA400B4DC}"/>
              </a:ext>
            </a:extLst>
          </p:cNvPr>
          <p:cNvSpPr/>
          <p:nvPr/>
        </p:nvSpPr>
        <p:spPr>
          <a:xfrm>
            <a:off x="273691" y="5594619"/>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3" name="Rectangle 2"/>
          <p:cNvSpPr/>
          <p:nvPr/>
        </p:nvSpPr>
        <p:spPr>
          <a:xfrm>
            <a:off x="973015" y="1587670"/>
            <a:ext cx="6154616" cy="827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Rectangle 60"/>
          <p:cNvSpPr/>
          <p:nvPr/>
        </p:nvSpPr>
        <p:spPr>
          <a:xfrm>
            <a:off x="973015" y="2552501"/>
            <a:ext cx="6154616" cy="827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Rectangle 61"/>
          <p:cNvSpPr/>
          <p:nvPr/>
        </p:nvSpPr>
        <p:spPr>
          <a:xfrm>
            <a:off x="973015" y="3508318"/>
            <a:ext cx="6154616" cy="827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Rectangle 62"/>
          <p:cNvSpPr/>
          <p:nvPr/>
        </p:nvSpPr>
        <p:spPr>
          <a:xfrm>
            <a:off x="973015" y="4473149"/>
            <a:ext cx="6154616" cy="827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Rectangle 63"/>
          <p:cNvSpPr/>
          <p:nvPr/>
        </p:nvSpPr>
        <p:spPr>
          <a:xfrm>
            <a:off x="973015" y="5444839"/>
            <a:ext cx="6154616" cy="827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CuadroTexto 11">
            <a:extLst>
              <a:ext uri="{FF2B5EF4-FFF2-40B4-BE49-F238E27FC236}">
                <a16:creationId xmlns:a16="http://schemas.microsoft.com/office/drawing/2014/main" id="{362EECDA-CF7C-0748-8FA1-1903712951D0}"/>
              </a:ext>
            </a:extLst>
          </p:cNvPr>
          <p:cNvSpPr txBox="1"/>
          <p:nvPr/>
        </p:nvSpPr>
        <p:spPr>
          <a:xfrm>
            <a:off x="55336" y="313334"/>
            <a:ext cx="7773282" cy="430887"/>
          </a:xfrm>
          <a:prstGeom prst="rect">
            <a:avLst/>
          </a:prstGeom>
          <a:noFill/>
        </p:spPr>
        <p:txBody>
          <a:bodyPr wrap="none" rtlCol="0">
            <a:spAutoFit/>
          </a:bodyPr>
          <a:lstStyle/>
          <a:p>
            <a:pPr>
              <a:defRPr/>
            </a:pPr>
            <a:r>
              <a:rPr lang="x-none" sz="2200" b="1" dirty="0">
                <a:solidFill>
                  <a:srgbClr val="5B9BD5">
                    <a:lumMod val="50000"/>
                  </a:srgbClr>
                </a:solidFill>
              </a:rPr>
              <a:t>Escucha y </a:t>
            </a:r>
            <a:r>
              <a:rPr lang="en-GB" sz="2200" b="1" dirty="0">
                <a:solidFill>
                  <a:srgbClr val="5B9BD5">
                    <a:lumMod val="50000"/>
                  </a:srgbClr>
                </a:solidFill>
              </a:rPr>
              <a:t>completa las palabras</a:t>
            </a:r>
            <a:r>
              <a:rPr lang="x-none" sz="2200" b="1" dirty="0">
                <a:solidFill>
                  <a:srgbClr val="5B9BD5">
                    <a:lumMod val="50000"/>
                  </a:srgbClr>
                </a:solidFill>
              </a:rPr>
              <a:t>. ¿Cómo se escriben? </a:t>
            </a:r>
          </a:p>
        </p:txBody>
      </p:sp>
      <p:sp>
        <p:nvSpPr>
          <p:cNvPr id="67" name="CuadroTexto 11">
            <a:extLst>
              <a:ext uri="{FF2B5EF4-FFF2-40B4-BE49-F238E27FC236}">
                <a16:creationId xmlns:a16="http://schemas.microsoft.com/office/drawing/2014/main" id="{362EECDA-CF7C-0748-8FA1-1903712951D0}"/>
              </a:ext>
            </a:extLst>
          </p:cNvPr>
          <p:cNvSpPr txBox="1"/>
          <p:nvPr/>
        </p:nvSpPr>
        <p:spPr>
          <a:xfrm>
            <a:off x="62763" y="767800"/>
            <a:ext cx="10915168" cy="430887"/>
          </a:xfrm>
          <a:prstGeom prst="rect">
            <a:avLst/>
          </a:prstGeom>
          <a:noFill/>
        </p:spPr>
        <p:txBody>
          <a:bodyPr wrap="none" rtlCol="0">
            <a:spAutoFit/>
          </a:bodyPr>
          <a:lstStyle/>
          <a:p>
            <a:pPr>
              <a:defRPr/>
            </a:pPr>
            <a:r>
              <a:rPr lang="en-GB" sz="2200" b="1" dirty="0">
                <a:solidFill>
                  <a:srgbClr val="5B9BD5">
                    <a:lumMod val="50000"/>
                  </a:srgbClr>
                </a:solidFill>
              </a:rPr>
              <a:t>Luego, mira las imágenes. Marca si cada una es verdadera (     ) o falsa (    ).</a:t>
            </a:r>
            <a:endParaRPr lang="x-none" sz="2200" b="1" dirty="0">
              <a:solidFill>
                <a:srgbClr val="5B9BD5">
                  <a:lumMod val="50000"/>
                </a:srgbClr>
              </a:solidFill>
            </a:endParaRPr>
          </a:p>
        </p:txBody>
      </p:sp>
      <p:pic>
        <p:nvPicPr>
          <p:cNvPr id="68"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5273" y="853976"/>
            <a:ext cx="318381" cy="331786"/>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077516" y="909508"/>
            <a:ext cx="231405" cy="231405"/>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932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1" grpId="0" animBg="1"/>
      <p:bldP spid="62" grpId="0" animBg="1"/>
      <p:bldP spid="63" grpId="0" animBg="1"/>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8299" y="79744"/>
            <a:ext cx="2957305" cy="769039"/>
          </a:xfrm>
        </p:spPr>
        <p:txBody>
          <a:bodyPr>
            <a:noAutofit/>
          </a:bodyPr>
          <a:lstStyle/>
          <a:p>
            <a:r>
              <a:rPr lang="en-GB" sz="2800" b="1" dirty="0" err="1">
                <a:solidFill>
                  <a:schemeClr val="accent1">
                    <a:lumMod val="50000"/>
                  </a:schemeClr>
                </a:solidFill>
              </a:rPr>
              <a:t>Vocabulario</a:t>
            </a:r>
            <a:endParaRPr lang="en-US" sz="2800" dirty="0">
              <a:solidFill>
                <a:schemeClr val="accent1">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79742654"/>
              </p:ext>
            </p:extLst>
          </p:nvPr>
        </p:nvGraphicFramePr>
        <p:xfrm>
          <a:off x="3583481" y="346924"/>
          <a:ext cx="6162113" cy="5622305"/>
        </p:xfrm>
        <a:graphic>
          <a:graphicData uri="http://schemas.openxmlformats.org/drawingml/2006/table">
            <a:tbl>
              <a:tblPr firstRow="1" firstCol="1" bandRow="1">
                <a:tableStyleId>{5940675A-B579-460E-94D1-54222C63F5DA}</a:tableStyleId>
              </a:tblPr>
              <a:tblGrid>
                <a:gridCol w="528235">
                  <a:extLst>
                    <a:ext uri="{9D8B030D-6E8A-4147-A177-3AD203B41FA5}">
                      <a16:colId xmlns:a16="http://schemas.microsoft.com/office/drawing/2014/main" val="20000"/>
                    </a:ext>
                  </a:extLst>
                </a:gridCol>
                <a:gridCol w="2541468">
                  <a:extLst>
                    <a:ext uri="{9D8B030D-6E8A-4147-A177-3AD203B41FA5}">
                      <a16:colId xmlns:a16="http://schemas.microsoft.com/office/drawing/2014/main" val="20001"/>
                    </a:ext>
                  </a:extLst>
                </a:gridCol>
                <a:gridCol w="309241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English meaning</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vamos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we</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go, are going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2</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marzo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March</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3</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abril</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April</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4</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porque</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because</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5</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por</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qué</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why</a:t>
                      </a: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mañana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tomorrow</a:t>
                      </a:r>
                    </a:p>
                  </a:txBody>
                  <a:tcPr marL="68580" marR="68580" marT="0" marB="0" anchor="ctr"/>
                </a:tc>
                <a:extLst>
                  <a:ext uri="{0D108BD9-81ED-4DB2-BD59-A6C34878D82A}">
                    <a16:rowId xmlns:a16="http://schemas.microsoft.com/office/drawing/2014/main"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7</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divertido,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divertida</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fun</a:t>
                      </a: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visitar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visit, visiting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descubrir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discover, discovering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parte</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part</a:t>
                      </a:r>
                    </a:p>
                  </a:txBody>
                  <a:tcPr marL="68580" marR="68580" marT="0" marB="0" anchor="ctr"/>
                </a:tc>
                <a:extLst>
                  <a:ext uri="{0D108BD9-81ED-4DB2-BD59-A6C34878D82A}">
                    <a16:rowId xmlns:a16="http://schemas.microsoft.com/office/drawing/2014/main" val="332787509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extranjero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abroad</a:t>
                      </a:r>
                    </a:p>
                  </a:txBody>
                  <a:tcPr marL="68580" marR="68580" marT="0" marB="0" anchor="ctr"/>
                </a:tc>
                <a:extLst>
                  <a:ext uri="{0D108BD9-81ED-4DB2-BD59-A6C34878D82A}">
                    <a16:rowId xmlns:a16="http://schemas.microsoft.com/office/drawing/2014/main" val="100654155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mundo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world</a:t>
                      </a:r>
                    </a:p>
                  </a:txBody>
                  <a:tcPr marL="68580" marR="68580" marT="0" marB="0" anchor="ctr"/>
                </a:tc>
                <a:extLst>
                  <a:ext uri="{0D108BD9-81ED-4DB2-BD59-A6C34878D82A}">
                    <a16:rowId xmlns:a16="http://schemas.microsoft.com/office/drawing/2014/main" val="4289176335"/>
                  </a:ext>
                </a:extLst>
              </a:tr>
            </a:tbl>
          </a:graphicData>
        </a:graphic>
      </p:graphicFrame>
      <p:grpSp>
        <p:nvGrpSpPr>
          <p:cNvPr id="12" name="Group 11"/>
          <p:cNvGrpSpPr/>
          <p:nvPr/>
        </p:nvGrpSpPr>
        <p:grpSpPr>
          <a:xfrm>
            <a:off x="4132693" y="848783"/>
            <a:ext cx="2477170" cy="5066244"/>
            <a:chOff x="3758774" y="981429"/>
            <a:chExt cx="2043862" cy="5066244"/>
          </a:xfrm>
        </p:grpSpPr>
        <p:grpSp>
          <p:nvGrpSpPr>
            <p:cNvPr id="13" name="Group 12"/>
            <p:cNvGrpSpPr/>
            <p:nvPr/>
          </p:nvGrpSpPr>
          <p:grpSpPr>
            <a:xfrm>
              <a:off x="3758774" y="981429"/>
              <a:ext cx="2006648" cy="4227605"/>
              <a:chOff x="2634335" y="1842309"/>
              <a:chExt cx="2006648" cy="4227605"/>
            </a:xfrm>
          </p:grpSpPr>
          <p:sp>
            <p:nvSpPr>
              <p:cNvPr id="16" name="Rectangle 15"/>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4" name="Rectangle 13"/>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6" name="Group 25"/>
          <p:cNvGrpSpPr/>
          <p:nvPr/>
        </p:nvGrpSpPr>
        <p:grpSpPr>
          <a:xfrm>
            <a:off x="6664537" y="820629"/>
            <a:ext cx="3040308" cy="5066244"/>
            <a:chOff x="3758774" y="981429"/>
            <a:chExt cx="2043862" cy="5066244"/>
          </a:xfrm>
        </p:grpSpPr>
        <p:grpSp>
          <p:nvGrpSpPr>
            <p:cNvPr id="27" name="Group 26"/>
            <p:cNvGrpSpPr/>
            <p:nvPr/>
          </p:nvGrpSpPr>
          <p:grpSpPr>
            <a:xfrm>
              <a:off x="3758774" y="981429"/>
              <a:ext cx="2006648" cy="4227605"/>
              <a:chOff x="2634335" y="1842309"/>
              <a:chExt cx="2006648" cy="4227605"/>
            </a:xfrm>
          </p:grpSpPr>
          <p:sp>
            <p:nvSpPr>
              <p:cNvPr id="30" name="Rectangle 29"/>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8" name="Rectangle 27"/>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0" name="Rounded Rectangular Callout 39"/>
          <p:cNvSpPr/>
          <p:nvPr/>
        </p:nvSpPr>
        <p:spPr>
          <a:xfrm>
            <a:off x="128788" y="1403797"/>
            <a:ext cx="3287839" cy="4071529"/>
          </a:xfrm>
          <a:prstGeom prst="wedgeRoundRectCallout">
            <a:avLst>
              <a:gd name="adj1" fmla="val 57901"/>
              <a:gd name="adj2" fmla="val 4225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a:p>
            <a:pPr algn="ctr"/>
            <a:endParaRPr lang="en-GB" sz="2000" dirty="0">
              <a:solidFill>
                <a:schemeClr val="bg1"/>
              </a:solidFill>
            </a:endParaRPr>
          </a:p>
          <a:p>
            <a:pPr algn="ctr"/>
            <a:endParaRPr lang="en-GB" sz="2000" dirty="0">
              <a:solidFill>
                <a:schemeClr val="bg1"/>
              </a:solidFill>
            </a:endParaRPr>
          </a:p>
        </p:txBody>
      </p:sp>
      <p:sp>
        <p:nvSpPr>
          <p:cNvPr id="41" name="TextBox 40"/>
          <p:cNvSpPr txBox="1"/>
          <p:nvPr/>
        </p:nvSpPr>
        <p:spPr>
          <a:xfrm>
            <a:off x="206185" y="4348319"/>
            <a:ext cx="1975193" cy="400110"/>
          </a:xfrm>
          <a:prstGeom prst="rect">
            <a:avLst/>
          </a:prstGeom>
          <a:noFill/>
          <a:ln>
            <a:noFill/>
          </a:ln>
        </p:spPr>
        <p:txBody>
          <a:bodyPr wrap="square" rtlCol="0">
            <a:spAutoFit/>
          </a:bodyPr>
          <a:lstStyle/>
          <a:p>
            <a:r>
              <a:rPr lang="en-GB" sz="2000" dirty="0">
                <a:solidFill>
                  <a:schemeClr val="bg1"/>
                </a:solidFill>
              </a:rPr>
              <a:t>I am abroad.</a:t>
            </a:r>
          </a:p>
        </p:txBody>
      </p:sp>
      <p:sp>
        <p:nvSpPr>
          <p:cNvPr id="42" name="Rectangle 41"/>
          <p:cNvSpPr/>
          <p:nvPr/>
        </p:nvSpPr>
        <p:spPr>
          <a:xfrm>
            <a:off x="166673" y="4787244"/>
            <a:ext cx="2888932" cy="400110"/>
          </a:xfrm>
          <a:prstGeom prst="rect">
            <a:avLst/>
          </a:prstGeom>
        </p:spPr>
        <p:txBody>
          <a:bodyPr wrap="none">
            <a:spAutoFit/>
          </a:bodyPr>
          <a:lstStyle/>
          <a:p>
            <a:r>
              <a:rPr lang="en-GB" sz="2000" dirty="0">
                <a:solidFill>
                  <a:schemeClr val="bg1"/>
                </a:solidFill>
              </a:rPr>
              <a:t>Estoy en </a:t>
            </a:r>
            <a:r>
              <a:rPr lang="en-GB" sz="2000" b="1" dirty="0">
                <a:solidFill>
                  <a:schemeClr val="bg1"/>
                </a:solidFill>
              </a:rPr>
              <a:t>el</a:t>
            </a:r>
            <a:r>
              <a:rPr lang="en-GB" sz="2000" dirty="0">
                <a:solidFill>
                  <a:schemeClr val="bg1"/>
                </a:solidFill>
              </a:rPr>
              <a:t> extranjero.</a:t>
            </a:r>
          </a:p>
        </p:txBody>
      </p:sp>
      <p:sp>
        <p:nvSpPr>
          <p:cNvPr id="43" name="TextBox 42"/>
          <p:cNvSpPr txBox="1"/>
          <p:nvPr/>
        </p:nvSpPr>
        <p:spPr>
          <a:xfrm>
            <a:off x="157788" y="1557720"/>
            <a:ext cx="3229837" cy="1015663"/>
          </a:xfrm>
          <a:prstGeom prst="rect">
            <a:avLst/>
          </a:prstGeom>
          <a:noFill/>
          <a:ln>
            <a:noFill/>
          </a:ln>
        </p:spPr>
        <p:txBody>
          <a:bodyPr wrap="square" rtlCol="0">
            <a:spAutoFit/>
          </a:bodyPr>
          <a:lstStyle/>
          <a:p>
            <a:pPr algn="ctr"/>
            <a:r>
              <a:rPr lang="en-GB" sz="2000" dirty="0">
                <a:solidFill>
                  <a:schemeClr val="bg1"/>
                </a:solidFill>
              </a:rPr>
              <a:t>In Spanish, ‘extranjero’ is a noun, so it has an article (‘el’).</a:t>
            </a:r>
          </a:p>
        </p:txBody>
      </p:sp>
      <p:sp>
        <p:nvSpPr>
          <p:cNvPr id="44" name="TextBox 43"/>
          <p:cNvSpPr txBox="1"/>
          <p:nvPr/>
        </p:nvSpPr>
        <p:spPr>
          <a:xfrm>
            <a:off x="98300" y="2779816"/>
            <a:ext cx="3229837" cy="1015663"/>
          </a:xfrm>
          <a:prstGeom prst="rect">
            <a:avLst/>
          </a:prstGeom>
          <a:noFill/>
          <a:ln>
            <a:noFill/>
          </a:ln>
        </p:spPr>
        <p:txBody>
          <a:bodyPr wrap="square" rtlCol="0">
            <a:spAutoFit/>
          </a:bodyPr>
          <a:lstStyle/>
          <a:p>
            <a:pPr algn="ctr"/>
            <a:r>
              <a:rPr lang="en-GB" sz="2000" dirty="0">
                <a:solidFill>
                  <a:schemeClr val="bg1"/>
                </a:solidFill>
              </a:rPr>
              <a:t>In English, ‘abroad’ has no article because it is an adverb.</a:t>
            </a:r>
          </a:p>
        </p:txBody>
      </p:sp>
      <p:sp>
        <p:nvSpPr>
          <p:cNvPr id="45" name="TextBox 44"/>
          <p:cNvSpPr txBox="1"/>
          <p:nvPr/>
        </p:nvSpPr>
        <p:spPr>
          <a:xfrm>
            <a:off x="181498" y="3956162"/>
            <a:ext cx="1975193" cy="400110"/>
          </a:xfrm>
          <a:prstGeom prst="rect">
            <a:avLst/>
          </a:prstGeom>
          <a:noFill/>
          <a:ln>
            <a:noFill/>
          </a:ln>
        </p:spPr>
        <p:txBody>
          <a:bodyPr wrap="square" rtlCol="0">
            <a:spAutoFit/>
          </a:bodyPr>
          <a:lstStyle/>
          <a:p>
            <a:r>
              <a:rPr lang="en-GB" sz="2000" dirty="0">
                <a:solidFill>
                  <a:schemeClr val="bg1"/>
                </a:solidFill>
              </a:rPr>
              <a:t>Compare:</a:t>
            </a:r>
          </a:p>
        </p:txBody>
      </p:sp>
      <p:sp>
        <p:nvSpPr>
          <p:cNvPr id="4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637"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107402"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Rectangle 47"/>
          <p:cNvSpPr/>
          <p:nvPr/>
        </p:nvSpPr>
        <p:spPr>
          <a:xfrm>
            <a:off x="10791751"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9"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489"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0"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1801"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1" name="Rectangle 50" descr="box to hide timer as it goes off the page">
            <a:extLst>
              <a:ext uri="{FF2B5EF4-FFF2-40B4-BE49-F238E27FC236}">
                <a16:creationId xmlns:a16="http://schemas.microsoft.com/office/drawing/2014/main" id="{80BB973F-93FA-4A26-B850-9E1862347B2F}"/>
              </a:ext>
            </a:extLst>
          </p:cNvPr>
          <p:cNvSpPr/>
          <p:nvPr/>
        </p:nvSpPr>
        <p:spPr>
          <a:xfrm>
            <a:off x="9958043"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Rectangle 51"/>
          <p:cNvSpPr/>
          <p:nvPr/>
        </p:nvSpPr>
        <p:spPr>
          <a:xfrm>
            <a:off x="9981825"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52"/>
          <p:cNvCxnSpPr/>
          <p:nvPr/>
        </p:nvCxnSpPr>
        <p:spPr>
          <a:xfrm>
            <a:off x="10103353"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0812900"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32083" y="551685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56"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833969"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7349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12" presetClass="exit" presetSubtype="4" fill="hold" nodeType="afterEffect">
                                  <p:stCondLst>
                                    <p:cond delay="0"/>
                                  </p:stCondLst>
                                  <p:childTnLst>
                                    <p:animEffect transition="out" filter="slide(fromBottom)">
                                      <p:cBhvr>
                                        <p:cTn id="49" dur="59000"/>
                                        <p:tgtEl>
                                          <p:spTgt spid="47"/>
                                        </p:tgtEl>
                                      </p:cBhvr>
                                    </p:animEffect>
                                    <p:set>
                                      <p:cBhvr>
                                        <p:cTn id="50" dur="1" fill="hold">
                                          <p:stCondLst>
                                            <p:cond delay="58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0" grpId="0" animBg="1"/>
      <p:bldP spid="41" grpId="0"/>
      <p:bldP spid="42" grpId="0"/>
      <p:bldP spid="43"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The verb IR – to go</a:t>
            </a:r>
          </a:p>
        </p:txBody>
      </p:sp>
      <p:sp>
        <p:nvSpPr>
          <p:cNvPr id="3" name="TextBox 2"/>
          <p:cNvSpPr txBox="1"/>
          <p:nvPr/>
        </p:nvSpPr>
        <p:spPr>
          <a:xfrm>
            <a:off x="661737" y="1229182"/>
            <a:ext cx="10888579" cy="2862322"/>
          </a:xfrm>
          <a:prstGeom prst="rect">
            <a:avLst/>
          </a:prstGeom>
          <a:noFill/>
        </p:spPr>
        <p:txBody>
          <a:bodyPr wrap="square" rtlCol="0">
            <a:spAutoFit/>
          </a:bodyPr>
          <a:lstStyle/>
          <a:p>
            <a:r>
              <a:rPr lang="en-GB" sz="3200" dirty="0">
                <a:solidFill>
                  <a:schemeClr val="accent1">
                    <a:lumMod val="50000"/>
                  </a:schemeClr>
                </a:solidFill>
              </a:rPr>
              <a:t>As we have learnt in Spanish: </a:t>
            </a:r>
          </a:p>
          <a:p>
            <a:endParaRPr lang="en-GB" sz="3600" dirty="0">
              <a:solidFill>
                <a:schemeClr val="accent1">
                  <a:lumMod val="50000"/>
                </a:schemeClr>
              </a:solidFill>
            </a:endParaRPr>
          </a:p>
          <a:p>
            <a:r>
              <a:rPr lang="en-GB" sz="3600" dirty="0">
                <a:solidFill>
                  <a:schemeClr val="accent1">
                    <a:lumMod val="50000"/>
                  </a:schemeClr>
                </a:solidFill>
              </a:rPr>
              <a:t>I go				=  </a:t>
            </a:r>
            <a:r>
              <a:rPr lang="en-GB" sz="3600" b="1" dirty="0" err="1">
                <a:solidFill>
                  <a:srgbClr val="E25B00"/>
                </a:solidFill>
              </a:rPr>
              <a:t>voy</a:t>
            </a:r>
            <a:endParaRPr lang="en-GB" sz="3600" b="1" dirty="0">
              <a:solidFill>
                <a:srgbClr val="E25B00"/>
              </a:solidFill>
            </a:endParaRPr>
          </a:p>
          <a:p>
            <a:r>
              <a:rPr lang="en-GB" sz="3600" dirty="0">
                <a:solidFill>
                  <a:schemeClr val="accent1">
                    <a:lumMod val="50000"/>
                  </a:schemeClr>
                </a:solidFill>
              </a:rPr>
              <a:t>you go			=  </a:t>
            </a:r>
            <a:r>
              <a:rPr lang="en-GB" sz="3600" b="1" dirty="0">
                <a:solidFill>
                  <a:srgbClr val="E25B00"/>
                </a:solidFill>
              </a:rPr>
              <a:t>vas</a:t>
            </a:r>
          </a:p>
          <a:p>
            <a:r>
              <a:rPr lang="en-GB" sz="3600" dirty="0">
                <a:solidFill>
                  <a:schemeClr val="accent1">
                    <a:lumMod val="50000"/>
                  </a:schemeClr>
                </a:solidFill>
              </a:rPr>
              <a:t>s/he / it goes	=  </a:t>
            </a:r>
            <a:r>
              <a:rPr lang="en-GB" sz="3600" b="1" dirty="0" err="1">
                <a:solidFill>
                  <a:srgbClr val="E25B00"/>
                </a:solidFill>
              </a:rPr>
              <a:t>va</a:t>
            </a:r>
            <a:endParaRPr lang="en-GB" sz="3600" b="1" dirty="0">
              <a:solidFill>
                <a:srgbClr val="E25B00"/>
              </a:solidFill>
            </a:endParaRPr>
          </a:p>
        </p:txBody>
      </p:sp>
      <p:sp>
        <p:nvSpPr>
          <p:cNvPr id="9" name="TextBox 8"/>
          <p:cNvSpPr txBox="1"/>
          <p:nvPr/>
        </p:nvSpPr>
        <p:spPr>
          <a:xfrm>
            <a:off x="661737" y="4326627"/>
            <a:ext cx="11252759" cy="1077218"/>
          </a:xfrm>
          <a:prstGeom prst="rect">
            <a:avLst/>
          </a:prstGeom>
          <a:noFill/>
        </p:spPr>
        <p:txBody>
          <a:bodyPr wrap="square" rtlCol="0">
            <a:spAutoFit/>
          </a:bodyPr>
          <a:lstStyle/>
          <a:p>
            <a:r>
              <a:rPr lang="en-GB" sz="3200" dirty="0">
                <a:solidFill>
                  <a:schemeClr val="accent1">
                    <a:lumMod val="50000"/>
                  </a:schemeClr>
                </a:solidFill>
              </a:rPr>
              <a:t>To say ‘</a:t>
            </a:r>
            <a:r>
              <a:rPr lang="en-GB" sz="3200" b="1" dirty="0">
                <a:solidFill>
                  <a:schemeClr val="accent1">
                    <a:lumMod val="50000"/>
                  </a:schemeClr>
                </a:solidFill>
              </a:rPr>
              <a:t>we go</a:t>
            </a:r>
            <a:r>
              <a:rPr lang="en-GB" sz="3200" dirty="0">
                <a:solidFill>
                  <a:schemeClr val="accent1">
                    <a:lumMod val="50000"/>
                  </a:schemeClr>
                </a:solidFill>
              </a:rPr>
              <a:t>’ we use the verb ‘</a:t>
            </a:r>
            <a:r>
              <a:rPr lang="en-GB" sz="3200" i="1" dirty="0" err="1">
                <a:solidFill>
                  <a:schemeClr val="accent1">
                    <a:lumMod val="50000"/>
                  </a:schemeClr>
                </a:solidFill>
              </a:rPr>
              <a:t>ir</a:t>
            </a:r>
            <a:r>
              <a:rPr lang="en-GB" sz="3200" dirty="0">
                <a:solidFill>
                  <a:schemeClr val="accent1">
                    <a:lumMod val="50000"/>
                  </a:schemeClr>
                </a:solidFill>
              </a:rPr>
              <a:t>’ in first person plural:					</a:t>
            </a:r>
            <a:endParaRPr lang="en-GB" sz="3200" b="1" dirty="0">
              <a:solidFill>
                <a:schemeClr val="accent1">
                  <a:lumMod val="50000"/>
                </a:schemeClr>
              </a:solidFill>
            </a:endParaRPr>
          </a:p>
        </p:txBody>
      </p:sp>
      <p:sp>
        <p:nvSpPr>
          <p:cNvPr id="10" name="TextBox 9"/>
          <p:cNvSpPr txBox="1"/>
          <p:nvPr/>
        </p:nvSpPr>
        <p:spPr>
          <a:xfrm>
            <a:off x="4926931" y="4964792"/>
            <a:ext cx="2117558" cy="646331"/>
          </a:xfrm>
          <a:prstGeom prst="rect">
            <a:avLst/>
          </a:prstGeom>
          <a:noFill/>
        </p:spPr>
        <p:txBody>
          <a:bodyPr wrap="square" rtlCol="0">
            <a:spAutoFit/>
          </a:bodyPr>
          <a:lstStyle/>
          <a:p>
            <a:r>
              <a:rPr lang="en-GB" sz="3600" b="1" dirty="0">
                <a:solidFill>
                  <a:srgbClr val="E25B00"/>
                </a:solidFill>
              </a:rPr>
              <a:t>vamos</a:t>
            </a:r>
          </a:p>
        </p:txBody>
      </p:sp>
      <p:grpSp>
        <p:nvGrpSpPr>
          <p:cNvPr id="11" name="Group 10"/>
          <p:cNvGrpSpPr/>
          <p:nvPr/>
        </p:nvGrpSpPr>
        <p:grpSpPr>
          <a:xfrm>
            <a:off x="4937892" y="2442210"/>
            <a:ext cx="822828" cy="402685"/>
            <a:chOff x="1803025" y="1895865"/>
            <a:chExt cx="190800" cy="402685"/>
          </a:xfrm>
        </p:grpSpPr>
        <p:sp>
          <p:nvSpPr>
            <p:cNvPr id="12" name="Rectangle 11"/>
            <p:cNvSpPr/>
            <p:nvPr/>
          </p:nvSpPr>
          <p:spPr>
            <a:xfrm>
              <a:off x="1803025" y="1895865"/>
              <a:ext cx="189185" cy="40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1803025" y="2259770"/>
              <a:ext cx="1908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 name="Group 13"/>
          <p:cNvGrpSpPr/>
          <p:nvPr/>
        </p:nvGrpSpPr>
        <p:grpSpPr>
          <a:xfrm>
            <a:off x="4934409" y="2963909"/>
            <a:ext cx="822828" cy="402685"/>
            <a:chOff x="1803025" y="1895865"/>
            <a:chExt cx="190800" cy="402685"/>
          </a:xfrm>
        </p:grpSpPr>
        <p:sp>
          <p:nvSpPr>
            <p:cNvPr id="15" name="Rectangle 14"/>
            <p:cNvSpPr/>
            <p:nvPr/>
          </p:nvSpPr>
          <p:spPr>
            <a:xfrm>
              <a:off x="1803025" y="1895865"/>
              <a:ext cx="189185" cy="40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1803025" y="2259770"/>
              <a:ext cx="1908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7" name="Group 16"/>
          <p:cNvGrpSpPr/>
          <p:nvPr/>
        </p:nvGrpSpPr>
        <p:grpSpPr>
          <a:xfrm>
            <a:off x="4934409" y="3481885"/>
            <a:ext cx="822828" cy="402685"/>
            <a:chOff x="1803025" y="1895865"/>
            <a:chExt cx="190800" cy="402685"/>
          </a:xfrm>
        </p:grpSpPr>
        <p:sp>
          <p:nvSpPr>
            <p:cNvPr id="18" name="Rectangle 17"/>
            <p:cNvSpPr/>
            <p:nvPr/>
          </p:nvSpPr>
          <p:spPr>
            <a:xfrm>
              <a:off x="1803025" y="1895865"/>
              <a:ext cx="189185" cy="40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1803025" y="2259770"/>
              <a:ext cx="1908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76938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093997325"/>
              </p:ext>
            </p:extLst>
          </p:nvPr>
        </p:nvGraphicFramePr>
        <p:xfrm>
          <a:off x="1582717" y="3909993"/>
          <a:ext cx="7662530" cy="1441736"/>
        </p:xfrm>
        <a:graphic>
          <a:graphicData uri="http://schemas.openxmlformats.org/drawingml/2006/table">
            <a:tbl>
              <a:tblPr firstRow="1" bandRow="1">
                <a:tableStyleId>{8A107856-5554-42FB-B03E-39F5DBC370BA}</a:tableStyleId>
              </a:tblPr>
              <a:tblGrid>
                <a:gridCol w="1056533">
                  <a:extLst>
                    <a:ext uri="{9D8B030D-6E8A-4147-A177-3AD203B41FA5}">
                      <a16:colId xmlns:a16="http://schemas.microsoft.com/office/drawing/2014/main" val="3098890768"/>
                    </a:ext>
                  </a:extLst>
                </a:gridCol>
                <a:gridCol w="1696856">
                  <a:extLst>
                    <a:ext uri="{9D8B030D-6E8A-4147-A177-3AD203B41FA5}">
                      <a16:colId xmlns:a16="http://schemas.microsoft.com/office/drawing/2014/main" val="2825675228"/>
                    </a:ext>
                  </a:extLst>
                </a:gridCol>
                <a:gridCol w="1067205">
                  <a:extLst>
                    <a:ext uri="{9D8B030D-6E8A-4147-A177-3AD203B41FA5}">
                      <a16:colId xmlns:a16="http://schemas.microsoft.com/office/drawing/2014/main" val="1808510239"/>
                    </a:ext>
                  </a:extLst>
                </a:gridCol>
                <a:gridCol w="1920968">
                  <a:extLst>
                    <a:ext uri="{9D8B030D-6E8A-4147-A177-3AD203B41FA5}">
                      <a16:colId xmlns:a16="http://schemas.microsoft.com/office/drawing/2014/main" val="1908604819"/>
                    </a:ext>
                  </a:extLst>
                </a:gridCol>
                <a:gridCol w="1920968">
                  <a:extLst>
                    <a:ext uri="{9D8B030D-6E8A-4147-A177-3AD203B41FA5}">
                      <a16:colId xmlns:a16="http://schemas.microsoft.com/office/drawing/2014/main" val="2523261977"/>
                    </a:ext>
                  </a:extLst>
                </a:gridCol>
              </a:tblGrid>
              <a:tr h="771200">
                <a:tc>
                  <a:txBody>
                    <a:bodyPr/>
                    <a:lstStyle/>
                    <a:p>
                      <a:pPr algn="ctr"/>
                      <a:r>
                        <a:rPr lang="en-GB" sz="2000" b="1" dirty="0" err="1">
                          <a:solidFill>
                            <a:schemeClr val="accent1">
                              <a:lumMod val="50000"/>
                            </a:schemeClr>
                          </a:solidFill>
                        </a:rPr>
                        <a:t>Lucía</a:t>
                      </a:r>
                      <a:r>
                        <a:rPr lang="en-GB" sz="2000" b="1" dirty="0">
                          <a:solidFill>
                            <a:schemeClr val="accent1">
                              <a:lumMod val="50000"/>
                            </a:schemeClr>
                          </a:solidFill>
                        </a:rPr>
                        <a:t> (‘I’)</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Lucía</a:t>
                      </a:r>
                      <a:r>
                        <a:rPr lang="en-GB" sz="2000" b="1" dirty="0">
                          <a:solidFill>
                            <a:schemeClr val="accent1">
                              <a:lumMod val="50000"/>
                            </a:schemeClr>
                          </a:solidFill>
                        </a:rPr>
                        <a:t> </a:t>
                      </a:r>
                      <a:r>
                        <a:rPr lang="en-GB" sz="2000" b="1">
                          <a:solidFill>
                            <a:schemeClr val="accent1">
                              <a:lumMod val="50000"/>
                            </a:schemeClr>
                          </a:solidFill>
                        </a:rPr>
                        <a:t>y Daniel </a:t>
                      </a:r>
                      <a:endParaRPr lang="en-GB" sz="20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a:solidFill>
                            <a:schemeClr val="accent1">
                              <a:lumMod val="50000"/>
                            </a:schemeClr>
                          </a:solidFill>
                        </a:rPr>
                        <a:t>(‘we’)</a:t>
                      </a:r>
                      <a:endParaRPr lang="en-GB" sz="2000" b="1" dirty="0">
                        <a:solidFill>
                          <a:schemeClr val="accent1">
                            <a:lumMod val="50000"/>
                          </a:schemeClr>
                        </a:solidFill>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(‘she’)</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¿Dónde?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
                      </a:r>
                      <a:r>
                        <a:rPr lang="en-GB" sz="2000" dirty="0" err="1">
                          <a:solidFill>
                            <a:schemeClr val="accent1">
                              <a:lumMod val="50000"/>
                            </a:schemeClr>
                          </a:solidFill>
                        </a:rPr>
                        <a:t>Cuándo</a:t>
                      </a:r>
                      <a:r>
                        <a:rPr lang="en-GB" sz="2000" dirty="0">
                          <a:solidFill>
                            <a:schemeClr val="accent1">
                              <a:lumMod val="50000"/>
                            </a:schemeClr>
                          </a:solidFill>
                        </a:rPr>
                        <a:t>?</a:t>
                      </a:r>
                      <a:r>
                        <a:rPr lang="en-GB" sz="2000" baseline="0" dirty="0">
                          <a:solidFill>
                            <a:schemeClr val="accent1">
                              <a:lumMod val="50000"/>
                            </a:schemeClr>
                          </a:solidFill>
                        </a:rPr>
                        <a:t> </a:t>
                      </a:r>
                      <a:r>
                        <a:rPr lang="en-GB" sz="2000" dirty="0">
                          <a:solidFill>
                            <a:schemeClr val="accent1">
                              <a:lumMod val="50000"/>
                            </a:schemeClr>
                          </a:solidFill>
                        </a:rPr>
                        <a:t>(en </a:t>
                      </a:r>
                      <a:r>
                        <a:rPr lang="en-GB" sz="2000" dirty="0" err="1">
                          <a:solidFill>
                            <a:schemeClr val="accent1">
                              <a:lumMod val="50000"/>
                            </a:schemeClr>
                          </a:solidFill>
                        </a:rPr>
                        <a:t>inglés</a:t>
                      </a:r>
                      <a:r>
                        <a:rPr lang="en-GB" sz="2000" dirty="0">
                          <a:solidFill>
                            <a:schemeClr val="accent1">
                              <a:lumMod val="50000"/>
                            </a:schemeClr>
                          </a:solidFill>
                        </a:rPr>
                        <a:t>)</a:t>
                      </a:r>
                    </a:p>
                  </a:txBody>
                  <a:tcPr anchor="ctr"/>
                </a:tc>
                <a:extLst>
                  <a:ext uri="{0D108BD9-81ED-4DB2-BD59-A6C34878D82A}">
                    <a16:rowId xmlns:a16="http://schemas.microsoft.com/office/drawing/2014/main" val="2329822241"/>
                  </a:ext>
                </a:extLst>
              </a:tr>
              <a:tr h="435896">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38913643"/>
                  </a:ext>
                </a:extLst>
              </a:tr>
            </a:tbl>
          </a:graphicData>
        </a:graphic>
      </p:graphicFrame>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 she or we?</a:t>
            </a:r>
          </a:p>
        </p:txBody>
      </p:sp>
      <p:sp>
        <p:nvSpPr>
          <p:cNvPr id="3" name="TextBox 2"/>
          <p:cNvSpPr txBox="1"/>
          <p:nvPr/>
        </p:nvSpPr>
        <p:spPr>
          <a:xfrm>
            <a:off x="7572857" y="4913637"/>
            <a:ext cx="1672390" cy="400110"/>
          </a:xfrm>
          <a:prstGeom prst="rect">
            <a:avLst/>
          </a:prstGeom>
          <a:noFill/>
        </p:spPr>
        <p:txBody>
          <a:bodyPr wrap="square" rtlCol="0">
            <a:spAutoFit/>
          </a:bodyPr>
          <a:lstStyle/>
          <a:p>
            <a:r>
              <a:rPr lang="en-GB" sz="2000" dirty="0">
                <a:solidFill>
                  <a:schemeClr val="accent1">
                    <a:lumMod val="50000"/>
                  </a:schemeClr>
                </a:solidFill>
              </a:rPr>
              <a:t>in March</a:t>
            </a:r>
          </a:p>
        </p:txBody>
      </p:sp>
      <p:sp>
        <p:nvSpPr>
          <p:cNvPr id="30" name="TextBox 29"/>
          <p:cNvSpPr txBox="1"/>
          <p:nvPr/>
        </p:nvSpPr>
        <p:spPr>
          <a:xfrm>
            <a:off x="543037" y="1558991"/>
            <a:ext cx="11177337" cy="2246769"/>
          </a:xfrm>
          <a:prstGeom prst="rect">
            <a:avLst/>
          </a:prstGeom>
          <a:noFill/>
        </p:spPr>
        <p:txBody>
          <a:bodyPr wrap="square" rtlCol="0">
            <a:spAutoFit/>
          </a:bodyPr>
          <a:lstStyle/>
          <a:p>
            <a:r>
              <a:rPr lang="en-GB" sz="2800" b="1" dirty="0">
                <a:solidFill>
                  <a:schemeClr val="accent1">
                    <a:lumMod val="50000"/>
                  </a:schemeClr>
                </a:solidFill>
              </a:rPr>
              <a:t>La familia López va a </a:t>
            </a:r>
            <a:r>
              <a:rPr lang="en-GB" sz="2800" b="1" dirty="0" err="1">
                <a:solidFill>
                  <a:schemeClr val="accent1">
                    <a:lumMod val="50000"/>
                  </a:schemeClr>
                </a:solidFill>
              </a:rPr>
              <a:t>lugares</a:t>
            </a:r>
            <a:r>
              <a:rPr lang="en-GB" sz="2800" b="1" dirty="0">
                <a:solidFill>
                  <a:schemeClr val="accent1">
                    <a:lumMod val="50000"/>
                  </a:schemeClr>
                </a:solidFill>
              </a:rPr>
              <a:t> </a:t>
            </a:r>
            <a:r>
              <a:rPr lang="en-GB" sz="2800" b="1" dirty="0" err="1">
                <a:solidFill>
                  <a:schemeClr val="accent1">
                    <a:lumMod val="50000"/>
                  </a:schemeClr>
                </a:solidFill>
              </a:rPr>
              <a:t>diferentes</a:t>
            </a:r>
            <a:r>
              <a:rPr lang="en-GB" sz="2800" b="1" dirty="0">
                <a:solidFill>
                  <a:schemeClr val="accent1">
                    <a:lumMod val="50000"/>
                  </a:schemeClr>
                </a:solidFill>
              </a:rPr>
              <a:t>.  </a:t>
            </a:r>
            <a:r>
              <a:rPr lang="en-GB" sz="2800" b="1" dirty="0" err="1">
                <a:solidFill>
                  <a:schemeClr val="accent1">
                    <a:lumMod val="50000"/>
                  </a:schemeClr>
                </a:solidFill>
              </a:rPr>
              <a:t>Lucía</a:t>
            </a:r>
            <a:r>
              <a:rPr lang="en-GB" sz="2800" b="1" dirty="0">
                <a:solidFill>
                  <a:schemeClr val="accent1">
                    <a:lumMod val="50000"/>
                  </a:schemeClr>
                </a:solidFill>
              </a:rPr>
              <a:t> </a:t>
            </a:r>
            <a:r>
              <a:rPr lang="en-GB" sz="2800" b="1" err="1">
                <a:solidFill>
                  <a:schemeClr val="accent1">
                    <a:lumMod val="50000"/>
                  </a:schemeClr>
                </a:solidFill>
              </a:rPr>
              <a:t>habla</a:t>
            </a:r>
            <a:r>
              <a:rPr lang="en-GB" sz="2800" b="1">
                <a:solidFill>
                  <a:schemeClr val="accent1">
                    <a:lumMod val="50000"/>
                  </a:schemeClr>
                </a:solidFill>
              </a:rPr>
              <a:t> con </a:t>
            </a:r>
            <a:r>
              <a:rPr lang="en-GB" sz="2800" b="1" dirty="0">
                <a:solidFill>
                  <a:schemeClr val="accent1">
                    <a:lumMod val="50000"/>
                  </a:schemeClr>
                </a:solidFill>
              </a:rPr>
              <a:t>Daniel.  </a:t>
            </a:r>
            <a:r>
              <a:rPr lang="en-GB" sz="2800" b="1" dirty="0" err="1">
                <a:solidFill>
                  <a:schemeClr val="accent1">
                    <a:lumMod val="50000"/>
                  </a:schemeClr>
                </a:solidFill>
              </a:rPr>
              <a:t>También</a:t>
            </a:r>
            <a:r>
              <a:rPr lang="en-GB" sz="2800" b="1" dirty="0">
                <a:solidFill>
                  <a:schemeClr val="accent1">
                    <a:lumMod val="50000"/>
                  </a:schemeClr>
                </a:solidFill>
              </a:rPr>
              <a:t> </a:t>
            </a:r>
            <a:r>
              <a:rPr lang="en-GB" sz="2800" b="1" dirty="0" err="1">
                <a:solidFill>
                  <a:schemeClr val="accent1">
                    <a:lumMod val="50000"/>
                  </a:schemeClr>
                </a:solidFill>
              </a:rPr>
              <a:t>habla</a:t>
            </a:r>
            <a:r>
              <a:rPr lang="en-GB" sz="2800" b="1" dirty="0">
                <a:solidFill>
                  <a:schemeClr val="accent1">
                    <a:lumMod val="50000"/>
                  </a:schemeClr>
                </a:solidFill>
              </a:rPr>
              <a:t> de Ana (la </a:t>
            </a:r>
            <a:r>
              <a:rPr lang="en-GB" sz="2800" b="1" dirty="0" err="1">
                <a:solidFill>
                  <a:schemeClr val="accent1">
                    <a:lumMod val="50000"/>
                  </a:schemeClr>
                </a:solidFill>
              </a:rPr>
              <a:t>madre</a:t>
            </a:r>
            <a:r>
              <a:rPr lang="en-GB" sz="2800" b="1" dirty="0">
                <a:solidFill>
                  <a:schemeClr val="accent1">
                    <a:lumMod val="50000"/>
                  </a:schemeClr>
                </a:solidFill>
              </a:rPr>
              <a:t>). </a:t>
            </a:r>
          </a:p>
          <a:p>
            <a:endParaRPr lang="en-GB" sz="2800" b="1" dirty="0">
              <a:solidFill>
                <a:schemeClr val="accent1">
                  <a:lumMod val="50000"/>
                </a:schemeClr>
              </a:solidFill>
            </a:endParaRPr>
          </a:p>
          <a:p>
            <a:r>
              <a:rPr lang="en-GB" sz="2800" b="1" dirty="0" err="1">
                <a:solidFill>
                  <a:schemeClr val="accent1">
                    <a:lumMod val="50000"/>
                  </a:schemeClr>
                </a:solidFill>
              </a:rPr>
              <a:t>Escucha</a:t>
            </a:r>
            <a:r>
              <a:rPr lang="en-GB" sz="2800" b="1" dirty="0">
                <a:solidFill>
                  <a:schemeClr val="accent1">
                    <a:lumMod val="50000"/>
                  </a:schemeClr>
                </a:solidFill>
              </a:rPr>
              <a:t>. ¿</a:t>
            </a:r>
            <a:r>
              <a:rPr lang="en-GB" sz="2800" b="1" dirty="0" err="1">
                <a:solidFill>
                  <a:schemeClr val="accent1">
                    <a:lumMod val="50000"/>
                  </a:schemeClr>
                </a:solidFill>
              </a:rPr>
              <a:t>Quién</a:t>
            </a:r>
            <a:r>
              <a:rPr lang="en-GB" sz="2800" b="1" dirty="0">
                <a:solidFill>
                  <a:schemeClr val="accent1">
                    <a:lumMod val="50000"/>
                  </a:schemeClr>
                </a:solidFill>
              </a:rPr>
              <a:t> es? </a:t>
            </a:r>
          </a:p>
          <a:p>
            <a:r>
              <a:rPr lang="en-GB" sz="2800" b="1" dirty="0" err="1">
                <a:solidFill>
                  <a:schemeClr val="accent1">
                    <a:lumMod val="50000"/>
                  </a:schemeClr>
                </a:solidFill>
              </a:rPr>
              <a:t>Luego</a:t>
            </a:r>
            <a:r>
              <a:rPr lang="en-GB" sz="2800" b="1" dirty="0">
                <a:solidFill>
                  <a:schemeClr val="accent1">
                    <a:lumMod val="50000"/>
                  </a:schemeClr>
                </a:solidFill>
              </a:rPr>
              <a:t>, </a:t>
            </a:r>
            <a:r>
              <a:rPr lang="en-GB" sz="2800" b="1" dirty="0" err="1">
                <a:solidFill>
                  <a:schemeClr val="accent1">
                    <a:lumMod val="50000"/>
                  </a:schemeClr>
                </a:solidFill>
              </a:rPr>
              <a:t>escucha</a:t>
            </a:r>
            <a:r>
              <a:rPr lang="en-GB" sz="2800" b="1" dirty="0">
                <a:solidFill>
                  <a:schemeClr val="accent1">
                    <a:lumMod val="50000"/>
                  </a:schemeClr>
                </a:solidFill>
              </a:rPr>
              <a:t> </a:t>
            </a:r>
            <a:r>
              <a:rPr lang="en-GB" sz="2800" b="1" dirty="0" err="1">
                <a:solidFill>
                  <a:schemeClr val="accent1">
                    <a:lumMod val="50000"/>
                  </a:schemeClr>
                </a:solidFill>
              </a:rPr>
              <a:t>otra</a:t>
            </a:r>
            <a:r>
              <a:rPr lang="en-GB" sz="2800" b="1" dirty="0">
                <a:solidFill>
                  <a:schemeClr val="accent1">
                    <a:lumMod val="50000"/>
                  </a:schemeClr>
                </a:solidFill>
              </a:rPr>
              <a:t> vez. ¿Dónde va la persona, y </a:t>
            </a:r>
            <a:r>
              <a:rPr lang="en-GB" sz="2800" b="1" dirty="0" err="1">
                <a:solidFill>
                  <a:schemeClr val="accent1">
                    <a:lumMod val="50000"/>
                  </a:schemeClr>
                </a:solidFill>
              </a:rPr>
              <a:t>cuándo</a:t>
            </a:r>
            <a:r>
              <a:rPr lang="en-GB" sz="2800" b="1" dirty="0">
                <a:solidFill>
                  <a:schemeClr val="accent1">
                    <a:lumMod val="50000"/>
                  </a:schemeClr>
                </a:solidFill>
              </a:rPr>
              <a:t>?</a:t>
            </a:r>
          </a:p>
        </p:txBody>
      </p:sp>
      <p:pic>
        <p:nvPicPr>
          <p:cNvPr id="31" name="Picture 30"/>
          <p:cNvPicPr>
            <a:picLocks noChangeAspect="1"/>
          </p:cNvPicPr>
          <p:nvPr/>
        </p:nvPicPr>
        <p:blipFill rotWithShape="1">
          <a:blip r:embed="rId4" cstate="print">
            <a:clrChange>
              <a:clrFrom>
                <a:srgbClr val="FBF9FA"/>
              </a:clrFrom>
              <a:clrTo>
                <a:srgbClr val="FBF9FA">
                  <a:alpha val="0"/>
                </a:srgbClr>
              </a:clrTo>
            </a:clrChange>
            <a:extLst>
              <a:ext uri="{28A0092B-C50C-407E-A947-70E740481C1C}">
                <a14:useLocalDpi xmlns:a14="http://schemas.microsoft.com/office/drawing/2010/main" val="0"/>
              </a:ext>
            </a:extLst>
          </a:blip>
          <a:srcRect l="42421"/>
          <a:stretch/>
        </p:blipFill>
        <p:spPr>
          <a:xfrm>
            <a:off x="9318798" y="-35125"/>
            <a:ext cx="1444149" cy="1410810"/>
          </a:xfrm>
          <a:prstGeom prst="rect">
            <a:avLst/>
          </a:prstGeom>
        </p:spPr>
      </p:pic>
      <p:grpSp>
        <p:nvGrpSpPr>
          <p:cNvPr id="32" name="Group 31"/>
          <p:cNvGrpSpPr/>
          <p:nvPr/>
        </p:nvGrpSpPr>
        <p:grpSpPr>
          <a:xfrm>
            <a:off x="7267127" y="82964"/>
            <a:ext cx="1350760" cy="1294926"/>
            <a:chOff x="-236705" y="610137"/>
            <a:chExt cx="1157330" cy="1158523"/>
          </a:xfrm>
        </p:grpSpPr>
        <p:pic>
          <p:nvPicPr>
            <p:cNvPr id="33" name="Picture 32"/>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34" name="Rectangle 33"/>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35" name="Picture 34"/>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6942" t="8654" r="57902" b="7692"/>
          <a:stretch/>
        </p:blipFill>
        <p:spPr>
          <a:xfrm>
            <a:off x="8236036" y="143269"/>
            <a:ext cx="835928" cy="1118859"/>
          </a:xfrm>
          <a:prstGeom prst="rect">
            <a:avLst/>
          </a:prstGeom>
        </p:spPr>
      </p:pic>
      <p:sp>
        <p:nvSpPr>
          <p:cNvPr id="36" name="TextBox 35"/>
          <p:cNvSpPr txBox="1"/>
          <p:nvPr/>
        </p:nvSpPr>
        <p:spPr>
          <a:xfrm>
            <a:off x="6816485" y="792269"/>
            <a:ext cx="1065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Daniel</a:t>
            </a:r>
          </a:p>
        </p:txBody>
      </p:sp>
      <p:sp>
        <p:nvSpPr>
          <p:cNvPr id="37" name="TextBox 36"/>
          <p:cNvSpPr txBox="1"/>
          <p:nvPr/>
        </p:nvSpPr>
        <p:spPr>
          <a:xfrm>
            <a:off x="8333778" y="1096027"/>
            <a:ext cx="911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Ana</a:t>
            </a:r>
          </a:p>
        </p:txBody>
      </p:sp>
      <p:sp>
        <p:nvSpPr>
          <p:cNvPr id="38" name="TextBox 37"/>
          <p:cNvSpPr txBox="1"/>
          <p:nvPr/>
        </p:nvSpPr>
        <p:spPr>
          <a:xfrm>
            <a:off x="9282356" y="1096027"/>
            <a:ext cx="925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Lucía</a:t>
            </a:r>
          </a:p>
        </p:txBody>
      </p:sp>
      <p:sp>
        <p:nvSpPr>
          <p:cNvPr id="39" name="Action Button: Custom 38">
            <a:hlinkClick r:id="" action="ppaction://noaction" highlightClick="1">
              <a:snd r:embed="rId7" name="vamos a la isla en marzo.wav"/>
            </a:hlinkClick>
          </p:cNvPr>
          <p:cNvSpPr/>
          <p:nvPr/>
        </p:nvSpPr>
        <p:spPr>
          <a:xfrm>
            <a:off x="543037" y="4598065"/>
            <a:ext cx="908093" cy="5338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E.G.</a:t>
            </a:r>
          </a:p>
        </p:txBody>
      </p:sp>
      <p:pic>
        <p:nvPicPr>
          <p:cNvPr id="20"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8876" y="4954750"/>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5900467" y="4932628"/>
            <a:ext cx="1672390" cy="400110"/>
          </a:xfrm>
          <a:prstGeom prst="rect">
            <a:avLst/>
          </a:prstGeom>
          <a:noFill/>
        </p:spPr>
        <p:txBody>
          <a:bodyPr wrap="square" rtlCol="0">
            <a:spAutoFit/>
          </a:bodyPr>
          <a:lstStyle/>
          <a:p>
            <a:r>
              <a:rPr lang="en-GB" sz="2000" dirty="0">
                <a:solidFill>
                  <a:schemeClr val="accent1">
                    <a:lumMod val="50000"/>
                  </a:schemeClr>
                </a:solidFill>
              </a:rPr>
              <a:t>island</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0543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37667"/>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7" name="Picture 2" descr="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602" y="1065791"/>
            <a:ext cx="3594795" cy="33543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79993" y="4256139"/>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9839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 she or we?</a:t>
            </a:r>
          </a:p>
        </p:txBody>
      </p:sp>
      <p:graphicFrame>
        <p:nvGraphicFramePr>
          <p:cNvPr id="6" name="Table 5"/>
          <p:cNvGraphicFramePr>
            <a:graphicFrameLocks noGrp="1"/>
          </p:cNvGraphicFramePr>
          <p:nvPr>
            <p:extLst>
              <p:ext uri="{D42A27DB-BD31-4B8C-83A1-F6EECF244321}">
                <p14:modId xmlns:p14="http://schemas.microsoft.com/office/powerpoint/2010/main" val="2482034044"/>
              </p:ext>
            </p:extLst>
          </p:nvPr>
        </p:nvGraphicFramePr>
        <p:xfrm>
          <a:off x="419240" y="1179313"/>
          <a:ext cx="11130947" cy="5093949"/>
        </p:xfrm>
        <a:graphic>
          <a:graphicData uri="http://schemas.openxmlformats.org/drawingml/2006/table">
            <a:tbl>
              <a:tblPr firstRow="1" bandRow="1">
                <a:tableStyleId>{8A107856-5554-42FB-B03E-39F5DBC370BA}</a:tableStyleId>
              </a:tblPr>
              <a:tblGrid>
                <a:gridCol w="526581">
                  <a:extLst>
                    <a:ext uri="{9D8B030D-6E8A-4147-A177-3AD203B41FA5}">
                      <a16:colId xmlns:a16="http://schemas.microsoft.com/office/drawing/2014/main" val="3997457813"/>
                    </a:ext>
                  </a:extLst>
                </a:gridCol>
                <a:gridCol w="1491255">
                  <a:extLst>
                    <a:ext uri="{9D8B030D-6E8A-4147-A177-3AD203B41FA5}">
                      <a16:colId xmlns:a16="http://schemas.microsoft.com/office/drawing/2014/main" val="1546336223"/>
                    </a:ext>
                  </a:extLst>
                </a:gridCol>
                <a:gridCol w="2173024">
                  <a:extLst>
                    <a:ext uri="{9D8B030D-6E8A-4147-A177-3AD203B41FA5}">
                      <a16:colId xmlns:a16="http://schemas.microsoft.com/office/drawing/2014/main" val="3704804562"/>
                    </a:ext>
                  </a:extLst>
                </a:gridCol>
                <a:gridCol w="1447800">
                  <a:extLst>
                    <a:ext uri="{9D8B030D-6E8A-4147-A177-3AD203B41FA5}">
                      <a16:colId xmlns:a16="http://schemas.microsoft.com/office/drawing/2014/main" val="2763127428"/>
                    </a:ext>
                  </a:extLst>
                </a:gridCol>
                <a:gridCol w="1981200">
                  <a:extLst>
                    <a:ext uri="{9D8B030D-6E8A-4147-A177-3AD203B41FA5}">
                      <a16:colId xmlns:a16="http://schemas.microsoft.com/office/drawing/2014/main" val="1138218451"/>
                    </a:ext>
                  </a:extLst>
                </a:gridCol>
                <a:gridCol w="3511087">
                  <a:extLst>
                    <a:ext uri="{9D8B030D-6E8A-4147-A177-3AD203B41FA5}">
                      <a16:colId xmlns:a16="http://schemas.microsoft.com/office/drawing/2014/main" val="3512928226"/>
                    </a:ext>
                  </a:extLst>
                </a:gridCol>
              </a:tblGrid>
              <a:tr h="782209">
                <a:tc>
                  <a:txBody>
                    <a:bodyPr/>
                    <a:lstStyle/>
                    <a:p>
                      <a:endParaRPr lang="en-GB" dirty="0"/>
                    </a:p>
                  </a:txBody>
                  <a:tcPr/>
                </a:tc>
                <a:tc>
                  <a:txBody>
                    <a:bodyPr/>
                    <a:lstStyle/>
                    <a:p>
                      <a:pPr algn="ctr"/>
                      <a:r>
                        <a:rPr lang="en-GB" sz="2000" b="1" dirty="0" err="1">
                          <a:solidFill>
                            <a:schemeClr val="accent1">
                              <a:lumMod val="50000"/>
                            </a:schemeClr>
                          </a:solidFill>
                        </a:rPr>
                        <a:t>Lucía</a:t>
                      </a:r>
                      <a:r>
                        <a:rPr lang="en-GB" sz="2000" b="1" dirty="0">
                          <a:solidFill>
                            <a:schemeClr val="accent1">
                              <a:lumMod val="50000"/>
                            </a:schemeClr>
                          </a:solidFill>
                        </a:rPr>
                        <a:t> (‘I’)</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Lucía</a:t>
                      </a:r>
                      <a:r>
                        <a:rPr lang="en-GB" sz="2000" b="1" dirty="0">
                          <a:solidFill>
                            <a:schemeClr val="accent1">
                              <a:lumMod val="50000"/>
                            </a:schemeClr>
                          </a:solidFill>
                        </a:rPr>
                        <a:t> </a:t>
                      </a:r>
                      <a:r>
                        <a:rPr lang="en-GB" sz="2000" b="1">
                          <a:solidFill>
                            <a:schemeClr val="accent1">
                              <a:lumMod val="50000"/>
                            </a:schemeClr>
                          </a:solidFill>
                        </a:rPr>
                        <a:t>y Daniel </a:t>
                      </a:r>
                      <a:endParaRPr lang="en-GB" sz="2000" b="1"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a:solidFill>
                            <a:schemeClr val="accent1">
                              <a:lumMod val="50000"/>
                            </a:schemeClr>
                          </a:solidFill>
                        </a:rPr>
                        <a:t>(‘we’)</a:t>
                      </a:r>
                      <a:endParaRPr lang="en-GB" sz="2000" b="1" dirty="0">
                        <a:solidFill>
                          <a:schemeClr val="accent1">
                            <a:lumMod val="50000"/>
                          </a:schemeClr>
                        </a:solidFill>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(‘she’)</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¿Dónde?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(en </a:t>
                      </a:r>
                      <a:r>
                        <a:rPr lang="en-GB" sz="2000" b="1" dirty="0" err="1">
                          <a:solidFill>
                            <a:schemeClr val="accent1">
                              <a:lumMod val="50000"/>
                            </a:schemeClr>
                          </a:solidFill>
                        </a:rPr>
                        <a:t>inglés</a:t>
                      </a:r>
                      <a:r>
                        <a:rPr lang="en-GB" sz="2000" b="1" dirty="0">
                          <a:solidFill>
                            <a:schemeClr val="accent1">
                              <a:lumMod val="50000"/>
                            </a:schemeClr>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
                      </a:r>
                      <a:r>
                        <a:rPr lang="en-GB" sz="2000" dirty="0" err="1">
                          <a:solidFill>
                            <a:schemeClr val="accent1">
                              <a:lumMod val="50000"/>
                            </a:schemeClr>
                          </a:solidFill>
                        </a:rPr>
                        <a:t>Cuándo</a:t>
                      </a:r>
                      <a:r>
                        <a:rPr lang="en-GB" sz="2000" dirty="0">
                          <a:solidFill>
                            <a:schemeClr val="accent1">
                              <a:lumMod val="50000"/>
                            </a:schemeClr>
                          </a:solidFill>
                        </a:rPr>
                        <a:t>?</a:t>
                      </a:r>
                      <a:r>
                        <a:rPr lang="en-GB" sz="2000" baseline="0" dirty="0">
                          <a:solidFill>
                            <a:schemeClr val="accent1">
                              <a:lumMod val="50000"/>
                            </a:schemeClr>
                          </a:solidFill>
                        </a:rPr>
                        <a:t>                       </a:t>
                      </a:r>
                      <a:r>
                        <a:rPr lang="en-GB" sz="2000" dirty="0">
                          <a:solidFill>
                            <a:schemeClr val="accent1">
                              <a:lumMod val="50000"/>
                            </a:schemeClr>
                          </a:solidFill>
                        </a:rPr>
                        <a:t>(en </a:t>
                      </a:r>
                      <a:r>
                        <a:rPr lang="en-GB" sz="2000" dirty="0" err="1">
                          <a:solidFill>
                            <a:schemeClr val="accent1">
                              <a:lumMod val="50000"/>
                            </a:schemeClr>
                          </a:solidFill>
                        </a:rPr>
                        <a:t>inglés</a:t>
                      </a:r>
                      <a:r>
                        <a:rPr lang="en-GB" sz="2000" dirty="0">
                          <a:solidFill>
                            <a:schemeClr val="accent1">
                              <a:lumMod val="50000"/>
                            </a:schemeClr>
                          </a:solidFill>
                        </a:rPr>
                        <a:t>)</a:t>
                      </a:r>
                    </a:p>
                  </a:txBody>
                  <a:tcPr anchor="ctr"/>
                </a:tc>
                <a:extLst>
                  <a:ext uri="{0D108BD9-81ED-4DB2-BD59-A6C34878D82A}">
                    <a16:rowId xmlns:a16="http://schemas.microsoft.com/office/drawing/2014/main" val="1388383656"/>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494954394"/>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538794095"/>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148051448"/>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880327569"/>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925335181"/>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457914599"/>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703054456"/>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306542726"/>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2829113084"/>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279996539"/>
                  </a:ext>
                </a:extLst>
              </a:tr>
            </a:tbl>
          </a:graphicData>
        </a:graphic>
      </p:graphicFrame>
      <p:sp>
        <p:nvSpPr>
          <p:cNvPr id="3" name="TextBox 2"/>
          <p:cNvSpPr txBox="1"/>
          <p:nvPr/>
        </p:nvSpPr>
        <p:spPr>
          <a:xfrm>
            <a:off x="8122925" y="1938957"/>
            <a:ext cx="1672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every day</a:t>
            </a:r>
          </a:p>
        </p:txBody>
      </p:sp>
      <p:sp>
        <p:nvSpPr>
          <p:cNvPr id="10" name="TextBox 9"/>
          <p:cNvSpPr txBox="1"/>
          <p:nvPr/>
        </p:nvSpPr>
        <p:spPr>
          <a:xfrm>
            <a:off x="8099283" y="2384808"/>
            <a:ext cx="23385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the morning</a:t>
            </a:r>
          </a:p>
        </p:txBody>
      </p:sp>
      <p:sp>
        <p:nvSpPr>
          <p:cNvPr id="25" name="Action Button: Custom 24">
            <a:hlinkClick r:id="" action="ppaction://noaction" highlightClick="1">
              <a:snd r:embed="rId4" name="va al trabajo todos los dias.wav"/>
            </a:hlinkClick>
          </p:cNvPr>
          <p:cNvSpPr/>
          <p:nvPr/>
        </p:nvSpPr>
        <p:spPr>
          <a:xfrm>
            <a:off x="489352" y="1967035"/>
            <a:ext cx="383629"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38" name="Action Button: Custom 37">
            <a:hlinkClick r:id="" action="ppaction://noaction" highlightClick="1">
              <a:snd r:embed="rId5" name="vamos a la playa por la mañana.wav"/>
            </a:hlinkClick>
          </p:cNvPr>
          <p:cNvSpPr/>
          <p:nvPr/>
        </p:nvSpPr>
        <p:spPr>
          <a:xfrm>
            <a:off x="489352" y="2407405"/>
            <a:ext cx="384933"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39" name="Action Button: Custom 38">
            <a:hlinkClick r:id="" action="ppaction://noaction" highlightClick="1">
              <a:snd r:embed="rId6" name="voy al extranjero durante las vacaciones.wav"/>
            </a:hlinkClick>
          </p:cNvPr>
          <p:cNvSpPr/>
          <p:nvPr/>
        </p:nvSpPr>
        <p:spPr>
          <a:xfrm>
            <a:off x="482159" y="2834023"/>
            <a:ext cx="392126"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40" name="Action Button: Custom 39">
            <a:hlinkClick r:id="" action="ppaction://noaction" highlightClick="1">
              <a:snd r:embed="rId7" name="en abril vamos a la montaña.wav"/>
            </a:hlinkClick>
          </p:cNvPr>
          <p:cNvSpPr/>
          <p:nvPr/>
        </p:nvSpPr>
        <p:spPr>
          <a:xfrm>
            <a:off x="489352" y="3268753"/>
            <a:ext cx="384933"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45" name="Action Button: Custom 44">
            <a:hlinkClick r:id="" action="ppaction://noaction" highlightClick="1">
              <a:snd r:embed="rId8" name="los sabados voy a la iglesia.wav"/>
            </a:hlinkClick>
          </p:cNvPr>
          <p:cNvSpPr/>
          <p:nvPr/>
        </p:nvSpPr>
        <p:spPr>
          <a:xfrm>
            <a:off x="495927" y="3712401"/>
            <a:ext cx="384933"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46" name="Action Button: Custom 45">
            <a:hlinkClick r:id="" action="ppaction://noaction" highlightClick="1">
              <a:snd r:embed="rId9" name="vamos al parque por la tarde.wav"/>
            </a:hlinkClick>
          </p:cNvPr>
          <p:cNvSpPr/>
          <p:nvPr/>
        </p:nvSpPr>
        <p:spPr>
          <a:xfrm>
            <a:off x="495927" y="4139579"/>
            <a:ext cx="383629"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47" name="Action Button: Custom 46">
            <a:hlinkClick r:id="" action="ppaction://noaction" highlightClick="1">
              <a:snd r:embed="rId10" name="siempre va a Italia con los primos.wav"/>
            </a:hlinkClick>
          </p:cNvPr>
          <p:cNvSpPr/>
          <p:nvPr/>
        </p:nvSpPr>
        <p:spPr>
          <a:xfrm>
            <a:off x="495927" y="4579200"/>
            <a:ext cx="384933"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7</a:t>
            </a:r>
          </a:p>
        </p:txBody>
      </p:sp>
      <p:sp>
        <p:nvSpPr>
          <p:cNvPr id="48" name="Action Button: Custom 47">
            <a:hlinkClick r:id="" action="ppaction://noaction" highlightClick="1">
              <a:snd r:embed="rId11" name="normalmente va al mercado.wav"/>
            </a:hlinkClick>
          </p:cNvPr>
          <p:cNvSpPr/>
          <p:nvPr/>
        </p:nvSpPr>
        <p:spPr>
          <a:xfrm>
            <a:off x="480775" y="5002884"/>
            <a:ext cx="392126"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8</a:t>
            </a:r>
          </a:p>
        </p:txBody>
      </p:sp>
      <p:sp>
        <p:nvSpPr>
          <p:cNvPr id="49" name="Action Button: Custom 48">
            <a:hlinkClick r:id="" action="ppaction://noaction" highlightClick="1">
              <a:snd r:embed="rId12" name="en agosto vamos al campo.wav"/>
            </a:hlinkClick>
          </p:cNvPr>
          <p:cNvSpPr/>
          <p:nvPr/>
        </p:nvSpPr>
        <p:spPr>
          <a:xfrm>
            <a:off x="484371" y="5431737"/>
            <a:ext cx="384933"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9</a:t>
            </a:r>
          </a:p>
        </p:txBody>
      </p:sp>
      <p:sp>
        <p:nvSpPr>
          <p:cNvPr id="50" name="Action Button: Custom 49">
            <a:hlinkClick r:id="" action="ppaction://noaction" highlightClick="1">
              <a:snd r:embed="rId13" name="voy al museo por la noche.wav"/>
            </a:hlinkClick>
          </p:cNvPr>
          <p:cNvSpPr/>
          <p:nvPr/>
        </p:nvSpPr>
        <p:spPr>
          <a:xfrm>
            <a:off x="484370" y="5866716"/>
            <a:ext cx="384933" cy="362165"/>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10</a:t>
            </a:r>
          </a:p>
        </p:txBody>
      </p:sp>
      <p:pic>
        <p:nvPicPr>
          <p:cNvPr id="51"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21397" y="1967035"/>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6111241" y="1958568"/>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work</a:t>
            </a:r>
          </a:p>
        </p:txBody>
      </p:sp>
      <p:pic>
        <p:nvPicPr>
          <p:cNvPr id="52"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6023" y="2424182"/>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p:cNvSpPr txBox="1"/>
          <p:nvPr/>
        </p:nvSpPr>
        <p:spPr>
          <a:xfrm>
            <a:off x="6111241" y="2368880"/>
            <a:ext cx="1147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beach</a:t>
            </a:r>
          </a:p>
        </p:txBody>
      </p:sp>
      <p:sp>
        <p:nvSpPr>
          <p:cNvPr id="23" name="TextBox 22"/>
          <p:cNvSpPr txBox="1"/>
          <p:nvPr/>
        </p:nvSpPr>
        <p:spPr>
          <a:xfrm>
            <a:off x="8099283" y="2813380"/>
            <a:ext cx="2740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during the holidays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24"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41559" y="2875900"/>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p:cNvSpPr txBox="1"/>
          <p:nvPr/>
        </p:nvSpPr>
        <p:spPr>
          <a:xfrm>
            <a:off x="6073130" y="280931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abroad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7" name="TextBox 26"/>
          <p:cNvSpPr txBox="1"/>
          <p:nvPr/>
        </p:nvSpPr>
        <p:spPr>
          <a:xfrm>
            <a:off x="8122926" y="3286000"/>
            <a:ext cx="2740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in April</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28"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10581" y="3310918"/>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p:cNvSpPr txBox="1"/>
          <p:nvPr/>
        </p:nvSpPr>
        <p:spPr>
          <a:xfrm>
            <a:off x="6109501" y="326233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mountain</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30" name="TextBox 29"/>
          <p:cNvSpPr txBox="1"/>
          <p:nvPr/>
        </p:nvSpPr>
        <p:spPr>
          <a:xfrm>
            <a:off x="8099282" y="3699631"/>
            <a:ext cx="2740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on Saturdays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31"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25521" y="3734977"/>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31"/>
          <p:cNvSpPr txBox="1"/>
          <p:nvPr/>
        </p:nvSpPr>
        <p:spPr>
          <a:xfrm>
            <a:off x="6109501" y="3717880"/>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church</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33" name="TextBox 32"/>
          <p:cNvSpPr txBox="1"/>
          <p:nvPr/>
        </p:nvSpPr>
        <p:spPr>
          <a:xfrm>
            <a:off x="8122925" y="4127685"/>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in the afternoon/evening</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34"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6023" y="4136758"/>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6095733" y="413293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park</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36" name="TextBox 35"/>
          <p:cNvSpPr txBox="1"/>
          <p:nvPr/>
        </p:nvSpPr>
        <p:spPr>
          <a:xfrm>
            <a:off x="8115022" y="4550665"/>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always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37"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21397" y="4558834"/>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p:nvSpPr>
        <p:spPr>
          <a:xfrm>
            <a:off x="6118371" y="4582386"/>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Italy</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42" name="TextBox 41"/>
          <p:cNvSpPr txBox="1"/>
          <p:nvPr/>
        </p:nvSpPr>
        <p:spPr>
          <a:xfrm>
            <a:off x="8122926" y="4980698"/>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normally</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43"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18878" y="5021715"/>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p:cNvSpPr txBox="1"/>
          <p:nvPr/>
        </p:nvSpPr>
        <p:spPr>
          <a:xfrm>
            <a:off x="6084659" y="4980730"/>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market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54" name="TextBox 53"/>
          <p:cNvSpPr txBox="1"/>
          <p:nvPr/>
        </p:nvSpPr>
        <p:spPr>
          <a:xfrm>
            <a:off x="8122926" y="5410731"/>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in August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55"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1621" y="5445957"/>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6073130" y="5410731"/>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countryside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57" name="TextBox 56"/>
          <p:cNvSpPr txBox="1"/>
          <p:nvPr/>
        </p:nvSpPr>
        <p:spPr>
          <a:xfrm>
            <a:off x="8099282" y="5856582"/>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at night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58"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25521" y="5880936"/>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TextBox 58"/>
          <p:cNvSpPr txBox="1"/>
          <p:nvPr/>
        </p:nvSpPr>
        <p:spPr>
          <a:xfrm>
            <a:off x="6084659" y="585108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museum</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6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40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53" grpId="0"/>
      <p:bldP spid="23" grpId="0"/>
      <p:bldP spid="26" grpId="0"/>
      <p:bldP spid="27" grpId="0"/>
      <p:bldP spid="29" grpId="0"/>
      <p:bldP spid="30" grpId="0"/>
      <p:bldP spid="32" grpId="0"/>
      <p:bldP spid="33" grpId="0"/>
      <p:bldP spid="35" grpId="0"/>
      <p:bldP spid="36" grpId="0"/>
      <p:bldP spid="41" grpId="0"/>
      <p:bldP spid="42" grpId="0"/>
      <p:bldP spid="44" grpId="0"/>
      <p:bldP spid="54" grpId="0"/>
      <p:bldP spid="56" grpId="0"/>
      <p:bldP spid="57"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774" y="898716"/>
            <a:ext cx="2483294" cy="1821082"/>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2844450" y="2645138"/>
            <a:ext cx="8806597" cy="1446550"/>
          </a:xfrm>
          <a:prstGeom prst="rect">
            <a:avLst/>
          </a:prstGeom>
          <a:noFill/>
        </p:spPr>
        <p:txBody>
          <a:bodyPr wrap="square" rtlCol="0">
            <a:spAutoFit/>
          </a:bodyPr>
          <a:lstStyle/>
          <a:p>
            <a:r>
              <a:rPr lang="en-GB" sz="8800" dirty="0" err="1">
                <a:solidFill>
                  <a:schemeClr val="accent1">
                    <a:lumMod val="50000"/>
                  </a:schemeClr>
                </a:solidFill>
              </a:rPr>
              <a:t>Va</a:t>
            </a:r>
            <a:r>
              <a:rPr lang="en-GB" sz="8800" dirty="0">
                <a:solidFill>
                  <a:schemeClr val="accent1">
                    <a:lumMod val="50000"/>
                  </a:schemeClr>
                </a:solidFill>
              </a:rPr>
              <a:t> al </a:t>
            </a:r>
            <a:r>
              <a:rPr lang="en-GB" sz="8800" dirty="0" err="1">
                <a:solidFill>
                  <a:schemeClr val="accent1">
                    <a:lumMod val="50000"/>
                  </a:schemeClr>
                </a:solidFill>
              </a:rPr>
              <a:t>parque</a:t>
            </a:r>
            <a:endParaRPr lang="en-GB" sz="8800" dirty="0">
              <a:solidFill>
                <a:schemeClr val="accent1">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877520519"/>
              </p:ext>
            </p:extLst>
          </p:nvPr>
        </p:nvGraphicFramePr>
        <p:xfrm>
          <a:off x="85883"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p:cNvSpPr/>
          <p:nvPr/>
        </p:nvSpPr>
        <p:spPr>
          <a:xfrm>
            <a:off x="85883" y="3368412"/>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8543121" y="829222"/>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7840" y="1454098"/>
            <a:ext cx="1395679" cy="1097934"/>
          </a:xfrm>
          <a:prstGeom prst="rect">
            <a:avLst/>
          </a:prstGeom>
        </p:spPr>
      </p:pic>
      <p:grpSp>
        <p:nvGrpSpPr>
          <p:cNvPr id="14" name="Group 13"/>
          <p:cNvGrpSpPr/>
          <p:nvPr/>
        </p:nvGrpSpPr>
        <p:grpSpPr>
          <a:xfrm>
            <a:off x="6090749" y="3071985"/>
            <a:ext cx="4045118" cy="965060"/>
            <a:chOff x="1787163" y="1405071"/>
            <a:chExt cx="190800" cy="965060"/>
          </a:xfrm>
        </p:grpSpPr>
        <p:sp>
          <p:nvSpPr>
            <p:cNvPr id="15" name="Rectangle 14"/>
            <p:cNvSpPr/>
            <p:nvPr/>
          </p:nvSpPr>
          <p:spPr>
            <a:xfrm>
              <a:off x="1788603" y="1405071"/>
              <a:ext cx="189185" cy="965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9635" y="3992918"/>
            <a:ext cx="2003884" cy="2219116"/>
          </a:xfrm>
          <a:prstGeom prst="rect">
            <a:avLst/>
          </a:prstGeom>
        </p:spPr>
      </p:pic>
      <p:sp>
        <p:nvSpPr>
          <p:cNvPr id="19"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7617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2834024" y="2645138"/>
            <a:ext cx="9296400" cy="1446550"/>
          </a:xfrm>
          <a:prstGeom prst="rect">
            <a:avLst/>
          </a:prstGeom>
          <a:noFill/>
        </p:spPr>
        <p:txBody>
          <a:bodyPr wrap="square" rtlCol="0">
            <a:spAutoFit/>
          </a:bodyPr>
          <a:lstStyle/>
          <a:p>
            <a:r>
              <a:rPr lang="en-GB" sz="8800" dirty="0" err="1">
                <a:solidFill>
                  <a:schemeClr val="accent1">
                    <a:lumMod val="50000"/>
                  </a:schemeClr>
                </a:solidFill>
              </a:rPr>
              <a:t>Vamos</a:t>
            </a:r>
            <a:r>
              <a:rPr lang="en-GB" sz="8800" dirty="0">
                <a:solidFill>
                  <a:schemeClr val="accent1">
                    <a:lumMod val="50000"/>
                  </a:schemeClr>
                </a:solidFill>
              </a:rPr>
              <a:t> al </a:t>
            </a:r>
            <a:r>
              <a:rPr lang="en-GB" sz="8800" dirty="0" err="1">
                <a:solidFill>
                  <a:schemeClr val="accent1">
                    <a:lumMod val="50000"/>
                  </a:schemeClr>
                </a:solidFill>
              </a:rPr>
              <a:t>museo</a:t>
            </a:r>
            <a:endParaRPr lang="en-GB" sz="8800" dirty="0">
              <a:solidFill>
                <a:schemeClr val="accent1">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907216113"/>
              </p:ext>
            </p:extLst>
          </p:nvPr>
        </p:nvGraphicFramePr>
        <p:xfrm>
          <a:off x="88965"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p:cNvSpPr/>
          <p:nvPr/>
        </p:nvSpPr>
        <p:spPr>
          <a:xfrm>
            <a:off x="1461323" y="3375629"/>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8297461" y="4143751"/>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455" y="985280"/>
            <a:ext cx="2567483" cy="1780122"/>
          </a:xfrm>
          <a:prstGeom prst="rect">
            <a:avLst/>
          </a:prstGeom>
        </p:spPr>
      </p:pic>
      <p:grpSp>
        <p:nvGrpSpPr>
          <p:cNvPr id="14" name="Group 13"/>
          <p:cNvGrpSpPr/>
          <p:nvPr/>
        </p:nvGrpSpPr>
        <p:grpSpPr>
          <a:xfrm>
            <a:off x="8269750" y="3067023"/>
            <a:ext cx="3645721" cy="965060"/>
            <a:chOff x="1787163" y="1405071"/>
            <a:chExt cx="190800" cy="965060"/>
          </a:xfrm>
        </p:grpSpPr>
        <p:sp>
          <p:nvSpPr>
            <p:cNvPr id="15" name="Rectangle 14"/>
            <p:cNvSpPr/>
            <p:nvPr/>
          </p:nvSpPr>
          <p:spPr>
            <a:xfrm>
              <a:off x="1788603" y="1405071"/>
              <a:ext cx="189185" cy="965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9" name="Group 18"/>
          <p:cNvGrpSpPr/>
          <p:nvPr/>
        </p:nvGrpSpPr>
        <p:grpSpPr>
          <a:xfrm>
            <a:off x="8831302" y="4149608"/>
            <a:ext cx="2011792" cy="1766702"/>
            <a:chOff x="8831302" y="4149608"/>
            <a:chExt cx="2011792" cy="1766702"/>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8" name="Rectangle 17"/>
            <p:cNvSpPr/>
            <p:nvPr/>
          </p:nvSpPr>
          <p:spPr>
            <a:xfrm>
              <a:off x="9426668" y="4149608"/>
              <a:ext cx="821059"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M</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sp>
        <p:nvSpPr>
          <p:cNvPr id="23"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518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662657472"/>
              </p:ext>
            </p:extLst>
          </p:nvPr>
        </p:nvGraphicFramePr>
        <p:xfrm>
          <a:off x="88965"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2844447" y="2645138"/>
            <a:ext cx="8806597" cy="1446550"/>
          </a:xfrm>
          <a:prstGeom prst="rect">
            <a:avLst/>
          </a:prstGeom>
          <a:noFill/>
        </p:spPr>
        <p:txBody>
          <a:bodyPr wrap="square" rtlCol="0">
            <a:spAutoFit/>
          </a:bodyPr>
          <a:lstStyle/>
          <a:p>
            <a:r>
              <a:rPr lang="en-GB" sz="8800" dirty="0">
                <a:solidFill>
                  <a:schemeClr val="accent1">
                    <a:lumMod val="50000"/>
                  </a:schemeClr>
                </a:solidFill>
              </a:rPr>
              <a:t>Voy a la playa</a:t>
            </a:r>
          </a:p>
        </p:txBody>
      </p:sp>
      <p:sp>
        <p:nvSpPr>
          <p:cNvPr id="12" name="Rounded Rectangle 11"/>
          <p:cNvSpPr/>
          <p:nvPr/>
        </p:nvSpPr>
        <p:spPr>
          <a:xfrm>
            <a:off x="84794" y="2771360"/>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8027789" y="4118534"/>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784" y="4208508"/>
            <a:ext cx="2567483" cy="1780122"/>
          </a:xfrm>
          <a:prstGeom prst="rect">
            <a:avLst/>
          </a:prstGeom>
        </p:spPr>
      </p:pic>
      <p:grpSp>
        <p:nvGrpSpPr>
          <p:cNvPr id="20" name="Group 19"/>
          <p:cNvGrpSpPr/>
          <p:nvPr/>
        </p:nvGrpSpPr>
        <p:grpSpPr>
          <a:xfrm>
            <a:off x="8180677" y="799994"/>
            <a:ext cx="1725322" cy="1971366"/>
            <a:chOff x="8728547" y="1350555"/>
            <a:chExt cx="2160151" cy="2178136"/>
          </a:xfrm>
        </p:grpSpPr>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8" name="Curved Connector 27"/>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a:off x="9593587"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731786" y="2842597"/>
            <a:ext cx="3119482" cy="1199680"/>
            <a:chOff x="1787163" y="1170451"/>
            <a:chExt cx="190800" cy="1199680"/>
          </a:xfrm>
        </p:grpSpPr>
        <p:sp>
          <p:nvSpPr>
            <p:cNvPr id="23" name="Rectangle 22"/>
            <p:cNvSpPr/>
            <p:nvPr/>
          </p:nvSpPr>
          <p:spPr>
            <a:xfrm>
              <a:off x="1788603" y="1170451"/>
              <a:ext cx="189185" cy="119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 name="Group 8"/>
          <p:cNvGrpSpPr/>
          <p:nvPr/>
        </p:nvGrpSpPr>
        <p:grpSpPr>
          <a:xfrm>
            <a:off x="9486430" y="1569990"/>
            <a:ext cx="2285330" cy="1422808"/>
            <a:chOff x="9564888" y="1692828"/>
            <a:chExt cx="2285330" cy="1422808"/>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91088">
              <a:off x="9564888" y="1692828"/>
              <a:ext cx="1570359" cy="1422808"/>
            </a:xfrm>
            <a:prstGeom prst="rect">
              <a:avLst/>
            </a:prstGeom>
          </p:spPr>
        </p:pic>
        <p:sp>
          <p:nvSpPr>
            <p:cNvPr id="8" name="TextBox 7"/>
            <p:cNvSpPr txBox="1"/>
            <p:nvPr/>
          </p:nvSpPr>
          <p:spPr>
            <a:xfrm rot="20709624">
              <a:off x="9666576" y="2071137"/>
              <a:ext cx="2183642" cy="400110"/>
            </a:xfrm>
            <a:prstGeom prst="rect">
              <a:avLst/>
            </a:prstGeom>
            <a:noFill/>
          </p:spPr>
          <p:txBody>
            <a:bodyPr wrap="square" rtlCol="0">
              <a:spAutoFit/>
            </a:bodyPr>
            <a:lstStyle/>
            <a:p>
              <a:r>
                <a:rPr lang="en-GB" sz="2000" dirty="0">
                  <a:solidFill>
                    <a:schemeClr val="accent5">
                      <a:lumMod val="50000"/>
                    </a:schemeClr>
                  </a:solidFill>
                </a:rPr>
                <a:t>[abroad]</a:t>
              </a:r>
            </a:p>
          </p:txBody>
        </p:sp>
      </p:grpSp>
      <p:sp>
        <p:nvSpPr>
          <p:cNvPr id="25"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8335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3121546" y="2645138"/>
            <a:ext cx="9583072" cy="1446550"/>
          </a:xfrm>
          <a:prstGeom prst="rect">
            <a:avLst/>
          </a:prstGeom>
          <a:noFill/>
        </p:spPr>
        <p:txBody>
          <a:bodyPr wrap="square" rtlCol="0">
            <a:spAutoFit/>
          </a:bodyPr>
          <a:lstStyle/>
          <a:p>
            <a:r>
              <a:rPr lang="en-GB" sz="8800" dirty="0">
                <a:solidFill>
                  <a:schemeClr val="accent1">
                    <a:lumMod val="50000"/>
                  </a:schemeClr>
                </a:solidFill>
              </a:rPr>
              <a:t>Vas al </a:t>
            </a:r>
            <a:r>
              <a:rPr lang="en-GB" sz="8800" dirty="0" err="1">
                <a:solidFill>
                  <a:schemeClr val="accent1">
                    <a:lumMod val="50000"/>
                  </a:schemeClr>
                </a:solidFill>
              </a:rPr>
              <a:t>mercado</a:t>
            </a:r>
            <a:endParaRPr lang="en-GB" sz="8800" dirty="0">
              <a:solidFill>
                <a:schemeClr val="accent1">
                  <a:lumMod val="50000"/>
                </a:schemeClr>
              </a:solidFill>
            </a:endParaRPr>
          </a:p>
        </p:txBody>
      </p:sp>
      <p:sp>
        <p:nvSpPr>
          <p:cNvPr id="13" name="Rounded Rectangle 12"/>
          <p:cNvSpPr/>
          <p:nvPr/>
        </p:nvSpPr>
        <p:spPr>
          <a:xfrm>
            <a:off x="7849412" y="4117670"/>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4246" t="10348" r="8939" b="14826"/>
          <a:stretch/>
        </p:blipFill>
        <p:spPr>
          <a:xfrm>
            <a:off x="8513267" y="966861"/>
            <a:ext cx="1790794" cy="1744400"/>
          </a:xfrm>
          <a:prstGeom prst="rect">
            <a:avLst/>
          </a:prstGeom>
        </p:spPr>
      </p:pic>
      <p:grpSp>
        <p:nvGrpSpPr>
          <p:cNvPr id="15" name="Group 14"/>
          <p:cNvGrpSpPr/>
          <p:nvPr/>
        </p:nvGrpSpPr>
        <p:grpSpPr>
          <a:xfrm>
            <a:off x="8407021" y="4116802"/>
            <a:ext cx="1987467" cy="1960940"/>
            <a:chOff x="3840240" y="1995353"/>
            <a:chExt cx="3952631" cy="4375367"/>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26" name="Picture 25"/>
            <p:cNvPicPr>
              <a:picLocks noChangeAspect="1"/>
            </p:cNvPicPr>
            <p:nvPr/>
          </p:nvPicPr>
          <p:blipFill rotWithShape="1">
            <a:blip r:embed="rId9">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9" name="Table 18"/>
          <p:cNvGraphicFramePr>
            <a:graphicFrameLocks noGrp="1"/>
          </p:cNvGraphicFramePr>
          <p:nvPr>
            <p:extLst>
              <p:ext uri="{D42A27DB-BD31-4B8C-83A1-F6EECF244321}">
                <p14:modId xmlns:p14="http://schemas.microsoft.com/office/powerpoint/2010/main" val="3332955293"/>
              </p:ext>
            </p:extLst>
          </p:nvPr>
        </p:nvGraphicFramePr>
        <p:xfrm>
          <a:off x="88965"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p:cNvSpPr/>
          <p:nvPr/>
        </p:nvSpPr>
        <p:spPr>
          <a:xfrm>
            <a:off x="1461323" y="2789293"/>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6800046" y="2789293"/>
            <a:ext cx="5089668" cy="1242790"/>
            <a:chOff x="1787163" y="1127341"/>
            <a:chExt cx="190800" cy="1242790"/>
          </a:xfrm>
        </p:grpSpPr>
        <p:sp>
          <p:nvSpPr>
            <p:cNvPr id="28" name="Rectangle 27"/>
            <p:cNvSpPr/>
            <p:nvPr/>
          </p:nvSpPr>
          <p:spPr>
            <a:xfrm>
              <a:off x="1788603" y="1127341"/>
              <a:ext cx="189185" cy="124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0"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7705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3121546" y="2645138"/>
            <a:ext cx="8806597" cy="1169551"/>
          </a:xfrm>
          <a:prstGeom prst="rect">
            <a:avLst/>
          </a:prstGeom>
          <a:noFill/>
        </p:spPr>
        <p:txBody>
          <a:bodyPr wrap="square" rtlCol="0">
            <a:spAutoFit/>
          </a:bodyPr>
          <a:lstStyle/>
          <a:p>
            <a:r>
              <a:rPr lang="en-GB" sz="7000" dirty="0" err="1">
                <a:solidFill>
                  <a:schemeClr val="accent1">
                    <a:lumMod val="50000"/>
                  </a:schemeClr>
                </a:solidFill>
              </a:rPr>
              <a:t>Vamos</a:t>
            </a:r>
            <a:r>
              <a:rPr lang="en-GB" sz="7000" dirty="0">
                <a:solidFill>
                  <a:schemeClr val="accent1">
                    <a:lumMod val="50000"/>
                  </a:schemeClr>
                </a:solidFill>
              </a:rPr>
              <a:t> al </a:t>
            </a:r>
            <a:r>
              <a:rPr lang="en-GB" sz="7000" dirty="0" err="1">
                <a:solidFill>
                  <a:schemeClr val="accent1">
                    <a:lumMod val="50000"/>
                  </a:schemeClr>
                </a:solidFill>
              </a:rPr>
              <a:t>extranjero</a:t>
            </a:r>
            <a:endParaRPr lang="en-GB" sz="7000" dirty="0">
              <a:solidFill>
                <a:schemeClr val="accent1">
                  <a:lumMod val="50000"/>
                </a:schemeClr>
              </a:solidFill>
            </a:endParaRPr>
          </a:p>
        </p:txBody>
      </p:sp>
      <p:sp>
        <p:nvSpPr>
          <p:cNvPr id="13" name="Rounded Rectangle 12"/>
          <p:cNvSpPr/>
          <p:nvPr/>
        </p:nvSpPr>
        <p:spPr>
          <a:xfrm>
            <a:off x="8027789" y="4118534"/>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8740633" y="4223567"/>
            <a:ext cx="1653786" cy="1750003"/>
            <a:chOff x="8728547" y="1350555"/>
            <a:chExt cx="2160151" cy="2178136"/>
          </a:xfrm>
        </p:grpSpPr>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8" name="Curved Connector 27"/>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a:off x="9593587"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9694068" y="4861431"/>
            <a:ext cx="2285330" cy="1422808"/>
            <a:chOff x="9564888" y="1692828"/>
            <a:chExt cx="2285330" cy="1422808"/>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91088">
              <a:off x="9564888" y="1692828"/>
              <a:ext cx="1570359" cy="1422808"/>
            </a:xfrm>
            <a:prstGeom prst="rect">
              <a:avLst/>
            </a:prstGeom>
          </p:spPr>
        </p:pic>
        <p:sp>
          <p:nvSpPr>
            <p:cNvPr id="25" name="TextBox 24"/>
            <p:cNvSpPr txBox="1"/>
            <p:nvPr/>
          </p:nvSpPr>
          <p:spPr>
            <a:xfrm rot="20709624">
              <a:off x="9666576" y="2071137"/>
              <a:ext cx="2183642" cy="400110"/>
            </a:xfrm>
            <a:prstGeom prst="rect">
              <a:avLst/>
            </a:prstGeom>
            <a:noFill/>
          </p:spPr>
          <p:txBody>
            <a:bodyPr wrap="square" rtlCol="0">
              <a:spAutoFit/>
            </a:bodyPr>
            <a:lstStyle/>
            <a:p>
              <a:r>
                <a:rPr lang="en-GB" sz="2000" dirty="0">
                  <a:solidFill>
                    <a:schemeClr val="accent5">
                      <a:lumMod val="50000"/>
                    </a:schemeClr>
                  </a:solidFill>
                </a:rPr>
                <a:t>[abroad]</a:t>
              </a:r>
            </a:p>
          </p:txBody>
        </p:sp>
      </p:grpSp>
      <p:graphicFrame>
        <p:nvGraphicFramePr>
          <p:cNvPr id="22" name="Table 21"/>
          <p:cNvGraphicFramePr>
            <a:graphicFrameLocks noGrp="1"/>
          </p:cNvGraphicFramePr>
          <p:nvPr>
            <p:extLst>
              <p:ext uri="{D42A27DB-BD31-4B8C-83A1-F6EECF244321}">
                <p14:modId xmlns:p14="http://schemas.microsoft.com/office/powerpoint/2010/main" val="3332955293"/>
              </p:ext>
            </p:extLst>
          </p:nvPr>
        </p:nvGraphicFramePr>
        <p:xfrm>
          <a:off x="88965"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p:cNvSpPr/>
          <p:nvPr/>
        </p:nvSpPr>
        <p:spPr>
          <a:xfrm>
            <a:off x="1452472" y="2789293"/>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7478863" y="2724003"/>
            <a:ext cx="4356822" cy="1075494"/>
            <a:chOff x="1787163" y="1294637"/>
            <a:chExt cx="190800" cy="1075494"/>
          </a:xfrm>
        </p:grpSpPr>
        <p:sp>
          <p:nvSpPr>
            <p:cNvPr id="33" name="Rectangle 32"/>
            <p:cNvSpPr/>
            <p:nvPr/>
          </p:nvSpPr>
          <p:spPr>
            <a:xfrm>
              <a:off x="1788603" y="1294637"/>
              <a:ext cx="189185" cy="107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8821" y="844088"/>
            <a:ext cx="2698442" cy="1879915"/>
          </a:xfrm>
          <a:prstGeom prst="rect">
            <a:avLst/>
          </a:prstGeom>
        </p:spPr>
      </p:pic>
      <p:sp>
        <p:nvSpPr>
          <p:cNvPr id="35"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8412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3057151" y="2645138"/>
            <a:ext cx="9804745" cy="1446550"/>
          </a:xfrm>
          <a:prstGeom prst="rect">
            <a:avLst/>
          </a:prstGeom>
          <a:noFill/>
        </p:spPr>
        <p:txBody>
          <a:bodyPr wrap="square" rtlCol="0">
            <a:spAutoFit/>
          </a:bodyPr>
          <a:lstStyle/>
          <a:p>
            <a:r>
              <a:rPr lang="en-GB" sz="8800" dirty="0">
                <a:solidFill>
                  <a:schemeClr val="accent1">
                    <a:lumMod val="50000"/>
                  </a:schemeClr>
                </a:solidFill>
              </a:rPr>
              <a:t>Vas a la </a:t>
            </a:r>
            <a:r>
              <a:rPr lang="en-GB" sz="8800" dirty="0" err="1">
                <a:solidFill>
                  <a:schemeClr val="accent1">
                    <a:lumMod val="50000"/>
                  </a:schemeClr>
                </a:solidFill>
              </a:rPr>
              <a:t>escuela</a:t>
            </a:r>
            <a:endParaRPr lang="en-GB" sz="8800" dirty="0">
              <a:solidFill>
                <a:schemeClr val="accent1">
                  <a:lumMod val="50000"/>
                </a:schemeClr>
              </a:solidFill>
            </a:endParaRPr>
          </a:p>
        </p:txBody>
      </p:sp>
      <p:grpSp>
        <p:nvGrpSpPr>
          <p:cNvPr id="14" name="Group 13"/>
          <p:cNvGrpSpPr/>
          <p:nvPr/>
        </p:nvGrpSpPr>
        <p:grpSpPr>
          <a:xfrm>
            <a:off x="8301655" y="852230"/>
            <a:ext cx="2717148" cy="1793888"/>
            <a:chOff x="8301655" y="852230"/>
            <a:chExt cx="2717148" cy="1793888"/>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9076" t="15179" r="8569"/>
            <a:stretch/>
          </p:blipFill>
          <p:spPr>
            <a:xfrm>
              <a:off x="8301655" y="1001049"/>
              <a:ext cx="2717148" cy="1645069"/>
            </a:xfrm>
            <a:prstGeom prst="rect">
              <a:avLst/>
            </a:prstGeom>
          </p:spPr>
        </p:pic>
        <p:sp>
          <p:nvSpPr>
            <p:cNvPr id="10" name="Rectangle 9"/>
            <p:cNvSpPr/>
            <p:nvPr/>
          </p:nvSpPr>
          <p:spPr>
            <a:xfrm>
              <a:off x="8482539" y="852230"/>
              <a:ext cx="247375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0000"/>
                  </a:solidFill>
                </a:rPr>
                <a:t>Santander</a:t>
              </a:r>
              <a:endParaRPr lang="en-US" sz="3600" b="1" cap="none" spc="0" dirty="0">
                <a:ln/>
                <a:solidFill>
                  <a:srgbClr val="FF0000"/>
                </a:solidFill>
                <a:effectLst/>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5501" y="4284766"/>
            <a:ext cx="3031781" cy="1752116"/>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332955293"/>
              </p:ext>
            </p:extLst>
          </p:nvPr>
        </p:nvGraphicFramePr>
        <p:xfrm>
          <a:off x="88965"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p:cNvSpPr/>
          <p:nvPr/>
        </p:nvSpPr>
        <p:spPr>
          <a:xfrm>
            <a:off x="1454644" y="2775438"/>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8179679" y="4180788"/>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7804596" y="2959746"/>
            <a:ext cx="4284371" cy="1075494"/>
            <a:chOff x="1787163" y="1294637"/>
            <a:chExt cx="190800" cy="1075494"/>
          </a:xfrm>
        </p:grpSpPr>
        <p:sp>
          <p:nvSpPr>
            <p:cNvPr id="18" name="Rectangle 17"/>
            <p:cNvSpPr/>
            <p:nvPr/>
          </p:nvSpPr>
          <p:spPr>
            <a:xfrm>
              <a:off x="1788603" y="1294637"/>
              <a:ext cx="189185" cy="107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0"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1210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3121546" y="2645138"/>
            <a:ext cx="9222854" cy="1369606"/>
          </a:xfrm>
          <a:prstGeom prst="rect">
            <a:avLst/>
          </a:prstGeom>
          <a:noFill/>
        </p:spPr>
        <p:txBody>
          <a:bodyPr wrap="square" rtlCol="0">
            <a:spAutoFit/>
          </a:bodyPr>
          <a:lstStyle/>
          <a:p>
            <a:r>
              <a:rPr lang="en-GB" sz="8300" dirty="0" err="1">
                <a:solidFill>
                  <a:schemeClr val="accent1">
                    <a:lumMod val="50000"/>
                  </a:schemeClr>
                </a:solidFill>
              </a:rPr>
              <a:t>Va</a:t>
            </a:r>
            <a:r>
              <a:rPr lang="en-GB" sz="8300" dirty="0">
                <a:solidFill>
                  <a:schemeClr val="accent1">
                    <a:lumMod val="50000"/>
                  </a:schemeClr>
                </a:solidFill>
              </a:rPr>
              <a:t> a la </a:t>
            </a:r>
            <a:r>
              <a:rPr lang="en-GB" sz="8300" dirty="0" err="1">
                <a:solidFill>
                  <a:schemeClr val="accent1">
                    <a:lumMod val="50000"/>
                  </a:schemeClr>
                </a:solidFill>
              </a:rPr>
              <a:t>montaña</a:t>
            </a:r>
            <a:endParaRPr lang="en-GB" sz="8300" dirty="0">
              <a:solidFill>
                <a:schemeClr val="accent1">
                  <a:lumMod val="50000"/>
                </a:schemeClr>
              </a:solidFill>
            </a:endParaRPr>
          </a:p>
        </p:txBody>
      </p:sp>
      <p:grpSp>
        <p:nvGrpSpPr>
          <p:cNvPr id="19" name="Group 18"/>
          <p:cNvGrpSpPr/>
          <p:nvPr/>
        </p:nvGrpSpPr>
        <p:grpSpPr>
          <a:xfrm>
            <a:off x="8432291" y="4216393"/>
            <a:ext cx="2538201" cy="1861348"/>
            <a:chOff x="8432291" y="4216393"/>
            <a:chExt cx="2538201" cy="1861348"/>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2291" y="4216393"/>
              <a:ext cx="2538201" cy="1861348"/>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grpSp>
        <p:nvGrpSpPr>
          <p:cNvPr id="22" name="Group 21"/>
          <p:cNvGrpSpPr/>
          <p:nvPr/>
        </p:nvGrpSpPr>
        <p:grpSpPr>
          <a:xfrm>
            <a:off x="6705531" y="4931120"/>
            <a:ext cx="2268365" cy="1747454"/>
            <a:chOff x="9499120" y="1744020"/>
            <a:chExt cx="2268365" cy="1747454"/>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91088">
              <a:off x="9499120" y="1744020"/>
              <a:ext cx="1928672" cy="1747454"/>
            </a:xfrm>
            <a:prstGeom prst="rect">
              <a:avLst/>
            </a:prstGeom>
          </p:spPr>
        </p:pic>
        <p:sp>
          <p:nvSpPr>
            <p:cNvPr id="24" name="TextBox 23"/>
            <p:cNvSpPr txBox="1"/>
            <p:nvPr/>
          </p:nvSpPr>
          <p:spPr>
            <a:xfrm rot="20709624">
              <a:off x="9583843" y="2342278"/>
              <a:ext cx="2183642" cy="400110"/>
            </a:xfrm>
            <a:prstGeom prst="rect">
              <a:avLst/>
            </a:prstGeom>
            <a:noFill/>
          </p:spPr>
          <p:txBody>
            <a:bodyPr wrap="square" rtlCol="0">
              <a:spAutoFit/>
            </a:bodyPr>
            <a:lstStyle/>
            <a:p>
              <a:r>
                <a:rPr lang="en-GB" sz="2000" dirty="0">
                  <a:solidFill>
                    <a:schemeClr val="accent5">
                      <a:lumMod val="50000"/>
                    </a:schemeClr>
                  </a:solidFill>
                </a:rPr>
                <a:t>[countryside]</a:t>
              </a:r>
            </a:p>
          </p:txBody>
        </p:sp>
      </p:grpSp>
      <p:graphicFrame>
        <p:nvGraphicFramePr>
          <p:cNvPr id="25" name="Table 24"/>
          <p:cNvGraphicFramePr>
            <a:graphicFrameLocks noGrp="1"/>
          </p:cNvGraphicFramePr>
          <p:nvPr>
            <p:extLst>
              <p:ext uri="{D42A27DB-BD31-4B8C-83A1-F6EECF244321}">
                <p14:modId xmlns:p14="http://schemas.microsoft.com/office/powerpoint/2010/main" val="3332955293"/>
              </p:ext>
            </p:extLst>
          </p:nvPr>
        </p:nvGraphicFramePr>
        <p:xfrm>
          <a:off x="88965"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p:cNvSpPr/>
          <p:nvPr/>
        </p:nvSpPr>
        <p:spPr>
          <a:xfrm>
            <a:off x="88965" y="3350290"/>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7186411" y="2891459"/>
            <a:ext cx="4767490" cy="1075494"/>
            <a:chOff x="1787163" y="1294637"/>
            <a:chExt cx="190800" cy="1075494"/>
          </a:xfrm>
        </p:grpSpPr>
        <p:sp>
          <p:nvSpPr>
            <p:cNvPr id="27" name="Rectangle 26"/>
            <p:cNvSpPr/>
            <p:nvPr/>
          </p:nvSpPr>
          <p:spPr>
            <a:xfrm>
              <a:off x="1788603" y="1294637"/>
              <a:ext cx="189185" cy="107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b="36119"/>
          <a:stretch/>
        </p:blipFill>
        <p:spPr>
          <a:xfrm>
            <a:off x="8349965" y="862222"/>
            <a:ext cx="2620527" cy="1868369"/>
          </a:xfrm>
          <a:prstGeom prst="rect">
            <a:avLst/>
          </a:prstGeom>
        </p:spPr>
      </p:pic>
      <p:grpSp>
        <p:nvGrpSpPr>
          <p:cNvPr id="14" name="Group 13"/>
          <p:cNvGrpSpPr/>
          <p:nvPr/>
        </p:nvGrpSpPr>
        <p:grpSpPr>
          <a:xfrm>
            <a:off x="8044942" y="1232698"/>
            <a:ext cx="2322956" cy="1747454"/>
            <a:chOff x="8123400" y="1355536"/>
            <a:chExt cx="2322956" cy="1747454"/>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91088">
              <a:off x="8123400" y="1355536"/>
              <a:ext cx="1928672" cy="1747454"/>
            </a:xfrm>
            <a:prstGeom prst="rect">
              <a:avLst/>
            </a:prstGeom>
          </p:spPr>
        </p:pic>
        <p:sp>
          <p:nvSpPr>
            <p:cNvPr id="21" name="TextBox 20"/>
            <p:cNvSpPr txBox="1"/>
            <p:nvPr/>
          </p:nvSpPr>
          <p:spPr>
            <a:xfrm rot="20709624">
              <a:off x="8262714" y="1949444"/>
              <a:ext cx="2183642" cy="400110"/>
            </a:xfrm>
            <a:prstGeom prst="rect">
              <a:avLst/>
            </a:prstGeom>
            <a:noFill/>
          </p:spPr>
          <p:txBody>
            <a:bodyPr wrap="square" rtlCol="0">
              <a:spAutoFit/>
            </a:bodyPr>
            <a:lstStyle/>
            <a:p>
              <a:r>
                <a:rPr lang="en-GB" sz="2000" dirty="0">
                  <a:solidFill>
                    <a:schemeClr val="accent5">
                      <a:lumMod val="50000"/>
                    </a:schemeClr>
                  </a:solidFill>
                </a:rPr>
                <a:t>[mountain]</a:t>
              </a:r>
            </a:p>
          </p:txBody>
        </p:sp>
      </p:grpSp>
      <p:sp>
        <p:nvSpPr>
          <p:cNvPr id="13" name="Rounded Rectangle 12"/>
          <p:cNvSpPr/>
          <p:nvPr/>
        </p:nvSpPr>
        <p:spPr>
          <a:xfrm>
            <a:off x="8120492" y="843549"/>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610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6" name="TextBox 5"/>
          <p:cNvSpPr txBox="1"/>
          <p:nvPr/>
        </p:nvSpPr>
        <p:spPr>
          <a:xfrm>
            <a:off x="3121546" y="2645138"/>
            <a:ext cx="8806597" cy="1446550"/>
          </a:xfrm>
          <a:prstGeom prst="rect">
            <a:avLst/>
          </a:prstGeom>
          <a:noFill/>
        </p:spPr>
        <p:txBody>
          <a:bodyPr wrap="square" rtlCol="0">
            <a:spAutoFit/>
          </a:bodyPr>
          <a:lstStyle/>
          <a:p>
            <a:r>
              <a:rPr lang="en-GB" sz="8800" dirty="0">
                <a:solidFill>
                  <a:schemeClr val="accent1">
                    <a:lumMod val="50000"/>
                  </a:schemeClr>
                </a:solidFill>
              </a:rPr>
              <a:t>Voy a la </a:t>
            </a:r>
            <a:r>
              <a:rPr lang="en-GB" sz="8800" dirty="0" err="1">
                <a:solidFill>
                  <a:schemeClr val="accent1">
                    <a:lumMod val="50000"/>
                  </a:schemeClr>
                </a:solidFill>
              </a:rPr>
              <a:t>iglesia</a:t>
            </a:r>
            <a:endParaRPr lang="en-GB" sz="8800" dirty="0">
              <a:solidFill>
                <a:schemeClr val="accent1">
                  <a:lumMod val="50000"/>
                </a:schemeClr>
              </a:solidFill>
            </a:endParaRPr>
          </a:p>
        </p:txBody>
      </p:sp>
      <p:sp>
        <p:nvSpPr>
          <p:cNvPr id="13" name="Rounded Rectangle 12"/>
          <p:cNvSpPr/>
          <p:nvPr/>
        </p:nvSpPr>
        <p:spPr>
          <a:xfrm>
            <a:off x="7869541" y="4194027"/>
            <a:ext cx="3079474" cy="1960071"/>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057" y="4234104"/>
            <a:ext cx="2698442" cy="1879915"/>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3332955293"/>
              </p:ext>
            </p:extLst>
          </p:nvPr>
        </p:nvGraphicFramePr>
        <p:xfrm>
          <a:off x="88965"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1">
                              <a:lumMod val="50000"/>
                            </a:schemeClr>
                          </a:solidFill>
                        </a:rPr>
                        <a:t>I</a:t>
                      </a:r>
                    </a:p>
                  </a:txBody>
                  <a:tcPr/>
                </a:tc>
                <a:tc>
                  <a:txBody>
                    <a:bodyPr/>
                    <a:lstStyle/>
                    <a:p>
                      <a:pPr algn="ctr"/>
                      <a:r>
                        <a:rPr lang="en-GB" sz="3200" b="1" dirty="0">
                          <a:solidFill>
                            <a:schemeClr val="accent1">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1">
                              <a:lumMod val="50000"/>
                            </a:schemeClr>
                          </a:solidFill>
                        </a:rPr>
                        <a:t>s/he</a:t>
                      </a:r>
                    </a:p>
                  </a:txBody>
                  <a:tcPr/>
                </a:tc>
                <a:tc>
                  <a:txBody>
                    <a:bodyPr/>
                    <a:lstStyle/>
                    <a:p>
                      <a:pPr algn="ctr"/>
                      <a:r>
                        <a:rPr lang="en-GB" sz="3200" b="1" dirty="0">
                          <a:solidFill>
                            <a:schemeClr val="accent1">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p:cNvSpPr/>
          <p:nvPr/>
        </p:nvSpPr>
        <p:spPr>
          <a:xfrm>
            <a:off x="82395" y="2789293"/>
            <a:ext cx="1372358" cy="5970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p:cNvGrpSpPr/>
          <p:nvPr/>
        </p:nvGrpSpPr>
        <p:grpSpPr>
          <a:xfrm>
            <a:off x="7996883" y="2885695"/>
            <a:ext cx="3375162" cy="1157804"/>
            <a:chOff x="1787163" y="1212327"/>
            <a:chExt cx="190800" cy="1157804"/>
          </a:xfrm>
        </p:grpSpPr>
        <p:sp>
          <p:nvSpPr>
            <p:cNvPr id="30" name="Rectangle 29"/>
            <p:cNvSpPr/>
            <p:nvPr/>
          </p:nvSpPr>
          <p:spPr>
            <a:xfrm>
              <a:off x="1788603" y="1212327"/>
              <a:ext cx="189185" cy="115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p:cNvSpPr/>
            <p:nvPr/>
          </p:nvSpPr>
          <p:spPr>
            <a:xfrm>
              <a:off x="1787163" y="2222447"/>
              <a:ext cx="1908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0" name="Group 19"/>
          <p:cNvGrpSpPr/>
          <p:nvPr/>
        </p:nvGrpSpPr>
        <p:grpSpPr>
          <a:xfrm>
            <a:off x="8278590" y="702113"/>
            <a:ext cx="2230563" cy="2293830"/>
            <a:chOff x="3840240" y="1995353"/>
            <a:chExt cx="3952631" cy="4375367"/>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sp>
        <p:nvSpPr>
          <p:cNvPr id="32" name="Rounded Rectangle 11">
            <a:extLst>
              <a:ext uri="{FF2B5EF4-FFF2-40B4-BE49-F238E27FC236}">
                <a16:creationId xmlns:a16="http://schemas.microsoft.com/office/drawing/2014/main" id="{A316DD52-7894-4A75-969C-CA0645DA2978}"/>
              </a:ext>
            </a:extLst>
          </p:cNvPr>
          <p:cNvSpPr/>
          <p:nvPr/>
        </p:nvSpPr>
        <p:spPr>
          <a:xfrm>
            <a:off x="10017456" y="258166"/>
            <a:ext cx="19106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166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¿Por qué…?</a:t>
            </a:r>
          </a:p>
        </p:txBody>
      </p:sp>
      <p:graphicFrame>
        <p:nvGraphicFramePr>
          <p:cNvPr id="3" name="Table 2"/>
          <p:cNvGraphicFramePr>
            <a:graphicFrameLocks noGrp="1"/>
          </p:cNvGraphicFramePr>
          <p:nvPr/>
        </p:nvGraphicFramePr>
        <p:xfrm>
          <a:off x="203199" y="2002556"/>
          <a:ext cx="4054902" cy="3657600"/>
        </p:xfrm>
        <a:graphic>
          <a:graphicData uri="http://schemas.openxmlformats.org/drawingml/2006/table">
            <a:tbl>
              <a:tblPr firstRow="1" bandRow="1">
                <a:tableStyleId>{8A107856-5554-42FB-B03E-39F5DBC370BA}</a:tableStyleId>
              </a:tblPr>
              <a:tblGrid>
                <a:gridCol w="358672">
                  <a:extLst>
                    <a:ext uri="{9D8B030D-6E8A-4147-A177-3AD203B41FA5}">
                      <a16:colId xmlns:a16="http://schemas.microsoft.com/office/drawing/2014/main" val="4112406900"/>
                    </a:ext>
                  </a:extLst>
                </a:gridCol>
                <a:gridCol w="3696230">
                  <a:extLst>
                    <a:ext uri="{9D8B030D-6E8A-4147-A177-3AD203B41FA5}">
                      <a16:colId xmlns:a16="http://schemas.microsoft.com/office/drawing/2014/main" val="2801240472"/>
                    </a:ext>
                  </a:extLst>
                </a:gridCol>
              </a:tblGrid>
              <a:tr h="457200">
                <a:tc>
                  <a:txBody>
                    <a:bodyPr/>
                    <a:lstStyle/>
                    <a:p>
                      <a:r>
                        <a:rPr lang="en-GB" sz="2000" b="1" dirty="0">
                          <a:solidFill>
                            <a:schemeClr val="accent1">
                              <a:lumMod val="50000"/>
                            </a:schemeClr>
                          </a:solidFill>
                        </a:rPr>
                        <a:t>1</a:t>
                      </a:r>
                    </a:p>
                  </a:txBody>
                  <a:tcPr/>
                </a:tc>
                <a:tc>
                  <a:txBody>
                    <a:bodyPr/>
                    <a:lstStyle/>
                    <a:p>
                      <a:r>
                        <a:rPr lang="en-GB" sz="2200" b="0" dirty="0">
                          <a:solidFill>
                            <a:schemeClr val="accent1">
                              <a:lumMod val="50000"/>
                            </a:schemeClr>
                          </a:solidFill>
                        </a:rPr>
                        <a:t>…</a:t>
                      </a:r>
                      <a:r>
                        <a:rPr lang="en-GB" sz="2200" b="0" dirty="0" err="1">
                          <a:solidFill>
                            <a:schemeClr val="accent1">
                              <a:lumMod val="50000"/>
                            </a:schemeClr>
                          </a:solidFill>
                        </a:rPr>
                        <a:t>va</a:t>
                      </a:r>
                      <a:r>
                        <a:rPr lang="en-GB" sz="2200" b="0" dirty="0">
                          <a:solidFill>
                            <a:schemeClr val="accent1">
                              <a:lumMod val="50000"/>
                            </a:schemeClr>
                          </a:solidFill>
                        </a:rPr>
                        <a:t> al </a:t>
                      </a:r>
                      <a:r>
                        <a:rPr lang="en-GB" sz="2200" b="0" dirty="0" err="1">
                          <a:solidFill>
                            <a:schemeClr val="accent1">
                              <a:lumMod val="50000"/>
                            </a:schemeClr>
                          </a:solidFill>
                        </a:rPr>
                        <a:t>parque</a:t>
                      </a:r>
                      <a:r>
                        <a:rPr lang="en-GB" sz="2200" b="0" dirty="0">
                          <a:solidFill>
                            <a:schemeClr val="accent1">
                              <a:lumMod val="50000"/>
                            </a:schemeClr>
                          </a:solidFill>
                        </a:rPr>
                        <a:t>?</a:t>
                      </a:r>
                    </a:p>
                  </a:txBody>
                  <a:tcPr/>
                </a:tc>
                <a:extLst>
                  <a:ext uri="{0D108BD9-81ED-4DB2-BD59-A6C34878D82A}">
                    <a16:rowId xmlns:a16="http://schemas.microsoft.com/office/drawing/2014/main" val="2170638565"/>
                  </a:ext>
                </a:extLst>
              </a:tr>
              <a:tr h="457200">
                <a:tc>
                  <a:txBody>
                    <a:bodyPr/>
                    <a:lstStyle/>
                    <a:p>
                      <a:r>
                        <a:rPr lang="en-GB" sz="2000" b="1" dirty="0">
                          <a:solidFill>
                            <a:schemeClr val="accent1">
                              <a:lumMod val="50000"/>
                            </a:schemeClr>
                          </a:solidFill>
                        </a:rPr>
                        <a:t>2</a:t>
                      </a:r>
                    </a:p>
                  </a:txBody>
                  <a:tcPr/>
                </a:tc>
                <a:tc>
                  <a:txBody>
                    <a:bodyPr/>
                    <a:lstStyle/>
                    <a:p>
                      <a:r>
                        <a:rPr lang="en-GB" sz="2200" b="0" dirty="0">
                          <a:solidFill>
                            <a:schemeClr val="accent1">
                              <a:lumMod val="50000"/>
                            </a:schemeClr>
                          </a:solidFill>
                        </a:rPr>
                        <a:t>…vamos al museo?</a:t>
                      </a:r>
                    </a:p>
                  </a:txBody>
                  <a:tcPr/>
                </a:tc>
                <a:extLst>
                  <a:ext uri="{0D108BD9-81ED-4DB2-BD59-A6C34878D82A}">
                    <a16:rowId xmlns:a16="http://schemas.microsoft.com/office/drawing/2014/main" val="210363560"/>
                  </a:ext>
                </a:extLst>
              </a:tr>
              <a:tr h="457200">
                <a:tc>
                  <a:txBody>
                    <a:bodyPr/>
                    <a:lstStyle/>
                    <a:p>
                      <a:r>
                        <a:rPr lang="en-GB" sz="2000" b="1" dirty="0">
                          <a:solidFill>
                            <a:schemeClr val="accent1">
                              <a:lumMod val="50000"/>
                            </a:schemeClr>
                          </a:solidFill>
                        </a:rPr>
                        <a:t>3</a:t>
                      </a:r>
                    </a:p>
                  </a:txBody>
                  <a:tcPr/>
                </a:tc>
                <a:tc>
                  <a:txBody>
                    <a:bodyPr/>
                    <a:lstStyle/>
                    <a:p>
                      <a:r>
                        <a:rPr lang="en-GB" sz="2200" b="0" dirty="0">
                          <a:solidFill>
                            <a:schemeClr val="accent1">
                              <a:lumMod val="50000"/>
                            </a:schemeClr>
                          </a:solidFill>
                        </a:rPr>
                        <a:t>…voy</a:t>
                      </a:r>
                      <a:r>
                        <a:rPr lang="en-GB" sz="2200" b="0" baseline="0" dirty="0">
                          <a:solidFill>
                            <a:schemeClr val="accent1">
                              <a:lumMod val="50000"/>
                            </a:schemeClr>
                          </a:solidFill>
                        </a:rPr>
                        <a:t> a la playa?</a:t>
                      </a:r>
                      <a:endParaRPr lang="en-GB" sz="2200" b="0" dirty="0">
                        <a:solidFill>
                          <a:schemeClr val="accent1">
                            <a:lumMod val="50000"/>
                          </a:schemeClr>
                        </a:solidFill>
                      </a:endParaRPr>
                    </a:p>
                  </a:txBody>
                  <a:tcPr/>
                </a:tc>
                <a:extLst>
                  <a:ext uri="{0D108BD9-81ED-4DB2-BD59-A6C34878D82A}">
                    <a16:rowId xmlns:a16="http://schemas.microsoft.com/office/drawing/2014/main" val="4184306208"/>
                  </a:ext>
                </a:extLst>
              </a:tr>
              <a:tr h="457200">
                <a:tc>
                  <a:txBody>
                    <a:bodyPr/>
                    <a:lstStyle/>
                    <a:p>
                      <a:r>
                        <a:rPr lang="en-GB" sz="2000" b="1" dirty="0">
                          <a:solidFill>
                            <a:schemeClr val="accent1">
                              <a:lumMod val="50000"/>
                            </a:schemeClr>
                          </a:solidFill>
                        </a:rPr>
                        <a:t>4</a:t>
                      </a:r>
                    </a:p>
                  </a:txBody>
                  <a:tcPr/>
                </a:tc>
                <a:tc>
                  <a:txBody>
                    <a:bodyPr/>
                    <a:lstStyle/>
                    <a:p>
                      <a:r>
                        <a:rPr lang="en-GB" sz="2200" b="0" dirty="0">
                          <a:solidFill>
                            <a:schemeClr val="accent1">
                              <a:lumMod val="50000"/>
                            </a:schemeClr>
                          </a:solidFill>
                        </a:rPr>
                        <a:t>…vas al mercado?</a:t>
                      </a:r>
                    </a:p>
                  </a:txBody>
                  <a:tcPr/>
                </a:tc>
                <a:extLst>
                  <a:ext uri="{0D108BD9-81ED-4DB2-BD59-A6C34878D82A}">
                    <a16:rowId xmlns:a16="http://schemas.microsoft.com/office/drawing/2014/main" val="1086099713"/>
                  </a:ext>
                </a:extLst>
              </a:tr>
              <a:tr h="457200">
                <a:tc>
                  <a:txBody>
                    <a:bodyPr/>
                    <a:lstStyle/>
                    <a:p>
                      <a:r>
                        <a:rPr lang="en-GB" sz="2000" b="1" dirty="0">
                          <a:solidFill>
                            <a:schemeClr val="accent1">
                              <a:lumMod val="50000"/>
                            </a:schemeClr>
                          </a:solidFill>
                        </a:rPr>
                        <a:t>5</a:t>
                      </a:r>
                    </a:p>
                  </a:txBody>
                  <a:tcPr/>
                </a:tc>
                <a:tc>
                  <a:txBody>
                    <a:bodyPr/>
                    <a:lstStyle/>
                    <a:p>
                      <a:r>
                        <a:rPr lang="en-GB" sz="2200" b="0" dirty="0">
                          <a:solidFill>
                            <a:schemeClr val="accent1">
                              <a:lumMod val="50000"/>
                            </a:schemeClr>
                          </a:solidFill>
                        </a:rPr>
                        <a:t>…vamos al extranjero?</a:t>
                      </a:r>
                    </a:p>
                  </a:txBody>
                  <a:tcPr/>
                </a:tc>
                <a:extLst>
                  <a:ext uri="{0D108BD9-81ED-4DB2-BD59-A6C34878D82A}">
                    <a16:rowId xmlns:a16="http://schemas.microsoft.com/office/drawing/2014/main" val="972078027"/>
                  </a:ext>
                </a:extLst>
              </a:tr>
              <a:tr h="457200">
                <a:tc>
                  <a:txBody>
                    <a:bodyPr/>
                    <a:lstStyle/>
                    <a:p>
                      <a:r>
                        <a:rPr lang="en-GB" sz="2000" b="1" dirty="0">
                          <a:solidFill>
                            <a:schemeClr val="accent1">
                              <a:lumMod val="50000"/>
                            </a:schemeClr>
                          </a:solidFill>
                        </a:rPr>
                        <a:t>6</a:t>
                      </a:r>
                    </a:p>
                  </a:txBody>
                  <a:tcPr/>
                </a:tc>
                <a:tc>
                  <a:txBody>
                    <a:bodyPr/>
                    <a:lstStyle/>
                    <a:p>
                      <a:r>
                        <a:rPr lang="en-GB" sz="2200" b="0" dirty="0">
                          <a:solidFill>
                            <a:schemeClr val="accent1">
                              <a:lumMod val="50000"/>
                            </a:schemeClr>
                          </a:solidFill>
                        </a:rPr>
                        <a:t>…vas a la</a:t>
                      </a:r>
                      <a:r>
                        <a:rPr lang="en-GB" sz="2200" b="0" baseline="0" dirty="0">
                          <a:solidFill>
                            <a:schemeClr val="accent1">
                              <a:lumMod val="50000"/>
                            </a:schemeClr>
                          </a:solidFill>
                        </a:rPr>
                        <a:t> </a:t>
                      </a:r>
                      <a:r>
                        <a:rPr lang="en-GB" sz="2200" b="0" baseline="0" dirty="0" err="1">
                          <a:solidFill>
                            <a:schemeClr val="accent1">
                              <a:lumMod val="50000"/>
                            </a:schemeClr>
                          </a:solidFill>
                        </a:rPr>
                        <a:t>escuela</a:t>
                      </a:r>
                      <a:r>
                        <a:rPr lang="en-GB" sz="2200" b="0" baseline="0" dirty="0">
                          <a:solidFill>
                            <a:schemeClr val="accent1">
                              <a:lumMod val="50000"/>
                            </a:schemeClr>
                          </a:solidFill>
                        </a:rPr>
                        <a:t>?</a:t>
                      </a:r>
                      <a:endParaRPr lang="en-GB" sz="2200" b="0" dirty="0">
                        <a:solidFill>
                          <a:schemeClr val="accent1">
                            <a:lumMod val="50000"/>
                          </a:schemeClr>
                        </a:solidFill>
                      </a:endParaRPr>
                    </a:p>
                  </a:txBody>
                  <a:tcPr/>
                </a:tc>
                <a:extLst>
                  <a:ext uri="{0D108BD9-81ED-4DB2-BD59-A6C34878D82A}">
                    <a16:rowId xmlns:a16="http://schemas.microsoft.com/office/drawing/2014/main" val="3403325467"/>
                  </a:ext>
                </a:extLst>
              </a:tr>
              <a:tr h="457200">
                <a:tc>
                  <a:txBody>
                    <a:bodyPr/>
                    <a:lstStyle/>
                    <a:p>
                      <a:r>
                        <a:rPr lang="en-GB" sz="2000" b="1" dirty="0">
                          <a:solidFill>
                            <a:schemeClr val="accent1">
                              <a:lumMod val="50000"/>
                            </a:schemeClr>
                          </a:solidFill>
                        </a:rPr>
                        <a:t>7</a:t>
                      </a:r>
                    </a:p>
                  </a:txBody>
                  <a:tcPr/>
                </a:tc>
                <a:tc>
                  <a:txBody>
                    <a:bodyPr/>
                    <a:lstStyle/>
                    <a:p>
                      <a:r>
                        <a:rPr lang="en-GB" sz="2200" b="0" dirty="0">
                          <a:solidFill>
                            <a:schemeClr val="accent1">
                              <a:lumMod val="50000"/>
                            </a:schemeClr>
                          </a:solidFill>
                        </a:rPr>
                        <a:t>…va a la montaña?</a:t>
                      </a:r>
                    </a:p>
                  </a:txBody>
                  <a:tcPr/>
                </a:tc>
                <a:extLst>
                  <a:ext uri="{0D108BD9-81ED-4DB2-BD59-A6C34878D82A}">
                    <a16:rowId xmlns:a16="http://schemas.microsoft.com/office/drawing/2014/main" val="3881870509"/>
                  </a:ext>
                </a:extLst>
              </a:tr>
              <a:tr h="457200">
                <a:tc>
                  <a:txBody>
                    <a:bodyPr/>
                    <a:lstStyle/>
                    <a:p>
                      <a:r>
                        <a:rPr lang="en-GB" sz="2000" b="1" dirty="0">
                          <a:solidFill>
                            <a:schemeClr val="accent1">
                              <a:lumMod val="50000"/>
                            </a:schemeClr>
                          </a:solidFill>
                        </a:rPr>
                        <a:t>8</a:t>
                      </a:r>
                    </a:p>
                  </a:txBody>
                  <a:tcPr/>
                </a:tc>
                <a:tc>
                  <a:txBody>
                    <a:bodyPr/>
                    <a:lstStyle/>
                    <a:p>
                      <a:r>
                        <a:rPr lang="en-GB" sz="2200" b="0" dirty="0">
                          <a:solidFill>
                            <a:schemeClr val="accent1">
                              <a:lumMod val="50000"/>
                            </a:schemeClr>
                          </a:solidFill>
                        </a:rPr>
                        <a:t>…voy a la </a:t>
                      </a:r>
                      <a:r>
                        <a:rPr lang="en-GB" sz="2200" b="0" dirty="0" err="1">
                          <a:solidFill>
                            <a:schemeClr val="accent1">
                              <a:lumMod val="50000"/>
                            </a:schemeClr>
                          </a:solidFill>
                        </a:rPr>
                        <a:t>iglesia</a:t>
                      </a:r>
                      <a:r>
                        <a:rPr lang="en-GB" sz="2200" b="0" dirty="0">
                          <a:solidFill>
                            <a:schemeClr val="accent1">
                              <a:lumMod val="50000"/>
                            </a:schemeClr>
                          </a:solidFill>
                        </a:rPr>
                        <a:t>?</a:t>
                      </a:r>
                    </a:p>
                  </a:txBody>
                  <a:tcPr/>
                </a:tc>
                <a:extLst>
                  <a:ext uri="{0D108BD9-81ED-4DB2-BD59-A6C34878D82A}">
                    <a16:rowId xmlns:a16="http://schemas.microsoft.com/office/drawing/2014/main" val="1831878800"/>
                  </a:ext>
                </a:extLst>
              </a:tr>
            </a:tbl>
          </a:graphicData>
        </a:graphic>
      </p:graphicFrame>
      <p:graphicFrame>
        <p:nvGraphicFramePr>
          <p:cNvPr id="10" name="Table 9"/>
          <p:cNvGraphicFramePr>
            <a:graphicFrameLocks noGrp="1"/>
          </p:cNvGraphicFramePr>
          <p:nvPr/>
        </p:nvGraphicFramePr>
        <p:xfrm>
          <a:off x="4449170" y="2002556"/>
          <a:ext cx="7615451" cy="3657600"/>
        </p:xfrm>
        <a:graphic>
          <a:graphicData uri="http://schemas.openxmlformats.org/drawingml/2006/table">
            <a:tbl>
              <a:tblPr firstRow="1" bandRow="1">
                <a:tableStyleId>{8A107856-5554-42FB-B03E-39F5DBC370BA}</a:tableStyleId>
              </a:tblPr>
              <a:tblGrid>
                <a:gridCol w="7615451">
                  <a:extLst>
                    <a:ext uri="{9D8B030D-6E8A-4147-A177-3AD203B41FA5}">
                      <a16:colId xmlns:a16="http://schemas.microsoft.com/office/drawing/2014/main" val="2208881252"/>
                    </a:ext>
                  </a:extLst>
                </a:gridCol>
              </a:tblGrid>
              <a:tr h="457200">
                <a:tc>
                  <a:txBody>
                    <a:bodyPr/>
                    <a:lstStyle/>
                    <a:p>
                      <a:r>
                        <a:rPr lang="en-GB" sz="2000" b="0" dirty="0">
                          <a:solidFill>
                            <a:schemeClr val="accent1">
                              <a:lumMod val="50000"/>
                            </a:schemeClr>
                          </a:solidFill>
                        </a:rPr>
                        <a:t>…</a:t>
                      </a:r>
                      <a:r>
                        <a:rPr lang="en-GB" sz="2000" b="0" dirty="0" err="1">
                          <a:solidFill>
                            <a:schemeClr val="accent1">
                              <a:lumMod val="50000"/>
                            </a:schemeClr>
                          </a:solidFill>
                        </a:rPr>
                        <a:t>comprar</a:t>
                      </a:r>
                      <a:r>
                        <a:rPr lang="en-GB" sz="2000" b="0" baseline="0" dirty="0">
                          <a:solidFill>
                            <a:schemeClr val="accent1">
                              <a:lumMod val="50000"/>
                            </a:schemeClr>
                          </a:solidFill>
                        </a:rPr>
                        <a:t> allí es barato, </a:t>
                      </a:r>
                      <a:r>
                        <a:rPr lang="en-GB" sz="2000" b="0" baseline="0" dirty="0" err="1">
                          <a:solidFill>
                            <a:schemeClr val="accent1">
                              <a:lumMod val="50000"/>
                            </a:schemeClr>
                          </a:solidFill>
                        </a:rPr>
                        <a:t>aunque</a:t>
                      </a:r>
                      <a:r>
                        <a:rPr lang="en-GB" sz="2000" b="0" baseline="0" dirty="0">
                          <a:solidFill>
                            <a:schemeClr val="accent1">
                              <a:lumMod val="50000"/>
                            </a:schemeClr>
                          </a:solidFill>
                        </a:rPr>
                        <a:t> el </a:t>
                      </a:r>
                      <a:r>
                        <a:rPr lang="en-GB" sz="2000" b="0" baseline="0" dirty="0" err="1">
                          <a:solidFill>
                            <a:schemeClr val="accent1">
                              <a:lumMod val="50000"/>
                            </a:schemeClr>
                          </a:solidFill>
                        </a:rPr>
                        <a:t>edificio</a:t>
                      </a:r>
                      <a:r>
                        <a:rPr lang="en-GB" sz="2000" b="0" baseline="0" dirty="0">
                          <a:solidFill>
                            <a:schemeClr val="accent1">
                              <a:lumMod val="50000"/>
                            </a:schemeClr>
                          </a:solidFill>
                        </a:rPr>
                        <a:t> está </a:t>
                      </a:r>
                      <a:r>
                        <a:rPr lang="en-GB" sz="2000" b="0" baseline="0" dirty="0" err="1">
                          <a:solidFill>
                            <a:schemeClr val="accent1">
                              <a:lumMod val="50000"/>
                            </a:schemeClr>
                          </a:solidFill>
                        </a:rPr>
                        <a:t>oscuro</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550917676"/>
                  </a:ext>
                </a:extLst>
              </a:tr>
              <a:tr h="457200">
                <a:tc>
                  <a:txBody>
                    <a:bodyPr/>
                    <a:lstStyle/>
                    <a:p>
                      <a:r>
                        <a:rPr lang="en-GB" sz="2000" b="0" dirty="0">
                          <a:solidFill>
                            <a:schemeClr val="accent1">
                              <a:lumMod val="50000"/>
                            </a:schemeClr>
                          </a:solidFill>
                        </a:rPr>
                        <a:t>…aprender es divertido.</a:t>
                      </a:r>
                    </a:p>
                  </a:txBody>
                  <a:tcPr/>
                </a:tc>
                <a:extLst>
                  <a:ext uri="{0D108BD9-81ED-4DB2-BD59-A6C34878D82A}">
                    <a16:rowId xmlns:a16="http://schemas.microsoft.com/office/drawing/2014/main" val="2972846377"/>
                  </a:ext>
                </a:extLst>
              </a:tr>
              <a:tr h="457200">
                <a:tc>
                  <a:txBody>
                    <a:bodyPr/>
                    <a:lstStyle/>
                    <a:p>
                      <a:r>
                        <a:rPr lang="en-GB" sz="2000" b="0" dirty="0">
                          <a:solidFill>
                            <a:schemeClr val="accent1">
                              <a:lumMod val="50000"/>
                            </a:schemeClr>
                          </a:solidFill>
                        </a:rPr>
                        <a:t>…las</a:t>
                      </a:r>
                      <a:r>
                        <a:rPr lang="en-GB" sz="2000" b="0" baseline="0" dirty="0">
                          <a:solidFill>
                            <a:schemeClr val="accent1">
                              <a:lumMod val="50000"/>
                            </a:schemeClr>
                          </a:solidFill>
                        </a:rPr>
                        <a:t> vistas son buenas y a veces está claro allí arriba*.</a:t>
                      </a:r>
                      <a:endParaRPr lang="en-GB" sz="2000" b="0" dirty="0">
                        <a:solidFill>
                          <a:schemeClr val="accent1">
                            <a:lumMod val="50000"/>
                          </a:schemeClr>
                        </a:solidFill>
                      </a:endParaRPr>
                    </a:p>
                  </a:txBody>
                  <a:tcPr/>
                </a:tc>
                <a:extLst>
                  <a:ext uri="{0D108BD9-81ED-4DB2-BD59-A6C34878D82A}">
                    <a16:rowId xmlns:a16="http://schemas.microsoft.com/office/drawing/2014/main" val="1906669341"/>
                  </a:ext>
                </a:extLst>
              </a:tr>
              <a:tr h="457200">
                <a:tc>
                  <a:txBody>
                    <a:bodyPr/>
                    <a:lstStyle/>
                    <a:p>
                      <a:r>
                        <a:rPr lang="en-GB" sz="2000" b="0" dirty="0">
                          <a:solidFill>
                            <a:schemeClr val="accent1">
                              <a:lumMod val="50000"/>
                            </a:schemeClr>
                          </a:solidFill>
                        </a:rPr>
                        <a:t>…no es </a:t>
                      </a:r>
                      <a:r>
                        <a:rPr lang="en-GB" sz="2000" b="0" dirty="0" err="1">
                          <a:solidFill>
                            <a:schemeClr val="accent1">
                              <a:lumMod val="50000"/>
                            </a:schemeClr>
                          </a:solidFill>
                        </a:rPr>
                        <a:t>aburrido</a:t>
                      </a:r>
                      <a:r>
                        <a:rPr lang="en-GB" sz="2000" b="0" dirty="0">
                          <a:solidFill>
                            <a:schemeClr val="accent1">
                              <a:lumMod val="50000"/>
                            </a:schemeClr>
                          </a:solidFill>
                        </a:rPr>
                        <a:t>,</a:t>
                      </a:r>
                      <a:r>
                        <a:rPr lang="en-GB" sz="2000" b="0" baseline="0" dirty="0">
                          <a:solidFill>
                            <a:schemeClr val="accent1">
                              <a:lumMod val="50000"/>
                            </a:schemeClr>
                          </a:solidFill>
                        </a:rPr>
                        <a:t> es bastante </a:t>
                      </a:r>
                      <a:r>
                        <a:rPr lang="en-GB" sz="2000" b="0" baseline="0" dirty="0" err="1">
                          <a:solidFill>
                            <a:schemeClr val="accent1">
                              <a:lumMod val="50000"/>
                            </a:schemeClr>
                          </a:solidFill>
                        </a:rPr>
                        <a:t>informativo</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2671516806"/>
                  </a:ext>
                </a:extLst>
              </a:tr>
              <a:tr h="457200">
                <a:tc>
                  <a:txBody>
                    <a:bodyPr/>
                    <a:lstStyle/>
                    <a:p>
                      <a:r>
                        <a:rPr lang="en-GB" sz="2000" b="0" dirty="0">
                          <a:solidFill>
                            <a:schemeClr val="accent1">
                              <a:lumMod val="50000"/>
                            </a:schemeClr>
                          </a:solidFill>
                        </a:rPr>
                        <a:t>…</a:t>
                      </a:r>
                      <a:r>
                        <a:rPr lang="en-GB" sz="2000" b="0" baseline="0" dirty="0">
                          <a:solidFill>
                            <a:schemeClr val="accent1">
                              <a:lumMod val="50000"/>
                            </a:schemeClr>
                          </a:solidFill>
                        </a:rPr>
                        <a:t>canto </a:t>
                      </a:r>
                      <a:r>
                        <a:rPr lang="en-GB" sz="2000" b="0" baseline="0" dirty="0" err="1">
                          <a:solidFill>
                            <a:schemeClr val="accent1">
                              <a:lumMod val="50000"/>
                            </a:schemeClr>
                          </a:solidFill>
                        </a:rPr>
                        <a:t>himnos</a:t>
                      </a:r>
                      <a:r>
                        <a:rPr lang="en-GB" sz="2000" b="0" baseline="0" dirty="0">
                          <a:solidFill>
                            <a:schemeClr val="accent1">
                              <a:lumMod val="50000"/>
                            </a:schemeClr>
                          </a:solidFill>
                        </a:rPr>
                        <a:t> con mis amigos y </a:t>
                      </a:r>
                      <a:r>
                        <a:rPr lang="en-GB" sz="2000" b="0" baseline="0" dirty="0" err="1">
                          <a:solidFill>
                            <a:schemeClr val="accent1">
                              <a:lumMod val="50000"/>
                            </a:schemeClr>
                          </a:solidFill>
                        </a:rPr>
                        <a:t>estamos</a:t>
                      </a:r>
                      <a:r>
                        <a:rPr lang="en-GB" sz="2000" b="0" baseline="0" dirty="0">
                          <a:solidFill>
                            <a:schemeClr val="accent1">
                              <a:lumMod val="50000"/>
                            </a:schemeClr>
                          </a:solidFill>
                        </a:rPr>
                        <a:t> </a:t>
                      </a:r>
                      <a:r>
                        <a:rPr lang="en-GB" sz="2000" b="0" baseline="0" dirty="0" err="1">
                          <a:solidFill>
                            <a:schemeClr val="accent1">
                              <a:lumMod val="50000"/>
                            </a:schemeClr>
                          </a:solidFill>
                        </a:rPr>
                        <a:t>felices</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2567616099"/>
                  </a:ext>
                </a:extLst>
              </a:tr>
              <a:tr h="457200">
                <a:tc>
                  <a:txBody>
                    <a:bodyPr/>
                    <a:lstStyle/>
                    <a:p>
                      <a:r>
                        <a:rPr lang="en-GB" sz="2000" b="0" dirty="0">
                          <a:solidFill>
                            <a:schemeClr val="accent1">
                              <a:lumMod val="50000"/>
                            </a:schemeClr>
                          </a:solidFill>
                        </a:rPr>
                        <a:t>…descubrir</a:t>
                      </a:r>
                      <a:r>
                        <a:rPr lang="en-GB" sz="2000" b="0" baseline="0" dirty="0">
                          <a:solidFill>
                            <a:schemeClr val="accent1">
                              <a:lumMod val="50000"/>
                            </a:schemeClr>
                          </a:solidFill>
                        </a:rPr>
                        <a:t> otras partes del mundo es </a:t>
                      </a:r>
                      <a:r>
                        <a:rPr lang="en-GB" sz="2000" b="0" baseline="0" dirty="0" err="1">
                          <a:solidFill>
                            <a:schemeClr val="accent1">
                              <a:lumMod val="50000"/>
                            </a:schemeClr>
                          </a:solidFill>
                        </a:rPr>
                        <a:t>fascinante</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2843592894"/>
                  </a:ext>
                </a:extLst>
              </a:tr>
              <a:tr h="457200">
                <a:tc>
                  <a:txBody>
                    <a:bodyPr/>
                    <a:lstStyle/>
                    <a:p>
                      <a:r>
                        <a:rPr lang="en-GB" sz="2000" b="0" dirty="0">
                          <a:solidFill>
                            <a:schemeClr val="accent1">
                              <a:lumMod val="50000"/>
                            </a:schemeClr>
                          </a:solidFill>
                        </a:rPr>
                        <a:t>…el </a:t>
                      </a:r>
                      <a:r>
                        <a:rPr lang="en-GB" sz="2000" b="0" dirty="0" err="1">
                          <a:solidFill>
                            <a:schemeClr val="accent1">
                              <a:lumMod val="50000"/>
                            </a:schemeClr>
                          </a:solidFill>
                        </a:rPr>
                        <a:t>perro</a:t>
                      </a:r>
                      <a:r>
                        <a:rPr lang="en-GB" sz="2000" b="0" dirty="0">
                          <a:solidFill>
                            <a:schemeClr val="accent1">
                              <a:lumMod val="50000"/>
                            </a:schemeClr>
                          </a:solidFill>
                        </a:rPr>
                        <a:t> está loco en casa </a:t>
                      </a:r>
                      <a:r>
                        <a:rPr lang="en-GB" sz="2000" b="0" dirty="0" err="1">
                          <a:solidFill>
                            <a:schemeClr val="accent1">
                              <a:lumMod val="50000"/>
                            </a:schemeClr>
                          </a:solidFill>
                        </a:rPr>
                        <a:t>todo</a:t>
                      </a:r>
                      <a:r>
                        <a:rPr lang="en-GB" sz="2000" b="0" dirty="0">
                          <a:solidFill>
                            <a:schemeClr val="accent1">
                              <a:lumMod val="50000"/>
                            </a:schemeClr>
                          </a:solidFill>
                        </a:rPr>
                        <a:t> el </a:t>
                      </a:r>
                      <a:r>
                        <a:rPr lang="en-GB" sz="2000" b="0" dirty="0" err="1">
                          <a:solidFill>
                            <a:schemeClr val="accent1">
                              <a:lumMod val="50000"/>
                            </a:schemeClr>
                          </a:solidFill>
                        </a:rPr>
                        <a:t>día</a:t>
                      </a:r>
                      <a:r>
                        <a:rPr lang="en-GB" sz="2000" b="0" dirty="0">
                          <a:solidFill>
                            <a:schemeClr val="accent1">
                              <a:lumMod val="50000"/>
                            </a:schemeClr>
                          </a:solidFill>
                        </a:rPr>
                        <a:t>;</a:t>
                      </a:r>
                      <a:r>
                        <a:rPr lang="en-GB" sz="2000" b="0" baseline="0" dirty="0">
                          <a:solidFill>
                            <a:schemeClr val="accent1">
                              <a:lumMod val="50000"/>
                            </a:schemeClr>
                          </a:solidFill>
                        </a:rPr>
                        <a:t> </a:t>
                      </a:r>
                      <a:r>
                        <a:rPr lang="en-GB" sz="2000" b="0" baseline="0" dirty="0" err="1">
                          <a:solidFill>
                            <a:schemeClr val="accent1">
                              <a:lumMod val="50000"/>
                            </a:schemeClr>
                          </a:solidFill>
                        </a:rPr>
                        <a:t>necesita</a:t>
                      </a:r>
                      <a:r>
                        <a:rPr lang="en-GB" sz="2000" b="0" baseline="0" dirty="0">
                          <a:solidFill>
                            <a:schemeClr val="accent1">
                              <a:lumMod val="50000"/>
                            </a:schemeClr>
                          </a:solidFill>
                        </a:rPr>
                        <a:t> </a:t>
                      </a:r>
                      <a:r>
                        <a:rPr lang="en-GB" sz="2000" b="0" baseline="0" dirty="0" err="1">
                          <a:solidFill>
                            <a:schemeClr val="accent1">
                              <a:lumMod val="50000"/>
                            </a:schemeClr>
                          </a:solidFill>
                        </a:rPr>
                        <a:t>correr</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3858529937"/>
                  </a:ext>
                </a:extLst>
              </a:tr>
              <a:tr h="457200">
                <a:tc>
                  <a:txBody>
                    <a:bodyPr/>
                    <a:lstStyle/>
                    <a:p>
                      <a:r>
                        <a:rPr lang="en-GB" sz="2000" b="0" dirty="0">
                          <a:solidFill>
                            <a:schemeClr val="accent1">
                              <a:lumMod val="50000"/>
                            </a:schemeClr>
                          </a:solidFill>
                        </a:rPr>
                        <a:t>…quiero </a:t>
                      </a:r>
                      <a:r>
                        <a:rPr lang="en-GB" sz="2000" b="0" dirty="0" err="1">
                          <a:solidFill>
                            <a:schemeClr val="accent1">
                              <a:lumMod val="50000"/>
                            </a:schemeClr>
                          </a:solidFill>
                        </a:rPr>
                        <a:t>estar</a:t>
                      </a:r>
                      <a:r>
                        <a:rPr lang="en-GB" sz="2000" b="0" dirty="0">
                          <a:solidFill>
                            <a:schemeClr val="accent1">
                              <a:lumMod val="50000"/>
                            </a:schemeClr>
                          </a:solidFill>
                        </a:rPr>
                        <a:t> </a:t>
                      </a:r>
                      <a:r>
                        <a:rPr lang="en-GB" sz="2000" b="0" dirty="0" err="1">
                          <a:solidFill>
                            <a:schemeClr val="accent1">
                              <a:lumMod val="50000"/>
                            </a:schemeClr>
                          </a:solidFill>
                        </a:rPr>
                        <a:t>moreno</a:t>
                      </a:r>
                      <a:r>
                        <a:rPr lang="en-GB" sz="2000" b="0" dirty="0">
                          <a:solidFill>
                            <a:schemeClr val="accent1">
                              <a:lumMod val="50000"/>
                            </a:schemeClr>
                          </a:solidFill>
                        </a:rPr>
                        <a:t>.</a:t>
                      </a:r>
                    </a:p>
                  </a:txBody>
                  <a:tcPr/>
                </a:tc>
                <a:extLst>
                  <a:ext uri="{0D108BD9-81ED-4DB2-BD59-A6C34878D82A}">
                    <a16:rowId xmlns:a16="http://schemas.microsoft.com/office/drawing/2014/main" val="4251750723"/>
                  </a:ext>
                </a:extLst>
              </a:tr>
            </a:tbl>
          </a:graphicData>
        </a:graphic>
      </p:graphicFrame>
      <p:sp>
        <p:nvSpPr>
          <p:cNvPr id="12" name="TextBox 11"/>
          <p:cNvSpPr txBox="1"/>
          <p:nvPr/>
        </p:nvSpPr>
        <p:spPr>
          <a:xfrm>
            <a:off x="9453093" y="5961240"/>
            <a:ext cx="2897746" cy="400110"/>
          </a:xfrm>
          <a:prstGeom prst="rect">
            <a:avLst/>
          </a:prstGeom>
          <a:noFill/>
          <a:ln>
            <a:noFill/>
          </a:ln>
        </p:spPr>
        <p:txBody>
          <a:bodyPr wrap="square" rtlCol="0">
            <a:spAutoFit/>
          </a:bodyPr>
          <a:lstStyle/>
          <a:p>
            <a:r>
              <a:rPr lang="en-GB" sz="2000" dirty="0">
                <a:solidFill>
                  <a:srgbClr val="5B9BD5">
                    <a:lumMod val="50000"/>
                  </a:srgbClr>
                </a:solidFill>
              </a:rPr>
              <a:t>*allí arriba – up there</a:t>
            </a:r>
          </a:p>
        </p:txBody>
      </p:sp>
      <p:sp>
        <p:nvSpPr>
          <p:cNvPr id="13" name="Rounded Rectangle 12"/>
          <p:cNvSpPr/>
          <p:nvPr/>
        </p:nvSpPr>
        <p:spPr>
          <a:xfrm>
            <a:off x="203199" y="2002556"/>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4449169" y="4761678"/>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5" name="Rounded Rectangle 14"/>
          <p:cNvSpPr/>
          <p:nvPr/>
        </p:nvSpPr>
        <p:spPr>
          <a:xfrm>
            <a:off x="203194" y="2457826"/>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ounded Rectangle 15"/>
          <p:cNvSpPr/>
          <p:nvPr/>
        </p:nvSpPr>
        <p:spPr>
          <a:xfrm>
            <a:off x="4449168" y="3406075"/>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7" name="Rounded Rectangle 16"/>
          <p:cNvSpPr/>
          <p:nvPr/>
        </p:nvSpPr>
        <p:spPr>
          <a:xfrm>
            <a:off x="4449167" y="5200354"/>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8" name="Rounded Rectangle 17"/>
          <p:cNvSpPr/>
          <p:nvPr/>
        </p:nvSpPr>
        <p:spPr>
          <a:xfrm>
            <a:off x="203194" y="2918759"/>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ounded Rectangle 18"/>
          <p:cNvSpPr/>
          <p:nvPr/>
        </p:nvSpPr>
        <p:spPr>
          <a:xfrm>
            <a:off x="203194" y="3367225"/>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ounded Rectangle 19"/>
          <p:cNvSpPr/>
          <p:nvPr/>
        </p:nvSpPr>
        <p:spPr>
          <a:xfrm>
            <a:off x="4449167" y="2002556"/>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21" name="Rounded Rectangle 20"/>
          <p:cNvSpPr/>
          <p:nvPr/>
        </p:nvSpPr>
        <p:spPr>
          <a:xfrm>
            <a:off x="203199" y="3831356"/>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ounded Rectangle 21"/>
          <p:cNvSpPr/>
          <p:nvPr/>
        </p:nvSpPr>
        <p:spPr>
          <a:xfrm>
            <a:off x="4449166" y="4287037"/>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23" name="Rounded Rectangle 22"/>
          <p:cNvSpPr/>
          <p:nvPr/>
        </p:nvSpPr>
        <p:spPr>
          <a:xfrm>
            <a:off x="203199" y="4287036"/>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ounded Rectangle 23"/>
          <p:cNvSpPr/>
          <p:nvPr/>
        </p:nvSpPr>
        <p:spPr>
          <a:xfrm>
            <a:off x="4449166" y="2466908"/>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25" name="Rounded Rectangle 24"/>
          <p:cNvSpPr/>
          <p:nvPr/>
        </p:nvSpPr>
        <p:spPr>
          <a:xfrm>
            <a:off x="203194" y="4736562"/>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ounded Rectangle 25"/>
          <p:cNvSpPr/>
          <p:nvPr/>
        </p:nvSpPr>
        <p:spPr>
          <a:xfrm>
            <a:off x="4449166" y="2918759"/>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27" name="Rounded Rectangle 26"/>
          <p:cNvSpPr/>
          <p:nvPr/>
        </p:nvSpPr>
        <p:spPr>
          <a:xfrm>
            <a:off x="203194" y="5206848"/>
            <a:ext cx="4054902"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ounded Rectangle 27"/>
          <p:cNvSpPr/>
          <p:nvPr/>
        </p:nvSpPr>
        <p:spPr>
          <a:xfrm>
            <a:off x="4449166" y="3840219"/>
            <a:ext cx="7615451" cy="42528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30" name="Rounded Rectangle 29"/>
          <p:cNvSpPr/>
          <p:nvPr/>
        </p:nvSpPr>
        <p:spPr>
          <a:xfrm>
            <a:off x="4449204" y="4759032"/>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….the dog is crazy in the house all day; he needs to run.</a:t>
            </a:r>
          </a:p>
        </p:txBody>
      </p:sp>
      <p:sp>
        <p:nvSpPr>
          <p:cNvPr id="31" name="Rounded Rectangle 30"/>
          <p:cNvSpPr/>
          <p:nvPr/>
        </p:nvSpPr>
        <p:spPr>
          <a:xfrm>
            <a:off x="4449166" y="3407312"/>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….it’s not boring, it’s quite informative.</a:t>
            </a:r>
          </a:p>
        </p:txBody>
      </p:sp>
      <p:sp>
        <p:nvSpPr>
          <p:cNvPr id="32" name="Rounded Rectangle 31"/>
          <p:cNvSpPr/>
          <p:nvPr/>
        </p:nvSpPr>
        <p:spPr>
          <a:xfrm>
            <a:off x="4449133" y="5200354"/>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….I want to get a tan (literally, ‘to be brown’).</a:t>
            </a:r>
          </a:p>
        </p:txBody>
      </p:sp>
      <p:sp>
        <p:nvSpPr>
          <p:cNvPr id="33" name="Rounded Rectangle 32"/>
          <p:cNvSpPr/>
          <p:nvPr/>
        </p:nvSpPr>
        <p:spPr>
          <a:xfrm>
            <a:off x="4449201" y="2004563"/>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….buying there is cheap, although the building is dark.</a:t>
            </a:r>
          </a:p>
        </p:txBody>
      </p:sp>
      <p:sp>
        <p:nvSpPr>
          <p:cNvPr id="34" name="Rounded Rectangle 33"/>
          <p:cNvSpPr/>
          <p:nvPr/>
        </p:nvSpPr>
        <p:spPr>
          <a:xfrm>
            <a:off x="4449166" y="4287035"/>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….discovering other parts of the world is fascinating.</a:t>
            </a:r>
          </a:p>
        </p:txBody>
      </p:sp>
      <p:sp>
        <p:nvSpPr>
          <p:cNvPr id="35" name="Rounded Rectangle 34"/>
          <p:cNvSpPr/>
          <p:nvPr/>
        </p:nvSpPr>
        <p:spPr>
          <a:xfrm>
            <a:off x="4449166" y="2469136"/>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….learning is fun.</a:t>
            </a:r>
          </a:p>
        </p:txBody>
      </p:sp>
      <p:sp>
        <p:nvSpPr>
          <p:cNvPr id="36" name="Rounded Rectangle 35"/>
          <p:cNvSpPr/>
          <p:nvPr/>
        </p:nvSpPr>
        <p:spPr>
          <a:xfrm>
            <a:off x="4449166" y="2916977"/>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….the views are good &amp; sometimes it’s clear up there.</a:t>
            </a:r>
          </a:p>
        </p:txBody>
      </p:sp>
      <p:sp>
        <p:nvSpPr>
          <p:cNvPr id="37" name="Rounded Rectangle 36"/>
          <p:cNvSpPr/>
          <p:nvPr/>
        </p:nvSpPr>
        <p:spPr>
          <a:xfrm>
            <a:off x="4449166" y="3844941"/>
            <a:ext cx="7615451" cy="425281"/>
          </a:xfrm>
          <a:prstGeom prst="roundRect">
            <a:avLst/>
          </a:prstGeom>
          <a:solidFill>
            <a:schemeClr val="accent4">
              <a:lumMod val="40000"/>
              <a:lumOff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5B9BD5">
                    <a:lumMod val="50000"/>
                  </a:srgbClr>
                </a:solidFill>
              </a:rPr>
              <a:t>….I sing hymns with my friends and we are happy.</a:t>
            </a:r>
          </a:p>
        </p:txBody>
      </p:sp>
      <p:sp>
        <p:nvSpPr>
          <p:cNvPr id="38" name="TextBox 37"/>
          <p:cNvSpPr txBox="1"/>
          <p:nvPr/>
        </p:nvSpPr>
        <p:spPr>
          <a:xfrm>
            <a:off x="0" y="1119998"/>
            <a:ext cx="12192000" cy="430887"/>
          </a:xfrm>
          <a:prstGeom prst="rect">
            <a:avLst/>
          </a:prstGeom>
          <a:noFill/>
        </p:spPr>
        <p:txBody>
          <a:bodyPr wrap="square" rtlCol="0">
            <a:spAutoFit/>
          </a:bodyPr>
          <a:lstStyle/>
          <a:p>
            <a:r>
              <a:rPr lang="en-GB" sz="2200" b="1" dirty="0">
                <a:solidFill>
                  <a:srgbClr val="5B9BD5">
                    <a:lumMod val="50000"/>
                  </a:srgbClr>
                </a:solidFill>
              </a:rPr>
              <a:t>Lee la </a:t>
            </a:r>
            <a:r>
              <a:rPr lang="en-GB" sz="2200" b="1" dirty="0" err="1">
                <a:solidFill>
                  <a:srgbClr val="5B9BD5">
                    <a:lumMod val="50000"/>
                  </a:srgbClr>
                </a:solidFill>
              </a:rPr>
              <a:t>pregunta</a:t>
            </a:r>
            <a:r>
              <a:rPr lang="en-GB" sz="2200" b="1" dirty="0">
                <a:solidFill>
                  <a:srgbClr val="5B9BD5">
                    <a:lumMod val="50000"/>
                  </a:srgbClr>
                </a:solidFill>
              </a:rPr>
              <a:t> y </a:t>
            </a:r>
            <a:r>
              <a:rPr lang="en-GB" sz="2200" b="1" dirty="0" err="1">
                <a:solidFill>
                  <a:srgbClr val="5B9BD5">
                    <a:lumMod val="50000"/>
                  </a:srgbClr>
                </a:solidFill>
              </a:rPr>
              <a:t>busca</a:t>
            </a:r>
            <a:r>
              <a:rPr lang="en-GB" sz="2200" b="1" dirty="0">
                <a:solidFill>
                  <a:srgbClr val="5B9BD5">
                    <a:lumMod val="50000"/>
                  </a:srgbClr>
                </a:solidFill>
              </a:rPr>
              <a:t> la </a:t>
            </a:r>
            <a:r>
              <a:rPr lang="en-GB" sz="2200" b="1" dirty="0" err="1">
                <a:solidFill>
                  <a:srgbClr val="5B9BD5">
                    <a:lumMod val="50000"/>
                  </a:srgbClr>
                </a:solidFill>
              </a:rPr>
              <a:t>respuesta</a:t>
            </a:r>
            <a:r>
              <a:rPr lang="en-GB" sz="2200" b="1" dirty="0">
                <a:solidFill>
                  <a:srgbClr val="5B9BD5">
                    <a:lumMod val="50000"/>
                  </a:srgbClr>
                </a:solidFill>
              </a:rPr>
              <a:t> </a:t>
            </a:r>
            <a:r>
              <a:rPr lang="en-GB" sz="2200" b="1" dirty="0" err="1">
                <a:solidFill>
                  <a:srgbClr val="5B9BD5">
                    <a:lumMod val="50000"/>
                  </a:srgbClr>
                </a:solidFill>
              </a:rPr>
              <a:t>correcta</a:t>
            </a:r>
            <a:r>
              <a:rPr lang="en-GB" sz="2200" b="1" dirty="0">
                <a:solidFill>
                  <a:srgbClr val="5B9BD5">
                    <a:lumMod val="50000"/>
                  </a:srgbClr>
                </a:solidFill>
              </a:rPr>
              <a:t>.  ¿Qué </a:t>
            </a:r>
            <a:r>
              <a:rPr lang="en-GB" sz="2200" b="1" dirty="0" err="1">
                <a:solidFill>
                  <a:srgbClr val="5B9BD5">
                    <a:lumMod val="50000"/>
                  </a:srgbClr>
                </a:solidFill>
              </a:rPr>
              <a:t>significan</a:t>
            </a:r>
            <a:r>
              <a:rPr lang="en-GB" sz="2200" b="1" dirty="0">
                <a:solidFill>
                  <a:srgbClr val="5B9BD5">
                    <a:lumMod val="50000"/>
                  </a:srgbClr>
                </a:solidFill>
              </a:rPr>
              <a:t> las </a:t>
            </a:r>
            <a:r>
              <a:rPr lang="en-GB" sz="2200" b="1" dirty="0" err="1">
                <a:solidFill>
                  <a:srgbClr val="5B9BD5">
                    <a:lumMod val="50000"/>
                  </a:srgbClr>
                </a:solidFill>
              </a:rPr>
              <a:t>respuestas</a:t>
            </a:r>
            <a:r>
              <a:rPr lang="en-GB" sz="2200" b="1" dirty="0">
                <a:solidFill>
                  <a:srgbClr val="5B9BD5">
                    <a:lumMod val="50000"/>
                  </a:srgbClr>
                </a:solidFill>
              </a:rPr>
              <a:t> en </a:t>
            </a:r>
            <a:r>
              <a:rPr lang="en-GB" sz="2200" b="1" dirty="0" err="1">
                <a:solidFill>
                  <a:srgbClr val="5B9BD5">
                    <a:lumMod val="50000"/>
                  </a:srgbClr>
                </a:solidFill>
              </a:rPr>
              <a:t>inglés</a:t>
            </a:r>
            <a:r>
              <a:rPr lang="en-GB" sz="2200" b="1" dirty="0">
                <a:solidFill>
                  <a:srgbClr val="5B9BD5">
                    <a:lumMod val="50000"/>
                  </a:srgbClr>
                </a:solidFill>
              </a:rPr>
              <a:t>?</a:t>
            </a:r>
          </a:p>
        </p:txBody>
      </p:sp>
      <p:sp>
        <p:nvSpPr>
          <p:cNvPr id="6" name="TextBox 5"/>
          <p:cNvSpPr txBox="1"/>
          <p:nvPr/>
        </p:nvSpPr>
        <p:spPr>
          <a:xfrm>
            <a:off x="4449148" y="1563985"/>
            <a:ext cx="2685740" cy="430887"/>
          </a:xfrm>
          <a:prstGeom prst="rect">
            <a:avLst/>
          </a:prstGeom>
          <a:noFill/>
          <a:ln>
            <a:noFill/>
          </a:ln>
        </p:spPr>
        <p:txBody>
          <a:bodyPr wrap="square" rtlCol="0">
            <a:spAutoFit/>
          </a:bodyPr>
          <a:lstStyle/>
          <a:p>
            <a:r>
              <a:rPr lang="en-GB" sz="2200" b="1" dirty="0" err="1">
                <a:solidFill>
                  <a:srgbClr val="5B9BD5">
                    <a:lumMod val="50000"/>
                  </a:srgbClr>
                </a:solidFill>
              </a:rPr>
              <a:t>Porque</a:t>
            </a:r>
            <a:r>
              <a:rPr lang="en-GB" sz="2200" b="1" dirty="0">
                <a:solidFill>
                  <a:srgbClr val="5B9BD5">
                    <a:lumMod val="50000"/>
                  </a:srgbClr>
                </a:solidFill>
              </a:rPr>
              <a:t>…</a:t>
            </a:r>
          </a:p>
        </p:txBody>
      </p:sp>
      <p:sp>
        <p:nvSpPr>
          <p:cNvPr id="39" name="TextBox 38"/>
          <p:cNvSpPr txBox="1"/>
          <p:nvPr/>
        </p:nvSpPr>
        <p:spPr>
          <a:xfrm>
            <a:off x="321732" y="1549166"/>
            <a:ext cx="2685740" cy="430887"/>
          </a:xfrm>
          <a:prstGeom prst="rect">
            <a:avLst/>
          </a:prstGeom>
          <a:noFill/>
          <a:ln>
            <a:noFill/>
          </a:ln>
        </p:spPr>
        <p:txBody>
          <a:bodyPr wrap="square" rtlCol="0">
            <a:spAutoFit/>
          </a:bodyPr>
          <a:lstStyle/>
          <a:p>
            <a:r>
              <a:rPr lang="en-GB" sz="2200" b="1" dirty="0">
                <a:solidFill>
                  <a:srgbClr val="5B9BD5">
                    <a:lumMod val="50000"/>
                  </a:srgbClr>
                </a:solidFill>
              </a:rPr>
              <a:t>¿Por qué…</a:t>
            </a:r>
          </a:p>
        </p:txBody>
      </p:sp>
      <p:sp>
        <p:nvSpPr>
          <p:cNvPr id="41"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8674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8"/>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6" grpId="0" animBg="1"/>
      <p:bldP spid="16" grpId="1" animBg="1"/>
      <p:bldP spid="17" grpId="0" animBg="1"/>
      <p:bldP spid="17" grpId="1" animBg="1"/>
      <p:bldP spid="18" grpId="0" animBg="1"/>
      <p:bldP spid="19" grpId="0" animBg="1"/>
      <p:bldP spid="20" grpId="0" animBg="1"/>
      <p:bldP spid="20" grpId="1" animBg="1"/>
      <p:bldP spid="21" grpId="0" animBg="1"/>
      <p:bldP spid="22" grpId="0" animBg="1"/>
      <p:bldP spid="22" grpId="1" animBg="1"/>
      <p:bldP spid="23" grpId="0" animBg="1"/>
      <p:bldP spid="24" grpId="0" animBg="1"/>
      <p:bldP spid="24" grpId="1" animBg="1"/>
      <p:bldP spid="25" grpId="0" animBg="1"/>
      <p:bldP spid="26" grpId="0" animBg="1"/>
      <p:bldP spid="26" grpId="1" animBg="1"/>
      <p:bldP spid="27" grpId="0" animBg="1"/>
      <p:bldP spid="28" grpId="0" animBg="1"/>
      <p:bldP spid="28" grpId="1"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7712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4204845" y="1902683"/>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0235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5317"/>
            <a:ext cx="6661947" cy="879475"/>
          </a:xfrm>
        </p:spPr>
        <p:txBody>
          <a:bodyPr>
            <a:noAutofit/>
          </a:bodyPr>
          <a:lstStyle/>
          <a:p>
            <a:pPr algn="l"/>
            <a:r>
              <a:rPr lang="en-GB" sz="4000" b="1" dirty="0">
                <a:solidFill>
                  <a:prstClr val="white"/>
                </a:solidFill>
              </a:rPr>
              <a:t>Describing future plans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2954114"/>
            <a:ext cx="7291126" cy="1071971"/>
          </a:xfrm>
        </p:spPr>
        <p:txBody>
          <a:bodyPr>
            <a:normAutofit/>
          </a:bodyPr>
          <a:lstStyle/>
          <a:p>
            <a:pPr algn="l"/>
            <a:r>
              <a:rPr lang="es-ES" sz="2600" dirty="0">
                <a:solidFill>
                  <a:schemeClr val="bg1"/>
                </a:solidFill>
              </a:rPr>
              <a:t>IR - voy / vas / va / vamos a </a:t>
            </a:r>
            <a:r>
              <a:rPr lang="es-ES" sz="2600">
                <a:solidFill>
                  <a:schemeClr val="bg1"/>
                </a:solidFill>
              </a:rPr>
              <a:t>+ infinitive</a:t>
            </a:r>
            <a:endParaRPr lang="en-GB" sz="2600" dirty="0">
              <a:solidFill>
                <a:schemeClr val="bg1"/>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490099"/>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[r], [</a:t>
            </a:r>
            <a:r>
              <a:rPr lang="en-GB" sz="2600" dirty="0" err="1">
                <a:solidFill>
                  <a:prstClr val="white"/>
                </a:solidFill>
              </a:rPr>
              <a:t>rr</a:t>
            </a:r>
            <a:r>
              <a:rPr lang="en-GB" sz="2600" dirty="0">
                <a:solidFill>
                  <a:prstClr val="white"/>
                </a:solidFill>
              </a:rPr>
              <a:t>] [revisited]</a:t>
            </a:r>
          </a:p>
          <a:p>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5 - Lesson 68</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Nick Avery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11/08/22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723203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İPractiquemos!  rr / r</a:t>
            </a:r>
          </a:p>
        </p:txBody>
      </p:sp>
      <p:sp>
        <p:nvSpPr>
          <p:cNvPr id="3" name="Rounded Rectangle 2"/>
          <p:cNvSpPr/>
          <p:nvPr/>
        </p:nvSpPr>
        <p:spPr>
          <a:xfrm>
            <a:off x="82286" y="1765724"/>
            <a:ext cx="1965278" cy="1760561"/>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t>En</a:t>
            </a:r>
          </a:p>
        </p:txBody>
      </p:sp>
      <p:sp>
        <p:nvSpPr>
          <p:cNvPr id="6" name="Rounded Rectangle 5"/>
          <p:cNvSpPr/>
          <p:nvPr/>
        </p:nvSpPr>
        <p:spPr>
          <a:xfrm>
            <a:off x="2129850" y="1325563"/>
            <a:ext cx="3015356" cy="2840392"/>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t>Inglate</a:t>
            </a:r>
            <a:r>
              <a:rPr lang="en-GB" sz="3800" b="1" dirty="0" err="1">
                <a:solidFill>
                  <a:srgbClr val="E25B00"/>
                </a:solidFill>
              </a:rPr>
              <a:t>rr</a:t>
            </a:r>
            <a:r>
              <a:rPr lang="en-GB" sz="3800" b="1" dirty="0" err="1"/>
              <a:t>a</a:t>
            </a:r>
            <a:endParaRPr lang="en-GB" sz="3800" b="1" dirty="0"/>
          </a:p>
          <a:p>
            <a:pPr algn="ctr"/>
            <a:r>
              <a:rPr lang="en-GB" sz="3800" b="1" dirty="0"/>
              <a:t>la </a:t>
            </a:r>
            <a:r>
              <a:rPr lang="en-GB" sz="3800" b="1" dirty="0" err="1"/>
              <a:t>to</a:t>
            </a:r>
            <a:r>
              <a:rPr lang="en-GB" sz="3800" b="1" dirty="0" err="1">
                <a:solidFill>
                  <a:srgbClr val="E25B00"/>
                </a:solidFill>
              </a:rPr>
              <a:t>rr</a:t>
            </a:r>
            <a:r>
              <a:rPr lang="en-GB" sz="3800" b="1" dirty="0" err="1"/>
              <a:t>e</a:t>
            </a:r>
            <a:endParaRPr lang="en-GB" sz="3800" b="1" dirty="0"/>
          </a:p>
          <a:p>
            <a:pPr algn="ctr"/>
            <a:r>
              <a:rPr lang="en-GB" sz="3800" b="1" dirty="0"/>
              <a:t>el ba</a:t>
            </a:r>
            <a:r>
              <a:rPr lang="en-GB" sz="3800" b="1" dirty="0">
                <a:solidFill>
                  <a:srgbClr val="E25B00"/>
                </a:solidFill>
              </a:rPr>
              <a:t>rr</a:t>
            </a:r>
            <a:r>
              <a:rPr lang="en-GB" sz="3800" b="1" dirty="0"/>
              <a:t>io</a:t>
            </a:r>
          </a:p>
        </p:txBody>
      </p:sp>
      <p:sp>
        <p:nvSpPr>
          <p:cNvPr id="7" name="Rounded Rectangle 6"/>
          <p:cNvSpPr/>
          <p:nvPr/>
        </p:nvSpPr>
        <p:spPr>
          <a:xfrm>
            <a:off x="5227493" y="1765724"/>
            <a:ext cx="2333368" cy="1760561"/>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t>el </a:t>
            </a:r>
            <a:r>
              <a:rPr lang="en-GB" sz="3800" b="1" dirty="0" err="1"/>
              <a:t>cielo</a:t>
            </a:r>
            <a:endParaRPr lang="en-GB" sz="3800" b="1" dirty="0"/>
          </a:p>
          <a:p>
            <a:pPr algn="ctr"/>
            <a:r>
              <a:rPr lang="en-GB" sz="3800" b="1" dirty="0"/>
              <a:t>la </a:t>
            </a:r>
            <a:r>
              <a:rPr lang="en-GB" sz="3800" b="1" dirty="0" err="1"/>
              <a:t>gente</a:t>
            </a:r>
            <a:endParaRPr lang="en-GB" sz="3800" b="1" dirty="0"/>
          </a:p>
        </p:txBody>
      </p:sp>
      <p:sp>
        <p:nvSpPr>
          <p:cNvPr id="8" name="Rounded Rectangle 7"/>
          <p:cNvSpPr/>
          <p:nvPr/>
        </p:nvSpPr>
        <p:spPr>
          <a:xfrm>
            <a:off x="7643148" y="1765722"/>
            <a:ext cx="1820053" cy="1760561"/>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t>está</a:t>
            </a:r>
          </a:p>
        </p:txBody>
      </p:sp>
      <p:sp>
        <p:nvSpPr>
          <p:cNvPr id="9" name="Rounded Rectangle 8"/>
          <p:cNvSpPr/>
          <p:nvPr/>
        </p:nvSpPr>
        <p:spPr>
          <a:xfrm>
            <a:off x="9520858" y="1325563"/>
            <a:ext cx="2483493" cy="2840391"/>
          </a:xfrm>
          <a:prstGeom prst="roundRect">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t>oscu</a:t>
            </a:r>
            <a:r>
              <a:rPr lang="en-GB" sz="3800" b="1" dirty="0" err="1">
                <a:solidFill>
                  <a:srgbClr val="E25B00"/>
                </a:solidFill>
              </a:rPr>
              <a:t>r</a:t>
            </a:r>
            <a:r>
              <a:rPr lang="en-GB" sz="3800" b="1" dirty="0" err="1"/>
              <a:t>o</a:t>
            </a:r>
            <a:endParaRPr lang="en-GB" sz="3800" b="1" dirty="0"/>
          </a:p>
          <a:p>
            <a:pPr algn="ctr"/>
            <a:r>
              <a:rPr lang="en-GB" sz="3800" b="1" dirty="0"/>
              <a:t>cla</a:t>
            </a:r>
            <a:r>
              <a:rPr lang="en-GB" sz="3800" b="1" dirty="0">
                <a:solidFill>
                  <a:srgbClr val="E25B00"/>
                </a:solidFill>
              </a:rPr>
              <a:t>r</a:t>
            </a:r>
            <a:r>
              <a:rPr lang="en-GB" sz="3800" b="1" dirty="0"/>
              <a:t>o</a:t>
            </a:r>
          </a:p>
          <a:p>
            <a:pPr algn="ctr"/>
            <a:r>
              <a:rPr lang="en-GB" sz="3800" b="1" dirty="0" err="1"/>
              <a:t>mo</a:t>
            </a:r>
            <a:r>
              <a:rPr lang="en-GB" sz="3800" b="1" dirty="0" err="1">
                <a:solidFill>
                  <a:srgbClr val="E25B00"/>
                </a:solidFill>
              </a:rPr>
              <a:t>r</a:t>
            </a:r>
            <a:r>
              <a:rPr lang="en-GB" sz="3800" b="1" dirty="0" err="1"/>
              <a:t>ena</a:t>
            </a:r>
            <a:endParaRPr lang="en-GB" sz="3800" b="1" dirty="0"/>
          </a:p>
          <a:p>
            <a:pPr algn="ctr"/>
            <a:r>
              <a:rPr lang="en-GB" sz="3800" b="1" dirty="0" err="1"/>
              <a:t>abu</a:t>
            </a:r>
            <a:r>
              <a:rPr lang="en-GB" sz="3800" b="1" dirty="0" err="1">
                <a:solidFill>
                  <a:srgbClr val="E25B00"/>
                </a:solidFill>
              </a:rPr>
              <a:t>rr</a:t>
            </a:r>
            <a:r>
              <a:rPr lang="en-GB" sz="3800" b="1" dirty="0" err="1"/>
              <a:t>ida</a:t>
            </a:r>
            <a:endParaRPr lang="en-GB" sz="3800" b="1"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5337" t="32239" r="24663" b="8060"/>
          <a:stretch/>
        </p:blipFill>
        <p:spPr>
          <a:xfrm>
            <a:off x="2736682" y="4327527"/>
            <a:ext cx="1801691" cy="201681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3211" y="4485576"/>
            <a:ext cx="1841932" cy="1700719"/>
          </a:xfrm>
          <a:prstGeom prst="rect">
            <a:avLst/>
          </a:prstGeom>
        </p:spPr>
      </p:pic>
      <p:grpSp>
        <p:nvGrpSpPr>
          <p:cNvPr id="14" name="Group 13"/>
          <p:cNvGrpSpPr/>
          <p:nvPr/>
        </p:nvGrpSpPr>
        <p:grpSpPr>
          <a:xfrm rot="243315" flipH="1">
            <a:off x="9640988" y="4720710"/>
            <a:ext cx="2041958" cy="1395129"/>
            <a:chOff x="3658085" y="4846935"/>
            <a:chExt cx="2623035" cy="1704278"/>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287600">
              <a:off x="3658085" y="5598064"/>
              <a:ext cx="655482" cy="32443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7620" y="4846935"/>
              <a:ext cx="2453500" cy="170427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396" flipV="1">
              <a:off x="4694797" y="5649235"/>
              <a:ext cx="655482" cy="359006"/>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2061" y="5098348"/>
              <a:ext cx="673423" cy="721697"/>
            </a:xfrm>
            <a:prstGeom prst="rect">
              <a:avLst/>
            </a:prstGeom>
          </p:spPr>
        </p:pic>
      </p:grpSp>
      <p:sp>
        <p:nvSpPr>
          <p:cNvPr id="23" name="Rounded Rectangle 22"/>
          <p:cNvSpPr/>
          <p:nvPr/>
        </p:nvSpPr>
        <p:spPr>
          <a:xfrm>
            <a:off x="525838" y="2284293"/>
            <a:ext cx="1078173" cy="887104"/>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2315042" y="1765722"/>
            <a:ext cx="2686510" cy="813705"/>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5319895" y="2675272"/>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7653263" y="2284294"/>
            <a:ext cx="1809938" cy="7864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9594213" y="2757003"/>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7060" y="4084766"/>
            <a:ext cx="1635972" cy="2329313"/>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3211" y="4485575"/>
            <a:ext cx="1841932" cy="1700719"/>
          </a:xfrm>
          <a:prstGeom prst="rect">
            <a:avLst/>
          </a:prstGeom>
        </p:spPr>
      </p:pic>
      <p:grpSp>
        <p:nvGrpSpPr>
          <p:cNvPr id="34" name="Group 33"/>
          <p:cNvGrpSpPr/>
          <p:nvPr/>
        </p:nvGrpSpPr>
        <p:grpSpPr>
          <a:xfrm>
            <a:off x="8808033" y="4327527"/>
            <a:ext cx="2552967" cy="1640205"/>
            <a:chOff x="8808033" y="4327527"/>
            <a:chExt cx="2552967" cy="1640205"/>
          </a:xfrm>
        </p:grpSpPr>
        <p:pic>
          <p:nvPicPr>
            <p:cNvPr id="32" name="Picture 31"/>
            <p:cNvPicPr/>
            <p:nvPr/>
          </p:nvPicPr>
          <p:blipFill>
            <a:blip r:embed="rId11" cstate="print">
              <a:extLst>
                <a:ext uri="{28A0092B-C50C-407E-A947-70E740481C1C}">
                  <a14:useLocalDpi xmlns:a14="http://schemas.microsoft.com/office/drawing/2010/main" val="0"/>
                </a:ext>
              </a:extLst>
            </a:blip>
            <a:stretch>
              <a:fillRect/>
            </a:stretch>
          </p:blipFill>
          <p:spPr>
            <a:xfrm>
              <a:off x="9831285" y="4327527"/>
              <a:ext cx="1529715" cy="1640205"/>
            </a:xfrm>
            <a:prstGeom prst="rect">
              <a:avLst/>
            </a:prstGeom>
          </p:spPr>
        </p:pic>
        <p:sp>
          <p:nvSpPr>
            <p:cNvPr id="33" name="Rectangle 32"/>
            <p:cNvSpPr/>
            <p:nvPr/>
          </p:nvSpPr>
          <p:spPr>
            <a:xfrm rot="691275">
              <a:off x="8808033" y="4787758"/>
              <a:ext cx="1779654" cy="923330"/>
            </a:xfrm>
            <a:prstGeom prst="rect">
              <a:avLst/>
            </a:prstGeom>
            <a:noFill/>
          </p:spPr>
          <p:txBody>
            <a:bodyPr wrap="non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zzzzz</a:t>
              </a:r>
              <a:endParaRPr lang="en-US" sz="5400" b="1" cap="none" spc="0" dirty="0">
                <a:ln w="22225">
                  <a:solidFill>
                    <a:schemeClr val="accent2"/>
                  </a:solidFill>
                  <a:prstDash val="solid"/>
                </a:ln>
                <a:solidFill>
                  <a:schemeClr val="accent2">
                    <a:lumMod val="40000"/>
                    <a:lumOff val="60000"/>
                  </a:schemeClr>
                </a:solidFill>
                <a:effectLst/>
              </a:endParaRPr>
            </a:p>
          </p:txBody>
        </p:sp>
      </p:grpSp>
      <p:sp>
        <p:nvSpPr>
          <p:cNvPr id="35" name="Rounded Rectangle 34"/>
          <p:cNvSpPr/>
          <p:nvPr/>
        </p:nvSpPr>
        <p:spPr>
          <a:xfrm>
            <a:off x="525838" y="2284292"/>
            <a:ext cx="1078173" cy="887104"/>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2331863" y="2434728"/>
            <a:ext cx="2686510" cy="813705"/>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5302733" y="2692351"/>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7628587" y="2284560"/>
            <a:ext cx="1809938" cy="7864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a:off x="9624079" y="3401681"/>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4" descr="silhouette of four hous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3499" y="4459062"/>
            <a:ext cx="1945651" cy="171789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4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64874" y="3907163"/>
            <a:ext cx="1679680" cy="2437183"/>
          </a:xfrm>
          <a:prstGeom prst="rect">
            <a:avLst/>
          </a:prstGeom>
        </p:spPr>
      </p:pic>
      <p:grpSp>
        <p:nvGrpSpPr>
          <p:cNvPr id="47" name="Group 46"/>
          <p:cNvGrpSpPr/>
          <p:nvPr/>
        </p:nvGrpSpPr>
        <p:grpSpPr>
          <a:xfrm>
            <a:off x="9066992" y="3958775"/>
            <a:ext cx="2919292" cy="2644996"/>
            <a:chOff x="9066992" y="3958775"/>
            <a:chExt cx="2919292" cy="2644996"/>
          </a:xfrm>
        </p:grpSpPr>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249363">
              <a:off x="9066992" y="3958775"/>
              <a:ext cx="2919292" cy="2644996"/>
            </a:xfrm>
            <a:prstGeom prst="rect">
              <a:avLst/>
            </a:prstGeom>
          </p:spPr>
        </p:pic>
        <p:sp>
          <p:nvSpPr>
            <p:cNvPr id="46" name="TextBox 45"/>
            <p:cNvSpPr txBox="1"/>
            <p:nvPr/>
          </p:nvSpPr>
          <p:spPr>
            <a:xfrm rot="20808060">
              <a:off x="9463201" y="4731365"/>
              <a:ext cx="2479101" cy="830997"/>
            </a:xfrm>
            <a:prstGeom prst="rect">
              <a:avLst/>
            </a:prstGeom>
            <a:noFill/>
          </p:spPr>
          <p:txBody>
            <a:bodyPr wrap="square" rtlCol="0">
              <a:spAutoFit/>
            </a:bodyPr>
            <a:lstStyle/>
            <a:p>
              <a:r>
                <a:rPr lang="en-GB" sz="4800" dirty="0">
                  <a:solidFill>
                    <a:schemeClr val="accent1">
                      <a:lumMod val="50000"/>
                    </a:schemeClr>
                  </a:solidFill>
                </a:rPr>
                <a:t>[clear]</a:t>
              </a:r>
            </a:p>
          </p:txBody>
        </p:sp>
      </p:grpSp>
      <p:sp>
        <p:nvSpPr>
          <p:cNvPr id="56" name="Rounded Rectangle 55"/>
          <p:cNvSpPr/>
          <p:nvPr/>
        </p:nvSpPr>
        <p:spPr>
          <a:xfrm>
            <a:off x="526068" y="2248799"/>
            <a:ext cx="1078173" cy="887104"/>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ounded Rectangle 56"/>
          <p:cNvSpPr/>
          <p:nvPr/>
        </p:nvSpPr>
        <p:spPr>
          <a:xfrm>
            <a:off x="2276670" y="3039756"/>
            <a:ext cx="2686510" cy="813705"/>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ounded Rectangle 57"/>
          <p:cNvSpPr/>
          <p:nvPr/>
        </p:nvSpPr>
        <p:spPr>
          <a:xfrm>
            <a:off x="5306431" y="2055630"/>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ounded Rectangle 58"/>
          <p:cNvSpPr/>
          <p:nvPr/>
        </p:nvSpPr>
        <p:spPr>
          <a:xfrm>
            <a:off x="7628587" y="2262843"/>
            <a:ext cx="1809938" cy="7864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ounded Rectangle 59"/>
          <p:cNvSpPr/>
          <p:nvPr/>
        </p:nvSpPr>
        <p:spPr>
          <a:xfrm>
            <a:off x="9624079" y="2169947"/>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p:cNvPicPr>
            <a:picLocks noChangeAspect="1"/>
          </p:cNvPicPr>
          <p:nvPr/>
        </p:nvPicPr>
        <p:blipFill rotWithShape="1">
          <a:blip r:embed="rId4" cstate="print">
            <a:extLst>
              <a:ext uri="{28A0092B-C50C-407E-A947-70E740481C1C}">
                <a14:useLocalDpi xmlns:a14="http://schemas.microsoft.com/office/drawing/2010/main" val="0"/>
              </a:ext>
            </a:extLst>
          </a:blip>
          <a:srcRect l="45337" t="32239" r="24663" b="8060"/>
          <a:stretch/>
        </p:blipFill>
        <p:spPr>
          <a:xfrm>
            <a:off x="2616704" y="4207792"/>
            <a:ext cx="1801691" cy="2016819"/>
          </a:xfrm>
          <a:prstGeom prst="rect">
            <a:avLst/>
          </a:prstGeom>
        </p:spPr>
      </p:pic>
      <p:pic>
        <p:nvPicPr>
          <p:cNvPr id="66" name="Picture 6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64874" y="3853461"/>
            <a:ext cx="1679680" cy="2437183"/>
          </a:xfrm>
          <a:prstGeom prst="rect">
            <a:avLst/>
          </a:prstGeom>
        </p:spPr>
      </p:pic>
      <p:grpSp>
        <p:nvGrpSpPr>
          <p:cNvPr id="67" name="Group 66"/>
          <p:cNvGrpSpPr/>
          <p:nvPr/>
        </p:nvGrpSpPr>
        <p:grpSpPr>
          <a:xfrm>
            <a:off x="9093227" y="3900146"/>
            <a:ext cx="2919292" cy="2644996"/>
            <a:chOff x="9066992" y="3958775"/>
            <a:chExt cx="2919292" cy="2644996"/>
          </a:xfrm>
        </p:grpSpPr>
        <p:pic>
          <p:nvPicPr>
            <p:cNvPr id="68" name="Picture 6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249363">
              <a:off x="9066992" y="3958775"/>
              <a:ext cx="2919292" cy="2644996"/>
            </a:xfrm>
            <a:prstGeom prst="rect">
              <a:avLst/>
            </a:prstGeom>
          </p:spPr>
        </p:pic>
        <p:sp>
          <p:nvSpPr>
            <p:cNvPr id="69" name="TextBox 68"/>
            <p:cNvSpPr txBox="1"/>
            <p:nvPr/>
          </p:nvSpPr>
          <p:spPr>
            <a:xfrm rot="20808060">
              <a:off x="9463201" y="4731365"/>
              <a:ext cx="2479101" cy="830997"/>
            </a:xfrm>
            <a:prstGeom prst="rect">
              <a:avLst/>
            </a:prstGeom>
            <a:noFill/>
          </p:spPr>
          <p:txBody>
            <a:bodyPr wrap="square" rtlCol="0">
              <a:spAutoFit/>
            </a:bodyPr>
            <a:lstStyle/>
            <a:p>
              <a:r>
                <a:rPr lang="en-GB" sz="4800" dirty="0">
                  <a:solidFill>
                    <a:schemeClr val="accent5">
                      <a:lumMod val="50000"/>
                    </a:schemeClr>
                  </a:solidFill>
                </a:rPr>
                <a:t>[dark]</a:t>
              </a:r>
            </a:p>
          </p:txBody>
        </p:sp>
      </p:grpSp>
      <p:sp>
        <p:nvSpPr>
          <p:cNvPr id="70" name="Rounded Rectangle 69"/>
          <p:cNvSpPr/>
          <p:nvPr/>
        </p:nvSpPr>
        <p:spPr>
          <a:xfrm>
            <a:off x="2378140" y="1808373"/>
            <a:ext cx="2686510" cy="813705"/>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ounded Rectangle 70"/>
          <p:cNvSpPr/>
          <p:nvPr/>
        </p:nvSpPr>
        <p:spPr>
          <a:xfrm>
            <a:off x="589166" y="2291450"/>
            <a:ext cx="1078173" cy="887104"/>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ounded Rectangle 71"/>
          <p:cNvSpPr/>
          <p:nvPr/>
        </p:nvSpPr>
        <p:spPr>
          <a:xfrm>
            <a:off x="5369529" y="2098281"/>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ounded Rectangle 72"/>
          <p:cNvSpPr/>
          <p:nvPr/>
        </p:nvSpPr>
        <p:spPr>
          <a:xfrm>
            <a:off x="7691685" y="2305494"/>
            <a:ext cx="1809938" cy="786452"/>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ounded Rectangle 73"/>
          <p:cNvSpPr/>
          <p:nvPr/>
        </p:nvSpPr>
        <p:spPr>
          <a:xfrm>
            <a:off x="9624079" y="1517086"/>
            <a:ext cx="2240966" cy="627486"/>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1469161" y="671825"/>
            <a:ext cx="891905" cy="400110"/>
          </a:xfrm>
          <a:prstGeom prst="rect">
            <a:avLst/>
          </a:prstGeom>
          <a:noFill/>
          <a:ln>
            <a:noFill/>
          </a:ln>
        </p:spPr>
        <p:txBody>
          <a:bodyPr wrap="square" rtlCol="0">
            <a:spAutoFit/>
          </a:bodyPr>
          <a:lstStyle/>
          <a:p>
            <a:r>
              <a:rPr lang="en-GB" sz="2000" b="1" dirty="0">
                <a:solidFill>
                  <a:schemeClr val="accent5">
                    <a:lumMod val="50000"/>
                  </a:schemeClr>
                </a:solidFill>
              </a:rPr>
              <a:t>[1/2]</a:t>
            </a:r>
          </a:p>
        </p:txBody>
      </p:sp>
      <p:sp>
        <p:nvSpPr>
          <p:cNvPr id="78" name="Action Button: Custom 20">
            <a:hlinkClick r:id="" action="ppaction://noaction" highlightClick="1">
              <a:snd r:embed="rId15" name="en la torre la gente esta aburrida.wav"/>
            </a:hlinkClick>
            <a:extLst>
              <a:ext uri="{FF2B5EF4-FFF2-40B4-BE49-F238E27FC236}">
                <a16:creationId xmlns:a16="http://schemas.microsoft.com/office/drawing/2014/main" id="{FAC3B15A-89E7-A84E-A015-27C27EE98B0A}"/>
              </a:ext>
            </a:extLst>
          </p:cNvPr>
          <p:cNvSpPr/>
          <p:nvPr/>
        </p:nvSpPr>
        <p:spPr>
          <a:xfrm>
            <a:off x="334223" y="4055049"/>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Action Button: Custom 20">
            <a:hlinkClick r:id="" action="ppaction://noaction" highlightClick="1">
              <a:snd r:embed="rId16" name="en el barrio el cielo está claro.wav"/>
            </a:hlinkClick>
            <a:extLst>
              <a:ext uri="{FF2B5EF4-FFF2-40B4-BE49-F238E27FC236}">
                <a16:creationId xmlns:a16="http://schemas.microsoft.com/office/drawing/2014/main" id="{9BD1A317-DEBA-0543-8B81-6A9018593906}"/>
              </a:ext>
            </a:extLst>
          </p:cNvPr>
          <p:cNvSpPr/>
          <p:nvPr/>
        </p:nvSpPr>
        <p:spPr>
          <a:xfrm>
            <a:off x="326802" y="458951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0" name="Action Button: Custom 20">
            <a:hlinkClick r:id="" action="ppaction://noaction" highlightClick="1">
              <a:snd r:embed="rId17" name="en Inglaterra la gente está morena.wav"/>
            </a:hlinkClick>
            <a:extLst>
              <a:ext uri="{FF2B5EF4-FFF2-40B4-BE49-F238E27FC236}">
                <a16:creationId xmlns:a16="http://schemas.microsoft.com/office/drawing/2014/main" id="{270794EB-A58B-744E-9913-02E76F9D340C}"/>
              </a:ext>
            </a:extLst>
          </p:cNvPr>
          <p:cNvSpPr/>
          <p:nvPr/>
        </p:nvSpPr>
        <p:spPr>
          <a:xfrm>
            <a:off x="326802" y="512397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1" name="Action Button: Custom 20">
            <a:hlinkClick r:id="" action="ppaction://noaction" highlightClick="1">
              <a:snd r:embed="rId18" name="en Inglaterra el cielo esta oscuro.wav"/>
            </a:hlinkClick>
            <a:extLst>
              <a:ext uri="{FF2B5EF4-FFF2-40B4-BE49-F238E27FC236}">
                <a16:creationId xmlns:a16="http://schemas.microsoft.com/office/drawing/2014/main" id="{10E054AB-74FF-6149-8474-1DF1EDC683DB}"/>
              </a:ext>
            </a:extLst>
          </p:cNvPr>
          <p:cNvSpPr/>
          <p:nvPr/>
        </p:nvSpPr>
        <p:spPr>
          <a:xfrm>
            <a:off x="326802" y="569250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1" name="Rounded Rectangle 11">
            <a:extLst>
              <a:ext uri="{FF2B5EF4-FFF2-40B4-BE49-F238E27FC236}">
                <a16:creationId xmlns:a16="http://schemas.microsoft.com/office/drawing/2014/main" id="{A316DD52-7894-4A75-969C-CA0645DA2978}"/>
              </a:ext>
            </a:extLst>
          </p:cNvPr>
          <p:cNvSpPr/>
          <p:nvPr/>
        </p:nvSpPr>
        <p:spPr>
          <a:xfrm>
            <a:off x="9427308" y="258166"/>
            <a:ext cx="250083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719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5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60"/>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40"/>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4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0"/>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1"/>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4"/>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5"/>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2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6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4"/>
                                        </p:tgtEl>
                                        <p:attrNameLst>
                                          <p:attrName>style.visibility</p:attrName>
                                        </p:attrNameLst>
                                      </p:cBhvr>
                                      <p:to>
                                        <p:strVal val="visible"/>
                                      </p:to>
                                    </p:set>
                                  </p:childTnLst>
                                </p:cTn>
                              </p:par>
                              <p:par>
                                <p:cTn id="135" presetID="1" presetClass="entr" presetSubtype="0" fill="hold" grpId="2" nodeType="with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6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67"/>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6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70"/>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71"/>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73"/>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72"/>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70" grpId="1" animBg="1"/>
      <p:bldP spid="70" grpId="2" animBg="1"/>
      <p:bldP spid="71" grpId="0" animBg="1"/>
      <p:bldP spid="71" grpId="1" animBg="1"/>
      <p:bldP spid="72" grpId="0" animBg="1"/>
      <p:bldP spid="72" grpId="1" animBg="1"/>
      <p:bldP spid="73" grpId="0" animBg="1"/>
      <p:bldP spid="73" grpId="1" animBg="1"/>
      <p:bldP spid="74" grpId="0" animBg="1"/>
      <p:bldP spid="7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ch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2844" y="3953053"/>
            <a:ext cx="1608962" cy="21801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İPractiquemos!  rr / r</a:t>
            </a:r>
          </a:p>
        </p:txBody>
      </p:sp>
      <p:sp>
        <p:nvSpPr>
          <p:cNvPr id="6" name="Rounded Rectangle 5"/>
          <p:cNvSpPr/>
          <p:nvPr/>
        </p:nvSpPr>
        <p:spPr>
          <a:xfrm>
            <a:off x="82287" y="1460854"/>
            <a:ext cx="2906574" cy="2483349"/>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200" b="1" dirty="0"/>
              <a:t>El </a:t>
            </a:r>
            <a:r>
              <a:rPr lang="en-GB" sz="3200" b="1" dirty="0" err="1"/>
              <a:t>perro</a:t>
            </a:r>
            <a:endParaRPr lang="en-GB" sz="3200" b="1" dirty="0"/>
          </a:p>
          <a:p>
            <a:pPr algn="ctr"/>
            <a:endParaRPr lang="en-GB" sz="3200" b="1" dirty="0"/>
          </a:p>
          <a:p>
            <a:pPr algn="ctr"/>
            <a:r>
              <a:rPr lang="en-GB" sz="3200" b="1" dirty="0"/>
              <a:t>La </a:t>
            </a:r>
            <a:r>
              <a:rPr lang="en-GB" sz="3200" b="1" dirty="0" err="1"/>
              <a:t>profesora</a:t>
            </a:r>
            <a:r>
              <a:rPr lang="en-GB" sz="3200" b="1" dirty="0"/>
              <a:t> de arte</a:t>
            </a:r>
          </a:p>
        </p:txBody>
      </p:sp>
      <p:sp>
        <p:nvSpPr>
          <p:cNvPr id="7" name="Rounded Rectangle 6"/>
          <p:cNvSpPr/>
          <p:nvPr/>
        </p:nvSpPr>
        <p:spPr>
          <a:xfrm>
            <a:off x="3050580" y="1849814"/>
            <a:ext cx="2271014" cy="1705427"/>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quiere</a:t>
            </a:r>
          </a:p>
          <a:p>
            <a:pPr algn="ctr"/>
            <a:r>
              <a:rPr lang="en-GB" sz="3200" b="1" dirty="0"/>
              <a:t>no quiere</a:t>
            </a:r>
          </a:p>
        </p:txBody>
      </p:sp>
      <p:sp>
        <p:nvSpPr>
          <p:cNvPr id="8" name="Rounded Rectangle 7"/>
          <p:cNvSpPr/>
          <p:nvPr/>
        </p:nvSpPr>
        <p:spPr>
          <a:xfrm>
            <a:off x="5369790" y="1674098"/>
            <a:ext cx="2513465" cy="2094387"/>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800" b="1" dirty="0"/>
          </a:p>
          <a:p>
            <a:pPr algn="ctr"/>
            <a:r>
              <a:rPr lang="en-GB" sz="3200" b="1" dirty="0"/>
              <a:t>caminar</a:t>
            </a:r>
          </a:p>
          <a:p>
            <a:pPr algn="ctr"/>
            <a:r>
              <a:rPr lang="en-GB" sz="3200" b="1" dirty="0" err="1"/>
              <a:t>correr</a:t>
            </a:r>
            <a:endParaRPr lang="en-GB" sz="3200" b="1" dirty="0"/>
          </a:p>
          <a:p>
            <a:pPr algn="ctr"/>
            <a:r>
              <a:rPr lang="en-GB" sz="3200" b="1" dirty="0"/>
              <a:t>descansar</a:t>
            </a:r>
          </a:p>
          <a:p>
            <a:pPr algn="ctr"/>
            <a:endParaRPr lang="en-GB" sz="3800" b="1" dirty="0"/>
          </a:p>
        </p:txBody>
      </p:sp>
      <p:sp>
        <p:nvSpPr>
          <p:cNvPr id="9" name="Rounded Rectangle 8"/>
          <p:cNvSpPr/>
          <p:nvPr/>
        </p:nvSpPr>
        <p:spPr>
          <a:xfrm>
            <a:off x="7943556" y="1887343"/>
            <a:ext cx="1187355" cy="1667898"/>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en</a:t>
            </a:r>
          </a:p>
          <a:p>
            <a:pPr algn="ctr"/>
            <a:r>
              <a:rPr lang="en-GB" sz="3200" b="1" dirty="0" err="1"/>
              <a:t>por</a:t>
            </a:r>
            <a:endParaRPr lang="en-GB" sz="3200" b="1" dirty="0"/>
          </a:p>
        </p:txBody>
      </p:sp>
      <p:sp>
        <p:nvSpPr>
          <p:cNvPr id="10" name="Rounded Rectangle 9"/>
          <p:cNvSpPr/>
          <p:nvPr/>
        </p:nvSpPr>
        <p:spPr>
          <a:xfrm>
            <a:off x="9191212" y="1475045"/>
            <a:ext cx="2809161" cy="2160195"/>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el barrio</a:t>
            </a:r>
          </a:p>
          <a:p>
            <a:pPr algn="ctr"/>
            <a:r>
              <a:rPr lang="en-GB" sz="3200" b="1" dirty="0"/>
              <a:t>la playa</a:t>
            </a:r>
          </a:p>
          <a:p>
            <a:pPr algn="ctr"/>
            <a:r>
              <a:rPr lang="en-GB" sz="3200" b="1" dirty="0"/>
              <a:t>el </a:t>
            </a:r>
            <a:r>
              <a:rPr lang="en-GB" sz="3200" b="1" dirty="0" err="1"/>
              <a:t>parque</a:t>
            </a:r>
            <a:endParaRPr lang="en-GB" sz="3200" b="1" dirty="0"/>
          </a:p>
        </p:txBody>
      </p:sp>
      <p:grpSp>
        <p:nvGrpSpPr>
          <p:cNvPr id="11" name="Group 10"/>
          <p:cNvGrpSpPr/>
          <p:nvPr/>
        </p:nvGrpSpPr>
        <p:grpSpPr>
          <a:xfrm>
            <a:off x="595619" y="4049921"/>
            <a:ext cx="2106188" cy="1915825"/>
            <a:chOff x="7362203" y="3449094"/>
            <a:chExt cx="1213602" cy="925381"/>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9503" r="10199" b="52734"/>
            <a:stretch/>
          </p:blipFill>
          <p:spPr>
            <a:xfrm>
              <a:off x="7362203" y="3449094"/>
              <a:ext cx="932829" cy="86617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12591">
              <a:off x="8017768" y="3816438"/>
              <a:ext cx="561782" cy="55429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50474"/>
          <a:stretch/>
        </p:blipFill>
        <p:spPr>
          <a:xfrm>
            <a:off x="2988861" y="4012903"/>
            <a:ext cx="2152107" cy="2056848"/>
          </a:xfrm>
          <a:prstGeom prst="rect">
            <a:avLst/>
          </a:prstGeom>
        </p:spPr>
      </p:pic>
      <p:grpSp>
        <p:nvGrpSpPr>
          <p:cNvPr id="17" name="Group 16"/>
          <p:cNvGrpSpPr/>
          <p:nvPr/>
        </p:nvGrpSpPr>
        <p:grpSpPr>
          <a:xfrm>
            <a:off x="9342487" y="4348594"/>
            <a:ext cx="2736931" cy="1563759"/>
            <a:chOff x="7089284" y="1542630"/>
            <a:chExt cx="1942125" cy="948100"/>
          </a:xfrm>
        </p:grpSpPr>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t="15521" b="19317"/>
            <a:stretch/>
          </p:blipFill>
          <p:spPr>
            <a:xfrm>
              <a:off x="7089284" y="1542630"/>
              <a:ext cx="1942125" cy="928049"/>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5572" y="1857149"/>
              <a:ext cx="805399" cy="633581"/>
            </a:xfrm>
            <a:prstGeom prst="rect">
              <a:avLst/>
            </a:prstGeom>
          </p:spPr>
        </p:pic>
      </p:grpSp>
      <p:grpSp>
        <p:nvGrpSpPr>
          <p:cNvPr id="23" name="Group 22"/>
          <p:cNvGrpSpPr/>
          <p:nvPr/>
        </p:nvGrpSpPr>
        <p:grpSpPr>
          <a:xfrm>
            <a:off x="7499791" y="4404945"/>
            <a:ext cx="1747588" cy="1583385"/>
            <a:chOff x="7499791" y="4404945"/>
            <a:chExt cx="1747588" cy="1583385"/>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249363">
              <a:off x="7499791" y="4404945"/>
              <a:ext cx="1747588" cy="1583385"/>
            </a:xfrm>
            <a:prstGeom prst="rect">
              <a:avLst/>
            </a:prstGeom>
          </p:spPr>
        </p:pic>
        <p:sp>
          <p:nvSpPr>
            <p:cNvPr id="22" name="TextBox 21"/>
            <p:cNvSpPr txBox="1"/>
            <p:nvPr/>
          </p:nvSpPr>
          <p:spPr>
            <a:xfrm rot="20743208">
              <a:off x="7840669" y="4713427"/>
              <a:ext cx="1190072" cy="769441"/>
            </a:xfrm>
            <a:prstGeom prst="rect">
              <a:avLst/>
            </a:prstGeom>
            <a:noFill/>
          </p:spPr>
          <p:txBody>
            <a:bodyPr wrap="square" rtlCol="0">
              <a:spAutoFit/>
            </a:bodyPr>
            <a:lstStyle/>
            <a:p>
              <a:r>
                <a:rPr lang="en-GB" sz="4400" dirty="0">
                  <a:solidFill>
                    <a:schemeClr val="accent5">
                      <a:lumMod val="50000"/>
                    </a:schemeClr>
                  </a:solidFill>
                </a:rPr>
                <a:t>[in]</a:t>
              </a:r>
            </a:p>
          </p:txBody>
        </p:sp>
      </p:grpSp>
      <p:sp>
        <p:nvSpPr>
          <p:cNvPr id="24" name="Rounded Rectangle 23"/>
          <p:cNvSpPr/>
          <p:nvPr/>
        </p:nvSpPr>
        <p:spPr>
          <a:xfrm>
            <a:off x="186486" y="2621030"/>
            <a:ext cx="2679563" cy="124502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3081232" y="2702527"/>
            <a:ext cx="2189153"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5510089" y="1896395"/>
            <a:ext cx="2269388"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8095151" y="2166882"/>
            <a:ext cx="900008"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9471736" y="2793309"/>
            <a:ext cx="2287873"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537" y="4083747"/>
            <a:ext cx="1392011" cy="188199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r="49567"/>
          <a:stretch/>
        </p:blipFill>
        <p:spPr>
          <a:xfrm>
            <a:off x="3059652" y="3982614"/>
            <a:ext cx="2223808" cy="2087137"/>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6742">
            <a:off x="5270752" y="4750172"/>
            <a:ext cx="2347640" cy="814487"/>
          </a:xfrm>
          <a:prstGeom prst="rect">
            <a:avLst/>
          </a:prstGeom>
        </p:spPr>
      </p:pic>
      <p:grpSp>
        <p:nvGrpSpPr>
          <p:cNvPr id="31" name="Group 30"/>
          <p:cNvGrpSpPr/>
          <p:nvPr/>
        </p:nvGrpSpPr>
        <p:grpSpPr>
          <a:xfrm>
            <a:off x="7540459" y="4406002"/>
            <a:ext cx="1747588" cy="1583385"/>
            <a:chOff x="7499791" y="4404945"/>
            <a:chExt cx="1747588" cy="1583385"/>
          </a:xfrm>
        </p:grpSpPr>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249363">
              <a:off x="7499791" y="4404945"/>
              <a:ext cx="1747588" cy="1583385"/>
            </a:xfrm>
            <a:prstGeom prst="rect">
              <a:avLst/>
            </a:prstGeom>
          </p:spPr>
        </p:pic>
        <p:sp>
          <p:nvSpPr>
            <p:cNvPr id="33" name="TextBox 32"/>
            <p:cNvSpPr txBox="1"/>
            <p:nvPr/>
          </p:nvSpPr>
          <p:spPr>
            <a:xfrm rot="20743208">
              <a:off x="7840669" y="4713427"/>
              <a:ext cx="1190072" cy="769441"/>
            </a:xfrm>
            <a:prstGeom prst="rect">
              <a:avLst/>
            </a:prstGeom>
            <a:noFill/>
          </p:spPr>
          <p:txBody>
            <a:bodyPr wrap="square" rtlCol="0">
              <a:spAutoFit/>
            </a:bodyPr>
            <a:lstStyle/>
            <a:p>
              <a:r>
                <a:rPr lang="en-GB" sz="4400" dirty="0">
                  <a:solidFill>
                    <a:schemeClr val="accent5">
                      <a:lumMod val="50000"/>
                    </a:schemeClr>
                  </a:solidFill>
                </a:rPr>
                <a:t>[in]</a:t>
              </a:r>
            </a:p>
          </p:txBody>
        </p:sp>
      </p:grpSp>
      <p:sp>
        <p:nvSpPr>
          <p:cNvPr id="35" name="Rounded Rectangle 34"/>
          <p:cNvSpPr/>
          <p:nvPr/>
        </p:nvSpPr>
        <p:spPr>
          <a:xfrm>
            <a:off x="442747" y="1685418"/>
            <a:ext cx="2185652" cy="680859"/>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3081232" y="2122657"/>
            <a:ext cx="2189153"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5533906" y="2981047"/>
            <a:ext cx="2269388"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8095151" y="2139116"/>
            <a:ext cx="900008"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a:off x="9488255" y="2270093"/>
            <a:ext cx="2287873"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rotWithShape="1">
          <a:blip r:embed="rId13">
            <a:extLst>
              <a:ext uri="{28A0092B-C50C-407E-A947-70E740481C1C}">
                <a14:useLocalDpi xmlns:a14="http://schemas.microsoft.com/office/drawing/2010/main" val="0"/>
              </a:ext>
            </a:extLst>
          </a:blip>
          <a:srcRect r="42072"/>
          <a:stretch/>
        </p:blipFill>
        <p:spPr>
          <a:xfrm>
            <a:off x="6085939" y="3998246"/>
            <a:ext cx="902441" cy="2210674"/>
          </a:xfrm>
          <a:prstGeom prst="rect">
            <a:avLst/>
          </a:prstGeom>
        </p:spPr>
      </p:pic>
      <p:grpSp>
        <p:nvGrpSpPr>
          <p:cNvPr id="41" name="Group 40"/>
          <p:cNvGrpSpPr/>
          <p:nvPr/>
        </p:nvGrpSpPr>
        <p:grpSpPr>
          <a:xfrm>
            <a:off x="747157" y="4041590"/>
            <a:ext cx="2106188" cy="1915825"/>
            <a:chOff x="7362203" y="3449094"/>
            <a:chExt cx="1213602" cy="925381"/>
          </a:xfrm>
        </p:grpSpPr>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l="49503" r="10199" b="52734"/>
            <a:stretch/>
          </p:blipFill>
          <p:spPr>
            <a:xfrm>
              <a:off x="7362203" y="3449094"/>
              <a:ext cx="932829" cy="866178"/>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12591">
              <a:off x="8017768" y="3816438"/>
              <a:ext cx="561782" cy="554292"/>
            </a:xfrm>
            <a:prstGeom prst="rect">
              <a:avLst/>
            </a:prstGeom>
          </p:spPr>
        </p:pic>
      </p:grpSp>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r="49567"/>
          <a:stretch/>
        </p:blipFill>
        <p:spPr>
          <a:xfrm>
            <a:off x="3052676" y="4046060"/>
            <a:ext cx="2223808" cy="2087137"/>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6355" y="4250660"/>
            <a:ext cx="2101200" cy="1786020"/>
          </a:xfrm>
          <a:prstGeom prst="rect">
            <a:avLst/>
          </a:prstGeom>
        </p:spPr>
      </p:pic>
      <p:grpSp>
        <p:nvGrpSpPr>
          <p:cNvPr id="46" name="Group 45"/>
          <p:cNvGrpSpPr/>
          <p:nvPr/>
        </p:nvGrpSpPr>
        <p:grpSpPr>
          <a:xfrm>
            <a:off x="7479247" y="4338782"/>
            <a:ext cx="1747588" cy="1583385"/>
            <a:chOff x="7499791" y="4404945"/>
            <a:chExt cx="1747588" cy="1583385"/>
          </a:xfrm>
        </p:grpSpPr>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249363">
              <a:off x="7499791" y="4404945"/>
              <a:ext cx="1747588" cy="1583385"/>
            </a:xfrm>
            <a:prstGeom prst="rect">
              <a:avLst/>
            </a:prstGeom>
          </p:spPr>
        </p:pic>
        <p:sp>
          <p:nvSpPr>
            <p:cNvPr id="48" name="TextBox 47"/>
            <p:cNvSpPr txBox="1"/>
            <p:nvPr/>
          </p:nvSpPr>
          <p:spPr>
            <a:xfrm rot="20743208">
              <a:off x="7737680" y="5009778"/>
              <a:ext cx="1392513" cy="400110"/>
            </a:xfrm>
            <a:prstGeom prst="rect">
              <a:avLst/>
            </a:prstGeom>
            <a:noFill/>
          </p:spPr>
          <p:txBody>
            <a:bodyPr wrap="square" rtlCol="0">
              <a:spAutoFit/>
            </a:bodyPr>
            <a:lstStyle/>
            <a:p>
              <a:r>
                <a:rPr lang="en-GB" sz="2000" dirty="0">
                  <a:solidFill>
                    <a:schemeClr val="accent1">
                      <a:lumMod val="50000"/>
                    </a:schemeClr>
                  </a:solidFill>
                </a:rPr>
                <a:t>[around]</a:t>
              </a:r>
            </a:p>
          </p:txBody>
        </p:sp>
      </p:grpSp>
      <p:pic>
        <p:nvPicPr>
          <p:cNvPr id="49" name="Picture 4" descr="silhouette of four hous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7702" y="4230678"/>
            <a:ext cx="1945651" cy="1717899"/>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Rounded Rectangle 49"/>
          <p:cNvSpPr/>
          <p:nvPr/>
        </p:nvSpPr>
        <p:spPr>
          <a:xfrm>
            <a:off x="180729" y="2643325"/>
            <a:ext cx="2679563" cy="124502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ed Rectangle 50"/>
          <p:cNvSpPr/>
          <p:nvPr/>
        </p:nvSpPr>
        <p:spPr>
          <a:xfrm>
            <a:off x="3104839" y="2113305"/>
            <a:ext cx="2189153"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le 51"/>
          <p:cNvSpPr/>
          <p:nvPr/>
        </p:nvSpPr>
        <p:spPr>
          <a:xfrm>
            <a:off x="5525647" y="2440401"/>
            <a:ext cx="2269388"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ounded Rectangle 52"/>
          <p:cNvSpPr/>
          <p:nvPr/>
        </p:nvSpPr>
        <p:spPr>
          <a:xfrm>
            <a:off x="8125302" y="2756297"/>
            <a:ext cx="900008"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ounded Rectangle 53"/>
          <p:cNvSpPr/>
          <p:nvPr/>
        </p:nvSpPr>
        <p:spPr>
          <a:xfrm>
            <a:off x="9480799" y="1703740"/>
            <a:ext cx="2287873" cy="654193"/>
          </a:xfrm>
          <a:prstGeom prst="roundRect">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11487688" y="667029"/>
            <a:ext cx="854137" cy="400110"/>
          </a:xfrm>
          <a:prstGeom prst="rect">
            <a:avLst/>
          </a:prstGeom>
          <a:noFill/>
          <a:ln>
            <a:noFill/>
          </a:ln>
        </p:spPr>
        <p:txBody>
          <a:bodyPr wrap="square" rtlCol="0">
            <a:spAutoFit/>
          </a:bodyPr>
          <a:lstStyle/>
          <a:p>
            <a:r>
              <a:rPr lang="en-GB" sz="2000" b="1" dirty="0">
                <a:solidFill>
                  <a:schemeClr val="accent5">
                    <a:lumMod val="50000"/>
                  </a:schemeClr>
                </a:solidFill>
              </a:rPr>
              <a:t>[2/2]</a:t>
            </a:r>
          </a:p>
        </p:txBody>
      </p:sp>
      <p:sp>
        <p:nvSpPr>
          <p:cNvPr id="65" name="Action Button: Custom 20">
            <a:hlinkClick r:id="" action="ppaction://noaction" highlightClick="1">
              <a:snd r:embed="rId16" name="la profesora de arte no quiere caminar en el parque.wav"/>
            </a:hlinkClick>
            <a:extLst>
              <a:ext uri="{FF2B5EF4-FFF2-40B4-BE49-F238E27FC236}">
                <a16:creationId xmlns:a16="http://schemas.microsoft.com/office/drawing/2014/main" id="{FAC3B15A-89E7-A84E-A015-27C27EE98B0A}"/>
              </a:ext>
            </a:extLst>
          </p:cNvPr>
          <p:cNvSpPr/>
          <p:nvPr/>
        </p:nvSpPr>
        <p:spPr>
          <a:xfrm>
            <a:off x="146987" y="453961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20">
            <a:hlinkClick r:id="" action="ppaction://noaction" highlightClick="1">
              <a:snd r:embed="rId17" name="el perro quiere descansar en la playa.wav"/>
            </a:hlinkClick>
            <a:extLst>
              <a:ext uri="{FF2B5EF4-FFF2-40B4-BE49-F238E27FC236}">
                <a16:creationId xmlns:a16="http://schemas.microsoft.com/office/drawing/2014/main" id="{9BD1A317-DEBA-0543-8B81-6A9018593906}"/>
              </a:ext>
            </a:extLst>
          </p:cNvPr>
          <p:cNvSpPr/>
          <p:nvPr/>
        </p:nvSpPr>
        <p:spPr>
          <a:xfrm>
            <a:off x="139566" y="5074079"/>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20">
            <a:hlinkClick r:id="" action="ppaction://noaction" highlightClick="1">
              <a:snd r:embed="rId18" name="la profesora de arte quiere correr por el barrio.wav"/>
            </a:hlinkClick>
            <a:extLst>
              <a:ext uri="{FF2B5EF4-FFF2-40B4-BE49-F238E27FC236}">
                <a16:creationId xmlns:a16="http://schemas.microsoft.com/office/drawing/2014/main" id="{270794EB-A58B-744E-9913-02E76F9D340C}"/>
              </a:ext>
            </a:extLst>
          </p:cNvPr>
          <p:cNvSpPr/>
          <p:nvPr/>
        </p:nvSpPr>
        <p:spPr>
          <a:xfrm>
            <a:off x="139566" y="56085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Rounded Rectangle 11">
            <a:extLst>
              <a:ext uri="{FF2B5EF4-FFF2-40B4-BE49-F238E27FC236}">
                <a16:creationId xmlns:a16="http://schemas.microsoft.com/office/drawing/2014/main" id="{A316DD52-7894-4A75-969C-CA0645DA2978}"/>
              </a:ext>
            </a:extLst>
          </p:cNvPr>
          <p:cNvSpPr/>
          <p:nvPr/>
        </p:nvSpPr>
        <p:spPr>
          <a:xfrm>
            <a:off x="9427308" y="258166"/>
            <a:ext cx="250083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2428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8"/>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5"/>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3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2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41"/>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46"/>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44"/>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46"/>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49"/>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54"/>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51"/>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52"/>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53"/>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50"/>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7057" y="145189"/>
            <a:ext cx="3161110" cy="769039"/>
          </a:xfrm>
        </p:spPr>
        <p:txBody>
          <a:bodyPr>
            <a:noAutofit/>
          </a:bodyPr>
          <a:lstStyle/>
          <a:p>
            <a:r>
              <a:rPr lang="en-GB" sz="2800" b="1" dirty="0" err="1">
                <a:solidFill>
                  <a:schemeClr val="accent1">
                    <a:lumMod val="50000"/>
                  </a:schemeClr>
                </a:solidFill>
              </a:rPr>
              <a:t>Vocabulario</a:t>
            </a:r>
            <a:endParaRPr lang="en-US" sz="2800" dirty="0">
              <a:solidFill>
                <a:schemeClr val="accent1">
                  <a:lumMod val="50000"/>
                </a:schemeClr>
              </a:solidFill>
            </a:endParaRPr>
          </a:p>
        </p:txBody>
      </p:sp>
      <p:sp>
        <p:nvSpPr>
          <p:cNvPr id="6" name="Rounded Rectangle 5"/>
          <p:cNvSpPr/>
          <p:nvPr/>
        </p:nvSpPr>
        <p:spPr>
          <a:xfrm>
            <a:off x="1048359" y="5586218"/>
            <a:ext cx="2934779"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rPr>
              <a:t>la</a:t>
            </a:r>
            <a:r>
              <a:rPr kumimoji="0" lang="en-GB" sz="3000" b="1" i="0" u="none" strike="noStrike" kern="1200" cap="none" spc="0" normalizeH="0" noProof="0" dirty="0">
                <a:ln>
                  <a:noFill/>
                </a:ln>
                <a:solidFill>
                  <a:schemeClr val="accent1">
                    <a:lumMod val="50000"/>
                  </a:schemeClr>
                </a:solidFill>
                <a:effectLst/>
                <a:uLnTx/>
                <a:uFillTx/>
                <a:latin typeface="Century Gothic" panose="020F0302020204030204"/>
              </a:rPr>
              <a:t> </a:t>
            </a:r>
            <a:r>
              <a:rPr lang="en-GB" sz="3000" b="1" dirty="0">
                <a:solidFill>
                  <a:schemeClr val="accent1">
                    <a:lumMod val="50000"/>
                  </a:schemeClr>
                </a:solidFill>
                <a:latin typeface="Century Gothic" panose="020F0302020204030204"/>
              </a:rPr>
              <a:t>p_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7" name="Rounded Rectangle 6"/>
          <p:cNvSpPr/>
          <p:nvPr/>
        </p:nvSpPr>
        <p:spPr>
          <a:xfrm>
            <a:off x="4106094" y="5589894"/>
            <a:ext cx="3594999"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1">
                    <a:lumMod val="50000"/>
                  </a:schemeClr>
                </a:solidFill>
                <a:latin typeface="Century Gothic" panose="020F0302020204030204"/>
              </a:rPr>
              <a:t>el e_ _ _ _ _ _ _ _ _</a:t>
            </a:r>
            <a:endParaRPr kumimoji="0" lang="en-GB" sz="28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Rounded Rectangle 7"/>
          <p:cNvSpPr/>
          <p:nvPr/>
        </p:nvSpPr>
        <p:spPr>
          <a:xfrm>
            <a:off x="7809963" y="5586217"/>
            <a:ext cx="3641139"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el m_ _ _ _</a:t>
            </a:r>
          </a:p>
        </p:txBody>
      </p:sp>
      <p:sp>
        <p:nvSpPr>
          <p:cNvPr id="12" name="Rounded Rectangle 11"/>
          <p:cNvSpPr/>
          <p:nvPr/>
        </p:nvSpPr>
        <p:spPr>
          <a:xfrm>
            <a:off x="1048358" y="2961276"/>
            <a:ext cx="2934779"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v_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 name="Rounded Rectangle 12"/>
          <p:cNvSpPr/>
          <p:nvPr/>
        </p:nvSpPr>
        <p:spPr>
          <a:xfrm>
            <a:off x="4115648" y="2961276"/>
            <a:ext cx="3594355"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m_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4" name="Rounded Rectangle 13"/>
          <p:cNvSpPr/>
          <p:nvPr/>
        </p:nvSpPr>
        <p:spPr>
          <a:xfrm>
            <a:off x="7824046" y="2961276"/>
            <a:ext cx="3609083"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50000"/>
                  </a:schemeClr>
                </a:solidFill>
                <a:latin typeface="Century Gothic" panose="020F0302020204030204"/>
              </a:rPr>
              <a:t>a_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6" name="Rounded Rectangle 15"/>
          <p:cNvSpPr/>
          <p:nvPr/>
        </p:nvSpPr>
        <p:spPr>
          <a:xfrm>
            <a:off x="1048359" y="4709351"/>
            <a:ext cx="2950382"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50000"/>
                  </a:schemeClr>
                </a:solidFill>
                <a:latin typeface="Century Gothic" panose="020F0302020204030204"/>
              </a:rPr>
              <a:t>d_ _ _ _ 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7" name="Rounded Rectangle 16"/>
          <p:cNvSpPr/>
          <p:nvPr/>
        </p:nvSpPr>
        <p:spPr>
          <a:xfrm>
            <a:off x="1048358" y="3831546"/>
            <a:ext cx="2934779"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50000"/>
                  </a:schemeClr>
                </a:solidFill>
                <a:latin typeface="Century Gothic" panose="020F0302020204030204"/>
              </a:rPr>
              <a:t>p_ _ q_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8" name="Rounded Rectangle 17"/>
          <p:cNvSpPr/>
          <p:nvPr/>
        </p:nvSpPr>
        <p:spPr>
          <a:xfrm>
            <a:off x="7824046" y="3831978"/>
            <a:ext cx="3609083"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m_ 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0" name="Rounded Rectangle 19"/>
          <p:cNvSpPr/>
          <p:nvPr/>
        </p:nvSpPr>
        <p:spPr>
          <a:xfrm>
            <a:off x="4115005" y="4709351"/>
            <a:ext cx="359499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50000"/>
                  </a:schemeClr>
                </a:solidFill>
                <a:latin typeface="Century Gothic" panose="020F0302020204030204"/>
              </a:rPr>
              <a:t>v_ _ 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1" name="Rounded Rectangle 20"/>
          <p:cNvSpPr/>
          <p:nvPr/>
        </p:nvSpPr>
        <p:spPr>
          <a:xfrm>
            <a:off x="7824046" y="4698981"/>
            <a:ext cx="3594999"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50000"/>
                  </a:schemeClr>
                </a:solidFill>
                <a:latin typeface="Century Gothic" panose="020F0302020204030204"/>
              </a:rPr>
              <a:t>d_ _ _ _ 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3" name="Rounded Rectangle 22"/>
          <p:cNvSpPr/>
          <p:nvPr/>
        </p:nvSpPr>
        <p:spPr>
          <a:xfrm>
            <a:off x="4115005" y="3831546"/>
            <a:ext cx="359499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50000"/>
                  </a:schemeClr>
                </a:solidFill>
                <a:latin typeface="Century Gothic" panose="020F0302020204030204"/>
              </a:rPr>
              <a:t>p_ _ _ _ _</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2853">
            <a:off x="4165956" y="-393733"/>
            <a:ext cx="4084477" cy="3700700"/>
          </a:xfrm>
          <a:prstGeom prst="rect">
            <a:avLst/>
          </a:prstGeom>
        </p:spPr>
      </p:pic>
      <p:sp>
        <p:nvSpPr>
          <p:cNvPr id="60" name="TextBox 59"/>
          <p:cNvSpPr txBox="1"/>
          <p:nvPr/>
        </p:nvSpPr>
        <p:spPr>
          <a:xfrm rot="20824098">
            <a:off x="4799485" y="991881"/>
            <a:ext cx="2952953" cy="830997"/>
          </a:xfrm>
          <a:prstGeom prst="rect">
            <a:avLst/>
          </a:prstGeom>
          <a:noFill/>
        </p:spPr>
        <p:txBody>
          <a:bodyPr wrap="square" rtlCol="0">
            <a:spAutoFit/>
          </a:bodyPr>
          <a:lstStyle/>
          <a:p>
            <a:pPr algn="ctr"/>
            <a:r>
              <a:rPr lang="en-GB" sz="4800" dirty="0">
                <a:solidFill>
                  <a:schemeClr val="accent1">
                    <a:lumMod val="50000"/>
                  </a:schemeClr>
                </a:solidFill>
              </a:rPr>
              <a:t>March</a:t>
            </a:r>
          </a:p>
        </p:txBody>
      </p:sp>
      <p:sp>
        <p:nvSpPr>
          <p:cNvPr id="63" name="TextBox 62"/>
          <p:cNvSpPr txBox="1"/>
          <p:nvPr/>
        </p:nvSpPr>
        <p:spPr>
          <a:xfrm rot="20824098">
            <a:off x="4723082" y="1027811"/>
            <a:ext cx="2952953" cy="830997"/>
          </a:xfrm>
          <a:prstGeom prst="rect">
            <a:avLst/>
          </a:prstGeom>
          <a:noFill/>
        </p:spPr>
        <p:txBody>
          <a:bodyPr wrap="square" rtlCol="0">
            <a:spAutoFit/>
          </a:bodyPr>
          <a:lstStyle/>
          <a:p>
            <a:pPr algn="ctr"/>
            <a:r>
              <a:rPr lang="en-GB" sz="4800" dirty="0">
                <a:solidFill>
                  <a:schemeClr val="accent1">
                    <a:lumMod val="50000"/>
                  </a:schemeClr>
                </a:solidFill>
              </a:rPr>
              <a:t>part</a:t>
            </a:r>
          </a:p>
        </p:txBody>
      </p:sp>
      <p:sp>
        <p:nvSpPr>
          <p:cNvPr id="66" name="TextBox 65"/>
          <p:cNvSpPr txBox="1"/>
          <p:nvPr/>
        </p:nvSpPr>
        <p:spPr>
          <a:xfrm rot="20824098">
            <a:off x="4774494" y="812990"/>
            <a:ext cx="2952953" cy="1261884"/>
          </a:xfrm>
          <a:prstGeom prst="rect">
            <a:avLst/>
          </a:prstGeom>
          <a:noFill/>
        </p:spPr>
        <p:txBody>
          <a:bodyPr wrap="square" rtlCol="0">
            <a:spAutoFit/>
          </a:bodyPr>
          <a:lstStyle/>
          <a:p>
            <a:pPr algn="ctr"/>
            <a:r>
              <a:rPr lang="en-GB" sz="3800" dirty="0">
                <a:solidFill>
                  <a:schemeClr val="accent1">
                    <a:lumMod val="50000"/>
                  </a:schemeClr>
                </a:solidFill>
              </a:rPr>
              <a:t>to discover, discovering</a:t>
            </a:r>
          </a:p>
        </p:txBody>
      </p:sp>
      <p:sp>
        <p:nvSpPr>
          <p:cNvPr id="69" name="TextBox 68"/>
          <p:cNvSpPr txBox="1"/>
          <p:nvPr/>
        </p:nvSpPr>
        <p:spPr>
          <a:xfrm rot="20824098">
            <a:off x="4753224" y="1046977"/>
            <a:ext cx="3019573" cy="800219"/>
          </a:xfrm>
          <a:prstGeom prst="rect">
            <a:avLst/>
          </a:prstGeom>
          <a:noFill/>
        </p:spPr>
        <p:txBody>
          <a:bodyPr wrap="square" rtlCol="0">
            <a:spAutoFit/>
          </a:bodyPr>
          <a:lstStyle/>
          <a:p>
            <a:pPr algn="ctr"/>
            <a:r>
              <a:rPr lang="en-GB" sz="4600" dirty="0">
                <a:solidFill>
                  <a:schemeClr val="accent1">
                    <a:lumMod val="50000"/>
                  </a:schemeClr>
                </a:solidFill>
              </a:rPr>
              <a:t>tomorrow</a:t>
            </a:r>
          </a:p>
        </p:txBody>
      </p:sp>
      <p:sp>
        <p:nvSpPr>
          <p:cNvPr id="73" name="TextBox 72"/>
          <p:cNvSpPr txBox="1"/>
          <p:nvPr/>
        </p:nvSpPr>
        <p:spPr>
          <a:xfrm rot="20824098">
            <a:off x="4609057" y="746573"/>
            <a:ext cx="3258956" cy="1261884"/>
          </a:xfrm>
          <a:prstGeom prst="rect">
            <a:avLst/>
          </a:prstGeom>
          <a:noFill/>
        </p:spPr>
        <p:txBody>
          <a:bodyPr wrap="square" rtlCol="0">
            <a:spAutoFit/>
          </a:bodyPr>
          <a:lstStyle/>
          <a:p>
            <a:pPr algn="ctr"/>
            <a:r>
              <a:rPr lang="en-GB" sz="3800" dirty="0">
                <a:solidFill>
                  <a:schemeClr val="accent1">
                    <a:lumMod val="50000"/>
                  </a:schemeClr>
                </a:solidFill>
              </a:rPr>
              <a:t>we go, </a:t>
            </a:r>
          </a:p>
          <a:p>
            <a:pPr algn="ctr"/>
            <a:r>
              <a:rPr lang="en-GB" sz="3800" dirty="0">
                <a:solidFill>
                  <a:schemeClr val="accent1">
                    <a:lumMod val="50000"/>
                  </a:schemeClr>
                </a:solidFill>
              </a:rPr>
              <a:t>are going</a:t>
            </a:r>
          </a:p>
        </p:txBody>
      </p:sp>
      <p:sp>
        <p:nvSpPr>
          <p:cNvPr id="76" name="TextBox 75"/>
          <p:cNvSpPr txBox="1"/>
          <p:nvPr/>
        </p:nvSpPr>
        <p:spPr>
          <a:xfrm rot="20824098">
            <a:off x="4558362" y="986192"/>
            <a:ext cx="3258956" cy="861774"/>
          </a:xfrm>
          <a:prstGeom prst="rect">
            <a:avLst/>
          </a:prstGeom>
          <a:noFill/>
        </p:spPr>
        <p:txBody>
          <a:bodyPr wrap="square" rtlCol="0">
            <a:spAutoFit/>
          </a:bodyPr>
          <a:lstStyle/>
          <a:p>
            <a:pPr algn="ctr"/>
            <a:r>
              <a:rPr lang="en-GB" sz="5000" dirty="0">
                <a:solidFill>
                  <a:schemeClr val="accent1">
                    <a:lumMod val="50000"/>
                  </a:schemeClr>
                </a:solidFill>
              </a:rPr>
              <a:t>world</a:t>
            </a:r>
          </a:p>
        </p:txBody>
      </p:sp>
      <p:sp>
        <p:nvSpPr>
          <p:cNvPr id="111" name="TextBox 110"/>
          <p:cNvSpPr txBox="1"/>
          <p:nvPr/>
        </p:nvSpPr>
        <p:spPr>
          <a:xfrm rot="20824098">
            <a:off x="4535655" y="1070766"/>
            <a:ext cx="3258956" cy="707886"/>
          </a:xfrm>
          <a:prstGeom prst="rect">
            <a:avLst/>
          </a:prstGeom>
          <a:noFill/>
        </p:spPr>
        <p:txBody>
          <a:bodyPr wrap="square" rtlCol="0">
            <a:spAutoFit/>
          </a:bodyPr>
          <a:lstStyle/>
          <a:p>
            <a:pPr algn="ctr"/>
            <a:r>
              <a:rPr lang="en-GB" sz="4000" dirty="0">
                <a:solidFill>
                  <a:schemeClr val="accent1">
                    <a:lumMod val="50000"/>
                  </a:schemeClr>
                </a:solidFill>
              </a:rPr>
              <a:t>why?</a:t>
            </a:r>
          </a:p>
        </p:txBody>
      </p:sp>
      <p:sp>
        <p:nvSpPr>
          <p:cNvPr id="114" name="TextBox 113"/>
          <p:cNvSpPr txBox="1"/>
          <p:nvPr/>
        </p:nvSpPr>
        <p:spPr>
          <a:xfrm rot="20824098">
            <a:off x="4544327" y="1110667"/>
            <a:ext cx="3258956" cy="707886"/>
          </a:xfrm>
          <a:prstGeom prst="rect">
            <a:avLst/>
          </a:prstGeom>
          <a:noFill/>
        </p:spPr>
        <p:txBody>
          <a:bodyPr wrap="square" rtlCol="0">
            <a:spAutoFit/>
          </a:bodyPr>
          <a:lstStyle/>
          <a:p>
            <a:pPr algn="ctr"/>
            <a:r>
              <a:rPr lang="en-GB" sz="4000" dirty="0">
                <a:solidFill>
                  <a:schemeClr val="accent1">
                    <a:lumMod val="50000"/>
                  </a:schemeClr>
                </a:solidFill>
              </a:rPr>
              <a:t>fun</a:t>
            </a:r>
          </a:p>
        </p:txBody>
      </p:sp>
      <p:sp>
        <p:nvSpPr>
          <p:cNvPr id="117" name="TextBox 116"/>
          <p:cNvSpPr txBox="1"/>
          <p:nvPr/>
        </p:nvSpPr>
        <p:spPr>
          <a:xfrm rot="20824098">
            <a:off x="4653828" y="1053435"/>
            <a:ext cx="3258956" cy="707886"/>
          </a:xfrm>
          <a:prstGeom prst="rect">
            <a:avLst/>
          </a:prstGeom>
          <a:noFill/>
        </p:spPr>
        <p:txBody>
          <a:bodyPr wrap="square" rtlCol="0">
            <a:spAutoFit/>
          </a:bodyPr>
          <a:lstStyle/>
          <a:p>
            <a:pPr algn="ctr"/>
            <a:r>
              <a:rPr lang="en-GB" sz="4000" dirty="0">
                <a:solidFill>
                  <a:schemeClr val="accent1">
                    <a:lumMod val="50000"/>
                  </a:schemeClr>
                </a:solidFill>
              </a:rPr>
              <a:t>April</a:t>
            </a:r>
          </a:p>
        </p:txBody>
      </p:sp>
      <p:sp>
        <p:nvSpPr>
          <p:cNvPr id="120" name="TextBox 119"/>
          <p:cNvSpPr txBox="1"/>
          <p:nvPr/>
        </p:nvSpPr>
        <p:spPr>
          <a:xfrm rot="20824098">
            <a:off x="4636610" y="1108132"/>
            <a:ext cx="3258956" cy="707886"/>
          </a:xfrm>
          <a:prstGeom prst="rect">
            <a:avLst/>
          </a:prstGeom>
          <a:noFill/>
        </p:spPr>
        <p:txBody>
          <a:bodyPr wrap="square" rtlCol="0">
            <a:spAutoFit/>
          </a:bodyPr>
          <a:lstStyle/>
          <a:p>
            <a:pPr algn="ctr"/>
            <a:r>
              <a:rPr lang="en-GB" sz="4000" dirty="0">
                <a:solidFill>
                  <a:schemeClr val="accent1">
                    <a:lumMod val="50000"/>
                  </a:schemeClr>
                </a:solidFill>
              </a:rPr>
              <a:t>because</a:t>
            </a:r>
          </a:p>
        </p:txBody>
      </p:sp>
      <p:sp>
        <p:nvSpPr>
          <p:cNvPr id="123" name="TextBox 122"/>
          <p:cNvSpPr txBox="1"/>
          <p:nvPr/>
        </p:nvSpPr>
        <p:spPr>
          <a:xfrm rot="20824098">
            <a:off x="4671046" y="1063135"/>
            <a:ext cx="3258956" cy="707886"/>
          </a:xfrm>
          <a:prstGeom prst="rect">
            <a:avLst/>
          </a:prstGeom>
          <a:noFill/>
        </p:spPr>
        <p:txBody>
          <a:bodyPr wrap="square" rtlCol="0">
            <a:spAutoFit/>
          </a:bodyPr>
          <a:lstStyle/>
          <a:p>
            <a:pPr algn="ctr"/>
            <a:r>
              <a:rPr lang="en-GB" sz="4000" dirty="0">
                <a:solidFill>
                  <a:schemeClr val="accent1">
                    <a:lumMod val="50000"/>
                  </a:schemeClr>
                </a:solidFill>
              </a:rPr>
              <a:t>abroad</a:t>
            </a:r>
          </a:p>
        </p:txBody>
      </p:sp>
      <p:sp>
        <p:nvSpPr>
          <p:cNvPr id="126" name="TextBox 125"/>
          <p:cNvSpPr txBox="1"/>
          <p:nvPr/>
        </p:nvSpPr>
        <p:spPr>
          <a:xfrm rot="20824098">
            <a:off x="4621491" y="785341"/>
            <a:ext cx="3258956" cy="1323439"/>
          </a:xfrm>
          <a:prstGeom prst="rect">
            <a:avLst/>
          </a:prstGeom>
          <a:noFill/>
        </p:spPr>
        <p:txBody>
          <a:bodyPr wrap="square" rtlCol="0">
            <a:spAutoFit/>
          </a:bodyPr>
          <a:lstStyle/>
          <a:p>
            <a:pPr algn="ctr"/>
            <a:r>
              <a:rPr lang="en-GB" sz="4000" dirty="0">
                <a:solidFill>
                  <a:schemeClr val="accent1">
                    <a:lumMod val="50000"/>
                  </a:schemeClr>
                </a:solidFill>
              </a:rPr>
              <a:t>to visit, visiting</a:t>
            </a:r>
          </a:p>
        </p:txBody>
      </p:sp>
      <p:sp>
        <p:nvSpPr>
          <p:cNvPr id="127" name="Rounded Rectangle 126"/>
          <p:cNvSpPr/>
          <p:nvPr/>
        </p:nvSpPr>
        <p:spPr>
          <a:xfrm>
            <a:off x="4106415" y="2956574"/>
            <a:ext cx="3594355"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marzo</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28" name="Rounded Rectangle 127"/>
          <p:cNvSpPr/>
          <p:nvPr/>
        </p:nvSpPr>
        <p:spPr>
          <a:xfrm>
            <a:off x="1048359" y="5586216"/>
            <a:ext cx="2948866"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la parte</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29" name="Rounded Rectangle 128"/>
          <p:cNvSpPr/>
          <p:nvPr/>
        </p:nvSpPr>
        <p:spPr>
          <a:xfrm>
            <a:off x="7824047" y="4698981"/>
            <a:ext cx="359499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descubrir</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1" name="Rounded Rectangle 130"/>
          <p:cNvSpPr/>
          <p:nvPr/>
        </p:nvSpPr>
        <p:spPr>
          <a:xfrm>
            <a:off x="7824046" y="3830615"/>
            <a:ext cx="3609083"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mañana</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3" name="Rounded Rectangle 132"/>
          <p:cNvSpPr/>
          <p:nvPr/>
        </p:nvSpPr>
        <p:spPr>
          <a:xfrm>
            <a:off x="1048357" y="2957447"/>
            <a:ext cx="2948866"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vamos</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4" name="Rounded Rectangle 133"/>
          <p:cNvSpPr/>
          <p:nvPr/>
        </p:nvSpPr>
        <p:spPr>
          <a:xfrm>
            <a:off x="7807975" y="5570656"/>
            <a:ext cx="3643127"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el mundo</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5" name="Rounded Rectangle 134"/>
          <p:cNvSpPr/>
          <p:nvPr/>
        </p:nvSpPr>
        <p:spPr>
          <a:xfrm>
            <a:off x="1049875" y="3830615"/>
            <a:ext cx="2948866"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50000"/>
                  </a:schemeClr>
                </a:solidFill>
                <a:latin typeface="Century Gothic" panose="020F0302020204030204"/>
              </a:rPr>
              <a:t>por qué</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7" name="Rounded Rectangle 136"/>
          <p:cNvSpPr/>
          <p:nvPr/>
        </p:nvSpPr>
        <p:spPr>
          <a:xfrm>
            <a:off x="1062425" y="4709351"/>
            <a:ext cx="2948866"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divertido/a</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8" name="Rounded Rectangle 137"/>
          <p:cNvSpPr/>
          <p:nvPr/>
        </p:nvSpPr>
        <p:spPr>
          <a:xfrm>
            <a:off x="7809962" y="2972759"/>
            <a:ext cx="3609083"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abril</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39" name="Rounded Rectangle 138"/>
          <p:cNvSpPr/>
          <p:nvPr/>
        </p:nvSpPr>
        <p:spPr>
          <a:xfrm>
            <a:off x="4130609" y="3826844"/>
            <a:ext cx="3594355"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porque</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40" name="Rounded Rectangle 139"/>
          <p:cNvSpPr/>
          <p:nvPr/>
        </p:nvSpPr>
        <p:spPr>
          <a:xfrm>
            <a:off x="4105422" y="5586216"/>
            <a:ext cx="3594355"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el extranjero</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41" name="Rounded Rectangle 140"/>
          <p:cNvSpPr/>
          <p:nvPr/>
        </p:nvSpPr>
        <p:spPr>
          <a:xfrm>
            <a:off x="4130609" y="4709350"/>
            <a:ext cx="3594355"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50000"/>
                  </a:schemeClr>
                </a:solidFill>
                <a:latin typeface="Century Gothic" panose="020F0302020204030204"/>
              </a:rPr>
              <a:t>visitar</a:t>
            </a:r>
            <a:endParaRPr kumimoji="0" lang="en-GB" sz="3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40" name="Rounded Rectangle 11">
            <a:extLst>
              <a:ext uri="{FF2B5EF4-FFF2-40B4-BE49-F238E27FC236}">
                <a16:creationId xmlns:a16="http://schemas.microsoft.com/office/drawing/2014/main" id="{A316DD52-7894-4A75-969C-CA0645DA2978}"/>
              </a:ext>
            </a:extLst>
          </p:cNvPr>
          <p:cNvSpPr/>
          <p:nvPr/>
        </p:nvSpPr>
        <p:spPr>
          <a:xfrm>
            <a:off x="10635916" y="258166"/>
            <a:ext cx="129222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048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7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3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3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2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4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2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2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P spid="63" grpId="0"/>
      <p:bldP spid="63" grpId="1"/>
      <p:bldP spid="66" grpId="0"/>
      <p:bldP spid="66" grpId="1"/>
      <p:bldP spid="69" grpId="0"/>
      <p:bldP spid="69" grpId="1"/>
      <p:bldP spid="73" grpId="0"/>
      <p:bldP spid="73" grpId="1"/>
      <p:bldP spid="76" grpId="0"/>
      <p:bldP spid="76" grpId="1"/>
      <p:bldP spid="111" grpId="0"/>
      <p:bldP spid="111" grpId="1"/>
      <p:bldP spid="114" grpId="0"/>
      <p:bldP spid="114" grpId="1"/>
      <p:bldP spid="117" grpId="0"/>
      <p:bldP spid="117" grpId="1"/>
      <p:bldP spid="120" grpId="0"/>
      <p:bldP spid="120" grpId="1"/>
      <p:bldP spid="123" grpId="0"/>
      <p:bldP spid="123" grpId="1"/>
      <p:bldP spid="126" grpId="0"/>
      <p:bldP spid="127" grpId="0" animBg="1"/>
      <p:bldP spid="128" grpId="0" animBg="1"/>
      <p:bldP spid="129" grpId="0" animBg="1"/>
      <p:bldP spid="131" grpId="0" animBg="1"/>
      <p:bldP spid="133" grpId="0" animBg="1"/>
      <p:bldP spid="134" grpId="0" animBg="1"/>
      <p:bldP spid="135" grpId="0" animBg="1"/>
      <p:bldP spid="137" grpId="0" animBg="1"/>
      <p:bldP spid="138" grpId="0" animBg="1"/>
      <p:bldP spid="139" grpId="0" animBg="1"/>
      <p:bldP spid="140" grpId="0" animBg="1"/>
      <p:bldP spid="1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1" name="TextBox 20"/>
          <p:cNvSpPr txBox="1"/>
          <p:nvPr/>
        </p:nvSpPr>
        <p:spPr>
          <a:xfrm>
            <a:off x="699521" y="2141012"/>
            <a:ext cx="6958776" cy="830997"/>
          </a:xfrm>
          <a:prstGeom prst="rect">
            <a:avLst/>
          </a:prstGeom>
          <a:noFill/>
        </p:spPr>
        <p:txBody>
          <a:bodyPr wrap="square" rtlCol="0">
            <a:spAutoFit/>
          </a:bodyPr>
          <a:lstStyle/>
          <a:p>
            <a:r>
              <a:rPr lang="en-GB" sz="4800" b="1" dirty="0">
                <a:solidFill>
                  <a:schemeClr val="accent1">
                    <a:lumMod val="50000"/>
                  </a:schemeClr>
                </a:solidFill>
              </a:rPr>
              <a:t>I go to</a:t>
            </a:r>
            <a:r>
              <a:rPr lang="en-GB" sz="4800" dirty="0">
                <a:solidFill>
                  <a:schemeClr val="accent1">
                    <a:lumMod val="50000"/>
                  </a:schemeClr>
                </a:solidFill>
              </a:rPr>
              <a:t> the shop.</a:t>
            </a:r>
          </a:p>
        </p:txBody>
      </p:sp>
      <p:sp>
        <p:nvSpPr>
          <p:cNvPr id="2" name="Title 1"/>
          <p:cNvSpPr>
            <a:spLocks noGrp="1"/>
          </p:cNvSpPr>
          <p:nvPr>
            <p:ph type="title"/>
          </p:nvPr>
        </p:nvSpPr>
        <p:spPr>
          <a:xfrm>
            <a:off x="-2049" y="331823"/>
            <a:ext cx="5884235" cy="669609"/>
          </a:xfrm>
        </p:spPr>
        <p:txBody>
          <a:bodyPr>
            <a:noAutofit/>
          </a:bodyPr>
          <a:lstStyle/>
          <a:p>
            <a:r>
              <a:rPr lang="en-GB" sz="2400" b="1" dirty="0">
                <a:solidFill>
                  <a:schemeClr val="bg1"/>
                </a:solidFill>
              </a:rPr>
              <a:t>Talking about routine actions and future plans in English and Spanish</a:t>
            </a:r>
          </a:p>
        </p:txBody>
      </p:sp>
      <p:sp>
        <p:nvSpPr>
          <p:cNvPr id="6" name="TextBox 5"/>
          <p:cNvSpPr txBox="1"/>
          <p:nvPr/>
        </p:nvSpPr>
        <p:spPr>
          <a:xfrm>
            <a:off x="433212" y="1202247"/>
            <a:ext cx="11915750" cy="1384995"/>
          </a:xfrm>
          <a:prstGeom prst="rect">
            <a:avLst/>
          </a:prstGeom>
          <a:noFill/>
        </p:spPr>
        <p:txBody>
          <a:bodyPr wrap="square" rtlCol="0">
            <a:spAutoFit/>
          </a:bodyPr>
          <a:lstStyle/>
          <a:p>
            <a:r>
              <a:rPr lang="en-GB" sz="2400" dirty="0">
                <a:solidFill>
                  <a:schemeClr val="accent1">
                    <a:lumMod val="50000"/>
                  </a:schemeClr>
                </a:solidFill>
              </a:rPr>
              <a:t>In English we use different forms of the verb ‘go’ to say </a:t>
            </a:r>
            <a:r>
              <a:rPr lang="en-GB" sz="2400" b="1" dirty="0">
                <a:solidFill>
                  <a:schemeClr val="accent1">
                    <a:lumMod val="50000"/>
                  </a:schemeClr>
                </a:solidFill>
              </a:rPr>
              <a:t>where we normally go </a:t>
            </a:r>
            <a:r>
              <a:rPr lang="en-GB" sz="2400" dirty="0">
                <a:solidFill>
                  <a:schemeClr val="accent1">
                    <a:lumMod val="50000"/>
                  </a:schemeClr>
                </a:solidFill>
              </a:rPr>
              <a:t>and </a:t>
            </a:r>
            <a:r>
              <a:rPr lang="en-GB" sz="2400" b="1" dirty="0">
                <a:solidFill>
                  <a:schemeClr val="accent1">
                    <a:lumMod val="50000"/>
                  </a:schemeClr>
                </a:solidFill>
              </a:rPr>
              <a:t>what we are going to do </a:t>
            </a:r>
            <a:r>
              <a:rPr lang="en-GB" sz="2400" dirty="0">
                <a:solidFill>
                  <a:schemeClr val="accent1">
                    <a:lumMod val="50000"/>
                  </a:schemeClr>
                </a:solidFill>
              </a:rPr>
              <a:t>in the future.</a:t>
            </a:r>
          </a:p>
          <a:p>
            <a:endParaRPr lang="en-GB" sz="3600" dirty="0">
              <a:solidFill>
                <a:schemeClr val="accent1">
                  <a:lumMod val="50000"/>
                </a:schemeClr>
              </a:solidFill>
            </a:endParaRPr>
          </a:p>
        </p:txBody>
      </p:sp>
      <p:sp>
        <p:nvSpPr>
          <p:cNvPr id="24" name="TextBox 23"/>
          <p:cNvSpPr txBox="1"/>
          <p:nvPr/>
        </p:nvSpPr>
        <p:spPr>
          <a:xfrm>
            <a:off x="8437284" y="2235185"/>
            <a:ext cx="3529185" cy="584775"/>
          </a:xfrm>
          <a:prstGeom prst="rect">
            <a:avLst/>
          </a:prstGeom>
          <a:solidFill>
            <a:schemeClr val="accent2">
              <a:lumMod val="40000"/>
              <a:lumOff val="60000"/>
            </a:schemeClr>
          </a:solidFill>
          <a:ln>
            <a:solidFill>
              <a:schemeClr val="accent1">
                <a:lumMod val="50000"/>
              </a:schemeClr>
            </a:solidFill>
          </a:ln>
        </p:spPr>
        <p:txBody>
          <a:bodyPr wrap="square" rtlCol="0">
            <a:spAutoFit/>
          </a:bodyPr>
          <a:lstStyle/>
          <a:p>
            <a:r>
              <a:rPr lang="en-GB" sz="3200" dirty="0">
                <a:solidFill>
                  <a:schemeClr val="accent1">
                    <a:lumMod val="50000"/>
                  </a:schemeClr>
                </a:solidFill>
              </a:rPr>
              <a:t>Routine action.</a:t>
            </a:r>
          </a:p>
        </p:txBody>
      </p:sp>
      <p:sp>
        <p:nvSpPr>
          <p:cNvPr id="22" name="TextBox 21"/>
          <p:cNvSpPr txBox="1"/>
          <p:nvPr/>
        </p:nvSpPr>
        <p:spPr>
          <a:xfrm>
            <a:off x="590339" y="2951013"/>
            <a:ext cx="9427118" cy="830997"/>
          </a:xfrm>
          <a:prstGeom prst="rect">
            <a:avLst/>
          </a:prstGeom>
          <a:noFill/>
        </p:spPr>
        <p:txBody>
          <a:bodyPr wrap="square" rtlCol="0">
            <a:spAutoFit/>
          </a:bodyPr>
          <a:lstStyle/>
          <a:p>
            <a:r>
              <a:rPr lang="en-GB" sz="4800" b="1" dirty="0">
                <a:solidFill>
                  <a:schemeClr val="accent1">
                    <a:lumMod val="50000"/>
                  </a:schemeClr>
                </a:solidFill>
              </a:rPr>
              <a:t>I am going to</a:t>
            </a:r>
            <a:r>
              <a:rPr lang="en-GB" sz="4800" dirty="0">
                <a:solidFill>
                  <a:schemeClr val="accent1">
                    <a:lumMod val="50000"/>
                  </a:schemeClr>
                </a:solidFill>
              </a:rPr>
              <a:t> visit Madrid.</a:t>
            </a:r>
          </a:p>
        </p:txBody>
      </p:sp>
      <p:sp>
        <p:nvSpPr>
          <p:cNvPr id="27" name="Rounded Rectangle 26"/>
          <p:cNvSpPr/>
          <p:nvPr/>
        </p:nvSpPr>
        <p:spPr>
          <a:xfrm>
            <a:off x="596773" y="2235185"/>
            <a:ext cx="2120301" cy="695844"/>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590339" y="3069367"/>
            <a:ext cx="4151478" cy="69500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8437284" y="3074123"/>
            <a:ext cx="3529185" cy="584775"/>
          </a:xfrm>
          <a:prstGeom prst="rect">
            <a:avLst/>
          </a:prstGeom>
          <a:solidFill>
            <a:schemeClr val="accent2">
              <a:lumMod val="40000"/>
              <a:lumOff val="60000"/>
            </a:schemeClr>
          </a:solidFill>
          <a:ln>
            <a:solidFill>
              <a:schemeClr val="accent1">
                <a:lumMod val="50000"/>
              </a:schemeClr>
            </a:solidFill>
          </a:ln>
        </p:spPr>
        <p:txBody>
          <a:bodyPr wrap="square" rtlCol="0">
            <a:spAutoFit/>
          </a:bodyPr>
          <a:lstStyle/>
          <a:p>
            <a:r>
              <a:rPr lang="en-GB" sz="3200" dirty="0">
                <a:solidFill>
                  <a:schemeClr val="accent1">
                    <a:lumMod val="50000"/>
                  </a:schemeClr>
                </a:solidFill>
              </a:rPr>
              <a:t>Future plan.</a:t>
            </a:r>
          </a:p>
        </p:txBody>
      </p:sp>
      <p:sp>
        <p:nvSpPr>
          <p:cNvPr id="30" name="TextBox 29"/>
          <p:cNvSpPr txBox="1"/>
          <p:nvPr/>
        </p:nvSpPr>
        <p:spPr>
          <a:xfrm>
            <a:off x="433212" y="4205371"/>
            <a:ext cx="11915750" cy="1015663"/>
          </a:xfrm>
          <a:prstGeom prst="rect">
            <a:avLst/>
          </a:prstGeom>
          <a:noFill/>
        </p:spPr>
        <p:txBody>
          <a:bodyPr wrap="square" rtlCol="0">
            <a:spAutoFit/>
          </a:bodyPr>
          <a:lstStyle/>
          <a:p>
            <a:r>
              <a:rPr lang="en-GB" sz="2400" dirty="0">
                <a:solidFill>
                  <a:schemeClr val="accent1">
                    <a:lumMod val="50000"/>
                  </a:schemeClr>
                </a:solidFill>
              </a:rPr>
              <a:t>In Spanish, the same form of ‘</a:t>
            </a:r>
            <a:r>
              <a:rPr lang="en-GB" sz="2400" b="1" dirty="0">
                <a:solidFill>
                  <a:schemeClr val="accent1">
                    <a:lumMod val="50000"/>
                  </a:schemeClr>
                </a:solidFill>
              </a:rPr>
              <a:t>ir</a:t>
            </a:r>
            <a:r>
              <a:rPr lang="en-GB" sz="2400" dirty="0">
                <a:solidFill>
                  <a:schemeClr val="accent1">
                    <a:lumMod val="50000"/>
                  </a:schemeClr>
                </a:solidFill>
              </a:rPr>
              <a:t>’ is used for both:</a:t>
            </a:r>
          </a:p>
          <a:p>
            <a:endParaRPr lang="en-GB" sz="3600" dirty="0">
              <a:solidFill>
                <a:schemeClr val="accent1">
                  <a:lumMod val="50000"/>
                </a:schemeClr>
              </a:solidFill>
            </a:endParaRPr>
          </a:p>
        </p:txBody>
      </p:sp>
      <p:sp>
        <p:nvSpPr>
          <p:cNvPr id="31" name="TextBox 30"/>
          <p:cNvSpPr txBox="1"/>
          <p:nvPr/>
        </p:nvSpPr>
        <p:spPr>
          <a:xfrm>
            <a:off x="590339" y="4751922"/>
            <a:ext cx="6958776" cy="830997"/>
          </a:xfrm>
          <a:prstGeom prst="rect">
            <a:avLst/>
          </a:prstGeom>
          <a:noFill/>
        </p:spPr>
        <p:txBody>
          <a:bodyPr wrap="square" rtlCol="0">
            <a:spAutoFit/>
          </a:bodyPr>
          <a:lstStyle/>
          <a:p>
            <a:r>
              <a:rPr lang="en-GB" sz="4800" b="1" dirty="0">
                <a:solidFill>
                  <a:schemeClr val="accent1">
                    <a:lumMod val="50000"/>
                  </a:schemeClr>
                </a:solidFill>
              </a:rPr>
              <a:t>Voy a</a:t>
            </a:r>
            <a:r>
              <a:rPr lang="en-GB" sz="4800" dirty="0">
                <a:solidFill>
                  <a:schemeClr val="accent1">
                    <a:lumMod val="50000"/>
                  </a:schemeClr>
                </a:solidFill>
              </a:rPr>
              <a:t> la tienda.</a:t>
            </a:r>
          </a:p>
        </p:txBody>
      </p:sp>
      <p:sp>
        <p:nvSpPr>
          <p:cNvPr id="32" name="TextBox 31"/>
          <p:cNvSpPr txBox="1"/>
          <p:nvPr/>
        </p:nvSpPr>
        <p:spPr>
          <a:xfrm>
            <a:off x="590339" y="5515759"/>
            <a:ext cx="6958776" cy="830997"/>
          </a:xfrm>
          <a:prstGeom prst="rect">
            <a:avLst/>
          </a:prstGeom>
          <a:noFill/>
        </p:spPr>
        <p:txBody>
          <a:bodyPr wrap="square" rtlCol="0">
            <a:spAutoFit/>
          </a:bodyPr>
          <a:lstStyle/>
          <a:p>
            <a:r>
              <a:rPr lang="en-GB" sz="4800" b="1" dirty="0">
                <a:solidFill>
                  <a:schemeClr val="accent1">
                    <a:lumMod val="50000"/>
                  </a:schemeClr>
                </a:solidFill>
              </a:rPr>
              <a:t>Voy a</a:t>
            </a:r>
            <a:r>
              <a:rPr lang="en-GB" sz="4800" dirty="0">
                <a:solidFill>
                  <a:schemeClr val="accent1">
                    <a:lumMod val="50000"/>
                  </a:schemeClr>
                </a:solidFill>
              </a:rPr>
              <a:t> visitar Madrid.</a:t>
            </a:r>
          </a:p>
        </p:txBody>
      </p:sp>
      <p:sp>
        <p:nvSpPr>
          <p:cNvPr id="33" name="TextBox 32"/>
          <p:cNvSpPr txBox="1"/>
          <p:nvPr/>
        </p:nvSpPr>
        <p:spPr>
          <a:xfrm>
            <a:off x="8437284" y="4823101"/>
            <a:ext cx="3529185" cy="584775"/>
          </a:xfrm>
          <a:prstGeom prst="rect">
            <a:avLst/>
          </a:prstGeom>
          <a:solidFill>
            <a:schemeClr val="accent2">
              <a:lumMod val="40000"/>
              <a:lumOff val="60000"/>
            </a:schemeClr>
          </a:solidFill>
          <a:ln>
            <a:solidFill>
              <a:schemeClr val="accent1">
                <a:lumMod val="50000"/>
              </a:schemeClr>
            </a:solidFill>
          </a:ln>
        </p:spPr>
        <p:txBody>
          <a:bodyPr wrap="square" rtlCol="0">
            <a:spAutoFit/>
          </a:bodyPr>
          <a:lstStyle/>
          <a:p>
            <a:r>
              <a:rPr lang="en-GB" sz="3200" dirty="0">
                <a:solidFill>
                  <a:schemeClr val="accent1">
                    <a:lumMod val="50000"/>
                  </a:schemeClr>
                </a:solidFill>
              </a:rPr>
              <a:t>Routine action.</a:t>
            </a:r>
          </a:p>
        </p:txBody>
      </p:sp>
      <p:sp>
        <p:nvSpPr>
          <p:cNvPr id="34" name="TextBox 33"/>
          <p:cNvSpPr txBox="1"/>
          <p:nvPr/>
        </p:nvSpPr>
        <p:spPr>
          <a:xfrm>
            <a:off x="8437284" y="5662039"/>
            <a:ext cx="3529185" cy="584775"/>
          </a:xfrm>
          <a:prstGeom prst="rect">
            <a:avLst/>
          </a:prstGeom>
          <a:solidFill>
            <a:schemeClr val="accent2">
              <a:lumMod val="40000"/>
              <a:lumOff val="60000"/>
            </a:schemeClr>
          </a:solidFill>
          <a:ln>
            <a:solidFill>
              <a:schemeClr val="accent1">
                <a:lumMod val="50000"/>
              </a:schemeClr>
            </a:solidFill>
          </a:ln>
        </p:spPr>
        <p:txBody>
          <a:bodyPr wrap="square" rtlCol="0">
            <a:spAutoFit/>
          </a:bodyPr>
          <a:lstStyle/>
          <a:p>
            <a:r>
              <a:rPr lang="en-GB" sz="3200" dirty="0">
                <a:solidFill>
                  <a:schemeClr val="accent1">
                    <a:lumMod val="50000"/>
                  </a:schemeClr>
                </a:solidFill>
              </a:rPr>
              <a:t>Future plan.</a:t>
            </a:r>
          </a:p>
        </p:txBody>
      </p:sp>
      <p:sp>
        <p:nvSpPr>
          <p:cNvPr id="35" name="Rounded Rectangle 34"/>
          <p:cNvSpPr/>
          <p:nvPr/>
        </p:nvSpPr>
        <p:spPr>
          <a:xfrm>
            <a:off x="590338" y="4823101"/>
            <a:ext cx="1878541" cy="69265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590338" y="5608097"/>
            <a:ext cx="1878541" cy="69265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408229" y="85613"/>
            <a:ext cx="783771" cy="400110"/>
          </a:xfrm>
          <a:prstGeom prst="rect">
            <a:avLst/>
          </a:prstGeom>
          <a:noFill/>
          <a:ln>
            <a:noFill/>
          </a:ln>
        </p:spPr>
        <p:txBody>
          <a:bodyPr wrap="square" rtlCol="0">
            <a:spAutoFit/>
          </a:bodyPr>
          <a:lstStyle/>
          <a:p>
            <a:r>
              <a:rPr lang="en-GB" sz="2000" b="1" dirty="0">
                <a:solidFill>
                  <a:schemeClr val="accent1">
                    <a:lumMod val="50000"/>
                  </a:schemeClr>
                </a:solidFill>
              </a:rPr>
              <a:t>[1/2]</a:t>
            </a:r>
          </a:p>
        </p:txBody>
      </p:sp>
    </p:spTree>
    <p:extLst>
      <p:ext uri="{BB962C8B-B14F-4D97-AF65-F5344CB8AC3E}">
        <p14:creationId xmlns:p14="http://schemas.microsoft.com/office/powerpoint/2010/main" val="26549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P spid="24" grpId="0" animBg="1"/>
      <p:bldP spid="22" grpId="0"/>
      <p:bldP spid="27" grpId="0" animBg="1"/>
      <p:bldP spid="28" grpId="0" animBg="1"/>
      <p:bldP spid="29" grpId="0" animBg="1"/>
      <p:bldP spid="30" grpId="0"/>
      <p:bldP spid="31" grpId="0"/>
      <p:bldP spid="32" grpId="0"/>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a + infinitive</a:t>
            </a:r>
          </a:p>
        </p:txBody>
      </p:sp>
      <p:sp>
        <p:nvSpPr>
          <p:cNvPr id="6" name="TextBox 5"/>
          <p:cNvSpPr txBox="1"/>
          <p:nvPr/>
        </p:nvSpPr>
        <p:spPr>
          <a:xfrm>
            <a:off x="82286" y="1400528"/>
            <a:ext cx="11915750" cy="1631216"/>
          </a:xfrm>
          <a:prstGeom prst="rect">
            <a:avLst/>
          </a:prstGeom>
          <a:noFill/>
        </p:spPr>
        <p:txBody>
          <a:bodyPr wrap="square" rtlCol="0">
            <a:spAutoFit/>
          </a:bodyPr>
          <a:lstStyle/>
          <a:p>
            <a:r>
              <a:rPr lang="en-GB" sz="3200" dirty="0">
                <a:solidFill>
                  <a:schemeClr val="accent1">
                    <a:lumMod val="50000"/>
                  </a:schemeClr>
                </a:solidFill>
              </a:rPr>
              <a:t>To talk about </a:t>
            </a:r>
            <a:r>
              <a:rPr lang="en-GB" sz="3200" b="1" dirty="0">
                <a:solidFill>
                  <a:schemeClr val="accent1">
                    <a:lumMod val="50000"/>
                  </a:schemeClr>
                </a:solidFill>
              </a:rPr>
              <a:t>what someone is going to do </a:t>
            </a:r>
            <a:r>
              <a:rPr lang="en-GB" sz="3200" dirty="0">
                <a:solidFill>
                  <a:schemeClr val="accent1">
                    <a:lumMod val="50000"/>
                  </a:schemeClr>
                </a:solidFill>
              </a:rPr>
              <a:t>(future plans), use part of the verb ‘ir’ + a + infinitive: </a:t>
            </a:r>
          </a:p>
          <a:p>
            <a:endParaRPr lang="en-GB" sz="3600" dirty="0">
              <a:solidFill>
                <a:schemeClr val="accent1">
                  <a:lumMod val="50000"/>
                </a:schemeClr>
              </a:solidFill>
            </a:endParaRPr>
          </a:p>
        </p:txBody>
      </p:sp>
      <p:sp>
        <p:nvSpPr>
          <p:cNvPr id="7" name="TextBox 6"/>
          <p:cNvSpPr txBox="1"/>
          <p:nvPr/>
        </p:nvSpPr>
        <p:spPr>
          <a:xfrm>
            <a:off x="220698" y="2899967"/>
            <a:ext cx="1569743" cy="553998"/>
          </a:xfrm>
          <a:prstGeom prst="rect">
            <a:avLst/>
          </a:prstGeom>
          <a:noFill/>
        </p:spPr>
        <p:txBody>
          <a:bodyPr wrap="square" rtlCol="0">
            <a:spAutoFit/>
          </a:bodyPr>
          <a:lstStyle/>
          <a:p>
            <a:r>
              <a:rPr lang="en-GB" sz="3000" b="1" dirty="0">
                <a:solidFill>
                  <a:srgbClr val="E25B00"/>
                </a:solidFill>
              </a:rPr>
              <a:t>Vamos</a:t>
            </a:r>
          </a:p>
        </p:txBody>
      </p:sp>
      <p:sp>
        <p:nvSpPr>
          <p:cNvPr id="8" name="TextBox 7"/>
          <p:cNvSpPr txBox="1"/>
          <p:nvPr/>
        </p:nvSpPr>
        <p:spPr>
          <a:xfrm>
            <a:off x="1665725" y="2906107"/>
            <a:ext cx="693240" cy="553998"/>
          </a:xfrm>
          <a:prstGeom prst="rect">
            <a:avLst/>
          </a:prstGeom>
          <a:noFill/>
        </p:spPr>
        <p:txBody>
          <a:bodyPr wrap="square" rtlCol="0">
            <a:spAutoFit/>
          </a:bodyPr>
          <a:lstStyle/>
          <a:p>
            <a:r>
              <a:rPr lang="en-GB" sz="3000" b="1" dirty="0">
                <a:solidFill>
                  <a:srgbClr val="E25B00"/>
                </a:solidFill>
              </a:rPr>
              <a:t>a</a:t>
            </a:r>
          </a:p>
        </p:txBody>
      </p:sp>
      <p:sp>
        <p:nvSpPr>
          <p:cNvPr id="9" name="TextBox 8"/>
          <p:cNvSpPr txBox="1"/>
          <p:nvPr/>
        </p:nvSpPr>
        <p:spPr>
          <a:xfrm>
            <a:off x="2040660" y="2899256"/>
            <a:ext cx="1443211" cy="553998"/>
          </a:xfrm>
          <a:prstGeom prst="rect">
            <a:avLst/>
          </a:prstGeom>
          <a:noFill/>
        </p:spPr>
        <p:txBody>
          <a:bodyPr wrap="square" rtlCol="0">
            <a:spAutoFit/>
          </a:bodyPr>
          <a:lstStyle/>
          <a:p>
            <a:r>
              <a:rPr lang="en-GB" sz="3000" b="1" dirty="0">
                <a:solidFill>
                  <a:srgbClr val="E25B00"/>
                </a:solidFill>
              </a:rPr>
              <a:t>visitar</a:t>
            </a:r>
          </a:p>
        </p:txBody>
      </p:sp>
      <p:sp>
        <p:nvSpPr>
          <p:cNvPr id="10" name="TextBox 9"/>
          <p:cNvSpPr txBox="1"/>
          <p:nvPr/>
        </p:nvSpPr>
        <p:spPr>
          <a:xfrm>
            <a:off x="5876959" y="2910066"/>
            <a:ext cx="6822563" cy="553998"/>
          </a:xfrm>
          <a:prstGeom prst="rect">
            <a:avLst/>
          </a:prstGeom>
          <a:noFill/>
        </p:spPr>
        <p:txBody>
          <a:bodyPr wrap="square" rtlCol="0">
            <a:spAutoFit/>
          </a:bodyPr>
          <a:lstStyle/>
          <a:p>
            <a:r>
              <a:rPr lang="en-GB" sz="3000" b="1" dirty="0">
                <a:solidFill>
                  <a:schemeClr val="accent1">
                    <a:lumMod val="50000"/>
                  </a:schemeClr>
                </a:solidFill>
              </a:rPr>
              <a:t>We are going to visit the square.</a:t>
            </a:r>
          </a:p>
        </p:txBody>
      </p:sp>
      <p:sp>
        <p:nvSpPr>
          <p:cNvPr id="11" name="TextBox 10"/>
          <p:cNvSpPr txBox="1"/>
          <p:nvPr/>
        </p:nvSpPr>
        <p:spPr>
          <a:xfrm>
            <a:off x="220698" y="3774498"/>
            <a:ext cx="954725" cy="553998"/>
          </a:xfrm>
          <a:prstGeom prst="rect">
            <a:avLst/>
          </a:prstGeom>
          <a:noFill/>
        </p:spPr>
        <p:txBody>
          <a:bodyPr wrap="square" rtlCol="0">
            <a:spAutoFit/>
          </a:bodyPr>
          <a:lstStyle/>
          <a:p>
            <a:r>
              <a:rPr lang="en-GB" sz="3000" b="1" dirty="0">
                <a:solidFill>
                  <a:srgbClr val="E25B00"/>
                </a:solidFill>
              </a:rPr>
              <a:t>Voy</a:t>
            </a:r>
          </a:p>
        </p:txBody>
      </p:sp>
      <p:sp>
        <p:nvSpPr>
          <p:cNvPr id="12" name="TextBox 11"/>
          <p:cNvSpPr txBox="1"/>
          <p:nvPr/>
        </p:nvSpPr>
        <p:spPr>
          <a:xfrm>
            <a:off x="1077777" y="3781383"/>
            <a:ext cx="693240" cy="553998"/>
          </a:xfrm>
          <a:prstGeom prst="rect">
            <a:avLst/>
          </a:prstGeom>
          <a:noFill/>
        </p:spPr>
        <p:txBody>
          <a:bodyPr wrap="square" rtlCol="0">
            <a:spAutoFit/>
          </a:bodyPr>
          <a:lstStyle/>
          <a:p>
            <a:r>
              <a:rPr lang="en-GB" sz="3000" b="1" dirty="0">
                <a:solidFill>
                  <a:srgbClr val="E25B00"/>
                </a:solidFill>
              </a:rPr>
              <a:t>a</a:t>
            </a:r>
          </a:p>
        </p:txBody>
      </p:sp>
      <p:sp>
        <p:nvSpPr>
          <p:cNvPr id="13" name="TextBox 12"/>
          <p:cNvSpPr txBox="1"/>
          <p:nvPr/>
        </p:nvSpPr>
        <p:spPr>
          <a:xfrm>
            <a:off x="1445289" y="3781383"/>
            <a:ext cx="1967970" cy="553998"/>
          </a:xfrm>
          <a:prstGeom prst="rect">
            <a:avLst/>
          </a:prstGeom>
          <a:noFill/>
        </p:spPr>
        <p:txBody>
          <a:bodyPr wrap="square" rtlCol="0">
            <a:spAutoFit/>
          </a:bodyPr>
          <a:lstStyle/>
          <a:p>
            <a:r>
              <a:rPr lang="en-GB" sz="3000" b="1" dirty="0">
                <a:solidFill>
                  <a:srgbClr val="E25B00"/>
                </a:solidFill>
              </a:rPr>
              <a:t>descubrir</a:t>
            </a:r>
          </a:p>
        </p:txBody>
      </p:sp>
      <p:sp>
        <p:nvSpPr>
          <p:cNvPr id="14" name="TextBox 13"/>
          <p:cNvSpPr txBox="1"/>
          <p:nvPr/>
        </p:nvSpPr>
        <p:spPr>
          <a:xfrm>
            <a:off x="5814361" y="3776819"/>
            <a:ext cx="6746749" cy="553998"/>
          </a:xfrm>
          <a:prstGeom prst="rect">
            <a:avLst/>
          </a:prstGeom>
          <a:noFill/>
        </p:spPr>
        <p:txBody>
          <a:bodyPr wrap="square" rtlCol="0">
            <a:spAutoFit/>
          </a:bodyPr>
          <a:lstStyle/>
          <a:p>
            <a:r>
              <a:rPr lang="en-GB" sz="3000" b="1" dirty="0">
                <a:solidFill>
                  <a:schemeClr val="accent1">
                    <a:lumMod val="50000"/>
                  </a:schemeClr>
                </a:solidFill>
              </a:rPr>
              <a:t>I am going to discover the world.</a:t>
            </a:r>
          </a:p>
        </p:txBody>
      </p:sp>
      <p:sp>
        <p:nvSpPr>
          <p:cNvPr id="17" name="Rounded Rectangle 16"/>
          <p:cNvSpPr/>
          <p:nvPr/>
        </p:nvSpPr>
        <p:spPr>
          <a:xfrm>
            <a:off x="251628" y="2867351"/>
            <a:ext cx="1423550" cy="634197"/>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8" name="Rounded Rectangle 17"/>
          <p:cNvSpPr/>
          <p:nvPr/>
        </p:nvSpPr>
        <p:spPr>
          <a:xfrm>
            <a:off x="5876959" y="2829578"/>
            <a:ext cx="2618863" cy="628709"/>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9" name="Rounded Rectangle 18"/>
          <p:cNvSpPr/>
          <p:nvPr/>
        </p:nvSpPr>
        <p:spPr>
          <a:xfrm>
            <a:off x="251628" y="3764396"/>
            <a:ext cx="838086" cy="567704"/>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0" name="Rounded Rectangle 19"/>
          <p:cNvSpPr/>
          <p:nvPr/>
        </p:nvSpPr>
        <p:spPr>
          <a:xfrm>
            <a:off x="5788960" y="3764396"/>
            <a:ext cx="2148964" cy="602814"/>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3" name="TextBox 22"/>
          <p:cNvSpPr txBox="1"/>
          <p:nvPr/>
        </p:nvSpPr>
        <p:spPr>
          <a:xfrm>
            <a:off x="319483" y="4869808"/>
            <a:ext cx="11470735" cy="584775"/>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r>
              <a:rPr lang="en-GB" sz="3200" dirty="0">
                <a:solidFill>
                  <a:schemeClr val="accent1">
                    <a:lumMod val="50000"/>
                  </a:schemeClr>
                </a:solidFill>
              </a:rPr>
              <a:t>Choose the part of the verb ‘ir’ to say </a:t>
            </a:r>
            <a:r>
              <a:rPr lang="en-GB" sz="3200" b="1" dirty="0">
                <a:solidFill>
                  <a:schemeClr val="accent1">
                    <a:lumMod val="50000"/>
                  </a:schemeClr>
                </a:solidFill>
              </a:rPr>
              <a:t>who</a:t>
            </a:r>
            <a:r>
              <a:rPr lang="en-GB" sz="3200" dirty="0">
                <a:solidFill>
                  <a:schemeClr val="accent1">
                    <a:lumMod val="50000"/>
                  </a:schemeClr>
                </a:solidFill>
              </a:rPr>
              <a:t> is going.</a:t>
            </a:r>
          </a:p>
        </p:txBody>
      </p:sp>
      <p:sp>
        <p:nvSpPr>
          <p:cNvPr id="24" name="TextBox 23"/>
          <p:cNvSpPr txBox="1"/>
          <p:nvPr/>
        </p:nvSpPr>
        <p:spPr>
          <a:xfrm>
            <a:off x="319483" y="4879963"/>
            <a:ext cx="11470735" cy="1077218"/>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r>
              <a:rPr lang="en-GB" sz="3200" dirty="0">
                <a:solidFill>
                  <a:schemeClr val="accent1">
                    <a:lumMod val="50000"/>
                  </a:schemeClr>
                </a:solidFill>
              </a:rPr>
              <a:t>Use ‘</a:t>
            </a:r>
            <a:r>
              <a:rPr lang="en-GB" sz="3200" b="1" dirty="0">
                <a:solidFill>
                  <a:schemeClr val="accent1">
                    <a:lumMod val="50000"/>
                  </a:schemeClr>
                </a:solidFill>
              </a:rPr>
              <a:t>a</a:t>
            </a:r>
            <a:r>
              <a:rPr lang="en-GB" sz="3200" dirty="0">
                <a:solidFill>
                  <a:schemeClr val="accent1">
                    <a:lumMod val="50000"/>
                  </a:schemeClr>
                </a:solidFill>
              </a:rPr>
              <a:t>’ plus an </a:t>
            </a:r>
            <a:r>
              <a:rPr lang="en-GB" sz="3200" b="1" dirty="0">
                <a:solidFill>
                  <a:schemeClr val="accent1">
                    <a:lumMod val="50000"/>
                  </a:schemeClr>
                </a:solidFill>
              </a:rPr>
              <a:t>infinitive</a:t>
            </a:r>
            <a:r>
              <a:rPr lang="en-GB" sz="3200" dirty="0">
                <a:solidFill>
                  <a:schemeClr val="accent1">
                    <a:lumMod val="50000"/>
                  </a:schemeClr>
                </a:solidFill>
              </a:rPr>
              <a:t> to make this a sentence about the future.</a:t>
            </a:r>
          </a:p>
        </p:txBody>
      </p:sp>
      <p:sp>
        <p:nvSpPr>
          <p:cNvPr id="25" name="Rounded Rectangle 24"/>
          <p:cNvSpPr/>
          <p:nvPr/>
        </p:nvSpPr>
        <p:spPr>
          <a:xfrm>
            <a:off x="1737037" y="2881419"/>
            <a:ext cx="1526623" cy="634197"/>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6" name="Rounded Rectangle 25"/>
          <p:cNvSpPr/>
          <p:nvPr/>
        </p:nvSpPr>
        <p:spPr>
          <a:xfrm>
            <a:off x="1145576" y="3778490"/>
            <a:ext cx="2199884" cy="554831"/>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1" name="TextBox 20"/>
          <p:cNvSpPr txBox="1"/>
          <p:nvPr/>
        </p:nvSpPr>
        <p:spPr>
          <a:xfrm>
            <a:off x="3250099" y="2912101"/>
            <a:ext cx="2017261" cy="553998"/>
          </a:xfrm>
          <a:prstGeom prst="rect">
            <a:avLst/>
          </a:prstGeom>
          <a:noFill/>
        </p:spPr>
        <p:txBody>
          <a:bodyPr wrap="square" rtlCol="0">
            <a:spAutoFit/>
          </a:bodyPr>
          <a:lstStyle/>
          <a:p>
            <a:r>
              <a:rPr lang="en-GB" sz="3000" b="1" dirty="0">
                <a:solidFill>
                  <a:srgbClr val="E25B00"/>
                </a:solidFill>
              </a:rPr>
              <a:t>la plaza.</a:t>
            </a:r>
          </a:p>
        </p:txBody>
      </p:sp>
      <p:sp>
        <p:nvSpPr>
          <p:cNvPr id="22" name="TextBox 21"/>
          <p:cNvSpPr txBox="1"/>
          <p:nvPr/>
        </p:nvSpPr>
        <p:spPr>
          <a:xfrm>
            <a:off x="3272723" y="3775209"/>
            <a:ext cx="2196563" cy="553998"/>
          </a:xfrm>
          <a:prstGeom prst="rect">
            <a:avLst/>
          </a:prstGeom>
          <a:noFill/>
        </p:spPr>
        <p:txBody>
          <a:bodyPr wrap="square" rtlCol="0">
            <a:spAutoFit/>
          </a:bodyPr>
          <a:lstStyle/>
          <a:p>
            <a:r>
              <a:rPr lang="en-GB" sz="3000" b="1" dirty="0">
                <a:solidFill>
                  <a:srgbClr val="E25B00"/>
                </a:solidFill>
              </a:rPr>
              <a:t>el mundo.</a:t>
            </a:r>
          </a:p>
        </p:txBody>
      </p:sp>
      <p:sp>
        <p:nvSpPr>
          <p:cNvPr id="27" name="TextBox 26"/>
          <p:cNvSpPr txBox="1"/>
          <p:nvPr/>
        </p:nvSpPr>
        <p:spPr>
          <a:xfrm>
            <a:off x="11408229" y="85613"/>
            <a:ext cx="783771" cy="400110"/>
          </a:xfrm>
          <a:prstGeom prst="rect">
            <a:avLst/>
          </a:prstGeom>
          <a:noFill/>
          <a:ln>
            <a:noFill/>
          </a:ln>
        </p:spPr>
        <p:txBody>
          <a:bodyPr wrap="square" rtlCol="0">
            <a:spAutoFit/>
          </a:bodyPr>
          <a:lstStyle/>
          <a:p>
            <a:r>
              <a:rPr lang="en-GB" sz="2000" b="1" dirty="0">
                <a:solidFill>
                  <a:schemeClr val="accent1">
                    <a:lumMod val="50000"/>
                  </a:schemeClr>
                </a:solidFill>
              </a:rPr>
              <a:t>[2/2]</a:t>
            </a:r>
          </a:p>
        </p:txBody>
      </p:sp>
    </p:spTree>
    <p:extLst>
      <p:ext uri="{BB962C8B-B14F-4D97-AF65-F5344CB8AC3E}">
        <p14:creationId xmlns:p14="http://schemas.microsoft.com/office/powerpoint/2010/main" val="425283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7" grpId="0" animBg="1"/>
      <p:bldP spid="17" grpId="1" animBg="1"/>
      <p:bldP spid="18" grpId="0" animBg="1"/>
      <p:bldP spid="18" grpId="1" animBg="1"/>
      <p:bldP spid="19" grpId="0" animBg="1"/>
      <p:bldP spid="19" grpId="1" animBg="1"/>
      <p:bldP spid="20" grpId="0" animBg="1"/>
      <p:bldP spid="20" grpId="1" animBg="1"/>
      <p:bldP spid="23" grpId="0" animBg="1"/>
      <p:bldP spid="23" grpId="1" animBg="1"/>
      <p:bldP spid="24" grpId="0" animBg="1"/>
      <p:bldP spid="25" grpId="0" animBg="1"/>
      <p:bldP spid="26" grpId="0" animBg="1"/>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a + infinitive</a:t>
            </a:r>
          </a:p>
        </p:txBody>
      </p:sp>
      <p:sp>
        <p:nvSpPr>
          <p:cNvPr id="6" name="TextBox 5"/>
          <p:cNvSpPr txBox="1"/>
          <p:nvPr/>
        </p:nvSpPr>
        <p:spPr>
          <a:xfrm>
            <a:off x="276250" y="1325563"/>
            <a:ext cx="11915750" cy="1077218"/>
          </a:xfrm>
          <a:prstGeom prst="rect">
            <a:avLst/>
          </a:prstGeom>
          <a:noFill/>
        </p:spPr>
        <p:txBody>
          <a:bodyPr wrap="square" rtlCol="0">
            <a:spAutoFit/>
          </a:bodyPr>
          <a:lstStyle/>
          <a:p>
            <a:r>
              <a:rPr lang="en-GB" sz="3200" dirty="0">
                <a:solidFill>
                  <a:schemeClr val="accent1">
                    <a:lumMod val="50000"/>
                  </a:schemeClr>
                </a:solidFill>
              </a:rPr>
              <a:t>As you know, in Spanish, the same word order is used for both statements and questions:</a:t>
            </a:r>
          </a:p>
        </p:txBody>
      </p:sp>
      <p:sp>
        <p:nvSpPr>
          <p:cNvPr id="7" name="TextBox 6"/>
          <p:cNvSpPr txBox="1"/>
          <p:nvPr/>
        </p:nvSpPr>
        <p:spPr>
          <a:xfrm>
            <a:off x="802960" y="2402781"/>
            <a:ext cx="10314949" cy="830997"/>
          </a:xfrm>
          <a:prstGeom prst="rect">
            <a:avLst/>
          </a:prstGeom>
          <a:noFill/>
        </p:spPr>
        <p:txBody>
          <a:bodyPr wrap="square" rtlCol="0">
            <a:spAutoFit/>
          </a:bodyPr>
          <a:lstStyle/>
          <a:p>
            <a:r>
              <a:rPr lang="en-GB" sz="4800" b="1" dirty="0">
                <a:solidFill>
                  <a:srgbClr val="E25B00"/>
                </a:solidFill>
              </a:rPr>
              <a:t>Vamos a visitar Francia en marzo. </a:t>
            </a:r>
          </a:p>
        </p:txBody>
      </p:sp>
      <p:sp>
        <p:nvSpPr>
          <p:cNvPr id="10" name="TextBox 9"/>
          <p:cNvSpPr txBox="1"/>
          <p:nvPr/>
        </p:nvSpPr>
        <p:spPr>
          <a:xfrm>
            <a:off x="889035" y="3158828"/>
            <a:ext cx="11431272" cy="584775"/>
          </a:xfrm>
          <a:prstGeom prst="rect">
            <a:avLst/>
          </a:prstGeom>
          <a:noFill/>
        </p:spPr>
        <p:txBody>
          <a:bodyPr wrap="square" rtlCol="0">
            <a:spAutoFit/>
          </a:bodyPr>
          <a:lstStyle/>
          <a:p>
            <a:r>
              <a:rPr lang="en-GB" sz="3200" b="1" dirty="0">
                <a:solidFill>
                  <a:schemeClr val="accent1">
                    <a:lumMod val="50000"/>
                  </a:schemeClr>
                </a:solidFill>
              </a:rPr>
              <a:t>We are going to visit France in March.</a:t>
            </a:r>
          </a:p>
        </p:txBody>
      </p:sp>
      <p:sp>
        <p:nvSpPr>
          <p:cNvPr id="21" name="TextBox 20"/>
          <p:cNvSpPr txBox="1"/>
          <p:nvPr/>
        </p:nvSpPr>
        <p:spPr>
          <a:xfrm>
            <a:off x="684596" y="3895497"/>
            <a:ext cx="11431273" cy="830997"/>
          </a:xfrm>
          <a:prstGeom prst="rect">
            <a:avLst/>
          </a:prstGeom>
          <a:noFill/>
        </p:spPr>
        <p:txBody>
          <a:bodyPr wrap="square" rtlCol="0">
            <a:spAutoFit/>
          </a:bodyPr>
          <a:lstStyle/>
          <a:p>
            <a:r>
              <a:rPr lang="en-GB" sz="4800" b="1" dirty="0">
                <a:solidFill>
                  <a:srgbClr val="E25B00"/>
                </a:solidFill>
              </a:rPr>
              <a:t>¿Vamos a visitar Francia en marzo? </a:t>
            </a:r>
          </a:p>
        </p:txBody>
      </p:sp>
      <p:sp>
        <p:nvSpPr>
          <p:cNvPr id="22" name="TextBox 21"/>
          <p:cNvSpPr txBox="1"/>
          <p:nvPr/>
        </p:nvSpPr>
        <p:spPr>
          <a:xfrm>
            <a:off x="889035" y="4722838"/>
            <a:ext cx="1680620" cy="584775"/>
          </a:xfrm>
          <a:prstGeom prst="rect">
            <a:avLst/>
          </a:prstGeom>
          <a:noFill/>
        </p:spPr>
        <p:txBody>
          <a:bodyPr wrap="square" rtlCol="0">
            <a:spAutoFit/>
          </a:bodyPr>
          <a:lstStyle/>
          <a:p>
            <a:r>
              <a:rPr lang="en-GB" sz="3200" b="1" i="1" dirty="0">
                <a:solidFill>
                  <a:schemeClr val="accent1">
                    <a:lumMod val="50000"/>
                  </a:schemeClr>
                </a:solidFill>
              </a:rPr>
              <a:t>Are we</a:t>
            </a:r>
          </a:p>
        </p:txBody>
      </p:sp>
      <p:sp>
        <p:nvSpPr>
          <p:cNvPr id="23" name="TextBox 22"/>
          <p:cNvSpPr txBox="1"/>
          <p:nvPr/>
        </p:nvSpPr>
        <p:spPr>
          <a:xfrm>
            <a:off x="684596" y="5388213"/>
            <a:ext cx="11915750" cy="584775"/>
          </a:xfrm>
          <a:prstGeom prst="rect">
            <a:avLst/>
          </a:prstGeom>
          <a:noFill/>
        </p:spPr>
        <p:txBody>
          <a:bodyPr wrap="square" rtlCol="0">
            <a:spAutoFit/>
          </a:bodyPr>
          <a:lstStyle/>
          <a:p>
            <a:r>
              <a:rPr lang="en-GB" sz="3200" dirty="0">
                <a:solidFill>
                  <a:schemeClr val="accent1">
                    <a:lumMod val="50000"/>
                  </a:schemeClr>
                </a:solidFill>
              </a:rPr>
              <a:t>In English, we swap round the subject and the verb.</a:t>
            </a:r>
          </a:p>
        </p:txBody>
      </p:sp>
      <p:sp>
        <p:nvSpPr>
          <p:cNvPr id="24" name="TextBox 23"/>
          <p:cNvSpPr txBox="1"/>
          <p:nvPr/>
        </p:nvSpPr>
        <p:spPr>
          <a:xfrm>
            <a:off x="2427321" y="4722838"/>
            <a:ext cx="7416402" cy="584775"/>
          </a:xfrm>
          <a:prstGeom prst="rect">
            <a:avLst/>
          </a:prstGeom>
          <a:noFill/>
        </p:spPr>
        <p:txBody>
          <a:bodyPr wrap="square" rtlCol="0">
            <a:spAutoFit/>
          </a:bodyPr>
          <a:lstStyle/>
          <a:p>
            <a:r>
              <a:rPr lang="en-GB" sz="3200" b="1" dirty="0">
                <a:solidFill>
                  <a:schemeClr val="accent1">
                    <a:lumMod val="50000"/>
                  </a:schemeClr>
                </a:solidFill>
              </a:rPr>
              <a:t>going to visit France in March?</a:t>
            </a:r>
          </a:p>
        </p:txBody>
      </p:sp>
      <p:sp>
        <p:nvSpPr>
          <p:cNvPr id="3" name="Action Button: Custom 2">
            <a:hlinkClick r:id="" action="ppaction://noaction" highlightClick="1">
              <a:snd r:embed="rId4" name="vamos a visitar Francia en marzo.wav"/>
            </a:hlinkClick>
          </p:cNvPr>
          <p:cNvSpPr/>
          <p:nvPr/>
        </p:nvSpPr>
        <p:spPr>
          <a:xfrm>
            <a:off x="127796" y="2618068"/>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3" name="Action Button: Custom 12">
            <a:hlinkClick r:id="" action="ppaction://noaction" highlightClick="1">
              <a:snd r:embed="rId5" name="vamos a visitar Francia en marzo_.wav"/>
            </a:hlinkClick>
          </p:cNvPr>
          <p:cNvSpPr/>
          <p:nvPr/>
        </p:nvSpPr>
        <p:spPr>
          <a:xfrm>
            <a:off x="132266" y="4227415"/>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Tree>
    <p:extLst>
      <p:ext uri="{BB962C8B-B14F-4D97-AF65-F5344CB8AC3E}">
        <p14:creationId xmlns:p14="http://schemas.microsoft.com/office/powerpoint/2010/main" val="576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26" presetClass="emph" presetSubtype="0" fill="hold" grpId="1" nodeType="withEffect">
                                  <p:stCondLst>
                                    <p:cond delay="0"/>
                                  </p:stCondLst>
                                  <p:childTnLst>
                                    <p:animEffect transition="out" filter="fade">
                                      <p:cBhvr>
                                        <p:cTn id="27" dur="500" tmFilter="0, 0; .2, .5; .8, .5; 1, 0"/>
                                        <p:tgtEl>
                                          <p:spTgt spid="22"/>
                                        </p:tgtEl>
                                      </p:cBhvr>
                                    </p:animEffect>
                                    <p:animScale>
                                      <p:cBhvr>
                                        <p:cTn id="28"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1" grpId="0"/>
      <p:bldP spid="22" grpId="0"/>
      <p:bldP spid="22" grpId="1"/>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35377" y="416809"/>
            <a:ext cx="219342" cy="137987"/>
          </a:xfrm>
        </p:spPr>
        <p:txBody>
          <a:bodyPr>
            <a:normAutofit/>
          </a:bodyPr>
          <a:lstStyle/>
          <a:p>
            <a:r>
              <a:rPr lang="en-GB" sz="100" b="1" dirty="0">
                <a:solidFill>
                  <a:prstClr val="white"/>
                </a:solidFill>
              </a:rPr>
              <a:t>leer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2799591525"/>
              </p:ext>
            </p:extLst>
          </p:nvPr>
        </p:nvGraphicFramePr>
        <p:xfrm>
          <a:off x="198073" y="1508951"/>
          <a:ext cx="11804471" cy="4508970"/>
        </p:xfrm>
        <a:graphic>
          <a:graphicData uri="http://schemas.openxmlformats.org/drawingml/2006/table">
            <a:tbl>
              <a:tblPr firstRow="1" bandRow="1">
                <a:tableStyleId>{8A107856-5554-42FB-B03E-39F5DBC370BA}</a:tableStyleId>
              </a:tblPr>
              <a:tblGrid>
                <a:gridCol w="428944">
                  <a:extLst>
                    <a:ext uri="{9D8B030D-6E8A-4147-A177-3AD203B41FA5}">
                      <a16:colId xmlns:a16="http://schemas.microsoft.com/office/drawing/2014/main" val="4061348769"/>
                    </a:ext>
                  </a:extLst>
                </a:gridCol>
                <a:gridCol w="9274629">
                  <a:extLst>
                    <a:ext uri="{9D8B030D-6E8A-4147-A177-3AD203B41FA5}">
                      <a16:colId xmlns:a16="http://schemas.microsoft.com/office/drawing/2014/main" val="2692305388"/>
                    </a:ext>
                  </a:extLst>
                </a:gridCol>
                <a:gridCol w="1031965">
                  <a:extLst>
                    <a:ext uri="{9D8B030D-6E8A-4147-A177-3AD203B41FA5}">
                      <a16:colId xmlns:a16="http://schemas.microsoft.com/office/drawing/2014/main" val="4111387007"/>
                    </a:ext>
                  </a:extLst>
                </a:gridCol>
                <a:gridCol w="1068933">
                  <a:extLst>
                    <a:ext uri="{9D8B030D-6E8A-4147-A177-3AD203B41FA5}">
                      <a16:colId xmlns:a16="http://schemas.microsoft.com/office/drawing/2014/main" val="1348126434"/>
                    </a:ext>
                  </a:extLst>
                </a:gridCol>
              </a:tblGrid>
              <a:tr h="503755">
                <a:tc>
                  <a:txBody>
                    <a:bodyPr/>
                    <a:lstStyle/>
                    <a:p>
                      <a:r>
                        <a:rPr lang="en-GB" sz="2800" b="1" dirty="0">
                          <a:solidFill>
                            <a:schemeClr val="accent1">
                              <a:lumMod val="50000"/>
                            </a:schemeClr>
                          </a:solidFill>
                        </a:rPr>
                        <a:t>1</a:t>
                      </a:r>
                    </a:p>
                  </a:txBody>
                  <a:tcPr>
                    <a:noFill/>
                  </a:tcPr>
                </a:tc>
                <a:tc>
                  <a:txBody>
                    <a:bodyPr/>
                    <a:lstStyle/>
                    <a:p>
                      <a:r>
                        <a:rPr lang="en-GB" sz="2400" b="0" baseline="0" dirty="0">
                          <a:solidFill>
                            <a:schemeClr val="accent1">
                              <a:lumMod val="50000"/>
                            </a:schemeClr>
                          </a:solidFill>
                        </a:rPr>
                        <a:t>Vamos juntos a Italia. Toda la comida es muy rica allí.</a:t>
                      </a:r>
                      <a:endParaRPr lang="en-GB" sz="2400" b="0" dirty="0">
                        <a:solidFill>
                          <a:schemeClr val="accent1">
                            <a:lumMod val="50000"/>
                          </a:schemeClr>
                        </a:solidFill>
                      </a:endParaRPr>
                    </a:p>
                  </a:txBody>
                  <a:tcPr>
                    <a:noFill/>
                  </a:tcPr>
                </a:tc>
                <a:tc>
                  <a:txBody>
                    <a:bodyPr/>
                    <a:lstStyle/>
                    <a:p>
                      <a:endParaRPr lang="en-GB" sz="2400" b="0" dirty="0">
                        <a:solidFill>
                          <a:schemeClr val="accent5">
                            <a:lumMod val="50000"/>
                          </a:schemeClr>
                        </a:solidFill>
                      </a:endParaRPr>
                    </a:p>
                  </a:txBody>
                  <a:tcPr>
                    <a:noFill/>
                  </a:tcPr>
                </a:tc>
                <a:tc>
                  <a:txBody>
                    <a:bodyPr/>
                    <a:lstStyle/>
                    <a:p>
                      <a:endParaRPr lang="en-GB" sz="2400" b="0">
                        <a:solidFill>
                          <a:schemeClr val="accent5">
                            <a:lumMod val="50000"/>
                          </a:schemeClr>
                        </a:solidFill>
                      </a:endParaRPr>
                    </a:p>
                  </a:txBody>
                  <a:tcPr>
                    <a:noFill/>
                  </a:tcPr>
                </a:tc>
                <a:extLst>
                  <a:ext uri="{0D108BD9-81ED-4DB2-BD59-A6C34878D82A}">
                    <a16:rowId xmlns:a16="http://schemas.microsoft.com/office/drawing/2014/main" val="4055209515"/>
                  </a:ext>
                </a:extLst>
              </a:tr>
              <a:tr h="503755">
                <a:tc>
                  <a:txBody>
                    <a:bodyPr/>
                    <a:lstStyle/>
                    <a:p>
                      <a:r>
                        <a:rPr lang="en-GB" sz="2800" b="1" dirty="0">
                          <a:solidFill>
                            <a:schemeClr val="accent1">
                              <a:lumMod val="50000"/>
                            </a:schemeClr>
                          </a:solidFill>
                        </a:rPr>
                        <a:t>2</a:t>
                      </a:r>
                    </a:p>
                  </a:txBody>
                  <a:tcPr>
                    <a:noFill/>
                  </a:tcPr>
                </a:tc>
                <a:tc>
                  <a:txBody>
                    <a:bodyPr/>
                    <a:lstStyle/>
                    <a:p>
                      <a:r>
                        <a:rPr lang="en-GB" sz="2400" b="0" dirty="0">
                          <a:solidFill>
                            <a:schemeClr val="accent1">
                              <a:lumMod val="50000"/>
                            </a:schemeClr>
                          </a:solidFill>
                        </a:rPr>
                        <a:t>¿Por qué vas a visitar Valencia? ¿Qué hay en la ciudad?</a:t>
                      </a:r>
                    </a:p>
                  </a:txBody>
                  <a:tcPr>
                    <a:noFill/>
                  </a:tcPr>
                </a:tc>
                <a:tc>
                  <a:txBody>
                    <a:bodyPr/>
                    <a:lstStyle/>
                    <a:p>
                      <a:endParaRPr lang="en-GB" sz="2400" b="0">
                        <a:solidFill>
                          <a:schemeClr val="accent5">
                            <a:lumMod val="50000"/>
                          </a:schemeClr>
                        </a:solidFill>
                      </a:endParaRPr>
                    </a:p>
                  </a:txBody>
                  <a:tcPr>
                    <a:noFill/>
                  </a:tcPr>
                </a:tc>
                <a:tc>
                  <a:txBody>
                    <a:bodyPr/>
                    <a:lstStyle/>
                    <a:p>
                      <a:endParaRPr lang="en-GB" sz="2400" b="0">
                        <a:solidFill>
                          <a:schemeClr val="accent5">
                            <a:lumMod val="50000"/>
                          </a:schemeClr>
                        </a:solidFill>
                      </a:endParaRPr>
                    </a:p>
                  </a:txBody>
                  <a:tcPr>
                    <a:noFill/>
                  </a:tcPr>
                </a:tc>
                <a:extLst>
                  <a:ext uri="{0D108BD9-81ED-4DB2-BD59-A6C34878D82A}">
                    <a16:rowId xmlns:a16="http://schemas.microsoft.com/office/drawing/2014/main" val="2500030355"/>
                  </a:ext>
                </a:extLst>
              </a:tr>
              <a:tr h="503755">
                <a:tc>
                  <a:txBody>
                    <a:bodyPr/>
                    <a:lstStyle/>
                    <a:p>
                      <a:r>
                        <a:rPr lang="en-GB" sz="2800" b="1" dirty="0">
                          <a:solidFill>
                            <a:schemeClr val="accent1">
                              <a:lumMod val="50000"/>
                            </a:schemeClr>
                          </a:solidFill>
                        </a:rPr>
                        <a:t>3</a:t>
                      </a:r>
                    </a:p>
                  </a:txBody>
                  <a:tcPr>
                    <a:noFill/>
                  </a:tcPr>
                </a:tc>
                <a:tc>
                  <a:txBody>
                    <a:bodyPr/>
                    <a:lstStyle/>
                    <a:p>
                      <a:r>
                        <a:rPr lang="en-GB" sz="2400" b="0" dirty="0">
                          <a:solidFill>
                            <a:schemeClr val="accent1">
                              <a:lumMod val="50000"/>
                            </a:schemeClr>
                          </a:solidFill>
                        </a:rPr>
                        <a:t>Mi abuelo va a ir al</a:t>
                      </a:r>
                      <a:r>
                        <a:rPr lang="en-GB" sz="2400" b="0" baseline="0" dirty="0">
                          <a:solidFill>
                            <a:schemeClr val="accent1">
                              <a:lumMod val="50000"/>
                            </a:schemeClr>
                          </a:solidFill>
                        </a:rPr>
                        <a:t> campo porque quiere descansar.</a:t>
                      </a:r>
                      <a:endParaRPr lang="en-GB" sz="2400" b="0" dirty="0">
                        <a:solidFill>
                          <a:schemeClr val="accent1">
                            <a:lumMod val="50000"/>
                          </a:schemeClr>
                        </a:solidFill>
                      </a:endParaRPr>
                    </a:p>
                  </a:txBody>
                  <a:tcPr>
                    <a:noFill/>
                  </a:tcPr>
                </a:tc>
                <a:tc>
                  <a:txBody>
                    <a:bodyPr/>
                    <a:lstStyle/>
                    <a:p>
                      <a:endParaRPr lang="en-GB" sz="2400" b="0">
                        <a:solidFill>
                          <a:schemeClr val="accent5">
                            <a:lumMod val="50000"/>
                          </a:schemeClr>
                        </a:solidFill>
                      </a:endParaRPr>
                    </a:p>
                  </a:txBody>
                  <a:tcPr>
                    <a:noFill/>
                  </a:tcPr>
                </a:tc>
                <a:tc>
                  <a:txBody>
                    <a:bodyPr/>
                    <a:lstStyle/>
                    <a:p>
                      <a:endParaRPr lang="en-GB" sz="2400" b="0" dirty="0">
                        <a:solidFill>
                          <a:schemeClr val="accent5">
                            <a:lumMod val="50000"/>
                          </a:schemeClr>
                        </a:solidFill>
                      </a:endParaRPr>
                    </a:p>
                  </a:txBody>
                  <a:tcPr>
                    <a:noFill/>
                  </a:tcPr>
                </a:tc>
                <a:extLst>
                  <a:ext uri="{0D108BD9-81ED-4DB2-BD59-A6C34878D82A}">
                    <a16:rowId xmlns:a16="http://schemas.microsoft.com/office/drawing/2014/main" val="1750513862"/>
                  </a:ext>
                </a:extLst>
              </a:tr>
              <a:tr h="503755">
                <a:tc>
                  <a:txBody>
                    <a:bodyPr/>
                    <a:lstStyle/>
                    <a:p>
                      <a:r>
                        <a:rPr lang="en-GB" sz="2800" b="1" dirty="0">
                          <a:solidFill>
                            <a:schemeClr val="accent1">
                              <a:lumMod val="50000"/>
                            </a:schemeClr>
                          </a:solidFill>
                        </a:rPr>
                        <a:t>4</a:t>
                      </a:r>
                    </a:p>
                  </a:txBody>
                  <a:tcPr>
                    <a:noFill/>
                  </a:tcPr>
                </a:tc>
                <a:tc>
                  <a:txBody>
                    <a:bodyPr/>
                    <a:lstStyle/>
                    <a:p>
                      <a:r>
                        <a:rPr lang="en-GB" sz="2400" b="0" dirty="0">
                          <a:solidFill>
                            <a:schemeClr val="accent1">
                              <a:lumMod val="50000"/>
                            </a:schemeClr>
                          </a:solidFill>
                        </a:rPr>
                        <a:t>Voy a Francia porque</a:t>
                      </a:r>
                      <a:r>
                        <a:rPr lang="en-GB" sz="2400" b="0" baseline="0" dirty="0">
                          <a:solidFill>
                            <a:schemeClr val="accent1">
                              <a:lumMod val="50000"/>
                            </a:schemeClr>
                          </a:solidFill>
                        </a:rPr>
                        <a:t> mis abuelos viven allí.</a:t>
                      </a:r>
                      <a:endParaRPr lang="en-GB" sz="2400" b="0" dirty="0">
                        <a:solidFill>
                          <a:schemeClr val="accent1">
                            <a:lumMod val="50000"/>
                          </a:schemeClr>
                        </a:solidFill>
                      </a:endParaRPr>
                    </a:p>
                  </a:txBody>
                  <a:tcPr>
                    <a:noFill/>
                  </a:tcPr>
                </a:tc>
                <a:tc>
                  <a:txBody>
                    <a:bodyPr/>
                    <a:lstStyle/>
                    <a:p>
                      <a:endParaRPr lang="en-GB" sz="2400" b="0" dirty="0">
                        <a:solidFill>
                          <a:schemeClr val="accent5">
                            <a:lumMod val="50000"/>
                          </a:schemeClr>
                        </a:solidFill>
                      </a:endParaRPr>
                    </a:p>
                  </a:txBody>
                  <a:tcPr>
                    <a:noFill/>
                  </a:tcPr>
                </a:tc>
                <a:tc>
                  <a:txBody>
                    <a:bodyPr/>
                    <a:lstStyle/>
                    <a:p>
                      <a:endParaRPr lang="en-GB" sz="2400" b="0" dirty="0">
                        <a:solidFill>
                          <a:schemeClr val="accent5">
                            <a:lumMod val="50000"/>
                          </a:schemeClr>
                        </a:solidFill>
                      </a:endParaRPr>
                    </a:p>
                  </a:txBody>
                  <a:tcPr>
                    <a:noFill/>
                  </a:tcPr>
                </a:tc>
                <a:extLst>
                  <a:ext uri="{0D108BD9-81ED-4DB2-BD59-A6C34878D82A}">
                    <a16:rowId xmlns:a16="http://schemas.microsoft.com/office/drawing/2014/main" val="1079217877"/>
                  </a:ext>
                </a:extLst>
              </a:tr>
              <a:tr h="577050">
                <a:tc>
                  <a:txBody>
                    <a:bodyPr/>
                    <a:lstStyle/>
                    <a:p>
                      <a:r>
                        <a:rPr lang="en-GB" sz="2800" b="1" dirty="0">
                          <a:solidFill>
                            <a:schemeClr val="accent1">
                              <a:lumMod val="50000"/>
                            </a:schemeClr>
                          </a:solidFill>
                        </a:rPr>
                        <a:t>5</a:t>
                      </a:r>
                    </a:p>
                  </a:txBody>
                  <a:tcPr>
                    <a:noFill/>
                  </a:tcPr>
                </a:tc>
                <a:tc>
                  <a:txBody>
                    <a:bodyPr/>
                    <a:lstStyle/>
                    <a:p>
                      <a:r>
                        <a:rPr lang="en-GB" sz="2400" b="0" dirty="0">
                          <a:solidFill>
                            <a:schemeClr val="accent1">
                              <a:lumMod val="50000"/>
                            </a:schemeClr>
                          </a:solidFill>
                        </a:rPr>
                        <a:t>Uruguay </a:t>
                      </a:r>
                      <a:r>
                        <a:rPr lang="en-GB" sz="2400" b="0" baseline="0" dirty="0">
                          <a:solidFill>
                            <a:schemeClr val="accent1">
                              <a:lumMod val="50000"/>
                            </a:schemeClr>
                          </a:solidFill>
                        </a:rPr>
                        <a:t>parece ser un país interesante. </a:t>
                      </a:r>
                      <a:r>
                        <a:rPr lang="en-GB" sz="2400" b="0" dirty="0">
                          <a:solidFill>
                            <a:schemeClr val="accent1">
                              <a:lumMod val="50000"/>
                            </a:schemeClr>
                          </a:solidFill>
                        </a:rPr>
                        <a:t>Vamos a viajar allí.</a:t>
                      </a:r>
                      <a:r>
                        <a:rPr lang="en-GB" sz="2400" b="0" baseline="0" dirty="0">
                          <a:solidFill>
                            <a:schemeClr val="accent1">
                              <a:lumMod val="50000"/>
                            </a:schemeClr>
                          </a:solidFill>
                        </a:rPr>
                        <a:t> </a:t>
                      </a:r>
                      <a:endParaRPr lang="en-GB" sz="2400" b="0" dirty="0">
                        <a:solidFill>
                          <a:schemeClr val="accent1">
                            <a:lumMod val="50000"/>
                          </a:schemeClr>
                        </a:solidFill>
                      </a:endParaRPr>
                    </a:p>
                  </a:txBody>
                  <a:tcPr>
                    <a:noFill/>
                  </a:tcPr>
                </a:tc>
                <a:tc>
                  <a:txBody>
                    <a:bodyPr/>
                    <a:lstStyle/>
                    <a:p>
                      <a:endParaRPr lang="en-GB" sz="2400" b="0" dirty="0">
                        <a:solidFill>
                          <a:schemeClr val="accent5">
                            <a:lumMod val="50000"/>
                          </a:schemeClr>
                        </a:solidFill>
                      </a:endParaRPr>
                    </a:p>
                  </a:txBody>
                  <a:tcPr>
                    <a:noFill/>
                  </a:tcPr>
                </a:tc>
                <a:tc>
                  <a:txBody>
                    <a:bodyPr/>
                    <a:lstStyle/>
                    <a:p>
                      <a:endParaRPr lang="en-GB" sz="2400" b="0" dirty="0">
                        <a:solidFill>
                          <a:schemeClr val="accent5">
                            <a:lumMod val="50000"/>
                          </a:schemeClr>
                        </a:solidFill>
                      </a:endParaRPr>
                    </a:p>
                  </a:txBody>
                  <a:tcPr>
                    <a:noFill/>
                  </a:tcPr>
                </a:tc>
                <a:extLst>
                  <a:ext uri="{0D108BD9-81ED-4DB2-BD59-A6C34878D82A}">
                    <a16:rowId xmlns:a16="http://schemas.microsoft.com/office/drawing/2014/main" val="3806962967"/>
                  </a:ext>
                </a:extLst>
              </a:tr>
              <a:tr h="503755">
                <a:tc>
                  <a:txBody>
                    <a:bodyPr/>
                    <a:lstStyle/>
                    <a:p>
                      <a:r>
                        <a:rPr lang="en-GB" sz="2800" b="1" dirty="0">
                          <a:solidFill>
                            <a:schemeClr val="accent1">
                              <a:lumMod val="50000"/>
                            </a:schemeClr>
                          </a:solidFill>
                        </a:rPr>
                        <a:t>6</a:t>
                      </a:r>
                    </a:p>
                  </a:txBody>
                  <a:tcPr>
                    <a:noFill/>
                  </a:tcPr>
                </a:tc>
                <a:tc>
                  <a:txBody>
                    <a:bodyPr/>
                    <a:lstStyle/>
                    <a:p>
                      <a:r>
                        <a:rPr lang="en-GB" sz="2400" b="0" dirty="0">
                          <a:solidFill>
                            <a:schemeClr val="accent1">
                              <a:lumMod val="50000"/>
                            </a:schemeClr>
                          </a:solidFill>
                        </a:rPr>
                        <a:t>Voy a viajar</a:t>
                      </a:r>
                      <a:r>
                        <a:rPr lang="en-GB" sz="2400" b="0" baseline="0" dirty="0">
                          <a:solidFill>
                            <a:schemeClr val="accent1">
                              <a:lumMod val="50000"/>
                            </a:schemeClr>
                          </a:solidFill>
                        </a:rPr>
                        <a:t> en barco porque es bastante barato.</a:t>
                      </a:r>
                      <a:endParaRPr lang="en-GB" sz="2400" b="0" dirty="0">
                        <a:solidFill>
                          <a:schemeClr val="accent1">
                            <a:lumMod val="50000"/>
                          </a:schemeClr>
                        </a:solidFill>
                      </a:endParaRPr>
                    </a:p>
                  </a:txBody>
                  <a:tcPr>
                    <a:noFill/>
                  </a:tcPr>
                </a:tc>
                <a:tc>
                  <a:txBody>
                    <a:bodyPr/>
                    <a:lstStyle/>
                    <a:p>
                      <a:endParaRPr lang="en-GB" sz="2400" b="0">
                        <a:solidFill>
                          <a:schemeClr val="accent5">
                            <a:lumMod val="50000"/>
                          </a:schemeClr>
                        </a:solidFill>
                      </a:endParaRPr>
                    </a:p>
                  </a:txBody>
                  <a:tcPr>
                    <a:noFill/>
                  </a:tcPr>
                </a:tc>
                <a:tc>
                  <a:txBody>
                    <a:bodyPr/>
                    <a:lstStyle/>
                    <a:p>
                      <a:endParaRPr lang="en-GB" sz="2400" b="0">
                        <a:solidFill>
                          <a:schemeClr val="accent5">
                            <a:lumMod val="50000"/>
                          </a:schemeClr>
                        </a:solidFill>
                      </a:endParaRPr>
                    </a:p>
                  </a:txBody>
                  <a:tcPr>
                    <a:noFill/>
                  </a:tcPr>
                </a:tc>
                <a:extLst>
                  <a:ext uri="{0D108BD9-81ED-4DB2-BD59-A6C34878D82A}">
                    <a16:rowId xmlns:a16="http://schemas.microsoft.com/office/drawing/2014/main" val="425863707"/>
                  </a:ext>
                </a:extLst>
              </a:tr>
              <a:tr h="800082">
                <a:tc>
                  <a:txBody>
                    <a:bodyPr/>
                    <a:lstStyle/>
                    <a:p>
                      <a:r>
                        <a:rPr lang="en-GB" sz="2800" b="1" dirty="0">
                          <a:solidFill>
                            <a:schemeClr val="accent1">
                              <a:lumMod val="50000"/>
                            </a:schemeClr>
                          </a:solidFill>
                        </a:rPr>
                        <a:t>7</a:t>
                      </a:r>
                    </a:p>
                  </a:txBody>
                  <a:tcPr>
                    <a:noFill/>
                  </a:tcPr>
                </a:tc>
                <a:tc>
                  <a:txBody>
                    <a:bodyPr/>
                    <a:lstStyle/>
                    <a:p>
                      <a:r>
                        <a:rPr lang="en-GB" sz="2400" b="0" dirty="0">
                          <a:solidFill>
                            <a:schemeClr val="accent1">
                              <a:lumMod val="50000"/>
                            </a:schemeClr>
                          </a:solidFill>
                        </a:rPr>
                        <a:t>Vas </a:t>
                      </a:r>
                      <a:r>
                        <a:rPr lang="en-GB" sz="2400" b="0" baseline="0" dirty="0">
                          <a:solidFill>
                            <a:schemeClr val="accent1">
                              <a:lumMod val="50000"/>
                            </a:schemeClr>
                          </a:solidFill>
                        </a:rPr>
                        <a:t>al extranjero porque d</a:t>
                      </a:r>
                      <a:r>
                        <a:rPr lang="en-GB" sz="2400" b="0" dirty="0">
                          <a:solidFill>
                            <a:schemeClr val="accent1">
                              <a:lumMod val="50000"/>
                            </a:schemeClr>
                          </a:solidFill>
                        </a:rPr>
                        <a:t>escubrir</a:t>
                      </a:r>
                      <a:r>
                        <a:rPr lang="en-GB" sz="2400" b="0" baseline="0" dirty="0">
                          <a:solidFill>
                            <a:schemeClr val="accent1">
                              <a:lumMod val="50000"/>
                            </a:schemeClr>
                          </a:solidFill>
                        </a:rPr>
                        <a:t> otras partes del mundo es muy divertido. </a:t>
                      </a:r>
                      <a:endParaRPr lang="en-GB" sz="2400" b="0" dirty="0">
                        <a:solidFill>
                          <a:schemeClr val="accent1">
                            <a:lumMod val="50000"/>
                          </a:schemeClr>
                        </a:solidFill>
                      </a:endParaRPr>
                    </a:p>
                  </a:txBody>
                  <a:tcPr>
                    <a:noFill/>
                  </a:tcPr>
                </a:tc>
                <a:tc>
                  <a:txBody>
                    <a:bodyPr/>
                    <a:lstStyle/>
                    <a:p>
                      <a:endParaRPr lang="en-GB" sz="2400" b="0" dirty="0">
                        <a:solidFill>
                          <a:schemeClr val="accent5">
                            <a:lumMod val="50000"/>
                          </a:schemeClr>
                        </a:solidFill>
                      </a:endParaRPr>
                    </a:p>
                  </a:txBody>
                  <a:tcPr>
                    <a:noFill/>
                  </a:tcPr>
                </a:tc>
                <a:tc>
                  <a:txBody>
                    <a:bodyPr/>
                    <a:lstStyle/>
                    <a:p>
                      <a:endParaRPr lang="en-GB" sz="2400" b="0">
                        <a:solidFill>
                          <a:schemeClr val="accent5">
                            <a:lumMod val="50000"/>
                          </a:schemeClr>
                        </a:solidFill>
                      </a:endParaRPr>
                    </a:p>
                  </a:txBody>
                  <a:tcPr>
                    <a:noFill/>
                  </a:tcPr>
                </a:tc>
                <a:extLst>
                  <a:ext uri="{0D108BD9-81ED-4DB2-BD59-A6C34878D82A}">
                    <a16:rowId xmlns:a16="http://schemas.microsoft.com/office/drawing/2014/main" val="995012187"/>
                  </a:ext>
                </a:extLst>
              </a:tr>
              <a:tr h="503755">
                <a:tc>
                  <a:txBody>
                    <a:bodyPr/>
                    <a:lstStyle/>
                    <a:p>
                      <a:r>
                        <a:rPr lang="en-GB" sz="2800" b="1" dirty="0">
                          <a:solidFill>
                            <a:schemeClr val="accent1">
                              <a:lumMod val="50000"/>
                            </a:schemeClr>
                          </a:solidFill>
                        </a:rPr>
                        <a:t>8</a:t>
                      </a:r>
                    </a:p>
                  </a:txBody>
                  <a:tcPr>
                    <a:noFill/>
                  </a:tcPr>
                </a:tc>
                <a:tc>
                  <a:txBody>
                    <a:bodyPr/>
                    <a:lstStyle/>
                    <a:p>
                      <a:r>
                        <a:rPr lang="en-GB" sz="2400" b="0" baseline="0" dirty="0">
                          <a:solidFill>
                            <a:schemeClr val="accent1">
                              <a:lumMod val="50000"/>
                            </a:schemeClr>
                          </a:solidFill>
                        </a:rPr>
                        <a:t>¿Por qué va a la montaña sola?</a:t>
                      </a:r>
                      <a:endParaRPr lang="en-GB" sz="2400" b="0" dirty="0">
                        <a:solidFill>
                          <a:schemeClr val="accent1">
                            <a:lumMod val="50000"/>
                          </a:schemeClr>
                        </a:solidFill>
                      </a:endParaRPr>
                    </a:p>
                  </a:txBody>
                  <a:tcPr>
                    <a:noFill/>
                  </a:tcPr>
                </a:tc>
                <a:tc>
                  <a:txBody>
                    <a:bodyPr/>
                    <a:lstStyle/>
                    <a:p>
                      <a:endParaRPr lang="en-GB" sz="2400" b="0" dirty="0">
                        <a:solidFill>
                          <a:schemeClr val="accent5">
                            <a:lumMod val="50000"/>
                          </a:schemeClr>
                        </a:solidFill>
                      </a:endParaRPr>
                    </a:p>
                  </a:txBody>
                  <a:tcPr>
                    <a:noFill/>
                  </a:tcPr>
                </a:tc>
                <a:tc>
                  <a:txBody>
                    <a:bodyPr/>
                    <a:lstStyle/>
                    <a:p>
                      <a:endParaRPr lang="en-GB" sz="2400" b="0" dirty="0">
                        <a:solidFill>
                          <a:schemeClr val="accent5">
                            <a:lumMod val="50000"/>
                          </a:schemeClr>
                        </a:solidFill>
                      </a:endParaRPr>
                    </a:p>
                  </a:txBody>
                  <a:tcPr>
                    <a:noFill/>
                  </a:tcPr>
                </a:tc>
                <a:extLst>
                  <a:ext uri="{0D108BD9-81ED-4DB2-BD59-A6C34878D82A}">
                    <a16:rowId xmlns:a16="http://schemas.microsoft.com/office/drawing/2014/main" val="647808576"/>
                  </a:ext>
                </a:extLst>
              </a:tr>
            </a:tbl>
          </a:graphicData>
        </a:graphic>
      </p:graphicFrame>
      <p:sp>
        <p:nvSpPr>
          <p:cNvPr id="5" name="TextBox 4"/>
          <p:cNvSpPr txBox="1"/>
          <p:nvPr/>
        </p:nvSpPr>
        <p:spPr>
          <a:xfrm>
            <a:off x="198073" y="32228"/>
            <a:ext cx="8384085" cy="1292662"/>
          </a:xfrm>
          <a:prstGeom prst="rect">
            <a:avLst/>
          </a:prstGeom>
          <a:noFill/>
        </p:spPr>
        <p:txBody>
          <a:bodyPr wrap="square" rtlCol="0">
            <a:spAutoFit/>
          </a:bodyPr>
          <a:lstStyle/>
          <a:p>
            <a:r>
              <a:rPr lang="en-GB" sz="2600" dirty="0">
                <a:solidFill>
                  <a:schemeClr val="accent1">
                    <a:lumMod val="50000"/>
                  </a:schemeClr>
                </a:solidFill>
              </a:rPr>
              <a:t>Diego </a:t>
            </a:r>
            <a:r>
              <a:rPr lang="en-GB" sz="2600" dirty="0" err="1">
                <a:solidFill>
                  <a:schemeClr val="accent1">
                    <a:lumMod val="50000"/>
                  </a:schemeClr>
                </a:solidFill>
              </a:rPr>
              <a:t>viaja</a:t>
            </a:r>
            <a:r>
              <a:rPr lang="en-GB" sz="2600" dirty="0">
                <a:solidFill>
                  <a:schemeClr val="accent1">
                    <a:lumMod val="50000"/>
                  </a:schemeClr>
                </a:solidFill>
              </a:rPr>
              <a:t> mucho y lee </a:t>
            </a:r>
            <a:r>
              <a:rPr lang="en-GB" sz="2600" dirty="0" err="1">
                <a:solidFill>
                  <a:schemeClr val="accent1">
                    <a:lumMod val="50000"/>
                  </a:schemeClr>
                </a:solidFill>
              </a:rPr>
              <a:t>revistas</a:t>
            </a:r>
            <a:r>
              <a:rPr lang="en-GB" sz="2600" dirty="0">
                <a:solidFill>
                  <a:schemeClr val="accent1">
                    <a:lumMod val="50000"/>
                  </a:schemeClr>
                </a:solidFill>
              </a:rPr>
              <a:t> de viajes. En la </a:t>
            </a:r>
            <a:r>
              <a:rPr lang="en-GB" sz="2600" dirty="0" err="1">
                <a:solidFill>
                  <a:schemeClr val="accent1">
                    <a:lumMod val="50000"/>
                  </a:schemeClr>
                </a:solidFill>
              </a:rPr>
              <a:t>revista</a:t>
            </a:r>
            <a:r>
              <a:rPr lang="en-GB" sz="2600" dirty="0">
                <a:solidFill>
                  <a:schemeClr val="accent1">
                    <a:lumMod val="50000"/>
                  </a:schemeClr>
                </a:solidFill>
              </a:rPr>
              <a:t>, ¿las personas </a:t>
            </a:r>
            <a:r>
              <a:rPr lang="en-GB" sz="2600" dirty="0" err="1">
                <a:solidFill>
                  <a:schemeClr val="accent1">
                    <a:lumMod val="50000"/>
                  </a:schemeClr>
                </a:solidFill>
              </a:rPr>
              <a:t>hablan</a:t>
            </a:r>
            <a:r>
              <a:rPr lang="en-GB" sz="2600" dirty="0">
                <a:solidFill>
                  <a:schemeClr val="accent1">
                    <a:lumMod val="50000"/>
                  </a:schemeClr>
                </a:solidFill>
              </a:rPr>
              <a:t> de las vacaciones </a:t>
            </a:r>
            <a:r>
              <a:rPr lang="en-GB" sz="2600" i="1" dirty="0" err="1">
                <a:solidFill>
                  <a:schemeClr val="accent1">
                    <a:lumMod val="50000"/>
                  </a:schemeClr>
                </a:solidFill>
              </a:rPr>
              <a:t>cada</a:t>
            </a:r>
            <a:r>
              <a:rPr lang="en-GB" sz="2600" i="1" dirty="0">
                <a:solidFill>
                  <a:schemeClr val="accent1">
                    <a:lumMod val="50000"/>
                  </a:schemeClr>
                </a:solidFill>
              </a:rPr>
              <a:t> </a:t>
            </a:r>
            <a:r>
              <a:rPr lang="en-GB" sz="2600" i="1" dirty="0" err="1">
                <a:solidFill>
                  <a:schemeClr val="accent1">
                    <a:lumMod val="50000"/>
                  </a:schemeClr>
                </a:solidFill>
              </a:rPr>
              <a:t>año</a:t>
            </a:r>
            <a:r>
              <a:rPr lang="en-GB" sz="2600" i="1" dirty="0">
                <a:solidFill>
                  <a:schemeClr val="accent1">
                    <a:lumMod val="50000"/>
                  </a:schemeClr>
                </a:solidFill>
              </a:rPr>
              <a:t> </a:t>
            </a:r>
            <a:r>
              <a:rPr lang="en-GB" sz="2600" dirty="0">
                <a:solidFill>
                  <a:schemeClr val="accent1">
                    <a:lumMod val="50000"/>
                  </a:schemeClr>
                </a:solidFill>
              </a:rPr>
              <a:t>o </a:t>
            </a:r>
            <a:r>
              <a:rPr lang="en-GB" sz="2600" i="1" dirty="0">
                <a:solidFill>
                  <a:schemeClr val="accent1">
                    <a:lumMod val="50000"/>
                  </a:schemeClr>
                </a:solidFill>
              </a:rPr>
              <a:t>en el </a:t>
            </a:r>
            <a:r>
              <a:rPr lang="en-GB" sz="2600" i="1" dirty="0" err="1">
                <a:solidFill>
                  <a:schemeClr val="accent1">
                    <a:lumMod val="50000"/>
                  </a:schemeClr>
                </a:solidFill>
              </a:rPr>
              <a:t>futuro</a:t>
            </a:r>
            <a:r>
              <a:rPr lang="en-GB" sz="2600" dirty="0">
                <a:solidFill>
                  <a:schemeClr val="accent1">
                    <a:lumMod val="50000"/>
                  </a:schemeClr>
                </a:solidFill>
              </a:rPr>
              <a:t>?</a:t>
            </a:r>
          </a:p>
        </p:txBody>
      </p:sp>
      <p:sp>
        <p:nvSpPr>
          <p:cNvPr id="6" name="Down Arrow Callout 5"/>
          <p:cNvSpPr/>
          <p:nvPr/>
        </p:nvSpPr>
        <p:spPr>
          <a:xfrm>
            <a:off x="9814103" y="653629"/>
            <a:ext cx="1097280" cy="829956"/>
          </a:xfrm>
          <a:prstGeom prst="downArrow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rPr>
              <a:t>Cada</a:t>
            </a:r>
            <a:r>
              <a:rPr lang="en-GB" sz="2000" b="1" dirty="0">
                <a:solidFill>
                  <a:schemeClr val="accent1">
                    <a:lumMod val="50000"/>
                  </a:schemeClr>
                </a:solidFill>
              </a:rPr>
              <a:t> </a:t>
            </a:r>
            <a:r>
              <a:rPr lang="en-GB" sz="2000" b="1" dirty="0" err="1">
                <a:solidFill>
                  <a:schemeClr val="accent1">
                    <a:lumMod val="50000"/>
                  </a:schemeClr>
                </a:solidFill>
              </a:rPr>
              <a:t>año</a:t>
            </a:r>
            <a:endParaRPr lang="en-GB" sz="2000" b="1" dirty="0">
              <a:solidFill>
                <a:schemeClr val="accent1">
                  <a:lumMod val="50000"/>
                </a:schemeClr>
              </a:solidFill>
            </a:endParaRPr>
          </a:p>
        </p:txBody>
      </p:sp>
      <p:sp>
        <p:nvSpPr>
          <p:cNvPr id="7" name="Down Arrow Callout 6"/>
          <p:cNvSpPr/>
          <p:nvPr/>
        </p:nvSpPr>
        <p:spPr>
          <a:xfrm>
            <a:off x="10952668" y="653629"/>
            <a:ext cx="1097280" cy="842851"/>
          </a:xfrm>
          <a:prstGeom prst="downArrow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En el </a:t>
            </a:r>
            <a:r>
              <a:rPr lang="en-GB" sz="2000" b="1" dirty="0" err="1">
                <a:solidFill>
                  <a:schemeClr val="accent1">
                    <a:lumMod val="50000"/>
                  </a:schemeClr>
                </a:solidFill>
              </a:rPr>
              <a:t>futuro</a:t>
            </a:r>
            <a:endParaRPr lang="en-GB" sz="2000" b="1" dirty="0">
              <a:solidFill>
                <a:schemeClr val="accent1">
                  <a:lumMod val="50000"/>
                </a:schemeClr>
              </a:solidFill>
            </a:endParaRPr>
          </a:p>
        </p:txBody>
      </p:sp>
      <p:pic>
        <p:nvPicPr>
          <p:cNvPr id="8"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1587" y="1575379"/>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2751" y="2159165"/>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5388" y="2648222"/>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5305" y="3141315"/>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9950" y="3748776"/>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9950" y="4246568"/>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1587" y="4922411"/>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1587" y="5593984"/>
            <a:ext cx="341968" cy="34504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731" y="42291"/>
            <a:ext cx="1107105" cy="1272535"/>
          </a:xfrm>
          <a:prstGeom prst="rect">
            <a:avLst/>
          </a:prstGeom>
        </p:spPr>
      </p:pic>
      <p:sp>
        <p:nvSpPr>
          <p:cNvPr id="18"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4301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7318" y="336008"/>
            <a:ext cx="85720" cy="312007"/>
          </a:xfrm>
        </p:spPr>
        <p:txBody>
          <a:bodyPr>
            <a:normAutofit/>
          </a:bodyPr>
          <a:lstStyle/>
          <a:p>
            <a:r>
              <a:rPr lang="en-GB" sz="100" b="1" dirty="0" err="1">
                <a:solidFill>
                  <a:prstClr val="white"/>
                </a:solidFill>
              </a:rPr>
              <a:t>escuchar</a:t>
            </a:r>
            <a:endParaRPr lang="en-US" sz="100" dirty="0"/>
          </a:p>
        </p:txBody>
      </p:sp>
      <p:sp>
        <p:nvSpPr>
          <p:cNvPr id="4" name="TextBox 3"/>
          <p:cNvSpPr txBox="1"/>
          <p:nvPr/>
        </p:nvSpPr>
        <p:spPr>
          <a:xfrm>
            <a:off x="163286" y="4929"/>
            <a:ext cx="9915117" cy="800219"/>
          </a:xfrm>
          <a:prstGeom prst="rect">
            <a:avLst/>
          </a:prstGeom>
          <a:noFill/>
        </p:spPr>
        <p:txBody>
          <a:bodyPr wrap="square" rtlCol="0">
            <a:spAutoFit/>
          </a:bodyPr>
          <a:lstStyle/>
          <a:p>
            <a:r>
              <a:rPr lang="en-GB" sz="2300" b="1" dirty="0">
                <a:solidFill>
                  <a:schemeClr val="accent1">
                    <a:lumMod val="50000"/>
                  </a:schemeClr>
                </a:solidFill>
              </a:rPr>
              <a:t>La familia va a ir de vacaciones en </a:t>
            </a:r>
            <a:r>
              <a:rPr lang="en-GB" sz="2300" b="1" dirty="0" err="1">
                <a:solidFill>
                  <a:schemeClr val="accent1">
                    <a:lumMod val="50000"/>
                  </a:schemeClr>
                </a:solidFill>
              </a:rPr>
              <a:t>julio</a:t>
            </a:r>
            <a:r>
              <a:rPr lang="en-GB" sz="2300" b="1" dirty="0">
                <a:solidFill>
                  <a:schemeClr val="accent1">
                    <a:lumMod val="50000"/>
                  </a:schemeClr>
                </a:solidFill>
              </a:rPr>
              <a:t>. Ana hace </a:t>
            </a:r>
            <a:r>
              <a:rPr lang="en-GB" sz="2300" b="1" dirty="0" err="1">
                <a:solidFill>
                  <a:schemeClr val="accent1">
                    <a:lumMod val="50000"/>
                  </a:schemeClr>
                </a:solidFill>
              </a:rPr>
              <a:t>unas</a:t>
            </a:r>
            <a:r>
              <a:rPr lang="en-GB" sz="2300" b="1" dirty="0">
                <a:solidFill>
                  <a:schemeClr val="accent1">
                    <a:lumMod val="50000"/>
                  </a:schemeClr>
                </a:solidFill>
              </a:rPr>
              <a:t> llamadas.  </a:t>
            </a:r>
            <a:r>
              <a:rPr lang="en-GB" sz="2300" b="1" dirty="0" err="1">
                <a:solidFill>
                  <a:schemeClr val="accent1">
                    <a:lumMod val="50000"/>
                  </a:schemeClr>
                </a:solidFill>
              </a:rPr>
              <a:t>Escucha</a:t>
            </a:r>
            <a:r>
              <a:rPr lang="en-GB" sz="2300" b="1" dirty="0">
                <a:solidFill>
                  <a:schemeClr val="accent1">
                    <a:lumMod val="50000"/>
                  </a:schemeClr>
                </a:solidFill>
              </a:rPr>
              <a:t> </a:t>
            </a:r>
            <a:r>
              <a:rPr lang="en-GB" sz="2300" b="1" dirty="0" err="1">
                <a:solidFill>
                  <a:schemeClr val="accent1">
                    <a:lumMod val="50000"/>
                  </a:schemeClr>
                </a:solidFill>
              </a:rPr>
              <a:t>los</a:t>
            </a:r>
            <a:r>
              <a:rPr lang="en-GB" sz="2300" b="1" dirty="0">
                <a:solidFill>
                  <a:schemeClr val="accent1">
                    <a:lumMod val="50000"/>
                  </a:schemeClr>
                </a:solidFill>
              </a:rPr>
              <a:t> </a:t>
            </a:r>
            <a:r>
              <a:rPr lang="en-GB" sz="2300" b="1" dirty="0" err="1">
                <a:solidFill>
                  <a:schemeClr val="accent1">
                    <a:lumMod val="50000"/>
                  </a:schemeClr>
                </a:solidFill>
              </a:rPr>
              <a:t>mensajes</a:t>
            </a:r>
            <a:r>
              <a:rPr lang="en-GB" sz="2300" b="1" dirty="0">
                <a:solidFill>
                  <a:schemeClr val="accent1">
                    <a:lumMod val="50000"/>
                  </a:schemeClr>
                </a:solidFill>
              </a:rPr>
              <a:t>.  ¿</a:t>
            </a:r>
            <a:r>
              <a:rPr lang="en-GB" sz="2300" b="1" dirty="0" err="1">
                <a:solidFill>
                  <a:schemeClr val="accent1">
                    <a:lumMod val="50000"/>
                  </a:schemeClr>
                </a:solidFill>
              </a:rPr>
              <a:t>Quién</a:t>
            </a:r>
            <a:r>
              <a:rPr lang="en-GB" sz="2300" b="1" dirty="0">
                <a:solidFill>
                  <a:schemeClr val="accent1">
                    <a:lumMod val="50000"/>
                  </a:schemeClr>
                </a:solidFill>
              </a:rPr>
              <a:t> va a ir? ¿Y </a:t>
            </a:r>
            <a:r>
              <a:rPr lang="en-GB" sz="2300" b="1" dirty="0" err="1">
                <a:solidFill>
                  <a:schemeClr val="accent1">
                    <a:lumMod val="50000"/>
                  </a:schemeClr>
                </a:solidFill>
              </a:rPr>
              <a:t>dónde</a:t>
            </a:r>
            <a:r>
              <a:rPr lang="en-GB" sz="2300" b="1" dirty="0">
                <a:solidFill>
                  <a:schemeClr val="accent1">
                    <a:lumMod val="50000"/>
                  </a:schemeClr>
                </a:solidFill>
              </a:rPr>
              <a:t> (‘A’ o ‘B’)?</a:t>
            </a:r>
          </a:p>
        </p:txBody>
      </p:sp>
      <p:sp>
        <p:nvSpPr>
          <p:cNvPr id="5" name="Action Button: Custom 20">
            <a:hlinkClick r:id="" action="ppaction://noaction" highlightClick="1">
              <a:snd r:embed="rId3"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6" name="Action Button: Custom 20">
            <a:hlinkClick r:id="" action="ppaction://noaction" highlightClick="1">
              <a:snd r:embed="rId4"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7" name="Action Button: Custom 20">
            <a:hlinkClick r:id="" action="ppaction://noaction" highlightClick="1">
              <a:snd r:embed="rId5"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8" name="Action Button: Custom 20">
            <a:hlinkClick r:id="" action="ppaction://noaction" highlightClick="1">
              <a:snd r:embed="rId6"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12" name="TextBox 11"/>
          <p:cNvSpPr txBox="1"/>
          <p:nvPr/>
        </p:nvSpPr>
        <p:spPr>
          <a:xfrm>
            <a:off x="3599531" y="650584"/>
            <a:ext cx="446631" cy="461665"/>
          </a:xfrm>
          <a:prstGeom prst="rect">
            <a:avLst/>
          </a:prstGeom>
          <a:noFill/>
          <a:ln>
            <a:noFill/>
          </a:ln>
        </p:spPr>
        <p:txBody>
          <a:bodyPr wrap="square" rtlCol="0">
            <a:spAutoFit/>
          </a:bodyPr>
          <a:lstStyle/>
          <a:p>
            <a:r>
              <a:rPr lang="en-GB" sz="2400" b="1" dirty="0">
                <a:solidFill>
                  <a:schemeClr val="accent1">
                    <a:lumMod val="50000"/>
                  </a:schemeClr>
                </a:solidFill>
              </a:rPr>
              <a:t>A</a:t>
            </a:r>
          </a:p>
        </p:txBody>
      </p:sp>
      <p:sp>
        <p:nvSpPr>
          <p:cNvPr id="107" name="TextBox 106"/>
          <p:cNvSpPr txBox="1"/>
          <p:nvPr/>
        </p:nvSpPr>
        <p:spPr>
          <a:xfrm>
            <a:off x="5110323" y="646765"/>
            <a:ext cx="446631" cy="461665"/>
          </a:xfrm>
          <a:prstGeom prst="rect">
            <a:avLst/>
          </a:prstGeom>
          <a:noFill/>
          <a:ln>
            <a:noFill/>
          </a:ln>
        </p:spPr>
        <p:txBody>
          <a:bodyPr wrap="square" rtlCol="0">
            <a:spAutoFit/>
          </a:bodyPr>
          <a:lstStyle/>
          <a:p>
            <a:r>
              <a:rPr lang="en-GB" sz="2400" b="1" dirty="0">
                <a:solidFill>
                  <a:schemeClr val="accent1">
                    <a:lumMod val="50000"/>
                  </a:schemeClr>
                </a:solidFill>
              </a:rPr>
              <a:t>B</a:t>
            </a:r>
          </a:p>
        </p:txBody>
      </p:sp>
      <p:sp>
        <p:nvSpPr>
          <p:cNvPr id="108" name="TextBox 107"/>
          <p:cNvSpPr txBox="1"/>
          <p:nvPr/>
        </p:nvSpPr>
        <p:spPr>
          <a:xfrm>
            <a:off x="9655492" y="603748"/>
            <a:ext cx="446631" cy="461665"/>
          </a:xfrm>
          <a:prstGeom prst="rect">
            <a:avLst/>
          </a:prstGeom>
          <a:noFill/>
          <a:ln>
            <a:noFill/>
          </a:ln>
        </p:spPr>
        <p:txBody>
          <a:bodyPr wrap="square" rtlCol="0">
            <a:spAutoFit/>
          </a:bodyPr>
          <a:lstStyle/>
          <a:p>
            <a:r>
              <a:rPr lang="en-GB" sz="2400" b="1" dirty="0">
                <a:solidFill>
                  <a:schemeClr val="accent1">
                    <a:lumMod val="50000"/>
                  </a:schemeClr>
                </a:solidFill>
              </a:rPr>
              <a:t>A</a:t>
            </a:r>
          </a:p>
        </p:txBody>
      </p:sp>
      <p:sp>
        <p:nvSpPr>
          <p:cNvPr id="109" name="TextBox 108"/>
          <p:cNvSpPr txBox="1"/>
          <p:nvPr/>
        </p:nvSpPr>
        <p:spPr>
          <a:xfrm>
            <a:off x="11262243" y="611808"/>
            <a:ext cx="446631" cy="461665"/>
          </a:xfrm>
          <a:prstGeom prst="rect">
            <a:avLst/>
          </a:prstGeom>
          <a:noFill/>
          <a:ln>
            <a:noFill/>
          </a:ln>
        </p:spPr>
        <p:txBody>
          <a:bodyPr wrap="square" rtlCol="0">
            <a:spAutoFit/>
          </a:bodyPr>
          <a:lstStyle/>
          <a:p>
            <a:r>
              <a:rPr lang="en-GB" sz="2400" b="1" dirty="0">
                <a:solidFill>
                  <a:schemeClr val="accent1">
                    <a:lumMod val="50000"/>
                  </a:schemeClr>
                </a:solidFill>
              </a:rPr>
              <a:t>B</a:t>
            </a:r>
          </a:p>
        </p:txBody>
      </p:sp>
      <p:graphicFrame>
        <p:nvGraphicFramePr>
          <p:cNvPr id="22" name="Table 21"/>
          <p:cNvGraphicFramePr>
            <a:graphicFrameLocks noGrp="1"/>
          </p:cNvGraphicFramePr>
          <p:nvPr>
            <p:extLst>
              <p:ext uri="{D42A27DB-BD31-4B8C-83A1-F6EECF244321}">
                <p14:modId xmlns:p14="http://schemas.microsoft.com/office/powerpoint/2010/main" val="1819496837"/>
              </p:ext>
            </p:extLst>
          </p:nvPr>
        </p:nvGraphicFramePr>
        <p:xfrm>
          <a:off x="548666" y="1070330"/>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extLst>
              <p:ext uri="{D42A27DB-BD31-4B8C-83A1-F6EECF244321}">
                <p14:modId xmlns:p14="http://schemas.microsoft.com/office/powerpoint/2010/main" val="3177127907"/>
              </p:ext>
            </p:extLst>
          </p:nvPr>
        </p:nvGraphicFramePr>
        <p:xfrm>
          <a:off x="548666" y="240660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extLst>
              <p:ext uri="{D42A27DB-BD31-4B8C-83A1-F6EECF244321}">
                <p14:modId xmlns:p14="http://schemas.microsoft.com/office/powerpoint/2010/main" val="2344045379"/>
              </p:ext>
            </p:extLst>
          </p:nvPr>
        </p:nvGraphicFramePr>
        <p:xfrm>
          <a:off x="525979" y="5123245"/>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extLst>
              <p:ext uri="{D42A27DB-BD31-4B8C-83A1-F6EECF244321}">
                <p14:modId xmlns:p14="http://schemas.microsoft.com/office/powerpoint/2010/main" val="2695599586"/>
              </p:ext>
            </p:extLst>
          </p:nvPr>
        </p:nvGraphicFramePr>
        <p:xfrm>
          <a:off x="535779" y="376328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48868" y="1090122"/>
            <a:ext cx="1402114" cy="1036736"/>
            <a:chOff x="3258809" y="1369327"/>
            <a:chExt cx="1183525" cy="867918"/>
          </a:xfrm>
        </p:grpSpPr>
        <p:pic>
          <p:nvPicPr>
            <p:cNvPr id="115" name="Picture 1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0568" y="1090122"/>
            <a:ext cx="1324041" cy="918002"/>
          </a:xfrm>
          <a:prstGeom prst="rect">
            <a:avLst/>
          </a:prstGeom>
        </p:spPr>
      </p:pic>
      <p:pic>
        <p:nvPicPr>
          <p:cNvPr id="118" name="Picture 1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1162" y="2466128"/>
            <a:ext cx="1005507" cy="1113506"/>
          </a:xfrm>
          <a:prstGeom prst="rect">
            <a:avLst/>
          </a:prstGeom>
        </p:spPr>
      </p:pic>
      <p:grpSp>
        <p:nvGrpSpPr>
          <p:cNvPr id="119" name="Group 118"/>
          <p:cNvGrpSpPr/>
          <p:nvPr/>
        </p:nvGrpSpPr>
        <p:grpSpPr>
          <a:xfrm>
            <a:off x="3138694" y="2264786"/>
            <a:ext cx="1287860" cy="1247734"/>
            <a:chOff x="8831302" y="4149608"/>
            <a:chExt cx="2011792" cy="1766702"/>
          </a:xfrm>
        </p:grpSpPr>
        <p:pic>
          <p:nvPicPr>
            <p:cNvPr id="120" name="Picture 1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343641" y="4149608"/>
              <a:ext cx="987110" cy="958736"/>
            </a:xfrm>
            <a:prstGeom prst="rect">
              <a:avLst/>
            </a:prstGeom>
            <a:noFill/>
          </p:spPr>
          <p:txBody>
            <a:bodyPr wrap="none" lIns="91440" tIns="45720" rIns="91440" bIns="45720">
              <a:spAutoFit/>
            </a:bodyPr>
            <a:lstStyle/>
            <a:p>
              <a:pPr algn="ctr"/>
              <a:r>
                <a:rPr lang="en-US" sz="3800" dirty="0">
                  <a:ln w="0"/>
                  <a:solidFill>
                    <a:schemeClr val="bg1"/>
                  </a:solidFill>
                  <a:effectLst>
                    <a:outerShdw blurRad="38100" dist="19050" dir="2700000" algn="tl" rotWithShape="0">
                      <a:schemeClr val="dk1">
                        <a:alpha val="40000"/>
                      </a:schemeClr>
                    </a:outerShdw>
                  </a:effectLst>
                </a:rPr>
                <a:t>M</a:t>
              </a:r>
              <a:endParaRPr lang="en-US" sz="3800" b="0" cap="none" spc="0" dirty="0">
                <a:ln w="0"/>
                <a:solidFill>
                  <a:schemeClr val="bg1"/>
                </a:solidFill>
                <a:effectLst>
                  <a:outerShdw blurRad="38100" dist="19050" dir="2700000" algn="tl" rotWithShape="0">
                    <a:schemeClr val="dk1">
                      <a:alpha val="40000"/>
                    </a:schemeClr>
                  </a:outerShdw>
                </a:effectLst>
              </a:endParaRPr>
            </a:p>
          </p:txBody>
        </p:sp>
      </p:grpSp>
      <p:grpSp>
        <p:nvGrpSpPr>
          <p:cNvPr id="122" name="Group 121"/>
          <p:cNvGrpSpPr/>
          <p:nvPr/>
        </p:nvGrpSpPr>
        <p:grpSpPr>
          <a:xfrm>
            <a:off x="3160175" y="3752655"/>
            <a:ext cx="874500" cy="1149345"/>
            <a:chOff x="8728547" y="1350555"/>
            <a:chExt cx="2160151" cy="2178136"/>
          </a:xfrm>
        </p:grpSpPr>
        <p:pic>
          <p:nvPicPr>
            <p:cNvPr id="123" name="Picture 122"/>
            <p:cNvPicPr>
              <a:picLocks noChangeAspect="1"/>
            </p:cNvPicPr>
            <p:nvPr/>
          </p:nvPicPr>
          <p:blipFill rotWithShape="1">
            <a:blip r:embed="rId12">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7559" y="3926650"/>
            <a:ext cx="1324041" cy="918002"/>
          </a:xfrm>
          <a:prstGeom prst="rect">
            <a:avLst/>
          </a:prstGeom>
        </p:spPr>
      </p:pic>
      <p:sp>
        <p:nvSpPr>
          <p:cNvPr id="130" name="TextBox 129"/>
          <p:cNvSpPr txBox="1"/>
          <p:nvPr/>
        </p:nvSpPr>
        <p:spPr>
          <a:xfrm>
            <a:off x="3027066" y="3736249"/>
            <a:ext cx="1327851" cy="400110"/>
          </a:xfrm>
          <a:prstGeom prst="rect">
            <a:avLst/>
          </a:prstGeom>
          <a:noFill/>
          <a:ln>
            <a:noFill/>
          </a:ln>
        </p:spPr>
        <p:txBody>
          <a:bodyPr wrap="square" rtlCol="0">
            <a:spAutoFit/>
          </a:bodyPr>
          <a:lstStyle/>
          <a:p>
            <a:r>
              <a:rPr lang="en-GB" sz="2000" b="1" dirty="0">
                <a:solidFill>
                  <a:schemeClr val="accent1">
                    <a:lumMod val="50000"/>
                  </a:schemeClr>
                </a:solidFill>
              </a:rPr>
              <a:t>[abroad]</a:t>
            </a:r>
          </a:p>
        </p:txBody>
      </p:sp>
      <p:pic>
        <p:nvPicPr>
          <p:cNvPr id="131" name="Picture 130"/>
          <p:cNvPicPr>
            <a:picLocks noChangeAspect="1"/>
          </p:cNvPicPr>
          <p:nvPr/>
        </p:nvPicPr>
        <p:blipFill rotWithShape="1">
          <a:blip r:embed="rId13" cstate="print">
            <a:extLst>
              <a:ext uri="{28A0092B-C50C-407E-A947-70E740481C1C}">
                <a14:useLocalDpi xmlns:a14="http://schemas.microsoft.com/office/drawing/2010/main" val="0"/>
              </a:ext>
            </a:extLst>
          </a:blip>
          <a:srcRect l="14246" t="10348" r="8939" b="14826"/>
          <a:stretch/>
        </p:blipFill>
        <p:spPr>
          <a:xfrm>
            <a:off x="3254432" y="5159810"/>
            <a:ext cx="1115305" cy="1086411"/>
          </a:xfrm>
          <a:prstGeom prst="rect">
            <a:avLst/>
          </a:prstGeom>
        </p:spPr>
      </p:pic>
      <p:grpSp>
        <p:nvGrpSpPr>
          <p:cNvPr id="132" name="Group 131"/>
          <p:cNvGrpSpPr/>
          <p:nvPr/>
        </p:nvGrpSpPr>
        <p:grpSpPr>
          <a:xfrm>
            <a:off x="4583637" y="5130995"/>
            <a:ext cx="1178299" cy="1201156"/>
            <a:chOff x="3840240" y="1995353"/>
            <a:chExt cx="3952631" cy="4375367"/>
          </a:xfrm>
        </p:grpSpPr>
        <p:pic>
          <p:nvPicPr>
            <p:cNvPr id="133" name="Picture 1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6"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7"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9"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sp>
        <p:nvSpPr>
          <p:cNvPr id="140" name="Action Button: Custom 20">
            <a:hlinkClick r:id="" action="ppaction://noaction" highlightClick="1">
              <a:snd r:embed="rId20" name="vas a ir a la.wav"/>
            </a:hlinkClick>
            <a:extLst>
              <a:ext uri="{FF2B5EF4-FFF2-40B4-BE49-F238E27FC236}">
                <a16:creationId xmlns:a16="http://schemas.microsoft.com/office/drawing/2014/main" id="{FAC3B15A-89E7-A84E-A015-27C27EE98B0A}"/>
              </a:ext>
            </a:extLst>
          </p:cNvPr>
          <p:cNvSpPr/>
          <p:nvPr/>
        </p:nvSpPr>
        <p:spPr>
          <a:xfrm>
            <a:off x="617869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141" name="Action Button: Custom 20">
            <a:hlinkClick r:id="" action="ppaction://noaction" highlightClick="1">
              <a:snd r:embed="rId21" name="voy a ir a la.wav"/>
            </a:hlinkClick>
            <a:extLst>
              <a:ext uri="{FF2B5EF4-FFF2-40B4-BE49-F238E27FC236}">
                <a16:creationId xmlns:a16="http://schemas.microsoft.com/office/drawing/2014/main" id="{9BD1A317-DEBA-0543-8B81-6A9018593906}"/>
              </a:ext>
            </a:extLst>
          </p:cNvPr>
          <p:cNvSpPr/>
          <p:nvPr/>
        </p:nvSpPr>
        <p:spPr>
          <a:xfrm>
            <a:off x="617879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42" name="Action Button: Custom 20">
            <a:hlinkClick r:id="" action="ppaction://noaction" highlightClick="1">
              <a:snd r:embed="rId22" name="vamos a ir al.wav"/>
            </a:hlinkClick>
            <a:extLst>
              <a:ext uri="{FF2B5EF4-FFF2-40B4-BE49-F238E27FC236}">
                <a16:creationId xmlns:a16="http://schemas.microsoft.com/office/drawing/2014/main" id="{270794EB-A58B-744E-9913-02E76F9D340C}"/>
              </a:ext>
            </a:extLst>
          </p:cNvPr>
          <p:cNvSpPr/>
          <p:nvPr/>
        </p:nvSpPr>
        <p:spPr>
          <a:xfrm>
            <a:off x="616457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7</a:t>
            </a:r>
          </a:p>
        </p:txBody>
      </p:sp>
      <p:sp>
        <p:nvSpPr>
          <p:cNvPr id="143" name="Action Button: Custom 20">
            <a:hlinkClick r:id="" action="ppaction://noaction" highlightClick="1">
              <a:snd r:embed="rId23" name="va a ir al.wav"/>
            </a:hlinkClick>
            <a:extLst>
              <a:ext uri="{FF2B5EF4-FFF2-40B4-BE49-F238E27FC236}">
                <a16:creationId xmlns:a16="http://schemas.microsoft.com/office/drawing/2014/main" id="{10E054AB-74FF-6149-8474-1DF1EDC683DB}"/>
              </a:ext>
            </a:extLst>
          </p:cNvPr>
          <p:cNvSpPr/>
          <p:nvPr/>
        </p:nvSpPr>
        <p:spPr>
          <a:xfrm>
            <a:off x="6149550"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8</a:t>
            </a:r>
          </a:p>
        </p:txBody>
      </p:sp>
      <p:graphicFrame>
        <p:nvGraphicFramePr>
          <p:cNvPr id="144" name="Table 143"/>
          <p:cNvGraphicFramePr>
            <a:graphicFrameLocks noGrp="1"/>
          </p:cNvGraphicFramePr>
          <p:nvPr>
            <p:extLst>
              <p:ext uri="{D42A27DB-BD31-4B8C-83A1-F6EECF244321}">
                <p14:modId xmlns:p14="http://schemas.microsoft.com/office/powerpoint/2010/main" val="2733078682"/>
              </p:ext>
            </p:extLst>
          </p:nvPr>
        </p:nvGraphicFramePr>
        <p:xfrm>
          <a:off x="6698216" y="1070330"/>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extLst>
              <p:ext uri="{D42A27DB-BD31-4B8C-83A1-F6EECF244321}">
                <p14:modId xmlns:p14="http://schemas.microsoft.com/office/powerpoint/2010/main" val="2003464933"/>
              </p:ext>
            </p:extLst>
          </p:nvPr>
        </p:nvGraphicFramePr>
        <p:xfrm>
          <a:off x="6698216" y="240660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extLst>
              <p:ext uri="{D42A27DB-BD31-4B8C-83A1-F6EECF244321}">
                <p14:modId xmlns:p14="http://schemas.microsoft.com/office/powerpoint/2010/main" val="3052571317"/>
              </p:ext>
            </p:extLst>
          </p:nvPr>
        </p:nvGraphicFramePr>
        <p:xfrm>
          <a:off x="6675529" y="5123245"/>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extLst>
              <p:ext uri="{D42A27DB-BD31-4B8C-83A1-F6EECF244321}">
                <p14:modId xmlns:p14="http://schemas.microsoft.com/office/powerpoint/2010/main" val="3301433912"/>
              </p:ext>
            </p:extLst>
          </p:nvPr>
        </p:nvGraphicFramePr>
        <p:xfrm>
          <a:off x="6685329" y="376328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07513" y="1667734"/>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3" name="Rounded Rectangle 72"/>
          <p:cNvSpPr/>
          <p:nvPr/>
        </p:nvSpPr>
        <p:spPr>
          <a:xfrm>
            <a:off x="1765167" y="2426664"/>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1" name="Rounded Rectangle 80"/>
          <p:cNvSpPr/>
          <p:nvPr/>
        </p:nvSpPr>
        <p:spPr>
          <a:xfrm>
            <a:off x="525979" y="3777121"/>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4" name="Rounded Rectangle 83"/>
          <p:cNvSpPr/>
          <p:nvPr/>
        </p:nvSpPr>
        <p:spPr>
          <a:xfrm>
            <a:off x="509478" y="5709766"/>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5" name="Rounded Rectangle 174"/>
          <p:cNvSpPr/>
          <p:nvPr/>
        </p:nvSpPr>
        <p:spPr>
          <a:xfrm>
            <a:off x="4457883" y="1098706"/>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6" name="TextBox 175"/>
          <p:cNvSpPr txBox="1"/>
          <p:nvPr/>
        </p:nvSpPr>
        <p:spPr>
          <a:xfrm>
            <a:off x="4487028" y="1406235"/>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chemeClr val="accent1">
                    <a:lumMod val="50000"/>
                  </a:schemeClr>
                </a:solidFill>
              </a:rPr>
              <a:t>playa</a:t>
            </a:r>
          </a:p>
        </p:txBody>
      </p:sp>
      <p:sp>
        <p:nvSpPr>
          <p:cNvPr id="177" name="Rounded Rectangle 176"/>
          <p:cNvSpPr/>
          <p:nvPr/>
        </p:nvSpPr>
        <p:spPr>
          <a:xfrm>
            <a:off x="2997287" y="2409829"/>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8" name="TextBox 177"/>
          <p:cNvSpPr txBox="1"/>
          <p:nvPr/>
        </p:nvSpPr>
        <p:spPr>
          <a:xfrm>
            <a:off x="3001682" y="2724116"/>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chemeClr val="accent1">
                    <a:lumMod val="50000"/>
                  </a:schemeClr>
                </a:solidFill>
              </a:rPr>
              <a:t>museo</a:t>
            </a:r>
          </a:p>
        </p:txBody>
      </p:sp>
      <p:sp>
        <p:nvSpPr>
          <p:cNvPr id="179" name="Rounded Rectangle 178"/>
          <p:cNvSpPr/>
          <p:nvPr/>
        </p:nvSpPr>
        <p:spPr>
          <a:xfrm>
            <a:off x="3027067" y="3758332"/>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0" name="TextBox 179"/>
          <p:cNvSpPr txBox="1"/>
          <p:nvPr/>
        </p:nvSpPr>
        <p:spPr>
          <a:xfrm>
            <a:off x="3003187" y="4505361"/>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chemeClr val="accent1">
                    <a:lumMod val="50000"/>
                  </a:schemeClr>
                </a:solidFill>
              </a:rPr>
              <a:t>extranjero</a:t>
            </a:r>
          </a:p>
        </p:txBody>
      </p:sp>
      <p:sp>
        <p:nvSpPr>
          <p:cNvPr id="181" name="Rounded Rectangle 180"/>
          <p:cNvSpPr/>
          <p:nvPr/>
        </p:nvSpPr>
        <p:spPr>
          <a:xfrm>
            <a:off x="2997288" y="5118164"/>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2" name="TextBox 181"/>
          <p:cNvSpPr txBox="1"/>
          <p:nvPr/>
        </p:nvSpPr>
        <p:spPr>
          <a:xfrm>
            <a:off x="3286456" y="5797686"/>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chemeClr val="accent1">
                    <a:lumMod val="50000"/>
                  </a:schemeClr>
                </a:solidFill>
              </a:rPr>
              <a:t>isla</a:t>
            </a:r>
            <a:endParaRPr lang="en-GB" sz="2200" b="1" dirty="0">
              <a:solidFill>
                <a:schemeClr val="accent1">
                  <a:lumMod val="50000"/>
                </a:schemeClr>
              </a:solidFill>
            </a:endParaRPr>
          </a:p>
        </p:txBody>
      </p:sp>
      <p:sp>
        <p:nvSpPr>
          <p:cNvPr id="89" name="Rounded Rectangle 88"/>
          <p:cNvSpPr/>
          <p:nvPr/>
        </p:nvSpPr>
        <p:spPr>
          <a:xfrm>
            <a:off x="7845696" y="1063434"/>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2" name="Rounded Rectangle 91"/>
          <p:cNvSpPr/>
          <p:nvPr/>
        </p:nvSpPr>
        <p:spPr>
          <a:xfrm>
            <a:off x="6687706" y="2388677"/>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1" name="Rounded Rectangle 100"/>
          <p:cNvSpPr/>
          <p:nvPr/>
        </p:nvSpPr>
        <p:spPr>
          <a:xfrm>
            <a:off x="7857217" y="4329388"/>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4" name="Rounded Rectangle 103"/>
          <p:cNvSpPr/>
          <p:nvPr/>
        </p:nvSpPr>
        <p:spPr>
          <a:xfrm>
            <a:off x="6671256" y="5709766"/>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nvGrpSpPr>
          <p:cNvPr id="42" name="Group 41"/>
          <p:cNvGrpSpPr/>
          <p:nvPr/>
        </p:nvGrpSpPr>
        <p:grpSpPr>
          <a:xfrm>
            <a:off x="10850825" y="1105195"/>
            <a:ext cx="874500" cy="1149345"/>
            <a:chOff x="8728547" y="1350555"/>
            <a:chExt cx="2160151" cy="2178136"/>
          </a:xfrm>
        </p:grpSpPr>
        <p:pic>
          <p:nvPicPr>
            <p:cNvPr id="43" name="Picture 42"/>
            <p:cNvPicPr>
              <a:picLocks noChangeAspect="1"/>
            </p:cNvPicPr>
            <p:nvPr/>
          </p:nvPicPr>
          <p:blipFill rotWithShape="1">
            <a:blip r:embed="rId12">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6264" y="1128307"/>
            <a:ext cx="1005507" cy="1113506"/>
          </a:xfrm>
          <a:prstGeom prst="rect">
            <a:avLst/>
          </a:prstGeom>
        </p:spPr>
      </p:pic>
      <p:sp>
        <p:nvSpPr>
          <p:cNvPr id="99" name="TextBox 98"/>
          <p:cNvSpPr txBox="1"/>
          <p:nvPr/>
        </p:nvSpPr>
        <p:spPr>
          <a:xfrm>
            <a:off x="10780229" y="1002780"/>
            <a:ext cx="1327851" cy="400110"/>
          </a:xfrm>
          <a:prstGeom prst="rect">
            <a:avLst/>
          </a:prstGeom>
          <a:noFill/>
          <a:ln>
            <a:noFill/>
          </a:ln>
        </p:spPr>
        <p:txBody>
          <a:bodyPr wrap="square" rtlCol="0">
            <a:spAutoFit/>
          </a:bodyPr>
          <a:lstStyle/>
          <a:p>
            <a:r>
              <a:rPr lang="en-GB" sz="2000" b="1" dirty="0">
                <a:solidFill>
                  <a:schemeClr val="accent1">
                    <a:lumMod val="50000"/>
                  </a:schemeClr>
                </a:solidFill>
              </a:rPr>
              <a:t>[abroad]</a:t>
            </a:r>
          </a:p>
        </p:txBody>
      </p:sp>
      <p:pic>
        <p:nvPicPr>
          <p:cNvPr id="49" name="Picture 48"/>
          <p:cNvPicPr>
            <a:picLocks noChangeAspect="1"/>
          </p:cNvPicPr>
          <p:nvPr/>
        </p:nvPicPr>
        <p:blipFill rotWithShape="1">
          <a:blip r:embed="rId24">
            <a:extLst>
              <a:ext uri="{28A0092B-C50C-407E-A947-70E740481C1C}">
                <a14:useLocalDpi xmlns:a14="http://schemas.microsoft.com/office/drawing/2010/main" val="0"/>
              </a:ext>
            </a:extLst>
          </a:blip>
          <a:srcRect l="31353" t="17959" b="36119"/>
          <a:stretch/>
        </p:blipFill>
        <p:spPr>
          <a:xfrm>
            <a:off x="9319985" y="2745832"/>
            <a:ext cx="1092566" cy="815729"/>
          </a:xfrm>
          <a:prstGeom prst="rect">
            <a:avLst/>
          </a:prstGeom>
        </p:spPr>
      </p:pic>
      <p:grpSp>
        <p:nvGrpSpPr>
          <p:cNvPr id="50" name="Group 49"/>
          <p:cNvGrpSpPr/>
          <p:nvPr/>
        </p:nvGrpSpPr>
        <p:grpSpPr>
          <a:xfrm>
            <a:off x="10618193" y="2758895"/>
            <a:ext cx="1430851" cy="794125"/>
            <a:chOff x="8432291" y="4672995"/>
            <a:chExt cx="2538201" cy="1404746"/>
          </a:xfrm>
        </p:grpSpPr>
        <p:pic>
          <p:nvPicPr>
            <p:cNvPr id="51" name="Picture 50"/>
            <p:cNvPicPr>
              <a:picLocks noChangeAspect="1"/>
            </p:cNvPicPr>
            <p:nvPr/>
          </p:nvPicPr>
          <p:blipFill rotWithShape="1">
            <a:blip r:embed="rId7">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15817" y="2417939"/>
            <a:ext cx="1524159" cy="384721"/>
          </a:xfrm>
          <a:prstGeom prst="rect">
            <a:avLst/>
          </a:prstGeom>
          <a:noFill/>
          <a:ln>
            <a:noFill/>
          </a:ln>
        </p:spPr>
        <p:txBody>
          <a:bodyPr wrap="square" rtlCol="0">
            <a:spAutoFit/>
          </a:bodyPr>
          <a:lstStyle/>
          <a:p>
            <a:r>
              <a:rPr lang="en-GB" sz="1900" b="1" dirty="0">
                <a:solidFill>
                  <a:schemeClr val="accent1">
                    <a:lumMod val="50000"/>
                  </a:schemeClr>
                </a:solidFill>
              </a:rPr>
              <a:t>[mountain]</a:t>
            </a:r>
          </a:p>
        </p:txBody>
      </p:sp>
      <p:sp>
        <p:nvSpPr>
          <p:cNvPr id="98" name="TextBox 97"/>
          <p:cNvSpPr txBox="1"/>
          <p:nvPr/>
        </p:nvSpPr>
        <p:spPr>
          <a:xfrm>
            <a:off x="10469568" y="2373332"/>
            <a:ext cx="1901546" cy="384721"/>
          </a:xfrm>
          <a:prstGeom prst="rect">
            <a:avLst/>
          </a:prstGeom>
          <a:noFill/>
          <a:ln>
            <a:noFill/>
          </a:ln>
        </p:spPr>
        <p:txBody>
          <a:bodyPr wrap="square" rtlCol="0">
            <a:spAutoFit/>
          </a:bodyPr>
          <a:lstStyle/>
          <a:p>
            <a:r>
              <a:rPr lang="en-GB" sz="1900" b="1" dirty="0">
                <a:solidFill>
                  <a:schemeClr val="accent1">
                    <a:lumMod val="50000"/>
                  </a:schemeClr>
                </a:solidFill>
              </a:rPr>
              <a:t>[countryside]</a:t>
            </a:r>
          </a:p>
        </p:txBody>
      </p:sp>
      <p:sp>
        <p:nvSpPr>
          <p:cNvPr id="90" name="Rounded Rectangle 89"/>
          <p:cNvSpPr/>
          <p:nvPr/>
        </p:nvSpPr>
        <p:spPr>
          <a:xfrm>
            <a:off x="9145966" y="1105431"/>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1" name="TextBox 90"/>
          <p:cNvSpPr txBox="1"/>
          <p:nvPr/>
        </p:nvSpPr>
        <p:spPr>
          <a:xfrm>
            <a:off x="9253378" y="1702636"/>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chemeClr val="accent1">
                    <a:lumMod val="50000"/>
                  </a:schemeClr>
                </a:solidFill>
              </a:rPr>
              <a:t>tienda</a:t>
            </a:r>
          </a:p>
        </p:txBody>
      </p:sp>
      <p:sp>
        <p:nvSpPr>
          <p:cNvPr id="93" name="Rounded Rectangle 92"/>
          <p:cNvSpPr/>
          <p:nvPr/>
        </p:nvSpPr>
        <p:spPr>
          <a:xfrm>
            <a:off x="9147535" y="2429460"/>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100" name="Picture 99"/>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10793751" y="3308444"/>
            <a:ext cx="1200202" cy="262320"/>
          </a:xfrm>
          <a:prstGeom prst="rect">
            <a:avLst/>
          </a:prstGeom>
        </p:spPr>
      </p:pic>
      <p:pic>
        <p:nvPicPr>
          <p:cNvPr id="61" name="Picture 6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753687" y="3837081"/>
            <a:ext cx="1321084" cy="920355"/>
          </a:xfrm>
          <a:prstGeom prst="rect">
            <a:avLst/>
          </a:prstGeom>
        </p:spPr>
      </p:pic>
      <p:grpSp>
        <p:nvGrpSpPr>
          <p:cNvPr id="95" name="Group 94"/>
          <p:cNvGrpSpPr/>
          <p:nvPr/>
        </p:nvGrpSpPr>
        <p:grpSpPr>
          <a:xfrm>
            <a:off x="9186026" y="4172032"/>
            <a:ext cx="1430851" cy="743945"/>
            <a:chOff x="8432291" y="4761759"/>
            <a:chExt cx="2538201" cy="1315982"/>
          </a:xfrm>
        </p:grpSpPr>
        <p:pic>
          <p:nvPicPr>
            <p:cNvPr id="96" name="Picture 95"/>
            <p:cNvPicPr>
              <a:picLocks noChangeAspect="1"/>
            </p:cNvPicPr>
            <p:nvPr/>
          </p:nvPicPr>
          <p:blipFill rotWithShape="1">
            <a:blip r:embed="rId7">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29973" y="3807309"/>
            <a:ext cx="1901546" cy="384721"/>
          </a:xfrm>
          <a:prstGeom prst="rect">
            <a:avLst/>
          </a:prstGeom>
          <a:noFill/>
          <a:ln>
            <a:noFill/>
          </a:ln>
        </p:spPr>
        <p:txBody>
          <a:bodyPr wrap="square" rtlCol="0">
            <a:spAutoFit/>
          </a:bodyPr>
          <a:lstStyle/>
          <a:p>
            <a:r>
              <a:rPr lang="en-GB" sz="1900" b="1" dirty="0">
                <a:solidFill>
                  <a:schemeClr val="accent1">
                    <a:lumMod val="50000"/>
                  </a:schemeClr>
                </a:solidFill>
              </a:rPr>
              <a:t>[countryside]</a:t>
            </a:r>
          </a:p>
        </p:txBody>
      </p:sp>
      <p:sp>
        <p:nvSpPr>
          <p:cNvPr id="102" name="Rounded Rectangle 101"/>
          <p:cNvSpPr/>
          <p:nvPr/>
        </p:nvSpPr>
        <p:spPr>
          <a:xfrm>
            <a:off x="9155722" y="3787674"/>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4" name="TextBox 93"/>
          <p:cNvSpPr txBox="1"/>
          <p:nvPr/>
        </p:nvSpPr>
        <p:spPr>
          <a:xfrm>
            <a:off x="9143299" y="3093274"/>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chemeClr val="accent1">
                    <a:lumMod val="50000"/>
                  </a:schemeClr>
                </a:solidFill>
              </a:rPr>
              <a:t>montaña</a:t>
            </a:r>
          </a:p>
        </p:txBody>
      </p:sp>
      <p:sp>
        <p:nvSpPr>
          <p:cNvPr id="103" name="TextBox 102"/>
          <p:cNvSpPr txBox="1"/>
          <p:nvPr/>
        </p:nvSpPr>
        <p:spPr>
          <a:xfrm>
            <a:off x="9230127" y="4479455"/>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chemeClr val="accent1">
                    <a:lumMod val="50000"/>
                  </a:schemeClr>
                </a:solidFill>
              </a:rPr>
              <a:t>campo</a:t>
            </a:r>
          </a:p>
        </p:txBody>
      </p:sp>
      <p:grpSp>
        <p:nvGrpSpPr>
          <p:cNvPr id="62" name="Group 61"/>
          <p:cNvGrpSpPr/>
          <p:nvPr/>
        </p:nvGrpSpPr>
        <p:grpSpPr>
          <a:xfrm>
            <a:off x="10480891" y="5032586"/>
            <a:ext cx="1712328" cy="1249810"/>
            <a:chOff x="7851061" y="870549"/>
            <a:chExt cx="3394142" cy="1694582"/>
          </a:xfrm>
        </p:grpSpPr>
        <p:pic>
          <p:nvPicPr>
            <p:cNvPr id="63" name="Picture 62"/>
            <p:cNvPicPr>
              <a:picLocks noChangeAspect="1"/>
            </p:cNvPicPr>
            <p:nvPr/>
          </p:nvPicPr>
          <p:blipFill rotWithShape="1">
            <a:blip r:embed="rId27">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1">
                      <a:lumMod val="50000"/>
                    </a:schemeClr>
                  </a:solidFill>
                </a:rPr>
                <a:t>Santander</a:t>
              </a:r>
              <a:endParaRPr lang="en-US" sz="2400" b="1" cap="none" spc="0" dirty="0">
                <a:ln/>
                <a:solidFill>
                  <a:schemeClr val="accent1">
                    <a:lumMod val="50000"/>
                  </a:schemeClr>
                </a:solidFill>
                <a:effectLst/>
              </a:endParaRPr>
            </a:p>
          </p:txBody>
        </p:sp>
        <p:pic>
          <p:nvPicPr>
            <p:cNvPr id="65" name="Picture 6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155722" y="5402285"/>
            <a:ext cx="1481768" cy="856338"/>
          </a:xfrm>
          <a:prstGeom prst="rect">
            <a:avLst/>
          </a:prstGeom>
        </p:spPr>
      </p:pic>
      <p:sp>
        <p:nvSpPr>
          <p:cNvPr id="105" name="Rounded Rectangle 104"/>
          <p:cNvSpPr/>
          <p:nvPr/>
        </p:nvSpPr>
        <p:spPr>
          <a:xfrm>
            <a:off x="10637490" y="5105013"/>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6" name="TextBox 105"/>
          <p:cNvSpPr txBox="1"/>
          <p:nvPr/>
        </p:nvSpPr>
        <p:spPr>
          <a:xfrm>
            <a:off x="10672004" y="5758427"/>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chemeClr val="accent1">
                    <a:lumMod val="50000"/>
                  </a:schemeClr>
                </a:solidFill>
              </a:rPr>
              <a:t>banco</a:t>
            </a:r>
          </a:p>
        </p:txBody>
      </p:sp>
      <p:sp>
        <p:nvSpPr>
          <p:cNvPr id="14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944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8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4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4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8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4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0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4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9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92"/>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93"/>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94"/>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4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4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1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9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61"/>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10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02"/>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0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43"/>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46"/>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66"/>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62"/>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10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p:bldP spid="107" grpId="0"/>
      <p:bldP spid="108" grpId="0"/>
      <p:bldP spid="109" grpId="0"/>
      <p:bldP spid="130" grpId="0"/>
      <p:bldP spid="140" grpId="0" animBg="1"/>
      <p:bldP spid="141" grpId="0" animBg="1"/>
      <p:bldP spid="142" grpId="0" animBg="1"/>
      <p:bldP spid="143" grpId="0" animBg="1"/>
      <p:bldP spid="70" grpId="0" animBg="1"/>
      <p:bldP spid="73" grpId="0" animBg="1"/>
      <p:bldP spid="81" grpId="0" animBg="1"/>
      <p:bldP spid="84" grpId="0" animBg="1"/>
      <p:bldP spid="175" grpId="0" animBg="1"/>
      <p:bldP spid="176" grpId="0" animBg="1"/>
      <p:bldP spid="177" grpId="0" animBg="1"/>
      <p:bldP spid="178" grpId="0" animBg="1"/>
      <p:bldP spid="179" grpId="0" animBg="1"/>
      <p:bldP spid="180" grpId="0" animBg="1"/>
      <p:bldP spid="181" grpId="0" animBg="1"/>
      <p:bldP spid="182" grpId="0" animBg="1"/>
      <p:bldP spid="89" grpId="0" animBg="1"/>
      <p:bldP spid="92" grpId="0" animBg="1"/>
      <p:bldP spid="101" grpId="0" animBg="1"/>
      <p:bldP spid="104" grpId="0" animBg="1"/>
      <p:bldP spid="99" grpId="0"/>
      <p:bldP spid="88" grpId="0"/>
      <p:bldP spid="98" grpId="0"/>
      <p:bldP spid="90" grpId="0" animBg="1"/>
      <p:bldP spid="91" grpId="0" animBg="1"/>
      <p:bldP spid="93" grpId="0" animBg="1"/>
      <p:bldP spid="110" grpId="0"/>
      <p:bldP spid="102" grpId="0" animBg="1"/>
      <p:bldP spid="94" grpId="0" animBg="1"/>
      <p:bldP spid="103" grpId="0" animBg="1"/>
      <p:bldP spid="105" grpId="0" animBg="1"/>
      <p:bldP spid="10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2424042"/>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a:solidFill>
                  <a:srgbClr val="5B9BD5">
                    <a:lumMod val="50000"/>
                  </a:srgbClr>
                </a:solidFill>
              </a:rPr>
              <a:t>Vas a ir a la tienda.</a:t>
            </a:r>
          </a:p>
        </p:txBody>
      </p:sp>
      <p:sp>
        <p:nvSpPr>
          <p:cNvPr id="148" name="Oval 147"/>
          <p:cNvSpPr/>
          <p:nvPr/>
        </p:nvSpPr>
        <p:spPr>
          <a:xfrm>
            <a:off x="5889616" y="1228764"/>
            <a:ext cx="1059545" cy="1004194"/>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6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9" grpId="1" animBg="1"/>
      <p:bldP spid="1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7712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4204845" y="1902683"/>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42961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2424042"/>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err="1">
                <a:solidFill>
                  <a:srgbClr val="5B9BD5">
                    <a:lumMod val="50000"/>
                  </a:srgbClr>
                </a:solidFill>
              </a:rPr>
              <a:t>Voy</a:t>
            </a:r>
            <a:r>
              <a:rPr lang="en-GB" sz="6600" b="1" dirty="0">
                <a:solidFill>
                  <a:srgbClr val="5B9BD5">
                    <a:lumMod val="50000"/>
                  </a:srgbClr>
                </a:solidFill>
              </a:rPr>
              <a:t> a </a:t>
            </a:r>
            <a:r>
              <a:rPr lang="en-GB" sz="6600" b="1" dirty="0" err="1">
                <a:solidFill>
                  <a:srgbClr val="5B9BD5">
                    <a:lumMod val="50000"/>
                  </a:srgbClr>
                </a:solidFill>
              </a:rPr>
              <a:t>ir</a:t>
            </a:r>
            <a:r>
              <a:rPr lang="en-GB" sz="6600" b="1" dirty="0">
                <a:solidFill>
                  <a:srgbClr val="5B9BD5">
                    <a:lumMod val="50000"/>
                  </a:srgbClr>
                </a:solidFill>
              </a:rPr>
              <a:t> al </a:t>
            </a:r>
            <a:r>
              <a:rPr lang="en-GB" sz="6600" b="1" dirty="0" err="1">
                <a:solidFill>
                  <a:srgbClr val="5B9BD5">
                    <a:lumMod val="50000"/>
                  </a:srgbClr>
                </a:solidFill>
              </a:rPr>
              <a:t>extranjero</a:t>
            </a:r>
            <a:r>
              <a:rPr lang="en-GB" sz="6600" b="1" dirty="0">
                <a:solidFill>
                  <a:srgbClr val="5B9BD5">
                    <a:lumMod val="50000"/>
                  </a:srgbClr>
                </a:solidFill>
              </a:rPr>
              <a:t>.</a:t>
            </a:r>
          </a:p>
        </p:txBody>
      </p:sp>
      <p:sp>
        <p:nvSpPr>
          <p:cNvPr id="148" name="Oval 147"/>
          <p:cNvSpPr/>
          <p:nvPr/>
        </p:nvSpPr>
        <p:spPr>
          <a:xfrm>
            <a:off x="-26923" y="3858557"/>
            <a:ext cx="669197" cy="735976"/>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8134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9" grpId="1" animBg="1"/>
      <p:bldP spid="1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8" name="Oval 147"/>
          <p:cNvSpPr/>
          <p:nvPr/>
        </p:nvSpPr>
        <p:spPr>
          <a:xfrm>
            <a:off x="5850559" y="3775637"/>
            <a:ext cx="1059545" cy="1004194"/>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5139111"/>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err="1">
                <a:solidFill>
                  <a:srgbClr val="5B9BD5">
                    <a:lumMod val="50000"/>
                  </a:srgbClr>
                </a:solidFill>
              </a:rPr>
              <a:t>Vamos</a:t>
            </a:r>
            <a:r>
              <a:rPr lang="en-GB" sz="6600" b="1" dirty="0">
                <a:solidFill>
                  <a:srgbClr val="5B9BD5">
                    <a:lumMod val="50000"/>
                  </a:srgbClr>
                </a:solidFill>
              </a:rPr>
              <a:t> a </a:t>
            </a:r>
            <a:r>
              <a:rPr lang="en-GB" sz="6600" b="1" dirty="0" err="1">
                <a:solidFill>
                  <a:srgbClr val="5B9BD5">
                    <a:lumMod val="50000"/>
                  </a:srgbClr>
                </a:solidFill>
              </a:rPr>
              <a:t>ir</a:t>
            </a:r>
            <a:r>
              <a:rPr lang="en-GB" sz="6600" b="1" dirty="0">
                <a:solidFill>
                  <a:srgbClr val="5B9BD5">
                    <a:lumMod val="50000"/>
                  </a:srgbClr>
                </a:solidFill>
              </a:rPr>
              <a:t> al campo.</a:t>
            </a: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489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P spid="14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3774544"/>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err="1">
                <a:solidFill>
                  <a:srgbClr val="5B9BD5">
                    <a:lumMod val="50000"/>
                  </a:srgbClr>
                </a:solidFill>
              </a:rPr>
              <a:t>Va</a:t>
            </a:r>
            <a:r>
              <a:rPr lang="en-GB" sz="6600" b="1" dirty="0">
                <a:solidFill>
                  <a:srgbClr val="5B9BD5">
                    <a:lumMod val="50000"/>
                  </a:srgbClr>
                </a:solidFill>
              </a:rPr>
              <a:t> a </a:t>
            </a:r>
            <a:r>
              <a:rPr lang="en-GB" sz="6600" b="1" dirty="0" err="1">
                <a:solidFill>
                  <a:srgbClr val="5B9BD5">
                    <a:lumMod val="50000"/>
                  </a:srgbClr>
                </a:solidFill>
              </a:rPr>
              <a:t>ir</a:t>
            </a:r>
            <a:r>
              <a:rPr lang="en-GB" sz="6600" b="1" dirty="0">
                <a:solidFill>
                  <a:srgbClr val="5B9BD5">
                    <a:lumMod val="50000"/>
                  </a:srgbClr>
                </a:solidFill>
              </a:rPr>
              <a:t> a la </a:t>
            </a:r>
            <a:r>
              <a:rPr lang="en-GB" sz="6600" b="1" dirty="0" err="1">
                <a:solidFill>
                  <a:srgbClr val="5B9BD5">
                    <a:lumMod val="50000"/>
                  </a:srgbClr>
                </a:solidFill>
              </a:rPr>
              <a:t>isla</a:t>
            </a:r>
            <a:r>
              <a:rPr lang="en-GB" sz="6600" b="1" dirty="0">
                <a:solidFill>
                  <a:srgbClr val="5B9BD5">
                    <a:lumMod val="50000"/>
                  </a:srgbClr>
                </a:solidFill>
              </a:rPr>
              <a:t>.</a:t>
            </a:r>
          </a:p>
        </p:txBody>
      </p:sp>
      <p:sp>
        <p:nvSpPr>
          <p:cNvPr id="148" name="Oval 147"/>
          <p:cNvSpPr/>
          <p:nvPr/>
        </p:nvSpPr>
        <p:spPr>
          <a:xfrm>
            <a:off x="-28738" y="5290941"/>
            <a:ext cx="758739" cy="664148"/>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3507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9" grpId="1" animBg="1"/>
      <p:bldP spid="1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2424042"/>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err="1">
                <a:solidFill>
                  <a:srgbClr val="5B9BD5">
                    <a:lumMod val="50000"/>
                  </a:srgbClr>
                </a:solidFill>
              </a:rPr>
              <a:t>Vamos</a:t>
            </a:r>
            <a:r>
              <a:rPr lang="en-GB" sz="6600" b="1" dirty="0">
                <a:solidFill>
                  <a:srgbClr val="5B9BD5">
                    <a:lumMod val="50000"/>
                  </a:srgbClr>
                </a:solidFill>
              </a:rPr>
              <a:t> a ir a la playa.</a:t>
            </a:r>
          </a:p>
        </p:txBody>
      </p:sp>
      <p:sp>
        <p:nvSpPr>
          <p:cNvPr id="148" name="Oval 147"/>
          <p:cNvSpPr/>
          <p:nvPr/>
        </p:nvSpPr>
        <p:spPr>
          <a:xfrm>
            <a:off x="-59479" y="1298977"/>
            <a:ext cx="776932" cy="691688"/>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3444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9" grpId="1" animBg="1"/>
      <p:bldP spid="1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3774544"/>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a:solidFill>
                  <a:srgbClr val="5B9BD5">
                    <a:lumMod val="50000"/>
                  </a:srgbClr>
                </a:solidFill>
              </a:rPr>
              <a:t>Vas a </a:t>
            </a:r>
            <a:r>
              <a:rPr lang="en-GB" sz="6600" b="1" dirty="0" err="1">
                <a:solidFill>
                  <a:srgbClr val="5B9BD5">
                    <a:lumMod val="50000"/>
                  </a:srgbClr>
                </a:solidFill>
              </a:rPr>
              <a:t>ir</a:t>
            </a:r>
            <a:r>
              <a:rPr lang="en-GB" sz="6600" b="1" dirty="0">
                <a:solidFill>
                  <a:srgbClr val="5B9BD5">
                    <a:lumMod val="50000"/>
                  </a:srgbClr>
                </a:solidFill>
              </a:rPr>
              <a:t> al </a:t>
            </a:r>
            <a:r>
              <a:rPr lang="en-GB" sz="6600" b="1" dirty="0" err="1">
                <a:solidFill>
                  <a:srgbClr val="5B9BD5">
                    <a:lumMod val="50000"/>
                  </a:srgbClr>
                </a:solidFill>
              </a:rPr>
              <a:t>museo</a:t>
            </a:r>
            <a:r>
              <a:rPr lang="en-GB" sz="6600" b="1" dirty="0">
                <a:solidFill>
                  <a:srgbClr val="5B9BD5">
                    <a:lumMod val="50000"/>
                  </a:srgbClr>
                </a:solidFill>
              </a:rPr>
              <a:t>.</a:t>
            </a:r>
          </a:p>
        </p:txBody>
      </p:sp>
      <p:sp>
        <p:nvSpPr>
          <p:cNvPr id="148" name="Oval 147"/>
          <p:cNvSpPr/>
          <p:nvPr/>
        </p:nvSpPr>
        <p:spPr>
          <a:xfrm>
            <a:off x="-28738" y="2646214"/>
            <a:ext cx="758739" cy="664148"/>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3864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9" grpId="1" animBg="1"/>
      <p:bldP spid="1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8" name="Oval 147"/>
          <p:cNvSpPr/>
          <p:nvPr/>
        </p:nvSpPr>
        <p:spPr>
          <a:xfrm>
            <a:off x="5850559" y="2495476"/>
            <a:ext cx="1059545" cy="1004194"/>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3774544"/>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err="1">
                <a:solidFill>
                  <a:srgbClr val="5B9BD5">
                    <a:lumMod val="50000"/>
                  </a:srgbClr>
                </a:solidFill>
              </a:rPr>
              <a:t>Voy</a:t>
            </a:r>
            <a:r>
              <a:rPr lang="en-GB" sz="6600" b="1" dirty="0">
                <a:solidFill>
                  <a:srgbClr val="5B9BD5">
                    <a:lumMod val="50000"/>
                  </a:srgbClr>
                </a:solidFill>
              </a:rPr>
              <a:t> a </a:t>
            </a:r>
            <a:r>
              <a:rPr lang="en-GB" sz="6600" b="1" dirty="0" err="1">
                <a:solidFill>
                  <a:srgbClr val="5B9BD5">
                    <a:lumMod val="50000"/>
                  </a:srgbClr>
                </a:solidFill>
              </a:rPr>
              <a:t>ir</a:t>
            </a:r>
            <a:r>
              <a:rPr lang="en-GB" sz="6600" b="1" dirty="0">
                <a:solidFill>
                  <a:srgbClr val="5B9BD5">
                    <a:lumMod val="50000"/>
                  </a:srgbClr>
                </a:solidFill>
              </a:rPr>
              <a:t> a la </a:t>
            </a:r>
            <a:r>
              <a:rPr lang="en-GB" sz="6600" b="1" dirty="0" err="1">
                <a:solidFill>
                  <a:srgbClr val="5B9BD5">
                    <a:lumMod val="50000"/>
                  </a:srgbClr>
                </a:solidFill>
              </a:rPr>
              <a:t>montaña</a:t>
            </a:r>
            <a:r>
              <a:rPr lang="en-GB" sz="6600" b="1" dirty="0">
                <a:solidFill>
                  <a:srgbClr val="5B9BD5">
                    <a:lumMod val="50000"/>
                  </a:srgbClr>
                </a:solidFill>
              </a:rPr>
              <a:t>.</a:t>
            </a: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8999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P spid="14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r>
              <a:rPr lang="en-GB" sz="2400" b="1" dirty="0">
                <a:solidFill>
                  <a:srgbClr val="5B9BD5">
                    <a:lumMod val="50000"/>
                  </a:srgbClr>
                </a:solidFill>
              </a:rPr>
              <a:t>İAhora escribe las </a:t>
            </a:r>
            <a:r>
              <a:rPr lang="en-GB" sz="2400" b="1" dirty="0" err="1">
                <a:solidFill>
                  <a:srgbClr val="5B9BD5">
                    <a:lumMod val="50000"/>
                  </a:srgbClr>
                </a:solidFill>
              </a:rPr>
              <a:t>frases</a:t>
            </a:r>
            <a:r>
              <a:rPr lang="en-GB" sz="2400" b="1" dirty="0">
                <a:solidFill>
                  <a:srgbClr val="5B9BD5">
                    <a:lumMod val="50000"/>
                  </a:srgbClr>
                </a:solidFill>
              </a:rPr>
              <a:t>! </a:t>
            </a:r>
          </a:p>
        </p:txBody>
      </p:sp>
      <p:sp>
        <p:nvSpPr>
          <p:cNvPr id="12" name="TextBox 11"/>
          <p:cNvSpPr txBox="1"/>
          <p:nvPr/>
        </p:nvSpPr>
        <p:spPr>
          <a:xfrm>
            <a:off x="3605156" y="655068"/>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7" name="TextBox 106"/>
          <p:cNvSpPr txBox="1"/>
          <p:nvPr/>
        </p:nvSpPr>
        <p:spPr>
          <a:xfrm>
            <a:off x="5115948" y="651249"/>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sp>
        <p:nvSpPr>
          <p:cNvPr id="108" name="TextBox 107"/>
          <p:cNvSpPr txBox="1"/>
          <p:nvPr/>
        </p:nvSpPr>
        <p:spPr>
          <a:xfrm>
            <a:off x="9661117" y="608232"/>
            <a:ext cx="446631" cy="461665"/>
          </a:xfrm>
          <a:prstGeom prst="rect">
            <a:avLst/>
          </a:prstGeom>
          <a:noFill/>
          <a:ln>
            <a:noFill/>
          </a:ln>
        </p:spPr>
        <p:txBody>
          <a:bodyPr wrap="square" rtlCol="0">
            <a:spAutoFit/>
          </a:bodyPr>
          <a:lstStyle/>
          <a:p>
            <a:r>
              <a:rPr lang="en-GB" sz="2400" b="1" dirty="0">
                <a:solidFill>
                  <a:srgbClr val="5B9BD5">
                    <a:lumMod val="50000"/>
                  </a:srgbClr>
                </a:solidFill>
              </a:rPr>
              <a:t>A</a:t>
            </a:r>
          </a:p>
        </p:txBody>
      </p:sp>
      <p:sp>
        <p:nvSpPr>
          <p:cNvPr id="109" name="TextBox 108"/>
          <p:cNvSpPr txBox="1"/>
          <p:nvPr/>
        </p:nvSpPr>
        <p:spPr>
          <a:xfrm>
            <a:off x="11267868" y="616292"/>
            <a:ext cx="446631" cy="461665"/>
          </a:xfrm>
          <a:prstGeom prst="rect">
            <a:avLst/>
          </a:prstGeom>
          <a:noFill/>
          <a:ln>
            <a:noFill/>
          </a:ln>
        </p:spPr>
        <p:txBody>
          <a:bodyPr wrap="square" rtlCol="0">
            <a:spAutoFit/>
          </a:bodyPr>
          <a:lstStyle/>
          <a:p>
            <a:r>
              <a:rPr lang="en-GB" sz="2400" b="1" dirty="0">
                <a:solidFill>
                  <a:srgbClr val="5B9BD5">
                    <a:lumMod val="50000"/>
                  </a:srgbClr>
                </a:solidFill>
              </a:rPr>
              <a:t>B</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13" name="Table 112"/>
          <p:cNvGraphicFramePr>
            <a:graphicFrameLocks noGrp="1"/>
          </p:cNvGraphicFramePr>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grpSp>
        <p:nvGrpSpPr>
          <p:cNvPr id="119" name="Group 118"/>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algn="ctr"/>
              <a:r>
                <a:rPr lang="en-US" sz="3800" dirty="0">
                  <a:ln w="0"/>
                  <a:solidFill>
                    <a:prstClr val="white"/>
                  </a:solidFill>
                  <a:effectLst>
                    <a:outerShdw blurRad="38100" dist="19050" dir="2700000" algn="tl" rotWithShape="0">
                      <a:prstClr val="black">
                        <a:alpha val="40000"/>
                      </a:prstClr>
                    </a:outerShdw>
                  </a:effectLst>
                </a:rPr>
                <a:t>M</a:t>
              </a:r>
            </a:p>
          </p:txBody>
        </p:sp>
      </p:grpSp>
      <p:grpSp>
        <p:nvGrpSpPr>
          <p:cNvPr id="122" name="Group 121"/>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30" name="TextBox 129"/>
          <p:cNvSpPr txBox="1"/>
          <p:nvPr/>
        </p:nvSpPr>
        <p:spPr>
          <a:xfrm>
            <a:off x="3032691" y="3740733"/>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131" name="Picture 130"/>
          <p:cNvPicPr>
            <a:picLocks noChangeAspect="1"/>
          </p:cNvPicPr>
          <p:nvPr/>
        </p:nvPicPr>
        <p:blipFill rotWithShape="1">
          <a:blip r:embed="rId9"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sp>
        <p:nvSpPr>
          <p:cNvPr id="70" name="Rounded Rectangle 69"/>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Rounded Rectangle 72"/>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ounded Rectangle 80"/>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ounded Rectangle 83"/>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Rounded Rectangle 174"/>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playa</a:t>
            </a:r>
          </a:p>
        </p:txBody>
      </p:sp>
      <p:sp>
        <p:nvSpPr>
          <p:cNvPr id="177" name="Rounded Rectangle 176"/>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museo</a:t>
            </a:r>
          </a:p>
        </p:txBody>
      </p:sp>
      <p:sp>
        <p:nvSpPr>
          <p:cNvPr id="179" name="Rounded Rectangle 178"/>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000" b="1" dirty="0">
                <a:solidFill>
                  <a:srgbClr val="5B9BD5">
                    <a:lumMod val="50000"/>
                  </a:srgbClr>
                </a:solidFill>
              </a:rPr>
              <a:t>extranjero</a:t>
            </a:r>
          </a:p>
        </p:txBody>
      </p:sp>
      <p:sp>
        <p:nvSpPr>
          <p:cNvPr id="181" name="Rounded Rectangle 180"/>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err="1">
                <a:solidFill>
                  <a:srgbClr val="5B9BD5">
                    <a:lumMod val="50000"/>
                  </a:srgbClr>
                </a:solidFill>
              </a:rPr>
              <a:t>isla</a:t>
            </a:r>
            <a:endParaRPr lang="en-GB" sz="2200" b="1" dirty="0">
              <a:solidFill>
                <a:srgbClr val="5B9BD5">
                  <a:lumMod val="50000"/>
                </a:srgbClr>
              </a:solidFill>
            </a:endParaRPr>
          </a:p>
        </p:txBody>
      </p:sp>
      <p:sp>
        <p:nvSpPr>
          <p:cNvPr id="89" name="Rounded Rectangle 88"/>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ounded Rectangle 91"/>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Rounded Rectangle 100"/>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Rounded Rectangle 103"/>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sp>
        <p:nvSpPr>
          <p:cNvPr id="99" name="TextBox 98"/>
          <p:cNvSpPr txBox="1"/>
          <p:nvPr/>
        </p:nvSpPr>
        <p:spPr>
          <a:xfrm>
            <a:off x="10785854" y="1007264"/>
            <a:ext cx="1327851" cy="400110"/>
          </a:xfrm>
          <a:prstGeom prst="rect">
            <a:avLst/>
          </a:prstGeom>
          <a:noFill/>
          <a:ln>
            <a:noFill/>
          </a:ln>
        </p:spPr>
        <p:txBody>
          <a:bodyPr wrap="square" rtlCol="0">
            <a:spAutoFit/>
          </a:bodyPr>
          <a:lstStyle/>
          <a:p>
            <a:r>
              <a:rPr lang="en-GB" sz="2000" b="1" dirty="0">
                <a:solidFill>
                  <a:srgbClr val="5B9BD5">
                    <a:lumMod val="50000"/>
                  </a:srgbClr>
                </a:solidFill>
              </a:rPr>
              <a:t>[abroad]</a:t>
            </a:r>
          </a:p>
        </p:txBody>
      </p:sp>
      <p:pic>
        <p:nvPicPr>
          <p:cNvPr id="49" name="Picture 48"/>
          <p:cNvPicPr>
            <a:picLocks noChangeAspect="1"/>
          </p:cNvPicPr>
          <p:nvPr/>
        </p:nvPicPr>
        <p:blipFill rotWithShape="1">
          <a:blip r:embed="rId16">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grpSp>
        <p:nvGrpSpPr>
          <p:cNvPr id="50" name="Group 49"/>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88" name="TextBox 87"/>
          <p:cNvSpPr txBox="1"/>
          <p:nvPr/>
        </p:nvSpPr>
        <p:spPr>
          <a:xfrm>
            <a:off x="9134321" y="2409544"/>
            <a:ext cx="1524159" cy="384721"/>
          </a:xfrm>
          <a:prstGeom prst="rect">
            <a:avLst/>
          </a:prstGeom>
          <a:noFill/>
          <a:ln>
            <a:noFill/>
          </a:ln>
        </p:spPr>
        <p:txBody>
          <a:bodyPr wrap="square" rtlCol="0">
            <a:spAutoFit/>
          </a:bodyPr>
          <a:lstStyle/>
          <a:p>
            <a:r>
              <a:rPr lang="en-GB" sz="1900" b="1" dirty="0">
                <a:solidFill>
                  <a:srgbClr val="4472C4">
                    <a:lumMod val="50000"/>
                  </a:srgbClr>
                </a:solidFill>
              </a:rPr>
              <a:t>[mountain]</a:t>
            </a:r>
          </a:p>
        </p:txBody>
      </p:sp>
      <p:sp>
        <p:nvSpPr>
          <p:cNvPr id="98" name="TextBox 97"/>
          <p:cNvSpPr txBox="1"/>
          <p:nvPr/>
        </p:nvSpPr>
        <p:spPr>
          <a:xfrm>
            <a:off x="10475193" y="2377816"/>
            <a:ext cx="1901546" cy="384721"/>
          </a:xfrm>
          <a:prstGeom prst="rect">
            <a:avLst/>
          </a:prstGeom>
          <a:noFill/>
          <a:ln>
            <a:noFill/>
          </a:ln>
        </p:spPr>
        <p:txBody>
          <a:bodyPr wrap="square" rtlCol="0">
            <a:spAutoFit/>
          </a:bodyPr>
          <a:lstStyle/>
          <a:p>
            <a:r>
              <a:rPr lang="en-GB" sz="1900" b="1" dirty="0">
                <a:solidFill>
                  <a:srgbClr val="4472C4">
                    <a:lumMod val="50000"/>
                  </a:srgbClr>
                </a:solidFill>
              </a:rPr>
              <a:t>[countryside]</a:t>
            </a:r>
          </a:p>
        </p:txBody>
      </p:sp>
      <p:sp>
        <p:nvSpPr>
          <p:cNvPr id="90" name="Rounded Rectangle 89"/>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tienda</a:t>
            </a:r>
          </a:p>
        </p:txBody>
      </p:sp>
      <p:sp>
        <p:nvSpPr>
          <p:cNvPr id="93" name="Rounded Rectangle 92"/>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0" name="Picture 99"/>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grpSp>
        <p:nvGrpSpPr>
          <p:cNvPr id="95" name="Group 94"/>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3">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17">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r>
              <a:rPr lang="en-GB" sz="1900" b="1" dirty="0">
                <a:solidFill>
                  <a:srgbClr val="5B9BD5">
                    <a:lumMod val="50000"/>
                  </a:srgbClr>
                </a:solidFill>
              </a:rPr>
              <a:t>[countryside]</a:t>
            </a:r>
          </a:p>
        </p:txBody>
      </p:sp>
      <p:sp>
        <p:nvSpPr>
          <p:cNvPr id="102" name="Rounded Rectangle 101"/>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4472C4">
                    <a:lumMod val="50000"/>
                  </a:srgbClr>
                </a:solidFill>
              </a:rPr>
              <a:t>montaña</a:t>
            </a:r>
          </a:p>
        </p:txBody>
      </p:sp>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campo</a:t>
            </a:r>
          </a:p>
        </p:txBody>
      </p:sp>
      <p:grpSp>
        <p:nvGrpSpPr>
          <p:cNvPr id="62" name="Group 61"/>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19">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Santander</a:t>
              </a:r>
            </a:p>
          </p:txBody>
        </p:sp>
        <p:pic>
          <p:nvPicPr>
            <p:cNvPr id="65" name="Picture 6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sp>
        <p:nvSpPr>
          <p:cNvPr id="105" name="Rounded Rectangle 104"/>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2200" b="1" dirty="0">
                <a:solidFill>
                  <a:srgbClr val="5B9BD5">
                    <a:lumMod val="50000"/>
                  </a:srgbClr>
                </a:solidFill>
              </a:rPr>
              <a:t>banco</a:t>
            </a:r>
          </a:p>
        </p:txBody>
      </p:sp>
      <p:sp>
        <p:nvSpPr>
          <p:cNvPr id="148" name="Oval 147"/>
          <p:cNvSpPr/>
          <p:nvPr/>
        </p:nvSpPr>
        <p:spPr>
          <a:xfrm>
            <a:off x="5850559" y="5210541"/>
            <a:ext cx="1059545" cy="1004194"/>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140" name="Action Button: Custom 20">
            <a:hlinkClick r:id="" action="ppaction://noaction" highlightClick="1">
              <a:snd r:embed="rId22"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1</a:t>
            </a:r>
          </a:p>
        </p:txBody>
      </p:sp>
      <p:sp>
        <p:nvSpPr>
          <p:cNvPr id="141" name="Action Button: Custom 20">
            <a:hlinkClick r:id="" action="ppaction://noaction" highlightClick="1">
              <a:snd r:embed="rId23"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2</a:t>
            </a:r>
          </a:p>
        </p:txBody>
      </p:sp>
      <p:sp>
        <p:nvSpPr>
          <p:cNvPr id="142" name="Action Button: Custom 20">
            <a:hlinkClick r:id="" action="ppaction://noaction" highlightClick="1">
              <a:snd r:embed="rId24"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3</a:t>
            </a:r>
          </a:p>
        </p:txBody>
      </p:sp>
      <p:sp>
        <p:nvSpPr>
          <p:cNvPr id="143" name="Action Button: Custom 20">
            <a:hlinkClick r:id="" action="ppaction://noaction" highlightClick="1">
              <a:snd r:embed="rId25"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4</a:t>
            </a:r>
          </a:p>
        </p:txBody>
      </p:sp>
      <p:sp>
        <p:nvSpPr>
          <p:cNvPr id="158" name="Action Button: Custom 20">
            <a:hlinkClick r:id="" action="ppaction://noaction" highlightClick="1">
              <a:snd r:embed="rId26"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5</a:t>
            </a:r>
          </a:p>
        </p:txBody>
      </p:sp>
      <p:sp>
        <p:nvSpPr>
          <p:cNvPr id="159" name="Action Button: Custom 20">
            <a:hlinkClick r:id="" action="ppaction://noaction" highlightClick="1">
              <a:snd r:embed="rId27"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6</a:t>
            </a:r>
          </a:p>
        </p:txBody>
      </p:sp>
      <p:sp>
        <p:nvSpPr>
          <p:cNvPr id="160" name="Action Button: Custom 20">
            <a:hlinkClick r:id="" action="ppaction://noaction" highlightClick="1">
              <a:snd r:embed="rId28"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7</a:t>
            </a:r>
          </a:p>
        </p:txBody>
      </p:sp>
      <p:sp>
        <p:nvSpPr>
          <p:cNvPr id="161" name="Action Button: Custom 20">
            <a:hlinkClick r:id="" action="ppaction://noaction" highlightClick="1">
              <a:snd r:embed="rId29"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8</a:t>
            </a:r>
          </a:p>
        </p:txBody>
      </p:sp>
      <p:sp>
        <p:nvSpPr>
          <p:cNvPr id="149" name="TextBox 148"/>
          <p:cNvSpPr txBox="1"/>
          <p:nvPr/>
        </p:nvSpPr>
        <p:spPr>
          <a:xfrm>
            <a:off x="549309" y="3774544"/>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algn="ctr"/>
            <a:r>
              <a:rPr lang="en-GB" sz="6600" b="1" dirty="0" err="1">
                <a:solidFill>
                  <a:srgbClr val="5B9BD5">
                    <a:lumMod val="50000"/>
                  </a:srgbClr>
                </a:solidFill>
              </a:rPr>
              <a:t>Va</a:t>
            </a:r>
            <a:r>
              <a:rPr lang="en-GB" sz="6600" b="1" dirty="0">
                <a:solidFill>
                  <a:srgbClr val="5B9BD5">
                    <a:lumMod val="50000"/>
                  </a:srgbClr>
                </a:solidFill>
              </a:rPr>
              <a:t> a </a:t>
            </a:r>
            <a:r>
              <a:rPr lang="en-GB" sz="6600" b="1" dirty="0" err="1">
                <a:solidFill>
                  <a:srgbClr val="5B9BD5">
                    <a:lumMod val="50000"/>
                  </a:srgbClr>
                </a:solidFill>
              </a:rPr>
              <a:t>ir</a:t>
            </a:r>
            <a:r>
              <a:rPr lang="en-GB" sz="6600" b="1" dirty="0">
                <a:solidFill>
                  <a:srgbClr val="5B9BD5">
                    <a:lumMod val="50000"/>
                  </a:srgbClr>
                </a:solidFill>
              </a:rPr>
              <a:t> al banco.</a:t>
            </a:r>
          </a:p>
        </p:txBody>
      </p:sp>
      <p:sp>
        <p:nvSpPr>
          <p:cNvPr id="15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7440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
                                          </p:val>
                                        </p:tav>
                                        <p:tav tm="100000">
                                          <p:val>
                                            <p:strVal val="#ppt_w"/>
                                          </p:val>
                                        </p:tav>
                                      </p:tavLst>
                                    </p:anim>
                                    <p:anim calcmode="lin" valueType="num">
                                      <p:cBhvr>
                                        <p:cTn id="8" dur="500" fill="hold"/>
                                        <p:tgtEl>
                                          <p:spTgt spid="148"/>
                                        </p:tgtEl>
                                        <p:attrNameLst>
                                          <p:attrName>ppt_h</p:attrName>
                                        </p:attrNameLst>
                                      </p:cBhvr>
                                      <p:tavLst>
                                        <p:tav tm="0">
                                          <p:val>
                                            <p:fltVal val="0"/>
                                          </p:val>
                                        </p:tav>
                                        <p:tav tm="100000">
                                          <p:val>
                                            <p:strVal val="#ppt_h"/>
                                          </p:val>
                                        </p:tav>
                                      </p:tavLst>
                                    </p:anim>
                                    <p:animEffect transition="in" filter="fade">
                                      <p:cBhvr>
                                        <p:cTn id="9" dur="500"/>
                                        <p:tgtEl>
                                          <p:spTgt spid="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P spid="14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0" y="-25"/>
            <a:ext cx="6484584" cy="1325563"/>
          </a:xfrm>
        </p:spPr>
        <p:txBody>
          <a:bodyPr>
            <a:normAutofit/>
          </a:bodyPr>
          <a:lstStyle/>
          <a:p>
            <a:r>
              <a:rPr lang="en-GB" sz="2700" b="1" dirty="0">
                <a:solidFill>
                  <a:schemeClr val="bg1"/>
                </a:solidFill>
              </a:rPr>
              <a:t>¿</a:t>
            </a:r>
            <a:r>
              <a:rPr lang="en-GB" sz="2700" b="1" dirty="0" err="1">
                <a:solidFill>
                  <a:schemeClr val="bg1"/>
                </a:solidFill>
              </a:rPr>
              <a:t>Cuáles</a:t>
            </a:r>
            <a:r>
              <a:rPr lang="en-GB" sz="2700" b="1" dirty="0">
                <a:solidFill>
                  <a:schemeClr val="bg1"/>
                </a:solidFill>
              </a:rPr>
              <a:t> son </a:t>
            </a:r>
            <a:r>
              <a:rPr lang="en-GB" sz="2700" b="1" dirty="0" err="1">
                <a:solidFill>
                  <a:schemeClr val="bg1"/>
                </a:solidFill>
              </a:rPr>
              <a:t>los</a:t>
            </a:r>
            <a:r>
              <a:rPr lang="en-GB" sz="2700" b="1" dirty="0">
                <a:solidFill>
                  <a:schemeClr val="bg1"/>
                </a:solidFill>
              </a:rPr>
              <a:t> </a:t>
            </a:r>
            <a:r>
              <a:rPr lang="en-GB" sz="2700" b="1" dirty="0" err="1">
                <a:solidFill>
                  <a:schemeClr val="bg1"/>
                </a:solidFill>
              </a:rPr>
              <a:t>verbos</a:t>
            </a:r>
            <a:r>
              <a:rPr lang="en-GB" sz="2700" b="1" dirty="0">
                <a:solidFill>
                  <a:schemeClr val="bg1"/>
                </a:solidFill>
              </a:rPr>
              <a:t> </a:t>
            </a:r>
            <a:r>
              <a:rPr lang="en-GB" sz="2700" b="1" dirty="0" err="1">
                <a:solidFill>
                  <a:schemeClr val="bg1"/>
                </a:solidFill>
              </a:rPr>
              <a:t>correctos</a:t>
            </a:r>
            <a:r>
              <a:rPr lang="en-GB" sz="2700" b="1" dirty="0">
                <a:solidFill>
                  <a:schemeClr val="bg1"/>
                </a:solidFill>
              </a:rPr>
              <a:t>?</a:t>
            </a:r>
          </a:p>
        </p:txBody>
      </p:sp>
      <p:sp>
        <p:nvSpPr>
          <p:cNvPr id="24" name="TextBox 23"/>
          <p:cNvSpPr txBox="1"/>
          <p:nvPr/>
        </p:nvSpPr>
        <p:spPr>
          <a:xfrm>
            <a:off x="5511051"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jugar</a:t>
            </a:r>
            <a:endParaRPr lang="en-GB" sz="4000" b="1" dirty="0">
              <a:solidFill>
                <a:schemeClr val="accent1">
                  <a:lumMod val="50000"/>
                </a:schemeClr>
              </a:solidFill>
            </a:endParaRPr>
          </a:p>
        </p:txBody>
      </p:sp>
      <p:sp>
        <p:nvSpPr>
          <p:cNvPr id="3" name="TextBox 2"/>
          <p:cNvSpPr txBox="1"/>
          <p:nvPr/>
        </p:nvSpPr>
        <p:spPr>
          <a:xfrm>
            <a:off x="2391267"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estudiar</a:t>
            </a:r>
            <a:endParaRPr lang="en-GB" sz="4000" b="1" dirty="0">
              <a:solidFill>
                <a:schemeClr val="accent1">
                  <a:lumMod val="50000"/>
                </a:schemeClr>
              </a:solidFill>
            </a:endParaRPr>
          </a:p>
        </p:txBody>
      </p:sp>
      <p:sp>
        <p:nvSpPr>
          <p:cNvPr id="7" name="TextBox 6"/>
          <p:cNvSpPr txBox="1"/>
          <p:nvPr/>
        </p:nvSpPr>
        <p:spPr>
          <a:xfrm>
            <a:off x="8614223"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visitar</a:t>
            </a:r>
          </a:p>
        </p:txBody>
      </p:sp>
      <p:sp>
        <p:nvSpPr>
          <p:cNvPr id="8" name="TextBox 7"/>
          <p:cNvSpPr txBox="1"/>
          <p:nvPr/>
        </p:nvSpPr>
        <p:spPr>
          <a:xfrm>
            <a:off x="7682470" y="372277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comer</a:t>
            </a:r>
          </a:p>
        </p:txBody>
      </p:sp>
      <p:sp>
        <p:nvSpPr>
          <p:cNvPr id="9" name="TextBox 8"/>
          <p:cNvSpPr txBox="1"/>
          <p:nvPr/>
        </p:nvSpPr>
        <p:spPr>
          <a:xfrm>
            <a:off x="4219433" y="3722135"/>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ir</a:t>
            </a:r>
          </a:p>
        </p:txBody>
      </p:sp>
      <p:sp>
        <p:nvSpPr>
          <p:cNvPr id="10" name="TextBox 9"/>
          <p:cNvSpPr txBox="1"/>
          <p:nvPr/>
        </p:nvSpPr>
        <p:spPr>
          <a:xfrm>
            <a:off x="978724" y="3762188"/>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correr</a:t>
            </a:r>
            <a:endParaRPr lang="en-GB" sz="4000" b="1" dirty="0">
              <a:solidFill>
                <a:schemeClr val="accent1">
                  <a:lumMod val="50000"/>
                </a:schemeClr>
              </a:solidFill>
            </a:endParaRPr>
          </a:p>
        </p:txBody>
      </p:sp>
      <p:sp>
        <p:nvSpPr>
          <p:cNvPr id="11" name="TextBox 10"/>
          <p:cNvSpPr txBox="1"/>
          <p:nvPr/>
        </p:nvSpPr>
        <p:spPr>
          <a:xfrm>
            <a:off x="4338769"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caminar</a:t>
            </a:r>
            <a:endParaRPr lang="en-GB" sz="4000" b="1" dirty="0">
              <a:solidFill>
                <a:schemeClr val="accent1">
                  <a:lumMod val="50000"/>
                </a:schemeClr>
              </a:solidFill>
            </a:endParaRPr>
          </a:p>
        </p:txBody>
      </p:sp>
      <p:sp>
        <p:nvSpPr>
          <p:cNvPr id="12" name="TextBox 11"/>
          <p:cNvSpPr txBox="1"/>
          <p:nvPr/>
        </p:nvSpPr>
        <p:spPr>
          <a:xfrm>
            <a:off x="7757480"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vivir</a:t>
            </a:r>
            <a:endParaRPr lang="en-GB" sz="4000" b="1" dirty="0">
              <a:solidFill>
                <a:schemeClr val="accent1">
                  <a:lumMod val="50000"/>
                </a:schemeClr>
              </a:solidFill>
            </a:endParaRPr>
          </a:p>
        </p:txBody>
      </p:sp>
      <p:sp>
        <p:nvSpPr>
          <p:cNvPr id="13" name="TextBox 12"/>
          <p:cNvSpPr txBox="1"/>
          <p:nvPr/>
        </p:nvSpPr>
        <p:spPr>
          <a:xfrm>
            <a:off x="726348"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descubrir</a:t>
            </a:r>
          </a:p>
        </p:txBody>
      </p:sp>
      <p:sp>
        <p:nvSpPr>
          <p:cNvPr id="14" name="TextBox 13"/>
          <p:cNvSpPr txBox="1"/>
          <p:nvPr/>
        </p:nvSpPr>
        <p:spPr>
          <a:xfrm>
            <a:off x="999616" y="2020502"/>
            <a:ext cx="10540621" cy="830997"/>
          </a:xfrm>
          <a:prstGeom prst="rect">
            <a:avLst/>
          </a:prstGeom>
          <a:solidFill>
            <a:schemeClr val="accent4">
              <a:lumMod val="40000"/>
              <a:lumOff val="60000"/>
            </a:schemeClr>
          </a:solidFill>
          <a:ln>
            <a:solidFill>
              <a:schemeClr val="accent1">
                <a:lumMod val="50000"/>
              </a:schemeClr>
            </a:solidFill>
          </a:ln>
        </p:spPr>
        <p:txBody>
          <a:bodyPr wrap="square" rtlCol="0">
            <a:spAutoFit/>
          </a:bodyPr>
          <a:lstStyle/>
          <a:p>
            <a:r>
              <a:rPr lang="en-GB" sz="4800" b="1" dirty="0">
                <a:solidFill>
                  <a:schemeClr val="accent1">
                    <a:lumMod val="50000"/>
                  </a:schemeClr>
                </a:solidFill>
              </a:rPr>
              <a:t>Vamos a ………….	 en la playa. </a:t>
            </a:r>
          </a:p>
        </p:txBody>
      </p:sp>
      <p:sp>
        <p:nvSpPr>
          <p:cNvPr id="15" name="Rounded Rectangle 14"/>
          <p:cNvSpPr/>
          <p:nvPr/>
        </p:nvSpPr>
        <p:spPr>
          <a:xfrm>
            <a:off x="999616" y="3762188"/>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Rounded Rectangle 19"/>
          <p:cNvSpPr/>
          <p:nvPr/>
        </p:nvSpPr>
        <p:spPr>
          <a:xfrm>
            <a:off x="7665857" y="3708009"/>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Rounded Rectangle 20"/>
          <p:cNvSpPr/>
          <p:nvPr/>
        </p:nvSpPr>
        <p:spPr>
          <a:xfrm>
            <a:off x="2391267" y="4664204"/>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2" name="Rounded Rectangle 21"/>
          <p:cNvSpPr/>
          <p:nvPr/>
        </p:nvSpPr>
        <p:spPr>
          <a:xfrm>
            <a:off x="4346941" y="5526169"/>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ounded Rectangle 22"/>
          <p:cNvSpPr/>
          <p:nvPr/>
        </p:nvSpPr>
        <p:spPr>
          <a:xfrm>
            <a:off x="5502745" y="4664204"/>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5" name="Rounded Rectangle 24"/>
          <p:cNvSpPr/>
          <p:nvPr/>
        </p:nvSpPr>
        <p:spPr>
          <a:xfrm>
            <a:off x="7749173" y="5546749"/>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1487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23"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4" name="TextBox 23"/>
          <p:cNvSpPr txBox="1"/>
          <p:nvPr/>
        </p:nvSpPr>
        <p:spPr>
          <a:xfrm>
            <a:off x="5511051"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jugar</a:t>
            </a:r>
            <a:endParaRPr lang="en-GB" sz="4000" b="1" dirty="0">
              <a:solidFill>
                <a:schemeClr val="accent1">
                  <a:lumMod val="50000"/>
                </a:schemeClr>
              </a:solidFill>
            </a:endParaRPr>
          </a:p>
        </p:txBody>
      </p:sp>
      <p:sp>
        <p:nvSpPr>
          <p:cNvPr id="2" name="Title 1"/>
          <p:cNvSpPr>
            <a:spLocks noGrp="1"/>
          </p:cNvSpPr>
          <p:nvPr>
            <p:ph type="title"/>
          </p:nvPr>
        </p:nvSpPr>
        <p:spPr>
          <a:xfrm>
            <a:off x="0" y="0"/>
            <a:ext cx="6484584" cy="1325563"/>
          </a:xfrm>
        </p:spPr>
        <p:txBody>
          <a:bodyPr>
            <a:normAutofit/>
          </a:bodyPr>
          <a:lstStyle/>
          <a:p>
            <a:r>
              <a:rPr lang="en-GB" sz="2700" b="1" dirty="0">
                <a:solidFill>
                  <a:schemeClr val="bg1"/>
                </a:solidFill>
              </a:rPr>
              <a:t>¿</a:t>
            </a:r>
            <a:r>
              <a:rPr lang="en-GB" sz="2700" b="1" dirty="0" err="1">
                <a:solidFill>
                  <a:schemeClr val="bg1"/>
                </a:solidFill>
              </a:rPr>
              <a:t>Cuáles</a:t>
            </a:r>
            <a:r>
              <a:rPr lang="en-GB" sz="2700" b="1" dirty="0">
                <a:solidFill>
                  <a:schemeClr val="bg1"/>
                </a:solidFill>
              </a:rPr>
              <a:t> son </a:t>
            </a:r>
            <a:r>
              <a:rPr lang="en-GB" sz="2700" b="1" dirty="0" err="1">
                <a:solidFill>
                  <a:schemeClr val="bg1"/>
                </a:solidFill>
              </a:rPr>
              <a:t>los</a:t>
            </a:r>
            <a:r>
              <a:rPr lang="en-GB" sz="2700" b="1" dirty="0">
                <a:solidFill>
                  <a:schemeClr val="bg1"/>
                </a:solidFill>
              </a:rPr>
              <a:t> </a:t>
            </a:r>
            <a:r>
              <a:rPr lang="en-GB" sz="2700" b="1" dirty="0" err="1">
                <a:solidFill>
                  <a:schemeClr val="bg1"/>
                </a:solidFill>
              </a:rPr>
              <a:t>verbos</a:t>
            </a:r>
            <a:r>
              <a:rPr lang="en-GB" sz="2700" b="1" dirty="0">
                <a:solidFill>
                  <a:schemeClr val="bg1"/>
                </a:solidFill>
              </a:rPr>
              <a:t> </a:t>
            </a:r>
            <a:r>
              <a:rPr lang="en-GB" sz="2700" b="1" dirty="0" err="1">
                <a:solidFill>
                  <a:schemeClr val="bg1"/>
                </a:solidFill>
              </a:rPr>
              <a:t>correctos</a:t>
            </a:r>
            <a:r>
              <a:rPr lang="en-GB" sz="2700" b="1" dirty="0">
                <a:solidFill>
                  <a:schemeClr val="bg1"/>
                </a:solidFill>
              </a:rPr>
              <a:t>?</a:t>
            </a:r>
          </a:p>
        </p:txBody>
      </p:sp>
      <p:sp>
        <p:nvSpPr>
          <p:cNvPr id="3" name="TextBox 2"/>
          <p:cNvSpPr txBox="1"/>
          <p:nvPr/>
        </p:nvSpPr>
        <p:spPr>
          <a:xfrm>
            <a:off x="2391267"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estudiar</a:t>
            </a:r>
            <a:endParaRPr lang="en-GB" sz="4000" b="1" dirty="0">
              <a:solidFill>
                <a:schemeClr val="accent1">
                  <a:lumMod val="50000"/>
                </a:schemeClr>
              </a:solidFill>
            </a:endParaRPr>
          </a:p>
        </p:txBody>
      </p:sp>
      <p:sp>
        <p:nvSpPr>
          <p:cNvPr id="7" name="TextBox 6"/>
          <p:cNvSpPr txBox="1"/>
          <p:nvPr/>
        </p:nvSpPr>
        <p:spPr>
          <a:xfrm>
            <a:off x="8614223"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visitar</a:t>
            </a:r>
          </a:p>
        </p:txBody>
      </p:sp>
      <p:sp>
        <p:nvSpPr>
          <p:cNvPr id="8" name="TextBox 7"/>
          <p:cNvSpPr txBox="1"/>
          <p:nvPr/>
        </p:nvSpPr>
        <p:spPr>
          <a:xfrm>
            <a:off x="7682470" y="372277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comer</a:t>
            </a:r>
          </a:p>
        </p:txBody>
      </p:sp>
      <p:sp>
        <p:nvSpPr>
          <p:cNvPr id="9" name="TextBox 8"/>
          <p:cNvSpPr txBox="1"/>
          <p:nvPr/>
        </p:nvSpPr>
        <p:spPr>
          <a:xfrm>
            <a:off x="4219433" y="3722135"/>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ir</a:t>
            </a:r>
          </a:p>
        </p:txBody>
      </p:sp>
      <p:sp>
        <p:nvSpPr>
          <p:cNvPr id="10" name="TextBox 9"/>
          <p:cNvSpPr txBox="1"/>
          <p:nvPr/>
        </p:nvSpPr>
        <p:spPr>
          <a:xfrm>
            <a:off x="756396" y="3689781"/>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correr</a:t>
            </a:r>
            <a:endParaRPr lang="en-GB" sz="4000" b="1" dirty="0">
              <a:solidFill>
                <a:schemeClr val="accent1">
                  <a:lumMod val="50000"/>
                </a:schemeClr>
              </a:solidFill>
            </a:endParaRPr>
          </a:p>
        </p:txBody>
      </p:sp>
      <p:sp>
        <p:nvSpPr>
          <p:cNvPr id="11" name="TextBox 10"/>
          <p:cNvSpPr txBox="1"/>
          <p:nvPr/>
        </p:nvSpPr>
        <p:spPr>
          <a:xfrm>
            <a:off x="4338769"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caminar</a:t>
            </a:r>
            <a:endParaRPr lang="en-GB" sz="4000" b="1" dirty="0">
              <a:solidFill>
                <a:schemeClr val="accent1">
                  <a:lumMod val="50000"/>
                </a:schemeClr>
              </a:solidFill>
            </a:endParaRPr>
          </a:p>
        </p:txBody>
      </p:sp>
      <p:sp>
        <p:nvSpPr>
          <p:cNvPr id="12" name="TextBox 11"/>
          <p:cNvSpPr txBox="1"/>
          <p:nvPr/>
        </p:nvSpPr>
        <p:spPr>
          <a:xfrm>
            <a:off x="7757480"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vivir</a:t>
            </a:r>
            <a:endParaRPr lang="en-GB" sz="4000" b="1" dirty="0">
              <a:solidFill>
                <a:schemeClr val="accent1">
                  <a:lumMod val="50000"/>
                </a:schemeClr>
              </a:solidFill>
            </a:endParaRPr>
          </a:p>
        </p:txBody>
      </p:sp>
      <p:sp>
        <p:nvSpPr>
          <p:cNvPr id="13" name="TextBox 12"/>
          <p:cNvSpPr txBox="1"/>
          <p:nvPr/>
        </p:nvSpPr>
        <p:spPr>
          <a:xfrm>
            <a:off x="726348"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descubrir</a:t>
            </a:r>
          </a:p>
        </p:txBody>
      </p:sp>
      <p:sp>
        <p:nvSpPr>
          <p:cNvPr id="14" name="TextBox 13"/>
          <p:cNvSpPr txBox="1"/>
          <p:nvPr/>
        </p:nvSpPr>
        <p:spPr>
          <a:xfrm>
            <a:off x="82286" y="2020502"/>
            <a:ext cx="12009630" cy="830997"/>
          </a:xfrm>
          <a:prstGeom prst="rect">
            <a:avLst/>
          </a:prstGeom>
          <a:solidFill>
            <a:schemeClr val="accent4">
              <a:lumMod val="40000"/>
              <a:lumOff val="60000"/>
            </a:schemeClr>
          </a:solidFill>
          <a:ln>
            <a:solidFill>
              <a:schemeClr val="accent1">
                <a:lumMod val="50000"/>
              </a:schemeClr>
            </a:solidFill>
          </a:ln>
        </p:spPr>
        <p:txBody>
          <a:bodyPr wrap="square" rtlCol="0">
            <a:spAutoFit/>
          </a:bodyPr>
          <a:lstStyle/>
          <a:p>
            <a:r>
              <a:rPr lang="en-GB" sz="4800" b="1" dirty="0">
                <a:solidFill>
                  <a:schemeClr val="accent1">
                    <a:lumMod val="50000"/>
                  </a:schemeClr>
                </a:solidFill>
              </a:rPr>
              <a:t>Vas a ………….	 otras partes del mundo. </a:t>
            </a:r>
          </a:p>
        </p:txBody>
      </p:sp>
      <p:sp>
        <p:nvSpPr>
          <p:cNvPr id="20" name="Rounded Rectangle 19"/>
          <p:cNvSpPr/>
          <p:nvPr/>
        </p:nvSpPr>
        <p:spPr>
          <a:xfrm>
            <a:off x="701563" y="5526169"/>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2" name="Rounded Rectangle 21"/>
          <p:cNvSpPr/>
          <p:nvPr/>
        </p:nvSpPr>
        <p:spPr>
          <a:xfrm>
            <a:off x="8639142" y="4650687"/>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Rounded Rectangle 16"/>
          <p:cNvSpPr/>
          <p:nvPr/>
        </p:nvSpPr>
        <p:spPr>
          <a:xfrm>
            <a:off x="2391266" y="4657750"/>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20169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4" name="TextBox 23"/>
          <p:cNvSpPr txBox="1"/>
          <p:nvPr/>
        </p:nvSpPr>
        <p:spPr>
          <a:xfrm>
            <a:off x="5511051"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jugar</a:t>
            </a:r>
            <a:endParaRPr lang="en-GB" sz="4000" b="1" dirty="0">
              <a:solidFill>
                <a:schemeClr val="accent1">
                  <a:lumMod val="50000"/>
                </a:schemeClr>
              </a:solidFill>
            </a:endParaRPr>
          </a:p>
        </p:txBody>
      </p:sp>
      <p:sp>
        <p:nvSpPr>
          <p:cNvPr id="2" name="Title 1"/>
          <p:cNvSpPr>
            <a:spLocks noGrp="1"/>
          </p:cNvSpPr>
          <p:nvPr>
            <p:ph type="title"/>
          </p:nvPr>
        </p:nvSpPr>
        <p:spPr>
          <a:xfrm>
            <a:off x="0" y="0"/>
            <a:ext cx="6484584" cy="1325563"/>
          </a:xfrm>
        </p:spPr>
        <p:txBody>
          <a:bodyPr>
            <a:normAutofit/>
          </a:bodyPr>
          <a:lstStyle/>
          <a:p>
            <a:r>
              <a:rPr lang="en-GB" sz="2700" b="1" dirty="0">
                <a:solidFill>
                  <a:schemeClr val="bg1"/>
                </a:solidFill>
              </a:rPr>
              <a:t>¿</a:t>
            </a:r>
            <a:r>
              <a:rPr lang="en-GB" sz="2700" b="1" dirty="0" err="1">
                <a:solidFill>
                  <a:schemeClr val="bg1"/>
                </a:solidFill>
              </a:rPr>
              <a:t>Cuáles</a:t>
            </a:r>
            <a:r>
              <a:rPr lang="en-GB" sz="2700" b="1" dirty="0">
                <a:solidFill>
                  <a:schemeClr val="bg1"/>
                </a:solidFill>
              </a:rPr>
              <a:t> son </a:t>
            </a:r>
            <a:r>
              <a:rPr lang="en-GB" sz="2700" b="1" dirty="0" err="1">
                <a:solidFill>
                  <a:schemeClr val="bg1"/>
                </a:solidFill>
              </a:rPr>
              <a:t>los</a:t>
            </a:r>
            <a:r>
              <a:rPr lang="en-GB" sz="2700" b="1" dirty="0">
                <a:solidFill>
                  <a:schemeClr val="bg1"/>
                </a:solidFill>
              </a:rPr>
              <a:t> </a:t>
            </a:r>
            <a:r>
              <a:rPr lang="en-GB" sz="2700" b="1" dirty="0" err="1">
                <a:solidFill>
                  <a:schemeClr val="bg1"/>
                </a:solidFill>
              </a:rPr>
              <a:t>verbos</a:t>
            </a:r>
            <a:r>
              <a:rPr lang="en-GB" sz="2700" b="1" dirty="0">
                <a:solidFill>
                  <a:schemeClr val="bg1"/>
                </a:solidFill>
              </a:rPr>
              <a:t> </a:t>
            </a:r>
            <a:r>
              <a:rPr lang="en-GB" sz="2700" b="1" dirty="0" err="1">
                <a:solidFill>
                  <a:schemeClr val="bg1"/>
                </a:solidFill>
              </a:rPr>
              <a:t>correctos</a:t>
            </a:r>
            <a:r>
              <a:rPr lang="en-GB" sz="2700" b="1" dirty="0">
                <a:solidFill>
                  <a:schemeClr val="bg1"/>
                </a:solidFill>
              </a:rPr>
              <a:t>?</a:t>
            </a:r>
          </a:p>
        </p:txBody>
      </p:sp>
      <p:sp>
        <p:nvSpPr>
          <p:cNvPr id="3" name="TextBox 2"/>
          <p:cNvSpPr txBox="1"/>
          <p:nvPr/>
        </p:nvSpPr>
        <p:spPr>
          <a:xfrm>
            <a:off x="2391267"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estudiar</a:t>
            </a:r>
            <a:endParaRPr lang="en-GB" sz="4000" b="1" dirty="0">
              <a:solidFill>
                <a:schemeClr val="accent1">
                  <a:lumMod val="50000"/>
                </a:schemeClr>
              </a:solidFill>
            </a:endParaRPr>
          </a:p>
        </p:txBody>
      </p:sp>
      <p:sp>
        <p:nvSpPr>
          <p:cNvPr id="7" name="TextBox 6"/>
          <p:cNvSpPr txBox="1"/>
          <p:nvPr/>
        </p:nvSpPr>
        <p:spPr>
          <a:xfrm>
            <a:off x="8614223" y="465775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visitar</a:t>
            </a:r>
          </a:p>
        </p:txBody>
      </p:sp>
      <p:sp>
        <p:nvSpPr>
          <p:cNvPr id="8" name="TextBox 7"/>
          <p:cNvSpPr txBox="1"/>
          <p:nvPr/>
        </p:nvSpPr>
        <p:spPr>
          <a:xfrm>
            <a:off x="7682470" y="3722770"/>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comer</a:t>
            </a:r>
          </a:p>
        </p:txBody>
      </p:sp>
      <p:sp>
        <p:nvSpPr>
          <p:cNvPr id="9" name="TextBox 8"/>
          <p:cNvSpPr txBox="1"/>
          <p:nvPr/>
        </p:nvSpPr>
        <p:spPr>
          <a:xfrm>
            <a:off x="4219433" y="3722135"/>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ir</a:t>
            </a:r>
          </a:p>
        </p:txBody>
      </p:sp>
      <p:sp>
        <p:nvSpPr>
          <p:cNvPr id="10" name="TextBox 9"/>
          <p:cNvSpPr txBox="1"/>
          <p:nvPr/>
        </p:nvSpPr>
        <p:spPr>
          <a:xfrm>
            <a:off x="978724" y="3762188"/>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correr</a:t>
            </a:r>
            <a:endParaRPr lang="en-GB" sz="4000" b="1" dirty="0">
              <a:solidFill>
                <a:schemeClr val="accent1">
                  <a:lumMod val="50000"/>
                </a:schemeClr>
              </a:solidFill>
            </a:endParaRPr>
          </a:p>
        </p:txBody>
      </p:sp>
      <p:sp>
        <p:nvSpPr>
          <p:cNvPr id="11" name="TextBox 10"/>
          <p:cNvSpPr txBox="1"/>
          <p:nvPr/>
        </p:nvSpPr>
        <p:spPr>
          <a:xfrm>
            <a:off x="4338769"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caminar</a:t>
            </a:r>
            <a:endParaRPr lang="en-GB" sz="4000" b="1" dirty="0">
              <a:solidFill>
                <a:schemeClr val="accent1">
                  <a:lumMod val="50000"/>
                </a:schemeClr>
              </a:solidFill>
            </a:endParaRPr>
          </a:p>
        </p:txBody>
      </p:sp>
      <p:sp>
        <p:nvSpPr>
          <p:cNvPr id="12" name="TextBox 11"/>
          <p:cNvSpPr txBox="1"/>
          <p:nvPr/>
        </p:nvSpPr>
        <p:spPr>
          <a:xfrm>
            <a:off x="7757480"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err="1">
                <a:solidFill>
                  <a:schemeClr val="accent1">
                    <a:lumMod val="50000"/>
                  </a:schemeClr>
                </a:solidFill>
              </a:rPr>
              <a:t>vivir</a:t>
            </a:r>
            <a:endParaRPr lang="en-GB" sz="4000" b="1" dirty="0">
              <a:solidFill>
                <a:schemeClr val="accent1">
                  <a:lumMod val="50000"/>
                </a:schemeClr>
              </a:solidFill>
            </a:endParaRPr>
          </a:p>
        </p:txBody>
      </p:sp>
      <p:sp>
        <p:nvSpPr>
          <p:cNvPr id="13" name="TextBox 12"/>
          <p:cNvSpPr txBox="1"/>
          <p:nvPr/>
        </p:nvSpPr>
        <p:spPr>
          <a:xfrm>
            <a:off x="726348" y="5526169"/>
            <a:ext cx="2825086" cy="70788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4000" b="1" dirty="0">
                <a:solidFill>
                  <a:schemeClr val="accent1">
                    <a:lumMod val="50000"/>
                  </a:schemeClr>
                </a:solidFill>
              </a:rPr>
              <a:t>descubrir</a:t>
            </a:r>
          </a:p>
        </p:txBody>
      </p:sp>
      <p:sp>
        <p:nvSpPr>
          <p:cNvPr id="14" name="TextBox 13"/>
          <p:cNvSpPr txBox="1"/>
          <p:nvPr/>
        </p:nvSpPr>
        <p:spPr>
          <a:xfrm>
            <a:off x="999616" y="2020502"/>
            <a:ext cx="10540621" cy="830997"/>
          </a:xfrm>
          <a:prstGeom prst="rect">
            <a:avLst/>
          </a:prstGeom>
          <a:solidFill>
            <a:schemeClr val="accent4">
              <a:lumMod val="40000"/>
              <a:lumOff val="60000"/>
            </a:schemeClr>
          </a:solidFill>
          <a:ln>
            <a:solidFill>
              <a:schemeClr val="accent1">
                <a:lumMod val="50000"/>
              </a:schemeClr>
            </a:solidFill>
          </a:ln>
        </p:spPr>
        <p:txBody>
          <a:bodyPr wrap="square" rtlCol="0">
            <a:spAutoFit/>
          </a:bodyPr>
          <a:lstStyle/>
          <a:p>
            <a:r>
              <a:rPr lang="en-GB" sz="4800" b="1" dirty="0">
                <a:solidFill>
                  <a:schemeClr val="accent1">
                    <a:lumMod val="50000"/>
                  </a:schemeClr>
                </a:solidFill>
              </a:rPr>
              <a:t>Voy a ………….	 al mercado. </a:t>
            </a:r>
          </a:p>
        </p:txBody>
      </p:sp>
      <p:sp>
        <p:nvSpPr>
          <p:cNvPr id="15" name="Rounded Rectangle 14"/>
          <p:cNvSpPr/>
          <p:nvPr/>
        </p:nvSpPr>
        <p:spPr>
          <a:xfrm>
            <a:off x="999616" y="3762188"/>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Rounded Rectangle 19"/>
          <p:cNvSpPr/>
          <p:nvPr/>
        </p:nvSpPr>
        <p:spPr>
          <a:xfrm>
            <a:off x="7665857" y="3708009"/>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2" name="Rounded Rectangle 21"/>
          <p:cNvSpPr/>
          <p:nvPr/>
        </p:nvSpPr>
        <p:spPr>
          <a:xfrm>
            <a:off x="4346941" y="5526169"/>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5" name="Rounded Rectangle 24"/>
          <p:cNvSpPr/>
          <p:nvPr/>
        </p:nvSpPr>
        <p:spPr>
          <a:xfrm>
            <a:off x="4202820" y="3715072"/>
            <a:ext cx="2841699" cy="722012"/>
          </a:xfrm>
          <a:prstGeom prst="round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55764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2"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2" descr="d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9570" y="2379848"/>
            <a:ext cx="1401926" cy="1308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29698" name="Picture 2" descr="blue stick figure runn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6873" y="1200330"/>
            <a:ext cx="1834092" cy="1711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pic>
        <p:nvPicPr>
          <p:cNvPr id="29706" name="Picture 10" descr="woman closing a door while water escap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7812" y="4422057"/>
            <a:ext cx="1855988" cy="16394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grpSp>
        <p:nvGrpSpPr>
          <p:cNvPr id="2" name="Group 1" descr="envelope with an at sign on the back"/>
          <p:cNvGrpSpPr/>
          <p:nvPr/>
        </p:nvGrpSpPr>
        <p:grpSpPr>
          <a:xfrm>
            <a:off x="5467454" y="5390706"/>
            <a:ext cx="1257092" cy="804539"/>
            <a:chOff x="8841709" y="1059427"/>
            <a:chExt cx="1652564" cy="1057641"/>
          </a:xfrm>
        </p:grpSpPr>
        <p:pic>
          <p:nvPicPr>
            <p:cNvPr id="29704" name="Picture 8" descr="envelope with an at sign on the ba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1709" y="1059427"/>
              <a:ext cx="1652564" cy="10576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414825" y="1078203"/>
              <a:ext cx="465667" cy="369332"/>
            </a:xfrm>
            <a:prstGeom prst="rect">
              <a:avLst/>
            </a:prstGeom>
            <a:noFill/>
          </p:spPr>
          <p:txBody>
            <a:bodyPr wrap="square" rtlCol="0">
              <a:spAutoFit/>
            </a:bodyPr>
            <a:lstStyle/>
            <a:p>
              <a:r>
                <a:rPr lang="en-GB" dirty="0"/>
                <a:t>@</a:t>
              </a:r>
            </a:p>
          </p:txBody>
        </p:sp>
      </p:gr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pic>
        <p:nvPicPr>
          <p:cNvPr id="29700" name="Picture 4" descr="silhouette of four hous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54759" y="1241269"/>
            <a:ext cx="1945651" cy="17178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pic>
        <p:nvPicPr>
          <p:cNvPr id="29702" name="Picture 6" descr="green checkmar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15126" y="4377284"/>
            <a:ext cx="1891393" cy="155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3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rr_corr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698"/>
                                        </p:tgtEl>
                                        <p:attrNameLst>
                                          <p:attrName>style.visibility</p:attrName>
                                        </p:attrNameLst>
                                      </p:cBhvr>
                                      <p:to>
                                        <p:strVal val="visible"/>
                                      </p:to>
                                    </p:set>
                                    <p:animEffect transition="in" filter="fade">
                                      <p:cBhvr>
                                        <p:cTn id="28" dur="500"/>
                                        <p:tgtEl>
                                          <p:spTgt spid="29698"/>
                                        </p:tgtEl>
                                      </p:cBhvr>
                                    </p:animEffect>
                                  </p:childTnLst>
                                  <p:subTnLst>
                                    <p:audio>
                                      <p:cMediaNode>
                                        <p:cTn display="0" masterRel="sameClick">
                                          <p:stCondLst>
                                            <p:cond evt="begin" delay="0">
                                              <p:tn val="26"/>
                                            </p:cond>
                                          </p:stCondLst>
                                          <p:endCondLst>
                                            <p:cond evt="onStopAudio" delay="0">
                                              <p:tgtEl>
                                                <p:sldTgt/>
                                              </p:tgtEl>
                                            </p:cond>
                                          </p:endCondLst>
                                        </p:cTn>
                                        <p:tgtEl>
                                          <p:sndTgt r:embed="rId5" name="rr_corr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rr_barri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700"/>
                                        </p:tgtEl>
                                        <p:attrNameLst>
                                          <p:attrName>style.visibility</p:attrName>
                                        </p:attrNameLst>
                                      </p:cBhvr>
                                      <p:to>
                                        <p:strVal val="visible"/>
                                      </p:to>
                                    </p:set>
                                    <p:animEffect transition="in" filter="fade">
                                      <p:cBhvr>
                                        <p:cTn id="38" dur="500"/>
                                        <p:tgtEl>
                                          <p:spTgt spid="29700"/>
                                        </p:tgtEl>
                                      </p:cBhvr>
                                    </p:animEffect>
                                  </p:childTnLst>
                                  <p:subTnLst>
                                    <p:audio>
                                      <p:cMediaNode>
                                        <p:cTn display="0" masterRel="sameClick">
                                          <p:stCondLst>
                                            <p:cond evt="begin" delay="0">
                                              <p:tn val="36"/>
                                            </p:cond>
                                          </p:stCondLst>
                                          <p:endCondLst>
                                            <p:cond evt="onStopAudio" delay="0">
                                              <p:tgtEl>
                                                <p:sldTgt/>
                                              </p:tgtEl>
                                            </p:cond>
                                          </p:endCondLst>
                                        </p:cTn>
                                        <p:tgtEl>
                                          <p:sndTgt r:embed="rId6" name="rr_barri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rr_cerr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706"/>
                                        </p:tgtEl>
                                        <p:attrNameLst>
                                          <p:attrName>style.visibility</p:attrName>
                                        </p:attrNameLst>
                                      </p:cBhvr>
                                      <p:to>
                                        <p:strVal val="visible"/>
                                      </p:to>
                                    </p:set>
                                    <p:animEffect transition="in" filter="fade">
                                      <p:cBhvr>
                                        <p:cTn id="48" dur="500"/>
                                        <p:tgtEl>
                                          <p:spTgt spid="29706"/>
                                        </p:tgtEl>
                                      </p:cBhvr>
                                    </p:animEffect>
                                  </p:childTnLst>
                                  <p:subTnLst>
                                    <p:audio>
                                      <p:cMediaNode>
                                        <p:cTn display="0" masterRel="sameClick">
                                          <p:stCondLst>
                                            <p:cond evt="begin" delay="0">
                                              <p:tn val="46"/>
                                            </p:cond>
                                          </p:stCondLst>
                                          <p:endCondLst>
                                            <p:cond evt="onStopAudio" delay="0">
                                              <p:tgtEl>
                                                <p:sldTgt/>
                                              </p:tgtEl>
                                            </p:cond>
                                          </p:endCondLst>
                                        </p:cTn>
                                        <p:tgtEl>
                                          <p:sndTgt r:embed="rId7" name="rr_cerr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rr_corre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rr_corre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rr_correc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702"/>
                                        </p:tgtEl>
                                        <p:attrNameLst>
                                          <p:attrName>style.visibility</p:attrName>
                                        </p:attrNameLst>
                                      </p:cBhvr>
                                      <p:to>
                                        <p:strVal val="visible"/>
                                      </p:to>
                                    </p:set>
                                    <p:animEffect transition="in" filter="fade">
                                      <p:cBhvr>
                                        <p:cTn id="68" dur="500"/>
                                        <p:tgtEl>
                                          <p:spTgt spid="29702"/>
                                        </p:tgtEl>
                                      </p:cBhvr>
                                    </p:animEffect>
                                  </p:childTnLst>
                                  <p:subTnLst>
                                    <p:audio>
                                      <p:cMediaNode>
                                        <p:cTn display="0" masterRel="sameClick">
                                          <p:stCondLst>
                                            <p:cond evt="begin" delay="0">
                                              <p:tn val="66"/>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Otros</a:t>
            </a:r>
            <a:r>
              <a:rPr lang="en-GB" sz="3600" b="1" dirty="0">
                <a:solidFill>
                  <a:schemeClr val="bg1"/>
                </a:solidFill>
              </a:rPr>
              <a:t> </a:t>
            </a:r>
            <a:r>
              <a:rPr lang="en-GB" sz="3600" b="1" dirty="0" err="1">
                <a:solidFill>
                  <a:schemeClr val="bg1"/>
                </a:solidFill>
              </a:rPr>
              <a:t>verbos</a:t>
            </a:r>
            <a:r>
              <a:rPr lang="en-GB" sz="3600" b="1" dirty="0">
                <a:solidFill>
                  <a:schemeClr val="bg1"/>
                </a:solidFill>
              </a:rPr>
              <a:t>?</a:t>
            </a:r>
          </a:p>
        </p:txBody>
      </p:sp>
      <p:sp>
        <p:nvSpPr>
          <p:cNvPr id="6" name="TextBox 5"/>
          <p:cNvSpPr txBox="1"/>
          <p:nvPr/>
        </p:nvSpPr>
        <p:spPr>
          <a:xfrm>
            <a:off x="999616" y="2020502"/>
            <a:ext cx="10540621" cy="830997"/>
          </a:xfrm>
          <a:prstGeom prst="rect">
            <a:avLst/>
          </a:prstGeom>
          <a:solidFill>
            <a:schemeClr val="accent4">
              <a:lumMod val="40000"/>
              <a:lumOff val="60000"/>
            </a:schemeClr>
          </a:solidFill>
          <a:ln>
            <a:solidFill>
              <a:srgbClr val="002060"/>
            </a:solidFill>
          </a:ln>
        </p:spPr>
        <p:txBody>
          <a:bodyPr wrap="square" rtlCol="0">
            <a:spAutoFit/>
          </a:bodyPr>
          <a:lstStyle/>
          <a:p>
            <a:r>
              <a:rPr lang="en-GB" sz="4800" b="1" dirty="0">
                <a:solidFill>
                  <a:schemeClr val="accent5">
                    <a:lumMod val="50000"/>
                  </a:schemeClr>
                </a:solidFill>
              </a:rPr>
              <a:t>Vamos a ………….	 en la playa. </a:t>
            </a:r>
          </a:p>
        </p:txBody>
      </p:sp>
      <p:sp>
        <p:nvSpPr>
          <p:cNvPr id="7" name="TextBox 6"/>
          <p:cNvSpPr txBox="1"/>
          <p:nvPr/>
        </p:nvSpPr>
        <p:spPr>
          <a:xfrm>
            <a:off x="100482" y="3071379"/>
            <a:ext cx="12009630" cy="830997"/>
          </a:xfrm>
          <a:prstGeom prst="rect">
            <a:avLst/>
          </a:prstGeom>
          <a:solidFill>
            <a:schemeClr val="accent4">
              <a:lumMod val="40000"/>
              <a:lumOff val="60000"/>
            </a:schemeClr>
          </a:solidFill>
          <a:ln>
            <a:solidFill>
              <a:srgbClr val="002060"/>
            </a:solidFill>
          </a:ln>
        </p:spPr>
        <p:txBody>
          <a:bodyPr wrap="square" rtlCol="0">
            <a:spAutoFit/>
          </a:bodyPr>
          <a:lstStyle/>
          <a:p>
            <a:r>
              <a:rPr lang="en-GB" sz="4800" b="1" dirty="0">
                <a:solidFill>
                  <a:schemeClr val="accent5">
                    <a:lumMod val="50000"/>
                  </a:schemeClr>
                </a:solidFill>
              </a:rPr>
              <a:t>Vas a ………….	 otras partes del mundo. </a:t>
            </a:r>
          </a:p>
        </p:txBody>
      </p:sp>
      <p:sp>
        <p:nvSpPr>
          <p:cNvPr id="8" name="TextBox 7"/>
          <p:cNvSpPr txBox="1"/>
          <p:nvPr/>
        </p:nvSpPr>
        <p:spPr>
          <a:xfrm>
            <a:off x="999616" y="4122256"/>
            <a:ext cx="10540621" cy="830997"/>
          </a:xfrm>
          <a:prstGeom prst="rect">
            <a:avLst/>
          </a:prstGeom>
          <a:solidFill>
            <a:schemeClr val="accent4">
              <a:lumMod val="40000"/>
              <a:lumOff val="60000"/>
            </a:schemeClr>
          </a:solidFill>
          <a:ln>
            <a:solidFill>
              <a:srgbClr val="002060"/>
            </a:solidFill>
          </a:ln>
        </p:spPr>
        <p:txBody>
          <a:bodyPr wrap="square" rtlCol="0">
            <a:spAutoFit/>
          </a:bodyPr>
          <a:lstStyle/>
          <a:p>
            <a:r>
              <a:rPr lang="en-GB" sz="4800" b="1" dirty="0">
                <a:solidFill>
                  <a:schemeClr val="accent5">
                    <a:lumMod val="50000"/>
                  </a:schemeClr>
                </a:solidFill>
              </a:rPr>
              <a:t>Voy a ………….	 al mercado. </a:t>
            </a: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7820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İDe</a:t>
            </a:r>
            <a:r>
              <a:rPr lang="en-GB" sz="3600" b="1" dirty="0">
                <a:solidFill>
                  <a:schemeClr val="bg1"/>
                </a:solidFill>
              </a:rPr>
              <a:t> vacaciones!</a:t>
            </a:r>
          </a:p>
        </p:txBody>
      </p:sp>
      <p:sp>
        <p:nvSpPr>
          <p:cNvPr id="7" name="TextBox 6"/>
          <p:cNvSpPr txBox="1"/>
          <p:nvPr/>
        </p:nvSpPr>
        <p:spPr>
          <a:xfrm>
            <a:off x="309594" y="1375593"/>
            <a:ext cx="9468441" cy="1200329"/>
          </a:xfrm>
          <a:prstGeom prst="rect">
            <a:avLst/>
          </a:prstGeom>
          <a:noFill/>
        </p:spPr>
        <p:txBody>
          <a:bodyPr wrap="square" rtlCol="0">
            <a:spAutoFit/>
          </a:bodyPr>
          <a:lstStyle/>
          <a:p>
            <a:r>
              <a:rPr lang="en-GB" sz="3600" b="1" dirty="0">
                <a:solidFill>
                  <a:schemeClr val="accent1">
                    <a:lumMod val="50000"/>
                  </a:schemeClr>
                </a:solidFill>
              </a:rPr>
              <a:t>La familia López va a ir de vacaciones, İdos veces! Va a ir en marzo y en agosto. </a:t>
            </a:r>
          </a:p>
        </p:txBody>
      </p:sp>
      <p:grpSp>
        <p:nvGrpSpPr>
          <p:cNvPr id="10" name="Group 9"/>
          <p:cNvGrpSpPr/>
          <p:nvPr/>
        </p:nvGrpSpPr>
        <p:grpSpPr>
          <a:xfrm>
            <a:off x="9058618" y="1723234"/>
            <a:ext cx="2791658" cy="1939173"/>
            <a:chOff x="5675515" y="2650269"/>
            <a:chExt cx="2791658" cy="193917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515" y="2650269"/>
              <a:ext cx="2791658" cy="193917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275" y="3475294"/>
              <a:ext cx="830710" cy="890259"/>
            </a:xfrm>
            <a:prstGeom prst="rect">
              <a:avLst/>
            </a:prstGeom>
          </p:spPr>
        </p:pic>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4088" y="2624145"/>
            <a:ext cx="982160" cy="92631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5685" y="4067709"/>
            <a:ext cx="3099407" cy="1934529"/>
          </a:xfrm>
          <a:prstGeom prst="rect">
            <a:avLst/>
          </a:prstGeom>
        </p:spPr>
      </p:pic>
      <p:sp>
        <p:nvSpPr>
          <p:cNvPr id="12" name="TextBox 11"/>
          <p:cNvSpPr txBox="1"/>
          <p:nvPr/>
        </p:nvSpPr>
        <p:spPr>
          <a:xfrm>
            <a:off x="309592" y="2503121"/>
            <a:ext cx="8252637" cy="1384995"/>
          </a:xfrm>
          <a:prstGeom prst="rect">
            <a:avLst/>
          </a:prstGeom>
          <a:noFill/>
        </p:spPr>
        <p:txBody>
          <a:bodyPr wrap="square" rtlCol="0">
            <a:spAutoFit/>
          </a:bodyPr>
          <a:lstStyle/>
          <a:p>
            <a:r>
              <a:rPr lang="en-GB" sz="2800" dirty="0">
                <a:solidFill>
                  <a:schemeClr val="accent1">
                    <a:lumMod val="50000"/>
                  </a:schemeClr>
                </a:solidFill>
              </a:rPr>
              <a:t>In March, they are going to go on a city break and in August they are going to go on a beach holiday.</a:t>
            </a:r>
          </a:p>
        </p:txBody>
      </p:sp>
      <p:sp>
        <p:nvSpPr>
          <p:cNvPr id="13" name="TextBox 12"/>
          <p:cNvSpPr txBox="1"/>
          <p:nvPr/>
        </p:nvSpPr>
        <p:spPr>
          <a:xfrm>
            <a:off x="3127020" y="3357529"/>
            <a:ext cx="4679022" cy="523220"/>
          </a:xfrm>
          <a:prstGeom prst="rect">
            <a:avLst/>
          </a:prstGeom>
          <a:noFill/>
        </p:spPr>
        <p:txBody>
          <a:bodyPr wrap="square" rtlCol="0">
            <a:spAutoFit/>
          </a:bodyPr>
          <a:lstStyle/>
          <a:p>
            <a:r>
              <a:rPr lang="en-GB" sz="2800" dirty="0">
                <a:solidFill>
                  <a:schemeClr val="accent5">
                    <a:lumMod val="50000"/>
                  </a:schemeClr>
                </a:solidFill>
              </a:rPr>
              <a:t>With your partner, take it</a:t>
            </a:r>
          </a:p>
        </p:txBody>
      </p:sp>
      <p:sp>
        <p:nvSpPr>
          <p:cNvPr id="14" name="TextBox 13"/>
          <p:cNvSpPr txBox="1"/>
          <p:nvPr/>
        </p:nvSpPr>
        <p:spPr>
          <a:xfrm>
            <a:off x="309592" y="4442294"/>
            <a:ext cx="8252637" cy="954107"/>
          </a:xfrm>
          <a:prstGeom prst="rect">
            <a:avLst/>
          </a:prstGeom>
          <a:noFill/>
        </p:spPr>
        <p:txBody>
          <a:bodyPr wrap="square" rtlCol="0">
            <a:spAutoFit/>
          </a:bodyPr>
          <a:lstStyle/>
          <a:p>
            <a:r>
              <a:rPr lang="en-GB" sz="2800">
                <a:solidFill>
                  <a:schemeClr val="accent1">
                    <a:lumMod val="50000"/>
                  </a:schemeClr>
                </a:solidFill>
              </a:rPr>
              <a:t>Ask </a:t>
            </a:r>
            <a:r>
              <a:rPr lang="en-GB" sz="2800" dirty="0">
                <a:solidFill>
                  <a:schemeClr val="accent1">
                    <a:lumMod val="50000"/>
                  </a:schemeClr>
                </a:solidFill>
              </a:rPr>
              <a:t>your partner the full question.  Write down in Spanish the answer they give.  </a:t>
            </a:r>
          </a:p>
        </p:txBody>
      </p:sp>
      <p:sp>
        <p:nvSpPr>
          <p:cNvPr id="15" name="TextBox 14"/>
          <p:cNvSpPr txBox="1"/>
          <p:nvPr/>
        </p:nvSpPr>
        <p:spPr>
          <a:xfrm>
            <a:off x="309592" y="3759384"/>
            <a:ext cx="8252637" cy="523220"/>
          </a:xfrm>
          <a:prstGeom prst="rect">
            <a:avLst/>
          </a:prstGeom>
          <a:noFill/>
        </p:spPr>
        <p:txBody>
          <a:bodyPr wrap="square" rtlCol="0">
            <a:spAutoFit/>
          </a:bodyPr>
          <a:lstStyle/>
          <a:p>
            <a:r>
              <a:rPr lang="en-GB" sz="2800" dirty="0">
                <a:solidFill>
                  <a:schemeClr val="accent1">
                    <a:lumMod val="50000"/>
                  </a:schemeClr>
                </a:solidFill>
              </a:rPr>
              <a:t>in turns to find out about their holiday plans.</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72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flipH="1">
            <a:off x="8925635" y="423081"/>
            <a:ext cx="45719" cy="136477"/>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r>
              <a:rPr lang="en-GB" sz="100" b="1" dirty="0">
                <a:solidFill>
                  <a:prstClr val="white"/>
                </a:solidFill>
              </a:rPr>
              <a:t> / escribir</a:t>
            </a:r>
            <a:endParaRPr lang="en-US" sz="100" dirty="0"/>
          </a:p>
        </p:txBody>
      </p:sp>
      <p:sp>
        <p:nvSpPr>
          <p:cNvPr id="6" name="TextBox 5"/>
          <p:cNvSpPr txBox="1"/>
          <p:nvPr/>
        </p:nvSpPr>
        <p:spPr>
          <a:xfrm>
            <a:off x="422147" y="206135"/>
            <a:ext cx="4998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A</a:t>
            </a:r>
          </a:p>
        </p:txBody>
      </p:sp>
      <p:graphicFrame>
        <p:nvGraphicFramePr>
          <p:cNvPr id="7" name="Table 6"/>
          <p:cNvGraphicFramePr>
            <a:graphicFrameLocks noGrp="1"/>
          </p:cNvGraphicFramePr>
          <p:nvPr>
            <p:extLst>
              <p:ext uri="{D42A27DB-BD31-4B8C-83A1-F6EECF244321}">
                <p14:modId xmlns:p14="http://schemas.microsoft.com/office/powerpoint/2010/main" val="412274204"/>
              </p:ext>
            </p:extLst>
          </p:nvPr>
        </p:nvGraphicFramePr>
        <p:xfrm>
          <a:off x="535576" y="850210"/>
          <a:ext cx="6111468" cy="5394960"/>
        </p:xfrm>
        <a:graphic>
          <a:graphicData uri="http://schemas.openxmlformats.org/drawingml/2006/table">
            <a:tbl>
              <a:tblPr firstRow="1" bandRow="1">
                <a:tableStyleId>{5C22544A-7EE6-4342-B048-85BDC9FD1C3A}</a:tableStyleId>
              </a:tblPr>
              <a:tblGrid>
                <a:gridCol w="6111468">
                  <a:extLst>
                    <a:ext uri="{9D8B030D-6E8A-4147-A177-3AD203B41FA5}">
                      <a16:colId xmlns:a16="http://schemas.microsoft.com/office/drawing/2014/main" val="3724245918"/>
                    </a:ext>
                  </a:extLst>
                </a:gridCol>
              </a:tblGrid>
              <a:tr h="449124">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808424">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viajar en agosto</a:t>
                      </a:r>
                      <a:r>
                        <a:rPr lang="en-GB" sz="2400" b="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808424">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llevar?</a:t>
                      </a: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808424">
                <a:tc>
                  <a:txBody>
                    <a:bodyPr/>
                    <a:lstStyle/>
                    <a:p>
                      <a:r>
                        <a:rPr lang="en-GB" sz="2400" b="0" dirty="0">
                          <a:solidFill>
                            <a:schemeClr val="accent1">
                              <a:lumMod val="50000"/>
                            </a:schemeClr>
                          </a:solidFill>
                          <a:latin typeface="Century Gothic" panose="020B0502020202020204" pitchFamily="34" charset="0"/>
                        </a:rPr>
                        <a:t>                       va</a:t>
                      </a:r>
                      <a:r>
                        <a:rPr lang="en-GB" sz="2400" b="0" baseline="0" dirty="0">
                          <a:solidFill>
                            <a:schemeClr val="accent1">
                              <a:lumMod val="50000"/>
                            </a:schemeClr>
                          </a:solidFill>
                          <a:latin typeface="Century Gothic" panose="020B0502020202020204" pitchFamily="34" charset="0"/>
                        </a:rPr>
                        <a:t> a ser mi habitación</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808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808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808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27439501"/>
              </p:ext>
            </p:extLst>
          </p:nvPr>
        </p:nvGraphicFramePr>
        <p:xfrm>
          <a:off x="6876554" y="850210"/>
          <a:ext cx="4998720" cy="5394960"/>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370840">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err="1">
                          <a:solidFill>
                            <a:schemeClr val="accent1">
                              <a:lumMod val="50000"/>
                            </a:schemeClr>
                          </a:solidFill>
                          <a:latin typeface="Century Gothic" panose="020B0502020202020204" pitchFamily="34" charset="0"/>
                        </a:rPr>
                        <a:t>Doce</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Barcelona.</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Quiero</a:t>
                      </a:r>
                      <a:r>
                        <a:rPr lang="en-GB" sz="2400" b="0" baseline="0" dirty="0">
                          <a:solidFill>
                            <a:schemeClr val="accent1">
                              <a:lumMod val="50000"/>
                            </a:schemeClr>
                          </a:solidFill>
                          <a:latin typeface="Century Gothic" panose="020B0502020202020204" pitchFamily="34" charset="0"/>
                        </a:rPr>
                        <a:t> descubrir la cultura </a:t>
                      </a:r>
                      <a:r>
                        <a:rPr lang="en-GB" sz="2400" b="0" baseline="0" dirty="0" err="1">
                          <a:solidFill>
                            <a:schemeClr val="accent1">
                              <a:lumMod val="50000"/>
                            </a:schemeClr>
                          </a:solidFill>
                          <a:latin typeface="Century Gothic" panose="020B0502020202020204" pitchFamily="34" charset="0"/>
                        </a:rPr>
                        <a:t>española</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El hotel </a:t>
                      </a:r>
                      <a:r>
                        <a:rPr lang="en-GB" sz="2400" b="0" i="1" dirty="0">
                          <a:solidFill>
                            <a:schemeClr val="accent1">
                              <a:lumMod val="50000"/>
                            </a:schemeClr>
                          </a:solidFill>
                          <a:latin typeface="Century Gothic" panose="020B0502020202020204" pitchFamily="34" charset="0"/>
                        </a:rPr>
                        <a:t>Plaza</a:t>
                      </a:r>
                      <a:r>
                        <a:rPr lang="en-GB" sz="2400" b="0" i="1" baseline="0" dirty="0">
                          <a:solidFill>
                            <a:schemeClr val="accent1">
                              <a:lumMod val="50000"/>
                            </a:schemeClr>
                          </a:solidFill>
                          <a:latin typeface="Century Gothic" panose="020B0502020202020204" pitchFamily="34" charset="0"/>
                        </a:rPr>
                        <a:t> </a:t>
                      </a:r>
                      <a:r>
                        <a:rPr lang="en-GB" sz="2400" b="0" i="1" baseline="0" dirty="0" err="1">
                          <a:solidFill>
                            <a:schemeClr val="accent1">
                              <a:lumMod val="50000"/>
                            </a:schemeClr>
                          </a:solidFill>
                          <a:latin typeface="Century Gothic" panose="020B0502020202020204" pitchFamily="34" charset="0"/>
                        </a:rPr>
                        <a:t>España</a:t>
                      </a:r>
                      <a:r>
                        <a:rPr lang="en-GB" sz="2400" b="0" i="1" baseline="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en el </a:t>
                      </a:r>
                      <a:r>
                        <a:rPr lang="en-GB" sz="2400" b="0" baseline="0" dirty="0" err="1">
                          <a:solidFill>
                            <a:schemeClr val="accent1">
                              <a:lumMod val="50000"/>
                            </a:schemeClr>
                          </a:solidFill>
                          <a:latin typeface="Century Gothic" panose="020B0502020202020204" pitchFamily="34" charset="0"/>
                        </a:rPr>
                        <a:t>centro</a:t>
                      </a:r>
                      <a:r>
                        <a:rPr lang="en-GB" sz="2400" b="0" baseline="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tren</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err="1">
                          <a:solidFill>
                            <a:schemeClr val="accent1">
                              <a:lumMod val="50000"/>
                            </a:schemeClr>
                          </a:solidFill>
                          <a:latin typeface="Century Gothic" panose="020B0502020202020204" pitchFamily="34" charset="0"/>
                        </a:rPr>
                        <a:t>Platos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ricos</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10" name="TextBox 9"/>
          <p:cNvSpPr txBox="1"/>
          <p:nvPr/>
        </p:nvSpPr>
        <p:spPr>
          <a:xfrm>
            <a:off x="422147" y="1316385"/>
            <a:ext cx="1957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noProof="0" dirty="0">
                <a:solidFill>
                  <a:schemeClr val="accent1">
                    <a:lumMod val="50000"/>
                  </a:schemeClr>
                </a:solidFill>
                <a:latin typeface="Century Gothic" panose="020B0502020202020204" pitchFamily="34" charset="0"/>
                <a:cs typeface="Calibri" panose="020F0502020204030204" pitchFamily="34" charset="0"/>
              </a:rPr>
              <a:t>Where</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2" name="TextBox 11"/>
          <p:cNvSpPr txBox="1"/>
          <p:nvPr/>
        </p:nvSpPr>
        <p:spPr>
          <a:xfrm>
            <a:off x="225916" y="3785964"/>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Why</a:t>
            </a:r>
            <a:r>
              <a:rPr kumimoji="0" lang="en-GB"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225916" y="5397037"/>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latin typeface="Century Gothic" panose="020B0502020202020204" pitchFamily="34" charset="0"/>
                <a:cs typeface="Calibri" panose="020F0502020204030204" pitchFamily="34" charset="0"/>
              </a:rPr>
              <a:t>How</a:t>
            </a:r>
            <a:r>
              <a:rPr kumimoji="0" lang="en-GB"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38809" y="2144646"/>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What</a:t>
            </a:r>
          </a:p>
        </p:txBody>
      </p:sp>
      <p:sp>
        <p:nvSpPr>
          <p:cNvPr id="16" name="Rounded Rectangle 15"/>
          <p:cNvSpPr/>
          <p:nvPr/>
        </p:nvSpPr>
        <p:spPr>
          <a:xfrm>
            <a:off x="566298" y="1362926"/>
            <a:ext cx="1602729" cy="35187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17" name="Rounded Rectangle 16"/>
          <p:cNvSpPr/>
          <p:nvPr/>
        </p:nvSpPr>
        <p:spPr>
          <a:xfrm>
            <a:off x="566299" y="2149162"/>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19" name="Rounded Rectangle 18"/>
          <p:cNvSpPr/>
          <p:nvPr/>
        </p:nvSpPr>
        <p:spPr>
          <a:xfrm>
            <a:off x="609494" y="2979204"/>
            <a:ext cx="1633453" cy="36029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20" name="TextBox 19"/>
          <p:cNvSpPr txBox="1"/>
          <p:nvPr/>
        </p:nvSpPr>
        <p:spPr>
          <a:xfrm>
            <a:off x="360791" y="2948426"/>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latin typeface="Century Gothic" panose="020B0502020202020204" pitchFamily="34" charset="0"/>
                <a:cs typeface="Calibri" panose="020F0502020204030204" pitchFamily="34" charset="0"/>
              </a:rPr>
              <a:t>Which</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21" name="TextBox 20"/>
          <p:cNvSpPr txBox="1"/>
          <p:nvPr/>
        </p:nvSpPr>
        <p:spPr>
          <a:xfrm>
            <a:off x="191906" y="4565712"/>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
        <p:nvSpPr>
          <p:cNvPr id="22" name="Rounded Rectangle 21"/>
          <p:cNvSpPr/>
          <p:nvPr/>
        </p:nvSpPr>
        <p:spPr>
          <a:xfrm>
            <a:off x="584392" y="3816742"/>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23" name="Rounded Rectangle 22"/>
          <p:cNvSpPr/>
          <p:nvPr/>
        </p:nvSpPr>
        <p:spPr>
          <a:xfrm>
            <a:off x="566300" y="4601572"/>
            <a:ext cx="1558078"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24" name="Rounded Rectangle 23"/>
          <p:cNvSpPr/>
          <p:nvPr/>
        </p:nvSpPr>
        <p:spPr>
          <a:xfrm>
            <a:off x="535575" y="5450773"/>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2" name="TextBox 1"/>
          <p:cNvSpPr txBox="1"/>
          <p:nvPr/>
        </p:nvSpPr>
        <p:spPr>
          <a:xfrm>
            <a:off x="2242947" y="3785963"/>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go to the beach?</a:t>
            </a:r>
          </a:p>
        </p:txBody>
      </p:sp>
      <p:sp>
        <p:nvSpPr>
          <p:cNvPr id="26" name="TextBox 25"/>
          <p:cNvSpPr txBox="1"/>
          <p:nvPr/>
        </p:nvSpPr>
        <p:spPr>
          <a:xfrm>
            <a:off x="2208343" y="5435277"/>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travel?</a:t>
            </a:r>
          </a:p>
        </p:txBody>
      </p:sp>
      <p:sp>
        <p:nvSpPr>
          <p:cNvPr id="27" name="TextBox 26"/>
          <p:cNvSpPr txBox="1"/>
          <p:nvPr/>
        </p:nvSpPr>
        <p:spPr>
          <a:xfrm>
            <a:off x="2124378" y="4589982"/>
            <a:ext cx="468669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days are you going to spend there?</a:t>
            </a:r>
          </a:p>
        </p:txBody>
      </p:sp>
      <p:sp>
        <p:nvSpPr>
          <p:cNvPr id="25"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701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9107" y="147219"/>
            <a:ext cx="4998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B</a:t>
            </a:r>
          </a:p>
        </p:txBody>
      </p:sp>
      <p:graphicFrame>
        <p:nvGraphicFramePr>
          <p:cNvPr id="7" name="Table 6"/>
          <p:cNvGraphicFramePr>
            <a:graphicFrameLocks noGrp="1"/>
          </p:cNvGraphicFramePr>
          <p:nvPr>
            <p:extLst>
              <p:ext uri="{D42A27DB-BD31-4B8C-83A1-F6EECF244321}">
                <p14:modId xmlns:p14="http://schemas.microsoft.com/office/powerpoint/2010/main" val="1615886596"/>
              </p:ext>
            </p:extLst>
          </p:nvPr>
        </p:nvGraphicFramePr>
        <p:xfrm>
          <a:off x="259307" y="732197"/>
          <a:ext cx="6550434" cy="5394960"/>
        </p:xfrm>
        <a:graphic>
          <a:graphicData uri="http://schemas.openxmlformats.org/drawingml/2006/table">
            <a:tbl>
              <a:tblPr firstRow="1" bandRow="1">
                <a:tableStyleId>{5C22544A-7EE6-4342-B048-85BDC9FD1C3A}</a:tableStyleId>
              </a:tblPr>
              <a:tblGrid>
                <a:gridCol w="6550434">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visitar en marzo?</a:t>
                      </a:r>
                    </a:p>
                    <a:p>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                          va</a:t>
                      </a:r>
                      <a:r>
                        <a:rPr lang="en-GB" sz="2400" b="0" baseline="0" dirty="0">
                          <a:solidFill>
                            <a:schemeClr val="accent1">
                              <a:lumMod val="50000"/>
                            </a:schemeClr>
                          </a:solidFill>
                          <a:latin typeface="Century Gothic" panose="020B0502020202020204" pitchFamily="34" charset="0"/>
                        </a:rPr>
                        <a:t> a ser el hotel</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comer</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14157629"/>
              </p:ext>
            </p:extLst>
          </p:nvPr>
        </p:nvGraphicFramePr>
        <p:xfrm>
          <a:off x="6990384" y="732198"/>
          <a:ext cx="4998720" cy="5495795"/>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514786">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739783">
                <a:tc>
                  <a:txBody>
                    <a:bodyPr/>
                    <a:lstStyle/>
                    <a:p>
                      <a:r>
                        <a:rPr lang="en-GB" sz="2400" b="0" dirty="0">
                          <a:solidFill>
                            <a:schemeClr val="accent1">
                              <a:lumMod val="50000"/>
                            </a:schemeClr>
                          </a:solidFill>
                          <a:latin typeface="Century Gothic" panose="020B0502020202020204" pitchFamily="34" charset="0"/>
                        </a:rPr>
                        <a:t>En barco.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840526">
                <a:tc>
                  <a:txBody>
                    <a:bodyPr/>
                    <a:lstStyle/>
                    <a:p>
                      <a:r>
                        <a:rPr lang="en-GB" sz="2400" b="0" dirty="0">
                          <a:solidFill>
                            <a:schemeClr val="accent1">
                              <a:lumMod val="50000"/>
                            </a:schemeClr>
                          </a:solidFill>
                          <a:latin typeface="Century Gothic" panose="020B0502020202020204" pitchFamily="34" charset="0"/>
                        </a:rPr>
                        <a:t>Once.</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791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La</a:t>
                      </a:r>
                      <a:r>
                        <a:rPr lang="en-GB" sz="2400" b="0" baseline="0" dirty="0">
                          <a:solidFill>
                            <a:schemeClr val="accent1">
                              <a:lumMod val="50000"/>
                            </a:schemeClr>
                          </a:solidFill>
                          <a:latin typeface="Century Gothic" panose="020B0502020202020204" pitchFamily="34" charset="0"/>
                        </a:rPr>
                        <a:t> habitación con vistas </a:t>
                      </a:r>
                      <a:r>
                        <a:rPr lang="en-GB" sz="2400" b="0" baseline="0" dirty="0" err="1">
                          <a:solidFill>
                            <a:schemeClr val="accent1">
                              <a:lumMod val="50000"/>
                            </a:schemeClr>
                          </a:solidFill>
                          <a:latin typeface="Century Gothic" panose="020B0502020202020204" pitchFamily="34" charset="0"/>
                        </a:rPr>
                        <a:t>bonitas</a:t>
                      </a: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754001">
                <a:tc>
                  <a:txBody>
                    <a:bodyPr/>
                    <a:lstStyle/>
                    <a:p>
                      <a:r>
                        <a:rPr lang="en-GB" sz="2400" b="0" dirty="0">
                          <a:solidFill>
                            <a:schemeClr val="accent1">
                              <a:lumMod val="50000"/>
                            </a:schemeClr>
                          </a:solidFill>
                          <a:latin typeface="Century Gothic" panose="020B0502020202020204" pitchFamily="34" charset="0"/>
                        </a:rPr>
                        <a:t>Quiero</a:t>
                      </a:r>
                      <a:r>
                        <a:rPr lang="en-GB" sz="2400" b="0" baseline="0" dirty="0">
                          <a:solidFill>
                            <a:schemeClr val="accent1">
                              <a:lumMod val="50000"/>
                            </a:schemeClr>
                          </a:solidFill>
                          <a:latin typeface="Century Gothic" panose="020B0502020202020204" pitchFamily="34" charset="0"/>
                        </a:rPr>
                        <a:t> descansar y leer </a:t>
                      </a:r>
                      <a:r>
                        <a:rPr lang="en-GB" sz="2400" b="0" baseline="0" dirty="0" err="1">
                          <a:solidFill>
                            <a:schemeClr val="accent1">
                              <a:lumMod val="50000"/>
                            </a:schemeClr>
                          </a:solidFill>
                          <a:latin typeface="Century Gothic" panose="020B0502020202020204" pitchFamily="34" charset="0"/>
                        </a:rPr>
                        <a:t>muchos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libros</a:t>
                      </a: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828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Las</a:t>
                      </a:r>
                      <a:r>
                        <a:rPr lang="en-GB" sz="2400" b="0" baseline="0" dirty="0">
                          <a:solidFill>
                            <a:schemeClr val="accent1">
                              <a:lumMod val="50000"/>
                            </a:schemeClr>
                          </a:solidFill>
                          <a:latin typeface="Century Gothic" panose="020B0502020202020204" pitchFamily="34" charset="0"/>
                        </a:rPr>
                        <a:t> Islas Canarias.</a:t>
                      </a: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926615">
                <a:tc>
                  <a:txBody>
                    <a:bodyPr/>
                    <a:lstStyle/>
                    <a:p>
                      <a:r>
                        <a:rPr lang="en-GB" sz="2400" b="0" dirty="0" err="1">
                          <a:solidFill>
                            <a:schemeClr val="accent1">
                              <a:lumMod val="50000"/>
                            </a:schemeClr>
                          </a:solidFill>
                          <a:latin typeface="Century Gothic" panose="020B0502020202020204" pitchFamily="34" charset="0"/>
                        </a:rPr>
                        <a:t>Una</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cámara</a:t>
                      </a:r>
                      <a:r>
                        <a:rPr lang="en-GB" sz="2400" b="0" baseline="0" dirty="0">
                          <a:solidFill>
                            <a:schemeClr val="accent1">
                              <a:lumMod val="50000"/>
                            </a:schemeClr>
                          </a:solidFill>
                          <a:latin typeface="Century Gothic" panose="020B0502020202020204" pitchFamily="34" charset="0"/>
                        </a:rPr>
                        <a:t> y </a:t>
                      </a:r>
                      <a:r>
                        <a:rPr lang="en-GB" sz="2400" b="0" baseline="0" dirty="0" err="1">
                          <a:solidFill>
                            <a:schemeClr val="accent1">
                              <a:lumMod val="50000"/>
                            </a:schemeClr>
                          </a:solidFill>
                          <a:latin typeface="Century Gothic" panose="020B0502020202020204" pitchFamily="34" charset="0"/>
                        </a:rPr>
                        <a:t>monedas</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pSp>
        <p:nvGrpSpPr>
          <p:cNvPr id="2" name="Group 1"/>
          <p:cNvGrpSpPr/>
          <p:nvPr/>
        </p:nvGrpSpPr>
        <p:grpSpPr>
          <a:xfrm>
            <a:off x="-30026" y="1189044"/>
            <a:ext cx="2320789" cy="430887"/>
            <a:chOff x="0" y="1594466"/>
            <a:chExt cx="2320789" cy="430887"/>
          </a:xfrm>
        </p:grpSpPr>
        <p:sp>
          <p:nvSpPr>
            <p:cNvPr id="11" name="TextBox 10"/>
            <p:cNvSpPr txBox="1"/>
            <p:nvPr/>
          </p:nvSpPr>
          <p:spPr>
            <a:xfrm>
              <a:off x="0" y="1594466"/>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latin typeface="Century Gothic" panose="020B0502020202020204" pitchFamily="34" charset="0"/>
                  <a:cs typeface="Calibri" panose="020F0502020204030204" pitchFamily="34" charset="0"/>
                </a:rPr>
                <a:t>W</a:t>
              </a:r>
              <a:r>
                <a:rPr lang="en-GB" sz="2200" b="1" noProof="0" dirty="0">
                  <a:solidFill>
                    <a:schemeClr val="accent1">
                      <a:lumMod val="50000"/>
                    </a:schemeClr>
                  </a:solidFill>
                  <a:latin typeface="Century Gothic" panose="020B0502020202020204" pitchFamily="34" charset="0"/>
                  <a:cs typeface="Calibri" panose="020F0502020204030204" pitchFamily="34" charset="0"/>
                </a:rPr>
                <a:t>here</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2" name="Rounded Rectangle 11"/>
            <p:cNvSpPr/>
            <p:nvPr/>
          </p:nvSpPr>
          <p:spPr>
            <a:xfrm>
              <a:off x="358476" y="1625244"/>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grpSp>
      <p:sp>
        <p:nvSpPr>
          <p:cNvPr id="13" name="TextBox 12"/>
          <p:cNvSpPr txBox="1"/>
          <p:nvPr/>
        </p:nvSpPr>
        <p:spPr>
          <a:xfrm>
            <a:off x="-373695" y="3674311"/>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Why</a:t>
            </a:r>
          </a:p>
        </p:txBody>
      </p:sp>
      <p:sp>
        <p:nvSpPr>
          <p:cNvPr id="14" name="Rounded Rectangle 13"/>
          <p:cNvSpPr/>
          <p:nvPr/>
        </p:nvSpPr>
        <p:spPr>
          <a:xfrm>
            <a:off x="313641" y="3705410"/>
            <a:ext cx="891045"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15" name="Rounded Rectangle 14"/>
          <p:cNvSpPr/>
          <p:nvPr/>
        </p:nvSpPr>
        <p:spPr>
          <a:xfrm>
            <a:off x="285491" y="4514830"/>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16" name="TextBox 15"/>
          <p:cNvSpPr txBox="1"/>
          <p:nvPr/>
        </p:nvSpPr>
        <p:spPr>
          <a:xfrm>
            <a:off x="36788" y="4484052"/>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a:t>
            </a:r>
            <a:r>
              <a:rPr kumimoji="0" lang="en-GB"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many</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7" name="Rounded Rectangle 16"/>
          <p:cNvSpPr/>
          <p:nvPr/>
        </p:nvSpPr>
        <p:spPr>
          <a:xfrm>
            <a:off x="313641" y="2843809"/>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18" name="TextBox 17"/>
          <p:cNvSpPr txBox="1"/>
          <p:nvPr/>
        </p:nvSpPr>
        <p:spPr>
          <a:xfrm>
            <a:off x="64938" y="2813031"/>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latin typeface="Century Gothic" panose="020B0502020202020204" pitchFamily="34" charset="0"/>
                <a:cs typeface="Calibri" panose="020F0502020204030204" pitchFamily="34" charset="0"/>
              </a:rPr>
              <a:t>What</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9" name="TextBox 18"/>
          <p:cNvSpPr txBox="1"/>
          <p:nvPr/>
        </p:nvSpPr>
        <p:spPr>
          <a:xfrm>
            <a:off x="-47957" y="1996761"/>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a:t>
            </a:r>
          </a:p>
        </p:txBody>
      </p:sp>
      <p:sp>
        <p:nvSpPr>
          <p:cNvPr id="20" name="Rounded Rectangle 19"/>
          <p:cNvSpPr/>
          <p:nvPr/>
        </p:nvSpPr>
        <p:spPr>
          <a:xfrm>
            <a:off x="273731" y="2022087"/>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21" name="TextBox 20"/>
          <p:cNvSpPr txBox="1"/>
          <p:nvPr/>
        </p:nvSpPr>
        <p:spPr>
          <a:xfrm>
            <a:off x="76696" y="5307172"/>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latin typeface="Century Gothic" panose="020B0502020202020204" pitchFamily="34" charset="0"/>
                <a:cs typeface="Calibri" panose="020F0502020204030204" pitchFamily="34" charset="0"/>
              </a:rPr>
              <a:t>How</a:t>
            </a:r>
            <a:endPar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22" name="Rounded Rectangle 21"/>
          <p:cNvSpPr/>
          <p:nvPr/>
        </p:nvSpPr>
        <p:spPr>
          <a:xfrm>
            <a:off x="328450" y="5345446"/>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Tw Cen MT" panose="020B0602020104020603"/>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9075761" y="382137"/>
            <a:ext cx="341194" cy="136478"/>
          </a:xfrm>
        </p:spPr>
        <p:txBody>
          <a:bodyPr>
            <a:norm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r>
              <a:rPr lang="en-GB" sz="100" b="1" dirty="0">
                <a:solidFill>
                  <a:prstClr val="white"/>
                </a:solidFill>
              </a:rPr>
              <a:t> / escribir</a:t>
            </a:r>
            <a:endParaRPr lang="en-US" sz="100" dirty="0"/>
          </a:p>
        </p:txBody>
      </p:sp>
      <p:sp>
        <p:nvSpPr>
          <p:cNvPr id="23" name="TextBox 22"/>
          <p:cNvSpPr txBox="1"/>
          <p:nvPr/>
        </p:nvSpPr>
        <p:spPr>
          <a:xfrm>
            <a:off x="2087829" y="5353489"/>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travel?</a:t>
            </a:r>
          </a:p>
        </p:txBody>
      </p:sp>
      <p:sp>
        <p:nvSpPr>
          <p:cNvPr id="24" name="TextBox 23"/>
          <p:cNvSpPr txBox="1"/>
          <p:nvPr/>
        </p:nvSpPr>
        <p:spPr>
          <a:xfrm>
            <a:off x="2113313" y="4527963"/>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shirts are you going to take?</a:t>
            </a:r>
          </a:p>
        </p:txBody>
      </p:sp>
      <p:sp>
        <p:nvSpPr>
          <p:cNvPr id="25" name="TextBox 24"/>
          <p:cNvSpPr txBox="1"/>
          <p:nvPr/>
        </p:nvSpPr>
        <p:spPr>
          <a:xfrm>
            <a:off x="1204686" y="3701150"/>
            <a:ext cx="573136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go to the Picasso museum?</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766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938929938"/>
              </p:ext>
            </p:extLst>
          </p:nvPr>
        </p:nvGraphicFramePr>
        <p:xfrm>
          <a:off x="6073540" y="966912"/>
          <a:ext cx="5921997" cy="5394960"/>
        </p:xfrm>
        <a:graphic>
          <a:graphicData uri="http://schemas.openxmlformats.org/drawingml/2006/table">
            <a:tbl>
              <a:tblPr firstRow="1" bandRow="1">
                <a:tableStyleId>{5C22544A-7EE6-4342-B048-85BDC9FD1C3A}</a:tableStyleId>
              </a:tblPr>
              <a:tblGrid>
                <a:gridCol w="5921997">
                  <a:extLst>
                    <a:ext uri="{9D8B030D-6E8A-4147-A177-3AD203B41FA5}">
                      <a16:colId xmlns:a16="http://schemas.microsoft.com/office/drawing/2014/main" val="3724245918"/>
                    </a:ext>
                  </a:extLst>
                </a:gridCol>
              </a:tblGrid>
              <a:tr h="370840">
                <a:tc>
                  <a:txBody>
                    <a:bodyPr/>
                    <a:lstStyle/>
                    <a:p>
                      <a:pPr algn="ct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¿Dónde vas</a:t>
                      </a:r>
                      <a:r>
                        <a:rPr lang="en-GB" sz="2400" b="0" baseline="0" dirty="0">
                          <a:solidFill>
                            <a:schemeClr val="accent1">
                              <a:lumMod val="50000"/>
                            </a:schemeClr>
                          </a:solidFill>
                          <a:latin typeface="Century Gothic" panose="020B0502020202020204" pitchFamily="34" charset="0"/>
                        </a:rPr>
                        <a:t> a visitar en marzo</a:t>
                      </a:r>
                      <a:r>
                        <a:rPr lang="en-GB" sz="2400" b="0" dirty="0">
                          <a:solidFill>
                            <a:schemeClr val="accent1">
                              <a:lumMod val="50000"/>
                            </a:schemeClr>
                          </a:solidFill>
                          <a:latin typeface="Century Gothic" panose="020B0502020202020204" pitchFamily="34" charset="0"/>
                        </a:rPr>
                        <a:t>? </a:t>
                      </a:r>
                    </a:p>
                    <a:p>
                      <a:endParaRPr lang="en-GB" sz="2400" b="0" baseline="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¿Cuál va</a:t>
                      </a:r>
                      <a:r>
                        <a:rPr lang="en-GB" sz="2400" b="0" baseline="0" dirty="0">
                          <a:solidFill>
                            <a:schemeClr val="accent1">
                              <a:lumMod val="50000"/>
                            </a:schemeClr>
                          </a:solidFill>
                          <a:latin typeface="Century Gothic" panose="020B0502020202020204" pitchFamily="34" charset="0"/>
                        </a:rPr>
                        <a:t> a ser el hotel</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¿Qué </a:t>
                      </a:r>
                      <a:r>
                        <a:rPr lang="en-GB" sz="2400" b="0" dirty="0">
                          <a:solidFill>
                            <a:schemeClr val="accent1">
                              <a:lumMod val="50000"/>
                            </a:schemeClr>
                          </a:solidFill>
                          <a:latin typeface="Century Gothic" panose="020B0502020202020204" pitchFamily="34" charset="0"/>
                        </a:rPr>
                        <a:t>vas</a:t>
                      </a:r>
                      <a:r>
                        <a:rPr lang="en-GB" sz="2400" b="0" baseline="0" dirty="0">
                          <a:solidFill>
                            <a:schemeClr val="accent1">
                              <a:lumMod val="50000"/>
                            </a:schemeClr>
                          </a:solidFill>
                          <a:latin typeface="Century Gothic" panose="020B0502020202020204" pitchFamily="34" charset="0"/>
                        </a:rPr>
                        <a:t> a comer</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¿Por qué vas</a:t>
                      </a:r>
                      <a:r>
                        <a:rPr lang="en-GB" sz="2400" b="0" baseline="0" dirty="0">
                          <a:solidFill>
                            <a:schemeClr val="accent1">
                              <a:lumMod val="50000"/>
                            </a:schemeClr>
                          </a:solidFill>
                          <a:latin typeface="Century Gothic" panose="020B0502020202020204" pitchFamily="34" charset="0"/>
                        </a:rPr>
                        <a:t> a ir al museo Picasso</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Cuántas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camisetas</a:t>
                      </a:r>
                      <a:r>
                        <a:rPr lang="en-GB" sz="2400" b="0" baseline="0" dirty="0">
                          <a:solidFill>
                            <a:schemeClr val="accent1">
                              <a:lumMod val="50000"/>
                            </a:schemeClr>
                          </a:solidFill>
                          <a:latin typeface="Century Gothic" panose="020B0502020202020204" pitchFamily="34" charset="0"/>
                        </a:rPr>
                        <a:t> vas a llevar</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¿Cómo vas</a:t>
                      </a:r>
                      <a:r>
                        <a:rPr lang="en-GB" sz="2400" b="0" baseline="0" dirty="0">
                          <a:solidFill>
                            <a:schemeClr val="accent1">
                              <a:lumMod val="50000"/>
                            </a:schemeClr>
                          </a:solidFill>
                          <a:latin typeface="Century Gothic" panose="020B0502020202020204" pitchFamily="34" charset="0"/>
                        </a:rPr>
                        <a:t> a viajar?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flipH="1">
            <a:off x="8980227" y="409433"/>
            <a:ext cx="45719" cy="112092"/>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r>
              <a:rPr lang="en-GB" sz="100" b="1" dirty="0">
                <a:solidFill>
                  <a:prstClr val="white"/>
                </a:solidFill>
              </a:rPr>
              <a:t> /escribir</a:t>
            </a:r>
            <a:endParaRPr lang="en-US" sz="100" dirty="0"/>
          </a:p>
        </p:txBody>
      </p:sp>
      <p:sp>
        <p:nvSpPr>
          <p:cNvPr id="6" name="TextBox 5"/>
          <p:cNvSpPr txBox="1"/>
          <p:nvPr/>
        </p:nvSpPr>
        <p:spPr>
          <a:xfrm>
            <a:off x="114186" y="949597"/>
            <a:ext cx="4998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A</a:t>
            </a:r>
          </a:p>
        </p:txBody>
      </p:sp>
      <p:graphicFrame>
        <p:nvGraphicFramePr>
          <p:cNvPr id="7" name="Table 6"/>
          <p:cNvGraphicFramePr>
            <a:graphicFrameLocks noGrp="1"/>
          </p:cNvGraphicFramePr>
          <p:nvPr>
            <p:extLst>
              <p:ext uri="{D42A27DB-BD31-4B8C-83A1-F6EECF244321}">
                <p14:modId xmlns:p14="http://schemas.microsoft.com/office/powerpoint/2010/main" val="2871580449"/>
              </p:ext>
            </p:extLst>
          </p:nvPr>
        </p:nvGraphicFramePr>
        <p:xfrm>
          <a:off x="114186" y="966912"/>
          <a:ext cx="5433174" cy="5364480"/>
        </p:xfrm>
        <a:graphic>
          <a:graphicData uri="http://schemas.openxmlformats.org/drawingml/2006/table">
            <a:tbl>
              <a:tblPr firstRow="1" bandRow="1">
                <a:tableStyleId>{5C22544A-7EE6-4342-B048-85BDC9FD1C3A}</a:tableStyleId>
              </a:tblPr>
              <a:tblGrid>
                <a:gridCol w="5433174">
                  <a:extLst>
                    <a:ext uri="{9D8B030D-6E8A-4147-A177-3AD203B41FA5}">
                      <a16:colId xmlns:a16="http://schemas.microsoft.com/office/drawing/2014/main" val="3724245918"/>
                    </a:ext>
                  </a:extLst>
                </a:gridCol>
              </a:tblGrid>
              <a:tr h="370840">
                <a:tc>
                  <a:txBody>
                    <a:bodyPr/>
                    <a:lstStyle/>
                    <a:p>
                      <a:pPr algn="ct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¿Dónde vas</a:t>
                      </a:r>
                      <a:r>
                        <a:rPr lang="en-GB" sz="2400" b="0" baseline="0" dirty="0">
                          <a:solidFill>
                            <a:schemeClr val="accent1">
                              <a:lumMod val="50000"/>
                            </a:schemeClr>
                          </a:solidFill>
                          <a:latin typeface="Century Gothic" panose="020B0502020202020204" pitchFamily="34" charset="0"/>
                        </a:rPr>
                        <a:t> a viajar en agosto</a:t>
                      </a:r>
                      <a:r>
                        <a:rPr lang="en-GB" sz="2400" b="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¿Qué vas a llevar?</a:t>
                      </a:r>
                    </a:p>
                    <a:p>
                      <a:endParaRPr lang="en-GB" sz="22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¿Cuál va</a:t>
                      </a:r>
                      <a:r>
                        <a:rPr lang="en-GB" sz="2400" b="0" baseline="0" dirty="0">
                          <a:solidFill>
                            <a:schemeClr val="accent1">
                              <a:lumMod val="50000"/>
                            </a:schemeClr>
                          </a:solidFill>
                          <a:latin typeface="Century Gothic" panose="020B0502020202020204" pitchFamily="34" charset="0"/>
                        </a:rPr>
                        <a:t> a ser mi habitación</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¿Por qué vas</a:t>
                      </a:r>
                      <a:r>
                        <a:rPr lang="en-GB" sz="2400" b="0" baseline="0" dirty="0">
                          <a:solidFill>
                            <a:schemeClr val="accent1">
                              <a:lumMod val="50000"/>
                            </a:schemeClr>
                          </a:solidFill>
                          <a:latin typeface="Century Gothic" panose="020B0502020202020204" pitchFamily="34" charset="0"/>
                        </a:rPr>
                        <a:t> a ir a la playa</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¿Cuántos días</a:t>
                      </a:r>
                      <a:r>
                        <a:rPr lang="en-GB" sz="2400" b="0" baseline="0" dirty="0">
                          <a:solidFill>
                            <a:schemeClr val="accent1">
                              <a:lumMod val="50000"/>
                            </a:schemeClr>
                          </a:solidFill>
                          <a:latin typeface="Century Gothic" panose="020B0502020202020204" pitchFamily="34" charset="0"/>
                        </a:rPr>
                        <a:t> vas a pasar allí</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¿Cómo vas</a:t>
                      </a:r>
                      <a:r>
                        <a:rPr lang="en-GB" sz="2400" b="0" baseline="0" dirty="0">
                          <a:solidFill>
                            <a:schemeClr val="accent1">
                              <a:lumMod val="50000"/>
                            </a:schemeClr>
                          </a:solidFill>
                          <a:latin typeface="Century Gothic" panose="020B0502020202020204" pitchFamily="34" charset="0"/>
                        </a:rPr>
                        <a:t> a viajar</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9" name="TextBox 8"/>
          <p:cNvSpPr txBox="1"/>
          <p:nvPr/>
        </p:nvSpPr>
        <p:spPr>
          <a:xfrm>
            <a:off x="6073540" y="948030"/>
            <a:ext cx="2370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B</a:t>
            </a:r>
          </a:p>
        </p:txBody>
      </p:sp>
      <p:sp>
        <p:nvSpPr>
          <p:cNvPr id="2" name="TextBox 1"/>
          <p:cNvSpPr txBox="1"/>
          <p:nvPr/>
        </p:nvSpPr>
        <p:spPr>
          <a:xfrm>
            <a:off x="456746" y="1823297"/>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Las Islas Canarias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1" name="TextBox 10"/>
          <p:cNvSpPr txBox="1"/>
          <p:nvPr/>
        </p:nvSpPr>
        <p:spPr>
          <a:xfrm>
            <a:off x="456746" y="2636813"/>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Una </a:t>
            </a:r>
            <a:r>
              <a:rPr lang="en-GB" sz="2000" b="1" dirty="0" err="1">
                <a:solidFill>
                  <a:schemeClr val="accent1">
                    <a:lumMod val="50000"/>
                  </a:schemeClr>
                </a:solidFill>
                <a:latin typeface="Century Gothic" panose="020B0502020202020204" pitchFamily="34" charset="0"/>
              </a:rPr>
              <a:t>cámara</a:t>
            </a:r>
            <a:r>
              <a:rPr lang="en-GB" sz="2000" b="1" dirty="0">
                <a:solidFill>
                  <a:schemeClr val="accent1">
                    <a:lumMod val="50000"/>
                  </a:schemeClr>
                </a:solidFill>
                <a:latin typeface="Century Gothic" panose="020B0502020202020204" pitchFamily="34" charset="0"/>
              </a:rPr>
              <a:t> y </a:t>
            </a:r>
            <a:r>
              <a:rPr lang="en-GB" sz="2000" b="1" dirty="0" err="1">
                <a:solidFill>
                  <a:schemeClr val="accent1">
                    <a:lumMod val="50000"/>
                  </a:schemeClr>
                </a:solidFill>
                <a:latin typeface="Century Gothic" panose="020B0502020202020204" pitchFamily="34" charset="0"/>
              </a:rPr>
              <a:t>monedas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2" name="TextBox 11"/>
          <p:cNvSpPr txBox="1"/>
          <p:nvPr/>
        </p:nvSpPr>
        <p:spPr>
          <a:xfrm>
            <a:off x="456746" y="3461315"/>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La habitación con vistas </a:t>
            </a:r>
            <a:r>
              <a:rPr lang="en-GB" sz="2000" b="1" dirty="0" err="1">
                <a:solidFill>
                  <a:schemeClr val="accent1">
                    <a:lumMod val="50000"/>
                  </a:schemeClr>
                </a:solidFill>
                <a:latin typeface="Century Gothic" panose="020B0502020202020204" pitchFamily="34" charset="0"/>
              </a:rPr>
              <a:t>bonitas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3" name="TextBox 12"/>
          <p:cNvSpPr txBox="1"/>
          <p:nvPr/>
        </p:nvSpPr>
        <p:spPr>
          <a:xfrm>
            <a:off x="456746" y="4287742"/>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Quiero descansar y leer </a:t>
            </a:r>
            <a:r>
              <a:rPr lang="en-GB" sz="2000" b="1" dirty="0" err="1">
                <a:solidFill>
                  <a:schemeClr val="accent1">
                    <a:lumMod val="50000"/>
                  </a:schemeClr>
                </a:solidFill>
                <a:latin typeface="Century Gothic" panose="020B0502020202020204" pitchFamily="34" charset="0"/>
              </a:rPr>
              <a:t>muchos</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libros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4" name="TextBox 13"/>
          <p:cNvSpPr txBox="1"/>
          <p:nvPr/>
        </p:nvSpPr>
        <p:spPr>
          <a:xfrm>
            <a:off x="456746" y="5101133"/>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Once</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5" name="TextBox 14"/>
          <p:cNvSpPr txBox="1"/>
          <p:nvPr/>
        </p:nvSpPr>
        <p:spPr>
          <a:xfrm>
            <a:off x="456746" y="5925803"/>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En barco</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6" name="TextBox 15"/>
          <p:cNvSpPr txBox="1"/>
          <p:nvPr/>
        </p:nvSpPr>
        <p:spPr>
          <a:xfrm>
            <a:off x="6382149" y="1841465"/>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Barcelona</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7" name="TextBox 16"/>
          <p:cNvSpPr txBox="1"/>
          <p:nvPr/>
        </p:nvSpPr>
        <p:spPr>
          <a:xfrm>
            <a:off x="6382149" y="2649807"/>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El hotel Plaza </a:t>
            </a:r>
            <a:r>
              <a:rPr lang="en-GB" sz="2000" b="1" dirty="0" err="1">
                <a:solidFill>
                  <a:schemeClr val="accent1">
                    <a:lumMod val="50000"/>
                  </a:schemeClr>
                </a:solidFill>
                <a:latin typeface="Century Gothic" panose="020B0502020202020204" pitchFamily="34" charset="0"/>
              </a:rPr>
              <a:t>España</a:t>
            </a:r>
            <a:r>
              <a:rPr lang="en-GB" sz="2000" b="1" dirty="0">
                <a:solidFill>
                  <a:schemeClr val="accent1">
                    <a:lumMod val="50000"/>
                  </a:schemeClr>
                </a:solidFill>
                <a:latin typeface="Century Gothic" panose="020B0502020202020204" pitchFamily="34" charset="0"/>
              </a:rPr>
              <a:t> en el </a:t>
            </a:r>
            <a:r>
              <a:rPr lang="en-GB" sz="2000" b="1" dirty="0" err="1">
                <a:solidFill>
                  <a:schemeClr val="accent1">
                    <a:lumMod val="50000"/>
                  </a:schemeClr>
                </a:solidFill>
                <a:latin typeface="Century Gothic" panose="020B0502020202020204" pitchFamily="34" charset="0"/>
              </a:rPr>
              <a:t>centro</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8" name="TextBox 17"/>
          <p:cNvSpPr txBox="1"/>
          <p:nvPr/>
        </p:nvSpPr>
        <p:spPr>
          <a:xfrm>
            <a:off x="6382149" y="3495304"/>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B0502020202020204" pitchFamily="34" charset="0"/>
              </a:rPr>
              <a:t>Platos</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ricos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9" name="TextBox 18"/>
          <p:cNvSpPr txBox="1"/>
          <p:nvPr/>
        </p:nvSpPr>
        <p:spPr>
          <a:xfrm>
            <a:off x="6382149" y="4320522"/>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Quiero descubrir la cultura </a:t>
            </a:r>
            <a:r>
              <a:rPr lang="en-GB" sz="2000" b="1" dirty="0" err="1">
                <a:solidFill>
                  <a:schemeClr val="accent1">
                    <a:lumMod val="50000"/>
                  </a:schemeClr>
                </a:solidFill>
                <a:latin typeface="Century Gothic" panose="020B0502020202020204" pitchFamily="34" charset="0"/>
              </a:rPr>
              <a:t>española</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20" name="TextBox 19"/>
          <p:cNvSpPr txBox="1"/>
          <p:nvPr/>
        </p:nvSpPr>
        <p:spPr>
          <a:xfrm>
            <a:off x="6382149" y="5142229"/>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B0502020202020204" pitchFamily="34" charset="0"/>
              </a:rPr>
              <a:t>Doce</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21" name="TextBox 20"/>
          <p:cNvSpPr txBox="1"/>
          <p:nvPr/>
        </p:nvSpPr>
        <p:spPr>
          <a:xfrm>
            <a:off x="6382149" y="5953662"/>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En </a:t>
            </a:r>
            <a:r>
              <a:rPr lang="en-GB" sz="2000" b="1" noProof="0" dirty="0" err="1">
                <a:solidFill>
                  <a:schemeClr val="accent1">
                    <a:lumMod val="50000"/>
                  </a:schemeClr>
                </a:solidFill>
                <a:latin typeface="Century Gothic" panose="020B0502020202020204" pitchFamily="34" charset="0"/>
              </a:rPr>
              <a:t>tren</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23" name="TextBox 22"/>
          <p:cNvSpPr txBox="1"/>
          <p:nvPr/>
        </p:nvSpPr>
        <p:spPr>
          <a:xfrm>
            <a:off x="114186" y="68656"/>
            <a:ext cx="4998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Solución</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465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0580"/>
            <a:ext cx="5706319" cy="707849"/>
          </a:xfrm>
        </p:spPr>
        <p:txBody>
          <a:bodyPr>
            <a:normAutofit/>
          </a:bodyPr>
          <a:lstStyle/>
          <a:p>
            <a:r>
              <a:rPr lang="en-GB" sz="3600" b="1" dirty="0">
                <a:solidFill>
                  <a:schemeClr val="bg1"/>
                </a:solidFill>
              </a:rPr>
              <a:t>Deberes</a:t>
            </a:r>
          </a:p>
        </p:txBody>
      </p:sp>
      <p:sp>
        <p:nvSpPr>
          <p:cNvPr id="6" name="TextBox 5"/>
          <p:cNvSpPr txBox="1"/>
          <p:nvPr/>
        </p:nvSpPr>
        <p:spPr>
          <a:xfrm>
            <a:off x="202938" y="1232532"/>
            <a:ext cx="1124757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There is no vocabulary</a:t>
            </a:r>
            <a:r>
              <a:rPr kumimoji="0" lang="en-GB" sz="28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 learning homework this week,</a:t>
            </a:r>
          </a:p>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but revisit:</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237446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Term 3.2, Week 3</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541342" y="258927"/>
            <a:ext cx="1300638" cy="1300638"/>
          </a:xfrm>
          <a:prstGeom prst="rect">
            <a:avLst/>
          </a:prstGeom>
        </p:spPr>
      </p:pic>
      <p:sp>
        <p:nvSpPr>
          <p:cNvPr id="14" name="TextBox 13">
            <a:extLst>
              <a:ext uri="{FF2B5EF4-FFF2-40B4-BE49-F238E27FC236}">
                <a16:creationId xmlns:a16="http://schemas.microsoft.com/office/drawing/2014/main" id="{99D3DB3D-063A-44FB-9C93-A65627A6E32C}"/>
              </a:ext>
            </a:extLst>
          </p:cNvPr>
          <p:cNvSpPr txBox="1"/>
          <p:nvPr/>
        </p:nvSpPr>
        <p:spPr>
          <a:xfrm>
            <a:off x="202938" y="2864845"/>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Term 3.1, Week 1</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0575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Tree>
    <p:extLst>
      <p:ext uri="{BB962C8B-B14F-4D97-AF65-F5344CB8AC3E}">
        <p14:creationId xmlns:p14="http://schemas.microsoft.com/office/powerpoint/2010/main" val="8030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rr_corr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rr_barri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r_cerra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r_corre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14" y="0"/>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Tree>
    <p:extLst>
      <p:ext uri="{BB962C8B-B14F-4D97-AF65-F5344CB8AC3E}">
        <p14:creationId xmlns:p14="http://schemas.microsoft.com/office/powerpoint/2010/main" val="5305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8" grpId="0"/>
      <p:bldP spid="10" grpId="0"/>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439" y="55290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cartoon of a woman objecting to someth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259" y="872795"/>
            <a:ext cx="2608549" cy="3561444"/>
          </a:xfrm>
          <a:prstGeom prst="rect">
            <a:avLst/>
          </a:prstGeom>
        </p:spPr>
      </p:pic>
      <p:sp>
        <p:nvSpPr>
          <p:cNvPr id="5" name="Rectangle 4"/>
          <p:cNvSpPr/>
          <p:nvPr/>
        </p:nvSpPr>
        <p:spPr>
          <a:xfrm>
            <a:off x="4242768" y="4209699"/>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13544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9" y="59064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7641" y="1916204"/>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337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60000"/>
            <a:lumOff val="40000"/>
          </a:schemeClr>
        </a:solidFill>
        <a:ln>
          <a:solidFill>
            <a:srgbClr val="002060"/>
          </a:solidFill>
        </a:ln>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(6)</Template>
  <TotalTime>4182</TotalTime>
  <Words>9067</Words>
  <Application>Microsoft Office PowerPoint</Application>
  <PresentationFormat>Widescreen</PresentationFormat>
  <Paragraphs>1604</Paragraphs>
  <Slides>55</Slides>
  <Notes>55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55</vt:i4>
      </vt:variant>
    </vt:vector>
  </HeadingPairs>
  <TitlesOfParts>
    <vt:vector size="66" baseType="lpstr">
      <vt:lpstr>SimSun</vt:lpstr>
      <vt:lpstr>Arial</vt:lpstr>
      <vt:lpstr>Calibri</vt:lpstr>
      <vt:lpstr>Century Gothic</vt:lpstr>
      <vt:lpstr>Times New Roman</vt:lpstr>
      <vt:lpstr>Tw Cen MT</vt:lpstr>
      <vt:lpstr>Wingdings</vt:lpstr>
      <vt:lpstr>1_Office Theme</vt:lpstr>
      <vt:lpstr>4_Office Theme</vt:lpstr>
      <vt:lpstr>2_Office Theme</vt:lpstr>
      <vt:lpstr>3_Office Theme</vt:lpstr>
      <vt:lpstr>Describing future plans</vt:lpstr>
      <vt:lpstr>rr </vt:lpstr>
      <vt:lpstr>rr </vt:lpstr>
      <vt:lpstr>rr </vt:lpstr>
      <vt:lpstr>rr</vt:lpstr>
      <vt:lpstr>rr</vt:lpstr>
      <vt:lpstr>rr</vt:lpstr>
      <vt:lpstr>r </vt:lpstr>
      <vt:lpstr>r </vt:lpstr>
      <vt:lpstr>r </vt:lpstr>
      <vt:lpstr>r</vt:lpstr>
      <vt:lpstr>r</vt:lpstr>
      <vt:lpstr>r</vt:lpstr>
      <vt:lpstr>Remember that ‘r’ can be pronounced in two ways.</vt:lpstr>
      <vt:lpstr>escuchar / escribir </vt:lpstr>
      <vt:lpstr>escuchar / escribir </vt:lpstr>
      <vt:lpstr>Vocabulario</vt:lpstr>
      <vt:lpstr>The verb IR – to go</vt:lpstr>
      <vt:lpstr>I, she or we?</vt:lpstr>
      <vt:lpstr>I, she or we?</vt:lpstr>
      <vt:lpstr>IR – to go</vt:lpstr>
      <vt:lpstr>IR – to go</vt:lpstr>
      <vt:lpstr>IR – to go</vt:lpstr>
      <vt:lpstr>IR – to go</vt:lpstr>
      <vt:lpstr>IR – to go</vt:lpstr>
      <vt:lpstr>IR – to go</vt:lpstr>
      <vt:lpstr>IR – to go</vt:lpstr>
      <vt:lpstr>IR – to go</vt:lpstr>
      <vt:lpstr>¿Por qué…?</vt:lpstr>
      <vt:lpstr>Describing future plans</vt:lpstr>
      <vt:lpstr>İPractiquemos!  rr / r</vt:lpstr>
      <vt:lpstr>İPractiquemos!  rr / r</vt:lpstr>
      <vt:lpstr>Vocabulario</vt:lpstr>
      <vt:lpstr>Talking about routine actions and future plans in English and Spanish</vt:lpstr>
      <vt:lpstr>IR + a + infinitive</vt:lpstr>
      <vt:lpstr>IR + a + infinitive</vt:lpstr>
      <vt:lpstr>leer</vt:lpstr>
      <vt:lpstr>escuchar</vt:lpstr>
      <vt:lpstr>escribir</vt:lpstr>
      <vt:lpstr>escribir</vt:lpstr>
      <vt:lpstr>escribir</vt:lpstr>
      <vt:lpstr>escribir</vt:lpstr>
      <vt:lpstr>escribir</vt:lpstr>
      <vt:lpstr>escribir</vt:lpstr>
      <vt:lpstr>escribir</vt:lpstr>
      <vt:lpstr>escribir</vt:lpstr>
      <vt:lpstr>¿Cuáles son los verbos correctos?</vt:lpstr>
      <vt:lpstr>¿Cuáles son los verbos correctos?</vt:lpstr>
      <vt:lpstr>¿Cuáles son los verbos correctos?</vt:lpstr>
      <vt:lpstr>¿Otros verbos?</vt:lpstr>
      <vt:lpstr>İDe vacaciones!</vt:lpstr>
      <vt:lpstr>hablar / escuchar / escribir</vt:lpstr>
      <vt:lpstr>hablar / escuchar / escribir</vt:lpstr>
      <vt:lpstr>hablar / escuchar /escribir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future plans</dc:title>
  <dc:creator>Victoria Hobson</dc:creator>
  <cp:lastModifiedBy>Mollie Bentley-Smith</cp:lastModifiedBy>
  <cp:revision>282</cp:revision>
  <dcterms:created xsi:type="dcterms:W3CDTF">2020-05-24T08:42:18Z</dcterms:created>
  <dcterms:modified xsi:type="dcterms:W3CDTF">2022-08-11T16:57:44Z</dcterms:modified>
</cp:coreProperties>
</file>