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63" r:id="rId3"/>
    <p:sldId id="264" r:id="rId4"/>
    <p:sldId id="265" r:id="rId5"/>
    <p:sldId id="266" r:id="rId6"/>
    <p:sldId id="267" r:id="rId7"/>
    <p:sldId id="268" r:id="rId8"/>
    <p:sldId id="269" r:id="rId9"/>
    <p:sldId id="270" r:id="rId10"/>
    <p:sldId id="271" r:id="rId11"/>
    <p:sldId id="272" r:id="rId12"/>
    <p:sldId id="273"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F0D5"/>
    <a:srgbClr val="DAA520"/>
    <a:srgbClr val="115076"/>
    <a:srgbClr val="E3EA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96" autoAdjust="0"/>
    <p:restoredTop sz="63675" autoAdjust="0"/>
  </p:normalViewPr>
  <p:slideViewPr>
    <p:cSldViewPr snapToGrid="0">
      <p:cViewPr varScale="1">
        <p:scale>
          <a:sx n="41" d="100"/>
          <a:sy n="41" d="100"/>
        </p:scale>
        <p:origin x="66" y="46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BAE9C-ACF2-4362-814B-1AB50972AD2E}" type="datetimeFigureOut">
              <a:rPr lang="en-GB" smtClean="0"/>
              <a:t>26/11/2019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212F4-EB5A-464B-92EC-DACFCB1CC2CD}" type="slidenum">
              <a:rPr lang="en-GB" smtClean="0"/>
              <a:t>‹#›</a:t>
            </a:fld>
            <a:endParaRPr lang="en-GB"/>
          </a:p>
        </p:txBody>
      </p:sp>
    </p:spTree>
    <p:extLst>
      <p:ext uri="{BB962C8B-B14F-4D97-AF65-F5344CB8AC3E}">
        <p14:creationId xmlns:p14="http://schemas.microsoft.com/office/powerpoint/2010/main" val="235185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t>Clearly, in order to translate all of the TSC pedagogy</a:t>
            </a:r>
            <a:r>
              <a:rPr lang="en-GB" b="0" baseline="0" dirty="0" smtClean="0"/>
              <a:t> review recommendations into reality in the classroom, a scheme of work which brings together the different aspects in a coherent, workable plan is needed. This plan must also provide an appropriate KS3 foundation upon which to build at GCSE, for those who opt to take it (the number of whom we wish to increase, of course!). Virtually all of the schemes of work out there – and those which I have produced over the years – have been topic-driven (in fact, I do not recall ever seeing a different approach). This project has therefore been demanding, in that there has been no model to follow – we were starting from scratch. We have also had to be extremely rigorous in adhering to the pedagogical principles throughout, which has taken much time and many revisions of the draft documents (with feedback from IB), in order to get them to where they are currently. We still regard them as drafts, since their use by teachers in the classroom is what will truly test them and ultimately improve them further. [Refer to Scheme of work rationale document previously published by EM and RH at this point?]</a:t>
            </a:r>
            <a:endParaRPr lang="en-GB" b="0" dirty="0" smtClean="0"/>
          </a:p>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9123389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baseline="0" dirty="0"/>
              <a:t>In terms of revisiting, we try to maximise encounters with vocabulary taught, as this is crucial for long time learning. First, we plan for </a:t>
            </a:r>
            <a:r>
              <a:rPr lang="en-GB" baseline="0" dirty="0"/>
              <a:t>systematic revisiting of new words 3 &amp; 9 weeks after a word is taught, mainly as homework tasks using sites like Quizlet, as David showed / will show us in his session. This allows teachers to make use of (often) limited class time to present and explain new language.</a:t>
            </a:r>
          </a:p>
          <a:p>
            <a:endParaRPr lang="en-GB" baseline="0" dirty="0"/>
          </a:p>
          <a:p>
            <a:r>
              <a:rPr lang="en-GB" baseline="0" dirty="0"/>
              <a:t>Secondly, resources are also carefully designed to weave in words from previous weeks (later Stephen will show us an example of this in a French resource). </a:t>
            </a:r>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Thirdly, the SoW points out further opportunities for revisiting words where they fit well with the grammar focus of the lesson and/or context of language use – there is a ‘notes’ column for this.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endParaRPr lang="en-GB" baseline="0" dirty="0"/>
          </a:p>
          <a:p>
            <a:endParaRPr lang="en-GB" baseline="0" dirty="0"/>
          </a:p>
          <a:p>
            <a:endParaRPr lang="en-GB" baseline="0" dirty="0"/>
          </a:p>
          <a:p>
            <a:endParaRPr lang="en-GB" baseline="0" dirty="0"/>
          </a:p>
          <a:p>
            <a:endParaRPr lang="en-GB" baseline="0" dirty="0"/>
          </a:p>
          <a:p>
            <a:endParaRPr lang="en-GB" baseline="0" dirty="0"/>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10</a:t>
            </a:fld>
            <a:endParaRPr lang="en-GB"/>
          </a:p>
        </p:txBody>
      </p:sp>
    </p:spTree>
    <p:extLst>
      <p:ext uri="{BB962C8B-B14F-4D97-AF65-F5344CB8AC3E}">
        <p14:creationId xmlns:p14="http://schemas.microsoft.com/office/powerpoint/2010/main" val="2217065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a:t>
            </a:r>
            <a:r>
              <a:rPr lang="en-GB" baseline="0" dirty="0"/>
              <a:t> SoW also includes explicit of teaching of the key sound-spelling correspondences in each language. These are envisaged as </a:t>
            </a:r>
            <a:r>
              <a:rPr lang="en-GB" dirty="0"/>
              <a:t>short ‘bursts’ of practice each lesson,</a:t>
            </a:r>
            <a:r>
              <a:rPr lang="en-GB" baseline="0" dirty="0"/>
              <a:t> to be supplemented with further development activities.</a:t>
            </a:r>
            <a:endParaRPr lang="en-GB" dirty="0"/>
          </a:p>
          <a:p>
            <a:endParaRPr lang="en-GB" dirty="0"/>
          </a:p>
          <a:p>
            <a:r>
              <a:rPr lang="en-GB" dirty="0"/>
              <a:t>The</a:t>
            </a:r>
            <a:r>
              <a:rPr lang="en-GB" baseline="0" dirty="0"/>
              <a:t> SoWs take slightly different approaches in that French, which has the most SSCs to cover, consistently teaches two new SSCs per week. In Spanish and German SSCs are introduced either individually or in pairs/groups of closely connected SSCs (e.g. Spanish CA, CO, CU or GA, GO, GU). </a:t>
            </a:r>
          </a:p>
          <a:p>
            <a:endParaRPr lang="en-GB" dirty="0"/>
          </a:p>
          <a:p>
            <a:r>
              <a:rPr lang="en-GB" dirty="0"/>
              <a:t>In teacher notes we try to</a:t>
            </a:r>
            <a:r>
              <a:rPr lang="en-GB" baseline="0" dirty="0"/>
              <a:t> highlight additional opportunities to practise previously learnt SSCs in new vocabulary items when they arise. </a:t>
            </a:r>
          </a:p>
        </p:txBody>
      </p:sp>
      <p:sp>
        <p:nvSpPr>
          <p:cNvPr id="4" name="Slide Number Placeholder 3"/>
          <p:cNvSpPr>
            <a:spLocks noGrp="1"/>
          </p:cNvSpPr>
          <p:nvPr>
            <p:ph type="sldNum" sz="quarter" idx="10"/>
          </p:nvPr>
        </p:nvSpPr>
        <p:spPr/>
        <p:txBody>
          <a:bodyPr/>
          <a:lstStyle/>
          <a:p>
            <a:fld id="{051212F4-EB5A-464B-92EC-DACFCB1CC2CD}" type="slidenum">
              <a:rPr lang="en-GB" smtClean="0"/>
              <a:t>11</a:t>
            </a:fld>
            <a:endParaRPr lang="en-GB"/>
          </a:p>
        </p:txBody>
      </p:sp>
    </p:spTree>
    <p:extLst>
      <p:ext uri="{BB962C8B-B14F-4D97-AF65-F5344CB8AC3E}">
        <p14:creationId xmlns:p14="http://schemas.microsoft.com/office/powerpoint/2010/main" val="3213132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teach and practise phonics, we have chosen a set of ‘source’ and ‘cluster’ words. Our selection is, again, informed by frequency and some words are also cognates and so more accessible to L1 English learners. We try to use words whose meanings can be captured in a gesture or picture so that they can be easily elicited.</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Their meanings can be learnt incidentally and should be consolidated through ongoing practice once the SSCs have all been introduced.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Some of the phonics words can occur in the set of vocabulary to be formally taught. This may occur in the same week as it is presented or in a later week, at which point it should </a:t>
            </a:r>
            <a:r>
              <a:rPr lang="en-GB" baseline="0" dirty="0"/>
              <a:t>already be quite familiar.</a:t>
            </a:r>
            <a:endParaRPr lang="en-GB" dirty="0"/>
          </a:p>
        </p:txBody>
      </p:sp>
      <p:sp>
        <p:nvSpPr>
          <p:cNvPr id="4" name="Slide Number Placeholder 3"/>
          <p:cNvSpPr>
            <a:spLocks noGrp="1"/>
          </p:cNvSpPr>
          <p:nvPr>
            <p:ph type="sldNum" sz="quarter" idx="10"/>
          </p:nvPr>
        </p:nvSpPr>
        <p:spPr/>
        <p:txBody>
          <a:bodyPr/>
          <a:lstStyle/>
          <a:p>
            <a:fld id="{61ABF484-F745-43F4-9D6D-713D51D36B5C}" type="slidenum">
              <a:rPr lang="en-GB" smtClean="0"/>
              <a:t>12</a:t>
            </a:fld>
            <a:endParaRPr lang="en-GB"/>
          </a:p>
        </p:txBody>
      </p:sp>
    </p:spTree>
    <p:extLst>
      <p:ext uri="{BB962C8B-B14F-4D97-AF65-F5344CB8AC3E}">
        <p14:creationId xmlns:p14="http://schemas.microsoft.com/office/powerpoint/2010/main" val="3249089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Suggestion from SO - Explain that they are going to be given 15 </a:t>
            </a:r>
            <a:r>
              <a:rPr lang="en-GB" dirty="0" err="1"/>
              <a:t>mins</a:t>
            </a:r>
            <a:r>
              <a:rPr lang="en-GB" dirty="0"/>
              <a:t> to browse through the </a:t>
            </a:r>
            <a:r>
              <a:rPr lang="en-GB" dirty="0" err="1"/>
              <a:t>SoW</a:t>
            </a:r>
            <a:r>
              <a:rPr lang="en-GB" baseline="0" dirty="0"/>
              <a:t> documents, plus accompanying resources, on the Resource Portal.</a:t>
            </a:r>
          </a:p>
          <a:p>
            <a:r>
              <a:rPr lang="en-GB" baseline="0" dirty="0"/>
              <a:t>They will then be given a </a:t>
            </a:r>
            <a:r>
              <a:rPr lang="en-GB" baseline="0" dirty="0" smtClean="0"/>
              <a:t>resource-centred task </a:t>
            </a:r>
            <a:r>
              <a:rPr lang="en-GB" baseline="0" dirty="0"/>
              <a:t>(in groups) for the final 30 </a:t>
            </a:r>
            <a:r>
              <a:rPr lang="en-GB" baseline="0" dirty="0" err="1"/>
              <a:t>mins</a:t>
            </a:r>
            <a:r>
              <a:rPr lang="en-GB" baseline="0" dirty="0"/>
              <a:t> of the session (details to be withheld for now to avoid distracting from the task at hand).</a:t>
            </a:r>
            <a:endParaRPr lang="en-GB" dirty="0"/>
          </a:p>
        </p:txBody>
      </p:sp>
      <p:sp>
        <p:nvSpPr>
          <p:cNvPr id="4" name="Slide Number Placeholder 3"/>
          <p:cNvSpPr>
            <a:spLocks noGrp="1"/>
          </p:cNvSpPr>
          <p:nvPr>
            <p:ph type="sldNum" sz="quarter" idx="10"/>
          </p:nvPr>
        </p:nvSpPr>
        <p:spPr/>
        <p:txBody>
          <a:bodyPr/>
          <a:lstStyle/>
          <a:p>
            <a:fld id="{61ABF484-F745-43F4-9D6D-713D51D36B5C}" type="slidenum">
              <a:rPr lang="en-GB" smtClean="0"/>
              <a:t>13</a:t>
            </a:fld>
            <a:endParaRPr lang="en-GB"/>
          </a:p>
        </p:txBody>
      </p:sp>
    </p:spTree>
    <p:extLst>
      <p:ext uri="{BB962C8B-B14F-4D97-AF65-F5344CB8AC3E}">
        <p14:creationId xmlns:p14="http://schemas.microsoft.com/office/powerpoint/2010/main" val="1100869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Explain that the first half of the session will</a:t>
            </a:r>
            <a:r>
              <a:rPr lang="en-GB" baseline="0" dirty="0"/>
              <a:t> consist of the presentation aspects, and that the second half will be hands-on.</a:t>
            </a:r>
            <a:endParaRPr lang="en-GB" dirty="0"/>
          </a:p>
        </p:txBody>
      </p:sp>
      <p:sp>
        <p:nvSpPr>
          <p:cNvPr id="4" name="Slide Number Placeholder 3"/>
          <p:cNvSpPr>
            <a:spLocks noGrp="1"/>
          </p:cNvSpPr>
          <p:nvPr>
            <p:ph type="sldNum" sz="quarter" idx="10"/>
          </p:nvPr>
        </p:nvSpPr>
        <p:spPr/>
        <p:txBody>
          <a:bodyPr/>
          <a:lstStyle/>
          <a:p>
            <a:fld id="{61ABF484-F745-43F4-9D6D-713D51D36B5C}" type="slidenum">
              <a:rPr lang="en-GB" smtClean="0"/>
              <a:t>2</a:t>
            </a:fld>
            <a:endParaRPr lang="en-GB"/>
          </a:p>
        </p:txBody>
      </p:sp>
    </p:spTree>
    <p:extLst>
      <p:ext uri="{BB962C8B-B14F-4D97-AF65-F5344CB8AC3E}">
        <p14:creationId xmlns:p14="http://schemas.microsoft.com/office/powerpoint/2010/main" val="1200170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0" dirty="0">
                <a:solidFill>
                  <a:srgbClr val="002060"/>
                </a:solidFill>
                <a:latin typeface="Century Gothic" panose="020B0502020202020204" pitchFamily="34" charset="0"/>
              </a:rPr>
              <a:t>So, following what</a:t>
            </a:r>
            <a:r>
              <a:rPr lang="en-GB" b="0" baseline="0" dirty="0">
                <a:solidFill>
                  <a:srgbClr val="002060"/>
                </a:solidFill>
                <a:latin typeface="Century Gothic" panose="020B0502020202020204" pitchFamily="34" charset="0"/>
              </a:rPr>
              <a:t> I have just said, here are some general things </a:t>
            </a:r>
            <a:r>
              <a:rPr lang="en-GB" b="0" dirty="0">
                <a:solidFill>
                  <a:srgbClr val="002060"/>
                </a:solidFill>
                <a:latin typeface="Century Gothic" panose="020B0502020202020204" pitchFamily="34" charset="0"/>
              </a:rPr>
              <a:t>the schemes of work need to do:</a:t>
            </a:r>
          </a:p>
          <a:p>
            <a:r>
              <a:rPr lang="en-GB" b="0" dirty="0">
                <a:solidFill>
                  <a:srgbClr val="002060"/>
                </a:solidFill>
                <a:latin typeface="Century Gothic" panose="020B0502020202020204" pitchFamily="34" charset="0"/>
              </a:rPr>
              <a:t>demonstrate the integration of the different strands of the MFL pedagogy: grammar, vocabulary and phonics</a:t>
            </a:r>
          </a:p>
          <a:p>
            <a:r>
              <a:rPr lang="en-GB" b="0" dirty="0">
                <a:solidFill>
                  <a:srgbClr val="002060"/>
                </a:solidFill>
                <a:latin typeface="Century Gothic" panose="020B0502020202020204" pitchFamily="34" charset="0"/>
              </a:rPr>
              <a:t>be sufficiently resourced to enable delivery of an appropriate KS3 curriculum, in line with the MFL  pedagogy </a:t>
            </a:r>
            <a:r>
              <a:rPr lang="en-GB" b="0" dirty="0" smtClean="0">
                <a:solidFill>
                  <a:srgbClr val="002060"/>
                </a:solidFill>
                <a:latin typeface="Century Gothic" panose="020B0502020202020204" pitchFamily="34" charset="0"/>
              </a:rPr>
              <a:t>review</a:t>
            </a:r>
            <a:endParaRPr lang="en-GB" b="0" dirty="0">
              <a:solidFill>
                <a:srgbClr val="002060"/>
              </a:solidFill>
              <a:latin typeface="Century Gothic" panose="020B0502020202020204" pitchFamily="34" charset="0"/>
            </a:endParaRPr>
          </a:p>
          <a:p>
            <a:r>
              <a:rPr lang="en-GB" b="0" dirty="0">
                <a:solidFill>
                  <a:srgbClr val="002060"/>
                </a:solidFill>
                <a:latin typeface="Century Gothic" panose="020B0502020202020204" pitchFamily="34" charset="0"/>
              </a:rPr>
              <a:t>be grammar-driven (rather than topic-based)</a:t>
            </a:r>
          </a:p>
          <a:p>
            <a:r>
              <a:rPr lang="en-GB" b="0" dirty="0">
                <a:solidFill>
                  <a:srgbClr val="002060"/>
                </a:solidFill>
                <a:latin typeface="Century Gothic" panose="020B0502020202020204" pitchFamily="34" charset="0"/>
              </a:rPr>
              <a:t>be useable for real-world planning purposes</a:t>
            </a:r>
          </a:p>
        </p:txBody>
      </p:sp>
      <p:sp>
        <p:nvSpPr>
          <p:cNvPr id="4" name="Slide Number Placeholder 3"/>
          <p:cNvSpPr>
            <a:spLocks noGrp="1"/>
          </p:cNvSpPr>
          <p:nvPr>
            <p:ph type="sldNum" sz="quarter" idx="10"/>
          </p:nvPr>
        </p:nvSpPr>
        <p:spPr/>
        <p:txBody>
          <a:bodyPr/>
          <a:lstStyle/>
          <a:p>
            <a:fld id="{2B3AED9D-D95D-45C5-A958-1C0CCA845DDB}" type="slidenum">
              <a:rPr lang="en-GB" smtClean="0"/>
              <a:t>3</a:t>
            </a:fld>
            <a:endParaRPr lang="en-GB"/>
          </a:p>
        </p:txBody>
      </p:sp>
    </p:spTree>
    <p:extLst>
      <p:ext uri="{BB962C8B-B14F-4D97-AF65-F5344CB8AC3E}">
        <p14:creationId xmlns:p14="http://schemas.microsoft.com/office/powerpoint/2010/main" val="3574256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57250" indent="-857250"/>
            <a:r>
              <a:rPr lang="en-GB" b="0" dirty="0">
                <a:solidFill>
                  <a:srgbClr val="002060"/>
                </a:solidFill>
                <a:latin typeface="Century Gothic" panose="020B0502020202020204" pitchFamily="34" charset="0"/>
              </a:rPr>
              <a:t>The broad format of the document (e.g., column headings) is the same across the different languages</a:t>
            </a:r>
          </a:p>
          <a:p>
            <a:pPr marL="857250" indent="-857250"/>
            <a:r>
              <a:rPr lang="en-GB" b="0" dirty="0">
                <a:solidFill>
                  <a:srgbClr val="002060"/>
                </a:solidFill>
                <a:latin typeface="Century Gothic" panose="020B0502020202020204" pitchFamily="34" charset="0"/>
              </a:rPr>
              <a:t>Though the schemes are grammar-driven (rather than topic-based), the ‘Context’ column seeks to give a broad idea of the</a:t>
            </a:r>
            <a:r>
              <a:rPr lang="en-GB" b="0" baseline="0" dirty="0">
                <a:solidFill>
                  <a:srgbClr val="002060"/>
                </a:solidFill>
                <a:latin typeface="Century Gothic" panose="020B0502020202020204" pitchFamily="34" charset="0"/>
              </a:rPr>
              <a:t> </a:t>
            </a:r>
            <a:r>
              <a:rPr lang="en-GB" b="0" dirty="0">
                <a:solidFill>
                  <a:srgbClr val="002060"/>
                </a:solidFill>
                <a:latin typeface="Century Gothic" panose="020B0502020202020204" pitchFamily="34" charset="0"/>
              </a:rPr>
              <a:t>purpose of the language in any given week, e.g., “Describing a thing or person”</a:t>
            </a:r>
          </a:p>
          <a:p>
            <a:pPr marL="857250" indent="-857250"/>
            <a:r>
              <a:rPr lang="en-GB" b="0" dirty="0">
                <a:solidFill>
                  <a:srgbClr val="002060"/>
                </a:solidFill>
                <a:latin typeface="Century Gothic" panose="020B0502020202020204" pitchFamily="34" charset="0"/>
              </a:rPr>
              <a:t>The ‘Notes’ column contains explanations of the language selected and/or ideas for teaching it – we hope this makes it easier</a:t>
            </a:r>
            <a:r>
              <a:rPr lang="en-GB" b="0" baseline="0" dirty="0">
                <a:solidFill>
                  <a:srgbClr val="002060"/>
                </a:solidFill>
                <a:latin typeface="Century Gothic" panose="020B0502020202020204" pitchFamily="34" charset="0"/>
              </a:rPr>
              <a:t> to bridge the gap between the weekly planning format and individual </a:t>
            </a:r>
            <a:r>
              <a:rPr lang="en-GB" b="0" baseline="0" dirty="0" smtClean="0">
                <a:solidFill>
                  <a:srgbClr val="002060"/>
                </a:solidFill>
                <a:latin typeface="Century Gothic" panose="020B0502020202020204" pitchFamily="34" charset="0"/>
              </a:rPr>
              <a:t>lesson </a:t>
            </a:r>
          </a:p>
          <a:p>
            <a:pPr marL="857250" indent="-857250"/>
            <a:r>
              <a:rPr lang="en-GB" b="0" baseline="0" dirty="0" smtClean="0">
                <a:solidFill>
                  <a:srgbClr val="002060"/>
                </a:solidFill>
                <a:latin typeface="Century Gothic" panose="020B0502020202020204" pitchFamily="34" charset="0"/>
              </a:rPr>
              <a:t>planning</a:t>
            </a:r>
            <a:endParaRPr lang="en-GB" b="0" baseline="0" dirty="0">
              <a:solidFill>
                <a:srgbClr val="002060"/>
              </a:solidFill>
              <a:latin typeface="Century Gothic" panose="020B0502020202020204" pitchFamily="34" charset="0"/>
            </a:endParaRPr>
          </a:p>
          <a:p>
            <a:pPr marL="857250" indent="-857250"/>
            <a:r>
              <a:rPr lang="en-GB" b="0" baseline="0" dirty="0">
                <a:solidFill>
                  <a:srgbClr val="002060"/>
                </a:solidFill>
                <a:latin typeface="Century Gothic" panose="020B0502020202020204" pitchFamily="34" charset="0"/>
              </a:rPr>
              <a:t>The NCELP resources should also provide possible lesson sequences (two for each week, in fact)</a:t>
            </a:r>
          </a:p>
          <a:p>
            <a:pPr marL="857250" indent="-857250"/>
            <a:endParaRPr lang="en-GB" b="0" baseline="0" dirty="0">
              <a:solidFill>
                <a:srgbClr val="002060"/>
              </a:solidFill>
              <a:latin typeface="Century Gothic" panose="020B0502020202020204" pitchFamily="34" charset="0"/>
            </a:endParaRPr>
          </a:p>
          <a:p>
            <a:pPr marL="857250" indent="-857250"/>
            <a:r>
              <a:rPr lang="en-GB" b="0" baseline="0" dirty="0">
                <a:solidFill>
                  <a:srgbClr val="002060"/>
                </a:solidFill>
                <a:latin typeface="Century Gothic" panose="020B0502020202020204" pitchFamily="34" charset="0"/>
              </a:rPr>
              <a:t>*Tell teachers that this is just an overview for now - they will shortly see these aspects of the SoW when we open up the live document*</a:t>
            </a:r>
            <a:endParaRPr lang="en-GB" b="0" dirty="0">
              <a:solidFill>
                <a:srgbClr val="002060"/>
              </a:solidFill>
              <a:latin typeface="Century Gothic" panose="020B0502020202020204" pitchFamily="34" charset="0"/>
            </a:endParaRPr>
          </a:p>
          <a:p>
            <a:endParaRPr lang="en-GB" dirty="0"/>
          </a:p>
        </p:txBody>
      </p:sp>
      <p:sp>
        <p:nvSpPr>
          <p:cNvPr id="4" name="Slide Number Placeholder 3"/>
          <p:cNvSpPr>
            <a:spLocks noGrp="1"/>
          </p:cNvSpPr>
          <p:nvPr>
            <p:ph type="sldNum" sz="quarter" idx="10"/>
          </p:nvPr>
        </p:nvSpPr>
        <p:spPr/>
        <p:txBody>
          <a:bodyPr/>
          <a:lstStyle/>
          <a:p>
            <a:fld id="{2B3AED9D-D95D-45C5-A958-1C0CCA845DDB}" type="slidenum">
              <a:rPr lang="en-GB" smtClean="0"/>
              <a:t>4</a:t>
            </a:fld>
            <a:endParaRPr lang="en-GB"/>
          </a:p>
        </p:txBody>
      </p:sp>
    </p:spTree>
    <p:extLst>
      <p:ext uri="{BB962C8B-B14F-4D97-AF65-F5344CB8AC3E}">
        <p14:creationId xmlns:p14="http://schemas.microsoft.com/office/powerpoint/2010/main" val="1532634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57250" indent="-857250" algn="l"/>
            <a:r>
              <a:rPr lang="en-GB" b="0" dirty="0">
                <a:solidFill>
                  <a:srgbClr val="002060"/>
                </a:solidFill>
                <a:latin typeface="Century Gothic" panose="020B0502020202020204" pitchFamily="34" charset="0"/>
              </a:rPr>
              <a:t>The schemes provide objectives for each week in terms of grammar, vocabulary and phonics knowledge to be mastered</a:t>
            </a:r>
          </a:p>
          <a:p>
            <a:pPr marL="857250" indent="-857250" algn="l"/>
            <a:r>
              <a:rPr lang="en-GB" b="0" dirty="0">
                <a:solidFill>
                  <a:srgbClr val="002060"/>
                </a:solidFill>
                <a:latin typeface="Century Gothic" panose="020B0502020202020204" pitchFamily="34" charset="0"/>
              </a:rPr>
              <a:t>The schemes are not tiered, but offer scope for differentiation by the teacher (e.g., phonics source and cluster words offer an additional vocabulary set each week; students can be directed to use </a:t>
            </a:r>
            <a:r>
              <a:rPr lang="en-GB" b="0" dirty="0" smtClean="0">
                <a:solidFill>
                  <a:srgbClr val="002060"/>
                </a:solidFill>
                <a:latin typeface="Century Gothic" panose="020B0502020202020204" pitchFamily="34" charset="0"/>
              </a:rPr>
              <a:t>dictionaries</a:t>
            </a:r>
          </a:p>
          <a:p>
            <a:pPr marL="857250" indent="-857250" algn="l"/>
            <a:r>
              <a:rPr lang="en-GB" b="0" dirty="0" smtClean="0">
                <a:solidFill>
                  <a:srgbClr val="002060"/>
                </a:solidFill>
                <a:latin typeface="Century Gothic" panose="020B0502020202020204" pitchFamily="34" charset="0"/>
              </a:rPr>
              <a:t>to </a:t>
            </a:r>
            <a:r>
              <a:rPr lang="en-GB" b="0" dirty="0">
                <a:solidFill>
                  <a:srgbClr val="002060"/>
                </a:solidFill>
                <a:latin typeface="Century Gothic" panose="020B0502020202020204" pitchFamily="34" charset="0"/>
              </a:rPr>
              <a:t>expand their vocabulary further, personalising the curriculum; differing levels of support can be offered for each activity, as appropriate, differentiation by</a:t>
            </a:r>
            <a:r>
              <a:rPr lang="en-GB" b="0" baseline="0" dirty="0">
                <a:solidFill>
                  <a:srgbClr val="002060"/>
                </a:solidFill>
                <a:latin typeface="Century Gothic" panose="020B0502020202020204" pitchFamily="34" charset="0"/>
              </a:rPr>
              <a:t> outcome will occur in the production tasks, etc.</a:t>
            </a:r>
            <a:r>
              <a:rPr lang="en-GB" b="0" dirty="0">
                <a:solidFill>
                  <a:srgbClr val="002060"/>
                </a:solidFill>
                <a:latin typeface="Century Gothic" panose="020B0502020202020204" pitchFamily="34" charset="0"/>
              </a:rPr>
              <a:t>)</a:t>
            </a:r>
          </a:p>
          <a:p>
            <a:pPr marL="857250" indent="-857250" algn="l"/>
            <a:r>
              <a:rPr lang="en-GB" b="0" dirty="0">
                <a:solidFill>
                  <a:srgbClr val="002060"/>
                </a:solidFill>
                <a:latin typeface="Century Gothic" panose="020B0502020202020204" pitchFamily="34" charset="0"/>
              </a:rPr>
              <a:t>Resourcing of the schemes has begun (complete to end of first half term in the French, for example)</a:t>
            </a:r>
          </a:p>
          <a:p>
            <a:pPr marL="857250" indent="-857250" algn="l"/>
            <a:r>
              <a:rPr lang="en-GB" b="0" dirty="0">
                <a:solidFill>
                  <a:srgbClr val="002060"/>
                </a:solidFill>
                <a:latin typeface="Century Gothic" panose="020B0502020202020204" pitchFamily="34" charset="0"/>
              </a:rPr>
              <a:t>We intend to continue resourcing the scheme week by week in chronological</a:t>
            </a:r>
            <a:r>
              <a:rPr lang="en-GB" b="0" baseline="0" dirty="0">
                <a:solidFill>
                  <a:srgbClr val="002060"/>
                </a:solidFill>
                <a:latin typeface="Century Gothic" panose="020B0502020202020204" pitchFamily="34" charset="0"/>
              </a:rPr>
              <a:t> fashion, to enable its successful adoption by those who wish to use it from this academic year</a:t>
            </a:r>
            <a:endParaRPr lang="en-GB" b="0" dirty="0">
              <a:solidFill>
                <a:srgbClr val="002060"/>
              </a:solidFill>
              <a:latin typeface="Century Gothic" panose="020B0502020202020204" pitchFamily="34" charset="0"/>
            </a:endParaRPr>
          </a:p>
          <a:p>
            <a:endParaRPr lang="en-GB" dirty="0"/>
          </a:p>
        </p:txBody>
      </p:sp>
      <p:sp>
        <p:nvSpPr>
          <p:cNvPr id="4" name="Slide Number Placeholder 3"/>
          <p:cNvSpPr>
            <a:spLocks noGrp="1"/>
          </p:cNvSpPr>
          <p:nvPr>
            <p:ph type="sldNum" sz="quarter" idx="10"/>
          </p:nvPr>
        </p:nvSpPr>
        <p:spPr/>
        <p:txBody>
          <a:bodyPr/>
          <a:lstStyle/>
          <a:p>
            <a:fld id="{2B3AED9D-D95D-45C5-A958-1C0CCA845DDB}" type="slidenum">
              <a:rPr lang="en-GB" smtClean="0"/>
              <a:t>5</a:t>
            </a:fld>
            <a:endParaRPr lang="en-GB"/>
          </a:p>
        </p:txBody>
      </p:sp>
    </p:spTree>
    <p:extLst>
      <p:ext uri="{BB962C8B-B14F-4D97-AF65-F5344CB8AC3E}">
        <p14:creationId xmlns:p14="http://schemas.microsoft.com/office/powerpoint/2010/main" val="696830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57250" indent="-857250"/>
            <a:r>
              <a:rPr lang="en-GB" b="0" dirty="0">
                <a:solidFill>
                  <a:srgbClr val="002060"/>
                </a:solidFill>
                <a:latin typeface="Century Gothic" panose="020B0502020202020204" pitchFamily="34" charset="0"/>
              </a:rPr>
              <a:t>We</a:t>
            </a:r>
            <a:r>
              <a:rPr lang="en-GB" b="0" baseline="0" dirty="0">
                <a:solidFill>
                  <a:srgbClr val="002060"/>
                </a:solidFill>
                <a:latin typeface="Century Gothic" panose="020B0502020202020204" pitchFamily="34" charset="0"/>
              </a:rPr>
              <a:t> a</a:t>
            </a:r>
            <a:r>
              <a:rPr lang="en-GB" b="0" dirty="0">
                <a:solidFill>
                  <a:srgbClr val="002060"/>
                </a:solidFill>
                <a:latin typeface="Century Gothic" panose="020B0502020202020204" pitchFamily="34" charset="0"/>
              </a:rPr>
              <a:t>im for broad parity across the languages in terms of key features covered, differences in sequencing owing to the internal grammar of each language</a:t>
            </a:r>
          </a:p>
          <a:p>
            <a:pPr marL="857250" indent="-857250"/>
            <a:r>
              <a:rPr lang="en-GB" b="0" dirty="0">
                <a:solidFill>
                  <a:srgbClr val="002060"/>
                </a:solidFill>
                <a:latin typeface="Century Gothic" panose="020B0502020202020204" pitchFamily="34" charset="0"/>
              </a:rPr>
              <a:t>BUT … differences between the structures of the different languages are certainly catered for. For example, two verbs for ‘be’ in Spanish mean that longer is spent on ‘be’ in Spanish; possessive adjectives </a:t>
            </a:r>
            <a:r>
              <a:rPr lang="en-GB" b="0" dirty="0" smtClean="0">
                <a:solidFill>
                  <a:srgbClr val="002060"/>
                </a:solidFill>
                <a:latin typeface="Century Gothic" panose="020B0502020202020204" pitchFamily="34" charset="0"/>
              </a:rPr>
              <a:t>in</a:t>
            </a:r>
          </a:p>
          <a:p>
            <a:pPr marL="857250" indent="-857250"/>
            <a:r>
              <a:rPr lang="en-GB" b="0" dirty="0" smtClean="0">
                <a:solidFill>
                  <a:srgbClr val="002060"/>
                </a:solidFill>
                <a:latin typeface="Century Gothic" panose="020B0502020202020204" pitchFamily="34" charset="0"/>
              </a:rPr>
              <a:t>Spanish </a:t>
            </a:r>
            <a:r>
              <a:rPr lang="en-GB" b="0" dirty="0">
                <a:solidFill>
                  <a:srgbClr val="002060"/>
                </a:solidFill>
                <a:latin typeface="Century Gothic" panose="020B0502020202020204" pitchFamily="34" charset="0"/>
              </a:rPr>
              <a:t>are less complex (no gender agreement) so are taught in year 7 (at the end) but in French they are more complex, with gender and number agreement, so are introduced in year 8; the richer </a:t>
            </a:r>
            <a:r>
              <a:rPr lang="en-GB" b="0" dirty="0" smtClean="0">
                <a:solidFill>
                  <a:srgbClr val="002060"/>
                </a:solidFill>
                <a:latin typeface="Century Gothic" panose="020B0502020202020204" pitchFamily="34" charset="0"/>
              </a:rPr>
              <a:t>verb</a:t>
            </a:r>
          </a:p>
          <a:p>
            <a:pPr marL="857250" indent="-857250"/>
            <a:r>
              <a:rPr lang="en-GB" b="0" dirty="0" smtClean="0">
                <a:solidFill>
                  <a:srgbClr val="002060"/>
                </a:solidFill>
                <a:latin typeface="Century Gothic" panose="020B0502020202020204" pitchFamily="34" charset="0"/>
              </a:rPr>
              <a:t>morphology </a:t>
            </a:r>
            <a:r>
              <a:rPr lang="en-GB" b="0" dirty="0">
                <a:solidFill>
                  <a:srgbClr val="002060"/>
                </a:solidFill>
                <a:latin typeface="Century Gothic" panose="020B0502020202020204" pitchFamily="34" charset="0"/>
              </a:rPr>
              <a:t>in French and Spanish demands more attention </a:t>
            </a:r>
            <a:r>
              <a:rPr lang="en-GB" b="0" dirty="0" smtClean="0">
                <a:solidFill>
                  <a:srgbClr val="002060"/>
                </a:solidFill>
                <a:latin typeface="Century Gothic" panose="020B0502020202020204" pitchFamily="34" charset="0"/>
              </a:rPr>
              <a:t>than </a:t>
            </a:r>
            <a:r>
              <a:rPr lang="en-GB" b="0" dirty="0">
                <a:solidFill>
                  <a:srgbClr val="002060"/>
                </a:solidFill>
                <a:latin typeface="Century Gothic" panose="020B0502020202020204" pitchFamily="34" charset="0"/>
              </a:rPr>
              <a:t>in German. </a:t>
            </a:r>
            <a:r>
              <a:rPr lang="en-GB" b="1" dirty="0">
                <a:solidFill>
                  <a:srgbClr val="002060"/>
                </a:solidFill>
                <a:latin typeface="Century Gothic" panose="020B0502020202020204" pitchFamily="34" charset="0"/>
              </a:rPr>
              <a:t>That is, the </a:t>
            </a:r>
            <a:r>
              <a:rPr lang="en-GB" b="1" dirty="0" err="1">
                <a:solidFill>
                  <a:srgbClr val="002060"/>
                </a:solidFill>
                <a:latin typeface="Century Gothic" panose="020B0502020202020204" pitchFamily="34" charset="0"/>
              </a:rPr>
              <a:t>SoW</a:t>
            </a:r>
            <a:r>
              <a:rPr lang="en-GB" b="1" dirty="0">
                <a:solidFill>
                  <a:srgbClr val="002060"/>
                </a:solidFill>
                <a:latin typeface="Century Gothic" panose="020B0502020202020204" pitchFamily="34" charset="0"/>
              </a:rPr>
              <a:t> is driven by the internal structure of the language being taught.</a:t>
            </a:r>
          </a:p>
          <a:p>
            <a:pPr marL="857250" indent="-857250"/>
            <a:r>
              <a:rPr lang="en-GB" b="0" dirty="0">
                <a:solidFill>
                  <a:srgbClr val="002060"/>
                </a:solidFill>
                <a:latin typeface="Century Gothic" panose="020B0502020202020204" pitchFamily="34" charset="0"/>
              </a:rPr>
              <a:t>W</a:t>
            </a:r>
            <a:r>
              <a:rPr lang="en-GB" b="0" baseline="0" dirty="0">
                <a:solidFill>
                  <a:srgbClr val="002060"/>
                </a:solidFill>
                <a:latin typeface="Century Gothic" panose="020B0502020202020204" pitchFamily="34" charset="0"/>
              </a:rPr>
              <a:t>e e</a:t>
            </a:r>
            <a:r>
              <a:rPr lang="en-GB" b="0" dirty="0">
                <a:solidFill>
                  <a:srgbClr val="002060"/>
                </a:solidFill>
                <a:latin typeface="Century Gothic" panose="020B0502020202020204" pitchFamily="34" charset="0"/>
              </a:rPr>
              <a:t>rr on the side of slower progression, allowing for more practice of features introduced – this is the crucial factor leading to long-term</a:t>
            </a:r>
            <a:r>
              <a:rPr lang="en-GB" b="0" baseline="0" dirty="0">
                <a:solidFill>
                  <a:srgbClr val="002060"/>
                </a:solidFill>
                <a:latin typeface="Century Gothic" panose="020B0502020202020204" pitchFamily="34" charset="0"/>
              </a:rPr>
              <a:t> learning</a:t>
            </a:r>
            <a:endParaRPr lang="en-GB" b="0" dirty="0">
              <a:solidFill>
                <a:srgbClr val="002060"/>
              </a:solidFill>
              <a:latin typeface="Century Gothic" panose="020B0502020202020204" pitchFamily="34" charset="0"/>
            </a:endParaRPr>
          </a:p>
          <a:p>
            <a:pPr marL="857250" indent="-857250"/>
            <a:r>
              <a:rPr lang="en-GB" b="0" dirty="0">
                <a:solidFill>
                  <a:srgbClr val="002060"/>
                </a:solidFill>
                <a:latin typeface="Century Gothic" panose="020B0502020202020204" pitchFamily="34" charset="0"/>
              </a:rPr>
              <a:t>Highly frequent irregular verbs form the basis at the start; thereafter the utility and difficulty of features are assessed in deciding which to </a:t>
            </a:r>
            <a:r>
              <a:rPr lang="en-GB" b="0" dirty="0" smtClean="0">
                <a:solidFill>
                  <a:srgbClr val="002060"/>
                </a:solidFill>
                <a:latin typeface="Century Gothic" panose="020B0502020202020204" pitchFamily="34" charset="0"/>
              </a:rPr>
              <a:t>include.</a:t>
            </a:r>
            <a:endParaRPr lang="en-GB" b="0" dirty="0">
              <a:solidFill>
                <a:srgbClr val="002060"/>
              </a:solidFill>
              <a:latin typeface="Century Gothic" panose="020B0502020202020204" pitchFamily="34" charset="0"/>
            </a:endParaRPr>
          </a:p>
          <a:p>
            <a:endParaRPr lang="en-GB" dirty="0"/>
          </a:p>
        </p:txBody>
      </p:sp>
      <p:sp>
        <p:nvSpPr>
          <p:cNvPr id="4" name="Slide Number Placeholder 3"/>
          <p:cNvSpPr>
            <a:spLocks noGrp="1"/>
          </p:cNvSpPr>
          <p:nvPr>
            <p:ph type="sldNum" sz="quarter" idx="10"/>
          </p:nvPr>
        </p:nvSpPr>
        <p:spPr/>
        <p:txBody>
          <a:bodyPr/>
          <a:lstStyle/>
          <a:p>
            <a:fld id="{2B3AED9D-D95D-45C5-A958-1C0CCA845DDB}" type="slidenum">
              <a:rPr lang="en-GB" smtClean="0"/>
              <a:t>6</a:t>
            </a:fld>
            <a:endParaRPr lang="en-GB"/>
          </a:p>
        </p:txBody>
      </p:sp>
    </p:spTree>
    <p:extLst>
      <p:ext uri="{BB962C8B-B14F-4D97-AF65-F5344CB8AC3E}">
        <p14:creationId xmlns:p14="http://schemas.microsoft.com/office/powerpoint/2010/main" val="464450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57250" indent="-857250"/>
            <a:r>
              <a:rPr lang="en-GB" b="0" dirty="0">
                <a:solidFill>
                  <a:srgbClr val="002060"/>
                </a:solidFill>
                <a:latin typeface="Century Gothic" panose="020B0502020202020204" pitchFamily="34" charset="0"/>
              </a:rPr>
              <a:t>We avoid 'chunking' of language as opposed to true manipulation, e.g., more than one inflected form introduced for irregular verbs</a:t>
            </a:r>
          </a:p>
          <a:p>
            <a:pPr marL="857250" indent="-857250"/>
            <a:r>
              <a:rPr lang="en-GB" b="0" dirty="0">
                <a:solidFill>
                  <a:srgbClr val="002060"/>
                </a:solidFill>
                <a:latin typeface="Century Gothic" panose="020B0502020202020204" pitchFamily="34" charset="0"/>
              </a:rPr>
              <a:t>Pairs of verb forms (e.g. je versus </a:t>
            </a:r>
            <a:r>
              <a:rPr lang="en-GB" b="0" dirty="0" err="1">
                <a:solidFill>
                  <a:srgbClr val="002060"/>
                </a:solidFill>
                <a:latin typeface="Century Gothic" panose="020B0502020202020204" pitchFamily="34" charset="0"/>
              </a:rPr>
              <a:t>tu</a:t>
            </a:r>
            <a:r>
              <a:rPr lang="en-GB" b="0" dirty="0">
                <a:solidFill>
                  <a:srgbClr val="002060"/>
                </a:solidFill>
                <a:latin typeface="Century Gothic" panose="020B0502020202020204" pitchFamily="34" charset="0"/>
              </a:rPr>
              <a:t>) are presented and their meaning contrasted, rather than whole (or part) paradigms</a:t>
            </a:r>
          </a:p>
          <a:p>
            <a:pPr marL="857250" marR="0" lvl="0" indent="-857250" algn="l" defTabSz="914400" rtl="0" eaLnBrk="1" fontAlgn="auto" latinLnBrk="0" hangingPunct="1">
              <a:lnSpc>
                <a:spcPct val="100000"/>
              </a:lnSpc>
              <a:spcBef>
                <a:spcPts val="0"/>
              </a:spcBef>
              <a:spcAft>
                <a:spcPts val="0"/>
              </a:spcAft>
              <a:buClrTx/>
              <a:buSzTx/>
              <a:buFontTx/>
              <a:buNone/>
              <a:tabLst/>
              <a:defRPr/>
            </a:pPr>
            <a:r>
              <a:rPr lang="en-GB" b="0" dirty="0">
                <a:solidFill>
                  <a:srgbClr val="002060"/>
                </a:solidFill>
                <a:latin typeface="Century Gothic" panose="020B0502020202020204" pitchFamily="34" charset="0"/>
              </a:rPr>
              <a:t>Introducing features (e.g. verb forms) over two weeks allows for more practice and short-term revisiting of new material - thus three verb forms are introduced over two weeks, each resource </a:t>
            </a:r>
            <a:r>
              <a:rPr lang="en-GB" b="0" dirty="0" smtClean="0">
                <a:solidFill>
                  <a:srgbClr val="002060"/>
                </a:solidFill>
                <a:latin typeface="Century Gothic" panose="020B0502020202020204" pitchFamily="34" charset="0"/>
              </a:rPr>
              <a:t>juxtaposing</a:t>
            </a:r>
          </a:p>
          <a:p>
            <a:pPr marL="857250" marR="0" lvl="0" indent="-857250" algn="l" defTabSz="914400" rtl="0" eaLnBrk="1" fontAlgn="auto" latinLnBrk="0" hangingPunct="1">
              <a:lnSpc>
                <a:spcPct val="100000"/>
              </a:lnSpc>
              <a:spcBef>
                <a:spcPts val="0"/>
              </a:spcBef>
              <a:spcAft>
                <a:spcPts val="0"/>
              </a:spcAft>
              <a:buClrTx/>
              <a:buSzTx/>
              <a:buFontTx/>
              <a:buNone/>
              <a:tabLst/>
              <a:defRPr/>
            </a:pPr>
            <a:r>
              <a:rPr lang="en-GB" b="0" dirty="0" smtClean="0">
                <a:solidFill>
                  <a:srgbClr val="002060"/>
                </a:solidFill>
                <a:latin typeface="Century Gothic" panose="020B0502020202020204" pitchFamily="34" charset="0"/>
              </a:rPr>
              <a:t>two </a:t>
            </a:r>
            <a:r>
              <a:rPr lang="en-GB" b="0" dirty="0">
                <a:solidFill>
                  <a:srgbClr val="002060"/>
                </a:solidFill>
                <a:latin typeface="Century Gothic" panose="020B0502020202020204" pitchFamily="34" charset="0"/>
              </a:rPr>
              <a:t>of these at any one time</a:t>
            </a:r>
            <a:endParaRPr lang="en-GB" b="0" dirty="0"/>
          </a:p>
          <a:p>
            <a:pPr marL="857250" indent="-857250"/>
            <a:endParaRPr lang="en-GB" b="1" dirty="0">
              <a:solidFill>
                <a:srgbClr val="002060"/>
              </a:solidFill>
              <a:latin typeface="Century Gothic" panose="020B0502020202020204" pitchFamily="34" charset="0"/>
            </a:endParaRPr>
          </a:p>
          <a:p>
            <a:endParaRPr lang="en-GB" dirty="0"/>
          </a:p>
        </p:txBody>
      </p:sp>
      <p:sp>
        <p:nvSpPr>
          <p:cNvPr id="4" name="Slide Number Placeholder 3"/>
          <p:cNvSpPr>
            <a:spLocks noGrp="1"/>
          </p:cNvSpPr>
          <p:nvPr>
            <p:ph type="sldNum" sz="quarter" idx="10"/>
          </p:nvPr>
        </p:nvSpPr>
        <p:spPr/>
        <p:txBody>
          <a:bodyPr/>
          <a:lstStyle/>
          <a:p>
            <a:fld id="{2B3AED9D-D95D-45C5-A958-1C0CCA845DDB}" type="slidenum">
              <a:rPr lang="en-GB" smtClean="0"/>
              <a:t>7</a:t>
            </a:fld>
            <a:endParaRPr lang="en-GB"/>
          </a:p>
        </p:txBody>
      </p:sp>
    </p:spTree>
    <p:extLst>
      <p:ext uri="{BB962C8B-B14F-4D97-AF65-F5344CB8AC3E}">
        <p14:creationId xmlns:p14="http://schemas.microsoft.com/office/powerpoint/2010/main" val="461350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57250" indent="-857250"/>
            <a:r>
              <a:rPr lang="en-GB" b="0" dirty="0">
                <a:solidFill>
                  <a:srgbClr val="002060"/>
                </a:solidFill>
                <a:latin typeface="Century Gothic" panose="020B0502020202020204" pitchFamily="34" charset="0"/>
              </a:rPr>
              <a:t>Re-visiting of grammar incorporated into the 'Grammar' column (as the key driver of the scheme), rather than in separate columns (this makes the progression easier to follow, and is different from </a:t>
            </a:r>
            <a:r>
              <a:rPr lang="en-GB" b="0" dirty="0" smtClean="0">
                <a:solidFill>
                  <a:srgbClr val="002060"/>
                </a:solidFill>
                <a:latin typeface="Century Gothic" panose="020B0502020202020204" pitchFamily="34" charset="0"/>
              </a:rPr>
              <a:t>the</a:t>
            </a:r>
          </a:p>
          <a:p>
            <a:pPr marL="857250" indent="-857250"/>
            <a:r>
              <a:rPr lang="en-GB" b="0" dirty="0" smtClean="0">
                <a:solidFill>
                  <a:srgbClr val="002060"/>
                </a:solidFill>
                <a:latin typeface="Century Gothic" panose="020B0502020202020204" pitchFamily="34" charset="0"/>
              </a:rPr>
              <a:t>approach </a:t>
            </a:r>
            <a:r>
              <a:rPr lang="en-GB" b="0" dirty="0">
                <a:solidFill>
                  <a:srgbClr val="002060"/>
                </a:solidFill>
                <a:latin typeface="Century Gothic" panose="020B0502020202020204" pitchFamily="34" charset="0"/>
              </a:rPr>
              <a:t>with vocabulary, which Nick is going to speak about shortly)</a:t>
            </a:r>
          </a:p>
          <a:p>
            <a:pPr marL="857250" indent="-857250"/>
            <a:r>
              <a:rPr lang="en-GB" b="0" dirty="0">
                <a:solidFill>
                  <a:srgbClr val="002060"/>
                </a:solidFill>
                <a:latin typeface="Century Gothic" panose="020B0502020202020204" pitchFamily="34" charset="0"/>
              </a:rPr>
              <a:t>Wherever possible, real communication gaps to be planned into practice activities, rather than mechanical tasks</a:t>
            </a:r>
          </a:p>
          <a:p>
            <a:pPr marL="857250" indent="-857250"/>
            <a:r>
              <a:rPr lang="en-GB" b="0" dirty="0">
                <a:solidFill>
                  <a:srgbClr val="002060"/>
                </a:solidFill>
                <a:latin typeface="Century Gothic" panose="020B0502020202020204" pitchFamily="34" charset="0"/>
              </a:rPr>
              <a:t>The activities are not tiered,</a:t>
            </a:r>
            <a:r>
              <a:rPr lang="en-GB" b="0" baseline="0" dirty="0">
                <a:solidFill>
                  <a:srgbClr val="002060"/>
                </a:solidFill>
                <a:latin typeface="Century Gothic" panose="020B0502020202020204" pitchFamily="34" charset="0"/>
              </a:rPr>
              <a:t> but allow for differing levels of support to be provided, e.g., in the amount of vocabulary help offered, and for a variety of levels of outcome in the production tasks.</a:t>
            </a:r>
            <a:endParaRPr lang="en-GB" b="0" dirty="0">
              <a:solidFill>
                <a:srgbClr val="002060"/>
              </a:solidFill>
              <a:latin typeface="Century Gothic" panose="020B0502020202020204" pitchFamily="34" charset="0"/>
            </a:endParaRPr>
          </a:p>
          <a:p>
            <a:endParaRPr lang="en-GB" dirty="0"/>
          </a:p>
        </p:txBody>
      </p:sp>
      <p:sp>
        <p:nvSpPr>
          <p:cNvPr id="4" name="Slide Number Placeholder 3"/>
          <p:cNvSpPr>
            <a:spLocks noGrp="1"/>
          </p:cNvSpPr>
          <p:nvPr>
            <p:ph type="sldNum" sz="quarter" idx="10"/>
          </p:nvPr>
        </p:nvSpPr>
        <p:spPr/>
        <p:txBody>
          <a:bodyPr/>
          <a:lstStyle/>
          <a:p>
            <a:fld id="{2B3AED9D-D95D-45C5-A958-1C0CCA845DDB}" type="slidenum">
              <a:rPr lang="en-GB" smtClean="0"/>
              <a:t>8</a:t>
            </a:fld>
            <a:endParaRPr lang="en-GB"/>
          </a:p>
        </p:txBody>
      </p:sp>
    </p:spTree>
    <p:extLst>
      <p:ext uri="{BB962C8B-B14F-4D97-AF65-F5344CB8AC3E}">
        <p14:creationId xmlns:p14="http://schemas.microsoft.com/office/powerpoint/2010/main" val="535020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 average, 10 new words</a:t>
            </a:r>
            <a:r>
              <a:rPr lang="en-GB" baseline="0" dirty="0"/>
              <a:t> are presented each week. There are slightly fewer in some weeks and slightly more in others, but the vocabulary load balances out over the course of the year.</a:t>
            </a:r>
            <a:endParaRPr lang="en-GB" dirty="0"/>
          </a:p>
          <a:p>
            <a:endParaRPr lang="en-GB" dirty="0"/>
          </a:p>
          <a:p>
            <a:r>
              <a:rPr lang="en-GB" dirty="0"/>
              <a:t>Our</a:t>
            </a:r>
            <a:r>
              <a:rPr lang="en-GB" baseline="0" dirty="0"/>
              <a:t> choice of vocabulary was informed by several concerns:</a:t>
            </a:r>
            <a:endParaRPr lang="en-GB" dirty="0"/>
          </a:p>
          <a:p>
            <a:endParaRPr lang="en-GB" dirty="0"/>
          </a:p>
          <a:p>
            <a:r>
              <a:rPr lang="en-GB" dirty="0"/>
              <a:t>The first was word</a:t>
            </a:r>
            <a:r>
              <a:rPr lang="en-GB" baseline="0" dirty="0"/>
              <a:t> frequency: </a:t>
            </a:r>
            <a:r>
              <a:rPr lang="en-GB" dirty="0"/>
              <a:t>the idea that</a:t>
            </a:r>
            <a:r>
              <a:rPr lang="en-GB" baseline="0" dirty="0"/>
              <a:t> the more common the word, the more useful it is</a:t>
            </a:r>
            <a:r>
              <a:rPr lang="en-GB" dirty="0"/>
              <a:t> </a:t>
            </a:r>
            <a:r>
              <a:rPr lang="en-GB" baseline="0" dirty="0"/>
              <a:t>(as it can be used in different contexts). The vast majority of words are among the 2000 most frequent in the language (e.g., over 90% of entries in Y7 Spanish SoW are in top 2000). We only made exceptions for words that feature in the current AQA GCSE vocabulary list or words known to be routinely included in the GCSE specification. We also wanted to build a verb lexicon, a bank of regular verbs that students can use to create new sentences as they learn to manipulate verbs. Thirdly, we tried to combine different word classes in our weekly sets as this offers greater potential for sentence building than, say, a list of nouns used to fill a slot after a verb. Finally, we considered whether the vocabulary would give the learner the opportunity to practise the grammar taught that week (e.g., a set of adjectives that could be used to practise gender agreement) and whether the word was ‘transparent’ enough in terms of phonics (whether learners would already be familiar with most or all of a its SSCs)</a:t>
            </a:r>
          </a:p>
          <a:p>
            <a:endParaRPr lang="en-GB" baseline="0" dirty="0"/>
          </a:p>
          <a:p>
            <a:endParaRPr lang="en-GB" baseline="0" dirty="0"/>
          </a:p>
          <a:p>
            <a:endParaRPr lang="en-GB" baseline="0" dirty="0"/>
          </a:p>
          <a:p>
            <a:endParaRPr lang="en-GB" baseline="0" dirty="0"/>
          </a:p>
          <a:p>
            <a:endParaRPr lang="en-GB" baseline="0" dirty="0"/>
          </a:p>
          <a:p>
            <a:endParaRPr lang="en-GB" baseline="0" dirty="0"/>
          </a:p>
          <a:p>
            <a:endParaRPr lang="en-GB" baseline="0" dirty="0"/>
          </a:p>
          <a:p>
            <a:endParaRPr lang="en-GB" baseline="0" dirty="0"/>
          </a:p>
          <a:p>
            <a:endParaRPr lang="en-GB" baseline="0" dirty="0"/>
          </a:p>
          <a:p>
            <a:endParaRPr lang="en-GB" baseline="0" dirty="0"/>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9</a:t>
            </a:fld>
            <a:endParaRPr lang="en-GB"/>
          </a:p>
        </p:txBody>
      </p:sp>
    </p:spTree>
    <p:extLst>
      <p:ext uri="{BB962C8B-B14F-4D97-AF65-F5344CB8AC3E}">
        <p14:creationId xmlns:p14="http://schemas.microsoft.com/office/powerpoint/2010/main" val="1337981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8385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26/11/2019</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59581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26/11/2019</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462000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37907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3708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79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134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3176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26/11/2019</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17941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26/11/2019</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68747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26/11/2019</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37674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r>
              <a:rPr lang="en-GB" sz="1100" dirty="0">
                <a:solidFill>
                  <a:prstClr val="black"/>
                </a:solidFill>
                <a:latin typeface="Century Gothic" panose="020B0502020202020204" pitchFamily="34" charset="0"/>
              </a:rPr>
              <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599626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17" name="Group 16" descr="background rectangle"/>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5" name="Rectangle 4" descr="background rectangle"/>
          <p:cNvSpPr/>
          <p:nvPr/>
        </p:nvSpPr>
        <p:spPr>
          <a:xfrm>
            <a:off x="-56445" y="-15658"/>
            <a:ext cx="4350984" cy="6858000"/>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p:cNvSpPr>
            <a:spLocks noGrp="1"/>
          </p:cNvSpPr>
          <p:nvPr>
            <p:ph type="ctrTitle"/>
          </p:nvPr>
        </p:nvSpPr>
        <p:spPr>
          <a:xfrm>
            <a:off x="311577" y="1687080"/>
            <a:ext cx="10363200" cy="2387600"/>
          </a:xfrm>
        </p:spPr>
        <p:txBody>
          <a:bodyPr/>
          <a:lstStyle/>
          <a:p>
            <a:pPr lvl="0" algn="l">
              <a:lnSpc>
                <a:spcPct val="100000"/>
              </a:lnSpc>
              <a:spcBef>
                <a:spcPts val="0"/>
              </a:spcBef>
            </a:pPr>
            <a:r>
              <a:rPr lang="en-GB" sz="4000" b="1" dirty="0">
                <a:solidFill>
                  <a:prstClr val="white"/>
                </a:solidFill>
                <a:ea typeface="+mn-ea"/>
                <a:cs typeface="+mn-cs"/>
              </a:rPr>
              <a:t>Scheme of work development</a:t>
            </a:r>
            <a:br>
              <a:rPr lang="en-GB" sz="4000" b="1" dirty="0">
                <a:solidFill>
                  <a:prstClr val="white"/>
                </a:solidFill>
                <a:ea typeface="+mn-ea"/>
                <a:cs typeface="+mn-cs"/>
              </a:rPr>
            </a:br>
            <a:endParaRPr lang="en-GB" dirty="0"/>
          </a:p>
        </p:txBody>
      </p:sp>
      <p:sp>
        <p:nvSpPr>
          <p:cNvPr id="3" name="Subtitle 2"/>
          <p:cNvSpPr>
            <a:spLocks noGrp="1"/>
          </p:cNvSpPr>
          <p:nvPr>
            <p:ph type="subTitle" idx="1"/>
          </p:nvPr>
        </p:nvSpPr>
        <p:spPr>
          <a:xfrm>
            <a:off x="322615" y="3244881"/>
            <a:ext cx="9144000" cy="1655762"/>
          </a:xfrm>
        </p:spPr>
        <p:txBody>
          <a:bodyPr/>
          <a:lstStyle/>
          <a:p>
            <a:pPr lvl="0" algn="l">
              <a:lnSpc>
                <a:spcPct val="100000"/>
              </a:lnSpc>
              <a:spcBef>
                <a:spcPts val="0"/>
              </a:spcBef>
            </a:pPr>
            <a:r>
              <a:rPr lang="en-GB" dirty="0">
                <a:solidFill>
                  <a:prstClr val="white"/>
                </a:solidFill>
              </a:rPr>
              <a:t>Stephen Owen &amp; Nick Avery</a:t>
            </a:r>
          </a:p>
          <a:p>
            <a:endParaRPr lang="en-GB" dirty="0"/>
          </a:p>
        </p:txBody>
      </p:sp>
      <p:sp>
        <p:nvSpPr>
          <p:cNvPr id="6" name="TextBox 5"/>
          <p:cNvSpPr txBox="1"/>
          <p:nvPr/>
        </p:nvSpPr>
        <p:spPr>
          <a:xfrm>
            <a:off x="322615" y="6418791"/>
            <a:ext cx="4294539" cy="369332"/>
          </a:xfrm>
          <a:prstGeom prst="rect">
            <a:avLst/>
          </a:prstGeom>
          <a:noFill/>
        </p:spPr>
        <p:txBody>
          <a:bodyPr wrap="square" rtlCol="0">
            <a:spAutoFit/>
          </a:bodyPr>
          <a:lstStyle/>
          <a:p>
            <a:r>
              <a:rPr lang="en-GB" dirty="0" smtClean="0">
                <a:solidFill>
                  <a:schemeClr val="bg1"/>
                </a:solidFill>
              </a:rPr>
              <a:t>Date Updated: 26/11/19</a:t>
            </a:r>
            <a:endParaRPr lang="en-GB" dirty="0">
              <a:solidFill>
                <a:schemeClr val="bg1"/>
              </a:solidFill>
            </a:endParaRPr>
          </a:p>
        </p:txBody>
      </p:sp>
      <p:pic>
        <p:nvPicPr>
          <p:cNvPr id="15" name="Picture 14" descr="NCELP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3445780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363" y="249098"/>
            <a:ext cx="10515600" cy="1325563"/>
          </a:xfrm>
        </p:spPr>
        <p:txBody>
          <a:bodyPr/>
          <a:lstStyle/>
          <a:p>
            <a:pPr algn="ctr"/>
            <a:r>
              <a:rPr lang="en-GB" b="1" dirty="0">
                <a:solidFill>
                  <a:schemeClr val="accent5">
                    <a:lumMod val="75000"/>
                  </a:schemeClr>
                </a:solidFill>
              </a:rPr>
              <a:t>Vocabulary strand (2</a:t>
            </a:r>
            <a:r>
              <a:rPr lang="en-GB" b="1" dirty="0" smtClean="0">
                <a:solidFill>
                  <a:schemeClr val="accent5">
                    <a:lumMod val="75000"/>
                  </a:schemeClr>
                </a:solidFill>
              </a:rPr>
              <a:t>)</a:t>
            </a:r>
            <a:endParaRPr lang="en-GB" dirty="0">
              <a:solidFill>
                <a:schemeClr val="accent5">
                  <a:lumMod val="75000"/>
                </a:schemeClr>
              </a:solidFill>
            </a:endParaRPr>
          </a:p>
        </p:txBody>
      </p:sp>
      <p:sp>
        <p:nvSpPr>
          <p:cNvPr id="3" name="Content Placeholder 2"/>
          <p:cNvSpPr>
            <a:spLocks noGrp="1"/>
          </p:cNvSpPr>
          <p:nvPr>
            <p:ph idx="4294967295"/>
          </p:nvPr>
        </p:nvSpPr>
        <p:spPr>
          <a:xfrm>
            <a:off x="868363" y="1770063"/>
            <a:ext cx="11323637" cy="4130675"/>
          </a:xfrm>
        </p:spPr>
        <p:txBody>
          <a:bodyPr>
            <a:normAutofit/>
          </a:bodyPr>
          <a:lstStyle/>
          <a:p>
            <a:pPr>
              <a:buClr>
                <a:schemeClr val="accent2"/>
              </a:buClr>
            </a:pPr>
            <a:r>
              <a:rPr lang="en-GB" sz="2800" dirty="0">
                <a:solidFill>
                  <a:schemeClr val="accent5">
                    <a:lumMod val="75000"/>
                  </a:schemeClr>
                </a:solidFill>
                <a:latin typeface="Century Gothic" panose="020B0502020202020204" pitchFamily="34" charset="0"/>
              </a:rPr>
              <a:t>Systematic revisiting at 3 week and 9 week intervals, mainly outside of lessons using CALL</a:t>
            </a:r>
          </a:p>
          <a:p>
            <a:pPr>
              <a:buClr>
                <a:schemeClr val="accent2"/>
              </a:buClr>
            </a:pPr>
            <a:endParaRPr lang="en-GB" sz="2800" dirty="0">
              <a:solidFill>
                <a:schemeClr val="accent5">
                  <a:lumMod val="75000"/>
                </a:schemeClr>
              </a:solidFill>
              <a:latin typeface="Century Gothic" panose="020B0502020202020204" pitchFamily="34" charset="0"/>
            </a:endParaRPr>
          </a:p>
          <a:p>
            <a:pPr>
              <a:buClr>
                <a:schemeClr val="accent2"/>
              </a:buClr>
            </a:pPr>
            <a:r>
              <a:rPr lang="en-GB" sz="2800" dirty="0">
                <a:solidFill>
                  <a:schemeClr val="accent5">
                    <a:lumMod val="75000"/>
                  </a:schemeClr>
                </a:solidFill>
                <a:latin typeface="Century Gothic" panose="020B0502020202020204" pitchFamily="34" charset="0"/>
              </a:rPr>
              <a:t>Resources recycle previously learnt vocabulary</a:t>
            </a:r>
          </a:p>
          <a:p>
            <a:pPr>
              <a:buClr>
                <a:schemeClr val="accent2"/>
              </a:buClr>
            </a:pPr>
            <a:endParaRPr lang="en-GB" sz="2800" dirty="0">
              <a:solidFill>
                <a:schemeClr val="accent5">
                  <a:lumMod val="75000"/>
                </a:schemeClr>
              </a:solidFill>
              <a:latin typeface="Century Gothic" panose="020B0502020202020204" pitchFamily="34" charset="0"/>
            </a:endParaRPr>
          </a:p>
          <a:p>
            <a:pPr>
              <a:buClr>
                <a:schemeClr val="accent2"/>
              </a:buClr>
            </a:pPr>
            <a:r>
              <a:rPr lang="en-GB" sz="2800" dirty="0" smtClean="0">
                <a:solidFill>
                  <a:schemeClr val="accent5">
                    <a:lumMod val="75000"/>
                  </a:schemeClr>
                </a:solidFill>
                <a:latin typeface="Century Gothic" panose="020B0502020202020204" pitchFamily="34" charset="0"/>
              </a:rPr>
              <a:t>Notes </a:t>
            </a:r>
            <a:r>
              <a:rPr lang="en-GB" sz="2800" dirty="0">
                <a:solidFill>
                  <a:schemeClr val="accent5">
                    <a:lumMod val="75000"/>
                  </a:schemeClr>
                </a:solidFill>
                <a:latin typeface="Century Gothic" panose="020B0502020202020204" pitchFamily="34" charset="0"/>
              </a:rPr>
              <a:t>column in SoW identifies opportunities to revisit words that tie in with grammar / context of language use.</a:t>
            </a:r>
          </a:p>
        </p:txBody>
      </p:sp>
    </p:spTree>
    <p:extLst>
      <p:ext uri="{BB962C8B-B14F-4D97-AF65-F5344CB8AC3E}">
        <p14:creationId xmlns:p14="http://schemas.microsoft.com/office/powerpoint/2010/main" val="335639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23283"/>
            <a:ext cx="10515600" cy="1325563"/>
          </a:xfrm>
        </p:spPr>
        <p:txBody>
          <a:bodyPr/>
          <a:lstStyle/>
          <a:p>
            <a:pPr algn="ctr"/>
            <a:r>
              <a:rPr lang="en-GB" b="1" dirty="0">
                <a:solidFill>
                  <a:schemeClr val="accent5">
                    <a:lumMod val="75000"/>
                  </a:schemeClr>
                </a:solidFill>
              </a:rPr>
              <a:t>Phonics strand (1</a:t>
            </a:r>
            <a:r>
              <a:rPr lang="en-GB" b="1" dirty="0" smtClean="0">
                <a:solidFill>
                  <a:schemeClr val="accent5">
                    <a:lumMod val="75000"/>
                  </a:schemeClr>
                </a:solidFill>
              </a:rPr>
              <a:t>)</a:t>
            </a:r>
            <a:r>
              <a:rPr lang="en-GB" dirty="0" smtClean="0"/>
              <a:t/>
            </a:r>
            <a:br>
              <a:rPr lang="en-GB" dirty="0" smtClean="0"/>
            </a:br>
            <a:endParaRPr lang="en-GB" dirty="0"/>
          </a:p>
        </p:txBody>
      </p:sp>
      <p:sp>
        <p:nvSpPr>
          <p:cNvPr id="3" name="Content Placeholder 2"/>
          <p:cNvSpPr>
            <a:spLocks noGrp="1"/>
          </p:cNvSpPr>
          <p:nvPr>
            <p:ph idx="4294967295"/>
          </p:nvPr>
        </p:nvSpPr>
        <p:spPr>
          <a:xfrm>
            <a:off x="609600" y="1312863"/>
            <a:ext cx="11582400" cy="4351337"/>
          </a:xfrm>
        </p:spPr>
        <p:txBody>
          <a:bodyPr>
            <a:noAutofit/>
          </a:bodyPr>
          <a:lstStyle/>
          <a:p>
            <a:pPr>
              <a:lnSpc>
                <a:spcPct val="150000"/>
              </a:lnSpc>
              <a:buClr>
                <a:schemeClr val="accent2"/>
              </a:buClr>
            </a:pPr>
            <a:r>
              <a:rPr lang="en-GB" sz="2800" smtClean="0">
                <a:solidFill>
                  <a:schemeClr val="accent5">
                    <a:lumMod val="75000"/>
                  </a:schemeClr>
                </a:solidFill>
                <a:latin typeface="Century Gothic" panose="020B0502020202020204" pitchFamily="34" charset="0"/>
              </a:rPr>
              <a:t>Explicit teaching of the key SSCs in each language</a:t>
            </a:r>
          </a:p>
          <a:p>
            <a:pPr>
              <a:lnSpc>
                <a:spcPct val="150000"/>
              </a:lnSpc>
              <a:buClr>
                <a:schemeClr val="accent2"/>
              </a:buClr>
            </a:pPr>
            <a:r>
              <a:rPr lang="en-GB" sz="2800" smtClean="0">
                <a:solidFill>
                  <a:schemeClr val="accent5">
                    <a:lumMod val="75000"/>
                  </a:schemeClr>
                </a:solidFill>
                <a:latin typeface="Century Gothic" panose="020B0502020202020204" pitchFamily="34" charset="0"/>
              </a:rPr>
              <a:t>Short practice slots each lesson (e.g. 10 minutes)</a:t>
            </a:r>
          </a:p>
          <a:p>
            <a:pPr>
              <a:lnSpc>
                <a:spcPct val="150000"/>
              </a:lnSpc>
              <a:buClr>
                <a:schemeClr val="accent2"/>
              </a:buClr>
            </a:pPr>
            <a:r>
              <a:rPr lang="en-GB" sz="2800" smtClean="0">
                <a:solidFill>
                  <a:schemeClr val="accent5">
                    <a:lumMod val="75000"/>
                  </a:schemeClr>
                </a:solidFill>
                <a:latin typeface="Century Gothic" panose="020B0502020202020204" pitchFamily="34" charset="0"/>
              </a:rPr>
              <a:t>French teaches two new SSCs per week</a:t>
            </a:r>
          </a:p>
          <a:p>
            <a:pPr>
              <a:lnSpc>
                <a:spcPct val="150000"/>
              </a:lnSpc>
              <a:buClr>
                <a:schemeClr val="accent2"/>
              </a:buClr>
            </a:pPr>
            <a:r>
              <a:rPr lang="en-GB" sz="2800" smtClean="0">
                <a:solidFill>
                  <a:schemeClr val="accent5">
                    <a:lumMod val="75000"/>
                  </a:schemeClr>
                </a:solidFill>
                <a:latin typeface="Century Gothic" panose="020B0502020202020204" pitchFamily="34" charset="0"/>
              </a:rPr>
              <a:t>Spanish and German present new SSCs individually or in pairs / groups of closely related SSCs, where relevant (e.g. CA, CO, CU)</a:t>
            </a:r>
          </a:p>
          <a:p>
            <a:pPr>
              <a:lnSpc>
                <a:spcPct val="150000"/>
              </a:lnSpc>
              <a:buClr>
                <a:schemeClr val="accent2"/>
              </a:buClr>
            </a:pPr>
            <a:r>
              <a:rPr lang="en-GB" sz="2800" smtClean="0">
                <a:solidFill>
                  <a:schemeClr val="accent5">
                    <a:lumMod val="75000"/>
                  </a:schemeClr>
                </a:solidFill>
                <a:latin typeface="Century Gothic" panose="020B0502020202020204" pitchFamily="34" charset="0"/>
              </a:rPr>
              <a:t>Further suggestions for phonics practice in teacher notes</a:t>
            </a:r>
            <a:endParaRPr lang="en-GB" sz="28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229575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331" y="283584"/>
            <a:ext cx="10515600" cy="1325563"/>
          </a:xfrm>
        </p:spPr>
        <p:txBody>
          <a:bodyPr/>
          <a:lstStyle/>
          <a:p>
            <a:pPr algn="ctr"/>
            <a:r>
              <a:rPr lang="en-GB" b="1" dirty="0">
                <a:solidFill>
                  <a:schemeClr val="accent5">
                    <a:lumMod val="75000"/>
                  </a:schemeClr>
                </a:solidFill>
              </a:rPr>
              <a:t>Phonics strand (2</a:t>
            </a:r>
            <a:r>
              <a:rPr lang="en-GB" b="1" dirty="0" smtClean="0">
                <a:solidFill>
                  <a:schemeClr val="accent5">
                    <a:lumMod val="75000"/>
                  </a:schemeClr>
                </a:solidFill>
              </a:rPr>
              <a:t>)</a:t>
            </a:r>
            <a:endParaRPr lang="en-GB" dirty="0">
              <a:solidFill>
                <a:schemeClr val="accent5">
                  <a:lumMod val="75000"/>
                </a:schemeClr>
              </a:solidFill>
            </a:endParaRPr>
          </a:p>
        </p:txBody>
      </p:sp>
      <p:sp>
        <p:nvSpPr>
          <p:cNvPr id="3" name="Content Placeholder 2"/>
          <p:cNvSpPr>
            <a:spLocks noGrp="1"/>
          </p:cNvSpPr>
          <p:nvPr>
            <p:ph idx="4294967295"/>
          </p:nvPr>
        </p:nvSpPr>
        <p:spPr>
          <a:xfrm>
            <a:off x="746125" y="1944688"/>
            <a:ext cx="11445875" cy="4351337"/>
          </a:xfrm>
        </p:spPr>
        <p:txBody>
          <a:bodyPr>
            <a:noAutofit/>
          </a:bodyPr>
          <a:lstStyle/>
          <a:p>
            <a:pPr>
              <a:lnSpc>
                <a:spcPct val="150000"/>
              </a:lnSpc>
              <a:buClr>
                <a:schemeClr val="accent2"/>
              </a:buClr>
            </a:pPr>
            <a:r>
              <a:rPr lang="en-GB" sz="2800" dirty="0">
                <a:solidFill>
                  <a:schemeClr val="accent5">
                    <a:lumMod val="75000"/>
                  </a:schemeClr>
                </a:solidFill>
                <a:latin typeface="Century Gothic" panose="020B0502020202020204" pitchFamily="34" charset="0"/>
              </a:rPr>
              <a:t>Source and cluster words used for phonics practice </a:t>
            </a:r>
          </a:p>
          <a:p>
            <a:pPr>
              <a:lnSpc>
                <a:spcPct val="150000"/>
              </a:lnSpc>
              <a:buClr>
                <a:schemeClr val="accent2"/>
              </a:buClr>
            </a:pPr>
            <a:r>
              <a:rPr lang="en-GB" sz="2800" dirty="0">
                <a:solidFill>
                  <a:schemeClr val="accent5">
                    <a:lumMod val="75000"/>
                  </a:schemeClr>
                </a:solidFill>
                <a:latin typeface="Century Gothic" panose="020B0502020202020204" pitchFamily="34" charset="0"/>
              </a:rPr>
              <a:t> These words are high-frequency and often (near-)cognates</a:t>
            </a:r>
          </a:p>
          <a:p>
            <a:pPr>
              <a:lnSpc>
                <a:spcPct val="150000"/>
              </a:lnSpc>
              <a:buClr>
                <a:schemeClr val="accent2"/>
              </a:buClr>
            </a:pPr>
            <a:r>
              <a:rPr lang="en-GB" sz="2800" dirty="0">
                <a:solidFill>
                  <a:schemeClr val="accent5">
                    <a:lumMod val="75000"/>
                  </a:schemeClr>
                </a:solidFill>
                <a:latin typeface="Century Gothic" panose="020B0502020202020204" pitchFamily="34" charset="0"/>
              </a:rPr>
              <a:t> Their meanings can be learnt incidentally</a:t>
            </a:r>
          </a:p>
          <a:p>
            <a:pPr>
              <a:lnSpc>
                <a:spcPct val="150000"/>
              </a:lnSpc>
              <a:buClr>
                <a:schemeClr val="accent2"/>
              </a:buClr>
            </a:pPr>
            <a:r>
              <a:rPr lang="en-GB" sz="2800" dirty="0">
                <a:solidFill>
                  <a:schemeClr val="accent5">
                    <a:lumMod val="75000"/>
                  </a:schemeClr>
                </a:solidFill>
                <a:latin typeface="Century Gothic" panose="020B0502020202020204" pitchFamily="34" charset="0"/>
              </a:rPr>
              <a:t> Some may also be used in a planned vocabulary set</a:t>
            </a:r>
          </a:p>
        </p:txBody>
      </p:sp>
    </p:spTree>
    <p:extLst>
      <p:ext uri="{BB962C8B-B14F-4D97-AF65-F5344CB8AC3E}">
        <p14:creationId xmlns:p14="http://schemas.microsoft.com/office/powerpoint/2010/main" val="178375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5">
                    <a:lumMod val="75000"/>
                  </a:schemeClr>
                </a:solidFill>
                <a:latin typeface="Century Gothic" panose="020B0502020202020204" pitchFamily="34" charset="0"/>
              </a:rPr>
              <a:t>Today’s talk</a:t>
            </a:r>
          </a:p>
        </p:txBody>
      </p:sp>
      <p:sp>
        <p:nvSpPr>
          <p:cNvPr id="3" name="Content Placeholder 2"/>
          <p:cNvSpPr>
            <a:spLocks noGrp="1"/>
          </p:cNvSpPr>
          <p:nvPr>
            <p:ph idx="1"/>
          </p:nvPr>
        </p:nvSpPr>
        <p:spPr>
          <a:xfrm>
            <a:off x="838200" y="1569276"/>
            <a:ext cx="10515600" cy="4351338"/>
          </a:xfrm>
        </p:spPr>
        <p:txBody>
          <a:bodyPr/>
          <a:lstStyle/>
          <a:p>
            <a:pPr>
              <a:lnSpc>
                <a:spcPct val="150000"/>
              </a:lnSpc>
              <a:buClr>
                <a:schemeClr val="accent2"/>
              </a:buClr>
            </a:pPr>
            <a:r>
              <a:rPr lang="en-GB" dirty="0">
                <a:solidFill>
                  <a:schemeClr val="accent5">
                    <a:lumMod val="75000"/>
                  </a:schemeClr>
                </a:solidFill>
                <a:latin typeface="Century Gothic" panose="020B0502020202020204" pitchFamily="34" charset="0"/>
              </a:rPr>
              <a:t>Principles and key features of SoW</a:t>
            </a:r>
          </a:p>
          <a:p>
            <a:pPr>
              <a:lnSpc>
                <a:spcPct val="150000"/>
              </a:lnSpc>
              <a:buClr>
                <a:schemeClr val="accent2"/>
              </a:buClr>
            </a:pPr>
            <a:r>
              <a:rPr lang="en-GB" dirty="0">
                <a:solidFill>
                  <a:schemeClr val="accent5">
                    <a:lumMod val="75000"/>
                  </a:schemeClr>
                </a:solidFill>
                <a:latin typeface="Century Gothic" panose="020B0502020202020204" pitchFamily="34" charset="0"/>
              </a:rPr>
              <a:t>Walk through of SoW document</a:t>
            </a:r>
          </a:p>
          <a:p>
            <a:pPr>
              <a:lnSpc>
                <a:spcPct val="150000"/>
              </a:lnSpc>
              <a:buClr>
                <a:schemeClr val="accent2"/>
              </a:buClr>
            </a:pPr>
            <a:r>
              <a:rPr lang="en-GB" dirty="0">
                <a:solidFill>
                  <a:schemeClr val="accent5">
                    <a:lumMod val="75000"/>
                  </a:schemeClr>
                </a:solidFill>
                <a:latin typeface="Century Gothic" panose="020B0502020202020204" pitchFamily="34" charset="0"/>
              </a:rPr>
              <a:t>Presentation of a resource based on SoW</a:t>
            </a:r>
          </a:p>
          <a:p>
            <a:pPr>
              <a:lnSpc>
                <a:spcPct val="150000"/>
              </a:lnSpc>
              <a:buClr>
                <a:schemeClr val="accent2"/>
              </a:buClr>
            </a:pPr>
            <a:r>
              <a:rPr lang="en-GB" dirty="0">
                <a:solidFill>
                  <a:schemeClr val="accent5">
                    <a:lumMod val="75000"/>
                  </a:schemeClr>
                </a:solidFill>
                <a:latin typeface="Century Gothic" panose="020B0502020202020204" pitchFamily="34" charset="0"/>
              </a:rPr>
              <a:t>Exploration of other SoW resources</a:t>
            </a:r>
          </a:p>
          <a:p>
            <a:pPr>
              <a:lnSpc>
                <a:spcPct val="150000"/>
              </a:lnSpc>
              <a:buClr>
                <a:schemeClr val="accent2"/>
              </a:buClr>
            </a:pPr>
            <a:r>
              <a:rPr lang="en-GB" dirty="0">
                <a:solidFill>
                  <a:schemeClr val="accent5">
                    <a:lumMod val="75000"/>
                  </a:schemeClr>
                </a:solidFill>
                <a:latin typeface="Century Gothic" panose="020B0502020202020204" pitchFamily="34" charset="0"/>
              </a:rPr>
              <a:t>‘Search and find’ activity</a:t>
            </a:r>
          </a:p>
        </p:txBody>
      </p:sp>
      <p:pic>
        <p:nvPicPr>
          <p:cNvPr id="1026" name="Picture 2" descr="green checkmar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30372" y="1656141"/>
            <a:ext cx="581919" cy="555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080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5">
                    <a:lumMod val="75000"/>
                  </a:schemeClr>
                </a:solidFill>
                <a:latin typeface="Century Gothic" panose="020B0502020202020204" pitchFamily="34" charset="0"/>
              </a:rPr>
              <a:t>Today’s talk</a:t>
            </a:r>
          </a:p>
        </p:txBody>
      </p:sp>
      <p:sp>
        <p:nvSpPr>
          <p:cNvPr id="3" name="Content Placeholder 2"/>
          <p:cNvSpPr>
            <a:spLocks noGrp="1"/>
          </p:cNvSpPr>
          <p:nvPr>
            <p:ph idx="1"/>
          </p:nvPr>
        </p:nvSpPr>
        <p:spPr>
          <a:xfrm>
            <a:off x="838200" y="1867330"/>
            <a:ext cx="10515600" cy="4351338"/>
          </a:xfrm>
        </p:spPr>
        <p:txBody>
          <a:bodyPr>
            <a:normAutofit/>
          </a:bodyPr>
          <a:lstStyle/>
          <a:p>
            <a:pPr>
              <a:lnSpc>
                <a:spcPct val="150000"/>
              </a:lnSpc>
              <a:buClr>
                <a:schemeClr val="accent2"/>
              </a:buClr>
            </a:pPr>
            <a:r>
              <a:rPr lang="en-GB" sz="3200" dirty="0">
                <a:solidFill>
                  <a:schemeClr val="accent5">
                    <a:lumMod val="75000"/>
                  </a:schemeClr>
                </a:solidFill>
                <a:latin typeface="Century Gothic" panose="020B0502020202020204" pitchFamily="34" charset="0"/>
              </a:rPr>
              <a:t>Principles and key features of SoW</a:t>
            </a:r>
          </a:p>
          <a:p>
            <a:pPr>
              <a:lnSpc>
                <a:spcPct val="150000"/>
              </a:lnSpc>
              <a:buClr>
                <a:schemeClr val="accent2"/>
              </a:buClr>
            </a:pPr>
            <a:r>
              <a:rPr lang="en-GB" sz="3200" dirty="0">
                <a:solidFill>
                  <a:schemeClr val="accent5">
                    <a:lumMod val="75000"/>
                  </a:schemeClr>
                </a:solidFill>
                <a:latin typeface="Century Gothic" panose="020B0502020202020204" pitchFamily="34" charset="0"/>
              </a:rPr>
              <a:t>Walk through of SoW document</a:t>
            </a:r>
          </a:p>
          <a:p>
            <a:pPr>
              <a:lnSpc>
                <a:spcPct val="150000"/>
              </a:lnSpc>
              <a:buClr>
                <a:schemeClr val="accent2"/>
              </a:buClr>
            </a:pPr>
            <a:r>
              <a:rPr lang="en-GB" sz="3200" dirty="0">
                <a:solidFill>
                  <a:schemeClr val="accent5">
                    <a:lumMod val="75000"/>
                  </a:schemeClr>
                </a:solidFill>
                <a:latin typeface="Century Gothic" panose="020B0502020202020204" pitchFamily="34" charset="0"/>
              </a:rPr>
              <a:t>Presentation of a resource based on SoW</a:t>
            </a:r>
          </a:p>
          <a:p>
            <a:pPr>
              <a:lnSpc>
                <a:spcPct val="150000"/>
              </a:lnSpc>
              <a:buClr>
                <a:schemeClr val="accent2"/>
              </a:buClr>
            </a:pPr>
            <a:r>
              <a:rPr lang="en-GB" sz="3200" dirty="0" smtClean="0">
                <a:solidFill>
                  <a:schemeClr val="accent5">
                    <a:lumMod val="75000"/>
                  </a:schemeClr>
                </a:solidFill>
                <a:latin typeface="Century Gothic" panose="020B0502020202020204" pitchFamily="34" charset="0"/>
              </a:rPr>
              <a:t>‘Search and find’ activity</a:t>
            </a:r>
            <a:endParaRPr lang="en-GB" sz="3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6834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7057" y="204533"/>
            <a:ext cx="10515600" cy="1325563"/>
          </a:xfrm>
        </p:spPr>
        <p:txBody>
          <a:bodyPr/>
          <a:lstStyle/>
          <a:p>
            <a:pPr algn="ctr"/>
            <a:r>
              <a:rPr lang="en-GB" b="1" dirty="0">
                <a:solidFill>
                  <a:schemeClr val="accent5">
                    <a:lumMod val="75000"/>
                  </a:schemeClr>
                </a:solidFill>
              </a:rPr>
              <a:t>General considerations</a:t>
            </a:r>
            <a:endParaRPr lang="en-GB" dirty="0">
              <a:solidFill>
                <a:schemeClr val="accent5">
                  <a:lumMod val="75000"/>
                </a:schemeClr>
              </a:solidFill>
            </a:endParaRPr>
          </a:p>
        </p:txBody>
      </p:sp>
      <p:sp>
        <p:nvSpPr>
          <p:cNvPr id="3" name="Content Placeholder 2"/>
          <p:cNvSpPr>
            <a:spLocks noGrp="1"/>
          </p:cNvSpPr>
          <p:nvPr>
            <p:ph idx="1"/>
          </p:nvPr>
        </p:nvSpPr>
        <p:spPr>
          <a:xfrm>
            <a:off x="767515" y="1321090"/>
            <a:ext cx="11280503" cy="4841675"/>
          </a:xfrm>
        </p:spPr>
        <p:txBody>
          <a:bodyPr>
            <a:noAutofit/>
          </a:bodyPr>
          <a:lstStyle/>
          <a:p>
            <a:pPr>
              <a:lnSpc>
                <a:spcPct val="160000"/>
              </a:lnSpc>
              <a:buClr>
                <a:schemeClr val="accent2"/>
              </a:buClr>
            </a:pPr>
            <a:r>
              <a:rPr lang="en-GB" sz="2800" dirty="0">
                <a:solidFill>
                  <a:schemeClr val="accent5">
                    <a:lumMod val="75000"/>
                  </a:schemeClr>
                </a:solidFill>
                <a:latin typeface="Century Gothic" panose="020B0502020202020204" pitchFamily="34" charset="0"/>
              </a:rPr>
              <a:t>Integration of the different strands of NCELP pedagogy: grammar, vocabulary and phonics</a:t>
            </a:r>
          </a:p>
          <a:p>
            <a:pPr>
              <a:lnSpc>
                <a:spcPct val="160000"/>
              </a:lnSpc>
              <a:buClr>
                <a:schemeClr val="accent2"/>
              </a:buClr>
            </a:pPr>
            <a:r>
              <a:rPr lang="en-GB" sz="2800" dirty="0">
                <a:solidFill>
                  <a:schemeClr val="accent5">
                    <a:lumMod val="75000"/>
                  </a:schemeClr>
                </a:solidFill>
                <a:latin typeface="Century Gothic" panose="020B0502020202020204" pitchFamily="34" charset="0"/>
              </a:rPr>
              <a:t>Resourcing to enable delivery of an appropriate KS3 curriculum, in line with this pedagogy</a:t>
            </a:r>
          </a:p>
          <a:p>
            <a:pPr>
              <a:lnSpc>
                <a:spcPct val="160000"/>
              </a:lnSpc>
              <a:buClr>
                <a:schemeClr val="accent2"/>
              </a:buClr>
            </a:pPr>
            <a:r>
              <a:rPr lang="en-GB" sz="2800" dirty="0">
                <a:solidFill>
                  <a:schemeClr val="accent5">
                    <a:lumMod val="75000"/>
                  </a:schemeClr>
                </a:solidFill>
                <a:latin typeface="Century Gothic" panose="020B0502020202020204" pitchFamily="34" charset="0"/>
              </a:rPr>
              <a:t>Grammar-driven schemes (rather than topic-based)</a:t>
            </a:r>
          </a:p>
          <a:p>
            <a:pPr>
              <a:lnSpc>
                <a:spcPct val="160000"/>
              </a:lnSpc>
              <a:buClr>
                <a:schemeClr val="accent2"/>
              </a:buClr>
            </a:pPr>
            <a:r>
              <a:rPr lang="en-GB" sz="2800" dirty="0">
                <a:solidFill>
                  <a:schemeClr val="accent5">
                    <a:lumMod val="75000"/>
                  </a:schemeClr>
                </a:solidFill>
                <a:latin typeface="Century Gothic" panose="020B0502020202020204" pitchFamily="34" charset="0"/>
              </a:rPr>
              <a:t>Useable for real-world planning </a:t>
            </a:r>
            <a:r>
              <a:rPr lang="en-GB" sz="2800" dirty="0" smtClean="0">
                <a:solidFill>
                  <a:schemeClr val="accent5">
                    <a:lumMod val="75000"/>
                  </a:schemeClr>
                </a:solidFill>
                <a:latin typeface="Century Gothic" panose="020B0502020202020204" pitchFamily="34" charset="0"/>
              </a:rPr>
              <a:t>purposes</a:t>
            </a:r>
            <a:endParaRPr lang="en-GB" sz="28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52031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6435"/>
            <a:ext cx="10515600" cy="1325563"/>
          </a:xfrm>
        </p:spPr>
        <p:txBody>
          <a:bodyPr/>
          <a:lstStyle/>
          <a:p>
            <a:pPr algn="ctr"/>
            <a:r>
              <a:rPr lang="en-GB" b="1" dirty="0">
                <a:solidFill>
                  <a:schemeClr val="accent5">
                    <a:lumMod val="75000"/>
                  </a:schemeClr>
                </a:solidFill>
              </a:rPr>
              <a:t>Design features</a:t>
            </a:r>
            <a:endParaRPr lang="en-GB" dirty="0">
              <a:solidFill>
                <a:schemeClr val="accent5">
                  <a:lumMod val="75000"/>
                </a:schemeClr>
              </a:solidFill>
            </a:endParaRPr>
          </a:p>
        </p:txBody>
      </p:sp>
      <p:sp>
        <p:nvSpPr>
          <p:cNvPr id="3" name="Content Placeholder 2"/>
          <p:cNvSpPr>
            <a:spLocks noGrp="1"/>
          </p:cNvSpPr>
          <p:nvPr>
            <p:ph idx="1"/>
          </p:nvPr>
        </p:nvSpPr>
        <p:spPr>
          <a:xfrm>
            <a:off x="733624" y="1146238"/>
            <a:ext cx="10724751" cy="5138738"/>
          </a:xfrm>
        </p:spPr>
        <p:txBody>
          <a:bodyPr>
            <a:normAutofit fontScale="92500"/>
          </a:bodyPr>
          <a:lstStyle/>
          <a:p>
            <a:pPr marL="857250" indent="-857250">
              <a:lnSpc>
                <a:spcPct val="150000"/>
              </a:lnSpc>
              <a:buClr>
                <a:schemeClr val="accent2"/>
              </a:buClr>
            </a:pPr>
            <a:r>
              <a:rPr lang="en-GB" sz="2800" dirty="0">
                <a:solidFill>
                  <a:schemeClr val="accent5">
                    <a:lumMod val="75000"/>
                  </a:schemeClr>
                </a:solidFill>
                <a:latin typeface="Century Gothic" panose="020B0502020202020204" pitchFamily="34" charset="0"/>
              </a:rPr>
              <a:t>Common format across languages</a:t>
            </a:r>
          </a:p>
          <a:p>
            <a:pPr marL="857250" indent="-857250">
              <a:lnSpc>
                <a:spcPct val="150000"/>
              </a:lnSpc>
              <a:buClr>
                <a:schemeClr val="accent2"/>
              </a:buClr>
            </a:pPr>
            <a:r>
              <a:rPr lang="en-GB" sz="2800" dirty="0">
                <a:solidFill>
                  <a:schemeClr val="accent5">
                    <a:lumMod val="75000"/>
                  </a:schemeClr>
                </a:solidFill>
                <a:latin typeface="Century Gothic" panose="020B0502020202020204" pitchFamily="34" charset="0"/>
              </a:rPr>
              <a:t>‘Context’ column giving a broad idea of the purpose of the language </a:t>
            </a:r>
            <a:r>
              <a:rPr lang="en-GB" sz="2800" dirty="0" smtClean="0">
                <a:solidFill>
                  <a:schemeClr val="accent5">
                    <a:lumMod val="75000"/>
                  </a:schemeClr>
                </a:solidFill>
                <a:latin typeface="Century Gothic" panose="020B0502020202020204" pitchFamily="34" charset="0"/>
              </a:rPr>
              <a:t>each week</a:t>
            </a:r>
            <a:r>
              <a:rPr lang="en-GB" sz="2800" dirty="0">
                <a:solidFill>
                  <a:schemeClr val="accent5">
                    <a:lumMod val="75000"/>
                  </a:schemeClr>
                </a:solidFill>
                <a:latin typeface="Century Gothic" panose="020B0502020202020204" pitchFamily="34" charset="0"/>
              </a:rPr>
              <a:t>, e.g., “Describing a thing or person”</a:t>
            </a:r>
          </a:p>
          <a:p>
            <a:pPr marL="857250" indent="-857250">
              <a:lnSpc>
                <a:spcPct val="150000"/>
              </a:lnSpc>
              <a:buClr>
                <a:schemeClr val="accent2"/>
              </a:buClr>
            </a:pPr>
            <a:r>
              <a:rPr lang="en-GB" sz="2800" dirty="0">
                <a:solidFill>
                  <a:schemeClr val="accent5">
                    <a:lumMod val="75000"/>
                  </a:schemeClr>
                </a:solidFill>
                <a:latin typeface="Century Gothic" panose="020B0502020202020204" pitchFamily="34" charset="0"/>
              </a:rPr>
              <a:t>‘Notes’ column containing explanations of the language selected and/or ideas for teaching </a:t>
            </a:r>
            <a:r>
              <a:rPr lang="en-GB" sz="2800" dirty="0" smtClean="0">
                <a:solidFill>
                  <a:schemeClr val="accent5">
                    <a:lumMod val="75000"/>
                  </a:schemeClr>
                </a:solidFill>
                <a:latin typeface="Century Gothic" panose="020B0502020202020204" pitchFamily="34" charset="0"/>
              </a:rPr>
              <a:t>it</a:t>
            </a:r>
          </a:p>
          <a:p>
            <a:pPr marL="857250" indent="-857250">
              <a:lnSpc>
                <a:spcPct val="150000"/>
              </a:lnSpc>
              <a:buClr>
                <a:schemeClr val="accent2"/>
              </a:buClr>
            </a:pPr>
            <a:r>
              <a:rPr lang="en-GB" sz="2800" dirty="0" smtClean="0">
                <a:solidFill>
                  <a:schemeClr val="accent5">
                    <a:lumMod val="75000"/>
                  </a:schemeClr>
                </a:solidFill>
                <a:latin typeface="Century Gothic" panose="020B0502020202020204" pitchFamily="34" charset="0"/>
              </a:rPr>
              <a:t>‘Resources’ columns will contain links to teaching sequences and other items on NCELP Resource </a:t>
            </a:r>
            <a:r>
              <a:rPr lang="en-GB" sz="2800" dirty="0" smtClean="0">
                <a:solidFill>
                  <a:schemeClr val="accent5">
                    <a:lumMod val="75000"/>
                  </a:schemeClr>
                </a:solidFill>
                <a:latin typeface="Century Gothic" panose="020B0502020202020204" pitchFamily="34" charset="0"/>
              </a:rPr>
              <a:t>Portal</a:t>
            </a:r>
            <a:endParaRPr lang="en-GB" sz="28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060846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01611"/>
            <a:ext cx="10515600" cy="1325563"/>
          </a:xfrm>
        </p:spPr>
        <p:txBody>
          <a:bodyPr/>
          <a:lstStyle/>
          <a:p>
            <a:pPr algn="ctr"/>
            <a:r>
              <a:rPr lang="en-GB" b="1" dirty="0">
                <a:solidFill>
                  <a:schemeClr val="accent5">
                    <a:lumMod val="75000"/>
                  </a:schemeClr>
                </a:solidFill>
              </a:rPr>
              <a:t>Points to note</a:t>
            </a:r>
            <a:endParaRPr lang="en-GB" dirty="0">
              <a:solidFill>
                <a:schemeClr val="accent5">
                  <a:lumMod val="75000"/>
                </a:schemeClr>
              </a:solidFill>
            </a:endParaRPr>
          </a:p>
        </p:txBody>
      </p:sp>
      <p:sp>
        <p:nvSpPr>
          <p:cNvPr id="3" name="Content Placeholder 2"/>
          <p:cNvSpPr>
            <a:spLocks noGrp="1"/>
          </p:cNvSpPr>
          <p:nvPr>
            <p:ph idx="1"/>
          </p:nvPr>
        </p:nvSpPr>
        <p:spPr>
          <a:xfrm>
            <a:off x="838199" y="1239791"/>
            <a:ext cx="10408921" cy="5062311"/>
          </a:xfrm>
        </p:spPr>
        <p:txBody>
          <a:bodyPr>
            <a:normAutofit fontScale="92500" lnSpcReduction="10000"/>
          </a:bodyPr>
          <a:lstStyle/>
          <a:p>
            <a:pPr marL="857250" indent="-857250">
              <a:lnSpc>
                <a:spcPct val="150000"/>
              </a:lnSpc>
              <a:buClr>
                <a:schemeClr val="accent2"/>
              </a:buClr>
            </a:pPr>
            <a:r>
              <a:rPr lang="en-GB" sz="2800" dirty="0">
                <a:solidFill>
                  <a:schemeClr val="accent5">
                    <a:lumMod val="75000"/>
                  </a:schemeClr>
                </a:solidFill>
                <a:latin typeface="Century Gothic" panose="020B0502020202020204" pitchFamily="34" charset="0"/>
              </a:rPr>
              <a:t>Objectives for each week in terms of grammar, vocabulary and phonics knowledge to be mastered</a:t>
            </a:r>
          </a:p>
          <a:p>
            <a:pPr marL="857250" indent="-857250">
              <a:lnSpc>
                <a:spcPct val="150000"/>
              </a:lnSpc>
              <a:buClr>
                <a:schemeClr val="accent2"/>
              </a:buClr>
            </a:pPr>
            <a:r>
              <a:rPr lang="en-GB" sz="2800" dirty="0">
                <a:solidFill>
                  <a:schemeClr val="accent5">
                    <a:lumMod val="75000"/>
                  </a:schemeClr>
                </a:solidFill>
                <a:latin typeface="Century Gothic" panose="020B0502020202020204" pitchFamily="34" charset="0"/>
              </a:rPr>
              <a:t>Schemes are not tiered, but offer scope for differentiation by the teacher </a:t>
            </a:r>
          </a:p>
          <a:p>
            <a:pPr marL="857250" indent="-857250">
              <a:lnSpc>
                <a:spcPct val="150000"/>
              </a:lnSpc>
              <a:buClr>
                <a:schemeClr val="accent2"/>
              </a:buClr>
            </a:pPr>
            <a:r>
              <a:rPr lang="en-GB" sz="2800" dirty="0">
                <a:solidFill>
                  <a:schemeClr val="accent5">
                    <a:lumMod val="75000"/>
                  </a:schemeClr>
                </a:solidFill>
                <a:latin typeface="Century Gothic" panose="020B0502020202020204" pitchFamily="34" charset="0"/>
              </a:rPr>
              <a:t>Weeks set aside for work on rich texts</a:t>
            </a:r>
          </a:p>
          <a:p>
            <a:pPr marL="857250" indent="-857250">
              <a:lnSpc>
                <a:spcPct val="150000"/>
              </a:lnSpc>
              <a:buClr>
                <a:schemeClr val="accent2"/>
              </a:buClr>
            </a:pPr>
            <a:r>
              <a:rPr lang="en-GB" sz="2800" dirty="0">
                <a:solidFill>
                  <a:schemeClr val="accent5">
                    <a:lumMod val="75000"/>
                  </a:schemeClr>
                </a:solidFill>
                <a:latin typeface="Century Gothic" panose="020B0502020202020204" pitchFamily="34" charset="0"/>
              </a:rPr>
              <a:t>Revision/assessment weeks in terms 2 and 3</a:t>
            </a:r>
          </a:p>
          <a:p>
            <a:pPr marL="857250" indent="-857250">
              <a:lnSpc>
                <a:spcPct val="150000"/>
              </a:lnSpc>
              <a:buClr>
                <a:schemeClr val="accent2"/>
              </a:buClr>
            </a:pPr>
            <a:r>
              <a:rPr lang="en-GB" sz="2800" dirty="0">
                <a:solidFill>
                  <a:schemeClr val="accent5">
                    <a:lumMod val="75000"/>
                  </a:schemeClr>
                </a:solidFill>
                <a:latin typeface="Century Gothic" panose="020B0502020202020204" pitchFamily="34" charset="0"/>
              </a:rPr>
              <a:t>Resourcing of the schemes has begun (available on NCELP resource portal)</a:t>
            </a:r>
          </a:p>
        </p:txBody>
      </p:sp>
    </p:spTree>
    <p:extLst>
      <p:ext uri="{BB962C8B-B14F-4D97-AF65-F5344CB8AC3E}">
        <p14:creationId xmlns:p14="http://schemas.microsoft.com/office/powerpoint/2010/main" val="1189481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7942"/>
            <a:ext cx="10515600" cy="1325563"/>
          </a:xfrm>
        </p:spPr>
        <p:txBody>
          <a:bodyPr/>
          <a:lstStyle/>
          <a:p>
            <a:pPr algn="ctr"/>
            <a:r>
              <a:rPr lang="en-GB" b="1" dirty="0">
                <a:solidFill>
                  <a:schemeClr val="accent5">
                    <a:lumMod val="75000"/>
                  </a:schemeClr>
                </a:solidFill>
                <a:latin typeface="Century Gothic" panose="020B0502020202020204" pitchFamily="34" charset="0"/>
              </a:rPr>
              <a:t>Grammar </a:t>
            </a:r>
            <a:r>
              <a:rPr lang="en-GB" b="1" dirty="0" smtClean="0">
                <a:solidFill>
                  <a:schemeClr val="accent5">
                    <a:lumMod val="75000"/>
                  </a:schemeClr>
                </a:solidFill>
              </a:rPr>
              <a:t>strand (1)</a:t>
            </a:r>
            <a:endParaRPr lang="en-GB" dirty="0">
              <a:solidFill>
                <a:schemeClr val="accent5">
                  <a:lumMod val="75000"/>
                </a:schemeClr>
              </a:solidFill>
            </a:endParaRPr>
          </a:p>
        </p:txBody>
      </p:sp>
      <p:sp>
        <p:nvSpPr>
          <p:cNvPr id="3" name="Content Placeholder 2"/>
          <p:cNvSpPr>
            <a:spLocks noGrp="1"/>
          </p:cNvSpPr>
          <p:nvPr>
            <p:ph idx="1"/>
          </p:nvPr>
        </p:nvSpPr>
        <p:spPr>
          <a:xfrm>
            <a:off x="838200" y="1263513"/>
            <a:ext cx="11005457" cy="5124224"/>
          </a:xfrm>
        </p:spPr>
        <p:txBody>
          <a:bodyPr>
            <a:normAutofit/>
          </a:bodyPr>
          <a:lstStyle/>
          <a:p>
            <a:pPr marL="857250" indent="-857250">
              <a:lnSpc>
                <a:spcPct val="150000"/>
              </a:lnSpc>
              <a:buClr>
                <a:schemeClr val="accent2"/>
              </a:buClr>
            </a:pPr>
            <a:r>
              <a:rPr lang="en-GB" sz="2800" dirty="0">
                <a:solidFill>
                  <a:schemeClr val="accent5">
                    <a:lumMod val="75000"/>
                  </a:schemeClr>
                </a:solidFill>
                <a:latin typeface="Century Gothic" panose="020B0502020202020204" pitchFamily="34" charset="0"/>
              </a:rPr>
              <a:t>Broad parity across languages in terms of key features</a:t>
            </a:r>
          </a:p>
          <a:p>
            <a:pPr marL="857250" indent="-857250">
              <a:lnSpc>
                <a:spcPct val="150000"/>
              </a:lnSpc>
              <a:buClr>
                <a:schemeClr val="accent2"/>
              </a:buClr>
            </a:pPr>
            <a:r>
              <a:rPr lang="en-GB" sz="2800" dirty="0">
                <a:solidFill>
                  <a:schemeClr val="accent5">
                    <a:lumMod val="75000"/>
                  </a:schemeClr>
                </a:solidFill>
                <a:latin typeface="Century Gothic" panose="020B0502020202020204" pitchFamily="34" charset="0"/>
              </a:rPr>
              <a:t>BUT … driven by </a:t>
            </a:r>
            <a:r>
              <a:rPr lang="en-GB" sz="2800" dirty="0" smtClean="0">
                <a:solidFill>
                  <a:schemeClr val="accent5">
                    <a:lumMod val="75000"/>
                  </a:schemeClr>
                </a:solidFill>
                <a:latin typeface="Century Gothic" panose="020B0502020202020204" pitchFamily="34" charset="0"/>
              </a:rPr>
              <a:t>language-specific </a:t>
            </a:r>
            <a:r>
              <a:rPr lang="en-GB" sz="2800" dirty="0">
                <a:solidFill>
                  <a:schemeClr val="accent5">
                    <a:lumMod val="75000"/>
                  </a:schemeClr>
                </a:solidFill>
                <a:latin typeface="Century Gothic" panose="020B0502020202020204" pitchFamily="34" charset="0"/>
              </a:rPr>
              <a:t>characteristics</a:t>
            </a:r>
            <a:endParaRPr lang="en-GB" sz="2400" dirty="0">
              <a:solidFill>
                <a:schemeClr val="accent5">
                  <a:lumMod val="75000"/>
                </a:schemeClr>
              </a:solidFill>
              <a:latin typeface="Century Gothic" panose="020B0502020202020204" pitchFamily="34" charset="0"/>
            </a:endParaRPr>
          </a:p>
          <a:p>
            <a:pPr marL="857250" indent="-857250">
              <a:lnSpc>
                <a:spcPct val="150000"/>
              </a:lnSpc>
              <a:buClr>
                <a:schemeClr val="accent2"/>
              </a:buClr>
            </a:pPr>
            <a:r>
              <a:rPr lang="en-GB" sz="2800" dirty="0">
                <a:solidFill>
                  <a:schemeClr val="accent5">
                    <a:lumMod val="75000"/>
                  </a:schemeClr>
                </a:solidFill>
                <a:latin typeface="Century Gothic" panose="020B0502020202020204" pitchFamily="34" charset="0"/>
              </a:rPr>
              <a:t>Schemes err on the side of slower progression, allowing for more practice of features introduced</a:t>
            </a:r>
          </a:p>
          <a:p>
            <a:pPr marL="857250" indent="-857250">
              <a:lnSpc>
                <a:spcPct val="150000"/>
              </a:lnSpc>
              <a:buClr>
                <a:schemeClr val="accent2"/>
              </a:buClr>
            </a:pPr>
            <a:r>
              <a:rPr lang="en-GB" sz="2800" dirty="0">
                <a:solidFill>
                  <a:schemeClr val="accent5">
                    <a:lumMod val="75000"/>
                  </a:schemeClr>
                </a:solidFill>
                <a:latin typeface="Century Gothic" panose="020B0502020202020204" pitchFamily="34" charset="0"/>
              </a:rPr>
              <a:t>Highly frequent irregular verbs form the basis at the start</a:t>
            </a:r>
          </a:p>
          <a:p>
            <a:pPr marL="857250" indent="-857250">
              <a:lnSpc>
                <a:spcPct val="150000"/>
              </a:lnSpc>
              <a:buClr>
                <a:schemeClr val="accent2"/>
              </a:buClr>
            </a:pPr>
            <a:r>
              <a:rPr lang="en-GB" sz="2800" dirty="0">
                <a:solidFill>
                  <a:schemeClr val="accent5">
                    <a:lumMod val="75000"/>
                  </a:schemeClr>
                </a:solidFill>
                <a:latin typeface="Century Gothic" panose="020B0502020202020204" pitchFamily="34" charset="0"/>
              </a:rPr>
              <a:t>Moving to highly regular and frequent </a:t>
            </a:r>
            <a:r>
              <a:rPr lang="en-GB" sz="2800" dirty="0" smtClean="0">
                <a:solidFill>
                  <a:schemeClr val="accent5">
                    <a:lumMod val="75000"/>
                  </a:schemeClr>
                </a:solidFill>
                <a:latin typeface="Century Gothic" panose="020B0502020202020204" pitchFamily="34" charset="0"/>
              </a:rPr>
              <a:t>verbs</a:t>
            </a:r>
            <a:endParaRPr lang="en-GB" sz="28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35889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4069"/>
            <a:ext cx="10515600" cy="1325563"/>
          </a:xfrm>
        </p:spPr>
        <p:txBody>
          <a:bodyPr/>
          <a:lstStyle/>
          <a:p>
            <a:pPr algn="ctr"/>
            <a:r>
              <a:rPr lang="en-GB" b="1" dirty="0">
                <a:solidFill>
                  <a:schemeClr val="accent5">
                    <a:lumMod val="75000"/>
                  </a:schemeClr>
                </a:solidFill>
                <a:latin typeface="Century Gothic" panose="020B0502020202020204" pitchFamily="34" charset="0"/>
              </a:rPr>
              <a:t>Grammar </a:t>
            </a:r>
            <a:r>
              <a:rPr lang="en-GB" b="1" dirty="0" smtClean="0">
                <a:solidFill>
                  <a:schemeClr val="accent5">
                    <a:lumMod val="75000"/>
                  </a:schemeClr>
                </a:solidFill>
              </a:rPr>
              <a:t>strand (2)</a:t>
            </a:r>
            <a:endParaRPr lang="en-GB" dirty="0">
              <a:solidFill>
                <a:schemeClr val="accent5">
                  <a:lumMod val="75000"/>
                </a:schemeClr>
              </a:solidFill>
            </a:endParaRPr>
          </a:p>
        </p:txBody>
      </p:sp>
      <p:sp>
        <p:nvSpPr>
          <p:cNvPr id="3" name="Content Placeholder 2"/>
          <p:cNvSpPr>
            <a:spLocks noGrp="1"/>
          </p:cNvSpPr>
          <p:nvPr>
            <p:ph idx="1"/>
          </p:nvPr>
        </p:nvSpPr>
        <p:spPr>
          <a:xfrm>
            <a:off x="838200" y="1194970"/>
            <a:ext cx="11019971" cy="4900305"/>
          </a:xfrm>
        </p:spPr>
        <p:txBody>
          <a:bodyPr>
            <a:normAutofit/>
          </a:bodyPr>
          <a:lstStyle/>
          <a:p>
            <a:pPr marL="857250" indent="-857250">
              <a:lnSpc>
                <a:spcPct val="150000"/>
              </a:lnSpc>
              <a:buClr>
                <a:schemeClr val="accent2"/>
              </a:buClr>
            </a:pPr>
            <a:r>
              <a:rPr lang="en-GB" sz="2800" dirty="0">
                <a:solidFill>
                  <a:schemeClr val="accent5">
                    <a:lumMod val="75000"/>
                  </a:schemeClr>
                </a:solidFill>
                <a:latin typeface="Century Gothic" panose="020B0502020202020204" pitchFamily="34" charset="0"/>
              </a:rPr>
              <a:t>Greatly reduces 'chunking' of rote-learned language</a:t>
            </a:r>
          </a:p>
          <a:p>
            <a:pPr marL="1314450" lvl="1" indent="-857250">
              <a:lnSpc>
                <a:spcPct val="150000"/>
              </a:lnSpc>
              <a:buClr>
                <a:schemeClr val="accent2"/>
              </a:buClr>
            </a:pPr>
            <a:r>
              <a:rPr lang="en-GB" sz="2400" dirty="0">
                <a:solidFill>
                  <a:schemeClr val="accent5">
                    <a:lumMod val="75000"/>
                  </a:schemeClr>
                </a:solidFill>
                <a:latin typeface="Century Gothic" panose="020B0502020202020204" pitchFamily="34" charset="0"/>
              </a:rPr>
              <a:t>Promotes true manipulation of language</a:t>
            </a:r>
          </a:p>
          <a:p>
            <a:pPr marL="857250" indent="-857250">
              <a:lnSpc>
                <a:spcPct val="150000"/>
              </a:lnSpc>
              <a:buClr>
                <a:schemeClr val="accent2"/>
              </a:buClr>
            </a:pPr>
            <a:r>
              <a:rPr lang="en-GB" sz="2800" dirty="0">
                <a:solidFill>
                  <a:schemeClr val="accent5">
                    <a:lumMod val="75000"/>
                  </a:schemeClr>
                </a:solidFill>
                <a:latin typeface="Century Gothic" panose="020B0502020202020204" pitchFamily="34" charset="0"/>
              </a:rPr>
              <a:t>Pairs of verb forms (e.g. </a:t>
            </a:r>
            <a:r>
              <a:rPr lang="en-GB" sz="2800" i="1" dirty="0">
                <a:solidFill>
                  <a:schemeClr val="accent5">
                    <a:lumMod val="75000"/>
                  </a:schemeClr>
                </a:solidFill>
                <a:latin typeface="Century Gothic" panose="020B0502020202020204" pitchFamily="34" charset="0"/>
              </a:rPr>
              <a:t>je</a:t>
            </a:r>
            <a:r>
              <a:rPr lang="en-GB" sz="2800" dirty="0">
                <a:solidFill>
                  <a:schemeClr val="accent5">
                    <a:lumMod val="75000"/>
                  </a:schemeClr>
                </a:solidFill>
                <a:latin typeface="Century Gothic" panose="020B0502020202020204" pitchFamily="34" charset="0"/>
              </a:rPr>
              <a:t> versus </a:t>
            </a:r>
            <a:r>
              <a:rPr lang="en-GB" sz="2800" i="1" dirty="0" err="1">
                <a:solidFill>
                  <a:schemeClr val="accent5">
                    <a:lumMod val="75000"/>
                  </a:schemeClr>
                </a:solidFill>
                <a:latin typeface="Century Gothic" panose="020B0502020202020204" pitchFamily="34" charset="0"/>
              </a:rPr>
              <a:t>tu</a:t>
            </a:r>
            <a:r>
              <a:rPr lang="en-GB" sz="2800" dirty="0">
                <a:solidFill>
                  <a:schemeClr val="accent5">
                    <a:lumMod val="75000"/>
                  </a:schemeClr>
                </a:solidFill>
                <a:latin typeface="Century Gothic" panose="020B0502020202020204" pitchFamily="34" charset="0"/>
              </a:rPr>
              <a:t>) presented and their meanings contrasted</a:t>
            </a:r>
          </a:p>
          <a:p>
            <a:pPr marL="857250" indent="-857250">
              <a:lnSpc>
                <a:spcPct val="150000"/>
              </a:lnSpc>
              <a:buClr>
                <a:schemeClr val="accent2"/>
              </a:buClr>
            </a:pPr>
            <a:r>
              <a:rPr lang="en-GB" sz="2800" dirty="0">
                <a:solidFill>
                  <a:schemeClr val="accent5">
                    <a:lumMod val="75000"/>
                  </a:schemeClr>
                </a:solidFill>
                <a:latin typeface="Century Gothic" panose="020B0502020202020204" pitchFamily="34" charset="0"/>
              </a:rPr>
              <a:t>Often introduces and practises features over a two-week period e.g., </a:t>
            </a:r>
            <a:r>
              <a:rPr lang="en-GB" sz="2800" i="1" dirty="0">
                <a:solidFill>
                  <a:schemeClr val="accent5">
                    <a:lumMod val="75000"/>
                  </a:schemeClr>
                </a:solidFill>
                <a:latin typeface="Century Gothic" panose="020B0502020202020204" pitchFamily="34" charset="0"/>
              </a:rPr>
              <a:t>je</a:t>
            </a:r>
            <a:r>
              <a:rPr lang="en-GB" sz="2800" dirty="0">
                <a:solidFill>
                  <a:schemeClr val="accent5">
                    <a:lumMod val="75000"/>
                  </a:schemeClr>
                </a:solidFill>
                <a:latin typeface="Century Gothic" panose="020B0502020202020204" pitchFamily="34" charset="0"/>
              </a:rPr>
              <a:t>, </a:t>
            </a:r>
            <a:r>
              <a:rPr lang="en-GB" sz="2800" i="1" dirty="0" err="1">
                <a:solidFill>
                  <a:schemeClr val="accent5">
                    <a:lumMod val="75000"/>
                  </a:schemeClr>
                </a:solidFill>
                <a:latin typeface="Century Gothic" panose="020B0502020202020204" pitchFamily="34" charset="0"/>
              </a:rPr>
              <a:t>tu</a:t>
            </a:r>
            <a:r>
              <a:rPr lang="en-GB" sz="2800" i="1" dirty="0">
                <a:solidFill>
                  <a:schemeClr val="accent5">
                    <a:lumMod val="75000"/>
                  </a:schemeClr>
                </a:solidFill>
                <a:latin typeface="Century Gothic" panose="020B0502020202020204" pitchFamily="34" charset="0"/>
              </a:rPr>
              <a:t> </a:t>
            </a:r>
            <a:r>
              <a:rPr lang="en-GB" sz="2800" dirty="0">
                <a:solidFill>
                  <a:schemeClr val="accent5">
                    <a:lumMod val="75000"/>
                  </a:schemeClr>
                </a:solidFill>
                <a:latin typeface="Century Gothic" panose="020B0502020202020204" pitchFamily="34" charset="0"/>
              </a:rPr>
              <a:t>and</a:t>
            </a:r>
            <a:r>
              <a:rPr lang="en-GB" sz="2800" i="1" dirty="0">
                <a:solidFill>
                  <a:schemeClr val="accent5">
                    <a:lumMod val="75000"/>
                  </a:schemeClr>
                </a:solidFill>
                <a:latin typeface="Century Gothic" panose="020B0502020202020204" pitchFamily="34" charset="0"/>
              </a:rPr>
              <a:t> il</a:t>
            </a:r>
            <a:r>
              <a:rPr lang="en-GB" sz="2800" dirty="0">
                <a:solidFill>
                  <a:schemeClr val="accent5">
                    <a:lumMod val="75000"/>
                  </a:schemeClr>
                </a:solidFill>
                <a:latin typeface="Century Gothic" panose="020B0502020202020204" pitchFamily="34" charset="0"/>
              </a:rPr>
              <a:t> forms of the verb </a:t>
            </a:r>
          </a:p>
          <a:p>
            <a:pPr marL="1314450" lvl="1" indent="-857250">
              <a:lnSpc>
                <a:spcPct val="150000"/>
              </a:lnSpc>
              <a:buClr>
                <a:schemeClr val="accent2"/>
              </a:buClr>
            </a:pPr>
            <a:r>
              <a:rPr lang="en-GB" sz="2400" dirty="0">
                <a:solidFill>
                  <a:schemeClr val="accent5">
                    <a:lumMod val="75000"/>
                  </a:schemeClr>
                </a:solidFill>
                <a:latin typeface="Century Gothic" panose="020B0502020202020204" pitchFamily="34" charset="0"/>
              </a:rPr>
              <a:t>But pairs of forms contrasted at a time</a:t>
            </a:r>
          </a:p>
        </p:txBody>
      </p:sp>
    </p:spTree>
    <p:extLst>
      <p:ext uri="{BB962C8B-B14F-4D97-AF65-F5344CB8AC3E}">
        <p14:creationId xmlns:p14="http://schemas.microsoft.com/office/powerpoint/2010/main" val="93603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1005"/>
            <a:ext cx="10515600" cy="1325563"/>
          </a:xfrm>
        </p:spPr>
        <p:txBody>
          <a:bodyPr/>
          <a:lstStyle/>
          <a:p>
            <a:pPr algn="ctr"/>
            <a:r>
              <a:rPr lang="en-GB" b="1" dirty="0">
                <a:solidFill>
                  <a:schemeClr val="accent5">
                    <a:lumMod val="75000"/>
                  </a:schemeClr>
                </a:solidFill>
                <a:latin typeface="Century Gothic" panose="020B0502020202020204" pitchFamily="34" charset="0"/>
              </a:rPr>
              <a:t>Grammar </a:t>
            </a:r>
            <a:r>
              <a:rPr lang="en-GB" b="1" dirty="0" smtClean="0">
                <a:solidFill>
                  <a:schemeClr val="accent5">
                    <a:lumMod val="75000"/>
                  </a:schemeClr>
                </a:solidFill>
              </a:rPr>
              <a:t>strand (3)</a:t>
            </a:r>
            <a:endParaRPr lang="en-GB" dirty="0">
              <a:solidFill>
                <a:schemeClr val="accent5">
                  <a:lumMod val="75000"/>
                </a:schemeClr>
              </a:solidFill>
            </a:endParaRPr>
          </a:p>
        </p:txBody>
      </p:sp>
      <p:sp>
        <p:nvSpPr>
          <p:cNvPr id="3" name="Content Placeholder 2"/>
          <p:cNvSpPr>
            <a:spLocks noGrp="1"/>
          </p:cNvSpPr>
          <p:nvPr>
            <p:ph idx="1"/>
          </p:nvPr>
        </p:nvSpPr>
        <p:spPr>
          <a:xfrm>
            <a:off x="838200" y="1754762"/>
            <a:ext cx="10515600" cy="4351338"/>
          </a:xfrm>
        </p:spPr>
        <p:txBody>
          <a:bodyPr>
            <a:noAutofit/>
          </a:bodyPr>
          <a:lstStyle/>
          <a:p>
            <a:pPr marL="857250" indent="-857250">
              <a:lnSpc>
                <a:spcPct val="160000"/>
              </a:lnSpc>
              <a:buClr>
                <a:schemeClr val="accent2"/>
              </a:buClr>
            </a:pPr>
            <a:r>
              <a:rPr lang="en-GB" sz="2800" dirty="0">
                <a:solidFill>
                  <a:schemeClr val="accent5">
                    <a:lumMod val="75000"/>
                  </a:schemeClr>
                </a:solidFill>
                <a:latin typeface="Century Gothic" panose="020B0502020202020204" pitchFamily="34" charset="0"/>
              </a:rPr>
              <a:t>Re-visiting of grammar in 'Grammar' column</a:t>
            </a:r>
          </a:p>
          <a:p>
            <a:pPr marL="857250" indent="-857250">
              <a:lnSpc>
                <a:spcPct val="160000"/>
              </a:lnSpc>
              <a:buClr>
                <a:schemeClr val="accent2"/>
              </a:buClr>
            </a:pPr>
            <a:r>
              <a:rPr lang="en-GB" sz="2800" dirty="0">
                <a:solidFill>
                  <a:schemeClr val="accent5">
                    <a:lumMod val="75000"/>
                  </a:schemeClr>
                </a:solidFill>
                <a:latin typeface="Century Gothic" panose="020B0502020202020204" pitchFamily="34" charset="0"/>
              </a:rPr>
              <a:t>Where possible, information gaps in practice activities</a:t>
            </a:r>
          </a:p>
          <a:p>
            <a:pPr marL="857250" indent="-857250">
              <a:lnSpc>
                <a:spcPct val="160000"/>
              </a:lnSpc>
              <a:buClr>
                <a:schemeClr val="accent2"/>
              </a:buClr>
            </a:pPr>
            <a:r>
              <a:rPr lang="en-GB" sz="2800" dirty="0">
                <a:solidFill>
                  <a:schemeClr val="accent5">
                    <a:lumMod val="75000"/>
                  </a:schemeClr>
                </a:solidFill>
              </a:rPr>
              <a:t>Activities allow for differing levels of support to be provided</a:t>
            </a:r>
          </a:p>
        </p:txBody>
      </p:sp>
    </p:spTree>
    <p:extLst>
      <p:ext uri="{BB962C8B-B14F-4D97-AF65-F5344CB8AC3E}">
        <p14:creationId xmlns:p14="http://schemas.microsoft.com/office/powerpoint/2010/main" val="811287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72490" y="278235"/>
            <a:ext cx="10515600" cy="1325563"/>
          </a:xfrm>
        </p:spPr>
        <p:txBody>
          <a:bodyPr/>
          <a:lstStyle/>
          <a:p>
            <a:pPr algn="ctr"/>
            <a:r>
              <a:rPr lang="en-GB" b="1" dirty="0">
                <a:solidFill>
                  <a:schemeClr val="accent5">
                    <a:lumMod val="75000"/>
                  </a:schemeClr>
                </a:solidFill>
              </a:rPr>
              <a:t>Vocabulary strand (1)</a:t>
            </a:r>
            <a:endParaRPr lang="en-GB" dirty="0">
              <a:solidFill>
                <a:schemeClr val="accent5">
                  <a:lumMod val="75000"/>
                </a:schemeClr>
              </a:solidFill>
            </a:endParaRPr>
          </a:p>
        </p:txBody>
      </p:sp>
      <p:sp>
        <p:nvSpPr>
          <p:cNvPr id="3" name="Content Placeholder 2"/>
          <p:cNvSpPr>
            <a:spLocks noGrp="1"/>
          </p:cNvSpPr>
          <p:nvPr>
            <p:ph idx="4294967295"/>
          </p:nvPr>
        </p:nvSpPr>
        <p:spPr>
          <a:xfrm>
            <a:off x="1066800" y="1476375"/>
            <a:ext cx="11125200" cy="4568825"/>
          </a:xfrm>
        </p:spPr>
        <p:txBody>
          <a:bodyPr>
            <a:normAutofit/>
          </a:bodyPr>
          <a:lstStyle/>
          <a:p>
            <a:pPr>
              <a:buClr>
                <a:schemeClr val="accent2"/>
              </a:buClr>
            </a:pPr>
            <a:r>
              <a:rPr lang="en-GB" sz="2800" dirty="0" smtClean="0">
                <a:solidFill>
                  <a:schemeClr val="accent5">
                    <a:lumMod val="75000"/>
                  </a:schemeClr>
                </a:solidFill>
                <a:latin typeface="Century Gothic" panose="020B0502020202020204" pitchFamily="34" charset="0"/>
              </a:rPr>
              <a:t>10 </a:t>
            </a:r>
            <a:r>
              <a:rPr lang="en-GB" sz="2800" dirty="0">
                <a:solidFill>
                  <a:schemeClr val="accent5">
                    <a:lumMod val="75000"/>
                  </a:schemeClr>
                </a:solidFill>
                <a:latin typeface="Century Gothic" panose="020B0502020202020204" pitchFamily="34" charset="0"/>
              </a:rPr>
              <a:t>new words per </a:t>
            </a:r>
            <a:r>
              <a:rPr lang="en-GB" sz="2800" dirty="0" smtClean="0">
                <a:solidFill>
                  <a:schemeClr val="accent5">
                    <a:lumMod val="75000"/>
                  </a:schemeClr>
                </a:solidFill>
                <a:latin typeface="Century Gothic" panose="020B0502020202020204" pitchFamily="34" charset="0"/>
              </a:rPr>
              <a:t>week </a:t>
            </a:r>
            <a:r>
              <a:rPr lang="en-GB" sz="2800" b="1" i="1" dirty="0" smtClean="0">
                <a:solidFill>
                  <a:schemeClr val="accent5">
                    <a:lumMod val="75000"/>
                  </a:schemeClr>
                </a:solidFill>
                <a:latin typeface="Century Gothic" panose="020B0502020202020204" pitchFamily="34" charset="0"/>
              </a:rPr>
              <a:t>on </a:t>
            </a:r>
            <a:r>
              <a:rPr lang="en-GB" sz="2800" b="1" i="1" dirty="0">
                <a:solidFill>
                  <a:schemeClr val="accent5">
                    <a:lumMod val="75000"/>
                  </a:schemeClr>
                </a:solidFill>
                <a:latin typeface="Century Gothic" panose="020B0502020202020204" pitchFamily="34" charset="0"/>
              </a:rPr>
              <a:t>average</a:t>
            </a:r>
          </a:p>
          <a:p>
            <a:pPr>
              <a:buClr>
                <a:schemeClr val="accent2"/>
              </a:buClr>
            </a:pPr>
            <a:endParaRPr lang="en-GB" sz="2800" dirty="0">
              <a:solidFill>
                <a:schemeClr val="accent5">
                  <a:lumMod val="75000"/>
                </a:schemeClr>
              </a:solidFill>
              <a:latin typeface="Century Gothic" panose="020B0502020202020204" pitchFamily="34" charset="0"/>
            </a:endParaRPr>
          </a:p>
          <a:p>
            <a:pPr>
              <a:buClr>
                <a:schemeClr val="accent2"/>
              </a:buClr>
            </a:pPr>
            <a:r>
              <a:rPr lang="en-GB" sz="2800" dirty="0">
                <a:solidFill>
                  <a:schemeClr val="accent5">
                    <a:lumMod val="75000"/>
                  </a:schemeClr>
                </a:solidFill>
                <a:latin typeface="Century Gothic" panose="020B0502020202020204" pitchFamily="34" charset="0"/>
              </a:rPr>
              <a:t>Word selection informed by</a:t>
            </a:r>
          </a:p>
          <a:p>
            <a:pPr>
              <a:buClr>
                <a:schemeClr val="accent2"/>
              </a:buClr>
            </a:pPr>
            <a:endParaRPr lang="en-GB" sz="2800" dirty="0">
              <a:solidFill>
                <a:schemeClr val="accent5">
                  <a:lumMod val="75000"/>
                </a:schemeClr>
              </a:solidFill>
              <a:latin typeface="Century Gothic" panose="020B0502020202020204" pitchFamily="34" charset="0"/>
            </a:endParaRPr>
          </a:p>
          <a:p>
            <a:pPr lvl="1">
              <a:buClr>
                <a:schemeClr val="accent2"/>
              </a:buClr>
            </a:pPr>
            <a:r>
              <a:rPr lang="en-GB" sz="2800" dirty="0">
                <a:solidFill>
                  <a:schemeClr val="accent5">
                    <a:lumMod val="75000"/>
                  </a:schemeClr>
                </a:solidFill>
                <a:latin typeface="Century Gothic" panose="020B0502020202020204" pitchFamily="34" charset="0"/>
              </a:rPr>
              <a:t>Word frequency – largely words in 2000 most frequent</a:t>
            </a:r>
          </a:p>
          <a:p>
            <a:pPr lvl="1">
              <a:buClr>
                <a:schemeClr val="accent2"/>
              </a:buClr>
            </a:pPr>
            <a:r>
              <a:rPr lang="en-GB" sz="2800" dirty="0">
                <a:solidFill>
                  <a:schemeClr val="accent5">
                    <a:lumMod val="75000"/>
                  </a:schemeClr>
                </a:solidFill>
                <a:latin typeface="Century Gothic" panose="020B0502020202020204" pitchFamily="34" charset="0"/>
              </a:rPr>
              <a:t> Building a </a:t>
            </a:r>
            <a:r>
              <a:rPr lang="en-GB" sz="2800" b="1" dirty="0">
                <a:solidFill>
                  <a:schemeClr val="accent5">
                    <a:lumMod val="75000"/>
                  </a:schemeClr>
                </a:solidFill>
                <a:latin typeface="Century Gothic" panose="020B0502020202020204" pitchFamily="34" charset="0"/>
              </a:rPr>
              <a:t>verb</a:t>
            </a:r>
            <a:r>
              <a:rPr lang="en-GB" sz="2800" dirty="0">
                <a:solidFill>
                  <a:schemeClr val="accent5">
                    <a:lumMod val="75000"/>
                  </a:schemeClr>
                </a:solidFill>
                <a:latin typeface="Century Gothic" panose="020B0502020202020204" pitchFamily="34" charset="0"/>
              </a:rPr>
              <a:t> lexicon from early stages</a:t>
            </a:r>
          </a:p>
          <a:p>
            <a:pPr lvl="1">
              <a:buClr>
                <a:schemeClr val="accent2"/>
              </a:buClr>
            </a:pPr>
            <a:r>
              <a:rPr lang="en-GB" sz="2800" dirty="0">
                <a:solidFill>
                  <a:schemeClr val="accent5">
                    <a:lumMod val="75000"/>
                  </a:schemeClr>
                </a:solidFill>
                <a:latin typeface="Century Gothic" panose="020B0502020202020204" pitchFamily="34" charset="0"/>
              </a:rPr>
              <a:t>Mixed word classes, allows sentence creation from start</a:t>
            </a:r>
          </a:p>
          <a:p>
            <a:pPr lvl="2">
              <a:buClr>
                <a:schemeClr val="accent2"/>
              </a:buClr>
            </a:pPr>
            <a:r>
              <a:rPr lang="en-GB" sz="2400" dirty="0">
                <a:solidFill>
                  <a:schemeClr val="accent5">
                    <a:lumMod val="75000"/>
                  </a:schemeClr>
                </a:solidFill>
                <a:latin typeface="Century Gothic" panose="020B0502020202020204" pitchFamily="34" charset="0"/>
              </a:rPr>
              <a:t>But words selected to support the grammar</a:t>
            </a:r>
          </a:p>
          <a:p>
            <a:pPr lvl="1">
              <a:buClr>
                <a:schemeClr val="accent2"/>
              </a:buClr>
            </a:pPr>
            <a:r>
              <a:rPr lang="en-GB" sz="2800" dirty="0">
                <a:solidFill>
                  <a:schemeClr val="accent5">
                    <a:lumMod val="75000"/>
                  </a:schemeClr>
                </a:solidFill>
                <a:latin typeface="Century Gothic" panose="020B0502020202020204" pitchFamily="34" charset="0"/>
              </a:rPr>
              <a:t>Relevance to grammar and </a:t>
            </a:r>
            <a:r>
              <a:rPr lang="en-GB" sz="2800" dirty="0" smtClean="0">
                <a:solidFill>
                  <a:schemeClr val="accent5">
                    <a:lumMod val="75000"/>
                  </a:schemeClr>
                </a:solidFill>
                <a:latin typeface="Century Gothic" panose="020B0502020202020204" pitchFamily="34" charset="0"/>
              </a:rPr>
              <a:t>phonics</a:t>
            </a:r>
            <a:endParaRPr lang="en-GB" sz="28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730666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2332</Words>
  <Application>Microsoft Office PowerPoint</Application>
  <PresentationFormat>Widescreen</PresentationFormat>
  <Paragraphs>157</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Tw Cen MT</vt:lpstr>
      <vt:lpstr>1_Office Theme</vt:lpstr>
      <vt:lpstr>Scheme of work development </vt:lpstr>
      <vt:lpstr>Today’s talk</vt:lpstr>
      <vt:lpstr>General considerations</vt:lpstr>
      <vt:lpstr>Design features</vt:lpstr>
      <vt:lpstr>Points to note</vt:lpstr>
      <vt:lpstr>Grammar strand (1)</vt:lpstr>
      <vt:lpstr>Grammar strand (2)</vt:lpstr>
      <vt:lpstr>Grammar strand (3)</vt:lpstr>
      <vt:lpstr>Vocabulary strand (1)</vt:lpstr>
      <vt:lpstr>Vocabulary strand (2)</vt:lpstr>
      <vt:lpstr>Phonics strand (1) </vt:lpstr>
      <vt:lpstr>Phonics strand (2)</vt:lpstr>
      <vt:lpstr>Today’s talk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Helen Thomas</cp:lastModifiedBy>
  <cp:revision>23</cp:revision>
  <dcterms:created xsi:type="dcterms:W3CDTF">2019-03-27T07:30:03Z</dcterms:created>
  <dcterms:modified xsi:type="dcterms:W3CDTF">2019-11-26T12:44:58Z</dcterms:modified>
</cp:coreProperties>
</file>