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8" r:id="rId3"/>
    <p:sldId id="281" r:id="rId4"/>
    <p:sldId id="282" r:id="rId5"/>
    <p:sldId id="283" r:id="rId6"/>
    <p:sldId id="284" r:id="rId7"/>
    <p:sldId id="277" r:id="rId8"/>
    <p:sldId id="278" r:id="rId9"/>
    <p:sldId id="279" r:id="rId10"/>
    <p:sldId id="280"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500"/>
    <a:srgbClr val="115076"/>
    <a:srgbClr val="FE7F00"/>
    <a:srgbClr val="E65D00"/>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0" autoAdjust="0"/>
    <p:restoredTop sz="70081" autoAdjust="0"/>
  </p:normalViewPr>
  <p:slideViewPr>
    <p:cSldViewPr snapToGrid="0">
      <p:cViewPr varScale="1">
        <p:scale>
          <a:sx n="77" d="100"/>
          <a:sy n="77" d="100"/>
        </p:scale>
        <p:origin x="18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pictures selected are available</a:t>
            </a:r>
            <a:r>
              <a:rPr lang="en-GB" baseline="0" dirty="0" smtClean="0"/>
              <a:t> under a Creative Common license, no attribution required.</a:t>
            </a:r>
            <a:br>
              <a:rPr lang="en-GB" baseline="0" dirty="0" smtClean="0"/>
            </a:br>
            <a:r>
              <a:rPr lang="en-GB" baseline="0" dirty="0" smtClean="0"/>
              <a:t>This is the first 10-minute phonics sequence for the sounds ‘u’ and ‘</a:t>
            </a:r>
            <a:r>
              <a:rPr lang="en-GB" baseline="0" dirty="0" err="1" smtClean="0"/>
              <a:t>ou</a:t>
            </a:r>
            <a:r>
              <a:rPr lang="en-GB" baseline="0" dirty="0" smtClean="0"/>
              <a:t>’, which are introduced as a pair to strengthen learners’ ability to differentiate between them.</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Transcript</a:t>
            </a:r>
            <a:r>
              <a:rPr kumimoji="0" lang="fr-FR"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salut / 2: bonjour / 3: nous / 4: sur / 4: utiliser</a:t>
            </a:r>
            <a:endParaRPr kumimoji="0" lang="fr-FR" altLang="en-US" sz="1200" b="0" i="0" u="none" strike="noStrike" cap="none" normalizeH="0" baseline="0" dirty="0" smtClean="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268188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well</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an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opportunity</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check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answers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slide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offers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chance to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elicit</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some</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the cluster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en-US" sz="1200" b="0" i="0" u="none" strike="noStrike" cap="none" normalizeH="0" baseline="0" dirty="0" smtClean="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412237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‘U’ </a:t>
            </a:r>
            <a:r>
              <a:rPr lang="en-GB" baseline="0" dirty="0" smtClean="0"/>
              <a:t>and then present and practise the pronunciation of the </a:t>
            </a:r>
            <a:r>
              <a:rPr lang="en-GB" b="1" baseline="0" dirty="0" smtClean="0"/>
              <a:t>source word ‘</a:t>
            </a:r>
            <a:r>
              <a:rPr lang="en-GB" b="1" baseline="0" dirty="0" err="1" smtClean="0"/>
              <a:t>tu</a:t>
            </a:r>
            <a:r>
              <a:rPr lang="en-GB" b="1" baseline="0" dirty="0" smtClean="0"/>
              <a:t>’.</a:t>
            </a:r>
            <a:r>
              <a:rPr lang="en-GB" baseline="0" dirty="0" smtClean="0"/>
              <a:t/>
            </a:r>
            <a:br>
              <a:rPr lang="en-GB" baseline="0" dirty="0" smtClean="0"/>
            </a:br>
            <a:r>
              <a:rPr lang="en-GB" dirty="0" err="1" smtClean="0"/>
              <a:t>A</a:t>
            </a:r>
            <a:r>
              <a:rPr lang="en-GB" dirty="0" smtClean="0"/>
              <a:t> possible gesture for this </a:t>
            </a:r>
            <a:r>
              <a:rPr lang="en-GB" b="1" dirty="0" smtClean="0"/>
              <a:t>source </a:t>
            </a:r>
            <a:r>
              <a:rPr lang="en-GB" dirty="0" smtClean="0"/>
              <a:t>word</a:t>
            </a:r>
            <a:r>
              <a:rPr lang="en-GB" baseline="0" dirty="0" smtClean="0"/>
              <a:t> </a:t>
            </a:r>
            <a:r>
              <a:rPr lang="en-GB" dirty="0" smtClean="0"/>
              <a:t>would be to point to someone else as though</a:t>
            </a:r>
            <a:r>
              <a:rPr lang="en-GB" baseline="0" dirty="0" smtClean="0"/>
              <a:t> addressing him/her ‘you’.</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8859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‘U’ </a:t>
            </a:r>
            <a:r>
              <a:rPr lang="en-GB" baseline="0" dirty="0" smtClean="0"/>
              <a:t>and then present and practise the pronunciation of the </a:t>
            </a:r>
            <a:r>
              <a:rPr lang="en-GB" b="1" baseline="0" dirty="0" smtClean="0"/>
              <a:t>source word ‘</a:t>
            </a:r>
            <a:r>
              <a:rPr lang="en-GB" b="1" baseline="0" dirty="0" err="1" smtClean="0"/>
              <a:t>tu</a:t>
            </a:r>
            <a:r>
              <a:rPr lang="en-GB" b="1" baseline="0" dirty="0" smtClean="0"/>
              <a:t>’.</a:t>
            </a:r>
            <a:r>
              <a:rPr lang="en-GB" baseline="0" dirty="0" smtClean="0"/>
              <a:t/>
            </a:r>
            <a:br>
              <a:rPr lang="en-GB" baseline="0" dirty="0" smtClean="0"/>
            </a:br>
            <a:r>
              <a:rPr lang="en-GB" dirty="0" err="1" smtClean="0"/>
              <a:t>A</a:t>
            </a:r>
            <a:r>
              <a:rPr lang="en-GB" dirty="0" smtClean="0"/>
              <a:t> possible gesture for this </a:t>
            </a:r>
            <a:r>
              <a:rPr lang="en-GB" b="1" dirty="0" smtClean="0"/>
              <a:t>source </a:t>
            </a:r>
            <a:r>
              <a:rPr lang="en-GB" dirty="0" smtClean="0"/>
              <a:t>word</a:t>
            </a:r>
            <a:r>
              <a:rPr lang="en-GB" baseline="0" dirty="0" smtClean="0"/>
              <a:t> </a:t>
            </a:r>
            <a:r>
              <a:rPr lang="en-GB" dirty="0" smtClean="0"/>
              <a:t>would be to point to someone else as though</a:t>
            </a:r>
            <a:r>
              <a:rPr lang="en-GB" baseline="0" dirty="0" smtClean="0"/>
              <a:t> addressing him/her ‘you’.</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78460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individual </a:t>
            </a:r>
            <a:r>
              <a:rPr lang="en-GB" b="1" baseline="0" dirty="0" smtClean="0"/>
              <a:t>SSC ‘OU’ </a:t>
            </a:r>
            <a:r>
              <a:rPr lang="en-GB" baseline="0" dirty="0" smtClean="0"/>
              <a:t>and then present and practise the pronunciation of the </a:t>
            </a:r>
            <a:r>
              <a:rPr lang="en-GB" b="1" baseline="0" dirty="0" smtClean="0"/>
              <a:t>source word ‘nous’.</a:t>
            </a:r>
            <a:endParaRPr lang="en-GB" b="1" dirty="0" smtClean="0"/>
          </a:p>
          <a:p>
            <a:r>
              <a:rPr lang="en-GB" dirty="0" smtClean="0"/>
              <a:t>A possible gesture for this </a:t>
            </a:r>
            <a:r>
              <a:rPr lang="en-GB" b="1" dirty="0" smtClean="0"/>
              <a:t>source </a:t>
            </a:r>
            <a:r>
              <a:rPr lang="en-GB" dirty="0" smtClean="0"/>
              <a:t>word</a:t>
            </a:r>
            <a:r>
              <a:rPr lang="en-GB" baseline="0" dirty="0" smtClean="0"/>
              <a:t> </a:t>
            </a:r>
            <a:r>
              <a:rPr lang="en-GB" dirty="0" smtClean="0"/>
              <a:t>would be to have</a:t>
            </a:r>
            <a:r>
              <a:rPr lang="en-GB" baseline="0" dirty="0" smtClean="0"/>
              <a:t> both hands draw semi-circles out away from the body.  </a:t>
            </a:r>
            <a:br>
              <a:rPr lang="en-GB" baseline="0" dirty="0" smtClean="0"/>
            </a:br>
            <a:r>
              <a:rPr lang="en-GB" baseline="0" dirty="0" smtClean="0"/>
              <a:t>Hands start by the sides of the body, circle swiftly outwards and join up again in front, indicating the inclusion of the self in a larger group.</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individual </a:t>
            </a:r>
            <a:r>
              <a:rPr lang="en-GB" b="1" baseline="0" dirty="0" smtClean="0"/>
              <a:t>SSC ‘OU’ </a:t>
            </a:r>
            <a:r>
              <a:rPr lang="en-GB" baseline="0" dirty="0" smtClean="0"/>
              <a:t>and then present and practise the pronunciation of the </a:t>
            </a:r>
            <a:r>
              <a:rPr lang="en-GB" b="1" baseline="0" dirty="0" smtClean="0"/>
              <a:t>source word ‘nous’.</a:t>
            </a:r>
            <a:endParaRPr lang="en-GB" b="1" dirty="0" smtClean="0"/>
          </a:p>
          <a:p>
            <a:r>
              <a:rPr lang="en-GB" dirty="0" smtClean="0"/>
              <a:t>A possible gesture for this </a:t>
            </a:r>
            <a:r>
              <a:rPr lang="en-GB" b="1" dirty="0" smtClean="0"/>
              <a:t>source </a:t>
            </a:r>
            <a:r>
              <a:rPr lang="en-GB" dirty="0" smtClean="0"/>
              <a:t>word</a:t>
            </a:r>
            <a:r>
              <a:rPr lang="en-GB" baseline="0" dirty="0" smtClean="0"/>
              <a:t> </a:t>
            </a:r>
            <a:r>
              <a:rPr lang="en-GB" dirty="0" smtClean="0"/>
              <a:t>would be to have</a:t>
            </a:r>
            <a:r>
              <a:rPr lang="en-GB" baseline="0" dirty="0" smtClean="0"/>
              <a:t> both hands draw semi-circles out away from the body.  </a:t>
            </a:r>
            <a:br>
              <a:rPr lang="en-GB" baseline="0" dirty="0" smtClean="0"/>
            </a:br>
            <a:r>
              <a:rPr lang="en-GB" baseline="0" dirty="0" smtClean="0"/>
              <a:t>Hands start by the sides of the body, circle swiftly outwards and join up again in front, indicating the inclusion of the self in a larger group.</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0834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8604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0534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67710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54895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28573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4478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7396668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33569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76167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414466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191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42968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722863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09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07395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80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7.wav"/><Relationship Id="rId12"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8.png"/><Relationship Id="rId5" Type="http://schemas.openxmlformats.org/officeDocument/2006/relationships/audio" Target="../media/audio5.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audio" Target="../media/audio9.wav"/></Relationships>
</file>

<file path=ppt/slides/_rels/slide7.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audio" Target="../media/audio9.wav"/></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audio" Target="../media/audio12.wav"/><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image" Target="../media/image11.png"/><Relationship Id="rId5" Type="http://schemas.openxmlformats.org/officeDocument/2006/relationships/audio" Target="../media/audio10.wav"/><Relationship Id="rId10" Type="http://schemas.openxmlformats.org/officeDocument/2006/relationships/image" Target="../media/image6.png"/><Relationship Id="rId4" Type="http://schemas.openxmlformats.org/officeDocument/2006/relationships/audio" Target="../media/audio4.wav"/><Relationship Id="rId9" Type="http://schemas.openxmlformats.org/officeDocument/2006/relationships/audio" Target="../media/audio14.wav"/><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3.wav"/><Relationship Id="rId7" Type="http://schemas.openxmlformats.org/officeDocument/2006/relationships/audio" Target="../media/audio12.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4.wav"/><Relationship Id="rId9" Type="http://schemas.openxmlformats.org/officeDocument/2006/relationships/audio" Target="../media/audio14.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French SSC </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teaching sequence</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95111" y="3301204"/>
            <a:ext cx="660682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prstClr val="white"/>
                </a:solidFill>
                <a:latin typeface="Century Gothic" panose="020B0502020202020204" pitchFamily="34" charset="0"/>
              </a:rPr>
              <a:t>U / OU [1]</a:t>
            </a:r>
            <a:endParaRPr lang="en-GB" sz="32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7855523"/>
              </p:ext>
            </p:extLst>
          </p:nvPr>
        </p:nvGraphicFramePr>
        <p:xfrm>
          <a:off x="4018119" y="982897"/>
          <a:ext cx="4532243" cy="5283330"/>
        </p:xfrm>
        <a:graphic>
          <a:graphicData uri="http://schemas.openxmlformats.org/drawingml/2006/table">
            <a:tbl>
              <a:tblPr firstRow="1" firstCol="1" bandRow="1">
                <a:tableStyleId>{5940675A-B579-460E-94D1-54222C63F5DA}</a:tableStyleId>
              </a:tblPr>
              <a:tblGrid>
                <a:gridCol w="2269017">
                  <a:extLst>
                    <a:ext uri="{9D8B030D-6E8A-4147-A177-3AD203B41FA5}">
                      <a16:colId xmlns="" xmlns:a16="http://schemas.microsoft.com/office/drawing/2014/main" val="1262708659"/>
                    </a:ext>
                  </a:extLst>
                </a:gridCol>
                <a:gridCol w="2263226">
                  <a:extLst>
                    <a:ext uri="{9D8B030D-6E8A-4147-A177-3AD203B41FA5}">
                      <a16:colId xmlns="" xmlns:a16="http://schemas.microsoft.com/office/drawing/2014/main" val="235387269"/>
                    </a:ext>
                  </a:extLst>
                </a:gridCol>
              </a:tblGrid>
              <a:tr h="488474">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ou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291098217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397995604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1526963004"/>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421193913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390412614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852392960"/>
                  </a:ext>
                </a:extLst>
              </a:tr>
            </a:tbl>
          </a:graphicData>
        </a:graphic>
      </p:graphicFrame>
      <p:sp>
        <p:nvSpPr>
          <p:cNvPr id="4" name="Action Button: Custom 3">
            <a:hlinkClick r:id="" action="ppaction://noaction" highlightClick="1">
              <a:snd r:embed="rId3" name="1a_1_Salut.wav"/>
            </a:hlinkClick>
          </p:cNvPr>
          <p:cNvSpPr/>
          <p:nvPr/>
        </p:nvSpPr>
        <p:spPr>
          <a:xfrm>
            <a:off x="2940187" y="1836367"/>
            <a:ext cx="834666" cy="737082"/>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002060"/>
                </a:solidFill>
                <a:latin typeface="Century Gothic" panose="020B0502020202020204" pitchFamily="34" charset="0"/>
              </a:rPr>
              <a:t>1</a:t>
            </a:r>
          </a:p>
        </p:txBody>
      </p:sp>
      <p:sp>
        <p:nvSpPr>
          <p:cNvPr id="5" name="Action Button: Custom 4">
            <a:hlinkClick r:id="" action="ppaction://noaction" highlightClick="1">
              <a:snd r:embed="rId4" name="1a_2_Bonjour.wav"/>
            </a:hlinkClick>
          </p:cNvPr>
          <p:cNvSpPr/>
          <p:nvPr/>
        </p:nvSpPr>
        <p:spPr>
          <a:xfrm>
            <a:off x="2940165" y="2665232"/>
            <a:ext cx="834666" cy="74888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2</a:t>
            </a:r>
          </a:p>
        </p:txBody>
      </p:sp>
      <p:sp>
        <p:nvSpPr>
          <p:cNvPr id="6" name="Action Button: Custom 5">
            <a:hlinkClick r:id="" action="ppaction://noaction" highlightClick="1">
              <a:snd r:embed="rId5" name="1a_3_Nous.wav"/>
            </a:hlinkClick>
          </p:cNvPr>
          <p:cNvSpPr/>
          <p:nvPr/>
        </p:nvSpPr>
        <p:spPr>
          <a:xfrm>
            <a:off x="2939167" y="3506032"/>
            <a:ext cx="835664" cy="753054"/>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3</a:t>
            </a:r>
          </a:p>
        </p:txBody>
      </p:sp>
      <p:sp>
        <p:nvSpPr>
          <p:cNvPr id="7" name="Action Button: Custom 6">
            <a:hlinkClick r:id="" action="ppaction://noaction" highlightClick="1">
              <a:snd r:embed="rId6" name="1a_4_sur.wav"/>
            </a:hlinkClick>
          </p:cNvPr>
          <p:cNvSpPr/>
          <p:nvPr/>
        </p:nvSpPr>
        <p:spPr>
          <a:xfrm>
            <a:off x="2939167" y="4329609"/>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4</a:t>
            </a:r>
          </a:p>
        </p:txBody>
      </p:sp>
      <p:sp>
        <p:nvSpPr>
          <p:cNvPr id="8" name="Action Button: Custom 7">
            <a:hlinkClick r:id="" action="ppaction://noaction" highlightClick="1">
              <a:snd r:embed="rId7" name="1a_5_utiliser.wav"/>
            </a:hlinkClick>
          </p:cNvPr>
          <p:cNvSpPr/>
          <p:nvPr/>
        </p:nvSpPr>
        <p:spPr>
          <a:xfrm>
            <a:off x="2939167" y="5186114"/>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5</a:t>
            </a:r>
          </a:p>
        </p:txBody>
      </p:sp>
      <p:sp>
        <p:nvSpPr>
          <p:cNvPr id="9" name="Rounded Rectangle 8"/>
          <p:cNvSpPr/>
          <p:nvPr/>
        </p:nvSpPr>
        <p:spPr>
          <a:xfrm>
            <a:off x="9720469" y="218661"/>
            <a:ext cx="2186609" cy="496957"/>
          </a:xfrm>
          <a:prstGeom prst="roundRect">
            <a:avLst/>
          </a:prstGeom>
          <a:solidFill>
            <a:srgbClr val="FE7F0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0" name="TextBox 9"/>
          <p:cNvSpPr txBox="1"/>
          <p:nvPr/>
        </p:nvSpPr>
        <p:spPr>
          <a:xfrm>
            <a:off x="152401" y="50314"/>
            <a:ext cx="8909538" cy="646331"/>
          </a:xfrm>
          <a:prstGeom prst="rect">
            <a:avLst/>
          </a:prstGeom>
          <a:noFill/>
        </p:spPr>
        <p:txBody>
          <a:bodyPr wrap="square" rtlCol="0">
            <a:spAutoFit/>
          </a:bodyPr>
          <a:lstStyle/>
          <a:p>
            <a:r>
              <a:rPr lang="en-GB" sz="2800" dirty="0" err="1" smtClean="0">
                <a:solidFill>
                  <a:srgbClr val="115076"/>
                </a:solidFill>
                <a:latin typeface="Century Gothic" panose="020B0502020202020204" pitchFamily="34" charset="0"/>
              </a:rPr>
              <a:t>Écoute</a:t>
            </a:r>
            <a:r>
              <a:rPr lang="en-GB" sz="2800" dirty="0" smtClean="0">
                <a:solidFill>
                  <a:srgbClr val="115076"/>
                </a:solidFill>
                <a:latin typeface="Century Gothic" panose="020B0502020202020204" pitchFamily="34" charset="0"/>
              </a:rPr>
              <a:t>. </a:t>
            </a:r>
            <a:r>
              <a:rPr lang="en-GB" sz="2800" dirty="0" err="1" smtClean="0">
                <a:solidFill>
                  <a:srgbClr val="115076"/>
                </a:solidFill>
                <a:latin typeface="Century Gothic" panose="020B0502020202020204" pitchFamily="34" charset="0"/>
              </a:rPr>
              <a:t>C’est</a:t>
            </a:r>
            <a:r>
              <a:rPr lang="en-GB" sz="2800" dirty="0" smtClean="0">
                <a:solidFill>
                  <a:srgbClr val="115076"/>
                </a:solidFill>
                <a:latin typeface="Century Gothic" panose="020B0502020202020204" pitchFamily="34" charset="0"/>
              </a:rPr>
              <a:t> </a:t>
            </a:r>
            <a:r>
              <a:rPr lang="en-GB" sz="2800" b="1" dirty="0" smtClean="0">
                <a:solidFill>
                  <a:srgbClr val="115076"/>
                </a:solidFill>
                <a:latin typeface="Century Gothic" panose="020B0502020202020204" pitchFamily="34" charset="0"/>
              </a:rPr>
              <a:t>‘u’ </a:t>
            </a:r>
            <a:r>
              <a:rPr lang="en-GB" sz="2800" dirty="0" err="1" smtClean="0">
                <a:solidFill>
                  <a:srgbClr val="115076"/>
                </a:solidFill>
                <a:latin typeface="Century Gothic" panose="020B0502020202020204" pitchFamily="34" charset="0"/>
              </a:rPr>
              <a:t>ou</a:t>
            </a:r>
            <a:r>
              <a:rPr lang="en-GB" sz="2800" b="1" dirty="0" smtClean="0">
                <a:solidFill>
                  <a:srgbClr val="115076"/>
                </a:solidFill>
                <a:latin typeface="Century Gothic" panose="020B0502020202020204" pitchFamily="34" charset="0"/>
              </a:rPr>
              <a:t> ‘</a:t>
            </a:r>
            <a:r>
              <a:rPr lang="en-GB" sz="2800" b="1" dirty="0" err="1" smtClean="0">
                <a:solidFill>
                  <a:srgbClr val="115076"/>
                </a:solidFill>
                <a:latin typeface="Century Gothic" panose="020B0502020202020204" pitchFamily="34" charset="0"/>
              </a:rPr>
              <a:t>ou</a:t>
            </a:r>
            <a:r>
              <a:rPr lang="en-GB" sz="2800" b="1" dirty="0" smtClean="0">
                <a:solidFill>
                  <a:srgbClr val="115076"/>
                </a:solidFill>
                <a:latin typeface="Century Gothic" panose="020B0502020202020204" pitchFamily="34" charset="0"/>
              </a:rPr>
              <a:t>’ ? </a:t>
            </a:r>
            <a:r>
              <a:rPr lang="en-GB" sz="2800" dirty="0" err="1" smtClean="0">
                <a:solidFill>
                  <a:srgbClr val="115076"/>
                </a:solidFill>
                <a:latin typeface="Century Gothic" panose="020B0502020202020204" pitchFamily="34" charset="0"/>
              </a:rPr>
              <a:t>Coche</a:t>
            </a:r>
            <a:r>
              <a:rPr lang="en-GB" sz="2800" b="1" dirty="0" smtClean="0">
                <a:solidFill>
                  <a:srgbClr val="115076"/>
                </a:solidFill>
                <a:latin typeface="Century Gothic" panose="020B0502020202020204" pitchFamily="34" charset="0"/>
              </a:rPr>
              <a:t> </a:t>
            </a:r>
            <a:r>
              <a:rPr lang="en-GB" sz="3600" b="1" dirty="0" smtClean="0">
                <a:solidFill>
                  <a:srgbClr val="115076"/>
                </a:solidFill>
                <a:latin typeface="Bookshelf Symbol 7" panose="05010101010101010101" pitchFamily="2" charset="2"/>
              </a:rPr>
              <a:t>p</a:t>
            </a:r>
            <a:r>
              <a:rPr lang="en-GB" sz="2800" b="1" dirty="0" smtClean="0">
                <a:solidFill>
                  <a:srgbClr val="115076"/>
                </a:solidFill>
                <a:latin typeface="Century Gothic" panose="020B0502020202020204" pitchFamily="34" charset="0"/>
              </a:rPr>
              <a:t>.</a:t>
            </a:r>
            <a:endParaRPr lang="en-GB" sz="2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751644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75152653"/>
              </p:ext>
            </p:extLst>
          </p:nvPr>
        </p:nvGraphicFramePr>
        <p:xfrm>
          <a:off x="3994673" y="677042"/>
          <a:ext cx="4532243" cy="5283330"/>
        </p:xfrm>
        <a:graphic>
          <a:graphicData uri="http://schemas.openxmlformats.org/drawingml/2006/table">
            <a:tbl>
              <a:tblPr firstRow="1" firstCol="1" bandRow="1">
                <a:tableStyleId>{5940675A-B579-460E-94D1-54222C63F5DA}</a:tableStyleId>
              </a:tblPr>
              <a:tblGrid>
                <a:gridCol w="2269017">
                  <a:extLst>
                    <a:ext uri="{9D8B030D-6E8A-4147-A177-3AD203B41FA5}">
                      <a16:colId xmlns="" xmlns:a16="http://schemas.microsoft.com/office/drawing/2014/main" val="1262708659"/>
                    </a:ext>
                  </a:extLst>
                </a:gridCol>
                <a:gridCol w="2263226">
                  <a:extLst>
                    <a:ext uri="{9D8B030D-6E8A-4147-A177-3AD203B41FA5}">
                      <a16:colId xmlns="" xmlns:a16="http://schemas.microsoft.com/office/drawing/2014/main" val="235387269"/>
                    </a:ext>
                  </a:extLst>
                </a:gridCol>
              </a:tblGrid>
              <a:tr h="488474">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ou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291098217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397995604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1526963004"/>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421193913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390412614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 xmlns:a16="http://schemas.microsoft.com/office/drawing/2014/main" val="852392960"/>
                  </a:ext>
                </a:extLst>
              </a:tr>
            </a:tbl>
          </a:graphicData>
        </a:graphic>
      </p:graphicFrame>
      <p:sp>
        <p:nvSpPr>
          <p:cNvPr id="4" name="Action Button: Custom 3">
            <a:hlinkClick r:id="" action="ppaction://noaction" highlightClick="1">
              <a:snd r:embed="rId3" name="1a_1_Salut.wav"/>
            </a:hlinkClick>
          </p:cNvPr>
          <p:cNvSpPr/>
          <p:nvPr/>
        </p:nvSpPr>
        <p:spPr>
          <a:xfrm>
            <a:off x="2940187" y="1836367"/>
            <a:ext cx="834666" cy="737082"/>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002060"/>
                </a:solidFill>
                <a:latin typeface="Century Gothic" panose="020B0502020202020204" pitchFamily="34" charset="0"/>
              </a:rPr>
              <a:t>1</a:t>
            </a:r>
          </a:p>
        </p:txBody>
      </p:sp>
      <p:sp>
        <p:nvSpPr>
          <p:cNvPr id="5" name="Action Button: Custom 4">
            <a:hlinkClick r:id="" action="ppaction://noaction" highlightClick="1">
              <a:snd r:embed="rId4" name="1a_2_Bonjour.wav"/>
            </a:hlinkClick>
          </p:cNvPr>
          <p:cNvSpPr/>
          <p:nvPr/>
        </p:nvSpPr>
        <p:spPr>
          <a:xfrm>
            <a:off x="2940165" y="2665232"/>
            <a:ext cx="834666" cy="74888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2</a:t>
            </a:r>
          </a:p>
        </p:txBody>
      </p:sp>
      <p:sp>
        <p:nvSpPr>
          <p:cNvPr id="6" name="Action Button: Custom 5">
            <a:hlinkClick r:id="" action="ppaction://noaction" highlightClick="1">
              <a:snd r:embed="rId5" name="1a_3_Nous.wav"/>
            </a:hlinkClick>
          </p:cNvPr>
          <p:cNvSpPr/>
          <p:nvPr/>
        </p:nvSpPr>
        <p:spPr>
          <a:xfrm>
            <a:off x="2939167" y="3506032"/>
            <a:ext cx="835664" cy="753054"/>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3</a:t>
            </a:r>
          </a:p>
        </p:txBody>
      </p:sp>
      <p:sp>
        <p:nvSpPr>
          <p:cNvPr id="7" name="Action Button: Custom 6">
            <a:hlinkClick r:id="" action="ppaction://noaction" highlightClick="1">
              <a:snd r:embed="rId6" name="1a_4_sur.wav"/>
            </a:hlinkClick>
          </p:cNvPr>
          <p:cNvSpPr/>
          <p:nvPr/>
        </p:nvSpPr>
        <p:spPr>
          <a:xfrm>
            <a:off x="2939167" y="4329609"/>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4</a:t>
            </a:r>
          </a:p>
        </p:txBody>
      </p:sp>
      <p:sp>
        <p:nvSpPr>
          <p:cNvPr id="8" name="Action Button: Custom 7">
            <a:hlinkClick r:id="" action="ppaction://noaction" highlightClick="1">
              <a:snd r:embed="rId7" name="1a_5_utiliser.wav"/>
            </a:hlinkClick>
          </p:cNvPr>
          <p:cNvSpPr/>
          <p:nvPr/>
        </p:nvSpPr>
        <p:spPr>
          <a:xfrm>
            <a:off x="2939167" y="5186114"/>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5</a:t>
            </a:r>
          </a:p>
        </p:txBody>
      </p:sp>
      <p:sp>
        <p:nvSpPr>
          <p:cNvPr id="9" name="Rounded Rectangle 8"/>
          <p:cNvSpPr/>
          <p:nvPr/>
        </p:nvSpPr>
        <p:spPr>
          <a:xfrm>
            <a:off x="9720469" y="218661"/>
            <a:ext cx="2186609" cy="496957"/>
          </a:xfrm>
          <a:prstGeom prst="roundRect">
            <a:avLst/>
          </a:prstGeom>
          <a:solidFill>
            <a:srgbClr val="FE7F0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0" name="TextBox 9"/>
          <p:cNvSpPr txBox="1"/>
          <p:nvPr/>
        </p:nvSpPr>
        <p:spPr>
          <a:xfrm>
            <a:off x="152401" y="50314"/>
            <a:ext cx="8909538" cy="523220"/>
          </a:xfrm>
          <a:prstGeom prst="rect">
            <a:avLst/>
          </a:prstGeom>
          <a:noFill/>
        </p:spPr>
        <p:txBody>
          <a:bodyPr wrap="square" rtlCol="0">
            <a:spAutoFit/>
          </a:bodyPr>
          <a:lstStyle/>
          <a:p>
            <a:r>
              <a:rPr lang="en-GB" sz="2800" dirty="0" err="1" smtClean="0">
                <a:solidFill>
                  <a:srgbClr val="115076"/>
                </a:solidFill>
                <a:latin typeface="Century Gothic" panose="020B0502020202020204" pitchFamily="34" charset="0"/>
              </a:rPr>
              <a:t>Réponses</a:t>
            </a:r>
            <a:r>
              <a:rPr lang="en-GB" sz="2800" dirty="0" smtClean="0">
                <a:solidFill>
                  <a:srgbClr val="115076"/>
                </a:solidFill>
                <a:latin typeface="Century Gothic" panose="020B0502020202020204" pitchFamily="34" charset="0"/>
              </a:rPr>
              <a:t>.</a:t>
            </a:r>
            <a:endParaRPr lang="en-GB" sz="2800" b="1" dirty="0">
              <a:solidFill>
                <a:srgbClr val="115076"/>
              </a:solidFill>
              <a:latin typeface="Century Gothic" panose="020B0502020202020204" pitchFamily="34"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1151" y="1610940"/>
            <a:ext cx="757452" cy="789012"/>
          </a:xfrm>
          <a:prstGeom prst="rect">
            <a:avLst/>
          </a:prstGeom>
        </p:spPr>
      </p:pic>
      <p:sp>
        <p:nvSpPr>
          <p:cNvPr id="12" name="TextBox 11"/>
          <p:cNvSpPr txBox="1"/>
          <p:nvPr/>
        </p:nvSpPr>
        <p:spPr>
          <a:xfrm>
            <a:off x="152401" y="1486713"/>
            <a:ext cx="3007386" cy="1107996"/>
          </a:xfrm>
          <a:prstGeom prst="rect">
            <a:avLst/>
          </a:prstGeom>
          <a:noFill/>
        </p:spPr>
        <p:txBody>
          <a:bodyPr wrap="square" rtlCol="0">
            <a:spAutoFit/>
          </a:bodyPr>
          <a:lstStyle/>
          <a:p>
            <a:pPr algn="ctr"/>
            <a:r>
              <a:rPr lang="en-GB" sz="6600" dirty="0" err="1" smtClean="0">
                <a:solidFill>
                  <a:srgbClr val="115076"/>
                </a:solidFill>
                <a:latin typeface="Century Gothic" panose="020B0502020202020204" pitchFamily="34" charset="0"/>
                <a:cs typeface="Calibri" panose="020F0502020204030204" pitchFamily="34" charset="0"/>
              </a:rPr>
              <a:t>Sal</a:t>
            </a:r>
            <a:r>
              <a:rPr lang="en-GB" sz="6600" dirty="0" err="1">
                <a:solidFill>
                  <a:srgbClr val="FA6500"/>
                </a:solidFill>
                <a:latin typeface="Century Gothic" panose="020B0502020202020204" pitchFamily="34" charset="0"/>
                <a:cs typeface="Calibri" panose="020F0502020204030204" pitchFamily="34" charset="0"/>
              </a:rPr>
              <a:t>u</a:t>
            </a:r>
            <a:r>
              <a:rPr lang="en-GB" sz="6600" dirty="0" err="1" smtClean="0">
                <a:solidFill>
                  <a:srgbClr val="115076"/>
                </a:solidFill>
                <a:latin typeface="Century Gothic" panose="020B0502020202020204" pitchFamily="34" charset="0"/>
                <a:cs typeface="Calibri" panose="020F0502020204030204" pitchFamily="34" charset="0"/>
              </a:rPr>
              <a:t>t</a:t>
            </a:r>
            <a:r>
              <a:rPr lang="en-GB" sz="6600" dirty="0" smtClean="0">
                <a:solidFill>
                  <a:srgbClr val="115076"/>
                </a:solidFill>
                <a:latin typeface="Century Gothic" panose="020B0502020202020204" pitchFamily="34" charset="0"/>
                <a:cs typeface="Calibri" panose="020F0502020204030204" pitchFamily="34" charset="0"/>
              </a:rPr>
              <a:t> !</a:t>
            </a:r>
            <a:endParaRPr lang="en-GB" sz="6600" dirty="0">
              <a:solidFill>
                <a:srgbClr val="115076"/>
              </a:solidFill>
              <a:latin typeface="Century Gothic" panose="020B0502020202020204" pitchFamily="34" charset="0"/>
              <a:cs typeface="Calibri" panose="020F0502020204030204" pitchFamily="34"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4043" y="2473506"/>
            <a:ext cx="757452" cy="789012"/>
          </a:xfrm>
          <a:prstGeom prst="rect">
            <a:avLst/>
          </a:prstGeom>
        </p:spPr>
      </p:pic>
      <p:sp>
        <p:nvSpPr>
          <p:cNvPr id="14" name="TextBox 13"/>
          <p:cNvSpPr txBox="1"/>
          <p:nvPr/>
        </p:nvSpPr>
        <p:spPr>
          <a:xfrm>
            <a:off x="8236058" y="2314014"/>
            <a:ext cx="4301405" cy="1107996"/>
          </a:xfrm>
          <a:prstGeom prst="rect">
            <a:avLst/>
          </a:prstGeom>
          <a:noFill/>
        </p:spPr>
        <p:txBody>
          <a:bodyPr wrap="square" rtlCol="0">
            <a:spAutoFit/>
          </a:bodyPr>
          <a:lstStyle/>
          <a:p>
            <a:pPr algn="ctr"/>
            <a:r>
              <a:rPr lang="en-GB" sz="6600" dirty="0" smtClean="0">
                <a:solidFill>
                  <a:srgbClr val="115076"/>
                </a:solidFill>
                <a:latin typeface="Century Gothic" panose="020B0502020202020204" pitchFamily="34" charset="0"/>
                <a:cs typeface="Calibri" panose="020F0502020204030204" pitchFamily="34" charset="0"/>
              </a:rPr>
              <a:t>Bonj</a:t>
            </a:r>
            <a:r>
              <a:rPr lang="en-GB" sz="6600" dirty="0">
                <a:solidFill>
                  <a:srgbClr val="FA6500"/>
                </a:solidFill>
                <a:latin typeface="Century Gothic" panose="020B0502020202020204" pitchFamily="34" charset="0"/>
                <a:cs typeface="Calibri" panose="020F0502020204030204" pitchFamily="34" charset="0"/>
              </a:rPr>
              <a:t>ou</a:t>
            </a:r>
            <a:r>
              <a:rPr lang="en-GB" sz="6600" dirty="0" smtClean="0">
                <a:solidFill>
                  <a:srgbClr val="115076"/>
                </a:solidFill>
                <a:latin typeface="Century Gothic" panose="020B0502020202020204" pitchFamily="34" charset="0"/>
                <a:cs typeface="Calibri" panose="020F0502020204030204" pitchFamily="34" charset="0"/>
              </a:rPr>
              <a:t>r !</a:t>
            </a:r>
            <a:endParaRPr lang="en-GB" sz="6600" dirty="0">
              <a:solidFill>
                <a:srgbClr val="115076"/>
              </a:solidFill>
              <a:latin typeface="Century Gothic" panose="020B0502020202020204" pitchFamily="34" charset="0"/>
              <a:cs typeface="Calibri" panose="020F050202020403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4212" y="3331400"/>
            <a:ext cx="757452" cy="789012"/>
          </a:xfrm>
          <a:prstGeom prst="rect">
            <a:avLst/>
          </a:prstGeom>
        </p:spPr>
      </p:pic>
      <p:sp>
        <p:nvSpPr>
          <p:cNvPr id="16" name="TextBox 15"/>
          <p:cNvSpPr txBox="1"/>
          <p:nvPr/>
        </p:nvSpPr>
        <p:spPr>
          <a:xfrm>
            <a:off x="8590130" y="3148369"/>
            <a:ext cx="3884118" cy="1107996"/>
          </a:xfrm>
          <a:prstGeom prst="rect">
            <a:avLst/>
          </a:prstGeom>
          <a:noFill/>
        </p:spPr>
        <p:txBody>
          <a:bodyPr wrap="square" rtlCol="0">
            <a:spAutoFit/>
          </a:bodyPr>
          <a:lstStyle/>
          <a:p>
            <a:r>
              <a:rPr lang="en-GB" sz="6600" dirty="0" smtClean="0">
                <a:solidFill>
                  <a:srgbClr val="115076"/>
                </a:solidFill>
                <a:latin typeface="Century Gothic" panose="020B0502020202020204" pitchFamily="34" charset="0"/>
                <a:cs typeface="Calibri" panose="020F0502020204030204" pitchFamily="34" charset="0"/>
              </a:rPr>
              <a:t>n</a:t>
            </a:r>
            <a:r>
              <a:rPr lang="en-GB" sz="6600" dirty="0">
                <a:solidFill>
                  <a:srgbClr val="FA6500"/>
                </a:solidFill>
                <a:latin typeface="Century Gothic" panose="020B0502020202020204" pitchFamily="34" charset="0"/>
                <a:cs typeface="Calibri" panose="020F0502020204030204" pitchFamily="34" charset="0"/>
              </a:rPr>
              <a:t>ou</a:t>
            </a:r>
            <a:r>
              <a:rPr lang="en-GB" sz="6600" dirty="0" smtClean="0">
                <a:solidFill>
                  <a:srgbClr val="115076"/>
                </a:solidFill>
                <a:latin typeface="Century Gothic" panose="020B0502020202020204" pitchFamily="34" charset="0"/>
                <a:cs typeface="Calibri" panose="020F0502020204030204" pitchFamily="34" charset="0"/>
              </a:rPr>
              <a:t>s</a:t>
            </a:r>
            <a:endParaRPr lang="en-GB" sz="6600" dirty="0">
              <a:solidFill>
                <a:srgbClr val="7030A0"/>
              </a:solidFill>
              <a:latin typeface="Century Gothic" panose="020B0502020202020204" pitchFamily="34" charset="0"/>
              <a:cs typeface="Calibri" panose="020F050202020403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1151" y="4256365"/>
            <a:ext cx="757452" cy="789012"/>
          </a:xfrm>
          <a:prstGeom prst="rect">
            <a:avLst/>
          </a:prstGeom>
        </p:spPr>
      </p:pic>
      <p:sp>
        <p:nvSpPr>
          <p:cNvPr id="18" name="TextBox 17"/>
          <p:cNvSpPr txBox="1"/>
          <p:nvPr/>
        </p:nvSpPr>
        <p:spPr>
          <a:xfrm>
            <a:off x="292035" y="4120412"/>
            <a:ext cx="3007386" cy="1107996"/>
          </a:xfrm>
          <a:prstGeom prst="rect">
            <a:avLst/>
          </a:prstGeom>
          <a:noFill/>
        </p:spPr>
        <p:txBody>
          <a:bodyPr wrap="square" rtlCol="0">
            <a:spAutoFit/>
          </a:bodyPr>
          <a:lstStyle/>
          <a:p>
            <a:pPr algn="ctr"/>
            <a:r>
              <a:rPr lang="en-GB" sz="6600" dirty="0" smtClean="0">
                <a:solidFill>
                  <a:srgbClr val="115076"/>
                </a:solidFill>
                <a:latin typeface="Century Gothic" panose="020B0502020202020204" pitchFamily="34" charset="0"/>
                <a:cs typeface="Calibri" panose="020F0502020204030204" pitchFamily="34" charset="0"/>
              </a:rPr>
              <a:t>s</a:t>
            </a:r>
            <a:r>
              <a:rPr lang="en-GB" sz="6600" dirty="0">
                <a:solidFill>
                  <a:srgbClr val="FA6500"/>
                </a:solidFill>
                <a:latin typeface="Century Gothic" panose="020B0502020202020204" pitchFamily="34" charset="0"/>
                <a:cs typeface="Calibri" panose="020F0502020204030204" pitchFamily="34" charset="0"/>
              </a:rPr>
              <a:t>u</a:t>
            </a:r>
            <a:r>
              <a:rPr lang="en-GB" sz="6600" dirty="0">
                <a:solidFill>
                  <a:srgbClr val="115076"/>
                </a:solidFill>
                <a:latin typeface="Century Gothic" panose="020B0502020202020204" pitchFamily="34" charset="0"/>
                <a:cs typeface="Calibri" panose="020F0502020204030204" pitchFamily="34" charset="0"/>
              </a:rPr>
              <a:t>r</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8973" y="5134957"/>
            <a:ext cx="757452" cy="789012"/>
          </a:xfrm>
          <a:prstGeom prst="rect">
            <a:avLst/>
          </a:prstGeom>
        </p:spPr>
      </p:pic>
      <p:sp>
        <p:nvSpPr>
          <p:cNvPr id="20" name="TextBox 19"/>
          <p:cNvSpPr txBox="1"/>
          <p:nvPr/>
        </p:nvSpPr>
        <p:spPr>
          <a:xfrm>
            <a:off x="67096" y="5019245"/>
            <a:ext cx="3007386" cy="1107996"/>
          </a:xfrm>
          <a:prstGeom prst="rect">
            <a:avLst/>
          </a:prstGeom>
          <a:noFill/>
        </p:spPr>
        <p:txBody>
          <a:bodyPr wrap="square" rtlCol="0">
            <a:spAutoFit/>
          </a:bodyPr>
          <a:lstStyle/>
          <a:p>
            <a:pPr algn="ctr"/>
            <a:r>
              <a:rPr lang="en-GB" sz="6600" dirty="0">
                <a:solidFill>
                  <a:srgbClr val="FA6500"/>
                </a:solidFill>
                <a:latin typeface="Century Gothic" panose="020B0502020202020204" pitchFamily="34" charset="0"/>
                <a:cs typeface="Calibri" panose="020F0502020204030204" pitchFamily="34" charset="0"/>
              </a:rPr>
              <a:t>u</a:t>
            </a:r>
            <a:r>
              <a:rPr lang="en-GB" sz="6600" dirty="0" smtClean="0">
                <a:solidFill>
                  <a:srgbClr val="115076"/>
                </a:solidFill>
                <a:latin typeface="Century Gothic" panose="020B0502020202020204" pitchFamily="34" charset="0"/>
                <a:cs typeface="Calibri" panose="020F0502020204030204" pitchFamily="34" charset="0"/>
              </a:rPr>
              <a:t>tiliser</a:t>
            </a:r>
            <a:endParaRPr lang="en-GB" sz="66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9374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prstClr val="white"/>
                </a:solidFill>
              </a:rPr>
              <a:t>Stephen Owen / Rachel Hawkes</a:t>
            </a:r>
            <a:endParaRPr lang="en-GB" sz="1200" dirty="0">
              <a:solidFill>
                <a:prstClr val="white"/>
              </a:solidFill>
            </a:endParaRPr>
          </a:p>
        </p:txBody>
      </p:sp>
      <p:sp>
        <p:nvSpPr>
          <p:cNvPr id="11" name="TextBox 10"/>
          <p:cNvSpPr txBox="1"/>
          <p:nvPr/>
        </p:nvSpPr>
        <p:spPr>
          <a:xfrm>
            <a:off x="274492" y="-954785"/>
            <a:ext cx="1340069" cy="3785652"/>
          </a:xfrm>
          <a:prstGeom prst="rect">
            <a:avLst/>
          </a:prstGeom>
          <a:noFill/>
        </p:spPr>
        <p:txBody>
          <a:bodyPr wrap="square" rtlCol="0">
            <a:spAutoFit/>
          </a:bodyPr>
          <a:lstStyle/>
          <a:p>
            <a:r>
              <a:rPr lang="en-GB" sz="24000" b="1" dirty="0">
                <a:solidFill>
                  <a:srgbClr val="115076"/>
                </a:solidFill>
                <a:cs typeface="Calibri" panose="020F0502020204030204" pitchFamily="34" charset="0"/>
              </a:rPr>
              <a:t>u</a:t>
            </a:r>
          </a:p>
        </p:txBody>
      </p:sp>
      <p:sp>
        <p:nvSpPr>
          <p:cNvPr id="12" name="TextBox 11"/>
          <p:cNvSpPr txBox="1"/>
          <p:nvPr/>
        </p:nvSpPr>
        <p:spPr>
          <a:xfrm>
            <a:off x="4277643" y="4304138"/>
            <a:ext cx="3636713" cy="1938992"/>
          </a:xfrm>
          <a:prstGeom prst="rect">
            <a:avLst/>
          </a:prstGeom>
          <a:noFill/>
        </p:spPr>
        <p:txBody>
          <a:bodyPr wrap="square" rtlCol="0">
            <a:spAutoFit/>
          </a:bodyPr>
          <a:lstStyle/>
          <a:p>
            <a:pPr algn="ctr"/>
            <a:r>
              <a:rPr lang="en-GB" sz="12000" dirty="0" err="1" smtClean="0">
                <a:solidFill>
                  <a:srgbClr val="115076"/>
                </a:solidFill>
                <a:cs typeface="Calibri" panose="020F0502020204030204" pitchFamily="34" charset="0"/>
              </a:rPr>
              <a:t>t</a:t>
            </a:r>
            <a:r>
              <a:rPr lang="en-GB" sz="12000" b="1" dirty="0" err="1" smtClean="0">
                <a:solidFill>
                  <a:srgbClr val="FA6500"/>
                </a:solidFill>
                <a:cs typeface="Calibri" panose="020F0502020204030204" pitchFamily="34" charset="0"/>
              </a:rPr>
              <a:t>u</a:t>
            </a:r>
            <a:endParaRPr lang="en-GB" sz="12000" b="1" dirty="0">
              <a:solidFill>
                <a:srgbClr val="FA6500"/>
              </a:solidFill>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4450" y="1079555"/>
            <a:ext cx="3581298" cy="31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2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tu.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4" name="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prstClr val="white"/>
                </a:solidFill>
              </a:rPr>
              <a:t>Stephen Owen / Rachel Hawkes</a:t>
            </a:r>
            <a:endParaRPr lang="en-GB" sz="1200" dirty="0">
              <a:solidFill>
                <a:prstClr val="white"/>
              </a:solidFill>
            </a:endParaRPr>
          </a:p>
        </p:txBody>
      </p:sp>
      <p:sp>
        <p:nvSpPr>
          <p:cNvPr id="11" name="TextBox 10"/>
          <p:cNvSpPr txBox="1"/>
          <p:nvPr/>
        </p:nvSpPr>
        <p:spPr>
          <a:xfrm>
            <a:off x="274492" y="-954785"/>
            <a:ext cx="1340069" cy="3785652"/>
          </a:xfrm>
          <a:prstGeom prst="rect">
            <a:avLst/>
          </a:prstGeom>
          <a:noFill/>
        </p:spPr>
        <p:txBody>
          <a:bodyPr wrap="square" rtlCol="0">
            <a:spAutoFit/>
          </a:bodyPr>
          <a:lstStyle/>
          <a:p>
            <a:r>
              <a:rPr lang="en-GB" sz="24000" b="1" dirty="0">
                <a:solidFill>
                  <a:srgbClr val="115076"/>
                </a:solidFill>
                <a:cs typeface="Calibri" panose="020F0502020204030204" pitchFamily="34" charset="0"/>
              </a:rPr>
              <a:t>u</a:t>
            </a:r>
          </a:p>
        </p:txBody>
      </p:sp>
      <p:sp>
        <p:nvSpPr>
          <p:cNvPr id="12" name="TextBox 11"/>
          <p:cNvSpPr txBox="1"/>
          <p:nvPr/>
        </p:nvSpPr>
        <p:spPr>
          <a:xfrm>
            <a:off x="4277643" y="1861371"/>
            <a:ext cx="3636713" cy="1938992"/>
          </a:xfrm>
          <a:prstGeom prst="rect">
            <a:avLst/>
          </a:prstGeom>
          <a:noFill/>
        </p:spPr>
        <p:txBody>
          <a:bodyPr wrap="square" rtlCol="0">
            <a:spAutoFit/>
          </a:bodyPr>
          <a:lstStyle/>
          <a:p>
            <a:pPr algn="ctr"/>
            <a:r>
              <a:rPr lang="en-GB" sz="12000" dirty="0" err="1" smtClean="0">
                <a:solidFill>
                  <a:srgbClr val="115076"/>
                </a:solidFill>
                <a:cs typeface="Calibri" panose="020F0502020204030204" pitchFamily="34" charset="0"/>
              </a:rPr>
              <a:t>t</a:t>
            </a:r>
            <a:r>
              <a:rPr lang="en-GB" sz="12000" b="1" dirty="0" err="1" smtClean="0">
                <a:solidFill>
                  <a:srgbClr val="FA6500"/>
                </a:solidFill>
                <a:cs typeface="Calibri" panose="020F0502020204030204" pitchFamily="34" charset="0"/>
              </a:rPr>
              <a:t>u</a:t>
            </a:r>
            <a:endParaRPr lang="en-GB" sz="12000" b="1" dirty="0">
              <a:solidFill>
                <a:srgbClr val="FA6500"/>
              </a:solidFill>
              <a:cs typeface="Calibri" panose="020F0502020204030204" pitchFamily="34" charset="0"/>
            </a:endParaRPr>
          </a:p>
        </p:txBody>
      </p:sp>
    </p:spTree>
    <p:extLst>
      <p:ext uri="{BB962C8B-B14F-4D97-AF65-F5344CB8AC3E}">
        <p14:creationId xmlns:p14="http://schemas.microsoft.com/office/powerpoint/2010/main" val="37036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smtClean="0">
                <a:solidFill>
                  <a:prstClr val="white"/>
                </a:solidFill>
              </a:rPr>
              <a:t>Stephen Owen / Rachel Hawkes</a:t>
            </a:r>
            <a:endParaRPr lang="en-GB" sz="1200" dirty="0">
              <a:solidFill>
                <a:prstClr val="white"/>
              </a:solidFill>
            </a:endParaRPr>
          </a:p>
        </p:txBody>
      </p:sp>
      <p:sp>
        <p:nvSpPr>
          <p:cNvPr id="8" name="TextBox 7"/>
          <p:cNvSpPr txBox="1"/>
          <p:nvPr/>
        </p:nvSpPr>
        <p:spPr>
          <a:xfrm>
            <a:off x="207368" y="-976776"/>
            <a:ext cx="4070345" cy="3785652"/>
          </a:xfrm>
          <a:prstGeom prst="rect">
            <a:avLst/>
          </a:prstGeom>
          <a:noFill/>
        </p:spPr>
        <p:txBody>
          <a:bodyPr wrap="none" rtlCol="0">
            <a:spAutoFit/>
          </a:bodyPr>
          <a:lstStyle/>
          <a:p>
            <a:r>
              <a:rPr lang="en-GB" sz="24000" b="1" dirty="0" err="1" smtClean="0">
                <a:solidFill>
                  <a:srgbClr val="115076"/>
                </a:solidFill>
                <a:cs typeface="Calibri" panose="020F0502020204030204" pitchFamily="34" charset="0"/>
              </a:rPr>
              <a:t>ou</a:t>
            </a:r>
            <a:endParaRPr lang="en-GB" sz="24000" b="1" dirty="0">
              <a:solidFill>
                <a:srgbClr val="115076"/>
              </a:solidFill>
              <a:cs typeface="Calibri" panose="020F0502020204030204" pitchFamily="34" charset="0"/>
            </a:endParaRPr>
          </a:p>
        </p:txBody>
      </p:sp>
      <p:pic>
        <p:nvPicPr>
          <p:cNvPr id="9" name="Picture 8" descr="C:\Users\wdj\Google Drive\Primary\Y5 SoW\From Tracy\Pronouns\w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7424" y="1771377"/>
            <a:ext cx="3451541" cy="279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63607" y="4455204"/>
            <a:ext cx="3664786" cy="1938992"/>
          </a:xfrm>
          <a:prstGeom prst="rect">
            <a:avLst/>
          </a:prstGeom>
        </p:spPr>
        <p:txBody>
          <a:bodyPr wrap="none">
            <a:spAutoFit/>
          </a:bodyPr>
          <a:lstStyle/>
          <a:p>
            <a:r>
              <a:rPr lang="en-GB" sz="12000" dirty="0">
                <a:solidFill>
                  <a:srgbClr val="115076"/>
                </a:solidFill>
                <a:cs typeface="Calibri" panose="020F0502020204030204" pitchFamily="34" charset="0"/>
              </a:rPr>
              <a:t>n</a:t>
            </a:r>
            <a:r>
              <a:rPr lang="en-GB" sz="12000" b="1" dirty="0">
                <a:solidFill>
                  <a:srgbClr val="FA6500"/>
                </a:solidFill>
                <a:cs typeface="Calibri" panose="020F0502020204030204" pitchFamily="34" charset="0"/>
              </a:rPr>
              <a:t>ou</a:t>
            </a:r>
            <a:r>
              <a:rPr lang="en-GB" sz="12000" dirty="0">
                <a:solidFill>
                  <a:srgbClr val="115076"/>
                </a:solidFill>
                <a:cs typeface="Calibri" panose="020F0502020204030204" pitchFamily="34" charset="0"/>
              </a:rPr>
              <a:t>s</a:t>
            </a:r>
          </a:p>
        </p:txBody>
      </p:sp>
    </p:spTree>
    <p:extLst>
      <p:ext uri="{BB962C8B-B14F-4D97-AF65-F5344CB8AC3E}">
        <p14:creationId xmlns:p14="http://schemas.microsoft.com/office/powerpoint/2010/main" val="30268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nou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nou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smtClean="0">
                <a:solidFill>
                  <a:prstClr val="white"/>
                </a:solidFill>
              </a:rPr>
              <a:t>Stephen Owen / Rachel Hawkes</a:t>
            </a:r>
            <a:endParaRPr lang="en-GB" sz="1200" dirty="0">
              <a:solidFill>
                <a:prstClr val="white"/>
              </a:solidFill>
            </a:endParaRPr>
          </a:p>
        </p:txBody>
      </p:sp>
      <p:sp>
        <p:nvSpPr>
          <p:cNvPr id="8" name="TextBox 7"/>
          <p:cNvSpPr txBox="1"/>
          <p:nvPr/>
        </p:nvSpPr>
        <p:spPr>
          <a:xfrm>
            <a:off x="207368" y="-976776"/>
            <a:ext cx="4070345" cy="3785652"/>
          </a:xfrm>
          <a:prstGeom prst="rect">
            <a:avLst/>
          </a:prstGeom>
          <a:noFill/>
        </p:spPr>
        <p:txBody>
          <a:bodyPr wrap="none" rtlCol="0">
            <a:spAutoFit/>
          </a:bodyPr>
          <a:lstStyle/>
          <a:p>
            <a:r>
              <a:rPr lang="en-GB" sz="24000" b="1" dirty="0" err="1" smtClean="0">
                <a:solidFill>
                  <a:srgbClr val="115076"/>
                </a:solidFill>
                <a:cs typeface="Calibri" panose="020F0502020204030204" pitchFamily="34" charset="0"/>
              </a:rPr>
              <a:t>ou</a:t>
            </a:r>
            <a:endParaRPr lang="en-GB" sz="24000" b="1" dirty="0">
              <a:solidFill>
                <a:srgbClr val="115076"/>
              </a:solidFill>
              <a:cs typeface="Calibri" panose="020F0502020204030204" pitchFamily="34" charset="0"/>
            </a:endParaRPr>
          </a:p>
        </p:txBody>
      </p:sp>
      <p:sp>
        <p:nvSpPr>
          <p:cNvPr id="2" name="Rectangle 1"/>
          <p:cNvSpPr/>
          <p:nvPr/>
        </p:nvSpPr>
        <p:spPr>
          <a:xfrm>
            <a:off x="4263607" y="1839380"/>
            <a:ext cx="3664786" cy="1938992"/>
          </a:xfrm>
          <a:prstGeom prst="rect">
            <a:avLst/>
          </a:prstGeom>
        </p:spPr>
        <p:txBody>
          <a:bodyPr wrap="none">
            <a:spAutoFit/>
          </a:bodyPr>
          <a:lstStyle/>
          <a:p>
            <a:r>
              <a:rPr lang="en-GB" sz="12000" dirty="0">
                <a:solidFill>
                  <a:srgbClr val="115076"/>
                </a:solidFill>
                <a:cs typeface="Calibri" panose="020F0502020204030204" pitchFamily="34" charset="0"/>
              </a:rPr>
              <a:t>n</a:t>
            </a:r>
            <a:r>
              <a:rPr lang="en-GB" sz="12000" b="1" dirty="0">
                <a:solidFill>
                  <a:srgbClr val="FA6500"/>
                </a:solidFill>
                <a:cs typeface="Calibri" panose="020F0502020204030204" pitchFamily="34" charset="0"/>
              </a:rPr>
              <a:t>ou</a:t>
            </a:r>
            <a:r>
              <a:rPr lang="en-GB" sz="12000" dirty="0">
                <a:solidFill>
                  <a:srgbClr val="115076"/>
                </a:solidFill>
                <a:cs typeface="Calibri" panose="020F0502020204030204" pitchFamily="34" charset="0"/>
              </a:rPr>
              <a:t>s</a:t>
            </a:r>
          </a:p>
        </p:txBody>
      </p:sp>
    </p:spTree>
    <p:extLst>
      <p:ext uri="{BB962C8B-B14F-4D97-AF65-F5344CB8AC3E}">
        <p14:creationId xmlns:p14="http://schemas.microsoft.com/office/powerpoint/2010/main" val="399212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nou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5425965" y="-429953"/>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8662" y="1829232"/>
            <a:ext cx="1960949" cy="17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pic>
        <p:nvPicPr>
          <p:cNvPr id="3" name="Picture 2"/>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7313" y="1509039"/>
            <a:ext cx="1814026" cy="1498697"/>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4605" y="1608139"/>
            <a:ext cx="2341075" cy="1565884"/>
          </a:xfrm>
          <a:prstGeom prst="rect">
            <a:avLst/>
          </a:prstGeom>
        </p:spPr>
      </p:pic>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6" name="TextBox 5"/>
          <p:cNvSpPr txBox="1"/>
          <p:nvPr/>
        </p:nvSpPr>
        <p:spPr>
          <a:xfrm>
            <a:off x="5168197" y="558959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[on]</a:t>
            </a: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7" name="TextBox 16"/>
          <p:cNvSpPr txBox="1"/>
          <p:nvPr/>
        </p:nvSpPr>
        <p:spPr>
          <a:xfrm>
            <a:off x="9163103" y="444844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[to use]</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3546" y="4570989"/>
            <a:ext cx="1524000" cy="1524000"/>
          </a:xfrm>
          <a:prstGeom prst="rect">
            <a:avLst/>
          </a:prstGeom>
        </p:spPr>
      </p:pic>
    </p:spTree>
    <p:extLst>
      <p:ext uri="{BB962C8B-B14F-4D97-AF65-F5344CB8AC3E}">
        <p14:creationId xmlns:p14="http://schemas.microsoft.com/office/powerpoint/2010/main" val="183004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tu.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salut.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6" name="vu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7" name="amusant.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subTnLst>
                                    <p:audio>
                                      <p:cMediaNode>
                                        <p:cTn display="0" masterRel="sameClick">
                                          <p:stCondLst>
                                            <p:cond evt="begin" delay="0">
                                              <p:tn val="51"/>
                                            </p:cond>
                                          </p:stCondLst>
                                          <p:endCondLst>
                                            <p:cond evt="onStopAudio" delay="0">
                                              <p:tgtEl>
                                                <p:sldTgt/>
                                              </p:tgtEl>
                                            </p:cond>
                                          </p:endCondLst>
                                        </p:cTn>
                                        <p:tgtEl>
                                          <p:sndTgt r:embed="rId8" name="su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9" name="utilis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5425965" y="-429953"/>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2" name="Rounded Rectangle 1"/>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9962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tu.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salut.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6" name="vu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7" name="amusant.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8" name="su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9" name="utili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4524449" y="-393444"/>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ou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809213" y="3482431"/>
            <a:ext cx="257357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s</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34948" y="1621927"/>
            <a:ext cx="2922104" cy="2876167"/>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00419" y="440878"/>
            <a:ext cx="388685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tr</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ver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636449" y="489023"/>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3935091" y="4714844"/>
            <a:ext cx="432181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rs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4636280" y="5525502"/>
            <a:ext cx="2919440"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[always; still]</a:t>
            </a:r>
          </a:p>
        </p:txBody>
      </p:sp>
      <p:sp>
        <p:nvSpPr>
          <p:cNvPr id="16" name="TextBox 15"/>
          <p:cNvSpPr txBox="1"/>
          <p:nvPr/>
        </p:nvSpPr>
        <p:spPr>
          <a:xfrm>
            <a:off x="8525258" y="3513700"/>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59279" y="3590806"/>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Bonj</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r !</a:t>
            </a:r>
          </a:p>
        </p:txBody>
      </p:sp>
      <p:pic>
        <p:nvPicPr>
          <p:cNvPr id="19" name="Picture 18" descr="C:\Users\wdj\Google Drive\Primary\Y5 SoW\From Tracy\Pronouns\w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7871" y="1858413"/>
            <a:ext cx="1941906" cy="157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Luke Lamborn Reaching Down Clip 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2796" y="1456541"/>
            <a:ext cx="1235106"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507" y="4676323"/>
            <a:ext cx="1992627" cy="149551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74278" y="1368806"/>
            <a:ext cx="1931728" cy="1764365"/>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21175" y="4493703"/>
            <a:ext cx="1815551" cy="14579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531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nous.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trouver.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subTnLst>
                                    <p:audio>
                                      <p:cMediaNode>
                                        <p:cTn display="0" masterRel="sameClick">
                                          <p:stCondLst>
                                            <p:cond evt="begin" delay="0">
                                              <p:tn val="29"/>
                                            </p:cond>
                                          </p:stCondLst>
                                          <p:endCondLst>
                                            <p:cond evt="onStopAudio" delay="0">
                                              <p:tgtEl>
                                                <p:sldTgt/>
                                              </p:tgtEl>
                                            </p:cond>
                                          </p:endCondLst>
                                        </p:cTn>
                                        <p:tgtEl>
                                          <p:sndTgt r:embed="rId6" name="jouer.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subTnLst>
                                    <p:audio>
                                      <p:cMediaNode>
                                        <p:cTn display="0" masterRel="sameClick">
                                          <p:stCondLst>
                                            <p:cond evt="begin" delay="0">
                                              <p:tn val="39"/>
                                            </p:cond>
                                          </p:stCondLst>
                                          <p:endCondLst>
                                            <p:cond evt="onStopAudio" delay="0">
                                              <p:tgtEl>
                                                <p:sldTgt/>
                                              </p:tgtEl>
                                            </p:cond>
                                          </p:endCondLst>
                                        </p:cTn>
                                        <p:tgtEl>
                                          <p:sndTgt r:embed="rId7" name="bonjour.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8" name="toujours.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subTnLst>
                                    <p:audio>
                                      <p:cMediaNode>
                                        <p:cTn display="0" masterRel="sameClick">
                                          <p:stCondLst>
                                            <p:cond evt="begin" delay="0">
                                              <p:tn val="59"/>
                                            </p:cond>
                                          </p:stCondLst>
                                          <p:endCondLst>
                                            <p:cond evt="onStopAudio" delay="0">
                                              <p:tgtEl>
                                                <p:sldTgt/>
                                              </p:tgtEl>
                                            </p:cond>
                                          </p:endCondLst>
                                        </p:cTn>
                                        <p:tgtEl>
                                          <p:sndTgt r:embed="rId9" name="douze.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4524449" y="-393444"/>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ou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809213" y="3482431"/>
            <a:ext cx="257357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s</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34948" y="1621927"/>
            <a:ext cx="2922104" cy="2876167"/>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00419" y="440878"/>
            <a:ext cx="388685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tr</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ver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636449" y="489023"/>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3935091" y="4714844"/>
            <a:ext cx="432181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rs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8525258" y="3513700"/>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59279" y="3590806"/>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Bonj</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r !</a:t>
            </a:r>
          </a:p>
        </p:txBody>
      </p:sp>
    </p:spTree>
    <p:extLst>
      <p:ext uri="{BB962C8B-B14F-4D97-AF65-F5344CB8AC3E}">
        <p14:creationId xmlns:p14="http://schemas.microsoft.com/office/powerpoint/2010/main" val="6987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nous.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5" name="trouv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6" name="jou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7" name="bonjou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8" name="toujour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9" name="dou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467</Words>
  <Application>Microsoft Office PowerPoint</Application>
  <PresentationFormat>Widescreen</PresentationFormat>
  <Paragraphs>120</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Bookshelf Symbol 7</vt:lpstr>
      <vt:lpstr>Calibri</vt:lpstr>
      <vt:lpstr>Century Gothic</vt:lpstr>
      <vt:lpstr>Times New Roman</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25</cp:revision>
  <dcterms:created xsi:type="dcterms:W3CDTF">2019-03-27T07:30:03Z</dcterms:created>
  <dcterms:modified xsi:type="dcterms:W3CDTF">2019-05-21T20:51:00Z</dcterms:modified>
</cp:coreProperties>
</file>