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260" r:id="rId3"/>
    <p:sldId id="270" r:id="rId4"/>
    <p:sldId id="272" r:id="rId5"/>
    <p:sldId id="271" r:id="rId6"/>
    <p:sldId id="273" r:id="rId7"/>
    <p:sldId id="274" r:id="rId8"/>
    <p:sldId id="275"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500"/>
    <a:srgbClr val="115076"/>
    <a:srgbClr val="FE7F00"/>
    <a:srgbClr val="E65D00"/>
    <a:srgbClr val="FBF0D5"/>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081" autoAdjust="0"/>
  </p:normalViewPr>
  <p:slideViewPr>
    <p:cSldViewPr snapToGrid="0">
      <p:cViewPr varScale="1">
        <p:scale>
          <a:sx n="78" d="100"/>
          <a:sy n="78" d="100"/>
        </p:scale>
        <p:origin x="17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15/05/2019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pictures selected are available</a:t>
            </a:r>
            <a:r>
              <a:rPr lang="en-GB" baseline="0" dirty="0" smtClean="0"/>
              <a:t> under a Creative Common license, no attribution required.</a:t>
            </a:r>
            <a:br>
              <a:rPr lang="en-GB" baseline="0" dirty="0" smtClean="0"/>
            </a:br>
            <a:r>
              <a:rPr lang="en-GB" baseline="0" dirty="0" smtClean="0"/>
              <a:t>This is the first 10-minute phonics sequence for the sounds ‘u’ and ‘</a:t>
            </a:r>
            <a:r>
              <a:rPr lang="en-GB" baseline="0" dirty="0" err="1" smtClean="0"/>
              <a:t>ou</a:t>
            </a:r>
            <a:r>
              <a:rPr lang="en-GB" baseline="0" dirty="0" smtClean="0"/>
              <a:t>’, which are introduced as a pair to strengthen learners’ ability to differentiate between them.</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0392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‘U’ </a:t>
            </a:r>
            <a:r>
              <a:rPr lang="en-GB" baseline="0" dirty="0" smtClean="0"/>
              <a:t>and then present and practise the pronunciation of the </a:t>
            </a:r>
            <a:r>
              <a:rPr lang="en-GB" b="1" baseline="0" dirty="0" smtClean="0"/>
              <a:t>source word ‘</a:t>
            </a:r>
            <a:r>
              <a:rPr lang="en-GB" b="1" baseline="0" dirty="0" err="1" smtClean="0"/>
              <a:t>tu</a:t>
            </a:r>
            <a:r>
              <a:rPr lang="en-GB" b="1" baseline="0" dirty="0" smtClean="0"/>
              <a:t>’.</a:t>
            </a:r>
            <a:r>
              <a:rPr lang="en-GB" baseline="0" dirty="0" smtClean="0"/>
              <a:t/>
            </a:r>
            <a:br>
              <a:rPr lang="en-GB" baseline="0" dirty="0" smtClean="0"/>
            </a:br>
            <a:r>
              <a:rPr lang="en-GB" dirty="0" err="1" smtClean="0"/>
              <a:t>A</a:t>
            </a:r>
            <a:r>
              <a:rPr lang="en-GB" dirty="0" smtClean="0"/>
              <a:t> possible gesture for this </a:t>
            </a:r>
            <a:r>
              <a:rPr lang="en-GB" b="1" dirty="0" smtClean="0"/>
              <a:t>source </a:t>
            </a:r>
            <a:r>
              <a:rPr lang="en-GB" dirty="0" smtClean="0"/>
              <a:t>word</a:t>
            </a:r>
            <a:r>
              <a:rPr lang="en-GB" baseline="0" dirty="0" smtClean="0"/>
              <a:t> </a:t>
            </a:r>
            <a:r>
              <a:rPr lang="en-GB" dirty="0" smtClean="0"/>
              <a:t>would be to point to someone else as though</a:t>
            </a:r>
            <a:r>
              <a:rPr lang="en-GB" baseline="0" dirty="0" smtClean="0"/>
              <a:t> addressing him/her ‘you’.</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37819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individual </a:t>
            </a:r>
            <a:r>
              <a:rPr lang="en-GB" b="1" baseline="0" dirty="0" smtClean="0"/>
              <a:t>SSC ‘OU’ </a:t>
            </a:r>
            <a:r>
              <a:rPr lang="en-GB" baseline="0" dirty="0" smtClean="0"/>
              <a:t>and then present and practise the pronunciation of the </a:t>
            </a:r>
            <a:r>
              <a:rPr lang="en-GB" b="1" baseline="0" dirty="0" smtClean="0"/>
              <a:t>source word ‘nous’.</a:t>
            </a:r>
            <a:endParaRPr lang="en-GB" b="1" dirty="0" smtClean="0"/>
          </a:p>
          <a:p>
            <a:r>
              <a:rPr lang="en-GB" dirty="0" smtClean="0"/>
              <a:t>A possible gesture for this </a:t>
            </a:r>
            <a:r>
              <a:rPr lang="en-GB" b="1" dirty="0" smtClean="0"/>
              <a:t>source </a:t>
            </a:r>
            <a:r>
              <a:rPr lang="en-GB" dirty="0" smtClean="0"/>
              <a:t>word</a:t>
            </a:r>
            <a:r>
              <a:rPr lang="en-GB" baseline="0" dirty="0" smtClean="0"/>
              <a:t> </a:t>
            </a:r>
            <a:r>
              <a:rPr lang="en-GB" dirty="0" smtClean="0"/>
              <a:t>would be to have</a:t>
            </a:r>
            <a:r>
              <a:rPr lang="en-GB" baseline="0" dirty="0" smtClean="0"/>
              <a:t> both hands draw semi-circles out away from the body.  </a:t>
            </a:r>
            <a:br>
              <a:rPr lang="en-GB" baseline="0" dirty="0" smtClean="0"/>
            </a:br>
            <a:r>
              <a:rPr lang="en-GB" baseline="0" dirty="0" smtClean="0"/>
              <a:t>Hands start by the sides of the body, circle swiftly outwards and join up again in front, indicating the inclusion of the self in a larger group.</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180509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Word frequency rankings (1 is the most common word in French): </a:t>
            </a:r>
            <a:br>
              <a:rPr lang="en-GB" baseline="0" dirty="0" smtClean="0"/>
            </a:br>
            <a:r>
              <a:rPr lang="en-GB" b="1" baseline="0" dirty="0" err="1" smtClean="0"/>
              <a:t>tu</a:t>
            </a:r>
            <a:r>
              <a:rPr lang="en-GB" baseline="0" dirty="0" smtClean="0"/>
              <a:t> [112]; </a:t>
            </a:r>
            <a:r>
              <a:rPr lang="en-GB" b="1" baseline="0" dirty="0" err="1" smtClean="0"/>
              <a:t>salut</a:t>
            </a:r>
            <a:r>
              <a:rPr lang="en-GB" b="1" baseline="0" dirty="0" smtClean="0"/>
              <a:t> ! </a:t>
            </a:r>
            <a:r>
              <a:rPr lang="en-GB" b="0" baseline="0" dirty="0" smtClean="0"/>
              <a:t>[2205]</a:t>
            </a:r>
            <a:r>
              <a:rPr lang="en-GB" baseline="0" dirty="0" smtClean="0"/>
              <a:t> </a:t>
            </a:r>
            <a:r>
              <a:rPr lang="en-GB" b="1" baseline="0" dirty="0" err="1" smtClean="0"/>
              <a:t>vue</a:t>
            </a:r>
            <a:r>
              <a:rPr lang="en-GB" baseline="0" dirty="0" smtClean="0"/>
              <a:t> [191]; </a:t>
            </a:r>
            <a:r>
              <a:rPr lang="en-GB" b="1" baseline="0" dirty="0" smtClean="0"/>
              <a:t>sur</a:t>
            </a:r>
            <a:r>
              <a:rPr lang="en-GB" baseline="0" dirty="0" smtClean="0"/>
              <a:t> [16]; </a:t>
            </a:r>
            <a:r>
              <a:rPr lang="en-GB" b="1" baseline="0" dirty="0" err="1" smtClean="0"/>
              <a:t>amusant</a:t>
            </a:r>
            <a:r>
              <a:rPr lang="en-GB" baseline="0" dirty="0" smtClean="0"/>
              <a:t> [4695]; </a:t>
            </a:r>
            <a:r>
              <a:rPr lang="en-GB" b="1" baseline="0" dirty="0" smtClean="0"/>
              <a:t>utiliser </a:t>
            </a:r>
            <a:r>
              <a:rPr lang="en-GB" baseline="0" dirty="0" smtClean="0"/>
              <a:t>[345].</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de-DE" sz="1200" b="0" i="0" kern="1200" dirty="0" smtClean="0">
                <a:solidFill>
                  <a:schemeClr val="tx1"/>
                </a:solidFill>
                <a:effectLst/>
                <a:latin typeface="+mn-lt"/>
                <a:ea typeface="+mn-ea"/>
                <a:cs typeface="+mn-cs"/>
              </a:rPr>
              <a:t>Source: </a:t>
            </a:r>
            <a:r>
              <a:rPr lang="en-GB" sz="1200" kern="1200" dirty="0" err="1" smtClean="0">
                <a:solidFill>
                  <a:schemeClr val="tx1"/>
                </a:solidFill>
                <a:effectLst/>
                <a:latin typeface="+mn-lt"/>
                <a:ea typeface="+mn-ea"/>
                <a:cs typeface="+mn-cs"/>
              </a:rPr>
              <a:t>Londsale</a:t>
            </a:r>
            <a:r>
              <a:rPr lang="en-GB" sz="1200" kern="1200" dirty="0" smtClean="0">
                <a:solidFill>
                  <a:schemeClr val="tx1"/>
                </a:solidFill>
                <a:effectLst/>
                <a:latin typeface="+mn-lt"/>
                <a:ea typeface="+mn-ea"/>
                <a:cs typeface="+mn-cs"/>
              </a:rPr>
              <a:t>, D., &amp; Le Bras, Y.  (2009). </a:t>
            </a:r>
            <a:r>
              <a:rPr lang="en-GB" sz="1200" i="1" kern="1200" dirty="0" smtClean="0">
                <a:solidFill>
                  <a:schemeClr val="tx1"/>
                </a:solidFill>
                <a:effectLst/>
                <a:latin typeface="+mn-lt"/>
                <a:ea typeface="+mn-ea"/>
                <a:cs typeface="+mn-cs"/>
              </a:rPr>
              <a:t>A Frequency Dictionary of French: Core vocabulary for learners </a:t>
            </a:r>
            <a:r>
              <a:rPr lang="en-GB" sz="1200" kern="1200" dirty="0" smtClean="0">
                <a:solidFill>
                  <a:schemeClr val="tx1"/>
                </a:solidFill>
                <a:effectLst/>
                <a:latin typeface="+mn-l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411714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‘OU’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smtClean="0"/>
              <a:t>nous</a:t>
            </a:r>
            <a:r>
              <a:rPr lang="en-GB" baseline="0" dirty="0" smtClean="0"/>
              <a:t> [31]; </a:t>
            </a:r>
            <a:r>
              <a:rPr lang="en-GB" b="1" baseline="0" dirty="0" err="1" smtClean="0"/>
              <a:t>trouver</a:t>
            </a:r>
            <a:r>
              <a:rPr lang="en-GB" b="1" baseline="0" dirty="0" smtClean="0"/>
              <a:t> </a:t>
            </a:r>
            <a:r>
              <a:rPr lang="en-GB" b="0" baseline="0" dirty="0" smtClean="0"/>
              <a:t>[83]</a:t>
            </a:r>
            <a:r>
              <a:rPr lang="en-GB" baseline="0" dirty="0" smtClean="0"/>
              <a:t> </a:t>
            </a:r>
            <a:r>
              <a:rPr lang="en-GB" b="1" baseline="0" dirty="0" err="1" smtClean="0"/>
              <a:t>jouer</a:t>
            </a:r>
            <a:r>
              <a:rPr lang="en-GB" baseline="0" dirty="0" smtClean="0"/>
              <a:t> [219]; </a:t>
            </a:r>
            <a:r>
              <a:rPr lang="en-GB" b="1" baseline="0" dirty="0" smtClean="0"/>
              <a:t>bonjour</a:t>
            </a:r>
            <a:r>
              <a:rPr lang="en-GB" baseline="0" dirty="0" smtClean="0"/>
              <a:t> [1972]; </a:t>
            </a:r>
            <a:r>
              <a:rPr lang="en-GB" b="1" baseline="0" dirty="0" err="1" smtClean="0"/>
              <a:t>toujours</a:t>
            </a:r>
            <a:r>
              <a:rPr lang="en-GB" baseline="0" dirty="0" smtClean="0"/>
              <a:t> [103]; </a:t>
            </a:r>
            <a:r>
              <a:rPr lang="en-GB" b="1" baseline="0" dirty="0" err="1" smtClean="0"/>
              <a:t>douze</a:t>
            </a:r>
            <a:r>
              <a:rPr lang="en-GB" b="1" baseline="0" dirty="0" smtClean="0"/>
              <a:t> </a:t>
            </a:r>
            <a:r>
              <a:rPr lang="en-GB" baseline="0" dirty="0" smtClean="0"/>
              <a:t>[1664].</a:t>
            </a:r>
            <a:br>
              <a:rPr lang="en-GB" baseline="0" dirty="0" smtClean="0"/>
            </a:br>
            <a:r>
              <a:rPr lang="de-DE" sz="1200" b="0" i="0" kern="1200" dirty="0" smtClean="0">
                <a:solidFill>
                  <a:schemeClr val="tx1"/>
                </a:solidFill>
                <a:effectLst/>
                <a:latin typeface="+mn-lt"/>
                <a:ea typeface="+mn-ea"/>
                <a:cs typeface="+mn-cs"/>
              </a:rPr>
              <a:t>Source: </a:t>
            </a:r>
            <a:r>
              <a:rPr lang="en-GB" sz="1200" kern="1200" dirty="0" err="1" smtClean="0">
                <a:solidFill>
                  <a:schemeClr val="tx1"/>
                </a:solidFill>
                <a:effectLst/>
                <a:latin typeface="+mn-lt"/>
                <a:ea typeface="+mn-ea"/>
                <a:cs typeface="+mn-cs"/>
              </a:rPr>
              <a:t>Londsale</a:t>
            </a:r>
            <a:r>
              <a:rPr lang="en-GB" sz="1200" kern="1200" dirty="0" smtClean="0">
                <a:solidFill>
                  <a:schemeClr val="tx1"/>
                </a:solidFill>
                <a:effectLst/>
                <a:latin typeface="+mn-lt"/>
                <a:ea typeface="+mn-ea"/>
                <a:cs typeface="+mn-cs"/>
              </a:rPr>
              <a:t>, D., &amp; Le Bras, Y.  (2009). </a:t>
            </a:r>
            <a:r>
              <a:rPr lang="en-GB" sz="1200" i="1" kern="1200" dirty="0" smtClean="0">
                <a:solidFill>
                  <a:schemeClr val="tx1"/>
                </a:solidFill>
                <a:effectLst/>
                <a:latin typeface="+mn-lt"/>
                <a:ea typeface="+mn-ea"/>
                <a:cs typeface="+mn-cs"/>
              </a:rPr>
              <a:t>A Frequency Dictionary of French: Core vocabulary for learners </a:t>
            </a:r>
            <a:r>
              <a:rPr lang="en-GB" sz="1200" kern="1200" dirty="0" smtClean="0">
                <a:solidFill>
                  <a:schemeClr val="tx1"/>
                </a:solidFill>
                <a:effectLst/>
                <a:latin typeface="+mn-lt"/>
                <a:ea typeface="+mn-ea"/>
                <a:cs typeface="+mn-cs"/>
              </a:rPr>
              <a:t>London: Routledge.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27911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further practice</a:t>
            </a:r>
            <a:r>
              <a:rPr lang="en-GB" baseline="0" dirty="0" smtClean="0"/>
              <a:t> slide, this time without the pictures, so that pupils’ attention is focused even more carefully on the sound-writing relationship.</a:t>
            </a:r>
            <a:br>
              <a:rPr lang="en-GB" baseline="0" dirty="0" smtClean="0"/>
            </a:b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94829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further practice</a:t>
            </a:r>
            <a:r>
              <a:rPr lang="en-GB" baseline="0" dirty="0" smtClean="0"/>
              <a:t> slide, this time without the pictures, so that pupils’ attention is focused even more carefully on the sound-writing relationship.</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338461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Transcript</a:t>
            </a:r>
            <a:r>
              <a:rPr kumimoji="0" lang="fr-FR"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salut / 2: bonjour / 3: nous / 4: sur / 4: utiliser</a:t>
            </a:r>
            <a:endParaRPr kumimoji="0" lang="fr-FR" altLang="en-US" sz="1200" b="0" i="0" u="none" strike="noStrike" cap="none" normalizeH="0" baseline="0" dirty="0" smtClean="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268188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well</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an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opportunity</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check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answers</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slide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offers</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chance to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elicit</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some</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the cluster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words</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a:t>
            </a:r>
            <a:r>
              <a:rPr kumimoji="0" lang="fr-FR"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en-US" sz="1200" b="0" i="0" u="none" strike="noStrike" cap="none" normalizeH="0" baseline="0" dirty="0" smtClean="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412237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15/05/2019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1323439"/>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rPr>
              <a:t>French SSC </a:t>
            </a:r>
            <a:br>
              <a:rPr lang="en-GB" sz="4000" b="1" dirty="0" smtClean="0">
                <a:solidFill>
                  <a:prstClr val="white"/>
                </a:solidFill>
                <a:latin typeface="Century Gothic" panose="020B0502020202020204" pitchFamily="34" charset="0"/>
              </a:rPr>
            </a:br>
            <a:r>
              <a:rPr lang="en-GB" sz="4000" b="1" dirty="0" smtClean="0">
                <a:solidFill>
                  <a:prstClr val="white"/>
                </a:solidFill>
                <a:latin typeface="Century Gothic" panose="020B0502020202020204" pitchFamily="34" charset="0"/>
              </a:rPr>
              <a:t>teaching sequence</a:t>
            </a:r>
            <a:endParaRPr lang="en-GB" sz="4000" b="1" dirty="0">
              <a:solidFill>
                <a:prstClr val="white"/>
              </a:solidFill>
              <a:latin typeface="Century Gothic" panose="020B0502020202020204" pitchFamily="34" charset="0"/>
            </a:endParaRPr>
          </a:p>
        </p:txBody>
      </p:sp>
      <p:sp>
        <p:nvSpPr>
          <p:cNvPr id="14" name="Title 3"/>
          <p:cNvSpPr txBox="1">
            <a:spLocks/>
          </p:cNvSpPr>
          <p:nvPr/>
        </p:nvSpPr>
        <p:spPr>
          <a:xfrm>
            <a:off x="395111" y="3301204"/>
            <a:ext cx="660682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smtClean="0">
                <a:solidFill>
                  <a:prstClr val="white"/>
                </a:solidFill>
                <a:latin typeface="Century Gothic" panose="020B0502020202020204" pitchFamily="34" charset="0"/>
              </a:rPr>
              <a:t>U / OU [1]</a:t>
            </a:r>
            <a:endParaRPr lang="en-GB" sz="32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16433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Stephen Owen / Rachel Hawkes</a:t>
            </a:r>
            <a:endParaRPr lang="en-GB" sz="1200" dirty="0">
              <a:solidFill>
                <a:schemeClr val="bg1"/>
              </a:solidFill>
              <a:latin typeface="Century Gothic" panose="020B0502020202020204" pitchFamily="34" charset="0"/>
            </a:endParaRPr>
          </a:p>
        </p:txBody>
      </p:sp>
      <p:sp>
        <p:nvSpPr>
          <p:cNvPr id="11" name="TextBox 10"/>
          <p:cNvSpPr txBox="1"/>
          <p:nvPr/>
        </p:nvSpPr>
        <p:spPr>
          <a:xfrm>
            <a:off x="274492" y="-954785"/>
            <a:ext cx="1340069" cy="3785652"/>
          </a:xfrm>
          <a:prstGeom prst="rect">
            <a:avLst/>
          </a:prstGeom>
          <a:noFill/>
        </p:spPr>
        <p:txBody>
          <a:bodyPr wrap="square" rtlCol="0">
            <a:spAutoFit/>
          </a:bodyPr>
          <a:lstStyle/>
          <a:p>
            <a:r>
              <a:rPr lang="en-GB" sz="24000" b="1" dirty="0">
                <a:solidFill>
                  <a:srgbClr val="115076"/>
                </a:solidFill>
                <a:latin typeface="Century Gothic" panose="020B0502020202020204" pitchFamily="34" charset="0"/>
                <a:cs typeface="Calibri" panose="020F0502020204030204" pitchFamily="34" charset="0"/>
              </a:rPr>
              <a:t>u</a:t>
            </a:r>
          </a:p>
        </p:txBody>
      </p:sp>
      <p:sp>
        <p:nvSpPr>
          <p:cNvPr id="12" name="TextBox 11"/>
          <p:cNvSpPr txBox="1"/>
          <p:nvPr/>
        </p:nvSpPr>
        <p:spPr>
          <a:xfrm>
            <a:off x="5865095" y="3460530"/>
            <a:ext cx="3636713" cy="2754600"/>
          </a:xfrm>
          <a:prstGeom prst="rect">
            <a:avLst/>
          </a:prstGeom>
          <a:noFill/>
        </p:spPr>
        <p:txBody>
          <a:bodyPr wrap="square" rtlCol="0">
            <a:spAutoFit/>
          </a:bodyPr>
          <a:lstStyle/>
          <a:p>
            <a:r>
              <a:rPr lang="en-GB" sz="17300" dirty="0" err="1" smtClean="0">
                <a:solidFill>
                  <a:srgbClr val="115076"/>
                </a:solidFill>
                <a:latin typeface="Century Gothic" panose="020B0502020202020204" pitchFamily="34" charset="0"/>
                <a:cs typeface="Calibri" panose="020F0502020204030204" pitchFamily="34" charset="0"/>
              </a:rPr>
              <a:t>t</a:t>
            </a:r>
            <a:r>
              <a:rPr lang="en-GB" sz="17300" dirty="0" err="1" smtClean="0">
                <a:solidFill>
                  <a:srgbClr val="FA6500"/>
                </a:solidFill>
                <a:latin typeface="Century Gothic" panose="020B0502020202020204" pitchFamily="34" charset="0"/>
                <a:cs typeface="Calibri" panose="020F0502020204030204" pitchFamily="34" charset="0"/>
              </a:rPr>
              <a:t>u</a:t>
            </a:r>
            <a:endParaRPr lang="en-GB" sz="17300" dirty="0">
              <a:solidFill>
                <a:srgbClr val="FA6500"/>
              </a:solidFill>
              <a:latin typeface="Century Gothic" panose="020B0502020202020204" pitchFamily="34" charset="0"/>
              <a:cs typeface="Calibri" panose="020F0502020204030204" pitchFamily="34" charset="0"/>
            </a:endParaRPr>
          </a:p>
        </p:txBody>
      </p:sp>
      <p:pic>
        <p:nvPicPr>
          <p:cNvPr id="13" name="Picture 2" descr="C:\Users\wdj\Google Drive\Primary\Y5 SoW\From Tracy\Pronouns\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0692" y="725594"/>
            <a:ext cx="3581298" cy="315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6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7513" y="6474410"/>
            <a:ext cx="3449248" cy="276999"/>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Stephen Owen / Rachel Hawkes</a:t>
            </a:r>
            <a:endParaRPr lang="en-GB" sz="1200" dirty="0">
              <a:solidFill>
                <a:schemeClr val="bg1"/>
              </a:solidFill>
              <a:latin typeface="Century Gothic" panose="020B0502020202020204" pitchFamily="34" charset="0"/>
            </a:endParaRPr>
          </a:p>
        </p:txBody>
      </p:sp>
      <p:sp>
        <p:nvSpPr>
          <p:cNvPr id="7" name="TextBox 6"/>
          <p:cNvSpPr txBox="1"/>
          <p:nvPr/>
        </p:nvSpPr>
        <p:spPr>
          <a:xfrm>
            <a:off x="3749907" y="3362001"/>
            <a:ext cx="5150769" cy="2754600"/>
          </a:xfrm>
          <a:prstGeom prst="rect">
            <a:avLst/>
          </a:prstGeom>
          <a:noFill/>
        </p:spPr>
        <p:txBody>
          <a:bodyPr wrap="none" rtlCol="0">
            <a:spAutoFit/>
          </a:bodyPr>
          <a:lstStyle/>
          <a:p>
            <a:r>
              <a:rPr lang="en-GB" sz="17300" dirty="0" smtClean="0">
                <a:solidFill>
                  <a:srgbClr val="115076"/>
                </a:solidFill>
                <a:latin typeface="Century Gothic" panose="020B0502020202020204" pitchFamily="34" charset="0"/>
                <a:cs typeface="Calibri" panose="020F0502020204030204" pitchFamily="34" charset="0"/>
              </a:rPr>
              <a:t>n</a:t>
            </a:r>
            <a:r>
              <a:rPr lang="en-GB" sz="17300" dirty="0" smtClean="0">
                <a:solidFill>
                  <a:srgbClr val="FA6500"/>
                </a:solidFill>
                <a:latin typeface="Century Gothic" panose="020B0502020202020204" pitchFamily="34" charset="0"/>
                <a:cs typeface="Calibri" panose="020F0502020204030204" pitchFamily="34" charset="0"/>
              </a:rPr>
              <a:t>ou</a:t>
            </a:r>
            <a:r>
              <a:rPr lang="en-GB" sz="17300" dirty="0" smtClean="0">
                <a:solidFill>
                  <a:srgbClr val="115076"/>
                </a:solidFill>
                <a:latin typeface="Century Gothic" panose="020B0502020202020204" pitchFamily="34" charset="0"/>
                <a:cs typeface="Calibri" panose="020F0502020204030204" pitchFamily="34" charset="0"/>
              </a:rPr>
              <a:t>s</a:t>
            </a:r>
            <a:endParaRPr lang="en-GB" sz="173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207368" y="-976776"/>
            <a:ext cx="4070345" cy="3785652"/>
          </a:xfrm>
          <a:prstGeom prst="rect">
            <a:avLst/>
          </a:prstGeom>
          <a:noFill/>
        </p:spPr>
        <p:txBody>
          <a:bodyPr wrap="none" rtlCol="0">
            <a:spAutoFit/>
          </a:bodyPr>
          <a:lstStyle/>
          <a:p>
            <a:r>
              <a:rPr lang="en-GB" sz="24000" b="1" dirty="0" err="1" smtClean="0">
                <a:solidFill>
                  <a:srgbClr val="115076"/>
                </a:solidFill>
                <a:latin typeface="Century Gothic" panose="020B0502020202020204" pitchFamily="34" charset="0"/>
                <a:cs typeface="Calibri" panose="020F0502020204030204" pitchFamily="34" charset="0"/>
              </a:rPr>
              <a:t>ou</a:t>
            </a:r>
            <a:endParaRPr lang="en-GB" sz="24000" b="1" dirty="0">
              <a:solidFill>
                <a:srgbClr val="115076"/>
              </a:solidFill>
              <a:latin typeface="Century Gothic" panose="020B0502020202020204" pitchFamily="34" charset="0"/>
              <a:cs typeface="Calibri" panose="020F0502020204030204" pitchFamily="34" charset="0"/>
            </a:endParaRPr>
          </a:p>
        </p:txBody>
      </p:sp>
      <p:pic>
        <p:nvPicPr>
          <p:cNvPr id="9" name="Picture 8" descr="C:\Users\wdj\Google Drive\Primary\Y5 SoW\From Tracy\Pronouns\w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765" y="1411517"/>
            <a:ext cx="3451541" cy="279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5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Stephen Owen / Rachel Hawkes</a:t>
            </a:r>
            <a:endParaRPr lang="en-GB" sz="1200" dirty="0">
              <a:solidFill>
                <a:schemeClr val="bg1"/>
              </a:solidFill>
              <a:latin typeface="Century Gothic" panose="020B0502020202020204" pitchFamily="34" charset="0"/>
            </a:endParaRPr>
          </a:p>
        </p:txBody>
      </p:sp>
      <p:sp>
        <p:nvSpPr>
          <p:cNvPr id="11" name="TextBox 10"/>
          <p:cNvSpPr txBox="1"/>
          <p:nvPr/>
        </p:nvSpPr>
        <p:spPr>
          <a:xfrm>
            <a:off x="5263470" y="-728651"/>
            <a:ext cx="1340069" cy="2662267"/>
          </a:xfrm>
          <a:prstGeom prst="rect">
            <a:avLst/>
          </a:prstGeom>
          <a:noFill/>
        </p:spPr>
        <p:txBody>
          <a:bodyPr wrap="square" rtlCol="0">
            <a:spAutoFit/>
          </a:bodyPr>
          <a:lstStyle/>
          <a:p>
            <a:r>
              <a:rPr lang="en-GB" sz="16700" b="1" dirty="0">
                <a:solidFill>
                  <a:srgbClr val="115076"/>
                </a:solidFill>
                <a:latin typeface="Century Gothic" panose="020B0502020202020204" pitchFamily="34" charset="0"/>
                <a:cs typeface="Calibri" panose="020F0502020204030204" pitchFamily="34" charset="0"/>
              </a:rPr>
              <a:t>u</a:t>
            </a:r>
          </a:p>
        </p:txBody>
      </p:sp>
      <p:sp>
        <p:nvSpPr>
          <p:cNvPr id="12" name="TextBox 11"/>
          <p:cNvSpPr txBox="1"/>
          <p:nvPr/>
        </p:nvSpPr>
        <p:spPr>
          <a:xfrm>
            <a:off x="5317941" y="3265184"/>
            <a:ext cx="1619572" cy="1631216"/>
          </a:xfrm>
          <a:prstGeom prst="rect">
            <a:avLst/>
          </a:prstGeom>
          <a:noFill/>
        </p:spPr>
        <p:txBody>
          <a:bodyPr wrap="square" rtlCol="0">
            <a:spAutoFit/>
          </a:bodyPr>
          <a:lstStyle/>
          <a:p>
            <a:pPr algn="ctr"/>
            <a:r>
              <a:rPr lang="en-GB" sz="10000" dirty="0" err="1" smtClean="0">
                <a:solidFill>
                  <a:srgbClr val="115076"/>
                </a:solidFill>
                <a:latin typeface="Century Gothic" panose="020B0502020202020204" pitchFamily="34" charset="0"/>
                <a:cs typeface="Calibri" panose="020F0502020204030204" pitchFamily="34" charset="0"/>
              </a:rPr>
              <a:t>t</a:t>
            </a:r>
            <a:r>
              <a:rPr lang="en-GB" sz="10000" dirty="0" err="1" smtClean="0">
                <a:solidFill>
                  <a:srgbClr val="FA6500"/>
                </a:solidFill>
                <a:latin typeface="Century Gothic" panose="020B0502020202020204" pitchFamily="34" charset="0"/>
                <a:cs typeface="Calibri" panose="020F0502020204030204" pitchFamily="34" charset="0"/>
              </a:rPr>
              <a:t>u</a:t>
            </a:r>
            <a:endParaRPr lang="en-GB" sz="10000" dirty="0">
              <a:solidFill>
                <a:srgbClr val="FA6500"/>
              </a:solidFill>
              <a:latin typeface="Century Gothic" panose="020B0502020202020204" pitchFamily="34" charset="0"/>
              <a:cs typeface="Calibri" panose="020F0502020204030204" pitchFamily="34" charset="0"/>
            </a:endParaRPr>
          </a:p>
        </p:txBody>
      </p:sp>
      <p:pic>
        <p:nvPicPr>
          <p:cNvPr id="13" name="Picture 2" descr="C:\Users\wdj\Google Drive\Primary\Y5 SoW\From Tracy\Pronouns\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300" y="1672007"/>
            <a:ext cx="2150367"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4683034" y="1510748"/>
            <a:ext cx="2922104"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72528" y="283723"/>
            <a:ext cx="3007386"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Sal</a:t>
            </a:r>
            <a:r>
              <a:rPr lang="en-GB" sz="7200" dirty="0" err="1" smtClean="0">
                <a:solidFill>
                  <a:srgbClr val="FA6500"/>
                </a:solidFill>
                <a:latin typeface="Century Gothic" panose="020B0502020202020204" pitchFamily="34" charset="0"/>
                <a:cs typeface="Calibri" panose="020F0502020204030204" pitchFamily="34" charset="0"/>
              </a:rPr>
              <a:t>u</a:t>
            </a:r>
            <a:r>
              <a:rPr lang="en-GB" sz="7200" dirty="0" err="1" smtClean="0">
                <a:solidFill>
                  <a:srgbClr val="115076"/>
                </a:solidFill>
                <a:latin typeface="Century Gothic" panose="020B0502020202020204" pitchFamily="34" charset="0"/>
                <a:cs typeface="Calibri" panose="020F0502020204030204" pitchFamily="34" charset="0"/>
              </a:rPr>
              <a:t>t</a:t>
            </a:r>
            <a:r>
              <a:rPr lang="en-GB" sz="7200" dirty="0" smtClean="0">
                <a:solidFill>
                  <a:srgbClr val="115076"/>
                </a:solidFill>
                <a:latin typeface="Century Gothic" panose="020B0502020202020204" pitchFamily="34" charset="0"/>
                <a:cs typeface="Calibri" panose="020F0502020204030204" pitchFamily="34" charset="0"/>
              </a:rPr>
              <a:t> !</a:t>
            </a:r>
            <a:endParaRPr lang="en-GB" sz="7200" dirty="0">
              <a:solidFill>
                <a:srgbClr val="115076"/>
              </a:solidFill>
              <a:latin typeface="Century Gothic" panose="020B0502020202020204" pitchFamily="34" charset="0"/>
              <a:cs typeface="Calibri" panose="020F0502020204030204" pitchFamily="34" charset="0"/>
            </a:endParaRPr>
          </a:p>
        </p:txBody>
      </p:sp>
      <p:pic>
        <p:nvPicPr>
          <p:cNvPr id="3" name="Picture 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9111" y="1398103"/>
            <a:ext cx="1814026" cy="149869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4606" y="1398103"/>
            <a:ext cx="2341075" cy="1565884"/>
          </a:xfrm>
          <a:prstGeom prst="rect">
            <a:avLst/>
          </a:prstGeom>
        </p:spPr>
      </p:pic>
      <p:sp>
        <p:nvSpPr>
          <p:cNvPr id="14" name="TextBox 13"/>
          <p:cNvSpPr txBox="1"/>
          <p:nvPr/>
        </p:nvSpPr>
        <p:spPr>
          <a:xfrm>
            <a:off x="8711451" y="256212"/>
            <a:ext cx="3007386"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v</a:t>
            </a:r>
            <a:r>
              <a:rPr lang="en-GB" sz="7200" dirty="0" err="1" smtClean="0">
                <a:solidFill>
                  <a:srgbClr val="FA6500"/>
                </a:solidFill>
                <a:latin typeface="Century Gothic" panose="020B0502020202020204" pitchFamily="34" charset="0"/>
                <a:cs typeface="Calibri" panose="020F0502020204030204" pitchFamily="34" charset="0"/>
              </a:rPr>
              <a:t>u</a:t>
            </a:r>
            <a:r>
              <a:rPr lang="en-GB" sz="7200" dirty="0" err="1" smtClean="0">
                <a:solidFill>
                  <a:srgbClr val="115076"/>
                </a:solidFill>
                <a:latin typeface="Century Gothic" panose="020B0502020202020204" pitchFamily="34" charset="0"/>
                <a:cs typeface="Calibri" panose="020F0502020204030204" pitchFamily="34" charset="0"/>
              </a:rPr>
              <a:t>e</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683034" y="4691604"/>
            <a:ext cx="3007386" cy="1200329"/>
          </a:xfrm>
          <a:prstGeom prst="rect">
            <a:avLst/>
          </a:prstGeom>
          <a:noFill/>
        </p:spPr>
        <p:txBody>
          <a:bodyPr wrap="square" rtlCol="0">
            <a:spAutoFit/>
          </a:bodyPr>
          <a:lstStyle/>
          <a:p>
            <a:pPr algn="ctr"/>
            <a:r>
              <a:rPr lang="en-GB" sz="7200" dirty="0" smtClean="0">
                <a:solidFill>
                  <a:srgbClr val="115076"/>
                </a:solidFill>
                <a:latin typeface="Century Gothic" panose="020B0502020202020204" pitchFamily="34" charset="0"/>
                <a:cs typeface="Calibri" panose="020F0502020204030204" pitchFamily="34" charset="0"/>
              </a:rPr>
              <a:t>s</a:t>
            </a:r>
            <a:r>
              <a:rPr lang="en-GB" sz="7200" dirty="0" smtClean="0">
                <a:solidFill>
                  <a:srgbClr val="FA6500"/>
                </a:solidFill>
                <a:latin typeface="Century Gothic" panose="020B0502020202020204" pitchFamily="34" charset="0"/>
                <a:cs typeface="Calibri" panose="020F0502020204030204" pitchFamily="34" charset="0"/>
              </a:rPr>
              <a:t>u</a:t>
            </a:r>
            <a:r>
              <a:rPr lang="en-GB" sz="7200" dirty="0">
                <a:solidFill>
                  <a:srgbClr val="115076"/>
                </a:solidFill>
                <a:latin typeface="Century Gothic" panose="020B0502020202020204" pitchFamily="34" charset="0"/>
                <a:cs typeface="Calibri" panose="020F0502020204030204" pitchFamily="34" charset="0"/>
              </a:rPr>
              <a:t>r</a:t>
            </a:r>
          </a:p>
        </p:txBody>
      </p:sp>
      <p:sp>
        <p:nvSpPr>
          <p:cNvPr id="6" name="TextBox 5"/>
          <p:cNvSpPr txBox="1"/>
          <p:nvPr/>
        </p:nvSpPr>
        <p:spPr>
          <a:xfrm>
            <a:off x="5308504" y="5636150"/>
            <a:ext cx="1855604" cy="646331"/>
          </a:xfrm>
          <a:prstGeom prst="rect">
            <a:avLst/>
          </a:prstGeom>
          <a:noFill/>
        </p:spPr>
        <p:txBody>
          <a:bodyPr wrap="square" rtlCol="0">
            <a:spAutoFit/>
          </a:bodyPr>
          <a:lstStyle/>
          <a:p>
            <a:pPr algn="ctr"/>
            <a:r>
              <a:rPr lang="en-GB" sz="3600" dirty="0" smtClean="0">
                <a:solidFill>
                  <a:srgbClr val="115076"/>
                </a:solidFill>
                <a:latin typeface="Century Gothic" panose="020B0502020202020204" pitchFamily="34" charset="0"/>
              </a:rPr>
              <a:t>[on]</a:t>
            </a:r>
            <a:endParaRPr lang="en-GB" sz="3600" dirty="0">
              <a:solidFill>
                <a:srgbClr val="115076"/>
              </a:solidFill>
              <a:latin typeface="Century Gothic" panose="020B0502020202020204" pitchFamily="34" charset="0"/>
            </a:endParaRPr>
          </a:p>
        </p:txBody>
      </p:sp>
      <p:sp>
        <p:nvSpPr>
          <p:cNvPr id="16" name="TextBox 15"/>
          <p:cNvSpPr txBox="1"/>
          <p:nvPr/>
        </p:nvSpPr>
        <p:spPr>
          <a:xfrm>
            <a:off x="8711451" y="4661615"/>
            <a:ext cx="3007386" cy="1200329"/>
          </a:xfrm>
          <a:prstGeom prst="rect">
            <a:avLst/>
          </a:prstGeom>
          <a:noFill/>
        </p:spPr>
        <p:txBody>
          <a:bodyPr wrap="square" rtlCol="0">
            <a:spAutoFit/>
          </a:bodyPr>
          <a:lstStyle/>
          <a:p>
            <a:pPr algn="ctr"/>
            <a:r>
              <a:rPr lang="en-GB" sz="7200" dirty="0" smtClean="0">
                <a:solidFill>
                  <a:srgbClr val="FA6500"/>
                </a:solidFill>
                <a:latin typeface="Century Gothic" panose="020B0502020202020204" pitchFamily="34" charset="0"/>
                <a:cs typeface="Calibri" panose="020F0502020204030204" pitchFamily="34" charset="0"/>
              </a:rPr>
              <a:t>u</a:t>
            </a:r>
            <a:r>
              <a:rPr lang="en-GB" sz="7200" dirty="0" smtClean="0">
                <a:solidFill>
                  <a:srgbClr val="115076"/>
                </a:solidFill>
                <a:latin typeface="Century Gothic" panose="020B0502020202020204" pitchFamily="34" charset="0"/>
                <a:cs typeface="Calibri" panose="020F0502020204030204" pitchFamily="34" charset="0"/>
              </a:rPr>
              <a:t>tiliser</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17" name="TextBox 16"/>
          <p:cNvSpPr txBox="1"/>
          <p:nvPr/>
        </p:nvSpPr>
        <p:spPr>
          <a:xfrm>
            <a:off x="9287341" y="5636150"/>
            <a:ext cx="1855604" cy="646331"/>
          </a:xfrm>
          <a:prstGeom prst="rect">
            <a:avLst/>
          </a:prstGeom>
          <a:noFill/>
        </p:spPr>
        <p:txBody>
          <a:bodyPr wrap="square" rtlCol="0">
            <a:spAutoFit/>
          </a:bodyPr>
          <a:lstStyle/>
          <a:p>
            <a:pPr algn="ctr"/>
            <a:r>
              <a:rPr lang="en-GB" sz="3600" dirty="0" smtClean="0">
                <a:solidFill>
                  <a:srgbClr val="115076"/>
                </a:solidFill>
                <a:latin typeface="Century Gothic" panose="020B0502020202020204" pitchFamily="34" charset="0"/>
              </a:rPr>
              <a:t>[to use]</a:t>
            </a:r>
            <a:endParaRPr lang="en-GB" sz="3600" dirty="0">
              <a:solidFill>
                <a:srgbClr val="115076"/>
              </a:solidFill>
              <a:latin typeface="Century Gothic" panose="020B0502020202020204" pitchFamily="34" charset="0"/>
            </a:endParaRPr>
          </a:p>
        </p:txBody>
      </p:sp>
      <p:sp>
        <p:nvSpPr>
          <p:cNvPr id="18" name="TextBox 17"/>
          <p:cNvSpPr txBox="1"/>
          <p:nvPr/>
        </p:nvSpPr>
        <p:spPr>
          <a:xfrm>
            <a:off x="208638" y="4651839"/>
            <a:ext cx="4301405"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am</a:t>
            </a:r>
            <a:r>
              <a:rPr lang="en-GB" sz="7200" dirty="0" err="1" smtClean="0">
                <a:solidFill>
                  <a:srgbClr val="FA6500"/>
                </a:solidFill>
                <a:latin typeface="Century Gothic" panose="020B0502020202020204" pitchFamily="34" charset="0"/>
                <a:cs typeface="Calibri" panose="020F0502020204030204" pitchFamily="34" charset="0"/>
              </a:rPr>
              <a:t>u</a:t>
            </a:r>
            <a:r>
              <a:rPr lang="en-GB" sz="7200" dirty="0" err="1" smtClean="0">
                <a:solidFill>
                  <a:srgbClr val="115076"/>
                </a:solidFill>
                <a:latin typeface="Century Gothic" panose="020B0502020202020204" pitchFamily="34" charset="0"/>
                <a:cs typeface="Calibri" panose="020F0502020204030204" pitchFamily="34" charset="0"/>
              </a:rPr>
              <a:t>sant</a:t>
            </a:r>
            <a:endParaRPr lang="en-GB" sz="7200" dirty="0">
              <a:solidFill>
                <a:srgbClr val="115076"/>
              </a:solidFill>
              <a:latin typeface="Century Gothic" panose="020B0502020202020204" pitchFamily="34" charset="0"/>
              <a:cs typeface="Calibri" panose="020F050202020403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6124" y="3372400"/>
            <a:ext cx="1524000" cy="1524000"/>
          </a:xfrm>
          <a:prstGeom prst="rect">
            <a:avLst/>
          </a:prstGeom>
        </p:spPr>
      </p:pic>
    </p:spTree>
    <p:extLst>
      <p:ext uri="{BB962C8B-B14F-4D97-AF65-F5344CB8AC3E}">
        <p14:creationId xmlns:p14="http://schemas.microsoft.com/office/powerpoint/2010/main" val="1034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6"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Stephen Owen / Rachel Hawkes</a:t>
            </a:r>
            <a:endParaRPr lang="en-GB" sz="1200" dirty="0">
              <a:solidFill>
                <a:schemeClr val="bg1"/>
              </a:solidFill>
              <a:latin typeface="Century Gothic" panose="020B0502020202020204" pitchFamily="34" charset="0"/>
            </a:endParaRPr>
          </a:p>
        </p:txBody>
      </p:sp>
      <p:sp>
        <p:nvSpPr>
          <p:cNvPr id="11" name="TextBox 10"/>
          <p:cNvSpPr txBox="1"/>
          <p:nvPr/>
        </p:nvSpPr>
        <p:spPr>
          <a:xfrm>
            <a:off x="4723860" y="-866185"/>
            <a:ext cx="3143102" cy="2662267"/>
          </a:xfrm>
          <a:prstGeom prst="rect">
            <a:avLst/>
          </a:prstGeom>
          <a:noFill/>
        </p:spPr>
        <p:txBody>
          <a:bodyPr wrap="square" rtlCol="0">
            <a:spAutoFit/>
          </a:bodyPr>
          <a:lstStyle/>
          <a:p>
            <a:r>
              <a:rPr lang="en-GB" sz="16700" b="1" dirty="0" err="1" smtClean="0">
                <a:solidFill>
                  <a:srgbClr val="115076"/>
                </a:solidFill>
                <a:latin typeface="Century Gothic" panose="020B0502020202020204" pitchFamily="34" charset="0"/>
                <a:cs typeface="Calibri" panose="020F0502020204030204" pitchFamily="34" charset="0"/>
              </a:rPr>
              <a:t>ou</a:t>
            </a:r>
            <a:endParaRPr lang="en-GB" sz="167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4244668" y="3240857"/>
            <a:ext cx="3884118" cy="1631216"/>
          </a:xfrm>
          <a:prstGeom prst="rect">
            <a:avLst/>
          </a:prstGeom>
          <a:noFill/>
        </p:spPr>
        <p:txBody>
          <a:bodyPr wrap="square" rtlCol="0">
            <a:spAutoFit/>
          </a:bodyPr>
          <a:lstStyle/>
          <a:p>
            <a:pPr algn="ctr"/>
            <a:r>
              <a:rPr lang="en-GB" sz="10000" dirty="0" smtClean="0">
                <a:solidFill>
                  <a:srgbClr val="115076"/>
                </a:solidFill>
                <a:latin typeface="Century Gothic" panose="020B0502020202020204" pitchFamily="34" charset="0"/>
                <a:cs typeface="Calibri" panose="020F0502020204030204" pitchFamily="34" charset="0"/>
              </a:rPr>
              <a:t>n</a:t>
            </a:r>
            <a:r>
              <a:rPr lang="en-GB" sz="10000" dirty="0" smtClean="0">
                <a:solidFill>
                  <a:srgbClr val="FA6500"/>
                </a:solidFill>
                <a:latin typeface="Century Gothic" panose="020B0502020202020204" pitchFamily="34" charset="0"/>
                <a:cs typeface="Calibri" panose="020F0502020204030204" pitchFamily="34" charset="0"/>
              </a:rPr>
              <a:t>ou</a:t>
            </a:r>
            <a:r>
              <a:rPr lang="en-GB" sz="10000" dirty="0" smtClean="0">
                <a:solidFill>
                  <a:srgbClr val="115076"/>
                </a:solidFill>
                <a:latin typeface="Century Gothic" panose="020B0502020202020204" pitchFamily="34" charset="0"/>
                <a:cs typeface="Calibri" panose="020F0502020204030204" pitchFamily="34" charset="0"/>
              </a:rPr>
              <a:t>s</a:t>
            </a:r>
            <a:endParaRPr lang="en-GB" sz="10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683034" y="1510748"/>
            <a:ext cx="2922104"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72528" y="283723"/>
            <a:ext cx="3886858"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tr</a:t>
            </a:r>
            <a:r>
              <a:rPr lang="en-GB" sz="7200" dirty="0" err="1" smtClean="0">
                <a:solidFill>
                  <a:srgbClr val="FA6500"/>
                </a:solidFill>
                <a:latin typeface="Century Gothic" panose="020B0502020202020204" pitchFamily="34" charset="0"/>
                <a:cs typeface="Calibri" panose="020F0502020204030204" pitchFamily="34" charset="0"/>
              </a:rPr>
              <a:t>ou</a:t>
            </a:r>
            <a:r>
              <a:rPr lang="en-GB" sz="7200" dirty="0" err="1" smtClean="0">
                <a:solidFill>
                  <a:srgbClr val="115076"/>
                </a:solidFill>
                <a:latin typeface="Century Gothic" panose="020B0502020202020204" pitchFamily="34" charset="0"/>
                <a:cs typeface="Calibri" panose="020F0502020204030204" pitchFamily="34" charset="0"/>
              </a:rPr>
              <a:t>ver</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14" name="TextBox 13"/>
          <p:cNvSpPr txBox="1"/>
          <p:nvPr/>
        </p:nvSpPr>
        <p:spPr>
          <a:xfrm>
            <a:off x="8711451" y="256212"/>
            <a:ext cx="3007386"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j</a:t>
            </a:r>
            <a:r>
              <a:rPr lang="en-GB" sz="7200" dirty="0" err="1" smtClean="0">
                <a:solidFill>
                  <a:srgbClr val="FA6500"/>
                </a:solidFill>
                <a:latin typeface="Century Gothic" panose="020B0502020202020204" pitchFamily="34" charset="0"/>
                <a:cs typeface="Calibri" panose="020F0502020204030204" pitchFamily="34" charset="0"/>
              </a:rPr>
              <a:t>ou</a:t>
            </a:r>
            <a:r>
              <a:rPr lang="en-GB" sz="7200" dirty="0" err="1" smtClean="0">
                <a:solidFill>
                  <a:srgbClr val="115076"/>
                </a:solidFill>
                <a:latin typeface="Century Gothic" panose="020B0502020202020204" pitchFamily="34" charset="0"/>
                <a:cs typeface="Calibri" panose="020F0502020204030204" pitchFamily="34" charset="0"/>
              </a:rPr>
              <a:t>er</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134502" y="4692483"/>
            <a:ext cx="4321818" cy="1107996"/>
          </a:xfrm>
          <a:prstGeom prst="rect">
            <a:avLst/>
          </a:prstGeom>
          <a:noFill/>
        </p:spPr>
        <p:txBody>
          <a:bodyPr wrap="square" rtlCol="0">
            <a:spAutoFit/>
          </a:bodyPr>
          <a:lstStyle/>
          <a:p>
            <a:pPr algn="ctr"/>
            <a:r>
              <a:rPr lang="en-GB" sz="6600" dirty="0" err="1" smtClean="0">
                <a:solidFill>
                  <a:srgbClr val="115076"/>
                </a:solidFill>
                <a:latin typeface="Century Gothic" panose="020B0502020202020204" pitchFamily="34" charset="0"/>
                <a:cs typeface="Calibri" panose="020F0502020204030204" pitchFamily="34" charset="0"/>
              </a:rPr>
              <a:t>t</a:t>
            </a:r>
            <a:r>
              <a:rPr lang="en-GB" sz="6600" dirty="0" err="1" smtClean="0">
                <a:solidFill>
                  <a:srgbClr val="FA6500"/>
                </a:solidFill>
                <a:latin typeface="Century Gothic" panose="020B0502020202020204" pitchFamily="34" charset="0"/>
                <a:cs typeface="Calibri" panose="020F0502020204030204" pitchFamily="34" charset="0"/>
              </a:rPr>
              <a:t>ou</a:t>
            </a:r>
            <a:r>
              <a:rPr lang="en-GB" sz="6600" dirty="0" err="1" smtClean="0">
                <a:solidFill>
                  <a:srgbClr val="115076"/>
                </a:solidFill>
                <a:latin typeface="Century Gothic" panose="020B0502020202020204" pitchFamily="34" charset="0"/>
                <a:cs typeface="Calibri" panose="020F0502020204030204" pitchFamily="34" charset="0"/>
              </a:rPr>
              <a:t>j</a:t>
            </a:r>
            <a:r>
              <a:rPr lang="en-GB" sz="6600" dirty="0" err="1" smtClean="0">
                <a:solidFill>
                  <a:srgbClr val="FA6500"/>
                </a:solidFill>
                <a:latin typeface="Century Gothic" panose="020B0502020202020204" pitchFamily="34" charset="0"/>
                <a:cs typeface="Calibri" panose="020F0502020204030204" pitchFamily="34" charset="0"/>
              </a:rPr>
              <a:t>ou</a:t>
            </a:r>
            <a:r>
              <a:rPr lang="en-GB" sz="6600" dirty="0" err="1" smtClean="0">
                <a:solidFill>
                  <a:srgbClr val="115076"/>
                </a:solidFill>
                <a:latin typeface="Century Gothic" panose="020B0502020202020204" pitchFamily="34" charset="0"/>
                <a:cs typeface="Calibri" panose="020F0502020204030204" pitchFamily="34" charset="0"/>
              </a:rPr>
              <a:t>rs</a:t>
            </a:r>
            <a:endParaRPr lang="en-GB" sz="6600" dirty="0">
              <a:solidFill>
                <a:srgbClr val="115076"/>
              </a:solidFill>
              <a:latin typeface="Century Gothic" panose="020B0502020202020204" pitchFamily="34" charset="0"/>
              <a:cs typeface="Calibri" panose="020F0502020204030204" pitchFamily="34" charset="0"/>
            </a:endParaRPr>
          </a:p>
        </p:txBody>
      </p:sp>
      <p:sp>
        <p:nvSpPr>
          <p:cNvPr id="6" name="TextBox 5"/>
          <p:cNvSpPr txBox="1"/>
          <p:nvPr/>
        </p:nvSpPr>
        <p:spPr>
          <a:xfrm>
            <a:off x="4835691" y="5503141"/>
            <a:ext cx="2919440" cy="646331"/>
          </a:xfrm>
          <a:prstGeom prst="rect">
            <a:avLst/>
          </a:prstGeom>
          <a:noFill/>
        </p:spPr>
        <p:txBody>
          <a:bodyPr wrap="square" rtlCol="0">
            <a:spAutoFit/>
          </a:bodyPr>
          <a:lstStyle/>
          <a:p>
            <a:pPr algn="ctr"/>
            <a:r>
              <a:rPr lang="en-GB" sz="3600" dirty="0" smtClean="0">
                <a:solidFill>
                  <a:srgbClr val="115076"/>
                </a:solidFill>
                <a:latin typeface="Century Gothic" panose="020B0502020202020204" pitchFamily="34" charset="0"/>
              </a:rPr>
              <a:t>[always; still]</a:t>
            </a:r>
            <a:endParaRPr lang="en-GB" sz="3600" dirty="0">
              <a:solidFill>
                <a:srgbClr val="115076"/>
              </a:solidFill>
              <a:latin typeface="Century Gothic" panose="020B0502020202020204" pitchFamily="34" charset="0"/>
            </a:endParaRPr>
          </a:p>
        </p:txBody>
      </p:sp>
      <p:sp>
        <p:nvSpPr>
          <p:cNvPr id="16" name="TextBox 15"/>
          <p:cNvSpPr txBox="1"/>
          <p:nvPr/>
        </p:nvSpPr>
        <p:spPr>
          <a:xfrm>
            <a:off x="8711451" y="4661615"/>
            <a:ext cx="3007386"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d</a:t>
            </a:r>
            <a:r>
              <a:rPr lang="en-GB" sz="7200" dirty="0" err="1" smtClean="0">
                <a:solidFill>
                  <a:srgbClr val="FA6500"/>
                </a:solidFill>
                <a:latin typeface="Century Gothic" panose="020B0502020202020204" pitchFamily="34" charset="0"/>
                <a:cs typeface="Calibri" panose="020F0502020204030204" pitchFamily="34" charset="0"/>
              </a:rPr>
              <a:t>ou</a:t>
            </a:r>
            <a:r>
              <a:rPr lang="en-GB" sz="7200" dirty="0" err="1" smtClean="0">
                <a:solidFill>
                  <a:srgbClr val="115076"/>
                </a:solidFill>
                <a:latin typeface="Century Gothic" panose="020B0502020202020204" pitchFamily="34" charset="0"/>
                <a:cs typeface="Calibri" panose="020F0502020204030204" pitchFamily="34" charset="0"/>
              </a:rPr>
              <a:t>ze</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18" name="TextBox 17"/>
          <p:cNvSpPr txBox="1"/>
          <p:nvPr/>
        </p:nvSpPr>
        <p:spPr>
          <a:xfrm>
            <a:off x="165925" y="4651804"/>
            <a:ext cx="4301405" cy="1200329"/>
          </a:xfrm>
          <a:prstGeom prst="rect">
            <a:avLst/>
          </a:prstGeom>
          <a:noFill/>
        </p:spPr>
        <p:txBody>
          <a:bodyPr wrap="square" rtlCol="0">
            <a:spAutoFit/>
          </a:bodyPr>
          <a:lstStyle/>
          <a:p>
            <a:pPr algn="ctr"/>
            <a:r>
              <a:rPr lang="en-GB" sz="7200" dirty="0" smtClean="0">
                <a:solidFill>
                  <a:srgbClr val="115076"/>
                </a:solidFill>
                <a:latin typeface="Century Gothic" panose="020B0502020202020204" pitchFamily="34" charset="0"/>
                <a:cs typeface="Calibri" panose="020F0502020204030204" pitchFamily="34" charset="0"/>
              </a:rPr>
              <a:t>Bonj</a:t>
            </a:r>
            <a:r>
              <a:rPr lang="en-GB" sz="7200" dirty="0" smtClean="0">
                <a:solidFill>
                  <a:srgbClr val="FA6500"/>
                </a:solidFill>
                <a:latin typeface="Century Gothic" panose="020B0502020202020204" pitchFamily="34" charset="0"/>
                <a:cs typeface="Calibri" panose="020F0502020204030204" pitchFamily="34" charset="0"/>
              </a:rPr>
              <a:t>ou</a:t>
            </a:r>
            <a:r>
              <a:rPr lang="en-GB" sz="7200" dirty="0" smtClean="0">
                <a:solidFill>
                  <a:srgbClr val="115076"/>
                </a:solidFill>
                <a:latin typeface="Century Gothic" panose="020B0502020202020204" pitchFamily="34" charset="0"/>
                <a:cs typeface="Calibri" panose="020F0502020204030204" pitchFamily="34" charset="0"/>
              </a:rPr>
              <a:t>r !</a:t>
            </a:r>
            <a:endParaRPr lang="en-GB" sz="7200" dirty="0">
              <a:solidFill>
                <a:srgbClr val="115076"/>
              </a:solidFill>
              <a:latin typeface="Century Gothic" panose="020B0502020202020204" pitchFamily="34" charset="0"/>
              <a:cs typeface="Calibri" panose="020F0502020204030204" pitchFamily="34" charset="0"/>
            </a:endParaRPr>
          </a:p>
        </p:txBody>
      </p:sp>
      <p:pic>
        <p:nvPicPr>
          <p:cNvPr id="19" name="Picture 18" descr="C:\Users\wdj\Google Drive\Primary\Y5 SoW\From Tracy\Pronouns\w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820" y="1705074"/>
            <a:ext cx="2451814" cy="198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Blue Rounded Rectangle With Number 12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637" y="3613176"/>
            <a:ext cx="1478247" cy="11796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Luke Lamborn Reaching Down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796" y="1456541"/>
            <a:ext cx="1235106" cy="16034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0313" y="3485074"/>
            <a:ext cx="1992627" cy="149551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7770" y="1391309"/>
            <a:ext cx="2254747" cy="2059398"/>
          </a:xfrm>
          <a:prstGeom prst="rect">
            <a:avLst/>
          </a:prstGeom>
        </p:spPr>
      </p:pic>
    </p:spTree>
    <p:extLst>
      <p:ext uri="{BB962C8B-B14F-4D97-AF65-F5344CB8AC3E}">
        <p14:creationId xmlns:p14="http://schemas.microsoft.com/office/powerpoint/2010/main" val="202715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6"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Stephen Owen / Rachel Hawkes</a:t>
            </a:r>
            <a:endParaRPr lang="en-GB" sz="1200" dirty="0">
              <a:solidFill>
                <a:prstClr val="white"/>
              </a:solidFill>
              <a:latin typeface="Century Gothic" panose="020B0502020202020204" pitchFamily="34" charset="0"/>
            </a:endParaRPr>
          </a:p>
        </p:txBody>
      </p:sp>
      <p:sp>
        <p:nvSpPr>
          <p:cNvPr id="11" name="TextBox 10"/>
          <p:cNvSpPr txBox="1"/>
          <p:nvPr/>
        </p:nvSpPr>
        <p:spPr>
          <a:xfrm>
            <a:off x="5263470" y="-728651"/>
            <a:ext cx="1340069" cy="2662267"/>
          </a:xfrm>
          <a:prstGeom prst="rect">
            <a:avLst/>
          </a:prstGeom>
          <a:noFill/>
        </p:spPr>
        <p:txBody>
          <a:bodyPr wrap="square" rtlCol="0">
            <a:spAutoFit/>
          </a:bodyPr>
          <a:lstStyle/>
          <a:p>
            <a:r>
              <a:rPr lang="en-GB" sz="16700" b="1" dirty="0">
                <a:solidFill>
                  <a:srgbClr val="115076"/>
                </a:solidFill>
                <a:latin typeface="Century Gothic" panose="020B0502020202020204" pitchFamily="34" charset="0"/>
                <a:cs typeface="Calibri" panose="020F0502020204030204" pitchFamily="34" charset="0"/>
              </a:rPr>
              <a:t>u</a:t>
            </a:r>
          </a:p>
        </p:txBody>
      </p:sp>
      <p:sp>
        <p:nvSpPr>
          <p:cNvPr id="12" name="TextBox 11"/>
          <p:cNvSpPr txBox="1"/>
          <p:nvPr/>
        </p:nvSpPr>
        <p:spPr>
          <a:xfrm>
            <a:off x="5317941" y="3265184"/>
            <a:ext cx="1619572" cy="1631216"/>
          </a:xfrm>
          <a:prstGeom prst="rect">
            <a:avLst/>
          </a:prstGeom>
          <a:noFill/>
        </p:spPr>
        <p:txBody>
          <a:bodyPr wrap="square" rtlCol="0">
            <a:spAutoFit/>
          </a:bodyPr>
          <a:lstStyle/>
          <a:p>
            <a:pPr algn="ctr"/>
            <a:r>
              <a:rPr lang="en-GB" sz="10000" dirty="0" err="1" smtClean="0">
                <a:solidFill>
                  <a:srgbClr val="115076"/>
                </a:solidFill>
                <a:latin typeface="Century Gothic" panose="020B0502020202020204" pitchFamily="34" charset="0"/>
                <a:cs typeface="Calibri" panose="020F0502020204030204" pitchFamily="34" charset="0"/>
              </a:rPr>
              <a:t>t</a:t>
            </a:r>
            <a:r>
              <a:rPr lang="en-GB" sz="10000" dirty="0" err="1" smtClean="0">
                <a:solidFill>
                  <a:srgbClr val="FA6500"/>
                </a:solidFill>
                <a:latin typeface="Century Gothic" panose="020B0502020202020204" pitchFamily="34" charset="0"/>
                <a:cs typeface="Calibri" panose="020F0502020204030204" pitchFamily="34" charset="0"/>
              </a:rPr>
              <a:t>u</a:t>
            </a:r>
            <a:endParaRPr lang="en-GB" sz="7200" dirty="0">
              <a:solidFill>
                <a:srgbClr val="FA6500"/>
              </a:solidFill>
              <a:latin typeface="Century Gothic" panose="020B0502020202020204" pitchFamily="34" charset="0"/>
              <a:cs typeface="Calibri" panose="020F0502020204030204" pitchFamily="34" charset="0"/>
            </a:endParaRPr>
          </a:p>
        </p:txBody>
      </p:sp>
      <p:pic>
        <p:nvPicPr>
          <p:cNvPr id="13" name="Picture 2" descr="C:\Users\wdj\Google Drive\Primary\Y5 SoW\From Tracy\Pronouns\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300" y="1672007"/>
            <a:ext cx="2150367"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4683034" y="1510748"/>
            <a:ext cx="2922104"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272528" y="283723"/>
            <a:ext cx="3007386"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Sal</a:t>
            </a:r>
            <a:r>
              <a:rPr lang="en-GB" sz="7200" dirty="0" err="1" smtClean="0">
                <a:solidFill>
                  <a:srgbClr val="FA6500"/>
                </a:solidFill>
                <a:latin typeface="Century Gothic" panose="020B0502020202020204" pitchFamily="34" charset="0"/>
                <a:cs typeface="Calibri" panose="020F0502020204030204" pitchFamily="34" charset="0"/>
              </a:rPr>
              <a:t>u</a:t>
            </a:r>
            <a:r>
              <a:rPr lang="en-GB" sz="7200" dirty="0" err="1" smtClean="0">
                <a:solidFill>
                  <a:srgbClr val="115076"/>
                </a:solidFill>
                <a:latin typeface="Century Gothic" panose="020B0502020202020204" pitchFamily="34" charset="0"/>
                <a:cs typeface="Calibri" panose="020F0502020204030204" pitchFamily="34" charset="0"/>
              </a:rPr>
              <a:t>t</a:t>
            </a:r>
            <a:r>
              <a:rPr lang="en-GB" sz="7200" dirty="0" smtClean="0">
                <a:solidFill>
                  <a:srgbClr val="115076"/>
                </a:solidFill>
                <a:latin typeface="Century Gothic" panose="020B0502020202020204" pitchFamily="34" charset="0"/>
                <a:cs typeface="Calibri" panose="020F0502020204030204" pitchFamily="34" charset="0"/>
              </a:rPr>
              <a:t> !</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14" name="TextBox 13"/>
          <p:cNvSpPr txBox="1"/>
          <p:nvPr/>
        </p:nvSpPr>
        <p:spPr>
          <a:xfrm>
            <a:off x="8711451" y="256212"/>
            <a:ext cx="3007386"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v</a:t>
            </a:r>
            <a:r>
              <a:rPr lang="en-GB" sz="7200" dirty="0" err="1">
                <a:solidFill>
                  <a:srgbClr val="FA6500"/>
                </a:solidFill>
                <a:latin typeface="Century Gothic" panose="020B0502020202020204" pitchFamily="34" charset="0"/>
                <a:cs typeface="Calibri" panose="020F0502020204030204" pitchFamily="34" charset="0"/>
              </a:rPr>
              <a:t>u</a:t>
            </a:r>
            <a:r>
              <a:rPr lang="en-GB" sz="7200" dirty="0" err="1" smtClean="0">
                <a:solidFill>
                  <a:srgbClr val="115076"/>
                </a:solidFill>
                <a:latin typeface="Century Gothic" panose="020B0502020202020204" pitchFamily="34" charset="0"/>
                <a:cs typeface="Calibri" panose="020F0502020204030204" pitchFamily="34" charset="0"/>
              </a:rPr>
              <a:t>e</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683034" y="4691604"/>
            <a:ext cx="3007386" cy="1200329"/>
          </a:xfrm>
          <a:prstGeom prst="rect">
            <a:avLst/>
          </a:prstGeom>
          <a:noFill/>
        </p:spPr>
        <p:txBody>
          <a:bodyPr wrap="square" rtlCol="0">
            <a:spAutoFit/>
          </a:bodyPr>
          <a:lstStyle/>
          <a:p>
            <a:pPr algn="ctr"/>
            <a:r>
              <a:rPr lang="en-GB" sz="7200" dirty="0" smtClean="0">
                <a:solidFill>
                  <a:srgbClr val="115076"/>
                </a:solidFill>
                <a:latin typeface="Century Gothic" panose="020B0502020202020204" pitchFamily="34" charset="0"/>
                <a:cs typeface="Calibri" panose="020F0502020204030204" pitchFamily="34" charset="0"/>
              </a:rPr>
              <a:t>s</a:t>
            </a:r>
            <a:r>
              <a:rPr lang="en-GB" sz="7200" dirty="0">
                <a:solidFill>
                  <a:srgbClr val="FA6500"/>
                </a:solidFill>
                <a:latin typeface="Century Gothic" panose="020B0502020202020204" pitchFamily="34" charset="0"/>
                <a:cs typeface="Calibri" panose="020F0502020204030204" pitchFamily="34" charset="0"/>
              </a:rPr>
              <a:t>u</a:t>
            </a:r>
            <a:r>
              <a:rPr lang="en-GB" sz="7200" dirty="0">
                <a:solidFill>
                  <a:srgbClr val="115076"/>
                </a:solidFill>
                <a:latin typeface="Century Gothic" panose="020B0502020202020204" pitchFamily="34" charset="0"/>
                <a:cs typeface="Calibri" panose="020F0502020204030204" pitchFamily="34" charset="0"/>
              </a:rPr>
              <a:t>r</a:t>
            </a:r>
          </a:p>
        </p:txBody>
      </p:sp>
      <p:sp>
        <p:nvSpPr>
          <p:cNvPr id="6" name="TextBox 5"/>
          <p:cNvSpPr txBox="1"/>
          <p:nvPr/>
        </p:nvSpPr>
        <p:spPr>
          <a:xfrm>
            <a:off x="5308504" y="5636150"/>
            <a:ext cx="1855604" cy="646331"/>
          </a:xfrm>
          <a:prstGeom prst="rect">
            <a:avLst/>
          </a:prstGeom>
          <a:noFill/>
        </p:spPr>
        <p:txBody>
          <a:bodyPr wrap="square" rtlCol="0">
            <a:spAutoFit/>
          </a:bodyPr>
          <a:lstStyle/>
          <a:p>
            <a:pPr algn="ctr"/>
            <a:r>
              <a:rPr lang="en-GB" sz="3600" dirty="0" smtClean="0">
                <a:solidFill>
                  <a:srgbClr val="115076"/>
                </a:solidFill>
                <a:latin typeface="Century Gothic" panose="020B0502020202020204" pitchFamily="34" charset="0"/>
              </a:rPr>
              <a:t>[on]</a:t>
            </a:r>
            <a:endParaRPr lang="en-GB" sz="3600" dirty="0">
              <a:solidFill>
                <a:srgbClr val="115076"/>
              </a:solidFill>
              <a:latin typeface="Century Gothic" panose="020B0502020202020204" pitchFamily="34" charset="0"/>
            </a:endParaRPr>
          </a:p>
        </p:txBody>
      </p:sp>
      <p:sp>
        <p:nvSpPr>
          <p:cNvPr id="16" name="TextBox 15"/>
          <p:cNvSpPr txBox="1"/>
          <p:nvPr/>
        </p:nvSpPr>
        <p:spPr>
          <a:xfrm>
            <a:off x="8711451" y="4661615"/>
            <a:ext cx="3007386" cy="1200329"/>
          </a:xfrm>
          <a:prstGeom prst="rect">
            <a:avLst/>
          </a:prstGeom>
          <a:noFill/>
        </p:spPr>
        <p:txBody>
          <a:bodyPr wrap="square" rtlCol="0">
            <a:spAutoFit/>
          </a:bodyPr>
          <a:lstStyle/>
          <a:p>
            <a:pPr algn="ctr"/>
            <a:r>
              <a:rPr lang="en-GB" sz="7200" dirty="0">
                <a:solidFill>
                  <a:srgbClr val="FA6500"/>
                </a:solidFill>
                <a:latin typeface="Century Gothic" panose="020B0502020202020204" pitchFamily="34" charset="0"/>
                <a:cs typeface="Calibri" panose="020F0502020204030204" pitchFamily="34" charset="0"/>
              </a:rPr>
              <a:t>u</a:t>
            </a:r>
            <a:r>
              <a:rPr lang="en-GB" sz="7200" dirty="0" smtClean="0">
                <a:solidFill>
                  <a:srgbClr val="115076"/>
                </a:solidFill>
                <a:latin typeface="Century Gothic" panose="020B0502020202020204" pitchFamily="34" charset="0"/>
                <a:cs typeface="Calibri" panose="020F0502020204030204" pitchFamily="34" charset="0"/>
              </a:rPr>
              <a:t>tiliser</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17" name="TextBox 16"/>
          <p:cNvSpPr txBox="1"/>
          <p:nvPr/>
        </p:nvSpPr>
        <p:spPr>
          <a:xfrm>
            <a:off x="9287341" y="5636150"/>
            <a:ext cx="1855604" cy="646331"/>
          </a:xfrm>
          <a:prstGeom prst="rect">
            <a:avLst/>
          </a:prstGeom>
          <a:noFill/>
        </p:spPr>
        <p:txBody>
          <a:bodyPr wrap="square" rtlCol="0">
            <a:spAutoFit/>
          </a:bodyPr>
          <a:lstStyle/>
          <a:p>
            <a:pPr algn="ctr"/>
            <a:r>
              <a:rPr lang="en-GB" sz="3600" dirty="0" smtClean="0">
                <a:solidFill>
                  <a:srgbClr val="115076"/>
                </a:solidFill>
                <a:latin typeface="Century Gothic" panose="020B0502020202020204" pitchFamily="34" charset="0"/>
              </a:rPr>
              <a:t>[to use]</a:t>
            </a:r>
            <a:endParaRPr lang="en-GB" sz="3600" dirty="0">
              <a:solidFill>
                <a:srgbClr val="115076"/>
              </a:solidFill>
              <a:latin typeface="Century Gothic" panose="020B0502020202020204" pitchFamily="34" charset="0"/>
            </a:endParaRPr>
          </a:p>
        </p:txBody>
      </p:sp>
      <p:sp>
        <p:nvSpPr>
          <p:cNvPr id="18" name="TextBox 17"/>
          <p:cNvSpPr txBox="1"/>
          <p:nvPr/>
        </p:nvSpPr>
        <p:spPr>
          <a:xfrm>
            <a:off x="208638" y="4651839"/>
            <a:ext cx="4301405"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am</a:t>
            </a:r>
            <a:r>
              <a:rPr lang="en-GB" sz="7200" dirty="0" err="1">
                <a:solidFill>
                  <a:srgbClr val="FA6500"/>
                </a:solidFill>
                <a:latin typeface="Century Gothic" panose="020B0502020202020204" pitchFamily="34" charset="0"/>
                <a:cs typeface="Calibri" panose="020F0502020204030204" pitchFamily="34" charset="0"/>
              </a:rPr>
              <a:t>u</a:t>
            </a:r>
            <a:r>
              <a:rPr lang="en-GB" sz="7200" dirty="0" err="1" smtClean="0">
                <a:solidFill>
                  <a:srgbClr val="115076"/>
                </a:solidFill>
                <a:latin typeface="Century Gothic" panose="020B0502020202020204" pitchFamily="34" charset="0"/>
                <a:cs typeface="Calibri" panose="020F0502020204030204" pitchFamily="34" charset="0"/>
              </a:rPr>
              <a:t>sant</a:t>
            </a:r>
            <a:endParaRPr lang="en-GB" sz="7200" dirty="0">
              <a:solidFill>
                <a:srgbClr val="115076"/>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31181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6"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Stephen Owen / Rachel Hawkes</a:t>
            </a:r>
            <a:endParaRPr lang="en-GB" sz="1200" dirty="0">
              <a:solidFill>
                <a:schemeClr val="bg1"/>
              </a:solidFill>
              <a:latin typeface="Century Gothic" panose="020B0502020202020204" pitchFamily="34" charset="0"/>
            </a:endParaRPr>
          </a:p>
        </p:txBody>
      </p:sp>
      <p:sp>
        <p:nvSpPr>
          <p:cNvPr id="11" name="TextBox 10"/>
          <p:cNvSpPr txBox="1"/>
          <p:nvPr/>
        </p:nvSpPr>
        <p:spPr>
          <a:xfrm>
            <a:off x="4723860" y="-866185"/>
            <a:ext cx="3143102" cy="2662267"/>
          </a:xfrm>
          <a:prstGeom prst="rect">
            <a:avLst/>
          </a:prstGeom>
          <a:noFill/>
        </p:spPr>
        <p:txBody>
          <a:bodyPr wrap="square" rtlCol="0">
            <a:spAutoFit/>
          </a:bodyPr>
          <a:lstStyle/>
          <a:p>
            <a:r>
              <a:rPr lang="en-GB" sz="16700" b="1" dirty="0" err="1" smtClean="0">
                <a:solidFill>
                  <a:srgbClr val="115076"/>
                </a:solidFill>
                <a:latin typeface="Century Gothic" panose="020B0502020202020204" pitchFamily="34" charset="0"/>
                <a:cs typeface="Calibri" panose="020F0502020204030204" pitchFamily="34" charset="0"/>
              </a:rPr>
              <a:t>ou</a:t>
            </a:r>
            <a:endParaRPr lang="en-GB" sz="167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4244668" y="3240857"/>
            <a:ext cx="3884118" cy="1631216"/>
          </a:xfrm>
          <a:prstGeom prst="rect">
            <a:avLst/>
          </a:prstGeom>
          <a:noFill/>
        </p:spPr>
        <p:txBody>
          <a:bodyPr wrap="square" rtlCol="0">
            <a:spAutoFit/>
          </a:bodyPr>
          <a:lstStyle/>
          <a:p>
            <a:pPr algn="ctr"/>
            <a:r>
              <a:rPr lang="en-GB" sz="10000" dirty="0" smtClean="0">
                <a:solidFill>
                  <a:srgbClr val="115076"/>
                </a:solidFill>
                <a:latin typeface="Century Gothic" panose="020B0502020202020204" pitchFamily="34" charset="0"/>
                <a:cs typeface="Calibri" panose="020F0502020204030204" pitchFamily="34" charset="0"/>
              </a:rPr>
              <a:t>n</a:t>
            </a:r>
            <a:r>
              <a:rPr lang="en-GB" sz="10000" dirty="0" smtClean="0">
                <a:solidFill>
                  <a:srgbClr val="FA6500"/>
                </a:solidFill>
                <a:latin typeface="Century Gothic" panose="020B0502020202020204" pitchFamily="34" charset="0"/>
                <a:cs typeface="Calibri" panose="020F0502020204030204" pitchFamily="34" charset="0"/>
              </a:rPr>
              <a:t>ou</a:t>
            </a:r>
            <a:r>
              <a:rPr lang="en-GB" sz="10000" dirty="0" smtClean="0">
                <a:solidFill>
                  <a:srgbClr val="115076"/>
                </a:solidFill>
                <a:latin typeface="Century Gothic" panose="020B0502020202020204" pitchFamily="34" charset="0"/>
                <a:cs typeface="Calibri" panose="020F0502020204030204" pitchFamily="34" charset="0"/>
              </a:rPr>
              <a:t>s</a:t>
            </a:r>
            <a:endParaRPr lang="en-GB" sz="10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683034" y="1510748"/>
            <a:ext cx="2922104"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72528" y="283723"/>
            <a:ext cx="3886858"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tr</a:t>
            </a:r>
            <a:r>
              <a:rPr lang="en-GB" sz="7200" dirty="0" err="1" smtClean="0">
                <a:solidFill>
                  <a:srgbClr val="FA6500"/>
                </a:solidFill>
                <a:latin typeface="Century Gothic" panose="020B0502020202020204" pitchFamily="34" charset="0"/>
                <a:cs typeface="Calibri" panose="020F0502020204030204" pitchFamily="34" charset="0"/>
              </a:rPr>
              <a:t>ou</a:t>
            </a:r>
            <a:r>
              <a:rPr lang="en-GB" sz="7200" dirty="0" err="1" smtClean="0">
                <a:solidFill>
                  <a:srgbClr val="115076"/>
                </a:solidFill>
                <a:latin typeface="Century Gothic" panose="020B0502020202020204" pitchFamily="34" charset="0"/>
                <a:cs typeface="Calibri" panose="020F0502020204030204" pitchFamily="34" charset="0"/>
              </a:rPr>
              <a:t>ver</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14" name="TextBox 13"/>
          <p:cNvSpPr txBox="1"/>
          <p:nvPr/>
        </p:nvSpPr>
        <p:spPr>
          <a:xfrm>
            <a:off x="8711451" y="256212"/>
            <a:ext cx="3007386"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j</a:t>
            </a:r>
            <a:r>
              <a:rPr lang="en-GB" sz="7200" dirty="0" err="1">
                <a:solidFill>
                  <a:srgbClr val="FA6500"/>
                </a:solidFill>
                <a:latin typeface="Century Gothic" panose="020B0502020202020204" pitchFamily="34" charset="0"/>
                <a:cs typeface="Calibri" panose="020F0502020204030204" pitchFamily="34" charset="0"/>
              </a:rPr>
              <a:t>ou</a:t>
            </a:r>
            <a:r>
              <a:rPr lang="en-GB" sz="7200" dirty="0" err="1" smtClean="0">
                <a:solidFill>
                  <a:srgbClr val="115076"/>
                </a:solidFill>
                <a:latin typeface="Century Gothic" panose="020B0502020202020204" pitchFamily="34" charset="0"/>
                <a:cs typeface="Calibri" panose="020F0502020204030204" pitchFamily="34" charset="0"/>
              </a:rPr>
              <a:t>er</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134502" y="4692483"/>
            <a:ext cx="4321818" cy="1200329"/>
          </a:xfrm>
          <a:prstGeom prst="rect">
            <a:avLst/>
          </a:prstGeom>
          <a:noFill/>
        </p:spPr>
        <p:txBody>
          <a:bodyPr wrap="square" rtlCol="0">
            <a:spAutoFit/>
          </a:bodyPr>
          <a:lstStyle/>
          <a:p>
            <a:pPr algn="ctr"/>
            <a:r>
              <a:rPr lang="en-GB" sz="6600" dirty="0" err="1" smtClean="0">
                <a:solidFill>
                  <a:srgbClr val="115076"/>
                </a:solidFill>
                <a:latin typeface="Century Gothic" panose="020B0502020202020204" pitchFamily="34" charset="0"/>
                <a:cs typeface="Calibri" panose="020F0502020204030204" pitchFamily="34" charset="0"/>
              </a:rPr>
              <a:t>t</a:t>
            </a:r>
            <a:r>
              <a:rPr lang="en-GB" sz="7200" dirty="0" err="1">
                <a:solidFill>
                  <a:srgbClr val="FA6500"/>
                </a:solidFill>
                <a:latin typeface="Century Gothic" panose="020B0502020202020204" pitchFamily="34" charset="0"/>
                <a:cs typeface="Calibri" panose="020F0502020204030204" pitchFamily="34" charset="0"/>
              </a:rPr>
              <a:t>ou</a:t>
            </a:r>
            <a:r>
              <a:rPr lang="en-GB" sz="6600" dirty="0" err="1" smtClean="0">
                <a:solidFill>
                  <a:srgbClr val="115076"/>
                </a:solidFill>
                <a:latin typeface="Century Gothic" panose="020B0502020202020204" pitchFamily="34" charset="0"/>
                <a:cs typeface="Calibri" panose="020F0502020204030204" pitchFamily="34" charset="0"/>
              </a:rPr>
              <a:t>j</a:t>
            </a:r>
            <a:r>
              <a:rPr lang="en-GB" sz="7200" dirty="0" err="1">
                <a:solidFill>
                  <a:srgbClr val="FA6500"/>
                </a:solidFill>
                <a:latin typeface="Century Gothic" panose="020B0502020202020204" pitchFamily="34" charset="0"/>
                <a:cs typeface="Calibri" panose="020F0502020204030204" pitchFamily="34" charset="0"/>
              </a:rPr>
              <a:t>ou</a:t>
            </a:r>
            <a:r>
              <a:rPr lang="en-GB" sz="6600" dirty="0" err="1" smtClean="0">
                <a:solidFill>
                  <a:srgbClr val="115076"/>
                </a:solidFill>
                <a:latin typeface="Century Gothic" panose="020B0502020202020204" pitchFamily="34" charset="0"/>
                <a:cs typeface="Calibri" panose="020F0502020204030204" pitchFamily="34" charset="0"/>
              </a:rPr>
              <a:t>rs</a:t>
            </a:r>
            <a:endParaRPr lang="en-GB" sz="6600" dirty="0">
              <a:solidFill>
                <a:srgbClr val="115076"/>
              </a:solidFill>
              <a:latin typeface="Century Gothic" panose="020B0502020202020204" pitchFamily="34" charset="0"/>
              <a:cs typeface="Calibri" panose="020F0502020204030204" pitchFamily="34" charset="0"/>
            </a:endParaRPr>
          </a:p>
        </p:txBody>
      </p:sp>
      <p:sp>
        <p:nvSpPr>
          <p:cNvPr id="6" name="TextBox 5"/>
          <p:cNvSpPr txBox="1"/>
          <p:nvPr/>
        </p:nvSpPr>
        <p:spPr>
          <a:xfrm>
            <a:off x="4835691" y="5503141"/>
            <a:ext cx="2919440" cy="646331"/>
          </a:xfrm>
          <a:prstGeom prst="rect">
            <a:avLst/>
          </a:prstGeom>
          <a:noFill/>
        </p:spPr>
        <p:txBody>
          <a:bodyPr wrap="square" rtlCol="0">
            <a:spAutoFit/>
          </a:bodyPr>
          <a:lstStyle/>
          <a:p>
            <a:pPr algn="ctr"/>
            <a:r>
              <a:rPr lang="en-GB" sz="3600" dirty="0" smtClean="0">
                <a:solidFill>
                  <a:srgbClr val="115076"/>
                </a:solidFill>
                <a:latin typeface="Century Gothic" panose="020B0502020202020204" pitchFamily="34" charset="0"/>
              </a:rPr>
              <a:t>[always; still]</a:t>
            </a:r>
            <a:endParaRPr lang="en-GB" sz="3600" dirty="0">
              <a:solidFill>
                <a:srgbClr val="115076"/>
              </a:solidFill>
              <a:latin typeface="Century Gothic" panose="020B0502020202020204" pitchFamily="34" charset="0"/>
            </a:endParaRPr>
          </a:p>
        </p:txBody>
      </p:sp>
      <p:sp>
        <p:nvSpPr>
          <p:cNvPr id="16" name="TextBox 15"/>
          <p:cNvSpPr txBox="1"/>
          <p:nvPr/>
        </p:nvSpPr>
        <p:spPr>
          <a:xfrm>
            <a:off x="8711451" y="4661615"/>
            <a:ext cx="3007386" cy="1200329"/>
          </a:xfrm>
          <a:prstGeom prst="rect">
            <a:avLst/>
          </a:prstGeom>
          <a:noFill/>
        </p:spPr>
        <p:txBody>
          <a:bodyPr wrap="square" rtlCol="0">
            <a:spAutoFit/>
          </a:bodyPr>
          <a:lstStyle/>
          <a:p>
            <a:pPr algn="ctr"/>
            <a:r>
              <a:rPr lang="en-GB" sz="7200" dirty="0" err="1" smtClean="0">
                <a:solidFill>
                  <a:srgbClr val="115076"/>
                </a:solidFill>
                <a:latin typeface="Century Gothic" panose="020B0502020202020204" pitchFamily="34" charset="0"/>
                <a:cs typeface="Calibri" panose="020F0502020204030204" pitchFamily="34" charset="0"/>
              </a:rPr>
              <a:t>d</a:t>
            </a:r>
            <a:r>
              <a:rPr lang="en-GB" sz="7200" dirty="0" err="1">
                <a:solidFill>
                  <a:srgbClr val="FA6500"/>
                </a:solidFill>
                <a:latin typeface="Century Gothic" panose="020B0502020202020204" pitchFamily="34" charset="0"/>
                <a:cs typeface="Calibri" panose="020F0502020204030204" pitchFamily="34" charset="0"/>
              </a:rPr>
              <a:t>ou</a:t>
            </a:r>
            <a:r>
              <a:rPr lang="en-GB" sz="7200" dirty="0" err="1" smtClean="0">
                <a:solidFill>
                  <a:srgbClr val="115076"/>
                </a:solidFill>
                <a:latin typeface="Century Gothic" panose="020B0502020202020204" pitchFamily="34" charset="0"/>
                <a:cs typeface="Calibri" panose="020F0502020204030204" pitchFamily="34" charset="0"/>
              </a:rPr>
              <a:t>ze</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18" name="TextBox 17"/>
          <p:cNvSpPr txBox="1"/>
          <p:nvPr/>
        </p:nvSpPr>
        <p:spPr>
          <a:xfrm>
            <a:off x="165925" y="4651804"/>
            <a:ext cx="4301405" cy="1200329"/>
          </a:xfrm>
          <a:prstGeom prst="rect">
            <a:avLst/>
          </a:prstGeom>
          <a:noFill/>
        </p:spPr>
        <p:txBody>
          <a:bodyPr wrap="square" rtlCol="0">
            <a:spAutoFit/>
          </a:bodyPr>
          <a:lstStyle/>
          <a:p>
            <a:pPr algn="ctr"/>
            <a:r>
              <a:rPr lang="en-GB" sz="7200" dirty="0" smtClean="0">
                <a:solidFill>
                  <a:srgbClr val="115076"/>
                </a:solidFill>
                <a:latin typeface="Century Gothic" panose="020B0502020202020204" pitchFamily="34" charset="0"/>
                <a:cs typeface="Calibri" panose="020F0502020204030204" pitchFamily="34" charset="0"/>
              </a:rPr>
              <a:t>Bonj</a:t>
            </a:r>
            <a:r>
              <a:rPr lang="en-GB" sz="7200" dirty="0">
                <a:solidFill>
                  <a:srgbClr val="FA6500"/>
                </a:solidFill>
                <a:latin typeface="Century Gothic" panose="020B0502020202020204" pitchFamily="34" charset="0"/>
                <a:cs typeface="Calibri" panose="020F0502020204030204" pitchFamily="34" charset="0"/>
              </a:rPr>
              <a:t>ou</a:t>
            </a:r>
            <a:r>
              <a:rPr lang="en-GB" sz="7200" dirty="0" smtClean="0">
                <a:solidFill>
                  <a:srgbClr val="115076"/>
                </a:solidFill>
                <a:latin typeface="Century Gothic" panose="020B0502020202020204" pitchFamily="34" charset="0"/>
                <a:cs typeface="Calibri" panose="020F0502020204030204" pitchFamily="34" charset="0"/>
              </a:rPr>
              <a:t>r !</a:t>
            </a:r>
            <a:endParaRPr lang="en-GB" sz="7200" dirty="0">
              <a:solidFill>
                <a:srgbClr val="115076"/>
              </a:solidFill>
              <a:latin typeface="Century Gothic" panose="020B0502020202020204" pitchFamily="34" charset="0"/>
              <a:cs typeface="Calibri" panose="020F0502020204030204" pitchFamily="34" charset="0"/>
            </a:endParaRPr>
          </a:p>
        </p:txBody>
      </p:sp>
      <p:pic>
        <p:nvPicPr>
          <p:cNvPr id="19" name="Picture 18" descr="C:\Users\wdj\Google Drive\Primary\Y5 SoW\From Tracy\Pronouns\w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820" y="1705074"/>
            <a:ext cx="2451814" cy="198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29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6"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513" y="6474410"/>
            <a:ext cx="3449248" cy="276999"/>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Stephen Owen / Rachel Hawkes</a:t>
            </a:r>
            <a:endParaRPr lang="en-GB" sz="1200" dirty="0">
              <a:solidFill>
                <a:schemeClr val="bg1"/>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27855523"/>
              </p:ext>
            </p:extLst>
          </p:nvPr>
        </p:nvGraphicFramePr>
        <p:xfrm>
          <a:off x="4018119" y="982897"/>
          <a:ext cx="4532243" cy="5283330"/>
        </p:xfrm>
        <a:graphic>
          <a:graphicData uri="http://schemas.openxmlformats.org/drawingml/2006/table">
            <a:tbl>
              <a:tblPr firstRow="1" firstCol="1" bandRow="1">
                <a:tableStyleId>{5940675A-B579-460E-94D1-54222C63F5DA}</a:tableStyleId>
              </a:tblPr>
              <a:tblGrid>
                <a:gridCol w="2269017">
                  <a:extLst>
                    <a:ext uri="{9D8B030D-6E8A-4147-A177-3AD203B41FA5}">
                      <a16:colId xmlns:a16="http://schemas.microsoft.com/office/drawing/2014/main" xmlns="" val="1262708659"/>
                    </a:ext>
                  </a:extLst>
                </a:gridCol>
                <a:gridCol w="2263226">
                  <a:extLst>
                    <a:ext uri="{9D8B030D-6E8A-4147-A177-3AD203B41FA5}">
                      <a16:colId xmlns:a16="http://schemas.microsoft.com/office/drawing/2014/main" xmlns="" val="235387269"/>
                    </a:ext>
                  </a:extLst>
                </a:gridCol>
              </a:tblGrid>
              <a:tr h="488474">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rPr>
                        <a:t>u</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rPr>
                        <a:t>ou</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291098217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397995604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526963004"/>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421193913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390412614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852392960"/>
                  </a:ext>
                </a:extLst>
              </a:tr>
            </a:tbl>
          </a:graphicData>
        </a:graphic>
      </p:graphicFrame>
      <p:sp>
        <p:nvSpPr>
          <p:cNvPr id="4" name="Action Button: Custom 3">
            <a:hlinkClick r:id="" action="ppaction://noaction" highlightClick="1">
              <a:snd r:embed="rId3" name="1a_1_Salut.wav"/>
            </a:hlinkClick>
          </p:cNvPr>
          <p:cNvSpPr/>
          <p:nvPr/>
        </p:nvSpPr>
        <p:spPr>
          <a:xfrm>
            <a:off x="2940187" y="1836367"/>
            <a:ext cx="834666" cy="737082"/>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002060"/>
                </a:solidFill>
                <a:latin typeface="Century Gothic" panose="020B0502020202020204" pitchFamily="34" charset="0"/>
              </a:rPr>
              <a:t>1</a:t>
            </a:r>
          </a:p>
        </p:txBody>
      </p:sp>
      <p:sp>
        <p:nvSpPr>
          <p:cNvPr id="5" name="Action Button: Custom 4">
            <a:hlinkClick r:id="" action="ppaction://noaction" highlightClick="1">
              <a:snd r:embed="rId4" name="1a_2_Bonjour.wav"/>
            </a:hlinkClick>
          </p:cNvPr>
          <p:cNvSpPr/>
          <p:nvPr/>
        </p:nvSpPr>
        <p:spPr>
          <a:xfrm>
            <a:off x="2940165" y="2665232"/>
            <a:ext cx="834666" cy="74888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2</a:t>
            </a:r>
          </a:p>
        </p:txBody>
      </p:sp>
      <p:sp>
        <p:nvSpPr>
          <p:cNvPr id="6" name="Action Button: Custom 5">
            <a:hlinkClick r:id="" action="ppaction://noaction" highlightClick="1">
              <a:snd r:embed="rId5" name="1a_3_Nous.wav"/>
            </a:hlinkClick>
          </p:cNvPr>
          <p:cNvSpPr/>
          <p:nvPr/>
        </p:nvSpPr>
        <p:spPr>
          <a:xfrm>
            <a:off x="2939167" y="3506032"/>
            <a:ext cx="835664" cy="753054"/>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3</a:t>
            </a:r>
          </a:p>
        </p:txBody>
      </p:sp>
      <p:sp>
        <p:nvSpPr>
          <p:cNvPr id="7" name="Action Button: Custom 6">
            <a:hlinkClick r:id="" action="ppaction://noaction" highlightClick="1">
              <a:snd r:embed="rId6" name="1a_4_sur.wav"/>
            </a:hlinkClick>
          </p:cNvPr>
          <p:cNvSpPr/>
          <p:nvPr/>
        </p:nvSpPr>
        <p:spPr>
          <a:xfrm>
            <a:off x="2939167" y="4329609"/>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4</a:t>
            </a:r>
          </a:p>
        </p:txBody>
      </p:sp>
      <p:sp>
        <p:nvSpPr>
          <p:cNvPr id="8" name="Action Button: Custom 7">
            <a:hlinkClick r:id="" action="ppaction://noaction" highlightClick="1">
              <a:snd r:embed="rId7" name="1a_5_utiliser.wav"/>
            </a:hlinkClick>
          </p:cNvPr>
          <p:cNvSpPr/>
          <p:nvPr/>
        </p:nvSpPr>
        <p:spPr>
          <a:xfrm>
            <a:off x="2939167" y="5186114"/>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5</a:t>
            </a:r>
          </a:p>
        </p:txBody>
      </p:sp>
      <p:sp>
        <p:nvSpPr>
          <p:cNvPr id="9" name="Rounded Rectangle 8"/>
          <p:cNvSpPr/>
          <p:nvPr/>
        </p:nvSpPr>
        <p:spPr>
          <a:xfrm>
            <a:off x="9720469" y="218661"/>
            <a:ext cx="2186609" cy="496957"/>
          </a:xfrm>
          <a:prstGeom prst="roundRect">
            <a:avLst/>
          </a:prstGeom>
          <a:solidFill>
            <a:srgbClr val="FE7F0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sp>
        <p:nvSpPr>
          <p:cNvPr id="10" name="TextBox 9"/>
          <p:cNvSpPr txBox="1"/>
          <p:nvPr/>
        </p:nvSpPr>
        <p:spPr>
          <a:xfrm>
            <a:off x="152401" y="50314"/>
            <a:ext cx="8909538" cy="646331"/>
          </a:xfrm>
          <a:prstGeom prst="rect">
            <a:avLst/>
          </a:prstGeom>
          <a:noFill/>
        </p:spPr>
        <p:txBody>
          <a:bodyPr wrap="square" rtlCol="0">
            <a:spAutoFit/>
          </a:bodyPr>
          <a:lstStyle/>
          <a:p>
            <a:r>
              <a:rPr lang="en-GB" sz="2800" dirty="0" err="1" smtClean="0">
                <a:solidFill>
                  <a:srgbClr val="115076"/>
                </a:solidFill>
                <a:latin typeface="Century Gothic" panose="020B0502020202020204" pitchFamily="34" charset="0"/>
              </a:rPr>
              <a:t>Écoute</a:t>
            </a:r>
            <a:r>
              <a:rPr lang="en-GB" sz="2800" dirty="0" smtClean="0">
                <a:solidFill>
                  <a:srgbClr val="115076"/>
                </a:solidFill>
                <a:latin typeface="Century Gothic" panose="020B0502020202020204" pitchFamily="34" charset="0"/>
              </a:rPr>
              <a:t>. </a:t>
            </a:r>
            <a:r>
              <a:rPr lang="en-GB" sz="2800" dirty="0" err="1" smtClean="0">
                <a:solidFill>
                  <a:srgbClr val="115076"/>
                </a:solidFill>
                <a:latin typeface="Century Gothic" panose="020B0502020202020204" pitchFamily="34" charset="0"/>
              </a:rPr>
              <a:t>C’est</a:t>
            </a:r>
            <a:r>
              <a:rPr lang="en-GB" sz="2800" dirty="0" smtClean="0">
                <a:solidFill>
                  <a:srgbClr val="115076"/>
                </a:solidFill>
                <a:latin typeface="Century Gothic" panose="020B0502020202020204" pitchFamily="34" charset="0"/>
              </a:rPr>
              <a:t> </a:t>
            </a:r>
            <a:r>
              <a:rPr lang="en-GB" sz="2800" b="1" dirty="0" smtClean="0">
                <a:solidFill>
                  <a:srgbClr val="115076"/>
                </a:solidFill>
                <a:latin typeface="Century Gothic" panose="020B0502020202020204" pitchFamily="34" charset="0"/>
              </a:rPr>
              <a:t>‘u’ </a:t>
            </a:r>
            <a:r>
              <a:rPr lang="en-GB" sz="2800" dirty="0" err="1" smtClean="0">
                <a:solidFill>
                  <a:srgbClr val="115076"/>
                </a:solidFill>
                <a:latin typeface="Century Gothic" panose="020B0502020202020204" pitchFamily="34" charset="0"/>
              </a:rPr>
              <a:t>ou</a:t>
            </a:r>
            <a:r>
              <a:rPr lang="en-GB" sz="2800" b="1" dirty="0" smtClean="0">
                <a:solidFill>
                  <a:srgbClr val="115076"/>
                </a:solidFill>
                <a:latin typeface="Century Gothic" panose="020B0502020202020204" pitchFamily="34" charset="0"/>
              </a:rPr>
              <a:t> ‘</a:t>
            </a:r>
            <a:r>
              <a:rPr lang="en-GB" sz="2800" b="1" dirty="0" err="1" smtClean="0">
                <a:solidFill>
                  <a:srgbClr val="115076"/>
                </a:solidFill>
                <a:latin typeface="Century Gothic" panose="020B0502020202020204" pitchFamily="34" charset="0"/>
              </a:rPr>
              <a:t>ou</a:t>
            </a:r>
            <a:r>
              <a:rPr lang="en-GB" sz="2800" b="1" dirty="0" smtClean="0">
                <a:solidFill>
                  <a:srgbClr val="115076"/>
                </a:solidFill>
                <a:latin typeface="Century Gothic" panose="020B0502020202020204" pitchFamily="34" charset="0"/>
              </a:rPr>
              <a:t>’ ? </a:t>
            </a:r>
            <a:r>
              <a:rPr lang="en-GB" sz="2800" dirty="0" err="1" smtClean="0">
                <a:solidFill>
                  <a:srgbClr val="115076"/>
                </a:solidFill>
                <a:latin typeface="Century Gothic" panose="020B0502020202020204" pitchFamily="34" charset="0"/>
              </a:rPr>
              <a:t>Coche</a:t>
            </a:r>
            <a:r>
              <a:rPr lang="en-GB" sz="2800" b="1" dirty="0" smtClean="0">
                <a:solidFill>
                  <a:srgbClr val="115076"/>
                </a:solidFill>
                <a:latin typeface="Century Gothic" panose="020B0502020202020204" pitchFamily="34" charset="0"/>
              </a:rPr>
              <a:t> </a:t>
            </a:r>
            <a:r>
              <a:rPr lang="en-GB" sz="3600" b="1" dirty="0" smtClean="0">
                <a:solidFill>
                  <a:srgbClr val="115076"/>
                </a:solidFill>
                <a:latin typeface="Bookshelf Symbol 7" panose="05010101010101010101" pitchFamily="2" charset="2"/>
              </a:rPr>
              <a:t>p</a:t>
            </a:r>
            <a:r>
              <a:rPr lang="en-GB" sz="2800" b="1" dirty="0" smtClean="0">
                <a:solidFill>
                  <a:srgbClr val="115076"/>
                </a:solidFill>
                <a:latin typeface="Century Gothic" panose="020B0502020202020204" pitchFamily="34" charset="0"/>
              </a:rPr>
              <a:t>.</a:t>
            </a:r>
            <a:endParaRPr lang="en-GB" sz="2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2751644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513" y="6474410"/>
            <a:ext cx="3449248" cy="276999"/>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Stephen Owen / Rachel Hawkes</a:t>
            </a:r>
            <a:endParaRPr lang="en-GB" sz="1200" dirty="0">
              <a:solidFill>
                <a:schemeClr val="bg1"/>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75152653"/>
              </p:ext>
            </p:extLst>
          </p:nvPr>
        </p:nvGraphicFramePr>
        <p:xfrm>
          <a:off x="3994673" y="677042"/>
          <a:ext cx="4532243" cy="5283330"/>
        </p:xfrm>
        <a:graphic>
          <a:graphicData uri="http://schemas.openxmlformats.org/drawingml/2006/table">
            <a:tbl>
              <a:tblPr firstRow="1" firstCol="1" bandRow="1">
                <a:tableStyleId>{5940675A-B579-460E-94D1-54222C63F5DA}</a:tableStyleId>
              </a:tblPr>
              <a:tblGrid>
                <a:gridCol w="2269017">
                  <a:extLst>
                    <a:ext uri="{9D8B030D-6E8A-4147-A177-3AD203B41FA5}">
                      <a16:colId xmlns:a16="http://schemas.microsoft.com/office/drawing/2014/main" xmlns="" val="1262708659"/>
                    </a:ext>
                  </a:extLst>
                </a:gridCol>
                <a:gridCol w="2263226">
                  <a:extLst>
                    <a:ext uri="{9D8B030D-6E8A-4147-A177-3AD203B41FA5}">
                      <a16:colId xmlns:a16="http://schemas.microsoft.com/office/drawing/2014/main" xmlns="" val="235387269"/>
                    </a:ext>
                  </a:extLst>
                </a:gridCol>
              </a:tblGrid>
              <a:tr h="488474">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rPr>
                        <a:t>u</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rPr>
                        <a:t>ou</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291098217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397995604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1526963004"/>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421193913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390412614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xmlns="" val="852392960"/>
                  </a:ext>
                </a:extLst>
              </a:tr>
            </a:tbl>
          </a:graphicData>
        </a:graphic>
      </p:graphicFrame>
      <p:sp>
        <p:nvSpPr>
          <p:cNvPr id="4" name="Action Button: Custom 3">
            <a:hlinkClick r:id="" action="ppaction://noaction" highlightClick="1">
              <a:snd r:embed="rId3" name="1a_1_Salut.wav"/>
            </a:hlinkClick>
          </p:cNvPr>
          <p:cNvSpPr/>
          <p:nvPr/>
        </p:nvSpPr>
        <p:spPr>
          <a:xfrm>
            <a:off x="2940187" y="1836367"/>
            <a:ext cx="834666" cy="737082"/>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002060"/>
                </a:solidFill>
                <a:latin typeface="Century Gothic" panose="020B0502020202020204" pitchFamily="34" charset="0"/>
              </a:rPr>
              <a:t>1</a:t>
            </a:r>
          </a:p>
        </p:txBody>
      </p:sp>
      <p:sp>
        <p:nvSpPr>
          <p:cNvPr id="5" name="Action Button: Custom 4">
            <a:hlinkClick r:id="" action="ppaction://noaction" highlightClick="1">
              <a:snd r:embed="rId4" name="1a_2_Bonjour.wav"/>
            </a:hlinkClick>
          </p:cNvPr>
          <p:cNvSpPr/>
          <p:nvPr/>
        </p:nvSpPr>
        <p:spPr>
          <a:xfrm>
            <a:off x="2940165" y="2665232"/>
            <a:ext cx="834666" cy="74888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2</a:t>
            </a:r>
          </a:p>
        </p:txBody>
      </p:sp>
      <p:sp>
        <p:nvSpPr>
          <p:cNvPr id="6" name="Action Button: Custom 5">
            <a:hlinkClick r:id="" action="ppaction://noaction" highlightClick="1">
              <a:snd r:embed="rId5" name="1a_3_Nous.wav"/>
            </a:hlinkClick>
          </p:cNvPr>
          <p:cNvSpPr/>
          <p:nvPr/>
        </p:nvSpPr>
        <p:spPr>
          <a:xfrm>
            <a:off x="2939167" y="3506032"/>
            <a:ext cx="835664" cy="753054"/>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3</a:t>
            </a:r>
          </a:p>
        </p:txBody>
      </p:sp>
      <p:sp>
        <p:nvSpPr>
          <p:cNvPr id="7" name="Action Button: Custom 6">
            <a:hlinkClick r:id="" action="ppaction://noaction" highlightClick="1">
              <a:snd r:embed="rId6" name="1a_4_sur.wav"/>
            </a:hlinkClick>
          </p:cNvPr>
          <p:cNvSpPr/>
          <p:nvPr/>
        </p:nvSpPr>
        <p:spPr>
          <a:xfrm>
            <a:off x="2939167" y="4329609"/>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4</a:t>
            </a:r>
          </a:p>
        </p:txBody>
      </p:sp>
      <p:sp>
        <p:nvSpPr>
          <p:cNvPr id="8" name="Action Button: Custom 7">
            <a:hlinkClick r:id="" action="ppaction://noaction" highlightClick="1">
              <a:snd r:embed="rId7" name="1a_5_utiliser.wav"/>
            </a:hlinkClick>
          </p:cNvPr>
          <p:cNvSpPr/>
          <p:nvPr/>
        </p:nvSpPr>
        <p:spPr>
          <a:xfrm>
            <a:off x="2939167" y="5186114"/>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5</a:t>
            </a:r>
          </a:p>
        </p:txBody>
      </p:sp>
      <p:sp>
        <p:nvSpPr>
          <p:cNvPr id="9" name="Rounded Rectangle 8"/>
          <p:cNvSpPr/>
          <p:nvPr/>
        </p:nvSpPr>
        <p:spPr>
          <a:xfrm>
            <a:off x="9720469" y="218661"/>
            <a:ext cx="2186609" cy="496957"/>
          </a:xfrm>
          <a:prstGeom prst="roundRect">
            <a:avLst/>
          </a:prstGeom>
          <a:solidFill>
            <a:srgbClr val="FE7F0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sp>
        <p:nvSpPr>
          <p:cNvPr id="10" name="TextBox 9"/>
          <p:cNvSpPr txBox="1"/>
          <p:nvPr/>
        </p:nvSpPr>
        <p:spPr>
          <a:xfrm>
            <a:off x="152401" y="50314"/>
            <a:ext cx="8909538" cy="523220"/>
          </a:xfrm>
          <a:prstGeom prst="rect">
            <a:avLst/>
          </a:prstGeom>
          <a:noFill/>
        </p:spPr>
        <p:txBody>
          <a:bodyPr wrap="square" rtlCol="0">
            <a:spAutoFit/>
          </a:bodyPr>
          <a:lstStyle/>
          <a:p>
            <a:r>
              <a:rPr lang="en-GB" sz="2800" dirty="0" err="1" smtClean="0">
                <a:solidFill>
                  <a:srgbClr val="115076"/>
                </a:solidFill>
                <a:latin typeface="Century Gothic" panose="020B0502020202020204" pitchFamily="34" charset="0"/>
              </a:rPr>
              <a:t>Réponses</a:t>
            </a:r>
            <a:r>
              <a:rPr lang="en-GB" sz="2800" dirty="0" smtClean="0">
                <a:solidFill>
                  <a:srgbClr val="115076"/>
                </a:solidFill>
                <a:latin typeface="Century Gothic" panose="020B0502020202020204" pitchFamily="34" charset="0"/>
              </a:rPr>
              <a:t>.</a:t>
            </a:r>
            <a:endParaRPr lang="en-GB" sz="2800" b="1" dirty="0">
              <a:solidFill>
                <a:srgbClr val="115076"/>
              </a:solidFill>
              <a:latin typeface="Century Gothic" panose="020B0502020202020204" pitchFamily="34" charset="0"/>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1151" y="1610940"/>
            <a:ext cx="757452" cy="789012"/>
          </a:xfrm>
          <a:prstGeom prst="rect">
            <a:avLst/>
          </a:prstGeom>
        </p:spPr>
      </p:pic>
      <p:sp>
        <p:nvSpPr>
          <p:cNvPr id="12" name="TextBox 11"/>
          <p:cNvSpPr txBox="1"/>
          <p:nvPr/>
        </p:nvSpPr>
        <p:spPr>
          <a:xfrm>
            <a:off x="152401" y="1486713"/>
            <a:ext cx="3007386" cy="1107996"/>
          </a:xfrm>
          <a:prstGeom prst="rect">
            <a:avLst/>
          </a:prstGeom>
          <a:noFill/>
        </p:spPr>
        <p:txBody>
          <a:bodyPr wrap="square" rtlCol="0">
            <a:spAutoFit/>
          </a:bodyPr>
          <a:lstStyle/>
          <a:p>
            <a:pPr algn="ctr"/>
            <a:r>
              <a:rPr lang="en-GB" sz="6600" dirty="0" err="1" smtClean="0">
                <a:solidFill>
                  <a:srgbClr val="115076"/>
                </a:solidFill>
                <a:latin typeface="Century Gothic" panose="020B0502020202020204" pitchFamily="34" charset="0"/>
                <a:cs typeface="Calibri" panose="020F0502020204030204" pitchFamily="34" charset="0"/>
              </a:rPr>
              <a:t>Sal</a:t>
            </a:r>
            <a:r>
              <a:rPr lang="en-GB" sz="6600" dirty="0" err="1">
                <a:solidFill>
                  <a:srgbClr val="FA6500"/>
                </a:solidFill>
                <a:latin typeface="Century Gothic" panose="020B0502020202020204" pitchFamily="34" charset="0"/>
                <a:cs typeface="Calibri" panose="020F0502020204030204" pitchFamily="34" charset="0"/>
              </a:rPr>
              <a:t>u</a:t>
            </a:r>
            <a:r>
              <a:rPr lang="en-GB" sz="6600" dirty="0" err="1" smtClean="0">
                <a:solidFill>
                  <a:srgbClr val="115076"/>
                </a:solidFill>
                <a:latin typeface="Century Gothic" panose="020B0502020202020204" pitchFamily="34" charset="0"/>
                <a:cs typeface="Calibri" panose="020F0502020204030204" pitchFamily="34" charset="0"/>
              </a:rPr>
              <a:t>t</a:t>
            </a:r>
            <a:r>
              <a:rPr lang="en-GB" sz="6600" dirty="0" smtClean="0">
                <a:solidFill>
                  <a:srgbClr val="115076"/>
                </a:solidFill>
                <a:latin typeface="Century Gothic" panose="020B0502020202020204" pitchFamily="34" charset="0"/>
                <a:cs typeface="Calibri" panose="020F0502020204030204" pitchFamily="34" charset="0"/>
              </a:rPr>
              <a:t> !</a:t>
            </a:r>
            <a:endParaRPr lang="en-GB" sz="6600" dirty="0">
              <a:solidFill>
                <a:srgbClr val="115076"/>
              </a:solidFill>
              <a:latin typeface="Century Gothic" panose="020B0502020202020204" pitchFamily="34" charset="0"/>
              <a:cs typeface="Calibri" panose="020F0502020204030204" pitchFamily="34" charset="0"/>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4043" y="2473506"/>
            <a:ext cx="757452" cy="789012"/>
          </a:xfrm>
          <a:prstGeom prst="rect">
            <a:avLst/>
          </a:prstGeom>
        </p:spPr>
      </p:pic>
      <p:sp>
        <p:nvSpPr>
          <p:cNvPr id="14" name="TextBox 13"/>
          <p:cNvSpPr txBox="1"/>
          <p:nvPr/>
        </p:nvSpPr>
        <p:spPr>
          <a:xfrm>
            <a:off x="8236058" y="2314014"/>
            <a:ext cx="4301405" cy="1107996"/>
          </a:xfrm>
          <a:prstGeom prst="rect">
            <a:avLst/>
          </a:prstGeom>
          <a:noFill/>
        </p:spPr>
        <p:txBody>
          <a:bodyPr wrap="square" rtlCol="0">
            <a:spAutoFit/>
          </a:bodyPr>
          <a:lstStyle/>
          <a:p>
            <a:pPr algn="ctr"/>
            <a:r>
              <a:rPr lang="en-GB" sz="6600" dirty="0" smtClean="0">
                <a:solidFill>
                  <a:srgbClr val="115076"/>
                </a:solidFill>
                <a:latin typeface="Century Gothic" panose="020B0502020202020204" pitchFamily="34" charset="0"/>
                <a:cs typeface="Calibri" panose="020F0502020204030204" pitchFamily="34" charset="0"/>
              </a:rPr>
              <a:t>Bonj</a:t>
            </a:r>
            <a:r>
              <a:rPr lang="en-GB" sz="6600" dirty="0">
                <a:solidFill>
                  <a:srgbClr val="FA6500"/>
                </a:solidFill>
                <a:latin typeface="Century Gothic" panose="020B0502020202020204" pitchFamily="34" charset="0"/>
                <a:cs typeface="Calibri" panose="020F0502020204030204" pitchFamily="34" charset="0"/>
              </a:rPr>
              <a:t>ou</a:t>
            </a:r>
            <a:r>
              <a:rPr lang="en-GB" sz="6600" dirty="0" smtClean="0">
                <a:solidFill>
                  <a:srgbClr val="115076"/>
                </a:solidFill>
                <a:latin typeface="Century Gothic" panose="020B0502020202020204" pitchFamily="34" charset="0"/>
                <a:cs typeface="Calibri" panose="020F0502020204030204" pitchFamily="34" charset="0"/>
              </a:rPr>
              <a:t>r !</a:t>
            </a:r>
            <a:endParaRPr lang="en-GB" sz="6600" dirty="0">
              <a:solidFill>
                <a:srgbClr val="115076"/>
              </a:solidFill>
              <a:latin typeface="Century Gothic" panose="020B0502020202020204" pitchFamily="34" charset="0"/>
              <a:cs typeface="Calibri" panose="020F050202020403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4212" y="3331400"/>
            <a:ext cx="757452" cy="789012"/>
          </a:xfrm>
          <a:prstGeom prst="rect">
            <a:avLst/>
          </a:prstGeom>
        </p:spPr>
      </p:pic>
      <p:sp>
        <p:nvSpPr>
          <p:cNvPr id="16" name="TextBox 15"/>
          <p:cNvSpPr txBox="1"/>
          <p:nvPr/>
        </p:nvSpPr>
        <p:spPr>
          <a:xfrm>
            <a:off x="8590130" y="3148369"/>
            <a:ext cx="3884118" cy="1107996"/>
          </a:xfrm>
          <a:prstGeom prst="rect">
            <a:avLst/>
          </a:prstGeom>
          <a:noFill/>
        </p:spPr>
        <p:txBody>
          <a:bodyPr wrap="square" rtlCol="0">
            <a:spAutoFit/>
          </a:bodyPr>
          <a:lstStyle/>
          <a:p>
            <a:r>
              <a:rPr lang="en-GB" sz="6600" dirty="0" smtClean="0">
                <a:solidFill>
                  <a:srgbClr val="115076"/>
                </a:solidFill>
                <a:latin typeface="Century Gothic" panose="020B0502020202020204" pitchFamily="34" charset="0"/>
                <a:cs typeface="Calibri" panose="020F0502020204030204" pitchFamily="34" charset="0"/>
              </a:rPr>
              <a:t>n</a:t>
            </a:r>
            <a:r>
              <a:rPr lang="en-GB" sz="6600" dirty="0">
                <a:solidFill>
                  <a:srgbClr val="FA6500"/>
                </a:solidFill>
                <a:latin typeface="Century Gothic" panose="020B0502020202020204" pitchFamily="34" charset="0"/>
                <a:cs typeface="Calibri" panose="020F0502020204030204" pitchFamily="34" charset="0"/>
              </a:rPr>
              <a:t>ou</a:t>
            </a:r>
            <a:r>
              <a:rPr lang="en-GB" sz="6600" dirty="0" smtClean="0">
                <a:solidFill>
                  <a:srgbClr val="115076"/>
                </a:solidFill>
                <a:latin typeface="Century Gothic" panose="020B0502020202020204" pitchFamily="34" charset="0"/>
                <a:cs typeface="Calibri" panose="020F0502020204030204" pitchFamily="34" charset="0"/>
              </a:rPr>
              <a:t>s</a:t>
            </a:r>
            <a:endParaRPr lang="en-GB" sz="6600" dirty="0">
              <a:solidFill>
                <a:srgbClr val="7030A0"/>
              </a:solidFill>
              <a:latin typeface="Century Gothic" panose="020B0502020202020204" pitchFamily="34" charset="0"/>
              <a:cs typeface="Calibri" panose="020F050202020403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1151" y="4256365"/>
            <a:ext cx="757452" cy="789012"/>
          </a:xfrm>
          <a:prstGeom prst="rect">
            <a:avLst/>
          </a:prstGeom>
        </p:spPr>
      </p:pic>
      <p:sp>
        <p:nvSpPr>
          <p:cNvPr id="18" name="TextBox 17"/>
          <p:cNvSpPr txBox="1"/>
          <p:nvPr/>
        </p:nvSpPr>
        <p:spPr>
          <a:xfrm>
            <a:off x="292035" y="4120412"/>
            <a:ext cx="3007386" cy="1107996"/>
          </a:xfrm>
          <a:prstGeom prst="rect">
            <a:avLst/>
          </a:prstGeom>
          <a:noFill/>
        </p:spPr>
        <p:txBody>
          <a:bodyPr wrap="square" rtlCol="0">
            <a:spAutoFit/>
          </a:bodyPr>
          <a:lstStyle/>
          <a:p>
            <a:pPr algn="ctr"/>
            <a:r>
              <a:rPr lang="en-GB" sz="6600" dirty="0" smtClean="0">
                <a:solidFill>
                  <a:srgbClr val="115076"/>
                </a:solidFill>
                <a:latin typeface="Century Gothic" panose="020B0502020202020204" pitchFamily="34" charset="0"/>
                <a:cs typeface="Calibri" panose="020F0502020204030204" pitchFamily="34" charset="0"/>
              </a:rPr>
              <a:t>s</a:t>
            </a:r>
            <a:r>
              <a:rPr lang="en-GB" sz="6600" dirty="0">
                <a:solidFill>
                  <a:srgbClr val="FA6500"/>
                </a:solidFill>
                <a:latin typeface="Century Gothic" panose="020B0502020202020204" pitchFamily="34" charset="0"/>
                <a:cs typeface="Calibri" panose="020F0502020204030204" pitchFamily="34" charset="0"/>
              </a:rPr>
              <a:t>u</a:t>
            </a:r>
            <a:r>
              <a:rPr lang="en-GB" sz="6600" dirty="0">
                <a:solidFill>
                  <a:srgbClr val="115076"/>
                </a:solidFill>
                <a:latin typeface="Century Gothic" panose="020B0502020202020204" pitchFamily="34" charset="0"/>
                <a:cs typeface="Calibri" panose="020F0502020204030204" pitchFamily="34" charset="0"/>
              </a:rPr>
              <a:t>r</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8973" y="5134957"/>
            <a:ext cx="757452" cy="789012"/>
          </a:xfrm>
          <a:prstGeom prst="rect">
            <a:avLst/>
          </a:prstGeom>
        </p:spPr>
      </p:pic>
      <p:sp>
        <p:nvSpPr>
          <p:cNvPr id="20" name="TextBox 19"/>
          <p:cNvSpPr txBox="1"/>
          <p:nvPr/>
        </p:nvSpPr>
        <p:spPr>
          <a:xfrm>
            <a:off x="67096" y="5019245"/>
            <a:ext cx="3007386" cy="1107996"/>
          </a:xfrm>
          <a:prstGeom prst="rect">
            <a:avLst/>
          </a:prstGeom>
          <a:noFill/>
        </p:spPr>
        <p:txBody>
          <a:bodyPr wrap="square" rtlCol="0">
            <a:spAutoFit/>
          </a:bodyPr>
          <a:lstStyle/>
          <a:p>
            <a:pPr algn="ctr"/>
            <a:r>
              <a:rPr lang="en-GB" sz="6600" dirty="0">
                <a:solidFill>
                  <a:srgbClr val="FA6500"/>
                </a:solidFill>
                <a:latin typeface="Century Gothic" panose="020B0502020202020204" pitchFamily="34" charset="0"/>
                <a:cs typeface="Calibri" panose="020F0502020204030204" pitchFamily="34" charset="0"/>
              </a:rPr>
              <a:t>u</a:t>
            </a:r>
            <a:r>
              <a:rPr lang="en-GB" sz="6600" dirty="0" smtClean="0">
                <a:solidFill>
                  <a:srgbClr val="115076"/>
                </a:solidFill>
                <a:latin typeface="Century Gothic" panose="020B0502020202020204" pitchFamily="34" charset="0"/>
                <a:cs typeface="Calibri" panose="020F0502020204030204" pitchFamily="34" charset="0"/>
              </a:rPr>
              <a:t>tiliser</a:t>
            </a:r>
            <a:endParaRPr lang="en-GB" sz="6600" dirty="0">
              <a:solidFill>
                <a:srgbClr val="115076"/>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93744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392</Words>
  <Application>Microsoft Office PowerPoint</Application>
  <PresentationFormat>Widescreen</PresentationFormat>
  <Paragraphs>111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Bookshelf Symbol 7</vt:lpstr>
      <vt:lpstr>Calibri</vt:lpstr>
      <vt:lpstr>Century Gothic</vt:lpstr>
      <vt:lpstr>Times New Roman</vt:lpstr>
      <vt:lpstr>Tw Cen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24</cp:revision>
  <dcterms:created xsi:type="dcterms:W3CDTF">2019-03-27T07:30:03Z</dcterms:created>
  <dcterms:modified xsi:type="dcterms:W3CDTF">2019-05-15T10:45:55Z</dcterms:modified>
</cp:coreProperties>
</file>