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 id="2147483660" r:id="rId2"/>
  </p:sldMasterIdLst>
  <p:notesMasterIdLst>
    <p:notesMasterId r:id="rId66"/>
  </p:notesMasterIdLst>
  <p:sldIdLst>
    <p:sldId id="256" r:id="rId3"/>
    <p:sldId id="257" r:id="rId4"/>
    <p:sldId id="289" r:id="rId5"/>
    <p:sldId id="261" r:id="rId6"/>
    <p:sldId id="1515" r:id="rId7"/>
    <p:sldId id="286" r:id="rId8"/>
    <p:sldId id="1519" r:id="rId9"/>
    <p:sldId id="262" r:id="rId10"/>
    <p:sldId id="656" r:id="rId11"/>
    <p:sldId id="1527" r:id="rId12"/>
    <p:sldId id="1539" r:id="rId13"/>
    <p:sldId id="1528" r:id="rId14"/>
    <p:sldId id="538" r:id="rId15"/>
    <p:sldId id="1512" r:id="rId16"/>
    <p:sldId id="1513" r:id="rId17"/>
    <p:sldId id="809" r:id="rId18"/>
    <p:sldId id="1521" r:id="rId19"/>
    <p:sldId id="1516" r:id="rId20"/>
    <p:sldId id="1517" r:id="rId21"/>
    <p:sldId id="1525" r:id="rId22"/>
    <p:sldId id="1538" r:id="rId23"/>
    <p:sldId id="1534" r:id="rId24"/>
    <p:sldId id="1535" r:id="rId25"/>
    <p:sldId id="1520" r:id="rId26"/>
    <p:sldId id="1533" r:id="rId27"/>
    <p:sldId id="1529" r:id="rId28"/>
    <p:sldId id="1532" r:id="rId29"/>
    <p:sldId id="1530" r:id="rId30"/>
    <p:sldId id="1540" r:id="rId31"/>
    <p:sldId id="291" r:id="rId32"/>
    <p:sldId id="272" r:id="rId33"/>
    <p:sldId id="810" r:id="rId34"/>
    <p:sldId id="1508" r:id="rId35"/>
    <p:sldId id="380" r:id="rId36"/>
    <p:sldId id="1543" r:id="rId37"/>
    <p:sldId id="1544" r:id="rId38"/>
    <p:sldId id="1509" r:id="rId39"/>
    <p:sldId id="1536" r:id="rId40"/>
    <p:sldId id="1545" r:id="rId41"/>
    <p:sldId id="1546" r:id="rId42"/>
    <p:sldId id="1547" r:id="rId43"/>
    <p:sldId id="1548" r:id="rId44"/>
    <p:sldId id="1537" r:id="rId45"/>
    <p:sldId id="512" r:id="rId46"/>
    <p:sldId id="1524" r:id="rId47"/>
    <p:sldId id="287" r:id="rId48"/>
    <p:sldId id="305" r:id="rId49"/>
    <p:sldId id="311" r:id="rId50"/>
    <p:sldId id="308" r:id="rId51"/>
    <p:sldId id="482" r:id="rId52"/>
    <p:sldId id="466" r:id="rId53"/>
    <p:sldId id="505" r:id="rId54"/>
    <p:sldId id="277" r:id="rId55"/>
    <p:sldId id="655" r:id="rId56"/>
    <p:sldId id="618" r:id="rId57"/>
    <p:sldId id="1541" r:id="rId58"/>
    <p:sldId id="1531" r:id="rId59"/>
    <p:sldId id="1542" r:id="rId60"/>
    <p:sldId id="808" r:id="rId61"/>
    <p:sldId id="1549" r:id="rId62"/>
    <p:sldId id="307" r:id="rId63"/>
    <p:sldId id="309" r:id="rId64"/>
    <p:sldId id="504" r:id="rId65"/>
  </p:sldIdLst>
  <p:sldSz cx="12192000" cy="6858000"/>
  <p:notesSz cx="6858000" cy="9144000"/>
  <p:embeddedFontLst>
    <p:embeddedFont>
      <p:font typeface="Calibri" panose="020F0502020204030204" pitchFamily="34" charset="0"/>
      <p:regular r:id="rId67"/>
      <p:bold r:id="rId68"/>
      <p:italic r:id="rId69"/>
      <p:boldItalic r:id="rId70"/>
    </p:embeddedFont>
    <p:embeddedFont>
      <p:font typeface="Century Gothic" panose="020B0502020202020204" pitchFamily="34" charset="0"/>
      <p:regular r:id="rId71"/>
      <p:bold r:id="rId72"/>
      <p:italic r:id="rId73"/>
      <p:boldItalic r:id="rId7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3840">
          <p15:clr>
            <a:srgbClr val="A4A3A4"/>
          </p15:clr>
        </p15:guide>
        <p15:guide id="2" orient="horz" pos="216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5" roundtripDataSignature="AMtx7mjIusGly5HOleJcqlKqgtISG6uh3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36"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5D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8B8F5CF-CF85-455C-9093-2CB52F2D9E9B}">
  <a:tblStyle styleId="{08B8F5CF-CF85-455C-9093-2CB52F2D9E9B}" styleName="Table_0">
    <a:wholeTbl>
      <a:tcTxStyle b="off" i="off">
        <a:font>
          <a:latin typeface="Tw Cen MT"/>
          <a:ea typeface="Tw Cen MT"/>
          <a:cs typeface="Tw Cen MT"/>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CECE7"/>
          </a:solidFill>
        </a:fill>
      </a:tcStyle>
    </a:wholeTbl>
    <a:band1H>
      <a:tcTxStyle/>
      <a:tcStyle>
        <a:tcBdr/>
        <a:fill>
          <a:solidFill>
            <a:srgbClr val="F8D6CC"/>
          </a:solidFill>
        </a:fill>
      </a:tcStyle>
    </a:band1H>
    <a:band2H>
      <a:tcTxStyle/>
      <a:tcStyle>
        <a:tcBdr/>
      </a:tcStyle>
    </a:band2H>
    <a:band1V>
      <a:tcTxStyle/>
      <a:tcStyle>
        <a:tcBdr/>
        <a:fill>
          <a:solidFill>
            <a:srgbClr val="F8D6CC"/>
          </a:solidFill>
        </a:fill>
      </a:tcStyle>
    </a:band1V>
    <a:band2V>
      <a:tcTxStyle/>
      <a:tcStyle>
        <a:tcBdr/>
      </a:tcStyle>
    </a:band2V>
    <a:lastCol>
      <a:tcTxStyle b="on" i="off">
        <a:font>
          <a:latin typeface="Tw Cen MT"/>
          <a:ea typeface="Tw Cen MT"/>
          <a:cs typeface="Tw Cen MT"/>
        </a:font>
        <a:schemeClr val="lt1"/>
      </a:tcTxStyle>
      <a:tcStyle>
        <a:tcBdr/>
        <a:fill>
          <a:solidFill>
            <a:schemeClr val="accent2"/>
          </a:solidFill>
        </a:fill>
      </a:tcStyle>
    </a:lastCol>
    <a:firstCol>
      <a:tcTxStyle b="on" i="off">
        <a:font>
          <a:latin typeface="Tw Cen MT"/>
          <a:ea typeface="Tw Cen MT"/>
          <a:cs typeface="Tw Cen MT"/>
        </a:font>
        <a:schemeClr val="lt1"/>
      </a:tcTxStyle>
      <a:tcStyle>
        <a:tcBdr/>
        <a:fill>
          <a:solidFill>
            <a:schemeClr val="accent2"/>
          </a:solidFill>
        </a:fill>
      </a:tcStyle>
    </a:firstCol>
    <a:lastRow>
      <a:tcTxStyle b="on" i="off">
        <a:font>
          <a:latin typeface="Tw Cen MT"/>
          <a:ea typeface="Tw Cen MT"/>
          <a:cs typeface="Tw Cen MT"/>
        </a:font>
        <a:schemeClr val="lt1"/>
      </a:tcTxStyle>
      <a:tcStyle>
        <a:tcBdr>
          <a:top>
            <a:ln w="38100" cap="flat" cmpd="sng">
              <a:solidFill>
                <a:schemeClr val="lt1"/>
              </a:solidFill>
              <a:prstDash val="solid"/>
              <a:round/>
              <a:headEnd type="none" w="sm" len="sm"/>
              <a:tailEnd type="none" w="sm" len="sm"/>
            </a:ln>
          </a:top>
        </a:tcBdr>
        <a:fill>
          <a:solidFill>
            <a:schemeClr val="accent2"/>
          </a:solidFill>
        </a:fill>
      </a:tcStyle>
    </a:lastRow>
    <a:seCell>
      <a:tcTxStyle/>
      <a:tcStyle>
        <a:tcBdr/>
      </a:tcStyle>
    </a:seCell>
    <a:swCell>
      <a:tcTxStyle/>
      <a:tcStyle>
        <a:tcBdr/>
      </a:tcStyle>
    </a:swCell>
    <a:firstRow>
      <a:tcTxStyle b="on" i="off">
        <a:font>
          <a:latin typeface="Tw Cen MT"/>
          <a:ea typeface="Tw Cen MT"/>
          <a:cs typeface="Tw Cen MT"/>
        </a:font>
        <a:schemeClr val="lt1"/>
      </a:tcTxStyle>
      <a:tcStyle>
        <a:tcBdr>
          <a:bottom>
            <a:ln w="38100" cap="flat" cmpd="sng">
              <a:solidFill>
                <a:schemeClr val="lt1"/>
              </a:solidFill>
              <a:prstDash val="solid"/>
              <a:round/>
              <a:headEnd type="none" w="sm" len="sm"/>
              <a:tailEnd type="none" w="sm" len="sm"/>
            </a:ln>
          </a:bottom>
        </a:tcBdr>
        <a:fill>
          <a:solidFill>
            <a:schemeClr val="accent2"/>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43" autoAdjust="0"/>
    <p:restoredTop sz="59777" autoAdjust="0"/>
  </p:normalViewPr>
  <p:slideViewPr>
    <p:cSldViewPr snapToGrid="0">
      <p:cViewPr varScale="1">
        <p:scale>
          <a:sx n="62" d="100"/>
          <a:sy n="62" d="100"/>
        </p:scale>
        <p:origin x="1888" y="184"/>
      </p:cViewPr>
      <p:guideLst>
        <p:guide pos="3840"/>
        <p:guide orient="horz" pos="2160"/>
      </p:guideLst>
    </p:cSldViewPr>
  </p:slideViewPr>
  <p:notesTextViewPr>
    <p:cViewPr>
      <p:scale>
        <a:sx n="75" d="100"/>
        <a:sy n="75"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font" Target="fonts/font2.fntdata"/><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notesMaster" Target="notesMasters/notesMaster1.xml"/><Relationship Id="rId74" Type="http://schemas.openxmlformats.org/officeDocument/2006/relationships/font" Target="fonts/font8.fntdata"/><Relationship Id="rId79"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font" Target="fonts/font3.fntdata"/><Relationship Id="rId7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6.fntdata"/><Relationship Id="rId80"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1.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4.fntdata"/><Relationship Id="rId75"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font" Target="fonts/font7.fntdata"/><Relationship Id="rId78"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commentAuthors" Target="commentAuthors.xml"/><Relationship Id="rId7" Type="http://schemas.openxmlformats.org/officeDocument/2006/relationships/slide" Target="slides/slide5.xml"/><Relationship Id="rId71" Type="http://schemas.openxmlformats.org/officeDocument/2006/relationships/font" Target="fonts/font5.fntdata"/><Relationship Id="rId2" Type="http://schemas.openxmlformats.org/officeDocument/2006/relationships/slideMaster" Target="slideMasters/slideMaster2.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resources.ncelp.org/collections/t148fh31r?locale=en"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linkprotect.cudasvc.com/url?a=https%3a%2f%2fforms.gle%2fY2ztbpRTrkKZRjcp9&amp;c=E,1,Pl_bQDnRWheP_BkLvUN1VrwkScRXME9kbtmolUDBjUWDX4ojTDibJHpT5Ww9dD7-QHR0NcJ1KziXMUV-uCOtQIDNMwOf6gvhSRVOk-7Wjbao&amp;typo=1"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 name="Google Shape;6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b="0" i="0" u="none" strike="noStrike" cap="none" dirty="0">
                <a:solidFill>
                  <a:schemeClr val="dk1"/>
                </a:solidFill>
                <a:effectLst/>
                <a:latin typeface="Calibri"/>
                <a:ea typeface="Calibri"/>
                <a:cs typeface="Calibri"/>
                <a:sym typeface="Calibri"/>
              </a:rPr>
              <a:t>I will be discussing how defining language content may promote greater ‘achievability’, how making goal posts more visible for all, via class activities, SOW, may improve access to being able to achieve in FL and therefore  be one way of enhancing enjoyment</a:t>
            </a:r>
            <a:endParaRPr sz="1200" dirty="0">
              <a:solidFill>
                <a:schemeClr val="dk1"/>
              </a:solidFill>
              <a:latin typeface="Calibri"/>
              <a:ea typeface="Calibri"/>
              <a:cs typeface="Calibri"/>
              <a:sym typeface="Calibri"/>
            </a:endParaRPr>
          </a:p>
        </p:txBody>
      </p:sp>
      <p:sp>
        <p:nvSpPr>
          <p:cNvPr id="70" name="Google Shape;7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t>The lists ‘cover’ (predict) approximately </a:t>
            </a:r>
            <a:r>
              <a:rPr lang="en-GB" sz="1200" b="1" dirty="0"/>
              <a:t>78% </a:t>
            </a:r>
            <a:r>
              <a:rPr lang="en-GB" sz="1200" b="0" dirty="0"/>
              <a:t>(80% at foundation and 77% at higher; 74% for AQA and 83% for Edexcel)</a:t>
            </a:r>
            <a:r>
              <a:rPr lang="en-GB" sz="1200" b="1" dirty="0"/>
              <a:t> </a:t>
            </a:r>
            <a:r>
              <a:rPr lang="en-GB" sz="1200" dirty="0"/>
              <a:t>of all running words in a typical paper [These are based on </a:t>
            </a:r>
            <a:r>
              <a:rPr lang="en-GB" sz="1200" b="1" i="1" dirty="0"/>
              <a:t>PREDICTED PROBABILITIES</a:t>
            </a:r>
            <a:r>
              <a:rPr lang="en-GB" sz="1200" dirty="0"/>
              <a:t>, not raw counts, so they have been normed for list length].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dirty="0">
                <a:solidFill>
                  <a:schemeClr val="dk1"/>
                </a:solidFill>
                <a:effectLst/>
                <a:latin typeface="Calibri"/>
                <a:ea typeface="Calibri"/>
                <a:cs typeface="Calibri"/>
                <a:sym typeface="Calibri"/>
              </a:rPr>
              <a:t>“making informed guesses as to the meaning of an utterance in light of all available linguistic cues in combination with the learner's general knowledge of the world, [their] awareness of context and [their] relevant linguistic knowledge” (</a:t>
            </a:r>
            <a:r>
              <a:rPr lang="en-GB" sz="1200" b="0" i="0" u="none" strike="noStrike" cap="none" dirty="0" err="1">
                <a:solidFill>
                  <a:schemeClr val="dk1"/>
                </a:solidFill>
                <a:effectLst/>
                <a:latin typeface="Calibri"/>
                <a:ea typeface="Calibri"/>
                <a:cs typeface="Calibri"/>
                <a:sym typeface="Calibri"/>
              </a:rPr>
              <a:t>Haastrup</a:t>
            </a:r>
            <a:r>
              <a:rPr lang="en-GB" sz="1200" b="0" i="0" u="none" strike="noStrike" cap="none" dirty="0">
                <a:solidFill>
                  <a:schemeClr val="dk1"/>
                </a:solidFill>
                <a:effectLst/>
                <a:latin typeface="Calibri"/>
                <a:ea typeface="Calibri"/>
                <a:cs typeface="Calibri"/>
                <a:sym typeface="Calibri"/>
              </a:rPr>
              <a:t>, 1991, p. 40). </a:t>
            </a:r>
            <a:endParaRPr lang="en-GB"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149587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BUT AS I SAID, INFERENCING IS IMPORTANT AND SO THE EXAMS ARE STILL GOING TO INCLUDE SOME TESTS WHICH DIRECTLY TEST INFERENCING SKILLS. I’LL SHOW AN EXAMPLE OF A KIND OF TEACHING OR TESTING ACTIVITY THAT MIGHT ILLUSTRATE THIS KIND OF THING.</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Strategies, such as use the context to work it out, ask someone, use a dictionary, guess from your world knowledge </a:t>
            </a:r>
            <a:endParaRPr lang="en-GB" sz="1200"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t>Other contextual factors: </a:t>
            </a:r>
            <a:r>
              <a:rPr lang="en-GB" dirty="0"/>
              <a:t>the relevance of the unknown word for comprehension, and the proportion of unknown words in the text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dirty="0">
                <a:solidFill>
                  <a:schemeClr val="dk1"/>
                </a:solidFill>
                <a:effectLst/>
                <a:latin typeface="Calibri"/>
                <a:ea typeface="Calibri"/>
                <a:cs typeface="Calibri"/>
                <a:sym typeface="Calibri"/>
              </a:rPr>
              <a:t>At 90% coverage, intermediate learners can only infer 52% (95% CI [46%, 58%]) of unknown words in a text (Laufer, 2020), and that this ability varies according to factors such as how many words in the text need to be inferred (Sternberg, 1987) and language proficiency (e.g., Hamada, 2014). </a:t>
            </a:r>
            <a:endParaRPr lang="en-GB" sz="1200"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12</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635291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Here is a text about </a:t>
            </a:r>
            <a:r>
              <a:rPr lang="en-GB" b="1" dirty="0" err="1"/>
              <a:t>Hanoucca</a:t>
            </a:r>
            <a:r>
              <a:rPr lang="en-GB" b="1" dirty="0"/>
              <a:t> </a:t>
            </a:r>
          </a:p>
          <a:p>
            <a:r>
              <a:rPr lang="en-GB" b="1" dirty="0"/>
              <a:t>Followed by some practice at inferencing the meaning of words by using the words that we know they have already met several times and have been tested on</a:t>
            </a:r>
          </a:p>
          <a:p>
            <a:r>
              <a:rPr lang="en-GB" b="1" dirty="0"/>
              <a:t>At this stage, lexical inferencing becomes possible because we are confident that they have a critical mass of vocabulary to start doing this.</a:t>
            </a:r>
          </a:p>
          <a:p>
            <a:endParaRPr lang="en-GB" b="1" dirty="0"/>
          </a:p>
          <a:p>
            <a:r>
              <a:rPr lang="en-GB" b="1" dirty="0"/>
              <a:t>Timing: 5 minutes</a:t>
            </a:r>
            <a:br>
              <a:rPr lang="en-GB" dirty="0"/>
            </a:br>
            <a:br>
              <a:rPr lang="en-GB" b="1" dirty="0"/>
            </a:br>
            <a:r>
              <a:rPr lang="en-GB" b="1" dirty="0"/>
              <a:t>Aim: </a:t>
            </a:r>
            <a:r>
              <a:rPr lang="en-GB" b="0" dirty="0"/>
              <a:t>to practise lexical inferencing; the written comprehension of known words to arrive at a general understanding of one unknown word in a sentence context. In addition, to revise previously learnt vocabulary in new contexts.</a:t>
            </a:r>
            <a:br>
              <a:rPr lang="en-GB" dirty="0"/>
            </a:br>
            <a:br>
              <a:rPr lang="en-GB" dirty="0"/>
            </a:br>
            <a:r>
              <a:rPr lang="en-GB" b="1" dirty="0"/>
              <a:t>Procedure:</a:t>
            </a:r>
            <a:br>
              <a:rPr lang="en-GB" dirty="0"/>
            </a:br>
            <a:r>
              <a:rPr lang="en-GB" dirty="0"/>
              <a:t>1. Ensure that students understand the task (as this is the first time they are doing this type of activity). Students need to know that they are aiming to understand the general meaning, rather than specific meaning (though they may in some cases also arrive at this).</a:t>
            </a:r>
          </a:p>
          <a:p>
            <a:r>
              <a:rPr lang="en-GB" dirty="0"/>
              <a:t>2. Students read each text and decide which of the four options is most likely, depending on their understanding of the surrounding words.</a:t>
            </a:r>
          </a:p>
          <a:p>
            <a:r>
              <a:rPr lang="en-GB" dirty="0"/>
              <a:t>3. Click to reveal answers.</a:t>
            </a:r>
          </a:p>
          <a:p>
            <a:r>
              <a:rPr lang="en-GB" dirty="0"/>
              <a:t>4. Proceed to the next slide for the comprehension part of the activity.</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lumi</a:t>
            </a:r>
            <a:r>
              <a:rPr lang="en-GB" b="0" baseline="0" dirty="0">
                <a:latin typeface="Century Gothic" panose="020B0502020202020204" pitchFamily="34" charset="0"/>
              </a:rPr>
              <a:t>ère [1059], </a:t>
            </a:r>
            <a:r>
              <a:rPr lang="en-GB" b="0" baseline="0" dirty="0" err="1">
                <a:latin typeface="Century Gothic" panose="020B0502020202020204" pitchFamily="34" charset="0"/>
              </a:rPr>
              <a:t>allumer</a:t>
            </a:r>
            <a:r>
              <a:rPr lang="en-GB" b="0" baseline="0" dirty="0">
                <a:latin typeface="Century Gothic" panose="020B0502020202020204" pitchFamily="34" charset="0"/>
              </a:rPr>
              <a:t> [3169], bougie [&gt;5000], </a:t>
            </a:r>
            <a:r>
              <a:rPr lang="fr-FR" sz="1200" b="0" dirty="0">
                <a:solidFill>
                  <a:prstClr val="white"/>
                </a:solidFill>
                <a:latin typeface="Century Gothic" panose="020F0302020204030204"/>
              </a:rPr>
              <a:t>deuxième [427], </a:t>
            </a:r>
            <a:r>
              <a:rPr lang="en-GB" b="0" baseline="0" dirty="0" err="1">
                <a:latin typeface="Century Gothic" panose="020B0502020202020204" pitchFamily="34" charset="0"/>
              </a:rPr>
              <a:t>bonté</a:t>
            </a:r>
            <a:r>
              <a:rPr lang="en-GB" b="0" baseline="0" dirty="0">
                <a:latin typeface="Century Gothic" panose="020B0502020202020204" pitchFamily="34" charset="0"/>
              </a:rPr>
              <a:t> [&gt;5000], </a:t>
            </a:r>
            <a:r>
              <a:rPr lang="en-GB" b="0" baseline="0" dirty="0" err="1">
                <a:latin typeface="Century Gothic" panose="020B0502020202020204" pitchFamily="34" charset="0"/>
              </a:rPr>
              <a:t>huile</a:t>
            </a:r>
            <a:r>
              <a:rPr lang="en-GB" b="0" baseline="0" dirty="0">
                <a:latin typeface="Century Gothic" panose="020B0502020202020204" pitchFamily="34" charset="0"/>
              </a:rPr>
              <a:t> [2340], beignet [&gt;5000], </a:t>
            </a:r>
            <a:r>
              <a:rPr lang="en-GB" b="0" baseline="0" dirty="0" err="1">
                <a:latin typeface="Century Gothic" panose="020B0502020202020204" pitchFamily="34" charset="0"/>
              </a:rPr>
              <a:t>toupie</a:t>
            </a:r>
            <a:r>
              <a:rPr lang="en-GB" b="0" baseline="0" dirty="0">
                <a:latin typeface="Century Gothic" panose="020B0502020202020204" pitchFamily="34" charset="0"/>
              </a:rPr>
              <a:t> [&gt;5000]</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a:t>
            </a:r>
            <a:br>
              <a:rPr lang="en-GB" baseline="0" dirty="0"/>
            </a:br>
            <a:r>
              <a:rPr lang="en-GB" baseline="0" dirty="0" err="1"/>
              <a:t>Hanoucca</a:t>
            </a:r>
            <a:r>
              <a:rPr lang="en-GB" baseline="0" dirty="0"/>
              <a:t> [&gt;5000], </a:t>
            </a:r>
            <a:r>
              <a:rPr lang="en-GB" baseline="0" dirty="0" err="1"/>
              <a:t>bouteille</a:t>
            </a:r>
            <a:r>
              <a:rPr lang="en-GB" baseline="0" dirty="0"/>
              <a:t> [2979], </a:t>
            </a:r>
            <a:r>
              <a:rPr lang="en-GB" baseline="0" dirty="0" err="1"/>
              <a:t>lampe</a:t>
            </a:r>
            <a:r>
              <a:rPr lang="en-GB" baseline="0" dirty="0"/>
              <a:t> [4699], normal [833], familial [1622], spirituel [3047]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69943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498646-FC5C-6045-8C35-38AA1B6AA9DB}" type="slidenum">
              <a:rPr lang="en-US" smtClean="0"/>
              <a:t>14</a:t>
            </a:fld>
            <a:endParaRPr lang="en-US"/>
          </a:p>
        </p:txBody>
      </p:sp>
    </p:spTree>
    <p:extLst>
      <p:ext uri="{BB962C8B-B14F-4D97-AF65-F5344CB8AC3E}">
        <p14:creationId xmlns:p14="http://schemas.microsoft.com/office/powerpoint/2010/main" val="27028887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Calibri" panose="020F0502020204030204" pitchFamily="34" charset="0"/>
                <a:cs typeface="Calibri" panose="020F0502020204030204" pitchFamily="34" charset="0"/>
              </a:rPr>
              <a:t>Taking account of a term in year 11 where new words are unlikely to be learnt. </a:t>
            </a:r>
          </a:p>
          <a:p>
            <a:endParaRPr lang="en-US" dirty="0"/>
          </a:p>
        </p:txBody>
      </p:sp>
      <p:sp>
        <p:nvSpPr>
          <p:cNvPr id="4" name="Slide Number Placeholder 3"/>
          <p:cNvSpPr>
            <a:spLocks noGrp="1"/>
          </p:cNvSpPr>
          <p:nvPr>
            <p:ph type="sldNum" sz="quarter" idx="5"/>
          </p:nvPr>
        </p:nvSpPr>
        <p:spPr/>
        <p:txBody>
          <a:bodyPr/>
          <a:lstStyle/>
          <a:p>
            <a:fld id="{3F5A5486-B4CB-4A75-B6F7-7E4AABD17098}" type="slidenum">
              <a:rPr kumimoji="1" lang="ja-JP" altLang="en-US" smtClean="0"/>
              <a:t>15</a:t>
            </a:fld>
            <a:endParaRPr kumimoji="1" lang="ja-JP" altLang="en-US"/>
          </a:p>
        </p:txBody>
      </p:sp>
    </p:spTree>
    <p:extLst>
      <p:ext uri="{BB962C8B-B14F-4D97-AF65-F5344CB8AC3E}">
        <p14:creationId xmlns:p14="http://schemas.microsoft.com/office/powerpoint/2010/main" val="4720398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new lists are going to be more similar across languages – the differences will come in what is learned, not the sheer volume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example, French will have a few more idiosyncratic irregular forms than the other languages – but now that these forms are separated out, this at least means that that difference has ’space’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During the consultation about the proposed new GCSEs there was a lot of concern that the amount of words was far too low, and that the awarding bodies would not be able to create an exam with only 1,200 or 1700 words.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So, the numbers of words for the new word lists are not too far off the current lists, though the current lists vary between languages and between Awarding Bodies.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test developers would use up the proposed numbers of different word families after creating about three years of exams using the current L &amp; R kind of questions.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found that far fewer words are used in the exams than are on the word lists, potentially encouraging teachers to teach many words but less well, compared to teaching fewer words but ensuring lots of practice of them.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On the lists there are many multi-word units and words are repeated in different parts of the list. </a:t>
            </a: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To get the numbers shown on the slides, we removed duplicate words and proper nouns (e.g., country names, celebrations) to count the number of unique words.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Thus, the numbers for “unique words” reflects</a:t>
            </a:r>
            <a:r>
              <a:rPr lang="en-GB" baseline="0" dirty="0"/>
              <a:t> the removal of duplicates (the use of same word in different contexts) and the absence of proper nouns.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Spanish has 24% more entries than French (17% difference in unique words)</a:t>
            </a: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The numbers in the bottom table are the median of the range, when the ends of the range are across awarding organisations and languages </a:t>
            </a:r>
            <a:endParaRPr lang="en-GB" dirty="0"/>
          </a:p>
        </p:txBody>
      </p:sp>
      <p:sp>
        <p:nvSpPr>
          <p:cNvPr id="4" name="Slide Number Placeholder 3"/>
          <p:cNvSpPr>
            <a:spLocks noGrp="1"/>
          </p:cNvSpPr>
          <p:nvPr>
            <p:ph type="sldNum" sz="quarter" idx="10"/>
          </p:nvPr>
        </p:nvSpPr>
        <p:spPr/>
        <p:txBody>
          <a:bodyPr/>
          <a:lstStyle/>
          <a:p>
            <a:fld id="{61ABF484-F745-43F4-9D6D-713D51D36B5C}" type="slidenum">
              <a:rPr lang="en-GB" smtClean="0"/>
              <a:t>16</a:t>
            </a:fld>
            <a:endParaRPr lang="en-GB"/>
          </a:p>
        </p:txBody>
      </p:sp>
    </p:spTree>
    <p:extLst>
      <p:ext uri="{BB962C8B-B14F-4D97-AF65-F5344CB8AC3E}">
        <p14:creationId xmlns:p14="http://schemas.microsoft.com/office/powerpoint/2010/main" val="34168162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this grows every year, because there is no defined list.  if a pupil were to be randomly faced with one of the four papers so far,  what is the total vocab that they would need in order to be sure that they would have covered every word? </a:t>
            </a:r>
          </a:p>
          <a:p>
            <a:r>
              <a:rPr lang="en-US" dirty="0"/>
              <a:t>PRECISE FIGURES 609. 753, 1,173. 1,542</a:t>
            </a:r>
          </a:p>
          <a:p>
            <a:endParaRPr lang="en-US" dirty="0"/>
          </a:p>
          <a:p>
            <a:r>
              <a:rPr lang="en-US" dirty="0"/>
              <a:t>IN SPEECH BUBBLE 1,351. 1, 753</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165236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frequency information that is recommended in the subject content is based on these massive FL corpora mentioned in this slide.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249233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GB" b="0" dirty="0"/>
          </a:p>
        </p:txBody>
      </p:sp>
      <p:sp>
        <p:nvSpPr>
          <p:cNvPr id="156" name="Google Shape;15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19</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081576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based on the corpus of all the four papers to date. </a:t>
            </a:r>
          </a:p>
          <a:p>
            <a:r>
              <a:rPr lang="en-US" dirty="0"/>
              <a:t>The pattern is almost the same for an average paper – a single, typical paper.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140680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 name="Google Shape;8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5" name="Google Shape;8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 name="Google Shape;8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5" name="Google Shape;8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23</a:t>
            </a:fld>
            <a:endParaRPr/>
          </a:p>
        </p:txBody>
      </p:sp>
    </p:spTree>
    <p:extLst>
      <p:ext uri="{BB962C8B-B14F-4D97-AF65-F5344CB8AC3E}">
        <p14:creationId xmlns:p14="http://schemas.microsoft.com/office/powerpoint/2010/main" val="6203704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160784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002082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 name="Google Shape;8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5" name="Google Shape;8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194435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dirty="0"/>
          </a:p>
          <a:p>
            <a:pPr marL="228600" lvl="0" indent="-152400" algn="l" rtl="0">
              <a:spcBef>
                <a:spcPts val="0"/>
              </a:spcBef>
              <a:spcAft>
                <a:spcPts val="0"/>
              </a:spcAft>
              <a:buClr>
                <a:schemeClr val="dk1"/>
              </a:buClr>
              <a:buSzPts val="1200"/>
              <a:buFont typeface="Calibri"/>
              <a:buNone/>
            </a:pPr>
            <a:endParaRPr dirty="0"/>
          </a:p>
          <a:p>
            <a:pPr marL="0" lvl="0" indent="0" algn="l" rtl="0">
              <a:spcBef>
                <a:spcPts val="0"/>
              </a:spcBef>
              <a:spcAft>
                <a:spcPts val="0"/>
              </a:spcAft>
              <a:buNone/>
            </a:pPr>
            <a:br>
              <a:rPr lang="en-GB" dirty="0"/>
            </a:br>
            <a:endParaRPr dirty="0"/>
          </a:p>
        </p:txBody>
      </p:sp>
      <p:sp>
        <p:nvSpPr>
          <p:cNvPr id="279" name="Google Shape;279;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31</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5566779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 frequency words in small semantically-related sets</a:t>
            </a:r>
          </a:p>
          <a:p>
            <a:r>
              <a:rPr lang="en-US" dirty="0"/>
              <a:t>mixed parts of speech </a:t>
            </a:r>
            <a:r>
              <a:rPr lang="en-US" sz="2000" dirty="0"/>
              <a:t>(v, n, </a:t>
            </a:r>
            <a:r>
              <a:rPr lang="en-US" sz="2000" dirty="0" err="1"/>
              <a:t>adj</a:t>
            </a:r>
            <a:r>
              <a:rPr lang="en-US" sz="2000" dirty="0"/>
              <a:t>, …) </a:t>
            </a:r>
            <a:r>
              <a:rPr lang="en-US" dirty="0"/>
              <a:t>-&gt; create sentences from lesson 1</a:t>
            </a:r>
          </a:p>
          <a:p>
            <a:r>
              <a:rPr lang="en-US" dirty="0"/>
              <a:t>Rather than topic-inspired phrases, be driven by challenges of language</a:t>
            </a:r>
          </a:p>
          <a:p>
            <a:endParaRPr lang="en-US" dirty="0"/>
          </a:p>
          <a:p>
            <a:pPr lvl="1"/>
            <a:r>
              <a:rPr lang="en-US" dirty="0"/>
              <a:t>Avoiding input that can mislead learners trying to ‘crack the code’ </a:t>
            </a:r>
          </a:p>
          <a:p>
            <a:pPr marL="914400" lvl="2" indent="0" algn="r">
              <a:buNone/>
            </a:pPr>
            <a:r>
              <a:rPr lang="en-US" sz="1200" dirty="0"/>
              <a:t>(VanPatten, Marsden &amp; Chen/Kasprowicz/McManus)</a:t>
            </a:r>
            <a:endParaRPr lang="en-US" dirty="0"/>
          </a:p>
          <a:p>
            <a:pPr lvl="1"/>
            <a:r>
              <a:rPr lang="en-US" dirty="0"/>
              <a:t>Instead of starting with </a:t>
            </a:r>
            <a:r>
              <a:rPr lang="en-US" i="1" dirty="0"/>
              <a:t>je m’appelle</a:t>
            </a:r>
            <a:endParaRPr lang="en-US" dirty="0"/>
          </a:p>
          <a:p>
            <a:pPr lvl="2"/>
            <a:r>
              <a:rPr lang="en-US" b="1" i="1" u="sng" dirty="0"/>
              <a:t>je m’</a:t>
            </a:r>
            <a:r>
              <a:rPr lang="en-US" i="1" dirty="0"/>
              <a:t> </a:t>
            </a:r>
            <a:r>
              <a:rPr lang="en-US" dirty="0"/>
              <a:t>is not ‘</a:t>
            </a:r>
            <a:r>
              <a:rPr lang="en-US" u="sng" dirty="0"/>
              <a:t>I am </a:t>
            </a:r>
            <a:r>
              <a:rPr lang="en-US" dirty="0"/>
              <a:t>called’ or ‘</a:t>
            </a:r>
            <a:r>
              <a:rPr lang="en-US" u="sng" dirty="0"/>
              <a:t>my name </a:t>
            </a:r>
            <a:r>
              <a:rPr lang="en-US" dirty="0"/>
              <a:t>is’</a:t>
            </a:r>
          </a:p>
          <a:p>
            <a:pPr marL="457200" lvl="1" indent="0">
              <a:buNone/>
            </a:pPr>
            <a:r>
              <a:rPr lang="en-US" dirty="0"/>
              <a:t>-&gt; Use </a:t>
            </a:r>
            <a:r>
              <a:rPr lang="en-US" i="1" dirty="0"/>
              <a:t>Je </a:t>
            </a:r>
            <a:r>
              <a:rPr lang="en-US" i="1" dirty="0" err="1"/>
              <a:t>suis</a:t>
            </a:r>
            <a:r>
              <a:rPr lang="en-US" i="1" dirty="0"/>
              <a:t> </a:t>
            </a:r>
            <a:r>
              <a:rPr lang="en-US" dirty="0"/>
              <a:t>… and </a:t>
            </a:r>
            <a:r>
              <a:rPr lang="en-US" i="1" dirty="0"/>
              <a:t>Tu </a:t>
            </a:r>
            <a:r>
              <a:rPr lang="en-US" i="1" dirty="0" err="1"/>
              <a:t>es</a:t>
            </a:r>
            <a:r>
              <a:rPr lang="en-US" i="1" dirty="0"/>
              <a:t> </a:t>
            </a:r>
            <a:r>
              <a:rPr lang="en-US" dirty="0"/>
              <a:t>… for the same function</a:t>
            </a:r>
          </a:p>
          <a:p>
            <a:r>
              <a:rPr lang="en-US" dirty="0"/>
              <a:t>--------------------------</a:t>
            </a:r>
          </a:p>
          <a:p>
            <a:r>
              <a:rPr lang="en-US" dirty="0"/>
              <a:t>Mitchell &amp; Myles research on chunks</a:t>
            </a:r>
          </a:p>
          <a:p>
            <a:r>
              <a:rPr lang="en-US" dirty="0"/>
              <a:t>Analytic ability – Kasprowicz &amp; Marsden; </a:t>
            </a:r>
            <a:r>
              <a:rPr lang="en-US" dirty="0" err="1"/>
              <a:t>Roehr-Brackin</a:t>
            </a:r>
            <a:endParaRPr lang="en-US" dirty="0"/>
          </a:p>
          <a:p>
            <a:r>
              <a:rPr lang="en-US" dirty="0"/>
              <a:t>Levelling the playing field – aptitude*treatment research</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E498646-FC5C-6045-8C35-38AA1B6AA9DB}" type="slidenum">
              <a:rPr lang="en-US" smtClean="0"/>
              <a:t>32</a:t>
            </a:fld>
            <a:endParaRPr lang="en-US"/>
          </a:p>
        </p:txBody>
      </p:sp>
    </p:spTree>
    <p:extLst>
      <p:ext uri="{BB962C8B-B14F-4D97-AF65-F5344CB8AC3E}">
        <p14:creationId xmlns:p14="http://schemas.microsoft.com/office/powerpoint/2010/main" val="20898740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800" dirty="0"/>
              <a:t>At NCELP we didn’t set out to provide a specific example, but teachers asked us to do so – to illustrate the ideas in materials they could take off the shelves and adapt to their own context – go faster, go slower, </a:t>
            </a:r>
          </a:p>
        </p:txBody>
      </p:sp>
      <p:sp>
        <p:nvSpPr>
          <p:cNvPr id="4" name="Slide Number Placeholder 3"/>
          <p:cNvSpPr>
            <a:spLocks noGrp="1"/>
          </p:cNvSpPr>
          <p:nvPr>
            <p:ph type="sldNum" sz="quarter" idx="5"/>
          </p:nvPr>
        </p:nvSpPr>
        <p:spPr/>
        <p:txBody>
          <a:bodyPr/>
          <a:lstStyle/>
          <a:p>
            <a:fld id="{1E498646-FC5C-6045-8C35-38AA1B6AA9DB}" type="slidenum">
              <a:rPr lang="en-US" smtClean="0"/>
              <a:t>33</a:t>
            </a:fld>
            <a:endParaRPr lang="en-US"/>
          </a:p>
        </p:txBody>
      </p:sp>
    </p:spTree>
    <p:extLst>
      <p:ext uri="{BB962C8B-B14F-4D97-AF65-F5344CB8AC3E}">
        <p14:creationId xmlns:p14="http://schemas.microsoft.com/office/powerpoint/2010/main" val="26783258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pPr marL="457200" marR="0" lvl="0" indent="-228600" algn="l" defTabSz="966155" rtl="0" eaLnBrk="1" fontAlgn="auto" latinLnBrk="0" hangingPunct="1">
              <a:lnSpc>
                <a:spcPct val="100000"/>
              </a:lnSpc>
              <a:spcBef>
                <a:spcPts val="0"/>
              </a:spcBef>
              <a:spcAft>
                <a:spcPts val="0"/>
              </a:spcAft>
              <a:buClr>
                <a:srgbClr val="000000"/>
              </a:buClr>
              <a:buSzPts val="1400"/>
              <a:buFont typeface="Arial"/>
              <a:buNone/>
              <a:tabLst/>
              <a:defRPr/>
            </a:pPr>
            <a:r>
              <a:rPr lang="en-GB" b="0" baseline="0" dirty="0"/>
              <a:t>You will see how quickly teaching time gets filled up, once we start systematically revisiting language. </a:t>
            </a:r>
          </a:p>
          <a:p>
            <a:pPr marL="457200" marR="0" lvl="0" indent="-228600" algn="l" defTabSz="966155" rtl="0" eaLnBrk="1" fontAlgn="auto" latinLnBrk="0" hangingPunct="1">
              <a:lnSpc>
                <a:spcPct val="100000"/>
              </a:lnSpc>
              <a:spcBef>
                <a:spcPts val="0"/>
              </a:spcBef>
              <a:spcAft>
                <a:spcPts val="0"/>
              </a:spcAft>
              <a:buClr>
                <a:srgbClr val="000000"/>
              </a:buClr>
              <a:buSzPts val="1400"/>
              <a:buFont typeface="Arial"/>
              <a:buNone/>
              <a:tabLst/>
              <a:defRPr/>
            </a:pPr>
            <a:r>
              <a:rPr lang="en-GB" b="0" baseline="0" dirty="0"/>
              <a:t>------</a:t>
            </a:r>
          </a:p>
          <a:p>
            <a:pPr defTabSz="966155">
              <a:defRPr/>
            </a:pPr>
            <a:r>
              <a:rPr lang="en-GB" b="0" baseline="0" dirty="0"/>
              <a:t>For the tests – how do you test the old words and test the new ones? One approach we started with was testing 50% words since last test : 50% of ‘old’. This is a ‘cumulative’ testing schedule. </a:t>
            </a:r>
          </a:p>
          <a:p>
            <a:pPr defTabSz="966155">
              <a:defRPr/>
            </a:pPr>
            <a:r>
              <a:rPr lang="en-GB" b="0" baseline="0" dirty="0"/>
              <a:t>But this balance will change as more words become ‘old’ relative to the number of ‘new’ words. Or the number of words tested needs to grow a lot. </a:t>
            </a:r>
          </a:p>
        </p:txBody>
      </p:sp>
      <p:sp>
        <p:nvSpPr>
          <p:cNvPr id="4" name="Slide Number Placeholder 3"/>
          <p:cNvSpPr>
            <a:spLocks noGrp="1"/>
          </p:cNvSpPr>
          <p:nvPr>
            <p:ph type="sldNum" sz="quarter" idx="10"/>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34</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95900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pPr defTabSz="966155">
              <a:defRPr/>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35</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93881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fontAlgn="base"/>
            <a:r>
              <a:rPr lang="en-GB" sz="1400" b="0" i="0" dirty="0">
                <a:solidFill>
                  <a:srgbClr val="002060"/>
                </a:solidFill>
                <a:effectLst/>
                <a:latin typeface="Century Gothic" panose="020B0502020202020204" pitchFamily="34" charset="0"/>
              </a:rPr>
              <a:t>In this extract from the Year 7 NCELP scheme of work, you can see that students learn a set of –ER verbs in Term 1.2 Week 5. However, they cannot yet use these verbs in the second or third person plural, because these forms are introduced in the weeks that follow. They also cannot use the verbs in any tenses other than the present. But these all come later. </a:t>
            </a:r>
          </a:p>
          <a:p>
            <a:pPr fontAlgn="base"/>
            <a:r>
              <a:rPr lang="en-GB" sz="1400" b="0" i="0" dirty="0">
                <a:solidFill>
                  <a:srgbClr val="002060"/>
                </a:solidFill>
                <a:effectLst/>
                <a:latin typeface="Century Gothic" panose="020B0502020202020204" pitchFamily="34" charset="0"/>
              </a:rPr>
              <a:t>--------</a:t>
            </a:r>
          </a:p>
          <a:p>
            <a:pPr fontAlgn="base"/>
            <a:r>
              <a:rPr lang="en-GB" sz="1400" b="0" i="0" dirty="0">
                <a:solidFill>
                  <a:srgbClr val="002060"/>
                </a:solidFill>
                <a:effectLst/>
                <a:latin typeface="Century Gothic" panose="020B0502020202020204" pitchFamily="34" charset="0"/>
              </a:rPr>
              <a:t>You will see this embedded in one function of the </a:t>
            </a:r>
            <a:r>
              <a:rPr lang="en-GB" sz="1400" b="0" i="0" dirty="0" err="1">
                <a:solidFill>
                  <a:srgbClr val="002060"/>
                </a:solidFill>
                <a:effectLst/>
                <a:latin typeface="Century Gothic" panose="020B0502020202020204" pitchFamily="34" charset="0"/>
              </a:rPr>
              <a:t>MultiLingProfiler</a:t>
            </a:r>
            <a:r>
              <a:rPr lang="en-GB" sz="1400" b="0" i="0" dirty="0">
                <a:solidFill>
                  <a:srgbClr val="002060"/>
                </a:solidFill>
                <a:effectLst/>
                <a:latin typeface="Century Gothic" panose="020B0502020202020204" pitchFamily="34" charset="0"/>
              </a:rPr>
              <a:t> a weekly NCELP syllabus list. These word lists are cumulative, growing along with students’ learning. These lists also differ from most lists in that they make no assumptions about students’ ability to produce all forms of a known headword, and so profile for grammatical as well as semantic knowledge. There is a different list for each week in the NCELP scheme of work, each building on progress in the last.</a:t>
            </a:r>
          </a:p>
          <a:p>
            <a:pPr fontAlgn="base"/>
            <a:r>
              <a:rPr lang="en-GB" sz="1400" b="0" i="0" dirty="0">
                <a:solidFill>
                  <a:srgbClr val="002060"/>
                </a:solidFill>
                <a:effectLst/>
                <a:latin typeface="Century Gothic" panose="020B0502020202020204" pitchFamily="34" charset="0"/>
              </a:rPr>
              <a:t>So, the profiling tool has to recognise students’ grammar progress as well as headword knowledge, and reflect this in results.</a:t>
            </a:r>
          </a:p>
          <a:p>
            <a:pPr fontAlgn="base"/>
            <a:endParaRPr lang="en-GB" sz="14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6265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 name="Google Shape;8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I will also talk about the rationale behind some of  these changes. </a:t>
            </a:r>
            <a:endParaRPr dirty="0"/>
          </a:p>
        </p:txBody>
      </p:sp>
      <p:sp>
        <p:nvSpPr>
          <p:cNvPr id="85" name="Google Shape;8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424684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seems to be a common misapprehension – an easy dichotomous way of thinking - that defining language content in clear ways – by listing vocabulary, the details of grammar, and the sounds-symbol correspondences - this would mean that language learning was no longer about engendering an interest in the countries and people associated with the language. That defining linguistic content somehow also meant that the only rationale suddenly became an academic one only  – neglecting other rationales such as raising awareness about language (in a way that could be applied to other languages later in the pupils’ lives) or imbuing a sense of curiosity in other cultures and places.  </a:t>
            </a:r>
          </a:p>
          <a:p>
            <a:r>
              <a:rPr lang="en-US" dirty="0"/>
              <a:t>This is far too simplistic way of thinking. </a:t>
            </a:r>
          </a:p>
          <a:p>
            <a:r>
              <a:rPr lang="en-US" dirty="0"/>
              <a:t>Here are some texts I will whizz through to illustrate, I hope, that these views resulted from a false dichotomy, a conflation of completely different issues.</a:t>
            </a:r>
          </a:p>
          <a:p>
            <a:r>
              <a:rPr lang="en-US" dirty="0"/>
              <a:t>I hope to illustrate, in a whistle stop tour of some of the over 1,000 classroom resources that NCELP have created, that interesting texts and ideas can be communicated with high frequency words and basic grammar structures, in a curriculum where the vocab and grammar adheres to a schedule to ensure that particular vocab and grammar are revisited at specific times. </a:t>
            </a:r>
          </a:p>
          <a:p>
            <a:r>
              <a:rPr lang="en-US" dirty="0"/>
              <a:t>Please understand that </a:t>
            </a:r>
            <a:r>
              <a:rPr lang="en-US" i="1" dirty="0"/>
              <a:t>building up </a:t>
            </a:r>
            <a:r>
              <a:rPr lang="en-US" dirty="0"/>
              <a:t>to the texts you are about to see, are a series of meticulously planned activities that lead up to students being able to understand and interact with the texts. The activities that lead up to this span hours (over weeks) of classroom time. These activities should not be considered in isolation, but as part of a whole. </a:t>
            </a:r>
          </a:p>
        </p:txBody>
      </p:sp>
      <p:sp>
        <p:nvSpPr>
          <p:cNvPr id="4" name="Slide Number Placeholder 3"/>
          <p:cNvSpPr>
            <a:spLocks noGrp="1"/>
          </p:cNvSpPr>
          <p:nvPr>
            <p:ph type="sldNum" sz="quarter" idx="5"/>
          </p:nvPr>
        </p:nvSpPr>
        <p:spPr/>
        <p:txBody>
          <a:bodyPr/>
          <a:lstStyle/>
          <a:p>
            <a:fld id="{1E498646-FC5C-6045-8C35-38AA1B6AA9DB}" type="slidenum">
              <a:rPr lang="en-US" smtClean="0"/>
              <a:t>37</a:t>
            </a:fld>
            <a:endParaRPr lang="en-US"/>
          </a:p>
        </p:txBody>
      </p:sp>
    </p:spTree>
    <p:extLst>
      <p:ext uri="{BB962C8B-B14F-4D97-AF65-F5344CB8AC3E}">
        <p14:creationId xmlns:p14="http://schemas.microsoft.com/office/powerpoint/2010/main" val="25981779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think about these. </a:t>
            </a:r>
          </a:p>
          <a:p>
            <a:r>
              <a:rPr lang="en-US" dirty="0"/>
              <a:t>There is no communication without some kind of language; </a:t>
            </a:r>
          </a:p>
          <a:p>
            <a:r>
              <a:rPr lang="en-US" dirty="0"/>
              <a:t>There is no interest generated in learning a language without words</a:t>
            </a:r>
          </a:p>
          <a:p>
            <a:r>
              <a:rPr lang="en-US" dirty="0"/>
              <a:t>There is no appreciation of culture without being able to understand the systems in the language</a:t>
            </a:r>
          </a:p>
          <a:p>
            <a:r>
              <a:rPr lang="en-US" dirty="0"/>
              <a:t>There is no intercultural understanding without being able to understand words and grammar</a:t>
            </a:r>
          </a:p>
          <a:p>
            <a:r>
              <a:rPr lang="en-US" dirty="0"/>
              <a:t>Identifying a body of language to learn does not need to be demonized as abandoning the traditional reasons for why we learn a language. </a:t>
            </a:r>
          </a:p>
          <a:p>
            <a:r>
              <a:rPr lang="en-US" dirty="0"/>
              <a:t>Identifying a body of language to be learnt ,and proposing a pedagogy that allows learners to go slowly and learn well, does not need to be demonized  as forfeiting the right to use language for communication, interaction, culture- what a simplistic dichotomy that would be </a:t>
            </a:r>
          </a:p>
          <a:p>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38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706084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dirty="0"/>
              <a:t>This is a text about a city in Columbia that has suffered socio-economic deprivation due to a drug trafficking problem. The grammar focus is contrasting the imperfect tense with the present. </a:t>
            </a:r>
          </a:p>
          <a:p>
            <a:pPr marL="0"/>
            <a:r>
              <a:rPr lang="en-GB" b="1" dirty="0"/>
              <a:t>The two  - an interesting theme / content and a grammar driven content - can go hand in hand. </a:t>
            </a:r>
          </a:p>
          <a:p>
            <a:pPr marL="0"/>
            <a:endParaRPr lang="en-GB" b="1" dirty="0"/>
          </a:p>
          <a:p>
            <a:pPr marL="0"/>
            <a:r>
              <a:rPr lang="en-GB" b="1" dirty="0"/>
              <a:t>Timing: </a:t>
            </a:r>
            <a:r>
              <a:rPr lang="en-GB" b="0" dirty="0"/>
              <a:t>10 minutes</a:t>
            </a:r>
          </a:p>
          <a:p>
            <a:pPr marL="0"/>
            <a:endParaRPr lang="en-GB" dirty="0"/>
          </a:p>
          <a:p>
            <a:pPr marL="0"/>
            <a:r>
              <a:rPr lang="en-GB" b="1" dirty="0"/>
              <a:t>Aims:</a:t>
            </a:r>
          </a:p>
          <a:p>
            <a:pPr marL="57150" indent="-285750">
              <a:buAutoNum type="romanLcParenR"/>
            </a:pPr>
            <a:r>
              <a:rPr lang="en-GB" baseline="0" dirty="0"/>
              <a:t>to learn about the past of a Spanish-speaking city</a:t>
            </a:r>
          </a:p>
          <a:p>
            <a:pPr marL="57150" indent="-285750">
              <a:buAutoNum type="romanLcParenR"/>
            </a:pPr>
            <a:r>
              <a:rPr lang="en-GB" baseline="0" dirty="0"/>
              <a:t>to accurately transcribe the missing words</a:t>
            </a:r>
          </a:p>
          <a:p>
            <a:pPr marL="57150" indent="-285750">
              <a:buAutoNum type="romanLcParenR"/>
            </a:pPr>
            <a:r>
              <a:rPr lang="en-GB" baseline="0" dirty="0"/>
              <a:t>to consolidate understanding of pre-nominal adjectives</a:t>
            </a:r>
          </a:p>
          <a:p>
            <a:pPr marL="57150" indent="-285750">
              <a:buAutoNum type="romanLcParenR"/>
            </a:pPr>
            <a:r>
              <a:rPr lang="en-GB" baseline="0" dirty="0"/>
              <a:t>to demonstrate understanding of key information in the text</a:t>
            </a:r>
          </a:p>
          <a:p>
            <a:pPr marL="0" indent="0">
              <a:buNone/>
            </a:pPr>
            <a:endParaRPr lang="en-GB" dirty="0"/>
          </a:p>
          <a:p>
            <a:pPr marL="0" indent="0">
              <a:buNone/>
            </a:pPr>
            <a:r>
              <a:rPr lang="en-GB" b="1" dirty="0"/>
              <a:t>Procedure:</a:t>
            </a:r>
          </a:p>
          <a:p>
            <a:pPr marL="228600" indent="-228600">
              <a:buAutoNum type="arabicPeriod"/>
            </a:pPr>
            <a:r>
              <a:rPr lang="en-GB" baseline="0" dirty="0"/>
              <a:t>Students write 1-6 down the left hand side of their books.</a:t>
            </a:r>
          </a:p>
          <a:p>
            <a:pPr marL="228600" indent="-228600">
              <a:buAutoNum type="arabicPeriod"/>
            </a:pPr>
            <a:r>
              <a:rPr lang="en-GB" baseline="0" dirty="0"/>
              <a:t>Explain to students that they will hear six pairs of missing words.</a:t>
            </a:r>
          </a:p>
          <a:p>
            <a:pPr marL="228600" indent="-228600">
              <a:buAutoNum type="arabicPeriod"/>
            </a:pPr>
            <a:r>
              <a:rPr lang="en-GB" baseline="0" dirty="0"/>
              <a:t>They listen to the text and write the missing pairs of words. </a:t>
            </a:r>
          </a:p>
          <a:p>
            <a:pPr marL="228600" indent="-228600">
              <a:buAutoNum type="arabicPeriod"/>
            </a:pPr>
            <a:r>
              <a:rPr lang="en-GB" baseline="0" dirty="0"/>
              <a:t>Check answers and give feedback. Elicit oral translations in English of the words in the gaps.</a:t>
            </a:r>
          </a:p>
          <a:p>
            <a:pPr marL="228600" indent="-228600">
              <a:buAutoNum type="arabicPeriod"/>
            </a:pPr>
            <a:r>
              <a:rPr lang="en-GB" baseline="0" dirty="0"/>
              <a:t>Ask students which pairs of words have an adjective before the noun (</a:t>
            </a:r>
            <a:r>
              <a:rPr lang="en-GB" b="1" baseline="0" dirty="0"/>
              <a:t>ANSWER</a:t>
            </a:r>
            <a:r>
              <a:rPr lang="en-GB" baseline="0" dirty="0"/>
              <a:t>: </a:t>
            </a:r>
            <a:r>
              <a:rPr lang="en-GB" baseline="0" dirty="0" err="1"/>
              <a:t>buen</a:t>
            </a:r>
            <a:r>
              <a:rPr lang="en-GB" baseline="0" dirty="0"/>
              <a:t> </a:t>
            </a:r>
            <a:r>
              <a:rPr lang="en-GB" baseline="0" dirty="0" err="1"/>
              <a:t>negocio</a:t>
            </a:r>
            <a:r>
              <a:rPr lang="en-GB" baseline="0" dirty="0"/>
              <a:t>, poco </a:t>
            </a:r>
            <a:r>
              <a:rPr lang="en-GB" baseline="0" dirty="0" err="1"/>
              <a:t>tiempo</a:t>
            </a:r>
            <a:r>
              <a:rPr lang="en-GB" baseline="0" dirty="0"/>
              <a:t>, gran persona).</a:t>
            </a:r>
          </a:p>
          <a:p>
            <a:pPr marL="228600" indent="-228600">
              <a:buAutoNum type="arabicPeriod"/>
            </a:pPr>
            <a:r>
              <a:rPr lang="en-GB" baseline="0" dirty="0"/>
              <a:t>Ask which pairs of words have an adjective after the noun (</a:t>
            </a:r>
            <a:r>
              <a:rPr lang="en-GB" b="1" baseline="0" dirty="0"/>
              <a:t>ANSWER</a:t>
            </a:r>
            <a:r>
              <a:rPr lang="en-GB" baseline="0" dirty="0"/>
              <a:t>: </a:t>
            </a:r>
            <a:r>
              <a:rPr lang="en-GB" baseline="0" dirty="0" err="1"/>
              <a:t>actividad</a:t>
            </a:r>
            <a:r>
              <a:rPr lang="en-GB" baseline="0" dirty="0"/>
              <a:t> illegal, personas </a:t>
            </a:r>
            <a:r>
              <a:rPr lang="en-GB" baseline="0" dirty="0" err="1"/>
              <a:t>importantes</a:t>
            </a:r>
            <a:r>
              <a:rPr lang="en-GB" baseline="0" dirty="0"/>
              <a:t>, barrios </a:t>
            </a:r>
            <a:r>
              <a:rPr lang="en-GB" baseline="0" dirty="0" err="1"/>
              <a:t>pobres</a:t>
            </a:r>
            <a:r>
              <a:rPr lang="en-GB" baseline="0" dirty="0"/>
              <a:t>).</a:t>
            </a:r>
          </a:p>
          <a:p>
            <a:pPr marL="228600" indent="-228600">
              <a:buAutoNum type="arabicPeriod"/>
            </a:pPr>
            <a:r>
              <a:rPr lang="en-GB" baseline="0" dirty="0"/>
              <a:t>To check comprehension of the text on this slide, the questions below could be asked. These could be written on the board by the teacher or distributed on a handout (word doc available with this resource). The answers can be checked orally in English afterwards, with reference to the Spanish text displayed on the board.</a:t>
            </a:r>
          </a:p>
          <a:p>
            <a:pPr marL="0" indent="0">
              <a:buNone/>
            </a:pPr>
            <a:endParaRPr lang="en-GB" baseline="0" dirty="0"/>
          </a:p>
          <a:p>
            <a:pPr marL="0" indent="0">
              <a:buNone/>
            </a:pPr>
            <a:r>
              <a:rPr lang="en-GB" b="1" baseline="0" dirty="0"/>
              <a:t>Comprehension questions:</a:t>
            </a:r>
          </a:p>
          <a:p>
            <a:pPr marL="228600" indent="-228600">
              <a:buAutoNum type="arabicPeriod"/>
            </a:pPr>
            <a:r>
              <a:rPr lang="en-GB" baseline="0" dirty="0"/>
              <a:t>Who was effectively in charge of Medellín twenty years ago? (The Cartel de Medellín)</a:t>
            </a:r>
          </a:p>
          <a:p>
            <a:pPr marL="228600" indent="-228600">
              <a:buAutoNum type="arabicPeriod"/>
            </a:pPr>
            <a:r>
              <a:rPr lang="en-GB" baseline="0" dirty="0"/>
              <a:t>How much could the </a:t>
            </a:r>
            <a:r>
              <a:rPr lang="en-GB" i="1" baseline="0" dirty="0"/>
              <a:t>Cartel de Medellín </a:t>
            </a:r>
            <a:r>
              <a:rPr lang="en-GB" i="0" baseline="0" dirty="0"/>
              <a:t>earn in a day? (Up to 60 million dollars)</a:t>
            </a:r>
          </a:p>
          <a:p>
            <a:pPr marL="228600" indent="-228600">
              <a:buAutoNum type="arabicPeriod"/>
            </a:pPr>
            <a:r>
              <a:rPr lang="en-GB" i="0" baseline="0" dirty="0"/>
              <a:t>What is said about violence? What examples are given? (The group used violence frequently. It killed police officers and kidnapped important people)</a:t>
            </a:r>
          </a:p>
          <a:p>
            <a:pPr marL="228600" indent="-228600">
              <a:buAutoNum type="arabicPeriod"/>
            </a:pPr>
            <a:r>
              <a:rPr lang="en-GB" i="0" baseline="0" dirty="0"/>
              <a:t>Why was Pablo Escobar considered to be a great person? (Because he helped the population in poor neighbourhoods where the government wasn’t present)</a:t>
            </a:r>
          </a:p>
          <a:p>
            <a:pPr marL="228600" indent="-228600">
              <a:buAutoNum type="arabicPeriod"/>
            </a:pPr>
            <a:endParaRPr lang="en-GB" i="0" baseline="0" dirty="0"/>
          </a:p>
          <a:p>
            <a:pPr marL="0" indent="0">
              <a:buNone/>
            </a:pPr>
            <a:r>
              <a:rPr lang="en-GB" b="1" i="0" baseline="0" dirty="0"/>
              <a:t>Notes: </a:t>
            </a:r>
            <a:r>
              <a:rPr lang="en-GB" b="0" i="0" baseline="0" dirty="0"/>
              <a:t>it is assumed that students will be able to understand ‘</a:t>
            </a:r>
            <a:r>
              <a:rPr lang="en-GB" b="0" i="0" baseline="0" dirty="0" err="1"/>
              <a:t>prácticamente</a:t>
            </a:r>
            <a:r>
              <a:rPr lang="en-GB" b="0" i="0" baseline="0" dirty="0"/>
              <a:t>’ given that the word ‘</a:t>
            </a:r>
            <a:r>
              <a:rPr lang="en-GB" b="0" i="0" baseline="0" dirty="0" err="1"/>
              <a:t>práctico</a:t>
            </a:r>
            <a:r>
              <a:rPr lang="en-GB" b="0" i="0" baseline="0" dirty="0"/>
              <a:t>’ has been taught, as well as the meaning of the affix –</a:t>
            </a:r>
            <a:r>
              <a:rPr lang="en-GB" b="0" i="0" baseline="0" dirty="0" err="1"/>
              <a:t>mente</a:t>
            </a:r>
            <a:r>
              <a:rPr lang="en-GB" b="0" i="0" baseline="0" dirty="0"/>
              <a:t>.</a:t>
            </a:r>
            <a:endParaRPr lang="en-GB" b="1" i="0" baseline="0" dirty="0"/>
          </a:p>
          <a:p>
            <a:pPr marL="0" indent="0">
              <a:buNone/>
            </a:pPr>
            <a:r>
              <a:rPr lang="en-GB" i="0" baseline="0" dirty="0"/>
              <a:t>Based on the text length (142 words), 2% of the text is 2.6 words. In the new GCSE, a maximum of 2% of words in a text may be glossed. This is rounded up to the nearest single figure (3) here.</a:t>
            </a:r>
          </a:p>
          <a:p>
            <a:pPr marL="0" indent="0">
              <a:buNone/>
            </a:pPr>
            <a:r>
              <a:rPr lang="en-GB" i="0" baseline="0" dirty="0"/>
              <a:t>One additional cognate (</a:t>
            </a:r>
            <a:r>
              <a:rPr lang="en-GB" i="0" baseline="0" dirty="0" err="1"/>
              <a:t>dólar</a:t>
            </a:r>
            <a:r>
              <a:rPr lang="en-GB" i="0" baseline="0" dirty="0"/>
              <a:t>) is included as it has been used in previous phonics activities.</a:t>
            </a:r>
          </a:p>
          <a:p>
            <a:pPr marL="0" indent="0">
              <a:buNone/>
            </a:pPr>
            <a:r>
              <a:rPr lang="en-GB" i="0" baseline="0" dirty="0"/>
              <a:t>An additional way in which the text could be exploited would be to ask students to identify instances of ‘era’ and their meanings (e.g. ‘[it] was’ for the city, ‘[he] was’ for Escobar).</a:t>
            </a:r>
          </a:p>
          <a:p>
            <a:pPr marL="0" indent="0">
              <a:buNone/>
            </a:pPr>
            <a:endParaRPr lang="en-GB" i="0" baseline="0" dirty="0"/>
          </a:p>
          <a:p>
            <a:pPr marL="0" indent="0">
              <a:buNone/>
            </a:pPr>
            <a:r>
              <a:rPr lang="en-GB" b="1" i="0" baseline="0" dirty="0"/>
              <a:t>Image credits: </a:t>
            </a:r>
            <a:r>
              <a:rPr lang="en-GB" b="0" i="0" baseline="0" dirty="0"/>
              <a:t>Image retrieved from </a:t>
            </a:r>
            <a:r>
              <a:rPr lang="en-GB" i="0" baseline="0" dirty="0"/>
              <a:t>https://</a:t>
            </a:r>
            <a:r>
              <a:rPr lang="en-GB" i="0" baseline="0" dirty="0" err="1"/>
              <a:t>pixabay.com</a:t>
            </a:r>
            <a:r>
              <a:rPr lang="en-GB" i="0" baseline="0" dirty="0"/>
              <a:t>/es/illustrations/pablo-escobar-gr%c3%a1ficos-dise%c3%b1o-4439780/ (image free to use)</a:t>
            </a:r>
          </a:p>
          <a:p>
            <a:pPr marL="0" indent="0">
              <a:buNone/>
            </a:pPr>
            <a:endParaRPr lang="en-GB" i="0" baseline="0" dirty="0"/>
          </a:p>
          <a:p>
            <a:pPr marL="0" indent="0">
              <a:buNone/>
            </a:pPr>
            <a:r>
              <a:rPr lang="en-GB" b="1" i="0" baseline="0" dirty="0"/>
              <a:t>Sources and additional information:</a:t>
            </a:r>
          </a:p>
          <a:p>
            <a:pPr marL="0" rtl="0"/>
            <a:r>
              <a:rPr lang="en-GB" b="0" i="0" baseline="0" dirty="0"/>
              <a:t>Source of information regarding income: </a:t>
            </a:r>
            <a:r>
              <a:rPr lang="en-GB" sz="1200" b="0" i="0" u="none" strike="noStrike" cap="none" dirty="0">
                <a:solidFill>
                  <a:schemeClr val="dk1"/>
                </a:solidFill>
                <a:effectLst/>
                <a:latin typeface="Calibri"/>
                <a:ea typeface="Calibri"/>
                <a:cs typeface="Calibri"/>
                <a:sym typeface="Calibri"/>
              </a:rPr>
              <a:t>Pablo Escobar: The Life and Crimes of the Most Notorious Colombian Drug Lord</a:t>
            </a:r>
            <a:r>
              <a:rPr lang="en-GB" sz="1200" b="0" i="0" u="none" strike="noStrike" cap="none" baseline="0"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By J.D. Rockefeller</a:t>
            </a:r>
            <a:endParaRPr lang="en-GB" b="0" i="0" baseline="0" dirty="0"/>
          </a:p>
          <a:p>
            <a:pPr marL="0" indent="0">
              <a:buNone/>
            </a:pPr>
            <a:endParaRPr lang="en-GB" i="0" baseline="0" dirty="0"/>
          </a:p>
          <a:p>
            <a:pPr marL="0" indent="0">
              <a:buNone/>
            </a:pPr>
            <a:r>
              <a:rPr lang="en-GB" b="1" i="0" baseline="0" dirty="0"/>
              <a:t>Frequency of glossed words:</a:t>
            </a:r>
          </a:p>
          <a:p>
            <a:pPr marL="0" indent="0">
              <a:buNone/>
            </a:pPr>
            <a:r>
              <a:rPr lang="en-GB" b="0" i="0" baseline="0" dirty="0" err="1"/>
              <a:t>narcotráfico</a:t>
            </a:r>
            <a:r>
              <a:rPr lang="en-GB" b="0" i="0" baseline="0" dirty="0"/>
              <a:t> [3549]; </a:t>
            </a:r>
            <a:r>
              <a:rPr lang="en-GB" b="0" i="0" baseline="0" dirty="0" err="1"/>
              <a:t>secuestrar</a:t>
            </a:r>
            <a:r>
              <a:rPr lang="en-GB" b="0" i="0" baseline="0" dirty="0"/>
              <a:t> [&gt;5000]; </a:t>
            </a:r>
            <a:r>
              <a:rPr lang="en-GB" b="0" i="0" baseline="0" dirty="0" err="1"/>
              <a:t>violencia</a:t>
            </a:r>
            <a:r>
              <a:rPr lang="en-GB" b="0" i="0" baseline="0" dirty="0"/>
              <a:t> [1100]</a:t>
            </a:r>
          </a:p>
          <a:p>
            <a:pPr marL="0" indent="0">
              <a:buNone/>
            </a:pPr>
            <a:endParaRPr lang="en-GB" b="0" i="0" baseline="0" dirty="0"/>
          </a:p>
          <a:p>
            <a:pPr marL="0" indent="0">
              <a:buNone/>
            </a:pPr>
            <a:r>
              <a:rPr lang="en-GB" b="1" i="0" baseline="0" dirty="0"/>
              <a:t>Frequency of cognates:</a:t>
            </a:r>
          </a:p>
          <a:p>
            <a:pPr marL="0" indent="0">
              <a:buNone/>
            </a:pPr>
            <a:r>
              <a:rPr lang="en-GB" b="0" i="0" baseline="0" dirty="0"/>
              <a:t>criminal [2884; </a:t>
            </a:r>
            <a:r>
              <a:rPr lang="en-GB" b="0" i="0" baseline="0" dirty="0" err="1"/>
              <a:t>controlar</a:t>
            </a:r>
            <a:r>
              <a:rPr lang="en-GB" b="0" i="0" baseline="0" dirty="0"/>
              <a:t> [994]; </a:t>
            </a:r>
            <a:r>
              <a:rPr lang="en-GB" b="0" i="0" baseline="0" dirty="0" err="1"/>
              <a:t>dólar</a:t>
            </a:r>
            <a:r>
              <a:rPr lang="en-GB" b="0" i="0" baseline="0" dirty="0"/>
              <a:t> [677]; </a:t>
            </a:r>
            <a:r>
              <a:rPr lang="en-GB" b="0" i="0" baseline="0" dirty="0" err="1"/>
              <a:t>ilegal</a:t>
            </a:r>
            <a:r>
              <a:rPr lang="en-GB" b="0" i="0" baseline="0" dirty="0"/>
              <a:t> [2912]</a:t>
            </a:r>
          </a:p>
          <a:p>
            <a:pPr marL="0" indent="0">
              <a:buNone/>
            </a:pPr>
            <a:endParaRPr lang="en-GB" b="0" i="0" baseline="0" dirty="0"/>
          </a:p>
          <a:p>
            <a:pPr marL="0" indent="0">
              <a:buNone/>
            </a:pPr>
            <a:endParaRPr lang="en-GB" b="0" i="0" baseline="0" dirty="0"/>
          </a:p>
          <a:p>
            <a:pPr marL="0" indent="0">
              <a:buNone/>
            </a:pPr>
            <a:endParaRPr lang="en-GB" b="0" i="0" baseline="0" dirty="0"/>
          </a:p>
          <a:p>
            <a:pPr marL="0" indent="0">
              <a:buNone/>
            </a:pPr>
            <a:endParaRPr lang="en-GB" b="0" i="0" baseline="0" dirty="0"/>
          </a:p>
          <a:p>
            <a:pPr marL="0" indent="0">
              <a:buNone/>
            </a:pPr>
            <a:endParaRPr lang="en-GB" i="0" baseline="0" dirty="0"/>
          </a:p>
          <a:p>
            <a:pPr marL="0" indent="0">
              <a:buNone/>
            </a:pPr>
            <a:endParaRPr lang="en-GB" i="0" baseline="0"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39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863155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dirty="0"/>
              <a:t>Medellin today. </a:t>
            </a:r>
          </a:p>
          <a:p>
            <a:pPr marL="0"/>
            <a:endParaRPr lang="en-GB" b="1" dirty="0"/>
          </a:p>
          <a:p>
            <a:pPr marL="0"/>
            <a:r>
              <a:rPr lang="en-GB" b="1" dirty="0"/>
              <a:t>Timing: </a:t>
            </a:r>
            <a:r>
              <a:rPr lang="en-GB" b="0" dirty="0"/>
              <a:t>8 minutes</a:t>
            </a:r>
          </a:p>
          <a:p>
            <a:pPr marL="0"/>
            <a:endParaRPr lang="en-GB" b="1" dirty="0"/>
          </a:p>
          <a:p>
            <a:pPr marL="0"/>
            <a:r>
              <a:rPr lang="en-GB" b="1" dirty="0"/>
              <a:t>Aims: </a:t>
            </a:r>
          </a:p>
          <a:p>
            <a:pPr marL="57150" indent="-285750">
              <a:buAutoNum type="romanLcParenR"/>
            </a:pPr>
            <a:r>
              <a:rPr lang="en-GB" b="0" dirty="0"/>
              <a:t>to</a:t>
            </a:r>
            <a:r>
              <a:rPr lang="en-GB" b="0" baseline="0" dirty="0"/>
              <a:t> learn about present day life in a Spanish-speaking city</a:t>
            </a:r>
          </a:p>
          <a:p>
            <a:pPr marL="57150" indent="-285750">
              <a:buAutoNum type="romanLcParenR"/>
            </a:pPr>
            <a:r>
              <a:rPr lang="en-GB" b="0" baseline="0" dirty="0"/>
              <a:t>to correctly identify the missing words in the gaps</a:t>
            </a:r>
          </a:p>
          <a:p>
            <a:pPr marL="57150" indent="-285750">
              <a:buAutoNum type="romanLcParenR"/>
            </a:pPr>
            <a:r>
              <a:rPr lang="en-GB" b="0" baseline="0" dirty="0"/>
              <a:t>to understand key information in the text</a:t>
            </a:r>
            <a:endParaRPr lang="en-GB" b="1" dirty="0"/>
          </a:p>
          <a:p>
            <a:pPr marL="0"/>
            <a:endParaRPr lang="en-GB" b="1" dirty="0"/>
          </a:p>
          <a:p>
            <a:pPr marL="0"/>
            <a:r>
              <a:rPr lang="en-GB" b="1" dirty="0"/>
              <a:t>Procedure:</a:t>
            </a:r>
          </a:p>
          <a:p>
            <a:pPr marL="0">
              <a:buAutoNum type="arabicPeriod"/>
            </a:pPr>
            <a:r>
              <a:rPr lang="en-GB" b="0" dirty="0"/>
              <a:t>Ask students to read the text and</a:t>
            </a:r>
            <a:r>
              <a:rPr lang="en-GB" b="0" baseline="0" dirty="0"/>
              <a:t> identify which word should go in which gap.</a:t>
            </a:r>
          </a:p>
          <a:p>
            <a:pPr marL="0">
              <a:buAutoNum type="arabicPeriod"/>
            </a:pPr>
            <a:r>
              <a:rPr lang="en-GB" b="0" baseline="0" dirty="0"/>
              <a:t>Teachers may wish to challenge higher achieving students by not showing them the answer options initially.</a:t>
            </a:r>
          </a:p>
          <a:p>
            <a:pPr marL="0">
              <a:buAutoNum type="arabicPeriod"/>
            </a:pPr>
            <a:r>
              <a:rPr lang="en-GB" b="0" baseline="0" dirty="0"/>
              <a:t>Reveal each answer and give feedback. Check understanding of the text via oral translation of each sentence into English.</a:t>
            </a:r>
            <a:endParaRPr lang="en-GB" b="0" dirty="0"/>
          </a:p>
          <a:p>
            <a:pPr marL="0"/>
            <a:endParaRPr lang="en-GB" b="1" dirty="0"/>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Notes:</a:t>
            </a:r>
            <a:r>
              <a:rPr lang="en-GB" b="1" baseline="0" dirty="0"/>
              <a:t> </a:t>
            </a:r>
            <a:r>
              <a:rPr lang="en-GB" baseline="0" dirty="0"/>
              <a:t>students may be interested to know that Escobar died in 1993 during a military attack by the Colombian armed forces.</a:t>
            </a:r>
            <a:r>
              <a:rPr lang="en-GB" b="0" i="0" baseline="0" dirty="0"/>
              <a:t> To give an indication of Escobar’s popularity, around 25,000 people attended his funeral (https://</a:t>
            </a:r>
            <a:r>
              <a:rPr lang="en-GB" b="0" i="0" baseline="0" dirty="0" err="1"/>
              <a:t>faroutmagazine.co.uk</a:t>
            </a:r>
            <a:r>
              <a:rPr lang="en-GB" b="0" i="0" baseline="0" dirty="0"/>
              <a:t>/how-</a:t>
            </a:r>
            <a:r>
              <a:rPr lang="en-GB" b="0" i="0" baseline="0" dirty="0" err="1"/>
              <a:t>pablo</a:t>
            </a:r>
            <a:r>
              <a:rPr lang="en-GB" b="0" i="0" baseline="0" dirty="0"/>
              <a:t>-</a:t>
            </a:r>
            <a:r>
              <a:rPr lang="en-GB" b="0" i="0" baseline="0" dirty="0" err="1"/>
              <a:t>escobar</a:t>
            </a:r>
            <a:r>
              <a:rPr lang="en-GB" b="0" i="0" baseline="0" dirty="0"/>
              <a:t>-became-symbol-of-resistance-popular-culture/). </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baseline="0" dirty="0"/>
              <a:t>Students were taught the spelling change o &gt; u in the word ‘</a:t>
            </a:r>
            <a:r>
              <a:rPr lang="en-GB" b="0" i="0" baseline="0" dirty="0" err="1"/>
              <a:t>murió</a:t>
            </a:r>
            <a:r>
              <a:rPr lang="en-GB" b="0" i="0" baseline="0" dirty="0"/>
              <a:t>’ in Y9 T2 but it may be worth recapping this.</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baseline="0" dirty="0"/>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Frequency of unknown words:</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baseline="0" dirty="0" err="1"/>
              <a:t>tranquilamente</a:t>
            </a:r>
            <a:r>
              <a:rPr lang="en-GB" b="0" i="0" baseline="0" dirty="0"/>
              <a:t> [4526] (not glossed as students have learnt ‘</a:t>
            </a:r>
            <a:r>
              <a:rPr lang="en-GB" b="0" i="0" baseline="0" dirty="0" err="1"/>
              <a:t>tranquilo</a:t>
            </a:r>
            <a:r>
              <a:rPr lang="en-GB" b="0" i="0" baseline="0" dirty="0"/>
              <a:t>’ and the affix –</a:t>
            </a:r>
            <a:r>
              <a:rPr lang="en-GB" b="0" i="0" baseline="0" dirty="0" err="1"/>
              <a:t>mente</a:t>
            </a:r>
            <a:r>
              <a:rPr lang="en-GB" b="0" i="0" baseline="0" dirty="0"/>
              <a:t>); </a:t>
            </a:r>
            <a:r>
              <a:rPr lang="en-GB" b="0" i="0" baseline="0" dirty="0" err="1"/>
              <a:t>violencia</a:t>
            </a:r>
            <a:r>
              <a:rPr lang="en-GB" b="0" i="0" baseline="0" dirty="0"/>
              <a:t> [1100]; </a:t>
            </a:r>
            <a:r>
              <a:rPr lang="en-GB" b="0" i="0" baseline="0" dirty="0" err="1"/>
              <a:t>conectar</a:t>
            </a:r>
            <a:r>
              <a:rPr lang="en-GB" b="0" i="0" baseline="0" dirty="0"/>
              <a:t> [1973]</a:t>
            </a:r>
          </a:p>
          <a:p>
            <a:pPr marL="0"/>
            <a:endParaRPr lang="en-GB" baseline="0" dirty="0"/>
          </a:p>
          <a:p>
            <a:pPr marL="0"/>
            <a:r>
              <a:rPr lang="en-GB" b="0" baseline="0" dirty="0"/>
              <a:t>Images free to use from </a:t>
            </a:r>
            <a:r>
              <a:rPr lang="en-GB" b="0" baseline="0" dirty="0" err="1"/>
              <a:t>wikicommons</a:t>
            </a:r>
            <a:r>
              <a:rPr lang="en-GB" b="0" baseline="0" dirty="0"/>
              <a:t> and from the Museo Casa de la Memoria website.</a:t>
            </a:r>
          </a:p>
          <a:p>
            <a:pPr marL="0"/>
            <a:r>
              <a:rPr lang="en-GB" dirty="0"/>
              <a:t>https://</a:t>
            </a:r>
            <a:r>
              <a:rPr lang="en-GB" dirty="0" err="1"/>
              <a:t>commons.wikimedia.org</a:t>
            </a:r>
            <a:r>
              <a:rPr lang="en-GB" dirty="0"/>
              <a:t>/wiki/File:Metrocable_and_Comuna_1_in_Medell%C3%ADn_01.jpg</a:t>
            </a:r>
          </a:p>
          <a:p>
            <a:pPr marL="0"/>
            <a:r>
              <a:rPr lang="en-GB" dirty="0"/>
              <a:t>https://</a:t>
            </a:r>
            <a:r>
              <a:rPr lang="en-GB" dirty="0" err="1"/>
              <a:t>www.museocasadelamemoria.gov.co</a:t>
            </a:r>
            <a:r>
              <a:rPr lang="en-GB" dirty="0"/>
              <a:t>/</a:t>
            </a:r>
            <a:r>
              <a:rPr lang="en-GB" dirty="0" err="1"/>
              <a:t>en</a:t>
            </a:r>
            <a:r>
              <a:rPr lang="en-GB" dirty="0"/>
              <a:t>/</a:t>
            </a:r>
            <a:r>
              <a:rPr lang="en-GB" dirty="0" err="1"/>
              <a:t>elmuseo</a:t>
            </a:r>
            <a:r>
              <a:rPr lang="en-GB" dirty="0"/>
              <a:t>/</a:t>
            </a:r>
            <a:r>
              <a:rPr lang="en-GB" dirty="0" err="1"/>
              <a:t>acerca</a:t>
            </a:r>
            <a:r>
              <a:rPr lang="en-GB" dirty="0"/>
              <a:t>-de-</a:t>
            </a:r>
            <a:r>
              <a:rPr lang="en-GB" dirty="0" err="1"/>
              <a:t>nosotros</a:t>
            </a:r>
            <a:r>
              <a:rPr lang="en-GB" dirty="0"/>
              <a:t>/</a:t>
            </a:r>
          </a:p>
          <a:p>
            <a:pPr marL="0"/>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40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6281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 text for year 8 learners about the English Channel tunnel</a:t>
            </a:r>
          </a:p>
          <a:p>
            <a:endParaRPr lang="en-US" b="1" dirty="0"/>
          </a:p>
          <a:p>
            <a:r>
              <a:rPr lang="en-US" b="1" dirty="0"/>
              <a:t>Comprehension questions about the content. </a:t>
            </a:r>
          </a:p>
          <a:p>
            <a:endParaRPr lang="en-US" b="1" dirty="0"/>
          </a:p>
          <a:p>
            <a:r>
              <a:rPr lang="en-US" b="1" dirty="0"/>
              <a:t>Timing: 4 mins</a:t>
            </a:r>
          </a:p>
          <a:p>
            <a:endParaRPr lang="en-US" b="1" dirty="0"/>
          </a:p>
          <a:p>
            <a:r>
              <a:rPr lang="en-US" b="1" dirty="0"/>
              <a:t>Aim: </a:t>
            </a:r>
            <a:r>
              <a:rPr lang="en-US" b="0" dirty="0"/>
              <a:t>Reading comprehension.</a:t>
            </a:r>
          </a:p>
          <a:p>
            <a:endParaRPr lang="en-US" b="1" dirty="0"/>
          </a:p>
          <a:p>
            <a:r>
              <a:rPr lang="en-US" b="1" dirty="0"/>
              <a:t>Procedure:</a:t>
            </a:r>
          </a:p>
          <a:p>
            <a:r>
              <a:rPr lang="en-US" b="0" dirty="0"/>
              <a:t>1. Click to bring up a comprehension questions in English.</a:t>
            </a:r>
          </a:p>
          <a:p>
            <a:r>
              <a:rPr lang="en-US" b="0" dirty="0"/>
              <a:t>2. Students write an answer in English.</a:t>
            </a:r>
          </a:p>
          <a:p>
            <a:r>
              <a:rPr lang="en-US" b="0" dirty="0"/>
              <a:t>3. Click to reveal answer.</a:t>
            </a:r>
          </a:p>
          <a:p>
            <a:r>
              <a:rPr lang="en-US" b="0" dirty="0"/>
              <a:t>4. Click again to reveal the next question.</a:t>
            </a:r>
          </a:p>
          <a:p>
            <a:r>
              <a:rPr lang="en-US" b="0" dirty="0"/>
              <a:t>5. Repeat steps 2-5 for 4 questions in total.</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95644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This text is about Day of the Dead, an important festival in Mexico.</a:t>
            </a:r>
          </a:p>
          <a:p>
            <a:r>
              <a:rPr lang="en-US" b="1" dirty="0"/>
              <a:t>This was a bimodal reading and listening task – where learners are asked to follow the text whilst they listen; every so often the audio stops and they have to say the next word or the previous one, or replace the next word with something else</a:t>
            </a:r>
          </a:p>
          <a:p>
            <a:r>
              <a:rPr lang="en-US" b="1" dirty="0"/>
              <a:t>This was informed by evidence that bimodal input helps learners to segment the input into words and helps their comprehension. </a:t>
            </a:r>
          </a:p>
          <a:p>
            <a:r>
              <a:rPr lang="en-US" b="1" dirty="0"/>
              <a:t>-------------</a:t>
            </a:r>
          </a:p>
          <a:p>
            <a:r>
              <a:rPr lang="en-US" b="1" dirty="0"/>
              <a:t>Timing: </a:t>
            </a:r>
            <a:r>
              <a:rPr lang="en-US" b="0" i="0" dirty="0"/>
              <a:t>8 minutes</a:t>
            </a:r>
          </a:p>
          <a:p>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Aims: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to</a:t>
            </a:r>
            <a:r>
              <a:rPr lang="en-US" b="0" i="0" baseline="0" dirty="0"/>
              <a:t> reinforce understanding of the difference between ‘se’ and ‘</a:t>
            </a:r>
            <a:r>
              <a:rPr lang="en-US" b="0" i="0" baseline="0" dirty="0" err="1"/>
              <a:t>su</a:t>
            </a:r>
            <a:r>
              <a:rPr lang="en-US" b="0" i="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0" dirty="0"/>
              <a:t>to </a:t>
            </a:r>
            <a:r>
              <a:rPr lang="en-GB" baseline="0" dirty="0"/>
              <a:t>help students to connect the spoken and written forms of the language more securely.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to consolidate vocabulary and grammar knowledge by eliciting suggested changes to the text.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GB" b="1" baseline="0" dirty="0"/>
              <a:t>Procedure:</a:t>
            </a:r>
          </a:p>
          <a:p>
            <a:pPr marL="228600" indent="-228600">
              <a:buAutoNum type="arabicPeriod"/>
            </a:pPr>
            <a:r>
              <a:rPr lang="en-GB" sz="1200" b="0" kern="1200" dirty="0">
                <a:solidFill>
                  <a:schemeClr val="tx1"/>
                </a:solidFill>
                <a:effectLst/>
                <a:latin typeface="+mn-lt"/>
                <a:ea typeface="+mn-ea"/>
                <a:cs typeface="+mn-cs"/>
              </a:rPr>
              <a:t>Students read the text and write ‘se’ or ‘</a:t>
            </a:r>
            <a:r>
              <a:rPr lang="en-GB" sz="1200" b="0" kern="1200" dirty="0" err="1">
                <a:solidFill>
                  <a:schemeClr val="tx1"/>
                </a:solidFill>
                <a:effectLst/>
                <a:latin typeface="+mn-lt"/>
                <a:ea typeface="+mn-ea"/>
                <a:cs typeface="+mn-cs"/>
              </a:rPr>
              <a:t>su</a:t>
            </a:r>
            <a:r>
              <a:rPr lang="en-GB" sz="1200" b="0" kern="1200" dirty="0">
                <a:solidFill>
                  <a:schemeClr val="tx1"/>
                </a:solidFill>
                <a:effectLst/>
                <a:latin typeface="+mn-lt"/>
                <a:ea typeface="+mn-ea"/>
                <a:cs typeface="+mn-cs"/>
              </a:rPr>
              <a:t>’ for each space.</a:t>
            </a:r>
          </a:p>
          <a:p>
            <a:pPr marL="228600" indent="-228600">
              <a:buAutoNum type="arabicPeriod"/>
            </a:pPr>
            <a:r>
              <a:rPr lang="en-GB" sz="1200" b="0" kern="1200" dirty="0">
                <a:solidFill>
                  <a:schemeClr val="tx1"/>
                </a:solidFill>
                <a:effectLst/>
                <a:latin typeface="+mn-lt"/>
                <a:ea typeface="+mn-ea"/>
                <a:cs typeface="+mn-cs"/>
              </a:rPr>
              <a:t>Click on the audio button to play the text. Read and listen</a:t>
            </a:r>
            <a:r>
              <a:rPr lang="en-GB" sz="1200" b="0" kern="1200" baseline="0" dirty="0">
                <a:solidFill>
                  <a:schemeClr val="tx1"/>
                </a:solidFill>
                <a:effectLst/>
                <a:latin typeface="+mn-lt"/>
                <a:ea typeface="+mn-ea"/>
                <a:cs typeface="+mn-cs"/>
              </a:rPr>
              <a:t>.</a:t>
            </a:r>
          </a:p>
          <a:p>
            <a:pPr marL="0" indent="0">
              <a:buNone/>
            </a:pPr>
            <a:r>
              <a:rPr lang="en-GB" sz="1200" b="0" kern="1200" baseline="0" dirty="0">
                <a:solidFill>
                  <a:schemeClr val="tx1"/>
                </a:solidFill>
                <a:effectLst/>
                <a:latin typeface="+mn-lt"/>
                <a:ea typeface="+mn-ea"/>
                <a:cs typeface="+mn-cs"/>
              </a:rPr>
              <a:t>Note: There is a full version of the audio top right with a player.  Alternatively, the audio is in 6 sections with a pause just after the words 1-5 below, to facilitate easy stop/start. </a:t>
            </a:r>
          </a:p>
          <a:p>
            <a:pPr marL="228600" indent="-228600">
              <a:buAutoNum type="arabicPeriod"/>
            </a:pPr>
            <a:r>
              <a:rPr lang="x-none" sz="1200" kern="1200">
                <a:solidFill>
                  <a:schemeClr val="tx1"/>
                </a:solidFill>
                <a:effectLst/>
                <a:latin typeface="+mn-lt"/>
                <a:ea typeface="+mn-ea"/>
                <a:cs typeface="+mn-cs"/>
              </a:rPr>
              <a:t>To support segmentation, stop the audio and ask students to say:</a:t>
            </a:r>
            <a:br>
              <a:rPr lang="x-none" sz="1200" kern="1200">
                <a:solidFill>
                  <a:schemeClr val="tx1"/>
                </a:solidFill>
                <a:effectLst/>
                <a:latin typeface="+mn-lt"/>
                <a:ea typeface="+mn-ea"/>
                <a:cs typeface="+mn-cs"/>
              </a:rPr>
            </a:br>
            <a:r>
              <a:rPr lang="x-none" sz="1200" kern="1200">
                <a:solidFill>
                  <a:schemeClr val="tx1"/>
                </a:solidFill>
                <a:effectLst/>
                <a:latin typeface="+mn-lt"/>
                <a:ea typeface="+mn-ea"/>
                <a:cs typeface="+mn-cs"/>
              </a:rPr>
              <a:t>a) the next word</a:t>
            </a:r>
            <a:br>
              <a:rPr lang="x-none" sz="1200" kern="1200">
                <a:solidFill>
                  <a:schemeClr val="tx1"/>
                </a:solidFill>
                <a:effectLst/>
                <a:latin typeface="+mn-lt"/>
                <a:ea typeface="+mn-ea"/>
                <a:cs typeface="+mn-cs"/>
              </a:rPr>
            </a:br>
            <a:r>
              <a:rPr lang="x-none" sz="1200" kern="1200">
                <a:solidFill>
                  <a:schemeClr val="tx1"/>
                </a:solidFill>
                <a:effectLst/>
                <a:latin typeface="+mn-lt"/>
                <a:ea typeface="+mn-ea"/>
                <a:cs typeface="+mn-cs"/>
              </a:rPr>
              <a:t>b) the previous word</a:t>
            </a:r>
            <a:r>
              <a:rPr lang="en-GB" sz="1200" b="0" kern="1200" baseline="0" dirty="0">
                <a:solidFill>
                  <a:schemeClr val="tx1"/>
                </a:solidFill>
                <a:effectLst/>
                <a:latin typeface="+mn-lt"/>
                <a:ea typeface="+mn-ea"/>
                <a:cs typeface="+mn-cs"/>
              </a:rPr>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baseline="0" dirty="0">
                <a:solidFill>
                  <a:schemeClr val="tx1"/>
                </a:solidFill>
                <a:effectLst/>
                <a:latin typeface="+mn-lt"/>
                <a:ea typeface="+mn-ea"/>
                <a:cs typeface="+mn-cs"/>
              </a:rPr>
              <a:t>In addition, to develop understanding, vocabulary and grammar knowledge, pause at key points and ask students to suggest an alternative word that could replace the next word. </a:t>
            </a:r>
            <a:r>
              <a:rPr lang="en-GB" sz="1200" kern="1200" dirty="0">
                <a:solidFill>
                  <a:schemeClr val="tx1"/>
                </a:solidFill>
                <a:effectLst/>
                <a:latin typeface="+mn-lt"/>
                <a:ea typeface="+mn-ea"/>
                <a:cs typeface="+mn-cs"/>
              </a:rPr>
              <a:t>This is a chance to draw on</a:t>
            </a:r>
            <a:r>
              <a:rPr lang="x-none" sz="1200" kern="1200">
                <a:solidFill>
                  <a:schemeClr val="tx1"/>
                </a:solidFill>
                <a:effectLst/>
                <a:latin typeface="+mn-lt"/>
                <a:ea typeface="+mn-ea"/>
                <a:cs typeface="+mn-cs"/>
              </a:rPr>
              <a:t> previously taught gramma</a:t>
            </a:r>
            <a:r>
              <a:rPr lang="en-GB" sz="1200" kern="1200" dirty="0">
                <a:solidFill>
                  <a:schemeClr val="tx1"/>
                </a:solidFill>
                <a:effectLst/>
                <a:latin typeface="+mn-lt"/>
                <a:ea typeface="+mn-ea"/>
                <a:cs typeface="+mn-cs"/>
              </a:rPr>
              <a:t>r and vocabulary</a:t>
            </a:r>
            <a:r>
              <a:rPr lang="en-GB" sz="1200" kern="1200" baseline="0" dirty="0">
                <a:solidFill>
                  <a:schemeClr val="tx1"/>
                </a:solidFill>
                <a:effectLst/>
                <a:latin typeface="+mn-lt"/>
                <a:ea typeface="+mn-ea"/>
                <a:cs typeface="+mn-cs"/>
              </a:rPr>
              <a:t> </a:t>
            </a:r>
            <a:r>
              <a:rPr lang="x-none" sz="1200" kern="1200">
                <a:solidFill>
                  <a:schemeClr val="tx1"/>
                </a:solidFill>
                <a:effectLst/>
                <a:latin typeface="+mn-lt"/>
                <a:ea typeface="+mn-ea"/>
                <a:cs typeface="+mn-cs"/>
              </a:rPr>
              <a:t>knowledge</a:t>
            </a:r>
            <a:r>
              <a:rPr lang="en-GB" sz="1200" kern="1200" dirty="0">
                <a:solidFill>
                  <a:schemeClr val="tx1"/>
                </a:solidFill>
                <a:effectLst/>
                <a:latin typeface="+mn-lt"/>
                <a:ea typeface="+mn-ea"/>
                <a:cs typeface="+mn-cs"/>
              </a:rPr>
              <a:t>.</a:t>
            </a:r>
            <a:endParaRPr lang="x-none" sz="1200" b="0" kern="1200">
              <a:solidFill>
                <a:schemeClr val="tx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s-GB" sz="1200" dirty="0"/>
              <a:t>Es una costumbre única y muy importante para </a:t>
            </a:r>
            <a:r>
              <a:rPr lang="es-GB" sz="1200" b="1" dirty="0"/>
              <a:t>su</a:t>
            </a:r>
            <a:r>
              <a:rPr lang="es-GB" sz="1200" dirty="0"/>
              <a:t>... </a:t>
            </a:r>
            <a:r>
              <a:rPr lang="x-none" sz="1200" b="0" kern="1200">
                <a:solidFill>
                  <a:schemeClr val="tx1"/>
                </a:solidFill>
                <a:effectLst/>
                <a:latin typeface="+mn-lt"/>
                <a:ea typeface="+mn-ea"/>
                <a:cs typeface="+mn-cs"/>
              </a:rPr>
              <a:t>(students volunteer </a:t>
            </a:r>
            <a:r>
              <a:rPr lang="es-ES" sz="1200" b="0" kern="1200" dirty="0" err="1">
                <a:solidFill>
                  <a:schemeClr val="tx1"/>
                </a:solidFill>
                <a:effectLst/>
                <a:latin typeface="+mn-lt"/>
                <a:ea typeface="+mn-ea"/>
                <a:cs typeface="+mn-cs"/>
              </a:rPr>
              <a:t>other</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possible</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nouns</a:t>
            </a:r>
            <a:r>
              <a:rPr lang="es-ES" sz="1200" b="0" kern="1200" dirty="0">
                <a:solidFill>
                  <a:schemeClr val="tx1"/>
                </a:solidFill>
                <a:effectLst/>
                <a:latin typeface="+mn-lt"/>
                <a:ea typeface="+mn-ea"/>
                <a:cs typeface="+mn-cs"/>
              </a:rPr>
              <a:t> – </a:t>
            </a:r>
            <a:r>
              <a:rPr lang="es-ES" sz="1200" b="0" kern="1200" dirty="0" err="1">
                <a:solidFill>
                  <a:schemeClr val="tx1"/>
                </a:solidFill>
                <a:effectLst/>
                <a:latin typeface="+mn-lt"/>
                <a:ea typeface="+mn-ea"/>
                <a:cs typeface="+mn-cs"/>
              </a:rPr>
              <a:t>e.g</a:t>
            </a:r>
            <a:r>
              <a:rPr lang="es-ES" sz="1200" b="0" kern="1200" dirty="0">
                <a:solidFill>
                  <a:schemeClr val="tx1"/>
                </a:solidFill>
                <a:effectLst/>
                <a:latin typeface="+mn-lt"/>
                <a:ea typeface="+mn-ea"/>
                <a:cs typeface="+mn-cs"/>
              </a:rPr>
              <a:t>., gente, historia, país</a:t>
            </a:r>
            <a:r>
              <a:rPr lang="x-none" sz="1200" b="0" kern="1200">
                <a:solidFill>
                  <a:schemeClr val="tx1"/>
                </a:solidFill>
                <a:effectLst/>
                <a:latin typeface="+mn-lt"/>
                <a:ea typeface="+mn-ea"/>
                <a:cs typeface="+mn-cs"/>
              </a:rPr>
              <a:t>).</a:t>
            </a:r>
            <a:endParaRPr lang="es-GB" sz="1200" dirty="0"/>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s-GB" sz="1200" dirty="0"/>
              <a:t>y celebra el Día de Muertos con </a:t>
            </a:r>
            <a:r>
              <a:rPr lang="es-GB" sz="1200" b="1" dirty="0"/>
              <a:t>su</a:t>
            </a:r>
            <a:r>
              <a:rPr lang="x-none" sz="1200" b="0" kern="1200">
                <a:solidFill>
                  <a:schemeClr val="tx1"/>
                </a:solidFill>
                <a:effectLst/>
                <a:latin typeface="+mn-lt"/>
                <a:ea typeface="+mn-ea"/>
                <a:cs typeface="+mn-cs"/>
              </a:rPr>
              <a:t>…..(students volunteer </a:t>
            </a:r>
            <a:r>
              <a:rPr lang="es-ES" sz="1200" b="0" kern="1200" dirty="0" err="1">
                <a:solidFill>
                  <a:schemeClr val="tx1"/>
                </a:solidFill>
                <a:effectLst/>
                <a:latin typeface="+mn-lt"/>
                <a:ea typeface="+mn-ea"/>
                <a:cs typeface="+mn-cs"/>
              </a:rPr>
              <a:t>other</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possible</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nouns</a:t>
            </a:r>
            <a:r>
              <a:rPr lang="es-ES" sz="1200" b="0" kern="1200" dirty="0">
                <a:solidFill>
                  <a:schemeClr val="tx1"/>
                </a:solidFill>
                <a:effectLst/>
                <a:latin typeface="+mn-lt"/>
                <a:ea typeface="+mn-ea"/>
                <a:cs typeface="+mn-cs"/>
              </a:rPr>
              <a:t> – </a:t>
            </a:r>
            <a:r>
              <a:rPr lang="es-ES" sz="1200" b="0" kern="1200" dirty="0" err="1">
                <a:solidFill>
                  <a:schemeClr val="tx1"/>
                </a:solidFill>
                <a:effectLst/>
                <a:latin typeface="+mn-lt"/>
                <a:ea typeface="+mn-ea"/>
                <a:cs typeface="+mn-cs"/>
              </a:rPr>
              <a:t>e.g</a:t>
            </a:r>
            <a:r>
              <a:rPr lang="es-ES" sz="1200" b="0" kern="1200" dirty="0">
                <a:solidFill>
                  <a:schemeClr val="tx1"/>
                </a:solidFill>
                <a:effectLst/>
                <a:latin typeface="+mn-lt"/>
                <a:ea typeface="+mn-ea"/>
                <a:cs typeface="+mn-cs"/>
              </a:rPr>
              <a:t>.,</a:t>
            </a:r>
            <a:r>
              <a:rPr lang="es-ES" sz="1200" b="0" kern="1200" baseline="0" dirty="0">
                <a:solidFill>
                  <a:schemeClr val="tx1"/>
                </a:solidFill>
                <a:effectLst/>
                <a:latin typeface="+mn-lt"/>
                <a:ea typeface="+mn-ea"/>
                <a:cs typeface="+mn-cs"/>
              </a:rPr>
              <a:t> </a:t>
            </a:r>
            <a:r>
              <a:rPr lang="es-ES" sz="1200" b="0" kern="1200" dirty="0">
                <a:solidFill>
                  <a:schemeClr val="tx1"/>
                </a:solidFill>
                <a:effectLst/>
                <a:latin typeface="+mn-lt"/>
                <a:ea typeface="+mn-ea"/>
                <a:cs typeface="+mn-cs"/>
              </a:rPr>
              <a:t>padre, madre, primo etc.</a:t>
            </a:r>
            <a:r>
              <a:rPr lang="x-none" sz="1200" b="0" kern="1200">
                <a:solidFill>
                  <a:schemeClr val="tx1"/>
                </a:solidFill>
                <a:effectLst/>
                <a:latin typeface="+mn-lt"/>
                <a:ea typeface="+mn-ea"/>
                <a:cs typeface="+mn-cs"/>
              </a:rPr>
              <a:t>).</a:t>
            </a:r>
            <a:endParaRPr lang="en-GB" sz="1200" b="0" kern="1200" dirty="0">
              <a:solidFill>
                <a:schemeClr val="tx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s-ES" sz="1200" b="0" kern="1200" dirty="0">
                <a:solidFill>
                  <a:schemeClr val="tx1"/>
                </a:solidFill>
                <a:effectLst/>
                <a:latin typeface="+mn-lt"/>
                <a:ea typeface="+mn-ea"/>
                <a:cs typeface="+mn-cs"/>
              </a:rPr>
              <a:t>de su abuelo y </a:t>
            </a:r>
            <a:r>
              <a:rPr lang="es-ES" sz="1200" b="1" kern="1200" dirty="0">
                <a:solidFill>
                  <a:schemeClr val="tx1"/>
                </a:solidFill>
                <a:effectLst/>
                <a:latin typeface="+mn-lt"/>
                <a:ea typeface="+mn-ea"/>
                <a:cs typeface="+mn-cs"/>
              </a:rPr>
              <a:t>se</a:t>
            </a:r>
            <a:r>
              <a:rPr lang="es-ES" sz="1200" b="0" kern="1200" dirty="0">
                <a:solidFill>
                  <a:schemeClr val="tx1"/>
                </a:solidFill>
                <a:effectLst/>
                <a:latin typeface="+mn-lt"/>
                <a:ea typeface="+mn-ea"/>
                <a:cs typeface="+mn-cs"/>
              </a:rPr>
              <a:t>... </a:t>
            </a:r>
            <a:r>
              <a:rPr lang="x-none" sz="1200" b="0" kern="1200">
                <a:solidFill>
                  <a:schemeClr val="tx1"/>
                </a:solidFill>
                <a:effectLst/>
                <a:latin typeface="+mn-lt"/>
                <a:ea typeface="+mn-ea"/>
                <a:cs typeface="+mn-cs"/>
              </a:rPr>
              <a:t>(students volunteer </a:t>
            </a:r>
            <a:r>
              <a:rPr lang="es-ES" sz="1200" b="0" kern="1200" dirty="0" err="1">
                <a:solidFill>
                  <a:schemeClr val="tx1"/>
                </a:solidFill>
                <a:effectLst/>
                <a:latin typeface="+mn-lt"/>
                <a:ea typeface="+mn-ea"/>
                <a:cs typeface="+mn-cs"/>
              </a:rPr>
              <a:t>verbs</a:t>
            </a:r>
            <a:r>
              <a:rPr lang="es-ES" sz="1200" b="0" kern="1200" dirty="0">
                <a:solidFill>
                  <a:schemeClr val="tx1"/>
                </a:solidFill>
                <a:effectLst/>
                <a:latin typeface="+mn-lt"/>
                <a:ea typeface="+mn-ea"/>
                <a:cs typeface="+mn-cs"/>
              </a:rPr>
              <a:t> in </a:t>
            </a:r>
            <a:r>
              <a:rPr lang="es-ES" sz="1200" b="0" kern="1200" dirty="0" err="1">
                <a:solidFill>
                  <a:schemeClr val="tx1"/>
                </a:solidFill>
                <a:effectLst/>
                <a:latin typeface="+mn-lt"/>
                <a:ea typeface="+mn-ea"/>
                <a:cs typeface="+mn-cs"/>
              </a:rPr>
              <a:t>third</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person</a:t>
            </a:r>
            <a:r>
              <a:rPr lang="es-ES" sz="1200" b="0" kern="1200" dirty="0">
                <a:solidFill>
                  <a:schemeClr val="tx1"/>
                </a:solidFill>
                <a:effectLst/>
                <a:latin typeface="+mn-lt"/>
                <a:ea typeface="+mn-ea"/>
                <a:cs typeface="+mn-cs"/>
              </a:rPr>
              <a:t> singular </a:t>
            </a:r>
            <a:r>
              <a:rPr lang="es-ES" sz="1200" b="0" kern="1200" dirty="0" err="1">
                <a:solidFill>
                  <a:schemeClr val="tx1"/>
                </a:solidFill>
                <a:effectLst/>
                <a:latin typeface="+mn-lt"/>
                <a:ea typeface="+mn-ea"/>
                <a:cs typeface="+mn-cs"/>
              </a:rPr>
              <a:t>that</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fit</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after</a:t>
            </a:r>
            <a:r>
              <a:rPr lang="es-ES" sz="1200" b="0" kern="1200" dirty="0">
                <a:solidFill>
                  <a:schemeClr val="tx1"/>
                </a:solidFill>
                <a:effectLst/>
                <a:latin typeface="+mn-lt"/>
                <a:ea typeface="+mn-ea"/>
                <a:cs typeface="+mn-cs"/>
              </a:rPr>
              <a:t> ‘se’ – </a:t>
            </a:r>
            <a:r>
              <a:rPr lang="es-ES" sz="1200" b="0" kern="1200" dirty="0" err="1">
                <a:solidFill>
                  <a:schemeClr val="tx1"/>
                </a:solidFill>
                <a:effectLst/>
                <a:latin typeface="+mn-lt"/>
                <a:ea typeface="+mn-ea"/>
                <a:cs typeface="+mn-cs"/>
              </a:rPr>
              <a:t>e.g</a:t>
            </a:r>
            <a:r>
              <a:rPr lang="es-ES" sz="1200" b="0" kern="1200" dirty="0">
                <a:solidFill>
                  <a:schemeClr val="tx1"/>
                </a:solidFill>
                <a:effectLst/>
                <a:latin typeface="+mn-lt"/>
                <a:ea typeface="+mn-ea"/>
                <a:cs typeface="+mn-cs"/>
              </a:rPr>
              <a:t>., se acuerda de..., se queda,</a:t>
            </a:r>
            <a:r>
              <a:rPr lang="es-ES" sz="1200" b="0" kern="1200" baseline="0" dirty="0">
                <a:solidFill>
                  <a:schemeClr val="tx1"/>
                </a:solidFill>
                <a:effectLst/>
                <a:latin typeface="+mn-lt"/>
                <a:ea typeface="+mn-ea"/>
                <a:cs typeface="+mn-cs"/>
              </a:rPr>
              <a:t> se prepara (para), </a:t>
            </a:r>
            <a:r>
              <a:rPr lang="es-ES" sz="1200" b="0" kern="1200" baseline="0" dirty="0" err="1">
                <a:solidFill>
                  <a:schemeClr val="tx1"/>
                </a:solidFill>
                <a:effectLst/>
                <a:latin typeface="+mn-lt"/>
                <a:ea typeface="+mn-ea"/>
                <a:cs typeface="+mn-cs"/>
              </a:rPr>
              <a:t>etc</a:t>
            </a:r>
            <a:r>
              <a:rPr lang="es-ES" sz="1200" b="0" kern="1200" dirty="0">
                <a:solidFill>
                  <a:schemeClr val="tx1"/>
                </a:solidFill>
                <a:effectLst/>
                <a:latin typeface="+mn-lt"/>
                <a:ea typeface="+mn-ea"/>
                <a:cs typeface="+mn-cs"/>
              </a:rPr>
              <a:t>)</a:t>
            </a:r>
            <a:endParaRPr lang="x-none" sz="1200" b="0" kern="1200">
              <a:solidFill>
                <a:schemeClr val="tx1"/>
              </a:solidFill>
              <a:effectLst/>
              <a:latin typeface="+mn-lt"/>
              <a:ea typeface="+mn-ea"/>
              <a:cs typeface="+mn-cs"/>
            </a:endParaRPr>
          </a:p>
          <a:p>
            <a:pPr marL="285750" indent="-285750">
              <a:buFont typeface="+mj-lt"/>
              <a:buAutoNum type="romanUcPeriod"/>
            </a:pPr>
            <a:r>
              <a:rPr lang="es-ES" sz="1200" b="0" kern="1200" dirty="0">
                <a:solidFill>
                  <a:schemeClr val="tx1"/>
                </a:solidFill>
                <a:effectLst/>
                <a:latin typeface="+mn-lt"/>
                <a:ea typeface="+mn-ea"/>
                <a:cs typeface="+mn-cs"/>
              </a:rPr>
              <a:t>en casa con su familia y </a:t>
            </a:r>
            <a:r>
              <a:rPr lang="es-ES" sz="1200" b="1" kern="1200" dirty="0">
                <a:solidFill>
                  <a:schemeClr val="tx1"/>
                </a:solidFill>
                <a:effectLst/>
                <a:latin typeface="+mn-lt"/>
                <a:ea typeface="+mn-ea"/>
                <a:cs typeface="+mn-cs"/>
              </a:rPr>
              <a:t>se</a:t>
            </a:r>
            <a:r>
              <a:rPr lang="es-ES" sz="1200" b="0" kern="1200" dirty="0">
                <a:solidFill>
                  <a:schemeClr val="tx1"/>
                </a:solidFill>
                <a:effectLst/>
                <a:latin typeface="+mn-lt"/>
                <a:ea typeface="+mn-ea"/>
                <a:cs typeface="+mn-cs"/>
              </a:rPr>
              <a:t> ... </a:t>
            </a:r>
            <a:r>
              <a:rPr lang="x-none" sz="1200" b="0" kern="1200">
                <a:solidFill>
                  <a:schemeClr val="tx1"/>
                </a:solidFill>
                <a:effectLst/>
                <a:latin typeface="+mn-lt"/>
                <a:ea typeface="+mn-ea"/>
                <a:cs typeface="+mn-cs"/>
              </a:rPr>
              <a:t>(students volunteer </a:t>
            </a:r>
            <a:r>
              <a:rPr lang="es-ES" sz="1200" b="0" kern="1200" dirty="0" err="1">
                <a:solidFill>
                  <a:schemeClr val="tx1"/>
                </a:solidFill>
                <a:effectLst/>
                <a:latin typeface="+mn-lt"/>
                <a:ea typeface="+mn-ea"/>
                <a:cs typeface="+mn-cs"/>
              </a:rPr>
              <a:t>other</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possible</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verbs</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that</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fit</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after</a:t>
            </a:r>
            <a:r>
              <a:rPr lang="es-ES" sz="1200" b="0" kern="1200" dirty="0">
                <a:solidFill>
                  <a:schemeClr val="tx1"/>
                </a:solidFill>
                <a:effectLst/>
                <a:latin typeface="+mn-lt"/>
                <a:ea typeface="+mn-ea"/>
                <a:cs typeface="+mn-cs"/>
              </a:rPr>
              <a:t> ‘se’ – </a:t>
            </a:r>
            <a:r>
              <a:rPr lang="es-ES" sz="1200" b="0" kern="1200" dirty="0" err="1">
                <a:solidFill>
                  <a:schemeClr val="tx1"/>
                </a:solidFill>
                <a:effectLst/>
                <a:latin typeface="+mn-lt"/>
                <a:ea typeface="+mn-ea"/>
                <a:cs typeface="+mn-cs"/>
              </a:rPr>
              <a:t>e.g</a:t>
            </a:r>
            <a:r>
              <a:rPr lang="es-ES" sz="1200" b="0" kern="1200" dirty="0">
                <a:solidFill>
                  <a:schemeClr val="tx1"/>
                </a:solidFill>
                <a:effectLst/>
                <a:latin typeface="+mn-lt"/>
                <a:ea typeface="+mn-ea"/>
                <a:cs typeface="+mn-cs"/>
              </a:rPr>
              <a:t>., se saca (fotos), se mira en el</a:t>
            </a:r>
            <a:r>
              <a:rPr lang="es-ES" sz="1200" b="0" kern="1200" baseline="0" dirty="0">
                <a:solidFill>
                  <a:schemeClr val="tx1"/>
                </a:solidFill>
                <a:effectLst/>
                <a:latin typeface="+mn-lt"/>
                <a:ea typeface="+mn-ea"/>
                <a:cs typeface="+mn-cs"/>
              </a:rPr>
              <a:t> espejo, se presenta a otra gente</a:t>
            </a:r>
            <a:r>
              <a:rPr lang="x-none" sz="1200" b="0" kern="1200">
                <a:solidFill>
                  <a:schemeClr val="tx1"/>
                </a:solidFill>
                <a:effectLst/>
                <a:latin typeface="+mn-lt"/>
                <a:ea typeface="+mn-ea"/>
                <a:cs typeface="+mn-cs"/>
              </a:rPr>
              <a:t>).</a:t>
            </a:r>
            <a:r>
              <a:rPr lang="en-GB" sz="1200" b="0" kern="1200" dirty="0">
                <a:solidFill>
                  <a:schemeClr val="tx1"/>
                </a:solidFill>
                <a:effectLst/>
                <a:latin typeface="+mn-lt"/>
                <a:ea typeface="+mn-ea"/>
                <a:cs typeface="+mn-cs"/>
              </a:rPr>
              <a:t> </a:t>
            </a:r>
            <a:endParaRPr lang="es-ES" sz="1200" b="0" kern="1200" dirty="0">
              <a:solidFill>
                <a:schemeClr val="tx1"/>
              </a:solidFill>
              <a:effectLst/>
              <a:latin typeface="+mn-lt"/>
              <a:ea typeface="+mn-ea"/>
              <a:cs typeface="+mn-cs"/>
            </a:endParaRPr>
          </a:p>
          <a:p>
            <a:pPr marL="285750" indent="-285750">
              <a:buFont typeface="+mj-lt"/>
              <a:buAutoNum type="romanUcPeriod"/>
            </a:pPr>
            <a:r>
              <a:rPr lang="es-ES" sz="1200" b="0" kern="1200" dirty="0">
                <a:solidFill>
                  <a:schemeClr val="tx1"/>
                </a:solidFill>
                <a:effectLst/>
                <a:latin typeface="+mn-lt"/>
                <a:ea typeface="+mn-ea"/>
                <a:cs typeface="+mn-cs"/>
              </a:rPr>
              <a:t>Por la tarde </a:t>
            </a:r>
            <a:r>
              <a:rPr lang="es-ES" sz="1200" b="1" kern="1200" dirty="0">
                <a:solidFill>
                  <a:schemeClr val="tx1"/>
                </a:solidFill>
                <a:effectLst/>
                <a:latin typeface="+mn-lt"/>
                <a:ea typeface="+mn-ea"/>
                <a:cs typeface="+mn-cs"/>
              </a:rPr>
              <a:t>se</a:t>
            </a:r>
            <a:r>
              <a:rPr lang="es-ES" sz="1200" b="0" kern="1200" dirty="0">
                <a:solidFill>
                  <a:schemeClr val="tx1"/>
                </a:solidFill>
                <a:effectLst/>
                <a:latin typeface="+mn-lt"/>
                <a:ea typeface="+mn-ea"/>
                <a:cs typeface="+mn-cs"/>
              </a:rPr>
              <a:t>…… </a:t>
            </a:r>
            <a:r>
              <a:rPr lang="x-none" sz="1200" b="0" kern="1200">
                <a:solidFill>
                  <a:schemeClr val="tx1"/>
                </a:solidFill>
                <a:effectLst/>
                <a:latin typeface="+mn-lt"/>
                <a:ea typeface="+mn-ea"/>
                <a:cs typeface="+mn-cs"/>
              </a:rPr>
              <a:t>(students are prompted </a:t>
            </a:r>
            <a:r>
              <a:rPr lang="es-ES" sz="1200" b="0" kern="1200" dirty="0" err="1">
                <a:solidFill>
                  <a:schemeClr val="tx1"/>
                </a:solidFill>
                <a:effectLst/>
                <a:latin typeface="+mn-lt"/>
                <a:ea typeface="+mn-ea"/>
                <a:cs typeface="+mn-cs"/>
              </a:rPr>
              <a:t>other</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possible</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verbs</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that</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fit</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after</a:t>
            </a:r>
            <a:r>
              <a:rPr lang="es-ES" sz="1200" b="0" kern="1200" dirty="0">
                <a:solidFill>
                  <a:schemeClr val="tx1"/>
                </a:solidFill>
                <a:effectLst/>
                <a:latin typeface="+mn-lt"/>
                <a:ea typeface="+mn-ea"/>
                <a:cs typeface="+mn-cs"/>
              </a:rPr>
              <a:t> ‘se’)</a:t>
            </a:r>
            <a:endParaRPr lang="en-GB" sz="1200" b="0" kern="1200" dirty="0">
              <a:solidFill>
                <a:schemeClr val="tx1"/>
              </a:solidFill>
              <a:effectLst/>
              <a:latin typeface="+mn-lt"/>
              <a:ea typeface="+mn-ea"/>
              <a:cs typeface="+mn-cs"/>
            </a:endParaRPr>
          </a:p>
          <a:p>
            <a:pPr marL="285750" indent="-285750">
              <a:buFont typeface="+mj-lt"/>
              <a:buAutoNum type="romanUcPeriod"/>
            </a:pPr>
            <a:r>
              <a:rPr lang="en-GB" sz="1200" b="0" kern="1200" dirty="0" err="1">
                <a:solidFill>
                  <a:schemeClr val="tx1"/>
                </a:solidFill>
                <a:effectLst/>
                <a:latin typeface="+mn-lt"/>
                <a:ea typeface="+mn-ea"/>
                <a:cs typeface="+mn-cs"/>
              </a:rPr>
              <a:t>va</a:t>
            </a:r>
            <a:r>
              <a:rPr lang="en-GB" sz="1200" b="0" kern="1200" dirty="0">
                <a:solidFill>
                  <a:schemeClr val="tx1"/>
                </a:solidFill>
                <a:effectLst/>
                <a:latin typeface="+mn-lt"/>
                <a:ea typeface="+mn-ea"/>
                <a:cs typeface="+mn-cs"/>
              </a:rPr>
              <a:t> a la </a:t>
            </a:r>
            <a:r>
              <a:rPr lang="en-GB" sz="1200" b="0" kern="1200" dirty="0" err="1">
                <a:solidFill>
                  <a:schemeClr val="tx1"/>
                </a:solidFill>
                <a:effectLst/>
                <a:latin typeface="+mn-lt"/>
                <a:ea typeface="+mn-ea"/>
                <a:cs typeface="+mn-cs"/>
              </a:rPr>
              <a:t>calle</a:t>
            </a:r>
            <a:r>
              <a:rPr lang="en-GB" sz="1200" b="0" kern="1200" dirty="0">
                <a:solidFill>
                  <a:schemeClr val="tx1"/>
                </a:solidFill>
                <a:effectLst/>
                <a:latin typeface="+mn-lt"/>
                <a:ea typeface="+mn-ea"/>
                <a:cs typeface="+mn-cs"/>
              </a:rPr>
              <a:t> con </a:t>
            </a:r>
            <a:r>
              <a:rPr lang="en-GB" sz="1200" b="1" kern="1200" dirty="0" err="1">
                <a:solidFill>
                  <a:schemeClr val="tx1"/>
                </a:solidFill>
                <a:effectLst/>
                <a:latin typeface="+mn-lt"/>
                <a:ea typeface="+mn-ea"/>
                <a:cs typeface="+mn-cs"/>
              </a:rPr>
              <a:t>su</a:t>
            </a:r>
            <a:r>
              <a:rPr lang="en-GB"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students</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volunteer</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other</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possible</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nouns</a:t>
            </a:r>
            <a:r>
              <a:rPr lang="es-ES" sz="1200" b="0" kern="1200" baseline="0" dirty="0">
                <a:solidFill>
                  <a:schemeClr val="tx1"/>
                </a:solidFill>
                <a:effectLst/>
                <a:latin typeface="+mn-lt"/>
                <a:ea typeface="+mn-ea"/>
                <a:cs typeface="+mn-cs"/>
              </a:rPr>
              <a:t>)</a:t>
            </a:r>
            <a:endParaRPr lang="x-none" sz="1200" b="0" kern="1200">
              <a:solidFill>
                <a:schemeClr val="tx1"/>
              </a:solidFill>
              <a:effectLst/>
              <a:latin typeface="+mn-lt"/>
              <a:ea typeface="+mn-ea"/>
              <a:cs typeface="+mn-cs"/>
            </a:endParaRPr>
          </a:p>
          <a:p>
            <a:pPr marL="285750" indent="-285750">
              <a:buFont typeface="+mj-lt"/>
              <a:buAutoNum type="romanUcPeriod"/>
            </a:pPr>
            <a:endParaRPr lang="x-none" sz="1200" b="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1" kern="1200" baseline="0" dirty="0">
                <a:solidFill>
                  <a:schemeClr val="tx1"/>
                </a:solidFill>
                <a:effectLst/>
                <a:latin typeface="+mn-lt"/>
                <a:ea typeface="+mn-ea"/>
                <a:cs typeface="+mn-cs"/>
              </a:rPr>
              <a:t>Notes: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0" kern="1200" baseline="0" dirty="0">
                <a:solidFill>
                  <a:schemeClr val="tx1"/>
                </a:solidFill>
                <a:effectLst/>
                <a:latin typeface="+mn-lt"/>
                <a:ea typeface="+mn-ea"/>
                <a:cs typeface="+mn-cs"/>
              </a:rPr>
              <a:t>1. The word for ‘bread’ (‘pan’) will be introduced in the next week’s vocabulary set.</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200" b="1"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1" kern="1200" baseline="0" dirty="0">
                <a:solidFill>
                  <a:schemeClr val="tx1"/>
                </a:solidFill>
                <a:effectLst/>
                <a:latin typeface="+mn-lt"/>
                <a:ea typeface="+mn-ea"/>
                <a:cs typeface="+mn-cs"/>
              </a:rPr>
              <a:t>Transcript</a:t>
            </a:r>
          </a:p>
          <a:p>
            <a:pPr marL="0" indent="0">
              <a:buNone/>
            </a:pPr>
            <a:r>
              <a:rPr lang="es-GB" sz="1200" b="0" dirty="0"/>
              <a:t>México tiene muchas tradiciones, pero su tradición del Día de Muertos es especialmente conocida. Es una costumbre única y muy importante para su comunidad porque es una forma de pensar en los muertos. Para los mexicanos, los muertos vienen a la tierra este día.</a:t>
            </a:r>
          </a:p>
          <a:p>
            <a:pPr marL="0" indent="0">
              <a:buNone/>
            </a:pPr>
            <a:r>
              <a:rPr lang="es-GB" sz="1200" b="0" dirty="0"/>
              <a:t>Nadia es mexicana y celebra el Día de Muertos con su familia. Por la mañana se levanta temprano para ayudar a su abuela: preparan pan* de muerto y un poco de fruta para el altar. Sualtar tiene varios niveles. L</a:t>
            </a:r>
            <a:r>
              <a:rPr lang="es-ES" sz="1200" b="0" dirty="0"/>
              <a:t>os niveles del altar son las diferentes partes del mundo: el primer nivel es la tierra y el segundo nivel es el cielo. Nadia pone allí fotos de su abuelo y </a:t>
            </a:r>
            <a:r>
              <a:rPr lang="es-GB" sz="1200" b="0" dirty="0"/>
              <a:t>se </a:t>
            </a:r>
            <a:r>
              <a:rPr lang="es-ES" sz="1200" b="0" dirty="0"/>
              <a:t>sienta al lado de </a:t>
            </a:r>
            <a:r>
              <a:rPr lang="es-GB" sz="1200" b="0" dirty="0">
                <a:solidFill>
                  <a:srgbClr val="E56800"/>
                </a:solidFill>
              </a:rPr>
              <a:t>su</a:t>
            </a:r>
            <a:r>
              <a:rPr lang="es-GB" sz="1200" b="0" dirty="0"/>
              <a:t> </a:t>
            </a:r>
            <a:r>
              <a:rPr lang="es-ES" sz="1200" b="0" dirty="0"/>
              <a:t> abuela. Se queda unas horas en casa con su familia y se acuerda de su abuelo muerto. </a:t>
            </a:r>
          </a:p>
          <a:p>
            <a:pPr marL="0" indent="0">
              <a:buNone/>
            </a:pPr>
            <a:r>
              <a:rPr lang="es-ES" sz="1200" b="0" dirty="0"/>
              <a:t>Por la tarde se pone ropa divertida, </a:t>
            </a:r>
            <a:r>
              <a:rPr lang="es-GB" sz="1200" b="0" dirty="0"/>
              <a:t>se</a:t>
            </a:r>
            <a:r>
              <a:rPr lang="es-ES" sz="1200" b="0" dirty="0"/>
              <a:t>pinta de blanco y negro y va a la calle con su hermano. En su barrio hay un festival con música fuerte y luces de colores. ¡Es muy divertido!</a:t>
            </a:r>
            <a:endParaRPr lang="es-GB" sz="1200" b="0" dirty="0"/>
          </a:p>
          <a:p>
            <a:endParaRPr lang="en-GB" b="1" dirty="0"/>
          </a:p>
          <a:p>
            <a:r>
              <a:rPr lang="en-GB" b="1" dirty="0"/>
              <a:t>Frequency of unknown words and cognates:</a:t>
            </a:r>
          </a:p>
          <a:p>
            <a:r>
              <a:rPr lang="en-GB" b="0" dirty="0"/>
              <a:t>pan [1342]; </a:t>
            </a:r>
            <a:r>
              <a:rPr lang="en-GB" b="0" dirty="0" err="1"/>
              <a:t>cielo</a:t>
            </a:r>
            <a:r>
              <a:rPr lang="en-GB" b="0" dirty="0"/>
              <a:t> [620]; </a:t>
            </a:r>
            <a:r>
              <a:rPr lang="en-GB" b="0" dirty="0" err="1"/>
              <a:t>varios</a:t>
            </a:r>
            <a:r>
              <a:rPr lang="en-GB" b="0" dirty="0"/>
              <a:t> [386]</a:t>
            </a:r>
          </a:p>
          <a:p>
            <a:endParaRPr lang="x-none" b="1"/>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err="1"/>
              <a:t>Photos</a:t>
            </a:r>
            <a:r>
              <a:rPr lang="es-ES" b="1" dirty="0"/>
              <a:t>:</a:t>
            </a:r>
            <a:endParaRPr lang="x-none" b="1"/>
          </a:p>
          <a:p>
            <a:r>
              <a:rPr lang="x-none"/>
              <a:t>Photo of </a:t>
            </a:r>
            <a:r>
              <a:rPr lang="es-ES" dirty="0" err="1"/>
              <a:t>the</a:t>
            </a:r>
            <a:r>
              <a:rPr lang="es-ES" dirty="0"/>
              <a:t> </a:t>
            </a:r>
            <a:r>
              <a:rPr lang="es-ES" dirty="0" err="1"/>
              <a:t>child</a:t>
            </a:r>
            <a:r>
              <a:rPr lang="x-none"/>
              <a:t> by </a:t>
            </a:r>
            <a:r>
              <a:rPr lang="es-ES" sz="1200" u="none" strike="noStrike" kern="1200" dirty="0">
                <a:solidFill>
                  <a:schemeClr val="tx1"/>
                </a:solidFill>
                <a:effectLst/>
                <a:latin typeface="+mn-lt"/>
                <a:ea typeface="+mn-ea"/>
                <a:cs typeface="+mn-cs"/>
              </a:rPr>
              <a:t>Christian Newman, </a:t>
            </a:r>
            <a:r>
              <a:rPr lang="es-ES" sz="1200" u="none" strike="noStrike" kern="1200" dirty="0" err="1">
                <a:solidFill>
                  <a:schemeClr val="tx1"/>
                </a:solidFill>
                <a:effectLst/>
                <a:latin typeface="+mn-lt"/>
                <a:ea typeface="+mn-ea"/>
                <a:cs typeface="+mn-cs"/>
              </a:rPr>
              <a:t>from</a:t>
            </a:r>
            <a:r>
              <a:rPr lang="es-ES" sz="1200" u="none" strike="noStrike" kern="1200" dirty="0">
                <a:solidFill>
                  <a:schemeClr val="tx1"/>
                </a:solidFill>
                <a:effectLst/>
                <a:latin typeface="+mn-lt"/>
                <a:ea typeface="+mn-ea"/>
                <a:cs typeface="+mn-cs"/>
              </a:rPr>
              <a:t> </a:t>
            </a:r>
            <a:r>
              <a:rPr lang="es-ES" sz="1200" u="none" strike="noStrike" kern="1200" dirty="0" err="1">
                <a:solidFill>
                  <a:schemeClr val="tx1"/>
                </a:solidFill>
                <a:effectLst/>
                <a:latin typeface="+mn-lt"/>
                <a:ea typeface="+mn-ea"/>
                <a:cs typeface="+mn-cs"/>
              </a:rPr>
              <a:t>Unsplash</a:t>
            </a:r>
            <a:r>
              <a:rPr lang="es-ES" sz="1200" u="none" strike="noStrike" kern="1200" dirty="0">
                <a:solidFill>
                  <a:schemeClr val="tx1"/>
                </a:solidFill>
                <a:effectLst/>
                <a:latin typeface="+mn-lt"/>
                <a:ea typeface="+mn-ea"/>
                <a:cs typeface="+mn-cs"/>
              </a:rPr>
              <a:t>.</a:t>
            </a:r>
          </a:p>
          <a:p>
            <a:r>
              <a:rPr lang="es-ES" sz="1200" u="none" strike="noStrike" kern="1200" dirty="0" err="1">
                <a:solidFill>
                  <a:schemeClr val="tx1"/>
                </a:solidFill>
                <a:effectLst/>
                <a:latin typeface="+mn-lt"/>
                <a:ea typeface="+mn-ea"/>
                <a:cs typeface="+mn-cs"/>
              </a:rPr>
              <a:t>Photo</a:t>
            </a:r>
            <a:r>
              <a:rPr lang="es-ES" sz="1200" u="none" strike="noStrike" kern="1200" dirty="0">
                <a:solidFill>
                  <a:schemeClr val="tx1"/>
                </a:solidFill>
                <a:effectLst/>
                <a:latin typeface="+mn-lt"/>
                <a:ea typeface="+mn-ea"/>
                <a:cs typeface="+mn-cs"/>
              </a:rPr>
              <a:t> of ‘Pan de muertos’ </a:t>
            </a:r>
            <a:r>
              <a:rPr lang="es-ES" sz="1200" u="none" strike="noStrike" kern="1200" dirty="0" err="1">
                <a:solidFill>
                  <a:schemeClr val="tx1"/>
                </a:solidFill>
                <a:effectLst/>
                <a:latin typeface="+mn-lt"/>
                <a:ea typeface="+mn-ea"/>
                <a:cs typeface="+mn-cs"/>
              </a:rPr>
              <a:t>by</a:t>
            </a:r>
            <a:r>
              <a:rPr lang="es-ES" sz="1200" u="none" strike="noStrike" kern="1200" dirty="0">
                <a:solidFill>
                  <a:schemeClr val="tx1"/>
                </a:solidFill>
                <a:effectLst/>
                <a:latin typeface="+mn-lt"/>
                <a:ea typeface="+mn-ea"/>
                <a:cs typeface="+mn-cs"/>
              </a:rPr>
              <a:t> Alejandro Ávila Cortez, </a:t>
            </a:r>
            <a:r>
              <a:rPr lang="es-ES" sz="1200" u="none" strike="noStrike" kern="1200" dirty="0" err="1">
                <a:solidFill>
                  <a:schemeClr val="tx1"/>
                </a:solidFill>
                <a:effectLst/>
                <a:latin typeface="+mn-lt"/>
                <a:ea typeface="+mn-ea"/>
                <a:cs typeface="+mn-cs"/>
              </a:rPr>
              <a:t>from</a:t>
            </a:r>
            <a:r>
              <a:rPr lang="es-ES" sz="1200" u="none" strike="noStrike" kern="1200" dirty="0">
                <a:solidFill>
                  <a:schemeClr val="tx1"/>
                </a:solidFill>
                <a:effectLst/>
                <a:latin typeface="+mn-lt"/>
                <a:ea typeface="+mn-ea"/>
                <a:cs typeface="+mn-cs"/>
              </a:rPr>
              <a:t> </a:t>
            </a:r>
            <a:r>
              <a:rPr lang="es-ES" sz="1200" u="none" strike="noStrike" kern="1200" dirty="0" err="1">
                <a:solidFill>
                  <a:schemeClr val="tx1"/>
                </a:solidFill>
                <a:effectLst/>
                <a:latin typeface="+mn-lt"/>
                <a:ea typeface="+mn-ea"/>
                <a:cs typeface="+mn-cs"/>
              </a:rPr>
              <a:t>Pixabay</a:t>
            </a:r>
            <a:r>
              <a:rPr lang="es-ES" sz="1200" u="none" strike="noStrike" kern="1200" dirty="0">
                <a:solidFill>
                  <a:schemeClr val="tx1"/>
                </a:solidFill>
                <a:effectLst/>
                <a:latin typeface="+mn-lt"/>
                <a:ea typeface="+mn-ea"/>
                <a:cs typeface="+mn-cs"/>
              </a:rPr>
              <a:t>.</a:t>
            </a:r>
            <a:br>
              <a:rPr lang="es-ES" dirty="0">
                <a:effectLst/>
              </a:rPr>
            </a:br>
            <a:endParaRPr lang="es-ES" dirty="0">
              <a:effectLst/>
            </a:endParaRPr>
          </a:p>
          <a:p>
            <a:br>
              <a:rPr lang="es-ES" dirty="0">
                <a:effectLst/>
              </a:rPr>
            </a:br>
            <a:endParaRPr lang="es-ES" dirty="0">
              <a:effectLst/>
            </a:endParaRPr>
          </a:p>
          <a:p>
            <a:endParaRPr lang="es-ES" dirty="0">
              <a:effectLst/>
            </a:endParaRPr>
          </a:p>
          <a:p>
            <a:endParaRPr lang="es-GB"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42</a:t>
            </a:fld>
            <a:endParaRPr lang="en-GB"/>
          </a:p>
        </p:txBody>
      </p:sp>
    </p:spTree>
    <p:extLst>
      <p:ext uri="{BB962C8B-B14F-4D97-AF65-F5344CB8AC3E}">
        <p14:creationId xmlns:p14="http://schemas.microsoft.com/office/powerpoint/2010/main" val="36418461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Would anyone ever be sure that all the words in a text are completely known by all?</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43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781955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Here is a text about a kite-festival in Dieppe with lots of language awareness activities to help learners understand cognates</a:t>
            </a:r>
          </a:p>
          <a:p>
            <a:r>
              <a:rPr lang="en-US" b="1" dirty="0"/>
              <a:t>Then drawing on their current lexicons – which we know what they are precisely as they have been tracked so carefully - to replace the words</a:t>
            </a:r>
          </a:p>
          <a:p>
            <a:r>
              <a:rPr lang="en-US" b="1" dirty="0"/>
              <a:t>Then giving their reaction to the content of the text by answering a question about whether they would like to go to the festival</a:t>
            </a:r>
          </a:p>
          <a:p>
            <a:r>
              <a:rPr lang="en-US" b="1" dirty="0"/>
              <a:t>----------</a:t>
            </a:r>
          </a:p>
          <a:p>
            <a:r>
              <a:rPr lang="en-US" b="1" dirty="0"/>
              <a:t>Timing: 5 minutes</a:t>
            </a:r>
          </a:p>
          <a:p>
            <a:endParaRPr lang="en-US" b="1" dirty="0"/>
          </a:p>
          <a:p>
            <a:r>
              <a:rPr lang="en-US" b="1" dirty="0"/>
              <a:t>Aim: </a:t>
            </a:r>
            <a:r>
              <a:rPr lang="en-US" b="0" dirty="0"/>
              <a:t>Developing inferencing skills by using surrounding context to work out meaning of unknown words; word substitution with known words.</a:t>
            </a:r>
          </a:p>
          <a:p>
            <a:endParaRPr lang="en-US" b="1" dirty="0"/>
          </a:p>
          <a:p>
            <a:r>
              <a:rPr lang="en-US" b="1" dirty="0"/>
              <a:t>Procedure:</a:t>
            </a:r>
          </a:p>
          <a:p>
            <a:r>
              <a:rPr lang="en-US" b="0" dirty="0"/>
              <a:t>1. Students try to work out the meaning of the highlighted words based on context (text and images) and similarity to English words.</a:t>
            </a:r>
          </a:p>
          <a:p>
            <a:r>
              <a:rPr lang="en-US" b="0" dirty="0"/>
              <a:t>2. If students need some help, click to bring up a clue</a:t>
            </a:r>
          </a:p>
          <a:p>
            <a:r>
              <a:rPr lang="en-US" b="0" dirty="0"/>
              <a:t>3. Click gain to reveal the translations.</a:t>
            </a:r>
          </a:p>
          <a:p>
            <a:r>
              <a:rPr lang="en-US" b="0" dirty="0"/>
              <a:t>4. Click to bring up the extension. Students think of known words that could replace the orange words to make a sensible sentence. </a:t>
            </a:r>
          </a:p>
          <a:p>
            <a:r>
              <a:rPr lang="en-US" b="0" dirty="0"/>
              <a:t>Some suggested answers: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visiteurs</a:t>
            </a:r>
            <a:r>
              <a:rPr lang="en-US" b="1" dirty="0"/>
              <a:t> </a:t>
            </a:r>
            <a:r>
              <a:rPr lang="en-US" b="0" dirty="0"/>
              <a:t>-&gt; gens, enfants, </a:t>
            </a:r>
            <a:r>
              <a:rPr lang="en-US" b="0" dirty="0" err="1"/>
              <a:t>personnes</a:t>
            </a:r>
            <a:r>
              <a:rPr lang="en-US" b="0" dirty="0"/>
              <a:t> … any relevant noun to describe people</a:t>
            </a:r>
          </a:p>
          <a:p>
            <a:r>
              <a:rPr lang="en-US" b="1" dirty="0" err="1"/>
              <a:t>traditionnels</a:t>
            </a:r>
            <a:r>
              <a:rPr lang="en-US" b="0" dirty="0"/>
              <a:t> -&gt; grands, nouveaux… any relevant adjective to describe kites</a:t>
            </a:r>
          </a:p>
          <a:p>
            <a:r>
              <a:rPr lang="en-US" b="1" dirty="0" err="1"/>
              <a:t>acrobates</a:t>
            </a:r>
            <a:r>
              <a:rPr lang="en-US" b="0" dirty="0"/>
              <a:t> -&gt; artistes, chanteurs … any relevant noun to describe performers</a:t>
            </a:r>
          </a:p>
          <a:p>
            <a:r>
              <a:rPr lang="fr-FR" sz="1200" b="1" dirty="0">
                <a:solidFill>
                  <a:schemeClr val="accent2"/>
                </a:solidFill>
                <a:latin typeface="Century Gothic" panose="020F0302020204030204"/>
              </a:rPr>
              <a:t>é</a:t>
            </a:r>
            <a:r>
              <a:rPr lang="en-US" b="1" dirty="0" err="1"/>
              <a:t>vénement</a:t>
            </a:r>
            <a:r>
              <a:rPr lang="en-US" b="1" dirty="0"/>
              <a:t> </a:t>
            </a:r>
            <a:r>
              <a:rPr lang="en-US" b="0" dirty="0"/>
              <a:t>-&gt;</a:t>
            </a:r>
            <a:r>
              <a:rPr lang="en-US" b="1" dirty="0"/>
              <a:t> </a:t>
            </a:r>
            <a:r>
              <a:rPr lang="en-US" b="0" dirty="0"/>
              <a:t>lieu, festival … (note that any relevant masculine noun works here but ‘</a:t>
            </a:r>
            <a:r>
              <a:rPr lang="en-US" b="0" dirty="0" err="1"/>
              <a:t>cet</a:t>
            </a:r>
            <a:r>
              <a:rPr lang="en-US" b="0" dirty="0"/>
              <a:t>’ would need to change to agree)</a:t>
            </a:r>
          </a:p>
          <a:p>
            <a:r>
              <a:rPr lang="en-US" b="1" dirty="0" err="1"/>
              <a:t>illuminés</a:t>
            </a:r>
            <a:r>
              <a:rPr lang="en-US" b="1" dirty="0"/>
              <a:t> </a:t>
            </a:r>
            <a:r>
              <a:rPr lang="en-US" b="0" dirty="0"/>
              <a:t>-&gt;</a:t>
            </a:r>
            <a:r>
              <a:rPr lang="en-US" b="1" dirty="0"/>
              <a:t> </a:t>
            </a:r>
            <a:r>
              <a:rPr lang="en-US" b="0" dirty="0"/>
              <a:t>verts, bons … any relevant adjective to describe kites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lumière </a:t>
            </a:r>
            <a:r>
              <a:rPr lang="en-US" b="0" dirty="0"/>
              <a:t>-&gt;</a:t>
            </a:r>
            <a:r>
              <a:rPr lang="en-US" b="1" dirty="0"/>
              <a:t> </a:t>
            </a:r>
            <a:r>
              <a:rPr lang="en-US" b="0" dirty="0"/>
              <a:t>musique, film … any relevant noun to describe a show</a:t>
            </a: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50780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All the following using </a:t>
            </a:r>
            <a:r>
              <a:rPr lang="en-GB" dirty="0"/>
              <a:t>vocabulary selection comprises at least 85% words from most frequent 2000, and is systematically revisited </a:t>
            </a:r>
            <a:r>
              <a:rPr lang="en-GB" dirty="0">
                <a:sym typeface="Wingdings" panose="05000000000000000000" pitchFamily="2" charset="2"/>
              </a:rPr>
              <a:t> </a:t>
            </a:r>
            <a:r>
              <a:rPr lang="en-GB" b="1" dirty="0">
                <a:sym typeface="Wingdings" panose="05000000000000000000" pitchFamily="2" charset="2"/>
                <a:hlinkClick r:id="rId3"/>
              </a:rPr>
              <a:t>SOW</a:t>
            </a:r>
            <a:endParaRPr lang="en-GB" b="1"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45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188572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A series of activities building up to being able to have a conversation about buying clothes</a:t>
            </a:r>
          </a:p>
          <a:p>
            <a:endParaRPr lang="en-US" b="1" dirty="0"/>
          </a:p>
          <a:p>
            <a:r>
              <a:rPr lang="en-US" b="1" dirty="0"/>
              <a:t>Timing: </a:t>
            </a:r>
            <a:r>
              <a:rPr lang="en-US" b="0" dirty="0"/>
              <a:t>7</a:t>
            </a:r>
            <a:r>
              <a:rPr lang="en-US" b="0" baseline="0" dirty="0"/>
              <a:t> minutes </a:t>
            </a:r>
            <a:endParaRPr lang="en-US" b="1" dirty="0"/>
          </a:p>
          <a:p>
            <a:endParaRPr lang="en-US" b="1" dirty="0"/>
          </a:p>
          <a:p>
            <a:r>
              <a:rPr lang="en-US" b="1" dirty="0"/>
              <a:t>Aim: </a:t>
            </a:r>
            <a:r>
              <a:rPr lang="en-US" b="0" dirty="0"/>
              <a:t>to </a:t>
            </a:r>
            <a:r>
              <a:rPr lang="en-US" b="0" dirty="0" err="1"/>
              <a:t>practise</a:t>
            </a:r>
            <a:r>
              <a:rPr lang="en-US" b="0" baseline="0" dirty="0"/>
              <a:t> deciding between ‘</a:t>
            </a:r>
            <a:r>
              <a:rPr lang="en-US" b="0" baseline="0" dirty="0" err="1"/>
              <a:t>este</a:t>
            </a:r>
            <a:r>
              <a:rPr lang="en-US" b="0" baseline="0" dirty="0"/>
              <a:t>’ and ‘</a:t>
            </a:r>
            <a:r>
              <a:rPr lang="en-US" b="0" baseline="0" dirty="0" err="1"/>
              <a:t>esta</a:t>
            </a:r>
            <a:r>
              <a:rPr lang="en-US" b="0" baseline="0" dirty="0"/>
              <a:t>’ by identifying the gender of the noun; to consolidate understanding of comparatives and new vocabulary</a:t>
            </a:r>
            <a:endParaRPr lang="en-US" b="1" dirty="0"/>
          </a:p>
          <a:p>
            <a:endParaRPr lang="en-US" b="1" dirty="0"/>
          </a:p>
          <a:p>
            <a:r>
              <a:rPr lang="en-US" b="1" dirty="0"/>
              <a:t>Procedure:</a:t>
            </a:r>
          </a:p>
          <a:p>
            <a:pPr marL="228600" indent="-228600">
              <a:buAutoNum type="arabicPeriod"/>
            </a:pPr>
            <a:r>
              <a:rPr lang="en-US" b="0" dirty="0"/>
              <a:t>Click to show the instructions and then the reading</a:t>
            </a:r>
            <a:r>
              <a:rPr lang="en-US" b="0" baseline="0" dirty="0"/>
              <a:t> passage and the table which the students can copy out.</a:t>
            </a:r>
          </a:p>
          <a:p>
            <a:pPr marL="228600" indent="-228600">
              <a:buAutoNum type="arabicPeriod"/>
            </a:pPr>
            <a:r>
              <a:rPr lang="en-US" b="0" baseline="0" dirty="0"/>
              <a:t>Students write either ‘</a:t>
            </a:r>
            <a:r>
              <a:rPr lang="en-US" b="0" baseline="0" dirty="0" err="1"/>
              <a:t>este</a:t>
            </a:r>
            <a:r>
              <a:rPr lang="en-US" b="0" baseline="0" dirty="0"/>
              <a:t>’ or ‘</a:t>
            </a:r>
            <a:r>
              <a:rPr lang="en-US" b="0" baseline="0" dirty="0" err="1"/>
              <a:t>esta</a:t>
            </a:r>
            <a:r>
              <a:rPr lang="en-US" b="0" baseline="0" dirty="0"/>
              <a:t>’ for each number.</a:t>
            </a:r>
          </a:p>
          <a:p>
            <a:pPr marL="228600" indent="-228600">
              <a:buAutoNum type="arabicPeriod"/>
            </a:pPr>
            <a:r>
              <a:rPr lang="en-US" b="0" baseline="0" dirty="0"/>
              <a:t>Students can listen to the conversation to check answers. Click on the audio player (top right of the slide).</a:t>
            </a:r>
          </a:p>
          <a:p>
            <a:pPr marL="228600" indent="-228600">
              <a:buAutoNum type="arabicPeriod"/>
            </a:pPr>
            <a:r>
              <a:rPr lang="en-US" b="0" baseline="0" dirty="0"/>
              <a:t>Answers are also shown in the text by clicking. </a:t>
            </a:r>
          </a:p>
          <a:p>
            <a:pPr marL="228600" indent="-228600">
              <a:buAutoNum type="arabicPeriod"/>
            </a:pPr>
            <a:r>
              <a:rPr lang="en-US" b="0" baseline="0" dirty="0"/>
              <a:t>The next slide continues to exploit the text with an activity where students translate five comparative sentences into English.</a:t>
            </a:r>
          </a:p>
          <a:p>
            <a:pPr marL="228600" indent="-228600">
              <a:buAutoNum type="arabicPeriod"/>
            </a:pPr>
            <a:endParaRPr lang="en-US" b="0" baseline="0" dirty="0"/>
          </a:p>
          <a:p>
            <a:pPr marL="0" indent="0">
              <a:buNone/>
            </a:pPr>
            <a:r>
              <a:rPr lang="en-US" b="1" baseline="0" dirty="0"/>
              <a:t>Note: </a:t>
            </a:r>
            <a:r>
              <a:rPr lang="en-US" b="0" baseline="0" dirty="0"/>
              <a:t>‘</a:t>
            </a:r>
            <a:r>
              <a:rPr lang="en-US" b="0" baseline="0" dirty="0" err="1"/>
              <a:t>Qué</a:t>
            </a:r>
            <a:r>
              <a:rPr lang="en-US" b="0" baseline="0" dirty="0"/>
              <a:t> bien’ has been encountered in other lessons, but hasn’t been taught yet as new vocabulary, so is glossed again here.</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227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1" indent="0" algn="l" rtl="0">
              <a:lnSpc>
                <a:spcPct val="90000"/>
              </a:lnSpc>
              <a:spcBef>
                <a:spcPts val="500"/>
              </a:spcBef>
              <a:spcAft>
                <a:spcPts val="0"/>
              </a:spcAft>
              <a:buClr>
                <a:srgbClr val="1F3864"/>
              </a:buClr>
              <a:buSzPct val="100000"/>
              <a:buNone/>
            </a:pPr>
            <a:endParaRPr lang="en-GB" dirty="0"/>
          </a:p>
          <a:p>
            <a:pPr marL="685800" lvl="1" indent="-228600" algn="l" rtl="0">
              <a:lnSpc>
                <a:spcPct val="90000"/>
              </a:lnSpc>
              <a:spcBef>
                <a:spcPts val="500"/>
              </a:spcBef>
              <a:spcAft>
                <a:spcPts val="0"/>
              </a:spcAft>
              <a:buClr>
                <a:srgbClr val="1F3864"/>
              </a:buClr>
              <a:buSzPct val="100000"/>
              <a:buChar char="•"/>
            </a:pPr>
            <a:endParaRPr lang="en-GB" dirty="0"/>
          </a:p>
        </p:txBody>
      </p:sp>
      <p:sp>
        <p:nvSpPr>
          <p:cNvPr id="142" name="Google Shape;142;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Reading</a:t>
            </a:r>
            <a:r>
              <a:rPr lang="en-US" b="1" baseline="0" dirty="0"/>
              <a:t> and listening activity</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a:t>
            </a:r>
            <a:r>
              <a:rPr lang="en-GB" b="1" dirty="0"/>
              <a:t> </a:t>
            </a:r>
            <a:r>
              <a:rPr lang="en-GB" b="0" dirty="0"/>
              <a:t>8</a:t>
            </a:r>
            <a:r>
              <a:rPr lang="en-GB" b="1" dirty="0"/>
              <a:t> </a:t>
            </a:r>
            <a:r>
              <a:rPr lang="es-ES" b="0" dirty="0"/>
              <a:t>min</a:t>
            </a:r>
            <a:endParaRPr lang="en-US" b="0" dirty="0"/>
          </a:p>
          <a:p>
            <a:endParaRPr lang="en-US" b="1" dirty="0"/>
          </a:p>
          <a:p>
            <a:r>
              <a:rPr lang="en-US" b="1" dirty="0"/>
              <a:t>Aim: </a:t>
            </a:r>
            <a:r>
              <a:rPr lang="en-US" b="0" dirty="0"/>
              <a:t>to</a:t>
            </a:r>
            <a:r>
              <a:rPr lang="en-US" b="0" baseline="0" dirty="0"/>
              <a:t> </a:t>
            </a:r>
            <a:r>
              <a:rPr lang="en-US" b="0" baseline="0" dirty="0" err="1"/>
              <a:t>recognise</a:t>
            </a:r>
            <a:r>
              <a:rPr lang="en-US" b="0" baseline="0" dirty="0"/>
              <a:t> whether to use ‘</a:t>
            </a:r>
            <a:r>
              <a:rPr lang="en-US" b="0" baseline="0" dirty="0" err="1"/>
              <a:t>estos</a:t>
            </a:r>
            <a:r>
              <a:rPr lang="en-US" b="0" baseline="0" dirty="0"/>
              <a:t>’ or ‘</a:t>
            </a:r>
            <a:r>
              <a:rPr lang="en-US" b="0" baseline="0" dirty="0" err="1"/>
              <a:t>estas</a:t>
            </a:r>
            <a:r>
              <a:rPr lang="en-US" b="0" baseline="0" dirty="0"/>
              <a:t>’ by looking at the gender of the noun (reading); to </a:t>
            </a:r>
            <a:r>
              <a:rPr lang="en-US" b="0" baseline="0" dirty="0" err="1"/>
              <a:t>practise</a:t>
            </a:r>
            <a:r>
              <a:rPr lang="en-US" b="0" baseline="0" dirty="0"/>
              <a:t> pairing up question words with their answers (listening and reading).</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 read each sentence and decide if the</a:t>
            </a:r>
            <a:r>
              <a:rPr lang="en-US" b="0" baseline="0" dirty="0"/>
              <a:t> demonstrative goes with a masculine plural or feminine plural word. The answers are shown by clicking in order.</a:t>
            </a:r>
            <a:endParaRPr lang="en-US"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Then, students listen to the responses (A, B, C...) and decide which question it must refer to. Teachers play the recording by clicking the letter button. The answers are</a:t>
            </a:r>
            <a:r>
              <a:rPr lang="en-US" b="0" baseline="0" dirty="0"/>
              <a:t> then revealed by clicking.</a:t>
            </a:r>
            <a:endParaRPr lang="en-US"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Transcript</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lphaUcPeriod"/>
              <a:tabLst/>
              <a:defRPr/>
            </a:pPr>
            <a:r>
              <a:rPr lang="en-US" b="0" baseline="0" dirty="0"/>
              <a:t>Adidas y Nike. Son </a:t>
            </a:r>
            <a:r>
              <a:rPr lang="en-US" b="0" baseline="0" dirty="0" err="1"/>
              <a:t>muy</a:t>
            </a:r>
            <a:r>
              <a:rPr lang="en-US" b="0" baseline="0" dirty="0"/>
              <a:t> </a:t>
            </a:r>
            <a:r>
              <a:rPr lang="en-US" b="0" baseline="0" dirty="0" err="1"/>
              <a:t>conocidas</a:t>
            </a:r>
            <a:r>
              <a:rPr lang="en-US" b="0" baseline="0" dirty="0"/>
              <a:t>.</a:t>
            </a:r>
            <a:endParaRPr lang="en-US" b="0" dirty="0"/>
          </a:p>
          <a:p>
            <a:pPr marL="228600" marR="0" lvl="0" indent="-228600" algn="l" defTabSz="914400" rtl="0" eaLnBrk="1" fontAlgn="auto" latinLnBrk="0" hangingPunct="1">
              <a:lnSpc>
                <a:spcPct val="100000"/>
              </a:lnSpc>
              <a:spcBef>
                <a:spcPts val="0"/>
              </a:spcBef>
              <a:spcAft>
                <a:spcPts val="0"/>
              </a:spcAft>
              <a:buClrTx/>
              <a:buSzTx/>
              <a:buFontTx/>
              <a:buAutoNum type="alphaUcPeriod"/>
              <a:tabLst/>
              <a:defRPr/>
            </a:pPr>
            <a:r>
              <a:rPr lang="en-US" b="0" dirty="0" err="1"/>
              <a:t>V</a:t>
            </a:r>
            <a:r>
              <a:rPr lang="en-US" b="0" baseline="0" dirty="0" err="1"/>
              <a:t>einticinco</a:t>
            </a:r>
            <a:r>
              <a:rPr lang="en-US" b="0" baseline="0" dirty="0"/>
              <a:t> euros </a:t>
            </a:r>
            <a:r>
              <a:rPr lang="en-US" b="0" baseline="0" dirty="0" err="1"/>
              <a:t>cada</a:t>
            </a:r>
            <a:r>
              <a:rPr lang="en-US" b="0" baseline="0" dirty="0"/>
              <a:t> uno.</a:t>
            </a:r>
            <a:endParaRPr lang="en-US" b="0" dirty="0"/>
          </a:p>
          <a:p>
            <a:pPr marL="228600" marR="0" lvl="0" indent="-228600" algn="l" defTabSz="914400" rtl="0" eaLnBrk="1" fontAlgn="auto" latinLnBrk="0" hangingPunct="1">
              <a:lnSpc>
                <a:spcPct val="100000"/>
              </a:lnSpc>
              <a:spcBef>
                <a:spcPts val="0"/>
              </a:spcBef>
              <a:spcAft>
                <a:spcPts val="0"/>
              </a:spcAft>
              <a:buClrTx/>
              <a:buSzTx/>
              <a:buFontTx/>
              <a:buAutoNum type="alphaUcPeriod"/>
              <a:tabLst/>
              <a:defRPr/>
            </a:pPr>
            <a:r>
              <a:rPr lang="en-US" b="0" dirty="0" err="1"/>
              <a:t>M</a:t>
            </a:r>
            <a:r>
              <a:rPr lang="en-US" b="0" baseline="0" dirty="0" err="1"/>
              <a:t>uy</a:t>
            </a:r>
            <a:r>
              <a:rPr lang="en-US" b="0" baseline="0" dirty="0"/>
              <a:t> </a:t>
            </a:r>
            <a:r>
              <a:rPr lang="en-US" b="0" baseline="0" dirty="0" err="1"/>
              <a:t>prácticos</a:t>
            </a:r>
            <a:r>
              <a:rPr lang="en-US" b="0" baseline="0" dirty="0"/>
              <a:t>, </a:t>
            </a:r>
            <a:r>
              <a:rPr lang="en-US" b="0" baseline="0" dirty="0" err="1"/>
              <a:t>pero</a:t>
            </a:r>
            <a:r>
              <a:rPr lang="en-US" b="0" baseline="0" dirty="0"/>
              <a:t> no son </a:t>
            </a:r>
            <a:r>
              <a:rPr lang="en-US" b="0" baseline="0" dirty="0" err="1"/>
              <a:t>ligeros</a:t>
            </a:r>
            <a:r>
              <a:rPr lang="en-US" b="0" baseline="0" dirty="0"/>
              <a:t>.</a:t>
            </a:r>
            <a:endParaRPr lang="en-US" b="0" dirty="0"/>
          </a:p>
          <a:p>
            <a:pPr marL="228600" marR="0" lvl="0" indent="-228600" algn="l" defTabSz="914400" rtl="0" eaLnBrk="1" fontAlgn="auto" latinLnBrk="0" hangingPunct="1">
              <a:lnSpc>
                <a:spcPct val="100000"/>
              </a:lnSpc>
              <a:spcBef>
                <a:spcPts val="0"/>
              </a:spcBef>
              <a:spcAft>
                <a:spcPts val="0"/>
              </a:spcAft>
              <a:buClrTx/>
              <a:buSzTx/>
              <a:buFontTx/>
              <a:buAutoNum type="alphaUcPeriod"/>
              <a:tabLst/>
              <a:defRPr/>
            </a:pPr>
            <a:r>
              <a:rPr lang="en-US" b="0" dirty="0" err="1"/>
              <a:t>Porque</a:t>
            </a:r>
            <a:r>
              <a:rPr lang="en-US" b="0" baseline="0" dirty="0"/>
              <a:t> son </a:t>
            </a:r>
            <a:r>
              <a:rPr lang="en-US" b="0" baseline="0" dirty="0" err="1"/>
              <a:t>demasiado</a:t>
            </a:r>
            <a:r>
              <a:rPr lang="en-US" b="0" baseline="0" dirty="0"/>
              <a:t> </a:t>
            </a:r>
            <a:r>
              <a:rPr lang="en-US" b="0" baseline="0" dirty="0" err="1"/>
              <a:t>caras</a:t>
            </a:r>
            <a:r>
              <a:rPr lang="en-US" b="0" baseline="0" dirty="0"/>
              <a:t>.</a:t>
            </a:r>
            <a:endParaRPr lang="en-US" b="0" dirty="0"/>
          </a:p>
          <a:p>
            <a:pPr marL="228600" marR="0" lvl="0" indent="-228600" algn="l" defTabSz="914400" rtl="0" eaLnBrk="1" fontAlgn="auto" latinLnBrk="0" hangingPunct="1">
              <a:lnSpc>
                <a:spcPct val="100000"/>
              </a:lnSpc>
              <a:spcBef>
                <a:spcPts val="0"/>
              </a:spcBef>
              <a:spcAft>
                <a:spcPts val="0"/>
              </a:spcAft>
              <a:buClrTx/>
              <a:buSzTx/>
              <a:buFontTx/>
              <a:buAutoNum type="alphaUcPeriod"/>
              <a:tabLst/>
              <a:defRPr/>
            </a:pPr>
            <a:r>
              <a:rPr lang="en-US" b="0" dirty="0"/>
              <a:t>Diego,</a:t>
            </a:r>
            <a:r>
              <a:rPr lang="en-US" b="0" baseline="0" dirty="0"/>
              <a:t> para </a:t>
            </a:r>
            <a:r>
              <a:rPr lang="en-US" b="0" baseline="0" dirty="0" err="1"/>
              <a:t>ir</a:t>
            </a:r>
            <a:r>
              <a:rPr lang="en-US" b="0" baseline="0" dirty="0"/>
              <a:t> al </a:t>
            </a:r>
            <a:r>
              <a:rPr lang="en-US" b="0" baseline="0" dirty="0" err="1"/>
              <a:t>trabajo</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lphaUcPeriod"/>
              <a:tabLst/>
              <a:defRPr/>
            </a:pPr>
            <a:r>
              <a:rPr lang="en-US" b="0" dirty="0" err="1"/>
              <a:t>En</a:t>
            </a:r>
            <a:r>
              <a:rPr lang="en-US" b="0" dirty="0"/>
              <a:t> casa,</a:t>
            </a:r>
            <a:r>
              <a:rPr lang="en-US" b="0" baseline="0" dirty="0"/>
              <a:t> </a:t>
            </a:r>
            <a:r>
              <a:rPr lang="en-US" b="0" baseline="0" dirty="0" err="1"/>
              <a:t>debajo</a:t>
            </a:r>
            <a:r>
              <a:rPr lang="en-US" b="0" baseline="0" dirty="0"/>
              <a:t> de la </a:t>
            </a:r>
            <a:r>
              <a:rPr lang="en-US" b="0" baseline="0" dirty="0" err="1"/>
              <a:t>cama</a:t>
            </a:r>
            <a:r>
              <a:rPr lang="en-US" b="0" baseline="0" dirty="0"/>
              <a:t>.</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10"/>
          </p:nvPr>
        </p:nvSpPr>
        <p:spPr/>
        <p:txBody>
          <a:bodyPr/>
          <a:lstStyle/>
          <a:p>
            <a:fld id="{051212F4-EB5A-464B-92EC-DACFCB1CC2CD}" type="slidenum">
              <a:rPr lang="en-GB" smtClean="0"/>
              <a:t>47</a:t>
            </a:fld>
            <a:endParaRPr lang="en-GB"/>
          </a:p>
        </p:txBody>
      </p:sp>
    </p:spTree>
    <p:extLst>
      <p:ext uri="{BB962C8B-B14F-4D97-AF65-F5344CB8AC3E}">
        <p14:creationId xmlns:p14="http://schemas.microsoft.com/office/powerpoint/2010/main" val="24449030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1" baseline="0"/>
              <a:t>: </a:t>
            </a:r>
            <a:r>
              <a:rPr lang="en-GB" b="0" baseline="0"/>
              <a:t>12-14 </a:t>
            </a:r>
            <a:r>
              <a:rPr lang="en-GB" b="0" baseline="0" dirty="0"/>
              <a:t>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speaking, listening and writing activity </a:t>
            </a:r>
            <a:r>
              <a:rPr lang="en-GB" b="0" baseline="0"/>
              <a:t>to practise </a:t>
            </a:r>
            <a:r>
              <a:rPr lang="en-GB" b="0" baseline="0" dirty="0"/>
              <a:t>‘</a:t>
            </a:r>
            <a:r>
              <a:rPr lang="en-GB" b="0" baseline="0" dirty="0" err="1"/>
              <a:t>estos</a:t>
            </a:r>
            <a:r>
              <a:rPr lang="en-GB" b="0" baseline="0" dirty="0"/>
              <a:t>’ and ‘</a:t>
            </a:r>
            <a:r>
              <a:rPr lang="en-GB" b="0" baseline="0" err="1"/>
              <a:t>estas</a:t>
            </a:r>
            <a:r>
              <a:rPr lang="en-GB" b="0" baseline="0"/>
              <a:t>’, question words and vocabulary.</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This is the example slide to explain the activity. Teachers click to go through the example stage by stage. It may be useful to give the pairs out their cards to help understand the task. The prompt cards for both Person A and Person B are on </a:t>
            </a:r>
            <a:r>
              <a:rPr lang="en-GB" b="0" baseline="0"/>
              <a:t>slide 48, </a:t>
            </a:r>
            <a:r>
              <a:rPr lang="en-GB" b="0" baseline="0" dirty="0"/>
              <a:t>and the picture cards are on </a:t>
            </a:r>
            <a:r>
              <a:rPr lang="en-GB" b="0" baseline="0"/>
              <a:t>slides 49 and 50 </a:t>
            </a:r>
            <a:r>
              <a:rPr lang="en-GB" b="0" baseline="0" dirty="0"/>
              <a:t>respectively. These slides should not be shown during the activity.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Teachers need to stress that students do not say the word that has been crossed out. It is there to indicate which gender of ‘these’ is needed.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Person B listens to Person A’s question and works out which image the ‘</a:t>
            </a:r>
            <a:r>
              <a:rPr lang="en-GB" b="0" baseline="0" dirty="0" err="1"/>
              <a:t>estos</a:t>
            </a:r>
            <a:r>
              <a:rPr lang="en-GB" b="0" baseline="0" dirty="0"/>
              <a:t>’ or ‘</a:t>
            </a:r>
            <a:r>
              <a:rPr lang="en-GB" b="0" baseline="0" dirty="0" err="1"/>
              <a:t>estas</a:t>
            </a:r>
            <a:r>
              <a:rPr lang="en-GB" b="0" baseline="0" dirty="0"/>
              <a:t>’ is referring to, and </a:t>
            </a:r>
            <a:r>
              <a:rPr lang="en-GB" b="0" baseline="0"/>
              <a:t>then orally translates </a:t>
            </a:r>
            <a:r>
              <a:rPr lang="en-GB" b="0" baseline="0" dirty="0"/>
              <a:t>the answer below the correct picture </a:t>
            </a:r>
            <a:r>
              <a:rPr lang="en-GB" b="0" baseline="0"/>
              <a:t>into Spanish. </a:t>
            </a:r>
            <a:r>
              <a:rPr lang="en-GB" b="0" baseline="0" dirty="0"/>
              <a:t>Person A writes this down in their book.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Students swap roles after doing all 6.</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The answers to the activity are shown on </a:t>
            </a:r>
            <a:r>
              <a:rPr lang="en-GB" b="0" baseline="0"/>
              <a:t>slide 51.</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0" baseline="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505896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i="0" kern="1200" dirty="0">
                <a:solidFill>
                  <a:schemeClr val="tx1"/>
                </a:solidFill>
                <a:effectLst/>
                <a:latin typeface="+mn-lt"/>
                <a:ea typeface="+mn-ea"/>
                <a:cs typeface="+mn-cs"/>
              </a:rPr>
              <a:t>Person A </a:t>
            </a:r>
          </a:p>
          <a:p>
            <a:r>
              <a:rPr lang="en-GB" sz="1200" b="1" i="0" kern="1200" dirty="0">
                <a:solidFill>
                  <a:schemeClr val="tx1"/>
                </a:solidFill>
                <a:effectLst/>
                <a:latin typeface="+mn-lt"/>
                <a:ea typeface="+mn-ea"/>
                <a:cs typeface="+mn-cs"/>
              </a:rPr>
              <a:t>DO</a:t>
            </a:r>
            <a:r>
              <a:rPr lang="en-GB" sz="1200" b="1" i="0" kern="1200" baseline="0" dirty="0">
                <a:solidFill>
                  <a:schemeClr val="tx1"/>
                </a:solidFill>
                <a:effectLst/>
                <a:latin typeface="+mn-lt"/>
                <a:ea typeface="+mn-ea"/>
                <a:cs typeface="+mn-cs"/>
              </a:rPr>
              <a:t> NOT SHOW THIS SLIDE DURING THE ACTIVITY</a:t>
            </a:r>
          </a:p>
          <a:p>
            <a:endParaRPr lang="en-GB" sz="1200" b="1" i="0" kern="1200" baseline="0" dirty="0">
              <a:solidFill>
                <a:schemeClr val="tx1"/>
              </a:solidFill>
              <a:effectLst/>
              <a:latin typeface="+mn-lt"/>
              <a:ea typeface="+mn-ea"/>
              <a:cs typeface="+mn-cs"/>
            </a:endParaRPr>
          </a:p>
          <a:p>
            <a:endParaRPr lang="en-GB" sz="1200" b="1"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469391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is a listening text including everyday food items – and about buying and doing things with them! </a:t>
            </a:r>
          </a:p>
          <a:p>
            <a:endParaRPr lang="en-US" b="1" dirty="0"/>
          </a:p>
          <a:p>
            <a:r>
              <a:rPr lang="en-US" b="1" dirty="0"/>
              <a:t>Timing: </a:t>
            </a:r>
            <a:r>
              <a:rPr lang="en-US" b="0" dirty="0"/>
              <a:t>8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US" b="0" dirty="0" err="1"/>
              <a:t>practise</a:t>
            </a:r>
            <a:r>
              <a:rPr lang="en-US" b="0" baseline="0" dirty="0"/>
              <a:t> </a:t>
            </a:r>
            <a:r>
              <a:rPr lang="en-US" b="0" baseline="0" dirty="0" err="1"/>
              <a:t>recognising</a:t>
            </a:r>
            <a:r>
              <a:rPr lang="en-US" b="0" baseline="0" dirty="0"/>
              <a:t> the gender of the direct object pronouns ‘lo’ and ‘la’.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r>
              <a:rPr lang="en-US" b="1" dirty="0"/>
              <a:t>Procedure:</a:t>
            </a:r>
          </a:p>
          <a:p>
            <a:pPr marL="228600" indent="-228600">
              <a:buAutoNum type="arabicPeriod"/>
            </a:pPr>
            <a:r>
              <a:rPr lang="en-US" b="0" dirty="0"/>
              <a:t>Students listen to each sentence</a:t>
            </a:r>
            <a:r>
              <a:rPr lang="en-US" b="0" baseline="0" dirty="0"/>
              <a:t> and decide if it refers to A or B, depending on the direct object pronoun that they hear. Note that in this activity, all pronouns refer to ‘it’ (rather than ‘him’ or ‘her’).</a:t>
            </a:r>
          </a:p>
          <a:p>
            <a:pPr marL="228600" indent="-228600">
              <a:buAutoNum type="arabicPeriod"/>
            </a:pPr>
            <a:r>
              <a:rPr lang="en-US" b="0" baseline="0" dirty="0"/>
              <a:t>Students write the action and place in English.</a:t>
            </a:r>
          </a:p>
          <a:p>
            <a:pPr marL="228600" indent="-228600">
              <a:buAutoNum type="arabicPeriod"/>
            </a:pPr>
            <a:r>
              <a:rPr lang="en-US" b="0" baseline="0" dirty="0"/>
              <a:t>Show the answers and give feedback. S</a:t>
            </a:r>
            <a:r>
              <a:rPr lang="en-GB" dirty="0" err="1"/>
              <a:t>tudents</a:t>
            </a:r>
            <a:r>
              <a:rPr lang="en-GB" dirty="0"/>
              <a:t> may be interested</a:t>
            </a:r>
            <a:r>
              <a:rPr lang="en-GB" baseline="0" dirty="0"/>
              <a:t> to know</a:t>
            </a:r>
            <a:r>
              <a:rPr lang="en-GB" dirty="0"/>
              <a:t> how to say some</a:t>
            </a:r>
            <a:r>
              <a:rPr lang="en-GB" baseline="0" dirty="0"/>
              <a:t> of the unknown</a:t>
            </a:r>
            <a:r>
              <a:rPr lang="en-GB" dirty="0"/>
              <a:t> words in Spanish (and they</a:t>
            </a:r>
            <a:r>
              <a:rPr lang="en-GB" baseline="0" dirty="0"/>
              <a:t> may learn their meanings incidentally)</a:t>
            </a:r>
            <a:r>
              <a:rPr lang="en-GB" dirty="0"/>
              <a:t>.</a:t>
            </a:r>
            <a:r>
              <a:rPr lang="en-GB" baseline="0" dirty="0"/>
              <a:t> These are:</a:t>
            </a:r>
            <a:endParaRPr lang="en-GB" dirty="0"/>
          </a:p>
          <a:p>
            <a:pPr marL="171450" indent="-171450">
              <a:buFont typeface="Arial" panose="020B0604020202020204" pitchFamily="34" charset="0"/>
              <a:buChar char="•"/>
            </a:pPr>
            <a:r>
              <a:rPr lang="en-GB" dirty="0"/>
              <a:t>cheese: el queso [3187]</a:t>
            </a:r>
          </a:p>
          <a:p>
            <a:pPr marL="171450" indent="-171450">
              <a:buFont typeface="Arial" panose="020B0604020202020204" pitchFamily="34" charset="0"/>
              <a:buChar char="•"/>
            </a:pPr>
            <a:r>
              <a:rPr lang="en-GB" dirty="0"/>
              <a:t>honey: la </a:t>
            </a:r>
            <a:r>
              <a:rPr lang="en-GB" dirty="0" err="1"/>
              <a:t>miel</a:t>
            </a:r>
            <a:r>
              <a:rPr lang="en-GB" dirty="0"/>
              <a:t> [3201]</a:t>
            </a:r>
          </a:p>
          <a:p>
            <a:pPr marL="171450" indent="-171450">
              <a:buFont typeface="Arial" panose="020B0604020202020204" pitchFamily="34" charset="0"/>
              <a:buChar char="•"/>
            </a:pPr>
            <a:r>
              <a:rPr lang="en-GB" dirty="0"/>
              <a:t>juice: el jugo [3756]; </a:t>
            </a:r>
            <a:r>
              <a:rPr lang="en-GB" dirty="0" err="1"/>
              <a:t>zumo</a:t>
            </a:r>
            <a:r>
              <a:rPr lang="en-GB" dirty="0"/>
              <a:t> [&gt;5000] is also used in Spain</a:t>
            </a:r>
          </a:p>
          <a:p>
            <a:pPr marL="171450" indent="-171450">
              <a:buFont typeface="Arial" panose="020B0604020202020204" pitchFamily="34" charset="0"/>
              <a:buChar char="•"/>
            </a:pPr>
            <a:r>
              <a:rPr lang="en-GB" dirty="0"/>
              <a:t>banana: el </a:t>
            </a:r>
            <a:r>
              <a:rPr lang="en-GB" dirty="0" err="1"/>
              <a:t>plátano</a:t>
            </a:r>
            <a:r>
              <a:rPr lang="en-GB" dirty="0"/>
              <a:t> [&gt;5000]</a:t>
            </a:r>
          </a:p>
          <a:p>
            <a:pPr marL="171450" indent="-171450">
              <a:buFont typeface="Arial" panose="020B0604020202020204" pitchFamily="34" charset="0"/>
              <a:buChar char="•"/>
            </a:pPr>
            <a:r>
              <a:rPr lang="en-GB" dirty="0"/>
              <a:t>apple: la manzana [3214]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Transcript:</a:t>
            </a:r>
          </a:p>
          <a:p>
            <a:pPr marL="228600" indent="-228600">
              <a:buAutoNum type="arabicPeriod"/>
            </a:pPr>
            <a:r>
              <a:rPr lang="en-GB" dirty="0"/>
              <a:t>Lo </a:t>
            </a:r>
            <a:r>
              <a:rPr lang="en-GB" dirty="0" err="1"/>
              <a:t>compra</a:t>
            </a:r>
            <a:r>
              <a:rPr lang="en-GB" dirty="0"/>
              <a:t> </a:t>
            </a:r>
            <a:r>
              <a:rPr lang="en-GB" dirty="0" err="1"/>
              <a:t>en</a:t>
            </a:r>
            <a:r>
              <a:rPr lang="en-GB" dirty="0"/>
              <a:t> el mercado.</a:t>
            </a:r>
          </a:p>
          <a:p>
            <a:pPr marL="228600" indent="-228600">
              <a:buAutoNum type="arabicPeriod"/>
            </a:pPr>
            <a:r>
              <a:rPr lang="en-GB" dirty="0"/>
              <a:t>Lo </a:t>
            </a:r>
            <a:r>
              <a:rPr lang="en-GB" dirty="0" err="1"/>
              <a:t>deja</a:t>
            </a:r>
            <a:r>
              <a:rPr lang="en-GB" dirty="0"/>
              <a:t> al </a:t>
            </a:r>
            <a:r>
              <a:rPr lang="en-GB" dirty="0" err="1"/>
              <a:t>lado</a:t>
            </a:r>
            <a:r>
              <a:rPr lang="en-GB" dirty="0"/>
              <a:t> de la </a:t>
            </a:r>
            <a:r>
              <a:rPr lang="en-GB" dirty="0" err="1"/>
              <a:t>ventana</a:t>
            </a:r>
            <a:r>
              <a:rPr lang="en-GB" dirty="0"/>
              <a:t>.</a:t>
            </a:r>
          </a:p>
          <a:p>
            <a:pPr marL="228600" indent="-228600">
              <a:buAutoNum type="arabicPeriod"/>
            </a:pPr>
            <a:r>
              <a:rPr lang="en-GB" dirty="0"/>
              <a:t>La </a:t>
            </a:r>
            <a:r>
              <a:rPr lang="en-GB" dirty="0" err="1"/>
              <a:t>coloca</a:t>
            </a:r>
            <a:r>
              <a:rPr lang="en-GB" dirty="0"/>
              <a:t> </a:t>
            </a:r>
            <a:r>
              <a:rPr lang="en-GB" dirty="0" err="1"/>
              <a:t>encima</a:t>
            </a:r>
            <a:r>
              <a:rPr lang="en-GB" dirty="0"/>
              <a:t> de la mesa.</a:t>
            </a:r>
          </a:p>
          <a:p>
            <a:pPr marL="228600" indent="-228600">
              <a:buAutoNum type="arabicPeriod"/>
            </a:pPr>
            <a:r>
              <a:rPr lang="en-GB" dirty="0"/>
              <a:t>Lo </a:t>
            </a:r>
            <a:r>
              <a:rPr lang="en-GB" dirty="0" err="1"/>
              <a:t>corta</a:t>
            </a:r>
            <a:r>
              <a:rPr lang="en-GB" dirty="0"/>
              <a:t> </a:t>
            </a:r>
            <a:r>
              <a:rPr lang="en-GB" dirty="0" err="1"/>
              <a:t>en</a:t>
            </a:r>
            <a:r>
              <a:rPr lang="en-GB" dirty="0"/>
              <a:t> la </a:t>
            </a:r>
            <a:r>
              <a:rPr lang="en-GB" dirty="0" err="1"/>
              <a:t>cocina</a:t>
            </a:r>
            <a:r>
              <a:rPr lang="en-GB" dirty="0"/>
              <a:t>.</a:t>
            </a:r>
          </a:p>
          <a:p>
            <a:pPr marL="228600" indent="-228600">
              <a:buAutoNum type="arabicPeriod"/>
            </a:pPr>
            <a:r>
              <a:rPr lang="en-GB" dirty="0"/>
              <a:t>La</a:t>
            </a:r>
            <a:r>
              <a:rPr lang="en-GB" baseline="0" dirty="0"/>
              <a:t> </a:t>
            </a:r>
            <a:r>
              <a:rPr lang="en-GB" baseline="0" dirty="0" err="1"/>
              <a:t>mezcla</a:t>
            </a:r>
            <a:r>
              <a:rPr lang="en-GB" baseline="0" dirty="0"/>
              <a:t> </a:t>
            </a:r>
            <a:r>
              <a:rPr lang="en-GB" baseline="0" dirty="0" err="1"/>
              <a:t>en</a:t>
            </a:r>
            <a:r>
              <a:rPr lang="en-GB" baseline="0" dirty="0"/>
              <a:t> un </a:t>
            </a:r>
            <a:r>
              <a:rPr lang="en-GB" baseline="0" dirty="0" err="1"/>
              <a:t>vaso</a:t>
            </a:r>
            <a:r>
              <a:rPr lang="en-GB" baseline="0" dirty="0"/>
              <a:t>.</a:t>
            </a:r>
          </a:p>
          <a:p>
            <a:pPr marL="228600" indent="-228600">
              <a:buAutoNum type="arabicPeriod"/>
            </a:pPr>
            <a:r>
              <a:rPr lang="en-GB" baseline="0" dirty="0"/>
              <a:t>La </a:t>
            </a:r>
            <a:r>
              <a:rPr lang="en-GB" baseline="0" dirty="0" err="1"/>
              <a:t>saca</a:t>
            </a:r>
            <a:r>
              <a:rPr lang="en-GB" baseline="0" dirty="0"/>
              <a:t> de la </a:t>
            </a:r>
            <a:r>
              <a:rPr lang="en-GB" baseline="0" dirty="0" err="1"/>
              <a:t>bolsa</a:t>
            </a:r>
            <a:r>
              <a:rPr lang="en-GB"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Note: </a:t>
            </a:r>
          </a:p>
          <a:p>
            <a:pPr marL="228600" indent="-228600">
              <a:buAutoNum type="arabicPeriod"/>
            </a:pPr>
            <a:r>
              <a:rPr lang="en-GB" dirty="0"/>
              <a:t>Some food items have not been previously taught, although this does not impede the completion of the activity as the aim is to identify ‘lo’ being masculine and ‘la’ being feminine.</a:t>
            </a:r>
          </a:p>
          <a:p>
            <a:pPr marL="228600" indent="-228600">
              <a:buAutoNum type="arabicPeriod"/>
            </a:pPr>
            <a:r>
              <a:rPr lang="en-GB" dirty="0"/>
              <a:t>An alternative use of this activity could be full</a:t>
            </a:r>
            <a:r>
              <a:rPr lang="en-GB" baseline="0" dirty="0"/>
              <a:t> or partial sentence transcription. Some students may engage in this anyway, taking notes before writing their answer in English.</a:t>
            </a:r>
          </a:p>
          <a:p>
            <a:pPr marL="228600" indent="-228600">
              <a:buAutoNum type="arabicPeriod"/>
            </a:pPr>
            <a:endParaRPr lang="en-GB" baseline="0" dirty="0"/>
          </a:p>
          <a:p>
            <a:pPr marL="0" indent="0">
              <a:buNone/>
            </a:pPr>
            <a:r>
              <a:rPr lang="en-GB" b="1" baseline="0" dirty="0"/>
              <a:t>Frequency of unknown words or cognates:</a:t>
            </a:r>
          </a:p>
          <a:p>
            <a:pPr marL="0" indent="0">
              <a:buFont typeface="Arial" panose="020B0604020202020204" pitchFamily="34" charset="0"/>
              <a:buNone/>
            </a:pPr>
            <a:r>
              <a:rPr lang="en-GB" dirty="0"/>
              <a:t>queso [3187]; </a:t>
            </a:r>
            <a:r>
              <a:rPr lang="en-GB" dirty="0" err="1"/>
              <a:t>miel</a:t>
            </a:r>
            <a:r>
              <a:rPr lang="en-GB" dirty="0"/>
              <a:t> [3201];</a:t>
            </a:r>
            <a:r>
              <a:rPr lang="en-GB" baseline="0" dirty="0"/>
              <a:t> </a:t>
            </a:r>
            <a:r>
              <a:rPr lang="en-GB" dirty="0"/>
              <a:t>jugo [3756]; </a:t>
            </a:r>
            <a:r>
              <a:rPr lang="en-GB" dirty="0" err="1"/>
              <a:t>zumo</a:t>
            </a:r>
            <a:r>
              <a:rPr lang="en-GB" dirty="0"/>
              <a:t> [&gt;5000] is also used in Spain; el </a:t>
            </a:r>
            <a:r>
              <a:rPr lang="en-GB" dirty="0" err="1"/>
              <a:t>plátano</a:t>
            </a:r>
            <a:r>
              <a:rPr lang="en-GB" dirty="0"/>
              <a:t> [&gt;5000];</a:t>
            </a:r>
            <a:r>
              <a:rPr lang="en-GB" baseline="0" dirty="0"/>
              <a:t> </a:t>
            </a:r>
            <a:r>
              <a:rPr lang="en-GB" dirty="0"/>
              <a:t>manzana [3214]; </a:t>
            </a:r>
            <a:r>
              <a:rPr lang="en-GB" dirty="0" err="1"/>
              <a:t>acción</a:t>
            </a:r>
            <a:r>
              <a:rPr lang="en-GB" dirty="0"/>
              <a:t> [404]</a:t>
            </a:r>
          </a:p>
          <a:p>
            <a:pPr marL="0" indent="0">
              <a:buNone/>
            </a:pPr>
            <a:endParaRPr lang="en-GB" b="1"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50</a:t>
            </a:fld>
            <a:endParaRPr lang="en-GB"/>
          </a:p>
        </p:txBody>
      </p:sp>
    </p:spTree>
    <p:extLst>
      <p:ext uri="{BB962C8B-B14F-4D97-AF65-F5344CB8AC3E}">
        <p14:creationId xmlns:p14="http://schemas.microsoft.com/office/powerpoint/2010/main" val="8580577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dirty="0"/>
              <a:t>7 minutes</a:t>
            </a:r>
          </a:p>
          <a:p>
            <a:endParaRPr lang="en-US" b="1" dirty="0"/>
          </a:p>
          <a:p>
            <a:r>
              <a:rPr lang="en-US" b="1" dirty="0"/>
              <a:t>Aim:</a:t>
            </a:r>
          </a:p>
          <a:p>
            <a:r>
              <a:rPr lang="en-US" b="0" dirty="0"/>
              <a:t>to see the examples</a:t>
            </a:r>
            <a:r>
              <a:rPr lang="en-US" b="0" baseline="0" dirty="0"/>
              <a:t> of</a:t>
            </a:r>
            <a:r>
              <a:rPr lang="en-US" b="0" dirty="0"/>
              <a:t> ‘los’ and ‘las’ on the previous slide in the context of a dialogue</a:t>
            </a:r>
          </a:p>
          <a:p>
            <a:r>
              <a:rPr lang="en-US" b="0" dirty="0"/>
              <a:t>to understand the vocabulary in the text</a:t>
            </a:r>
          </a:p>
          <a:p>
            <a:r>
              <a:rPr lang="en-US" b="0" dirty="0"/>
              <a:t>to</a:t>
            </a:r>
            <a:r>
              <a:rPr lang="en-US" b="0" baseline="0" dirty="0"/>
              <a:t> correctly identify which of the five sentences are true and false, and why</a:t>
            </a:r>
            <a:endParaRPr lang="en-US" b="0" dirty="0"/>
          </a:p>
          <a:p>
            <a:endParaRPr lang="en-US" b="1" dirty="0"/>
          </a:p>
          <a:p>
            <a:r>
              <a:rPr lang="en-US" b="1" dirty="0"/>
              <a:t>Procedure:</a:t>
            </a:r>
          </a:p>
          <a:p>
            <a:pPr marL="228600" indent="-228600">
              <a:buAutoNum type="arabicPeriod"/>
            </a:pPr>
            <a:r>
              <a:rPr lang="en-US" b="0" dirty="0"/>
              <a:t>Go through</a:t>
            </a:r>
            <a:r>
              <a:rPr lang="en-US" b="0" baseline="0" dirty="0"/>
              <a:t> instructions with students. The word ‘</a:t>
            </a:r>
            <a:r>
              <a:rPr lang="en-US" b="0" baseline="0" dirty="0" err="1"/>
              <a:t>dependiente</a:t>
            </a:r>
            <a:r>
              <a:rPr lang="en-US" b="0" baseline="0" dirty="0"/>
              <a:t>’ (shop assistant) was glossed in an earlier resource, but hasn’t been taught as vocabulary, so ensure that its meaning is clear.</a:t>
            </a:r>
            <a:endParaRPr lang="en-US" b="0" dirty="0"/>
          </a:p>
          <a:p>
            <a:pPr marL="228600" indent="-228600">
              <a:buAutoNum type="arabicPeriod"/>
            </a:pPr>
            <a:r>
              <a:rPr lang="en-US" b="0" dirty="0"/>
              <a:t>Students read </a:t>
            </a:r>
            <a:r>
              <a:rPr lang="es-ES" b="0" dirty="0"/>
              <a:t>and listen to </a:t>
            </a:r>
            <a:r>
              <a:rPr lang="es-ES" b="0" dirty="0" err="1"/>
              <a:t>the</a:t>
            </a:r>
            <a:r>
              <a:rPr lang="es-ES" b="0" dirty="0"/>
              <a:t> dialogue, </a:t>
            </a:r>
            <a:r>
              <a:rPr lang="es-ES" b="0" dirty="0" err="1"/>
              <a:t>trying</a:t>
            </a:r>
            <a:r>
              <a:rPr lang="es-ES" b="0" dirty="0"/>
              <a:t> to </a:t>
            </a:r>
            <a:r>
              <a:rPr lang="es-ES" b="0" dirty="0" err="1"/>
              <a:t>get</a:t>
            </a:r>
            <a:r>
              <a:rPr lang="es-ES" b="0" dirty="0"/>
              <a:t> </a:t>
            </a:r>
            <a:r>
              <a:rPr lang="es-ES" b="0" dirty="0" err="1"/>
              <a:t>the</a:t>
            </a:r>
            <a:r>
              <a:rPr lang="es-ES" b="0" dirty="0"/>
              <a:t> </a:t>
            </a:r>
            <a:r>
              <a:rPr lang="es-ES" b="0" dirty="0" err="1"/>
              <a:t>gist</a:t>
            </a:r>
            <a:r>
              <a:rPr lang="es-ES" b="0" dirty="0"/>
              <a:t> of </a:t>
            </a:r>
            <a:r>
              <a:rPr lang="es-ES" b="0" dirty="0" err="1"/>
              <a:t>the</a:t>
            </a:r>
            <a:r>
              <a:rPr lang="es-ES" b="0" dirty="0"/>
              <a:t> </a:t>
            </a:r>
            <a:r>
              <a:rPr lang="es-ES" b="0" dirty="0" err="1"/>
              <a:t>text</a:t>
            </a:r>
            <a:r>
              <a:rPr lang="es-ES" b="0" dirty="0"/>
              <a:t>.</a:t>
            </a:r>
          </a:p>
          <a:p>
            <a:pPr marL="228600" indent="-228600">
              <a:buAutoNum type="arabicPeriod"/>
            </a:pPr>
            <a:r>
              <a:rPr lang="es-ES" b="0" dirty="0" err="1"/>
              <a:t>Students</a:t>
            </a:r>
            <a:r>
              <a:rPr lang="es-ES" b="0" dirty="0"/>
              <a:t> </a:t>
            </a:r>
            <a:r>
              <a:rPr lang="es-ES" b="0" dirty="0" err="1"/>
              <a:t>then</a:t>
            </a:r>
            <a:r>
              <a:rPr lang="es-ES" b="0" dirty="0"/>
              <a:t> </a:t>
            </a:r>
            <a:r>
              <a:rPr lang="es-ES" b="0" dirty="0" err="1"/>
              <a:t>read</a:t>
            </a:r>
            <a:r>
              <a:rPr lang="es-ES" b="0" dirty="0"/>
              <a:t> </a:t>
            </a:r>
            <a:r>
              <a:rPr lang="es-ES" b="0" dirty="0" err="1"/>
              <a:t>the</a:t>
            </a:r>
            <a:r>
              <a:rPr lang="es-ES" b="0" dirty="0"/>
              <a:t> </a:t>
            </a:r>
            <a:r>
              <a:rPr lang="es-ES" b="0" dirty="0" err="1"/>
              <a:t>statements</a:t>
            </a:r>
            <a:r>
              <a:rPr lang="es-ES" b="0" dirty="0"/>
              <a:t> in English and decide </a:t>
            </a:r>
            <a:r>
              <a:rPr lang="es-ES" b="0" dirty="0" err="1"/>
              <a:t>whether</a:t>
            </a:r>
            <a:r>
              <a:rPr lang="es-ES" b="0" dirty="0"/>
              <a:t> </a:t>
            </a:r>
            <a:r>
              <a:rPr lang="es-ES" b="0" dirty="0" err="1"/>
              <a:t>they</a:t>
            </a:r>
            <a:r>
              <a:rPr lang="es-ES" b="0" dirty="0"/>
              <a:t> are true </a:t>
            </a:r>
            <a:r>
              <a:rPr lang="es-ES" b="0" dirty="0" err="1"/>
              <a:t>or</a:t>
            </a:r>
            <a:r>
              <a:rPr lang="es-ES" b="0" dirty="0"/>
              <a:t> false.</a:t>
            </a:r>
          </a:p>
          <a:p>
            <a:pPr marL="228600" indent="-228600">
              <a:buAutoNum type="arabicPeriod"/>
            </a:pPr>
            <a:r>
              <a:rPr lang="es-ES" b="0" dirty="0" err="1"/>
              <a:t>Draw</a:t>
            </a:r>
            <a:r>
              <a:rPr lang="es-ES" b="0" baseline="0" dirty="0"/>
              <a:t> </a:t>
            </a:r>
            <a:r>
              <a:rPr lang="es-ES" b="0" baseline="0" dirty="0" err="1"/>
              <a:t>students</a:t>
            </a:r>
            <a:r>
              <a:rPr lang="es-ES" b="0" baseline="0" dirty="0"/>
              <a:t>’ </a:t>
            </a:r>
            <a:r>
              <a:rPr lang="es-ES" b="0" baseline="0" dirty="0" err="1"/>
              <a:t>attention</a:t>
            </a:r>
            <a:r>
              <a:rPr lang="es-ES" b="0" baseline="0" dirty="0"/>
              <a:t> to </a:t>
            </a:r>
            <a:r>
              <a:rPr lang="es-ES" b="0" baseline="0" dirty="0" err="1"/>
              <a:t>several</a:t>
            </a:r>
            <a:r>
              <a:rPr lang="es-ES" b="0" baseline="0" dirty="0"/>
              <a:t> </a:t>
            </a:r>
            <a:r>
              <a:rPr lang="es-ES" b="0" baseline="0" dirty="0" err="1"/>
              <a:t>features</a:t>
            </a:r>
            <a:r>
              <a:rPr lang="es-ES" b="0" baseline="0" dirty="0"/>
              <a:t> of </a:t>
            </a:r>
            <a:r>
              <a:rPr lang="es-ES" b="0" baseline="0" dirty="0" err="1"/>
              <a:t>the</a:t>
            </a:r>
            <a:r>
              <a:rPr lang="es-ES" b="0" baseline="0" dirty="0"/>
              <a:t> </a:t>
            </a:r>
            <a:r>
              <a:rPr lang="es-ES" b="0" baseline="0" dirty="0" err="1"/>
              <a:t>text</a:t>
            </a:r>
            <a:r>
              <a:rPr lang="es-ES" b="0" baseline="0" dirty="0"/>
              <a:t> </a:t>
            </a:r>
            <a:r>
              <a:rPr lang="es-ES" b="0" baseline="0" dirty="0" err="1"/>
              <a:t>where</a:t>
            </a:r>
            <a:r>
              <a:rPr lang="es-ES" b="0" baseline="0" dirty="0"/>
              <a:t> </a:t>
            </a:r>
            <a:r>
              <a:rPr lang="es-ES" b="0" baseline="0" dirty="0" err="1"/>
              <a:t>there</a:t>
            </a:r>
            <a:r>
              <a:rPr lang="es-ES" b="0" baseline="0" dirty="0"/>
              <a:t> </a:t>
            </a:r>
            <a:r>
              <a:rPr lang="es-ES" b="0" baseline="0" dirty="0" err="1"/>
              <a:t>is</a:t>
            </a:r>
            <a:r>
              <a:rPr lang="es-ES" b="0" baseline="0" dirty="0"/>
              <a:t> </a:t>
            </a:r>
            <a:r>
              <a:rPr lang="es-ES" b="0" baseline="0" dirty="0" err="1"/>
              <a:t>not</a:t>
            </a:r>
            <a:r>
              <a:rPr lang="es-ES" b="0" baseline="0" dirty="0"/>
              <a:t> a </a:t>
            </a:r>
            <a:r>
              <a:rPr lang="es-ES" b="0" baseline="0" dirty="0" err="1"/>
              <a:t>word</a:t>
            </a:r>
            <a:r>
              <a:rPr lang="es-ES" b="0" baseline="0" dirty="0"/>
              <a:t> </a:t>
            </a:r>
            <a:r>
              <a:rPr lang="es-ES" b="0" baseline="0" dirty="0" err="1"/>
              <a:t>for</a:t>
            </a:r>
            <a:r>
              <a:rPr lang="es-ES" b="0" baseline="0" dirty="0"/>
              <a:t> </a:t>
            </a:r>
            <a:r>
              <a:rPr lang="es-ES" b="0" baseline="0" dirty="0" err="1"/>
              <a:t>word</a:t>
            </a:r>
            <a:r>
              <a:rPr lang="es-ES" b="0" baseline="0" dirty="0"/>
              <a:t> </a:t>
            </a:r>
            <a:r>
              <a:rPr lang="es-ES" b="0" baseline="0" dirty="0" err="1"/>
              <a:t>translation</a:t>
            </a:r>
            <a:r>
              <a:rPr lang="es-ES" b="0" baseline="0" dirty="0"/>
              <a:t> </a:t>
            </a:r>
            <a:r>
              <a:rPr lang="es-ES" b="0" baseline="0" dirty="0" err="1"/>
              <a:t>into</a:t>
            </a:r>
            <a:r>
              <a:rPr lang="es-ES" b="0" baseline="0" dirty="0"/>
              <a:t> English: </a:t>
            </a:r>
            <a:endParaRPr lang="es-ES" b="0" dirty="0"/>
          </a:p>
          <a:p>
            <a:pPr marL="0" indent="0">
              <a:buNone/>
            </a:pPr>
            <a:endParaRPr lang="es-ES" b="0" dirty="0"/>
          </a:p>
          <a:p>
            <a:pPr marL="0" indent="0">
              <a:buNone/>
            </a:pPr>
            <a:r>
              <a:rPr lang="es-ES" b="1" dirty="0"/>
              <a:t>Notes:</a:t>
            </a:r>
          </a:p>
          <a:p>
            <a:pPr marL="0" indent="0">
              <a:buNone/>
            </a:pPr>
            <a:r>
              <a:rPr lang="es-ES" b="0" dirty="0" err="1"/>
              <a:t>Here</a:t>
            </a:r>
            <a:r>
              <a:rPr lang="es-ES" b="0" baseline="0" dirty="0"/>
              <a:t> are </a:t>
            </a:r>
            <a:r>
              <a:rPr lang="es-ES" b="0" baseline="0" dirty="0" err="1"/>
              <a:t>some</a:t>
            </a:r>
            <a:r>
              <a:rPr lang="es-ES" b="0" baseline="0" dirty="0"/>
              <a:t> </a:t>
            </a:r>
            <a:r>
              <a:rPr lang="es-ES" b="0" baseline="0" dirty="0" err="1"/>
              <a:t>additional</a:t>
            </a:r>
            <a:r>
              <a:rPr lang="es-ES" b="0" baseline="0" dirty="0"/>
              <a:t> uses of </a:t>
            </a:r>
            <a:r>
              <a:rPr lang="es-ES" b="0" baseline="0" dirty="0" err="1"/>
              <a:t>the</a:t>
            </a:r>
            <a:r>
              <a:rPr lang="es-ES" b="0" baseline="0" dirty="0"/>
              <a:t> </a:t>
            </a:r>
            <a:r>
              <a:rPr lang="es-ES" b="0" baseline="0" dirty="0" err="1"/>
              <a:t>text</a:t>
            </a:r>
            <a:r>
              <a:rPr lang="es-ES" b="0" baseline="0" dirty="0"/>
              <a:t>:</a:t>
            </a:r>
          </a:p>
          <a:p>
            <a:pPr marL="171450" indent="-171450">
              <a:buFontTx/>
              <a:buChar char="-"/>
            </a:pPr>
            <a:r>
              <a:rPr lang="es-ES" b="0" baseline="0" dirty="0"/>
              <a:t>oral </a:t>
            </a:r>
            <a:r>
              <a:rPr lang="es-ES" b="0" baseline="0" dirty="0" err="1"/>
              <a:t>read</a:t>
            </a:r>
            <a:r>
              <a:rPr lang="es-ES" b="0" baseline="0" dirty="0"/>
              <a:t> </a:t>
            </a:r>
            <a:r>
              <a:rPr lang="es-ES" b="0" baseline="0" dirty="0" err="1"/>
              <a:t>aloud</a:t>
            </a:r>
            <a:r>
              <a:rPr lang="es-ES" b="0" baseline="0" dirty="0"/>
              <a:t>, in </a:t>
            </a:r>
            <a:r>
              <a:rPr lang="es-ES" b="0" baseline="0" dirty="0" err="1"/>
              <a:t>pairs</a:t>
            </a:r>
            <a:r>
              <a:rPr lang="es-ES" b="0" baseline="0" dirty="0"/>
              <a:t> (</a:t>
            </a:r>
            <a:r>
              <a:rPr lang="es-ES" b="0" baseline="0" dirty="0" err="1"/>
              <a:t>see</a:t>
            </a:r>
            <a:r>
              <a:rPr lang="es-ES" b="0" baseline="0" dirty="0"/>
              <a:t> </a:t>
            </a:r>
            <a:r>
              <a:rPr lang="es-ES" b="0" baseline="0" dirty="0" err="1"/>
              <a:t>next</a:t>
            </a:r>
            <a:r>
              <a:rPr lang="es-ES" b="0" baseline="0" dirty="0"/>
              <a:t> </a:t>
            </a:r>
            <a:r>
              <a:rPr lang="es-ES" b="0" baseline="0" dirty="0" err="1"/>
              <a:t>slide</a:t>
            </a:r>
            <a:r>
              <a:rPr lang="es-ES" b="0" baseline="0" dirty="0"/>
              <a:t> </a:t>
            </a:r>
            <a:r>
              <a:rPr lang="es-ES" b="0" baseline="0" dirty="0" err="1"/>
              <a:t>for</a:t>
            </a:r>
            <a:r>
              <a:rPr lang="es-ES" b="0" baseline="0" dirty="0"/>
              <a:t> </a:t>
            </a:r>
            <a:r>
              <a:rPr lang="es-ES" b="0" baseline="0" dirty="0" err="1"/>
              <a:t>extracts</a:t>
            </a:r>
            <a:r>
              <a:rPr lang="es-ES" b="0" baseline="0" dirty="0"/>
              <a:t> of </a:t>
            </a:r>
            <a:r>
              <a:rPr lang="es-ES" b="0" baseline="0" dirty="0" err="1"/>
              <a:t>the</a:t>
            </a:r>
            <a:r>
              <a:rPr lang="es-ES" b="0" baseline="0" dirty="0"/>
              <a:t> </a:t>
            </a:r>
            <a:r>
              <a:rPr lang="es-ES" b="0" baseline="0" dirty="0" err="1"/>
              <a:t>text</a:t>
            </a:r>
            <a:r>
              <a:rPr lang="es-ES" b="0" baseline="0" dirty="0"/>
              <a:t> </a:t>
            </a:r>
            <a:r>
              <a:rPr lang="es-ES" b="0" baseline="0" dirty="0" err="1"/>
              <a:t>that</a:t>
            </a:r>
            <a:r>
              <a:rPr lang="es-ES" b="0" baseline="0" dirty="0"/>
              <a:t> can be </a:t>
            </a:r>
            <a:r>
              <a:rPr lang="es-ES" b="0" baseline="0" dirty="0" err="1"/>
              <a:t>used</a:t>
            </a:r>
            <a:r>
              <a:rPr lang="es-ES" b="0" baseline="0" dirty="0"/>
              <a:t> </a:t>
            </a:r>
            <a:r>
              <a:rPr lang="es-ES" b="0" baseline="0" dirty="0" err="1"/>
              <a:t>for</a:t>
            </a:r>
            <a:r>
              <a:rPr lang="es-ES" b="0" baseline="0" dirty="0"/>
              <a:t> </a:t>
            </a:r>
            <a:r>
              <a:rPr lang="es-ES" b="0" baseline="0" dirty="0" err="1"/>
              <a:t>practice</a:t>
            </a:r>
            <a:r>
              <a:rPr lang="es-ES" b="0" baseline="0" dirty="0"/>
              <a:t> of </a:t>
            </a:r>
            <a:r>
              <a:rPr lang="es-ES" b="0" baseline="0" dirty="0" err="1"/>
              <a:t>penultimate</a:t>
            </a:r>
            <a:r>
              <a:rPr lang="es-ES" b="0" baseline="0" dirty="0"/>
              <a:t> </a:t>
            </a:r>
            <a:r>
              <a:rPr lang="es-ES" b="0" baseline="0" dirty="0" err="1"/>
              <a:t>syllable</a:t>
            </a:r>
            <a:r>
              <a:rPr lang="es-ES" b="0" baseline="0" dirty="0"/>
              <a:t> stress)</a:t>
            </a:r>
          </a:p>
          <a:p>
            <a:pPr marL="171450" indent="-171450">
              <a:buFontTx/>
              <a:buChar char="-"/>
            </a:pPr>
            <a:r>
              <a:rPr lang="es-ES" b="0" baseline="0" dirty="0"/>
              <a:t>oral </a:t>
            </a:r>
            <a:r>
              <a:rPr lang="es-ES" b="0" baseline="0" dirty="0" err="1"/>
              <a:t>read</a:t>
            </a:r>
            <a:r>
              <a:rPr lang="es-ES" b="0" baseline="0" dirty="0"/>
              <a:t> </a:t>
            </a:r>
            <a:r>
              <a:rPr lang="es-ES" b="0" baseline="0" dirty="0" err="1"/>
              <a:t>aloud</a:t>
            </a:r>
            <a:r>
              <a:rPr lang="es-ES" b="0" baseline="0" dirty="0"/>
              <a:t>, </a:t>
            </a:r>
            <a:r>
              <a:rPr lang="es-ES" b="0" baseline="0" dirty="0" err="1"/>
              <a:t>with</a:t>
            </a:r>
            <a:r>
              <a:rPr lang="es-ES" b="0" baseline="0" dirty="0"/>
              <a:t> </a:t>
            </a:r>
            <a:r>
              <a:rPr lang="es-ES" b="0" baseline="0" dirty="0" err="1"/>
              <a:t>pairs</a:t>
            </a:r>
            <a:r>
              <a:rPr lang="es-ES" b="0" baseline="0" dirty="0"/>
              <a:t> of </a:t>
            </a:r>
            <a:r>
              <a:rPr lang="es-ES" b="0" baseline="0" dirty="0" err="1"/>
              <a:t>pronouns</a:t>
            </a:r>
            <a:r>
              <a:rPr lang="es-ES" b="0" baseline="0" dirty="0"/>
              <a:t> and </a:t>
            </a:r>
            <a:r>
              <a:rPr lang="es-ES" b="0" baseline="0" dirty="0" err="1"/>
              <a:t>verbs</a:t>
            </a:r>
            <a:r>
              <a:rPr lang="es-ES" b="0" baseline="0" dirty="0"/>
              <a:t> (</a:t>
            </a:r>
            <a:r>
              <a:rPr lang="es-ES" b="0" baseline="0" dirty="0" err="1"/>
              <a:t>e.g</a:t>
            </a:r>
            <a:r>
              <a:rPr lang="es-ES" b="0" baseline="0" dirty="0"/>
              <a:t>. los colocas) </a:t>
            </a:r>
            <a:r>
              <a:rPr lang="es-ES" b="0" baseline="0" dirty="0" err="1"/>
              <a:t>given</a:t>
            </a:r>
            <a:r>
              <a:rPr lang="es-ES" b="0" baseline="0" dirty="0"/>
              <a:t> as a </a:t>
            </a:r>
            <a:r>
              <a:rPr lang="es-ES" b="0" baseline="0" dirty="0" err="1"/>
              <a:t>prompt</a:t>
            </a:r>
            <a:r>
              <a:rPr lang="es-ES" b="0" baseline="0" dirty="0"/>
              <a:t> in English (‘</a:t>
            </a:r>
            <a:r>
              <a:rPr lang="es-ES" b="0" baseline="0" dirty="0" err="1"/>
              <a:t>you</a:t>
            </a:r>
            <a:r>
              <a:rPr lang="es-ES" b="0" baseline="0" dirty="0"/>
              <a:t> place </a:t>
            </a:r>
            <a:r>
              <a:rPr lang="es-ES" b="0" baseline="0" dirty="0" err="1"/>
              <a:t>them</a:t>
            </a:r>
            <a:r>
              <a:rPr lang="es-ES" b="0" baseline="0" dirty="0"/>
              <a:t>’) to </a:t>
            </a:r>
            <a:r>
              <a:rPr lang="es-ES" b="0" baseline="0" dirty="0" err="1"/>
              <a:t>prompt</a:t>
            </a:r>
            <a:r>
              <a:rPr lang="es-ES" b="0" baseline="0" dirty="0"/>
              <a:t> </a:t>
            </a:r>
            <a:r>
              <a:rPr lang="es-ES" b="0" baseline="0" dirty="0" err="1"/>
              <a:t>productive</a:t>
            </a:r>
            <a:r>
              <a:rPr lang="es-ES" b="0" baseline="0" dirty="0"/>
              <a:t> </a:t>
            </a:r>
            <a:r>
              <a:rPr lang="es-ES" b="0" baseline="0" dirty="0" err="1"/>
              <a:t>recall</a:t>
            </a:r>
            <a:r>
              <a:rPr lang="es-ES" b="0" baseline="0" dirty="0"/>
              <a:t> </a:t>
            </a:r>
            <a:r>
              <a:rPr lang="es-ES" b="0" baseline="0" dirty="0" err="1"/>
              <a:t>under</a:t>
            </a:r>
            <a:r>
              <a:rPr lang="es-ES" b="0" baseline="0" dirty="0"/>
              <a:t> </a:t>
            </a:r>
            <a:r>
              <a:rPr lang="es-ES" b="0" baseline="0" dirty="0" err="1"/>
              <a:t>some</a:t>
            </a:r>
            <a:r>
              <a:rPr lang="es-ES" b="0" baseline="0" dirty="0"/>
              <a:t> time </a:t>
            </a:r>
            <a:r>
              <a:rPr lang="es-ES" b="0" baseline="0" dirty="0" err="1"/>
              <a:t>pressure</a:t>
            </a:r>
            <a:r>
              <a:rPr lang="es-ES" b="0" baseline="0" dirty="0"/>
              <a:t>.</a:t>
            </a:r>
          </a:p>
          <a:p>
            <a:pPr marL="171450" indent="-171450">
              <a:buFontTx/>
              <a:buChar char="-"/>
            </a:pPr>
            <a:r>
              <a:rPr lang="es-ES" b="0" baseline="0" dirty="0" err="1"/>
              <a:t>splitting</a:t>
            </a:r>
            <a:r>
              <a:rPr lang="es-ES" b="0" baseline="0" dirty="0"/>
              <a:t> </a:t>
            </a:r>
            <a:r>
              <a:rPr lang="es-ES" b="0" baseline="0" dirty="0" err="1"/>
              <a:t>the</a:t>
            </a:r>
            <a:r>
              <a:rPr lang="es-ES" b="0" baseline="0" dirty="0"/>
              <a:t> </a:t>
            </a:r>
            <a:r>
              <a:rPr lang="es-ES" b="0" baseline="0" dirty="0" err="1"/>
              <a:t>text</a:t>
            </a:r>
            <a:r>
              <a:rPr lang="es-ES" b="0" baseline="0" dirty="0"/>
              <a:t> </a:t>
            </a:r>
            <a:r>
              <a:rPr lang="es-ES" b="0" baseline="0" dirty="0" err="1"/>
              <a:t>into</a:t>
            </a:r>
            <a:r>
              <a:rPr lang="es-ES" b="0" baseline="0" dirty="0"/>
              <a:t> </a:t>
            </a:r>
            <a:r>
              <a:rPr lang="es-ES" b="0" baseline="0" dirty="0" err="1"/>
              <a:t>jumbled</a:t>
            </a:r>
            <a:r>
              <a:rPr lang="es-ES" b="0" baseline="0" dirty="0"/>
              <a:t> </a:t>
            </a:r>
            <a:r>
              <a:rPr lang="es-ES" b="0" baseline="0" dirty="0" err="1"/>
              <a:t>parts</a:t>
            </a:r>
            <a:r>
              <a:rPr lang="es-ES" b="0" baseline="0" dirty="0"/>
              <a:t> and </a:t>
            </a:r>
            <a:r>
              <a:rPr lang="es-ES" b="0" baseline="0" dirty="0" err="1"/>
              <a:t>asking</a:t>
            </a:r>
            <a:r>
              <a:rPr lang="es-ES" b="0" baseline="0" dirty="0"/>
              <a:t> </a:t>
            </a:r>
            <a:r>
              <a:rPr lang="es-ES" b="0" baseline="0" dirty="0" err="1"/>
              <a:t>students</a:t>
            </a:r>
            <a:r>
              <a:rPr lang="es-ES" b="0" baseline="0" dirty="0"/>
              <a:t> to </a:t>
            </a:r>
            <a:r>
              <a:rPr lang="es-ES" b="0" baseline="0" dirty="0" err="1"/>
              <a:t>reorder</a:t>
            </a:r>
            <a:r>
              <a:rPr lang="es-ES" b="0" baseline="0" dirty="0"/>
              <a:t> </a:t>
            </a:r>
            <a:r>
              <a:rPr lang="es-ES" b="0" baseline="0" dirty="0" err="1"/>
              <a:t>them</a:t>
            </a:r>
            <a:endParaRPr lang="es-ES" b="0" baseline="0" dirty="0"/>
          </a:p>
          <a:p>
            <a:pPr marL="171450" indent="-171450">
              <a:buFontTx/>
              <a:buChar char="-"/>
            </a:pPr>
            <a:r>
              <a:rPr lang="es-ES" b="0" baseline="0" dirty="0" err="1"/>
              <a:t>rewriting</a:t>
            </a:r>
            <a:r>
              <a:rPr lang="es-ES" b="0" baseline="0" dirty="0"/>
              <a:t> </a:t>
            </a:r>
            <a:r>
              <a:rPr lang="es-ES" b="0" baseline="0" dirty="0" err="1"/>
              <a:t>the</a:t>
            </a:r>
            <a:r>
              <a:rPr lang="es-ES" b="0" baseline="0" dirty="0"/>
              <a:t> </a:t>
            </a:r>
            <a:r>
              <a:rPr lang="es-ES" b="0" baseline="0" dirty="0" err="1"/>
              <a:t>text</a:t>
            </a:r>
            <a:r>
              <a:rPr lang="es-ES" b="0" baseline="0" dirty="0"/>
              <a:t> in a new </a:t>
            </a:r>
            <a:r>
              <a:rPr lang="es-ES" b="0" baseline="0" dirty="0" err="1"/>
              <a:t>way</a:t>
            </a:r>
            <a:r>
              <a:rPr lang="es-ES" b="0" baseline="0" dirty="0"/>
              <a:t> (e.g. </a:t>
            </a:r>
            <a:r>
              <a:rPr lang="es-ES" b="0" baseline="0" dirty="0" err="1"/>
              <a:t>with</a:t>
            </a:r>
            <a:r>
              <a:rPr lang="es-ES" b="0" baseline="0" dirty="0"/>
              <a:t> </a:t>
            </a:r>
            <a:r>
              <a:rPr lang="es-ES" b="0" baseline="0" dirty="0" err="1"/>
              <a:t>different</a:t>
            </a:r>
            <a:r>
              <a:rPr lang="es-ES" b="0" baseline="0" dirty="0"/>
              <a:t> </a:t>
            </a:r>
            <a:r>
              <a:rPr lang="es-ES" b="0" baseline="0" dirty="0" err="1"/>
              <a:t>items</a:t>
            </a:r>
            <a:r>
              <a:rPr lang="es-ES" b="0" baseline="0" dirty="0"/>
              <a:t> of </a:t>
            </a:r>
            <a:r>
              <a:rPr lang="es-ES" b="0" baseline="0" dirty="0" err="1"/>
              <a:t>food</a:t>
            </a:r>
            <a:r>
              <a:rPr lang="es-ES" b="0" baseline="0" dirty="0"/>
              <a:t>) and </a:t>
            </a:r>
            <a:r>
              <a:rPr lang="es-ES" b="0" baseline="0" dirty="0" err="1"/>
              <a:t>checking</a:t>
            </a:r>
            <a:r>
              <a:rPr lang="es-ES" b="0" baseline="0" dirty="0"/>
              <a:t> </a:t>
            </a:r>
            <a:r>
              <a:rPr lang="es-ES" b="0" baseline="0" dirty="0" err="1"/>
              <a:t>that</a:t>
            </a:r>
            <a:r>
              <a:rPr lang="es-ES" b="0" baseline="0" dirty="0"/>
              <a:t> </a:t>
            </a:r>
            <a:r>
              <a:rPr lang="es-ES" b="0" baseline="0" dirty="0" err="1"/>
              <a:t>the</a:t>
            </a:r>
            <a:r>
              <a:rPr lang="es-ES" b="0" baseline="0" dirty="0"/>
              <a:t> </a:t>
            </a:r>
            <a:r>
              <a:rPr lang="es-ES" b="0" baseline="0" dirty="0" err="1"/>
              <a:t>pronouns</a:t>
            </a:r>
            <a:r>
              <a:rPr lang="es-ES" b="0" baseline="0" dirty="0"/>
              <a:t> </a:t>
            </a:r>
            <a:r>
              <a:rPr lang="es-ES" b="0" baseline="0" dirty="0" err="1"/>
              <a:t>maintain</a:t>
            </a:r>
            <a:r>
              <a:rPr lang="es-ES" b="0" baseline="0" dirty="0"/>
              <a:t> </a:t>
            </a:r>
            <a:r>
              <a:rPr lang="es-ES" b="0" baseline="0" dirty="0" err="1"/>
              <a:t>the</a:t>
            </a:r>
            <a:r>
              <a:rPr lang="es-ES" b="0" baseline="0" dirty="0"/>
              <a:t> </a:t>
            </a:r>
            <a:r>
              <a:rPr lang="es-ES" b="0" baseline="0" dirty="0" err="1"/>
              <a:t>correct</a:t>
            </a:r>
            <a:r>
              <a:rPr lang="es-ES" b="0" baseline="0" dirty="0"/>
              <a:t> </a:t>
            </a:r>
            <a:r>
              <a:rPr lang="es-ES" b="0" baseline="0" dirty="0" err="1"/>
              <a:t>agreement</a:t>
            </a:r>
            <a:r>
              <a:rPr lang="es-ES" b="0" baseline="0" dirty="0"/>
              <a:t>. </a:t>
            </a:r>
            <a:r>
              <a:rPr lang="es-ES" b="0" baseline="0" dirty="0" err="1"/>
              <a:t>It</a:t>
            </a:r>
            <a:r>
              <a:rPr lang="es-ES" b="0" baseline="0" dirty="0"/>
              <a:t> </a:t>
            </a:r>
            <a:r>
              <a:rPr lang="es-ES" b="0" baseline="0" dirty="0" err="1"/>
              <a:t>may</a:t>
            </a:r>
            <a:r>
              <a:rPr lang="es-ES" b="0" baseline="0" dirty="0"/>
              <a:t> be </a:t>
            </a:r>
            <a:r>
              <a:rPr lang="es-ES" b="0" baseline="0" dirty="0" err="1"/>
              <a:t>necessary</a:t>
            </a:r>
            <a:r>
              <a:rPr lang="es-ES" b="0" baseline="0" dirty="0"/>
              <a:t> to </a:t>
            </a:r>
            <a:r>
              <a:rPr lang="es-ES" b="0" baseline="0" dirty="0" err="1"/>
              <a:t>provide</a:t>
            </a:r>
            <a:r>
              <a:rPr lang="es-ES" b="0" baseline="0" dirty="0"/>
              <a:t> </a:t>
            </a:r>
            <a:r>
              <a:rPr lang="es-ES" b="0" baseline="0" dirty="0" err="1"/>
              <a:t>some</a:t>
            </a:r>
            <a:r>
              <a:rPr lang="es-ES" b="0" baseline="0" dirty="0"/>
              <a:t> of </a:t>
            </a:r>
            <a:r>
              <a:rPr lang="es-ES" b="0" baseline="0" dirty="0" err="1"/>
              <a:t>the</a:t>
            </a:r>
            <a:r>
              <a:rPr lang="es-ES" b="0" baseline="0" dirty="0"/>
              <a:t> </a:t>
            </a:r>
            <a:r>
              <a:rPr lang="es-ES" b="0" baseline="0" dirty="0" err="1"/>
              <a:t>food</a:t>
            </a:r>
            <a:r>
              <a:rPr lang="es-ES" b="0" baseline="0" dirty="0"/>
              <a:t> </a:t>
            </a:r>
            <a:r>
              <a:rPr lang="es-ES" b="0" baseline="0" dirty="0" err="1"/>
              <a:t>items</a:t>
            </a:r>
            <a:r>
              <a:rPr lang="es-ES" b="0" baseline="0" dirty="0"/>
              <a:t> </a:t>
            </a:r>
            <a:r>
              <a:rPr lang="es-ES" b="0" baseline="0" dirty="0" err="1"/>
              <a:t>used</a:t>
            </a:r>
            <a:r>
              <a:rPr lang="es-ES" b="0" baseline="0" dirty="0"/>
              <a:t> in </a:t>
            </a:r>
            <a:r>
              <a:rPr lang="es-ES" b="0" baseline="0" dirty="0" err="1"/>
              <a:t>lesson</a:t>
            </a:r>
            <a:r>
              <a:rPr lang="es-ES" b="0" baseline="0" dirty="0"/>
              <a:t> 1 to </a:t>
            </a:r>
            <a:r>
              <a:rPr lang="es-ES" b="0" baseline="0" dirty="0" err="1"/>
              <a:t>support</a:t>
            </a:r>
            <a:r>
              <a:rPr lang="es-ES" b="0" baseline="0" dirty="0"/>
              <a:t> </a:t>
            </a:r>
            <a:r>
              <a:rPr lang="es-ES" b="0" baseline="0" dirty="0" err="1"/>
              <a:t>practice</a:t>
            </a:r>
            <a:r>
              <a:rPr lang="es-ES" b="0" baseline="0" dirty="0"/>
              <a:t> </a:t>
            </a:r>
            <a:r>
              <a:rPr lang="es-ES" b="0" baseline="0" dirty="0" err="1"/>
              <a:t>here</a:t>
            </a:r>
            <a:r>
              <a:rPr lang="es-ES" b="0" baseline="0" dirty="0"/>
              <a:t>.</a:t>
            </a:r>
          </a:p>
          <a:p>
            <a:pPr marL="171450" indent="-171450">
              <a:buFontTx/>
              <a:buChar char="-"/>
            </a:pPr>
            <a:endParaRPr lang="es-ES" b="0" baseline="0" dirty="0"/>
          </a:p>
          <a:p>
            <a:pPr marL="0" indent="0">
              <a:buFontTx/>
              <a:buNone/>
            </a:pPr>
            <a:r>
              <a:rPr lang="es-ES" b="1" baseline="0" dirty="0" err="1"/>
              <a:t>Frequency</a:t>
            </a:r>
            <a:r>
              <a:rPr lang="es-ES" b="1" baseline="0" dirty="0"/>
              <a:t> of </a:t>
            </a:r>
            <a:r>
              <a:rPr lang="es-ES" b="1" baseline="0" dirty="0" err="1"/>
              <a:t>unknown</a:t>
            </a:r>
            <a:r>
              <a:rPr lang="es-ES" b="1" baseline="0" dirty="0"/>
              <a:t> </a:t>
            </a:r>
            <a:r>
              <a:rPr lang="es-ES" b="1" baseline="0" dirty="0" err="1"/>
              <a:t>words</a:t>
            </a:r>
            <a:r>
              <a:rPr lang="es-ES" b="1" baseline="0" dirty="0"/>
              <a:t> </a:t>
            </a:r>
            <a:r>
              <a:rPr lang="es-ES" b="1" baseline="0" dirty="0" err="1"/>
              <a:t>or</a:t>
            </a:r>
            <a:r>
              <a:rPr lang="es-ES" b="1" baseline="0" dirty="0"/>
              <a:t> </a:t>
            </a:r>
            <a:r>
              <a:rPr lang="es-ES" b="1" baseline="0" dirty="0" err="1"/>
              <a:t>cognates</a:t>
            </a:r>
            <a:r>
              <a:rPr lang="es-ES" b="1" baseline="0" dirty="0"/>
              <a:t>:</a:t>
            </a:r>
          </a:p>
          <a:p>
            <a:pPr marL="0" indent="0">
              <a:buFontTx/>
              <a:buNone/>
            </a:pPr>
            <a:r>
              <a:rPr lang="es-ES" b="0" baseline="0" dirty="0"/>
              <a:t>dependiente [&gt;5000]</a:t>
            </a:r>
          </a:p>
          <a:p>
            <a:pPr marL="171450" indent="-171450">
              <a:buFontTx/>
              <a:buChar char="-"/>
            </a:pPr>
            <a:endParaRPr lang="es-ES" b="0" baseline="0" dirty="0"/>
          </a:p>
          <a:p>
            <a:pPr marL="171450" indent="-171450">
              <a:buFontTx/>
              <a:buChar char="-"/>
            </a:pPr>
            <a:endParaRPr lang="es-ES" b="0"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51</a:t>
            </a:fld>
            <a:endParaRPr lang="en-GB"/>
          </a:p>
        </p:txBody>
      </p:sp>
    </p:spTree>
    <p:extLst>
      <p:ext uri="{BB962C8B-B14F-4D97-AF65-F5344CB8AC3E}">
        <p14:creationId xmlns:p14="http://schemas.microsoft.com/office/powerpoint/2010/main" val="13712879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a:t>[1/2]</a:t>
            </a:r>
          </a:p>
          <a:p>
            <a:r>
              <a:rPr lang="en-US" b="1"/>
              <a:t>Timing: </a:t>
            </a:r>
            <a:r>
              <a:rPr lang="en-US" b="0"/>
              <a:t>6 minutes</a:t>
            </a:r>
          </a:p>
          <a:p>
            <a:endParaRPr lang="en-US" b="1"/>
          </a:p>
          <a:p>
            <a:r>
              <a:rPr lang="en-US" b="1"/>
              <a:t>Aim: </a:t>
            </a:r>
          </a:p>
          <a:p>
            <a:r>
              <a:rPr lang="en-US" b="0"/>
              <a:t>to practise producing the pronouns ‘los’ and ‘las’ in a written</a:t>
            </a:r>
            <a:r>
              <a:rPr lang="en-US" b="0" baseline="0"/>
              <a:t> dialogue</a:t>
            </a:r>
          </a:p>
          <a:p>
            <a:r>
              <a:rPr lang="en-US" b="0" baseline="0"/>
              <a:t>to also produce other aspects of the language, including new vocabulary items</a:t>
            </a:r>
            <a:endParaRPr lang="en-US" b="0"/>
          </a:p>
          <a:p>
            <a:endParaRPr lang="en-US" b="1"/>
          </a:p>
          <a:p>
            <a:r>
              <a:rPr lang="en-US" b="1"/>
              <a:t>Procedure:</a:t>
            </a:r>
          </a:p>
          <a:p>
            <a:pPr marL="228600" indent="-228600">
              <a:buAutoNum type="arabicPeriod"/>
            </a:pPr>
            <a:r>
              <a:rPr lang="en-US" b="0"/>
              <a:t>Students read </a:t>
            </a:r>
            <a:r>
              <a:rPr lang="es-ES" b="0"/>
              <a:t>the dialogue and write the translation in Spanish.</a:t>
            </a:r>
          </a:p>
          <a:p>
            <a:pPr marL="228600" indent="-228600">
              <a:buAutoNum type="arabicPeriod"/>
            </a:pPr>
            <a:r>
              <a:rPr lang="es-ES" b="0"/>
              <a:t>Teacher clicks to bring</a:t>
            </a:r>
            <a:r>
              <a:rPr lang="es-ES" b="0" baseline="0"/>
              <a:t> up each missing part of the translation.</a:t>
            </a:r>
            <a:endParaRPr lang="es-ES" b="0"/>
          </a:p>
          <a:p>
            <a:pPr marL="228600" indent="-228600">
              <a:buAutoNum type="arabicPeriod"/>
            </a:pPr>
            <a:endParaRPr lang="es-ES" b="0"/>
          </a:p>
          <a:p>
            <a:pPr marL="0" indent="0">
              <a:buNone/>
            </a:pPr>
            <a:r>
              <a:rPr lang="es-ES" b="1"/>
              <a:t>Notes:</a:t>
            </a:r>
          </a:p>
          <a:p>
            <a:pPr marL="228600" indent="-228600">
              <a:buAutoNum type="arabicPeriod"/>
            </a:pPr>
            <a:r>
              <a:rPr lang="es-ES" b="0"/>
              <a:t>See slide 33 for</a:t>
            </a:r>
            <a:r>
              <a:rPr lang="es-ES" b="0" baseline="0"/>
              <a:t> a version of the activity for higher-ability groups</a:t>
            </a:r>
            <a:r>
              <a:rPr lang="es-ES" b="0"/>
              <a:t>.</a:t>
            </a:r>
          </a:p>
          <a:p>
            <a:pPr marL="0" indent="0">
              <a:buNone/>
            </a:pPr>
            <a:endParaRPr lang="es-ES" b="0"/>
          </a:p>
          <a:p>
            <a:pPr marL="0" indent="0">
              <a:buNone/>
            </a:pPr>
            <a:r>
              <a:rPr lang="es-ES" b="1"/>
              <a:t>Frequency of unknown words or cognates:</a:t>
            </a:r>
          </a:p>
          <a:p>
            <a:pPr marL="0" indent="0">
              <a:buNone/>
            </a:pPr>
            <a:r>
              <a:rPr lang="es-ES" b="0"/>
              <a:t>manzana [3214]</a:t>
            </a:r>
            <a:endParaRPr lang="es-GB"/>
          </a:p>
        </p:txBody>
      </p:sp>
      <p:sp>
        <p:nvSpPr>
          <p:cNvPr id="4" name="Marcador de número de diapositiva 3"/>
          <p:cNvSpPr>
            <a:spLocks noGrp="1"/>
          </p:cNvSpPr>
          <p:nvPr>
            <p:ph type="sldNum" sz="quarter" idx="5"/>
          </p:nvPr>
        </p:nvSpPr>
        <p:spPr/>
        <p:txBody>
          <a:bodyPr/>
          <a:lstStyle/>
          <a:p>
            <a:fld id="{051212F4-EB5A-464B-92EC-DACFCB1CC2CD}" type="slidenum">
              <a:rPr lang="en-GB" smtClean="0"/>
              <a:t>52</a:t>
            </a:fld>
            <a:endParaRPr lang="en-GB"/>
          </a:p>
        </p:txBody>
      </p:sp>
    </p:spTree>
    <p:extLst>
      <p:ext uri="{BB962C8B-B14F-4D97-AF65-F5344CB8AC3E}">
        <p14:creationId xmlns:p14="http://schemas.microsoft.com/office/powerpoint/2010/main" val="21449000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 name="Google Shape;332;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sz="1200" dirty="0"/>
              <a:t>You can see many more NCELP resources for 13-14 year olds, after 200 hours of instruction, that cover topics such as secularism in France, the Berlin Wall and divided Germany, the ‘polite you’.</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One teacher has shared with us some humorous versions of well known fairy tales that they have written with the high frequency words. </a:t>
            </a:r>
          </a:p>
          <a:p>
            <a:endParaRPr lang="en-US" dirty="0"/>
          </a:p>
        </p:txBody>
      </p:sp>
      <p:sp>
        <p:nvSpPr>
          <p:cNvPr id="333" name="Google Shape;333;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53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As much as possible, participants are assigned to courses regionally - led by an NCELP Specialist Teacher near them, with other participants from their region.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offers the potential to make the most of local networking and peer support, both online and potentially also face-to-face.</a:t>
            </a: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A self-study version of the course (with similar certification) for anyone who is unable to access a ‘live’ place will be available shortly.</a:t>
            </a:r>
            <a:br>
              <a:rPr lang="en-GB"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If this CPD deck is delivered by others, please use this feedback survey, and paste into the chat: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Google Form: </a:t>
            </a:r>
            <a:r>
              <a:rPr lang="en-GB" sz="1200" u="sng" kern="1200" dirty="0">
                <a:solidFill>
                  <a:schemeClr val="tx1"/>
                </a:solidFill>
                <a:effectLst/>
                <a:latin typeface="+mn-lt"/>
                <a:ea typeface="+mn-ea"/>
                <a:cs typeface="+mn-cs"/>
                <a:hlinkClick r:id="rId3"/>
              </a:rPr>
              <a:t>https://forms.gle/Y2ztbpRTrkKZRjcp9</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70937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t>55</a:t>
            </a:fld>
            <a:endParaRPr lang="en-GB"/>
          </a:p>
        </p:txBody>
      </p:sp>
    </p:spTree>
    <p:extLst>
      <p:ext uri="{BB962C8B-B14F-4D97-AF65-F5344CB8AC3E}">
        <p14:creationId xmlns:p14="http://schemas.microsoft.com/office/powerpoint/2010/main" val="22328621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 name="Google Shape;8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5" name="Google Shape;8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40921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t>Making the content more explicit could help awarding organisations and </a:t>
            </a:r>
            <a:r>
              <a:rPr lang="en-GB" sz="1200" dirty="0" err="1"/>
              <a:t>Ofqual</a:t>
            </a:r>
            <a:r>
              <a:rPr lang="en-GB" sz="1200" dirty="0"/>
              <a:t> to ensure accountability for test content</a:t>
            </a:r>
            <a:endParaRPr lang="en-GB" dirty="0"/>
          </a:p>
          <a:p>
            <a:pPr marL="0" lvl="0" indent="0" algn="l" rtl="0">
              <a:spcBef>
                <a:spcPts val="0"/>
              </a:spcBef>
              <a:spcAft>
                <a:spcPts val="0"/>
              </a:spcAft>
              <a:buNone/>
            </a:pPr>
            <a:endParaRPr lang="en-GB" b="0" dirty="0"/>
          </a:p>
        </p:txBody>
      </p:sp>
      <p:sp>
        <p:nvSpPr>
          <p:cNvPr id="156" name="Google Shape;15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244715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GB" i="0" dirty="0"/>
              <a:t>The size of the word lists seem to be not too far out from other countries and languages. </a:t>
            </a:r>
          </a:p>
          <a:p>
            <a:pPr marL="171450" lvl="0" indent="-171450">
              <a:buFont typeface="Arial" panose="020B0604020202020204" pitchFamily="34" charset="0"/>
              <a:buChar char="•"/>
            </a:pPr>
            <a:r>
              <a:rPr lang="en-GB" i="0" dirty="0"/>
              <a:t>You can see here the languages highlighted in red and the numbers that are most relevant to our age and level of learners in green – the numbers in the new subject content are not much lower even than contexts in which the magic global English is being learned. </a:t>
            </a:r>
          </a:p>
        </p:txBody>
      </p:sp>
      <p:sp>
        <p:nvSpPr>
          <p:cNvPr id="4" name="Slide Number Placeholder 3"/>
          <p:cNvSpPr>
            <a:spLocks noGrp="1"/>
          </p:cNvSpPr>
          <p:nvPr>
            <p:ph type="sldNum" sz="quarter" idx="10"/>
          </p:nvPr>
        </p:nvSpPr>
        <p:spPr/>
        <p:txBody>
          <a:bodyPr/>
          <a:lstStyle/>
          <a:p>
            <a:fld id="{672843D9-4757-4631-B0CD-BAA271821DF5}" type="slidenum">
              <a:rPr lang="en-GB" smtClean="0"/>
              <a:t>59</a:t>
            </a:fld>
            <a:endParaRPr lang="en-GB"/>
          </a:p>
        </p:txBody>
      </p:sp>
    </p:spTree>
    <p:extLst>
      <p:ext uri="{BB962C8B-B14F-4D97-AF65-F5344CB8AC3E}">
        <p14:creationId xmlns:p14="http://schemas.microsoft.com/office/powerpoint/2010/main" val="11004001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60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557261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Prompt</a:t>
            </a:r>
            <a:r>
              <a:rPr lang="en-GB" baseline="0" dirty="0"/>
              <a:t> cards</a:t>
            </a:r>
            <a:endParaRPr lang="en-GB" dirty="0"/>
          </a:p>
          <a:p>
            <a:r>
              <a:rPr lang="en-GB" b="1" dirty="0"/>
              <a:t>DO NOT DISPLAY</a:t>
            </a:r>
            <a:r>
              <a:rPr lang="en-GB" b="1" baseline="0" dirty="0"/>
              <a:t> IN CLASS</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783833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i="0" kern="1200" dirty="0">
                <a:solidFill>
                  <a:schemeClr val="tx1"/>
                </a:solidFill>
                <a:effectLst/>
                <a:latin typeface="+mn-lt"/>
                <a:ea typeface="+mn-ea"/>
                <a:cs typeface="+mn-cs"/>
              </a:rPr>
              <a:t>Person B</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DO</a:t>
            </a:r>
            <a:r>
              <a:rPr lang="en-GB" sz="1200" b="1" i="0" kern="1200" baseline="0" dirty="0">
                <a:solidFill>
                  <a:schemeClr val="tx1"/>
                </a:solidFill>
                <a:effectLst/>
                <a:latin typeface="+mn-lt"/>
                <a:ea typeface="+mn-ea"/>
                <a:cs typeface="+mn-cs"/>
              </a:rPr>
              <a:t> NOT SHOW THIS SLIDE DURING THE ACTIVITY</a:t>
            </a:r>
            <a:endParaRPr lang="en-GB" sz="1200" b="1" i="0" kern="1200" dirty="0">
              <a:solidFill>
                <a:schemeClr val="tx1"/>
              </a:solidFill>
              <a:effectLst/>
              <a:latin typeface="+mn-lt"/>
              <a:ea typeface="+mn-ea"/>
              <a:cs typeface="+mn-cs"/>
            </a:endParaRPr>
          </a:p>
          <a:p>
            <a:endParaRPr lang="en-GB" sz="1200" b="1"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149162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a:t>ALTERNATIVE</a:t>
            </a:r>
            <a:r>
              <a:rPr lang="en-US" b="1" baseline="0"/>
              <a:t> VERSION – HIGHER ABILITY</a:t>
            </a:r>
            <a:endParaRPr lang="en-US" b="1"/>
          </a:p>
          <a:p>
            <a:r>
              <a:rPr lang="en-GB"/>
              <a:t>Activity</a:t>
            </a:r>
            <a:r>
              <a:rPr lang="en-GB" baseline="0"/>
              <a:t> as described on the previous slide, but this time requiring a full translation of the dialogue.</a:t>
            </a:r>
          </a:p>
          <a:p>
            <a:r>
              <a:rPr lang="en-GB" baseline="0"/>
              <a:t>Note that the dialogue has been modified very slightly to ensure that all language produced is part of existing productive knowledge or glossed.</a:t>
            </a:r>
          </a:p>
          <a:p>
            <a:r>
              <a:rPr lang="en-GB" baseline="0"/>
              <a:t>It is likely to take longer than the 6 minutes envisaged for the version on the previous slide, given that it requires more writing.</a:t>
            </a:r>
          </a:p>
          <a:p>
            <a:endParaRPr lang="es-GB"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63</a:t>
            </a:fld>
            <a:endParaRPr lang="en-GB"/>
          </a:p>
        </p:txBody>
      </p:sp>
    </p:spTree>
    <p:extLst>
      <p:ext uri="{BB962C8B-B14F-4D97-AF65-F5344CB8AC3E}">
        <p14:creationId xmlns:p14="http://schemas.microsoft.com/office/powerpoint/2010/main" val="13582291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0" dirty="0"/>
              <a:t>All grammar can be tested in reception and production</a:t>
            </a:r>
          </a:p>
          <a:p>
            <a:pPr marL="0" lvl="0" indent="0" algn="l" rtl="0">
              <a:spcBef>
                <a:spcPts val="0"/>
              </a:spcBef>
              <a:spcAft>
                <a:spcPts val="0"/>
              </a:spcAft>
              <a:buNone/>
            </a:pPr>
            <a:r>
              <a:rPr lang="en-GB" b="0" dirty="0"/>
              <a:t>Except for derivational morphology - only in Reading</a:t>
            </a:r>
          </a:p>
          <a:p>
            <a:pPr marL="0" lvl="0" indent="0" algn="l" rtl="0">
              <a:spcBef>
                <a:spcPts val="0"/>
              </a:spcBef>
              <a:spcAft>
                <a:spcPts val="0"/>
              </a:spcAft>
              <a:buNone/>
            </a:pPr>
            <a:r>
              <a:rPr lang="en-GB" b="0" dirty="0"/>
              <a:t>Subjunctive in a few specific, clearly defined forms for Spanish and German only</a:t>
            </a:r>
          </a:p>
        </p:txBody>
      </p:sp>
      <p:sp>
        <p:nvSpPr>
          <p:cNvPr id="156" name="Google Shape;15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7</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941916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A word family, in this instance, is defined as a word and its inflected forms</a:t>
            </a:r>
          </a:p>
          <a:p>
            <a:pPr marL="0" lvl="0" indent="0" algn="l" rtl="0">
              <a:spcBef>
                <a:spcPts val="0"/>
              </a:spcBef>
              <a:spcAft>
                <a:spcPts val="0"/>
              </a:spcAft>
              <a:buNone/>
            </a:pPr>
            <a:r>
              <a:rPr lang="en-GB" dirty="0"/>
              <a:t>Such as wash, washes, washed – but not washer, or unwashed – so inflectional morphology, but not derivational morphology, as that is harder for learners</a:t>
            </a:r>
          </a:p>
        </p:txBody>
      </p:sp>
      <p:sp>
        <p:nvSpPr>
          <p:cNvPr id="149" name="Google Shape;149;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8</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253112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685800" lvl="1" indent="-228600">
              <a:spcBef>
                <a:spcPts val="1000"/>
              </a:spcBef>
              <a:buSzPct val="100000"/>
            </a:pPr>
            <a:r>
              <a:rPr lang="en-GB" sz="2400" b="1" i="1" dirty="0"/>
              <a:t>Glossing allowed</a:t>
            </a:r>
            <a:r>
              <a:rPr lang="en-GB" sz="2400" dirty="0"/>
              <a:t>: up to 2% of words in a text can be glossed</a:t>
            </a:r>
          </a:p>
          <a:p>
            <a:pPr marL="685800" lvl="1" indent="-228600">
              <a:spcBef>
                <a:spcPts val="1000"/>
              </a:spcBef>
              <a:buSzPct val="100000"/>
            </a:pPr>
            <a:r>
              <a:rPr lang="en-GB" sz="2400" b="1" i="1" dirty="0"/>
              <a:t>Use of cognates more constrained</a:t>
            </a:r>
            <a:r>
              <a:rPr lang="en-GB" sz="2400" dirty="0"/>
              <a:t>: same spelling and meaning </a:t>
            </a:r>
            <a:r>
              <a:rPr lang="en-GB" sz="1800" dirty="0"/>
              <a:t>(or 1 letter different, +/- accent, for words of six letters or more)</a:t>
            </a:r>
            <a:r>
              <a:rPr lang="en-GB" sz="2400" dirty="0"/>
              <a:t> up to 2% of a text</a:t>
            </a:r>
          </a:p>
          <a:p>
            <a:pPr marL="685800" lvl="1" indent="-228600">
              <a:buSzPct val="100000"/>
            </a:pPr>
            <a:r>
              <a:rPr lang="en-GB" sz="2400" b="1" i="1" dirty="0"/>
              <a:t>Derivational morphology now clearly defined, based on ‘bang for buck’, and is for reading only</a:t>
            </a:r>
            <a:r>
              <a:rPr lang="en-GB" sz="2400" dirty="0"/>
              <a:t>: derived or base forms of words (where the base or derived form is </a:t>
            </a:r>
            <a:r>
              <a:rPr lang="en-GB" sz="2400" b="1" dirty="0"/>
              <a:t>on </a:t>
            </a:r>
            <a:r>
              <a:rPr lang="en-GB" sz="2400" dirty="0"/>
              <a:t>the list), following patterns specified in the grammar annexes, can be included</a:t>
            </a:r>
          </a:p>
          <a:p>
            <a:pPr marL="685800" lvl="1" indent="-228600">
              <a:buSzPct val="100000"/>
            </a:pPr>
            <a:r>
              <a:rPr lang="en-GB" sz="2400" b="1" i="1" dirty="0"/>
              <a:t>Content is not defined by whether or not a text is ‘authentic’: </a:t>
            </a:r>
            <a:r>
              <a:rPr lang="en-GB" sz="2400" dirty="0"/>
              <a:t>no requirement to include literary, authentic texts but they can be</a:t>
            </a:r>
          </a:p>
          <a:p>
            <a:pPr marL="685800" lvl="1" indent="-228600">
              <a:buSzPct val="100000"/>
            </a:pPr>
            <a:r>
              <a:rPr lang="en-GB" sz="2400" b="1" i="1" dirty="0"/>
              <a:t>A</a:t>
            </a:r>
            <a:r>
              <a:rPr lang="en-GB" sz="2400" b="1" dirty="0"/>
              <a:t> </a:t>
            </a:r>
            <a:r>
              <a:rPr lang="en-GB" sz="2400" b="1" i="1" dirty="0"/>
              <a:t>‘test of inferencing’ will be identifiable, defined, and short</a:t>
            </a:r>
            <a:r>
              <a:rPr lang="en-GB" sz="2400" dirty="0"/>
              <a:t>: students must infer plausible meaning of words </a:t>
            </a:r>
            <a:r>
              <a:rPr lang="en-GB" sz="2400" b="1" i="1" dirty="0"/>
              <a:t>not</a:t>
            </a:r>
            <a:r>
              <a:rPr lang="en-GB" sz="2400" dirty="0"/>
              <a:t> on the list, when words are embedded in sentences that have all </a:t>
            </a:r>
            <a:r>
              <a:rPr lang="en-GB" sz="2400" i="1" dirty="0"/>
              <a:t>other</a:t>
            </a:r>
            <a:r>
              <a:rPr lang="en-GB" sz="2400" dirty="0"/>
              <a:t> words </a:t>
            </a:r>
            <a:r>
              <a:rPr lang="en-GB" sz="2400" b="1" dirty="0"/>
              <a:t>on</a:t>
            </a:r>
            <a:r>
              <a:rPr lang="en-GB" sz="2400" dirty="0"/>
              <a:t> the list</a:t>
            </a:r>
          </a:p>
          <a:p>
            <a:pPr marL="0" lvl="0" indent="0" algn="l" rtl="0">
              <a:spcBef>
                <a:spcPts val="0"/>
              </a:spcBef>
              <a:spcAft>
                <a:spcPts val="0"/>
              </a:spcAft>
              <a:buNone/>
            </a:pPr>
            <a:endParaRPr lang="en-GB" dirty="0"/>
          </a:p>
        </p:txBody>
      </p:sp>
      <p:sp>
        <p:nvSpPr>
          <p:cNvPr id="149" name="Google Shape;149;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9</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8694367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50%</a:t>
            </a:r>
            <a:r>
              <a:rPr lang="en-US" sz="1200" dirty="0"/>
              <a:t> (51% at foundation and 49% at higher; 46% for AQA and 55% for </a:t>
            </a:r>
            <a:r>
              <a:rPr lang="en-US" sz="1200" dirty="0" err="1"/>
              <a:t>Edexcel</a:t>
            </a:r>
            <a:r>
              <a:rPr lang="en-US" sz="1200" dirty="0"/>
              <a:t>) of words on awarding boards’ current  lists have </a:t>
            </a:r>
            <a:r>
              <a:rPr lang="en-US" sz="1200" b="1" u="sng" dirty="0"/>
              <a:t>never</a:t>
            </a:r>
            <a:r>
              <a:rPr lang="en-US" sz="1200" dirty="0"/>
              <a:t> been used in an exam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accent1"/>
                </a:solidFill>
              </a:rPr>
              <a:t>21% </a:t>
            </a:r>
            <a:r>
              <a:rPr lang="en-US" sz="1200" b="0" dirty="0">
                <a:solidFill>
                  <a:schemeClr val="accent1"/>
                </a:solidFill>
              </a:rPr>
              <a:t>(20% at foundation and 21% at higher; 22% for AQA and 19% for </a:t>
            </a:r>
            <a:r>
              <a:rPr lang="en-US" sz="1200" b="0" dirty="0" err="1">
                <a:solidFill>
                  <a:schemeClr val="accent1"/>
                </a:solidFill>
              </a:rPr>
              <a:t>Edexcel</a:t>
            </a:r>
            <a:r>
              <a:rPr lang="en-US" sz="1200" b="0" dirty="0">
                <a:solidFill>
                  <a:schemeClr val="accent1"/>
                </a:solidFill>
              </a:rPr>
              <a:t>) </a:t>
            </a:r>
            <a:r>
              <a:rPr lang="en-US" sz="1200" b="1" dirty="0">
                <a:solidFill>
                  <a:schemeClr val="accent1"/>
                </a:solidFill>
              </a:rPr>
              <a:t> </a:t>
            </a:r>
            <a:r>
              <a:rPr lang="en-US" sz="1200" dirty="0"/>
              <a:t>of the words on current lists have only ever been used </a:t>
            </a:r>
            <a:r>
              <a:rPr lang="en-US" sz="1200" b="1" u="sng" dirty="0"/>
              <a:t>once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Only </a:t>
            </a:r>
            <a:r>
              <a:rPr lang="en-GB" b="1" dirty="0"/>
              <a:t>10% </a:t>
            </a:r>
            <a:r>
              <a:rPr lang="en-GB" b="0" dirty="0"/>
              <a:t>(10% for foundation and 10% for higher;10% for AQA and 9% for Edexcel)</a:t>
            </a:r>
            <a:r>
              <a:rPr lang="en-GB" b="1" dirty="0"/>
              <a:t> </a:t>
            </a:r>
            <a:r>
              <a:rPr lang="en-GB" dirty="0"/>
              <a:t>of the word families from the current lists are used in </a:t>
            </a:r>
            <a:r>
              <a:rPr lang="en-GB" i="1" dirty="0"/>
              <a:t>every single</a:t>
            </a:r>
            <a:r>
              <a:rPr lang="en-GB" dirty="0"/>
              <a:t> paper</a:t>
            </a:r>
            <a:r>
              <a:rPr lang="en-GB" sz="110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1"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Putting all exams together over 4 years, </a:t>
            </a:r>
            <a:r>
              <a:rPr lang="en-GB" sz="1200" dirty="0"/>
              <a:t>approximately </a:t>
            </a:r>
            <a:r>
              <a:rPr lang="en-GB" sz="1200" b="1" dirty="0">
                <a:solidFill>
                  <a:schemeClr val="accent1"/>
                </a:solidFill>
              </a:rPr>
              <a:t>45% </a:t>
            </a:r>
            <a:r>
              <a:rPr lang="en-GB" sz="1200" b="0" dirty="0">
                <a:solidFill>
                  <a:schemeClr val="accent1"/>
                </a:solidFill>
              </a:rPr>
              <a:t>(44% for foundation and 45% for higher; 45% for AQA and 44% for Edexcel)</a:t>
            </a:r>
            <a:r>
              <a:rPr lang="en-GB" sz="1200" b="1" dirty="0">
                <a:solidFill>
                  <a:schemeClr val="accent1"/>
                </a:solidFill>
              </a:rPr>
              <a:t> </a:t>
            </a:r>
            <a:r>
              <a:rPr lang="en-GB" sz="1200" dirty="0"/>
              <a:t>of the word families used are </a:t>
            </a:r>
            <a:r>
              <a:rPr lang="en-GB" sz="1200" b="1" dirty="0"/>
              <a:t>low frequency </a:t>
            </a:r>
            <a:r>
              <a:rPr lang="en-GB" sz="1200" dirty="0"/>
              <a:t>words; </a:t>
            </a:r>
            <a:r>
              <a:rPr lang="en-GB" sz="1200" b="1" u="none" dirty="0">
                <a:solidFill>
                  <a:srgbClr val="FF0000"/>
                </a:solidFill>
              </a:rPr>
              <a:t>60% </a:t>
            </a:r>
            <a:r>
              <a:rPr lang="en-GB" sz="1200" b="0" u="none" dirty="0">
                <a:solidFill>
                  <a:srgbClr val="FF0000"/>
                </a:solidFill>
              </a:rPr>
              <a:t>(58% at foundation and 62% at higher; 65% for AQA and 55% for Edexcel)</a:t>
            </a:r>
            <a:r>
              <a:rPr lang="en-GB" sz="1200" dirty="0">
                <a:solidFill>
                  <a:srgbClr val="FF0000"/>
                </a:solidFill>
              </a:rPr>
              <a:t> of these are </a:t>
            </a:r>
            <a:r>
              <a:rPr lang="en-US" sz="1200" dirty="0">
                <a:solidFill>
                  <a:srgbClr val="FF0000"/>
                </a:solidFill>
              </a:rPr>
              <a:t>not on the word lists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The lists ‘cover’ (predict) approximately </a:t>
            </a:r>
            <a:r>
              <a:rPr lang="en-GB" sz="1200" b="1" dirty="0"/>
              <a:t>78% </a:t>
            </a:r>
            <a:r>
              <a:rPr lang="en-GB" sz="1200" b="0" dirty="0"/>
              <a:t>(80% at foundation and 77% at higher; 74% for AQA and 83% for Edexcel)</a:t>
            </a:r>
            <a:r>
              <a:rPr lang="en-GB" sz="1200" b="1" dirty="0"/>
              <a:t> </a:t>
            </a:r>
            <a:r>
              <a:rPr lang="en-GB" sz="1200" dirty="0"/>
              <a:t>of all running words in a typical paper [These are based on </a:t>
            </a:r>
            <a:r>
              <a:rPr lang="en-GB" sz="1200" b="1" i="1" dirty="0"/>
              <a:t>PREDICTED PROBABILITIES</a:t>
            </a:r>
            <a:r>
              <a:rPr lang="en-GB" sz="1200" dirty="0"/>
              <a:t>, not raw counts, so they have been normed for list length].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52821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6"/>
        <p:cNvGrpSpPr/>
        <p:nvPr/>
      </p:nvGrpSpPr>
      <p:grpSpPr>
        <a:xfrm>
          <a:off x="0" y="0"/>
          <a:ext cx="0" cy="0"/>
          <a:chOff x="0" y="0"/>
          <a:chExt cx="0" cy="0"/>
        </a:xfrm>
      </p:grpSpPr>
      <p:sp>
        <p:nvSpPr>
          <p:cNvPr id="17" name="Google Shape;17;p25"/>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2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61"/>
        <p:cNvGrpSpPr/>
        <p:nvPr/>
      </p:nvGrpSpPr>
      <p:grpSpPr>
        <a:xfrm>
          <a:off x="0" y="0"/>
          <a:ext cx="0" cy="0"/>
          <a:chOff x="0" y="0"/>
          <a:chExt cx="0" cy="0"/>
        </a:xfrm>
      </p:grpSpPr>
      <p:sp>
        <p:nvSpPr>
          <p:cNvPr id="62" name="Google Shape;62;p35"/>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35"/>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3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65" name="Google Shape;65;p3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66" name="Google Shape;66;p3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0000"/>
                </a:solidFill>
                <a:latin typeface="Century Gothic"/>
                <a:ea typeface="Century Gothic"/>
                <a:cs typeface="Century Gothic"/>
                <a:sym typeface="Century Gothic"/>
              </a:defRPr>
            </a:lvl1pPr>
            <a:lvl2pPr marL="0" marR="0" lvl="1" indent="0" algn="l" rtl="0">
              <a:spcBef>
                <a:spcPts val="0"/>
              </a:spcBef>
              <a:buNone/>
              <a:defRPr sz="1800">
                <a:solidFill>
                  <a:srgbClr val="000000"/>
                </a:solidFill>
                <a:latin typeface="Century Gothic"/>
                <a:ea typeface="Century Gothic"/>
                <a:cs typeface="Century Gothic"/>
                <a:sym typeface="Century Gothic"/>
              </a:defRPr>
            </a:lvl2pPr>
            <a:lvl3pPr marL="0" marR="0" lvl="2" indent="0" algn="l" rtl="0">
              <a:spcBef>
                <a:spcPts val="0"/>
              </a:spcBef>
              <a:buNone/>
              <a:defRPr sz="1800">
                <a:solidFill>
                  <a:srgbClr val="000000"/>
                </a:solidFill>
                <a:latin typeface="Century Gothic"/>
                <a:ea typeface="Century Gothic"/>
                <a:cs typeface="Century Gothic"/>
                <a:sym typeface="Century Gothic"/>
              </a:defRPr>
            </a:lvl3pPr>
            <a:lvl4pPr marL="0" marR="0" lvl="3" indent="0" algn="l" rtl="0">
              <a:spcBef>
                <a:spcPts val="0"/>
              </a:spcBef>
              <a:buNone/>
              <a:defRPr sz="1800">
                <a:solidFill>
                  <a:srgbClr val="000000"/>
                </a:solidFill>
                <a:latin typeface="Century Gothic"/>
                <a:ea typeface="Century Gothic"/>
                <a:cs typeface="Century Gothic"/>
                <a:sym typeface="Century Gothic"/>
              </a:defRPr>
            </a:lvl4pPr>
            <a:lvl5pPr marL="0" marR="0" lvl="4" indent="0" algn="l" rtl="0">
              <a:spcBef>
                <a:spcPts val="0"/>
              </a:spcBef>
              <a:buNone/>
              <a:defRPr sz="1800">
                <a:solidFill>
                  <a:srgbClr val="000000"/>
                </a:solidFill>
                <a:latin typeface="Century Gothic"/>
                <a:ea typeface="Century Gothic"/>
                <a:cs typeface="Century Gothic"/>
                <a:sym typeface="Century Gothic"/>
              </a:defRPr>
            </a:lvl5pPr>
            <a:lvl6pPr marL="0" marR="0" lvl="5" indent="0" algn="l" rtl="0">
              <a:spcBef>
                <a:spcPts val="0"/>
              </a:spcBef>
              <a:buNone/>
              <a:defRPr sz="1800">
                <a:solidFill>
                  <a:srgbClr val="000000"/>
                </a:solidFill>
                <a:latin typeface="Century Gothic"/>
                <a:ea typeface="Century Gothic"/>
                <a:cs typeface="Century Gothic"/>
                <a:sym typeface="Century Gothic"/>
              </a:defRPr>
            </a:lvl6pPr>
            <a:lvl7pPr marL="0" marR="0" lvl="6" indent="0" algn="l" rtl="0">
              <a:spcBef>
                <a:spcPts val="0"/>
              </a:spcBef>
              <a:buNone/>
              <a:defRPr sz="1800">
                <a:solidFill>
                  <a:srgbClr val="000000"/>
                </a:solidFill>
                <a:latin typeface="Century Gothic"/>
                <a:ea typeface="Century Gothic"/>
                <a:cs typeface="Century Gothic"/>
                <a:sym typeface="Century Gothic"/>
              </a:defRPr>
            </a:lvl7pPr>
            <a:lvl8pPr marL="0" marR="0" lvl="7" indent="0" algn="l" rtl="0">
              <a:spcBef>
                <a:spcPts val="0"/>
              </a:spcBef>
              <a:buNone/>
              <a:defRPr sz="1800">
                <a:solidFill>
                  <a:srgbClr val="000000"/>
                </a:solidFill>
                <a:latin typeface="Century Gothic"/>
                <a:ea typeface="Century Gothic"/>
                <a:cs typeface="Century Gothic"/>
                <a:sym typeface="Century Gothic"/>
              </a:defRPr>
            </a:lvl8pPr>
            <a:lvl9pPr marL="0" marR="0" lvl="8" indent="0" algn="l" rtl="0">
              <a:spcBef>
                <a:spcPts val="0"/>
              </a:spcBef>
              <a:buNone/>
              <a:defRPr sz="1800">
                <a:solidFill>
                  <a:srgbClr val="000000"/>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31"/>
        <p:cNvGrpSpPr/>
        <p:nvPr/>
      </p:nvGrpSpPr>
      <p:grpSpPr>
        <a:xfrm>
          <a:off x="0" y="0"/>
          <a:ext cx="0" cy="0"/>
          <a:chOff x="0" y="0"/>
          <a:chExt cx="0" cy="0"/>
        </a:xfrm>
      </p:grpSpPr>
      <p:sp>
        <p:nvSpPr>
          <p:cNvPr id="32" name="Google Shape;32;p29"/>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2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2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0262719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6683734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49250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605819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370487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74867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3434289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63319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5339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19"/>
        <p:cNvGrpSpPr/>
        <p:nvPr/>
      </p:nvGrpSpPr>
      <p:grpSpPr>
        <a:xfrm>
          <a:off x="0" y="0"/>
          <a:ext cx="0" cy="0"/>
          <a:chOff x="0" y="0"/>
          <a:chExt cx="0" cy="0"/>
        </a:xfrm>
      </p:grpSpPr>
      <p:sp>
        <p:nvSpPr>
          <p:cNvPr id="20" name="Google Shape;20;p26"/>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617567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780926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41202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22"/>
        <p:cNvGrpSpPr/>
        <p:nvPr/>
      </p:nvGrpSpPr>
      <p:grpSpPr>
        <a:xfrm>
          <a:off x="0" y="0"/>
          <a:ext cx="0" cy="0"/>
          <a:chOff x="0" y="0"/>
          <a:chExt cx="0" cy="0"/>
        </a:xfrm>
      </p:grpSpPr>
      <p:sp>
        <p:nvSpPr>
          <p:cNvPr id="23" name="Google Shape;23;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5" name="Google Shape;25;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7" name="Google Shape;27;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28"/>
        <p:cNvGrpSpPr/>
        <p:nvPr/>
      </p:nvGrpSpPr>
      <p:grpSpPr>
        <a:xfrm>
          <a:off x="0" y="0"/>
          <a:ext cx="0" cy="0"/>
          <a:chOff x="0" y="0"/>
          <a:chExt cx="0" cy="0"/>
        </a:xfrm>
      </p:grpSpPr>
      <p:sp>
        <p:nvSpPr>
          <p:cNvPr id="29" name="Google Shape;29;p28"/>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28"/>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35"/>
        <p:cNvGrpSpPr/>
        <p:nvPr/>
      </p:nvGrpSpPr>
      <p:grpSpPr>
        <a:xfrm>
          <a:off x="0" y="0"/>
          <a:ext cx="0" cy="0"/>
          <a:chOff x="0" y="0"/>
          <a:chExt cx="0" cy="0"/>
        </a:xfrm>
      </p:grpSpPr>
      <p:sp>
        <p:nvSpPr>
          <p:cNvPr id="36" name="Google Shape;36;p30"/>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37"/>
        <p:cNvGrpSpPr/>
        <p:nvPr/>
      </p:nvGrpSpPr>
      <p:grpSpPr>
        <a:xfrm>
          <a:off x="0" y="0"/>
          <a:ext cx="0" cy="0"/>
          <a:chOff x="0" y="0"/>
          <a:chExt cx="0" cy="0"/>
        </a:xfrm>
      </p:grpSpPr>
      <p:sp>
        <p:nvSpPr>
          <p:cNvPr id="38" name="Google Shape;38;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39" name="Google Shape;39;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40" name="Google Shape;40;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0000"/>
                </a:solidFill>
                <a:latin typeface="Century Gothic"/>
                <a:ea typeface="Century Gothic"/>
                <a:cs typeface="Century Gothic"/>
                <a:sym typeface="Century Gothic"/>
              </a:defRPr>
            </a:lvl1pPr>
            <a:lvl2pPr marL="0" marR="0" lvl="1" indent="0" algn="l" rtl="0">
              <a:spcBef>
                <a:spcPts val="0"/>
              </a:spcBef>
              <a:buNone/>
              <a:defRPr sz="1800">
                <a:solidFill>
                  <a:srgbClr val="000000"/>
                </a:solidFill>
                <a:latin typeface="Century Gothic"/>
                <a:ea typeface="Century Gothic"/>
                <a:cs typeface="Century Gothic"/>
                <a:sym typeface="Century Gothic"/>
              </a:defRPr>
            </a:lvl2pPr>
            <a:lvl3pPr marL="0" marR="0" lvl="2" indent="0" algn="l" rtl="0">
              <a:spcBef>
                <a:spcPts val="0"/>
              </a:spcBef>
              <a:buNone/>
              <a:defRPr sz="1800">
                <a:solidFill>
                  <a:srgbClr val="000000"/>
                </a:solidFill>
                <a:latin typeface="Century Gothic"/>
                <a:ea typeface="Century Gothic"/>
                <a:cs typeface="Century Gothic"/>
                <a:sym typeface="Century Gothic"/>
              </a:defRPr>
            </a:lvl3pPr>
            <a:lvl4pPr marL="0" marR="0" lvl="3" indent="0" algn="l" rtl="0">
              <a:spcBef>
                <a:spcPts val="0"/>
              </a:spcBef>
              <a:buNone/>
              <a:defRPr sz="1800">
                <a:solidFill>
                  <a:srgbClr val="000000"/>
                </a:solidFill>
                <a:latin typeface="Century Gothic"/>
                <a:ea typeface="Century Gothic"/>
                <a:cs typeface="Century Gothic"/>
                <a:sym typeface="Century Gothic"/>
              </a:defRPr>
            </a:lvl4pPr>
            <a:lvl5pPr marL="0" marR="0" lvl="4" indent="0" algn="l" rtl="0">
              <a:spcBef>
                <a:spcPts val="0"/>
              </a:spcBef>
              <a:buNone/>
              <a:defRPr sz="1800">
                <a:solidFill>
                  <a:srgbClr val="000000"/>
                </a:solidFill>
                <a:latin typeface="Century Gothic"/>
                <a:ea typeface="Century Gothic"/>
                <a:cs typeface="Century Gothic"/>
                <a:sym typeface="Century Gothic"/>
              </a:defRPr>
            </a:lvl5pPr>
            <a:lvl6pPr marL="0" marR="0" lvl="5" indent="0" algn="l" rtl="0">
              <a:spcBef>
                <a:spcPts val="0"/>
              </a:spcBef>
              <a:buNone/>
              <a:defRPr sz="1800">
                <a:solidFill>
                  <a:srgbClr val="000000"/>
                </a:solidFill>
                <a:latin typeface="Century Gothic"/>
                <a:ea typeface="Century Gothic"/>
                <a:cs typeface="Century Gothic"/>
                <a:sym typeface="Century Gothic"/>
              </a:defRPr>
            </a:lvl6pPr>
            <a:lvl7pPr marL="0" marR="0" lvl="6" indent="0" algn="l" rtl="0">
              <a:spcBef>
                <a:spcPts val="0"/>
              </a:spcBef>
              <a:buNone/>
              <a:defRPr sz="1800">
                <a:solidFill>
                  <a:srgbClr val="000000"/>
                </a:solidFill>
                <a:latin typeface="Century Gothic"/>
                <a:ea typeface="Century Gothic"/>
                <a:cs typeface="Century Gothic"/>
                <a:sym typeface="Century Gothic"/>
              </a:defRPr>
            </a:lvl7pPr>
            <a:lvl8pPr marL="0" marR="0" lvl="7" indent="0" algn="l" rtl="0">
              <a:spcBef>
                <a:spcPts val="0"/>
              </a:spcBef>
              <a:buNone/>
              <a:defRPr sz="1800">
                <a:solidFill>
                  <a:srgbClr val="000000"/>
                </a:solidFill>
                <a:latin typeface="Century Gothic"/>
                <a:ea typeface="Century Gothic"/>
                <a:cs typeface="Century Gothic"/>
                <a:sym typeface="Century Gothic"/>
              </a:defRPr>
            </a:lvl8pPr>
            <a:lvl9pPr marL="0" marR="0" lvl="8" indent="0" algn="l" rtl="0">
              <a:spcBef>
                <a:spcPts val="0"/>
              </a:spcBef>
              <a:buNone/>
              <a:defRPr sz="1800">
                <a:solidFill>
                  <a:srgbClr val="000000"/>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41"/>
        <p:cNvGrpSpPr/>
        <p:nvPr/>
      </p:nvGrpSpPr>
      <p:grpSpPr>
        <a:xfrm>
          <a:off x="0" y="0"/>
          <a:ext cx="0" cy="0"/>
          <a:chOff x="0" y="0"/>
          <a:chExt cx="0" cy="0"/>
        </a:xfrm>
      </p:grpSpPr>
      <p:sp>
        <p:nvSpPr>
          <p:cNvPr id="42" name="Google Shape;42;p3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32"/>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4" name="Google Shape;44;p3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5" name="Google Shape;4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46" name="Google Shape;4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47" name="Google Shape;4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0000"/>
                </a:solidFill>
                <a:latin typeface="Century Gothic"/>
                <a:ea typeface="Century Gothic"/>
                <a:cs typeface="Century Gothic"/>
                <a:sym typeface="Century Gothic"/>
              </a:defRPr>
            </a:lvl1pPr>
            <a:lvl2pPr marL="0" marR="0" lvl="1" indent="0" algn="l" rtl="0">
              <a:spcBef>
                <a:spcPts val="0"/>
              </a:spcBef>
              <a:buNone/>
              <a:defRPr sz="1800">
                <a:solidFill>
                  <a:srgbClr val="000000"/>
                </a:solidFill>
                <a:latin typeface="Century Gothic"/>
                <a:ea typeface="Century Gothic"/>
                <a:cs typeface="Century Gothic"/>
                <a:sym typeface="Century Gothic"/>
              </a:defRPr>
            </a:lvl2pPr>
            <a:lvl3pPr marL="0" marR="0" lvl="2" indent="0" algn="l" rtl="0">
              <a:spcBef>
                <a:spcPts val="0"/>
              </a:spcBef>
              <a:buNone/>
              <a:defRPr sz="1800">
                <a:solidFill>
                  <a:srgbClr val="000000"/>
                </a:solidFill>
                <a:latin typeface="Century Gothic"/>
                <a:ea typeface="Century Gothic"/>
                <a:cs typeface="Century Gothic"/>
                <a:sym typeface="Century Gothic"/>
              </a:defRPr>
            </a:lvl3pPr>
            <a:lvl4pPr marL="0" marR="0" lvl="3" indent="0" algn="l" rtl="0">
              <a:spcBef>
                <a:spcPts val="0"/>
              </a:spcBef>
              <a:buNone/>
              <a:defRPr sz="1800">
                <a:solidFill>
                  <a:srgbClr val="000000"/>
                </a:solidFill>
                <a:latin typeface="Century Gothic"/>
                <a:ea typeface="Century Gothic"/>
                <a:cs typeface="Century Gothic"/>
                <a:sym typeface="Century Gothic"/>
              </a:defRPr>
            </a:lvl4pPr>
            <a:lvl5pPr marL="0" marR="0" lvl="4" indent="0" algn="l" rtl="0">
              <a:spcBef>
                <a:spcPts val="0"/>
              </a:spcBef>
              <a:buNone/>
              <a:defRPr sz="1800">
                <a:solidFill>
                  <a:srgbClr val="000000"/>
                </a:solidFill>
                <a:latin typeface="Century Gothic"/>
                <a:ea typeface="Century Gothic"/>
                <a:cs typeface="Century Gothic"/>
                <a:sym typeface="Century Gothic"/>
              </a:defRPr>
            </a:lvl5pPr>
            <a:lvl6pPr marL="0" marR="0" lvl="5" indent="0" algn="l" rtl="0">
              <a:spcBef>
                <a:spcPts val="0"/>
              </a:spcBef>
              <a:buNone/>
              <a:defRPr sz="1800">
                <a:solidFill>
                  <a:srgbClr val="000000"/>
                </a:solidFill>
                <a:latin typeface="Century Gothic"/>
                <a:ea typeface="Century Gothic"/>
                <a:cs typeface="Century Gothic"/>
                <a:sym typeface="Century Gothic"/>
              </a:defRPr>
            </a:lvl6pPr>
            <a:lvl7pPr marL="0" marR="0" lvl="6" indent="0" algn="l" rtl="0">
              <a:spcBef>
                <a:spcPts val="0"/>
              </a:spcBef>
              <a:buNone/>
              <a:defRPr sz="1800">
                <a:solidFill>
                  <a:srgbClr val="000000"/>
                </a:solidFill>
                <a:latin typeface="Century Gothic"/>
                <a:ea typeface="Century Gothic"/>
                <a:cs typeface="Century Gothic"/>
                <a:sym typeface="Century Gothic"/>
              </a:defRPr>
            </a:lvl7pPr>
            <a:lvl8pPr marL="0" marR="0" lvl="7" indent="0" algn="l" rtl="0">
              <a:spcBef>
                <a:spcPts val="0"/>
              </a:spcBef>
              <a:buNone/>
              <a:defRPr sz="1800">
                <a:solidFill>
                  <a:srgbClr val="000000"/>
                </a:solidFill>
                <a:latin typeface="Century Gothic"/>
                <a:ea typeface="Century Gothic"/>
                <a:cs typeface="Century Gothic"/>
                <a:sym typeface="Century Gothic"/>
              </a:defRPr>
            </a:lvl8pPr>
            <a:lvl9pPr marL="0" marR="0" lvl="8" indent="0" algn="l" rtl="0">
              <a:spcBef>
                <a:spcPts val="0"/>
              </a:spcBef>
              <a:buNone/>
              <a:defRPr sz="1800">
                <a:solidFill>
                  <a:srgbClr val="000000"/>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48"/>
        <p:cNvGrpSpPr/>
        <p:nvPr/>
      </p:nvGrpSpPr>
      <p:grpSpPr>
        <a:xfrm>
          <a:off x="0" y="0"/>
          <a:ext cx="0" cy="0"/>
          <a:chOff x="0" y="0"/>
          <a:chExt cx="0" cy="0"/>
        </a:xfrm>
      </p:grpSpPr>
      <p:sp>
        <p:nvSpPr>
          <p:cNvPr id="49" name="Google Shape;49;p3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33"/>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51" name="Google Shape;51;p3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2" name="Google Shape;52;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53" name="Google Shape;53;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54" name="Google Shape;54;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0000"/>
                </a:solidFill>
                <a:latin typeface="Century Gothic"/>
                <a:ea typeface="Century Gothic"/>
                <a:cs typeface="Century Gothic"/>
                <a:sym typeface="Century Gothic"/>
              </a:defRPr>
            </a:lvl1pPr>
            <a:lvl2pPr marL="0" marR="0" lvl="1" indent="0" algn="l" rtl="0">
              <a:spcBef>
                <a:spcPts val="0"/>
              </a:spcBef>
              <a:buNone/>
              <a:defRPr sz="1800">
                <a:solidFill>
                  <a:srgbClr val="000000"/>
                </a:solidFill>
                <a:latin typeface="Century Gothic"/>
                <a:ea typeface="Century Gothic"/>
                <a:cs typeface="Century Gothic"/>
                <a:sym typeface="Century Gothic"/>
              </a:defRPr>
            </a:lvl2pPr>
            <a:lvl3pPr marL="0" marR="0" lvl="2" indent="0" algn="l" rtl="0">
              <a:spcBef>
                <a:spcPts val="0"/>
              </a:spcBef>
              <a:buNone/>
              <a:defRPr sz="1800">
                <a:solidFill>
                  <a:srgbClr val="000000"/>
                </a:solidFill>
                <a:latin typeface="Century Gothic"/>
                <a:ea typeface="Century Gothic"/>
                <a:cs typeface="Century Gothic"/>
                <a:sym typeface="Century Gothic"/>
              </a:defRPr>
            </a:lvl3pPr>
            <a:lvl4pPr marL="0" marR="0" lvl="3" indent="0" algn="l" rtl="0">
              <a:spcBef>
                <a:spcPts val="0"/>
              </a:spcBef>
              <a:buNone/>
              <a:defRPr sz="1800">
                <a:solidFill>
                  <a:srgbClr val="000000"/>
                </a:solidFill>
                <a:latin typeface="Century Gothic"/>
                <a:ea typeface="Century Gothic"/>
                <a:cs typeface="Century Gothic"/>
                <a:sym typeface="Century Gothic"/>
              </a:defRPr>
            </a:lvl4pPr>
            <a:lvl5pPr marL="0" marR="0" lvl="4" indent="0" algn="l" rtl="0">
              <a:spcBef>
                <a:spcPts val="0"/>
              </a:spcBef>
              <a:buNone/>
              <a:defRPr sz="1800">
                <a:solidFill>
                  <a:srgbClr val="000000"/>
                </a:solidFill>
                <a:latin typeface="Century Gothic"/>
                <a:ea typeface="Century Gothic"/>
                <a:cs typeface="Century Gothic"/>
                <a:sym typeface="Century Gothic"/>
              </a:defRPr>
            </a:lvl5pPr>
            <a:lvl6pPr marL="0" marR="0" lvl="5" indent="0" algn="l" rtl="0">
              <a:spcBef>
                <a:spcPts val="0"/>
              </a:spcBef>
              <a:buNone/>
              <a:defRPr sz="1800">
                <a:solidFill>
                  <a:srgbClr val="000000"/>
                </a:solidFill>
                <a:latin typeface="Century Gothic"/>
                <a:ea typeface="Century Gothic"/>
                <a:cs typeface="Century Gothic"/>
                <a:sym typeface="Century Gothic"/>
              </a:defRPr>
            </a:lvl6pPr>
            <a:lvl7pPr marL="0" marR="0" lvl="6" indent="0" algn="l" rtl="0">
              <a:spcBef>
                <a:spcPts val="0"/>
              </a:spcBef>
              <a:buNone/>
              <a:defRPr sz="1800">
                <a:solidFill>
                  <a:srgbClr val="000000"/>
                </a:solidFill>
                <a:latin typeface="Century Gothic"/>
                <a:ea typeface="Century Gothic"/>
                <a:cs typeface="Century Gothic"/>
                <a:sym typeface="Century Gothic"/>
              </a:defRPr>
            </a:lvl7pPr>
            <a:lvl8pPr marL="0" marR="0" lvl="7" indent="0" algn="l" rtl="0">
              <a:spcBef>
                <a:spcPts val="0"/>
              </a:spcBef>
              <a:buNone/>
              <a:defRPr sz="1800">
                <a:solidFill>
                  <a:srgbClr val="000000"/>
                </a:solidFill>
                <a:latin typeface="Century Gothic"/>
                <a:ea typeface="Century Gothic"/>
                <a:cs typeface="Century Gothic"/>
                <a:sym typeface="Century Gothic"/>
              </a:defRPr>
            </a:lvl8pPr>
            <a:lvl9pPr marL="0" marR="0" lvl="8" indent="0" algn="l" rtl="0">
              <a:spcBef>
                <a:spcPts val="0"/>
              </a:spcBef>
              <a:buNone/>
              <a:defRPr sz="1800">
                <a:solidFill>
                  <a:srgbClr val="000000"/>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VERTICAL_TEXT">
    <p:spTree>
      <p:nvGrpSpPr>
        <p:cNvPr id="1" name="Shape 55"/>
        <p:cNvGrpSpPr/>
        <p:nvPr/>
      </p:nvGrpSpPr>
      <p:grpSpPr>
        <a:xfrm>
          <a:off x="0" y="0"/>
          <a:ext cx="0" cy="0"/>
          <a:chOff x="0" y="0"/>
          <a:chExt cx="0" cy="0"/>
        </a:xfrm>
      </p:grpSpPr>
      <p:sp>
        <p:nvSpPr>
          <p:cNvPr id="56" name="Google Shape;56;p34"/>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3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3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59" name="Google Shape;59;p3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60" name="Google Shape;60;p3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0000"/>
                </a:solidFill>
                <a:latin typeface="Century Gothic"/>
                <a:ea typeface="Century Gothic"/>
                <a:cs typeface="Century Gothic"/>
                <a:sym typeface="Century Gothic"/>
              </a:defRPr>
            </a:lvl1pPr>
            <a:lvl2pPr marL="0" marR="0" lvl="1" indent="0" algn="l" rtl="0">
              <a:spcBef>
                <a:spcPts val="0"/>
              </a:spcBef>
              <a:buNone/>
              <a:defRPr sz="1800">
                <a:solidFill>
                  <a:srgbClr val="000000"/>
                </a:solidFill>
                <a:latin typeface="Century Gothic"/>
                <a:ea typeface="Century Gothic"/>
                <a:cs typeface="Century Gothic"/>
                <a:sym typeface="Century Gothic"/>
              </a:defRPr>
            </a:lvl2pPr>
            <a:lvl3pPr marL="0" marR="0" lvl="2" indent="0" algn="l" rtl="0">
              <a:spcBef>
                <a:spcPts val="0"/>
              </a:spcBef>
              <a:buNone/>
              <a:defRPr sz="1800">
                <a:solidFill>
                  <a:srgbClr val="000000"/>
                </a:solidFill>
                <a:latin typeface="Century Gothic"/>
                <a:ea typeface="Century Gothic"/>
                <a:cs typeface="Century Gothic"/>
                <a:sym typeface="Century Gothic"/>
              </a:defRPr>
            </a:lvl3pPr>
            <a:lvl4pPr marL="0" marR="0" lvl="3" indent="0" algn="l" rtl="0">
              <a:spcBef>
                <a:spcPts val="0"/>
              </a:spcBef>
              <a:buNone/>
              <a:defRPr sz="1800">
                <a:solidFill>
                  <a:srgbClr val="000000"/>
                </a:solidFill>
                <a:latin typeface="Century Gothic"/>
                <a:ea typeface="Century Gothic"/>
                <a:cs typeface="Century Gothic"/>
                <a:sym typeface="Century Gothic"/>
              </a:defRPr>
            </a:lvl4pPr>
            <a:lvl5pPr marL="0" marR="0" lvl="4" indent="0" algn="l" rtl="0">
              <a:spcBef>
                <a:spcPts val="0"/>
              </a:spcBef>
              <a:buNone/>
              <a:defRPr sz="1800">
                <a:solidFill>
                  <a:srgbClr val="000000"/>
                </a:solidFill>
                <a:latin typeface="Century Gothic"/>
                <a:ea typeface="Century Gothic"/>
                <a:cs typeface="Century Gothic"/>
                <a:sym typeface="Century Gothic"/>
              </a:defRPr>
            </a:lvl5pPr>
            <a:lvl6pPr marL="0" marR="0" lvl="5" indent="0" algn="l" rtl="0">
              <a:spcBef>
                <a:spcPts val="0"/>
              </a:spcBef>
              <a:buNone/>
              <a:defRPr sz="1800">
                <a:solidFill>
                  <a:srgbClr val="000000"/>
                </a:solidFill>
                <a:latin typeface="Century Gothic"/>
                <a:ea typeface="Century Gothic"/>
                <a:cs typeface="Century Gothic"/>
                <a:sym typeface="Century Gothic"/>
              </a:defRPr>
            </a:lvl6pPr>
            <a:lvl7pPr marL="0" marR="0" lvl="6" indent="0" algn="l" rtl="0">
              <a:spcBef>
                <a:spcPts val="0"/>
              </a:spcBef>
              <a:buNone/>
              <a:defRPr sz="1800">
                <a:solidFill>
                  <a:srgbClr val="000000"/>
                </a:solidFill>
                <a:latin typeface="Century Gothic"/>
                <a:ea typeface="Century Gothic"/>
                <a:cs typeface="Century Gothic"/>
                <a:sym typeface="Century Gothic"/>
              </a:defRPr>
            </a:lvl7pPr>
            <a:lvl8pPr marL="0" marR="0" lvl="7" indent="0" algn="l" rtl="0">
              <a:spcBef>
                <a:spcPts val="0"/>
              </a:spcBef>
              <a:buNone/>
              <a:defRPr sz="1800">
                <a:solidFill>
                  <a:srgbClr val="000000"/>
                </a:solidFill>
                <a:latin typeface="Century Gothic"/>
                <a:ea typeface="Century Gothic"/>
                <a:cs typeface="Century Gothic"/>
                <a:sym typeface="Century Gothic"/>
              </a:defRPr>
            </a:lvl8pPr>
            <a:lvl9pPr marL="0" marR="0" lvl="8" indent="0" algn="l" rtl="0">
              <a:spcBef>
                <a:spcPts val="0"/>
              </a:spcBef>
              <a:buNone/>
              <a:defRPr sz="1800">
                <a:solidFill>
                  <a:srgbClr val="000000"/>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24"/>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9pPr>
          </a:lstStyle>
          <a:p>
            <a:endParaRPr/>
          </a:p>
        </p:txBody>
      </p:sp>
      <p:pic>
        <p:nvPicPr>
          <p:cNvPr id="12" name="Google Shape;12;p24"/>
          <p:cNvPicPr preferRelativeResize="0"/>
          <p:nvPr/>
        </p:nvPicPr>
        <p:blipFill rotWithShape="1">
          <a:blip r:embed="rId14">
            <a:alphaModFix/>
          </a:blip>
          <a:srcRect/>
          <a:stretch/>
        </p:blipFill>
        <p:spPr>
          <a:xfrm>
            <a:off x="10485120" y="-61459"/>
            <a:ext cx="1627856" cy="563137"/>
          </a:xfrm>
          <a:prstGeom prst="rect">
            <a:avLst/>
          </a:prstGeom>
          <a:noFill/>
          <a:ln>
            <a:noFill/>
          </a:ln>
        </p:spPr>
      </p:pic>
      <p:pic>
        <p:nvPicPr>
          <p:cNvPr id="13" name="Google Shape;13;p24"/>
          <p:cNvPicPr preferRelativeResize="0"/>
          <p:nvPr/>
        </p:nvPicPr>
        <p:blipFill rotWithShape="1">
          <a:blip r:embed="rId15">
            <a:alphaModFix/>
          </a:blip>
          <a:srcRect/>
          <a:stretch/>
        </p:blipFill>
        <p:spPr>
          <a:xfrm>
            <a:off x="1" y="0"/>
            <a:ext cx="4775200" cy="417830"/>
          </a:xfrm>
          <a:prstGeom prst="rect">
            <a:avLst/>
          </a:prstGeom>
          <a:noFill/>
          <a:ln>
            <a:noFill/>
          </a:ln>
        </p:spPr>
      </p:pic>
      <p:sp>
        <p:nvSpPr>
          <p:cNvPr id="14" name="Google Shape;14;p24"/>
          <p:cNvSpPr/>
          <p:nvPr/>
        </p:nvSpPr>
        <p:spPr>
          <a:xfrm>
            <a:off x="9088583" y="6572243"/>
            <a:ext cx="843464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b="0" i="0" u="none" strike="noStrike" cap="none">
                <a:solidFill>
                  <a:srgbClr val="002060"/>
                </a:solidFill>
                <a:latin typeface="Century Gothic"/>
                <a:ea typeface="Century Gothic"/>
                <a:cs typeface="Century Gothic"/>
                <a:sym typeface="Century Gothic"/>
              </a:rPr>
              <a:t>Material</a:t>
            </a:r>
            <a:r>
              <a:rPr lang="en-GB" sz="1100" b="0" i="0" u="none" strike="noStrike" cap="none">
                <a:solidFill>
                  <a:srgbClr val="002060"/>
                </a:solidFill>
                <a:latin typeface="Arial"/>
                <a:ea typeface="Arial"/>
                <a:cs typeface="Arial"/>
                <a:sym typeface="Arial"/>
              </a:rPr>
              <a:t> </a:t>
            </a:r>
            <a:r>
              <a:rPr lang="en-GB" sz="1100" b="0" i="0" u="none" strike="noStrike" cap="none">
                <a:solidFill>
                  <a:srgbClr val="002060"/>
                </a:solidFill>
                <a:latin typeface="Century Gothic"/>
                <a:ea typeface="Century Gothic"/>
                <a:cs typeface="Century Gothic"/>
                <a:sym typeface="Century Gothic"/>
              </a:rPr>
              <a:t>licensed as </a:t>
            </a:r>
            <a:r>
              <a:rPr lang="en-GB" sz="1100" b="1" i="0" u="sng" strike="noStrike" cap="none">
                <a:solidFill>
                  <a:srgbClr val="FFFFFF"/>
                </a:solidFill>
                <a:latin typeface="Century Gothic"/>
                <a:ea typeface="Century Gothic"/>
                <a:cs typeface="Century Gothic"/>
                <a:sym typeface="Century Gothic"/>
                <a:hlinkClick r:id="rId16">
                  <a:extLst>
                    <a:ext uri="{A12FA001-AC4F-418D-AE19-62706E023703}">
                      <ahyp:hlinkClr xmlns:ahyp="http://schemas.microsoft.com/office/drawing/2018/hyperlinkcolor" val="tx"/>
                    </a:ext>
                  </a:extLst>
                </a:hlinkClick>
              </a:rPr>
              <a:t>CC BY-NC-SA 4.0</a:t>
            </a:r>
            <a:br>
              <a:rPr lang="en-GB" sz="1100" b="0" i="0" u="none" strike="noStrike" cap="none">
                <a:solidFill>
                  <a:srgbClr val="000000"/>
                </a:solidFill>
                <a:latin typeface="Century Gothic"/>
                <a:ea typeface="Century Gothic"/>
                <a:cs typeface="Century Gothic"/>
                <a:sym typeface="Century Gothic"/>
              </a:rPr>
            </a:br>
            <a:endParaRPr sz="1100">
              <a:solidFill>
                <a:srgbClr val="000000"/>
              </a:solidFill>
              <a:latin typeface="Century Gothic"/>
              <a:ea typeface="Century Gothic"/>
              <a:cs typeface="Century Gothic"/>
              <a:sym typeface="Century Gothic"/>
            </a:endParaRPr>
          </a:p>
        </p:txBody>
      </p:sp>
      <p:sp>
        <p:nvSpPr>
          <p:cNvPr id="15" name="Google Shape;15;p24"/>
          <p:cNvSpPr/>
          <p:nvPr/>
        </p:nvSpPr>
        <p:spPr>
          <a:xfrm>
            <a:off x="2" y="6572241"/>
            <a:ext cx="8434647"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050">
                <a:solidFill>
                  <a:srgbClr val="002060"/>
                </a:solidFill>
                <a:latin typeface="Century Gothic"/>
                <a:ea typeface="Century Gothic"/>
                <a:cs typeface="Century Gothic"/>
                <a:sym typeface="Century Gothic"/>
              </a:rPr>
              <a:t>Rachel Hawkes</a:t>
            </a:r>
            <a:endParaRPr sz="1050">
              <a:solidFill>
                <a:srgbClr val="000000"/>
              </a:solidFill>
              <a:latin typeface="Century Gothic"/>
              <a:ea typeface="Century Gothic"/>
              <a:cs typeface="Century Gothic"/>
              <a:sym typeface="Century Gothic"/>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 id="2147483659" r:id="rId10"/>
    <p:sldLayoutId id="214748367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458722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oasis-database.org/concern/summaries/np193916n?locale=en"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resources.ncelp.org/concern/resources/t722h880z?locale=en"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multilngprofiler.net/"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s://resources.ncelp.org/concern/resources/sq87bw293?locale=en"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s://oasis-database.org/concern/summaries/765371506?locale=en"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s://oasis-database.org/concern/summaries/3x816m604?locale=en"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s://oasis-database.org/concern/summaries/jm214p25t?locale=en"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s://oasis-database.org/concern/summaries/4f16c2963?locale=en"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9.png"/><Relationship Id="rId5" Type="http://schemas.openxmlformats.org/officeDocument/2006/relationships/image" Target="../media/image14.png"/><Relationship Id="rId4"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2.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audio" Target="../media/audio6.wav"/><Relationship Id="rId3" Type="http://schemas.openxmlformats.org/officeDocument/2006/relationships/slideLayout" Target="../slideLayouts/slideLayout2.xml"/><Relationship Id="rId7" Type="http://schemas.openxmlformats.org/officeDocument/2006/relationships/image" Target="../media/image27.jpeg"/><Relationship Id="rId12" Type="http://schemas.openxmlformats.org/officeDocument/2006/relationships/audio" Target="../media/audio5.wav"/><Relationship Id="rId17" Type="http://schemas.openxmlformats.org/officeDocument/2006/relationships/image" Target="../media/image30.png"/><Relationship Id="rId2" Type="http://schemas.openxmlformats.org/officeDocument/2006/relationships/audio" Target="../media/media2.wav"/><Relationship Id="rId16" Type="http://schemas.openxmlformats.org/officeDocument/2006/relationships/audio" Target="../media/audio7.wav"/><Relationship Id="rId1" Type="http://schemas.microsoft.com/office/2007/relationships/media" Target="../media/media2.wav"/><Relationship Id="rId6" Type="http://schemas.openxmlformats.org/officeDocument/2006/relationships/image" Target="../media/image26.tiff"/><Relationship Id="rId11" Type="http://schemas.openxmlformats.org/officeDocument/2006/relationships/audio" Target="../media/audio4.wav"/><Relationship Id="rId5" Type="http://schemas.openxmlformats.org/officeDocument/2006/relationships/image" Target="../media/image25.png"/><Relationship Id="rId15" Type="http://schemas.openxmlformats.org/officeDocument/2006/relationships/image" Target="../media/image29.png"/><Relationship Id="rId10" Type="http://schemas.openxmlformats.org/officeDocument/2006/relationships/audio" Target="../media/audio3.wav"/><Relationship Id="rId4" Type="http://schemas.openxmlformats.org/officeDocument/2006/relationships/notesSlide" Target="../notesSlides/notesSlide35.xml"/><Relationship Id="rId9" Type="http://schemas.openxmlformats.org/officeDocument/2006/relationships/audio" Target="../media/audio2.wav"/><Relationship Id="rId14" Type="http://schemas.openxmlformats.org/officeDocument/2006/relationships/image" Target="../media/image28.jpeg"/></Relationships>
</file>

<file path=ppt/slides/_rels/slide43.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slideLayout" Target="../slideLayouts/slideLayout2.xml"/><Relationship Id="rId7" Type="http://schemas.openxmlformats.org/officeDocument/2006/relationships/image" Target="../media/image36.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35.png"/><Relationship Id="rId5" Type="http://schemas.openxmlformats.org/officeDocument/2006/relationships/image" Target="../media/image34.jpeg"/><Relationship Id="rId10" Type="http://schemas.openxmlformats.org/officeDocument/2006/relationships/image" Target="../media/image21.png"/><Relationship Id="rId4" Type="http://schemas.openxmlformats.org/officeDocument/2006/relationships/notesSlide" Target="../notesSlides/notesSlide39.xml"/><Relationship Id="rId9" Type="http://schemas.openxmlformats.org/officeDocument/2006/relationships/image" Target="../media/image38.jpeg"/></Relationships>
</file>

<file path=ppt/slides/_rels/slide47.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audio" Target="../media/audio8.wav"/><Relationship Id="rId7" Type="http://schemas.openxmlformats.org/officeDocument/2006/relationships/audio" Target="../media/audio12.wav"/><Relationship Id="rId2" Type="http://schemas.openxmlformats.org/officeDocument/2006/relationships/notesSlide" Target="../notesSlides/notesSlide40.xml"/><Relationship Id="rId1" Type="http://schemas.openxmlformats.org/officeDocument/2006/relationships/slideLayout" Target="../slideLayouts/slideLayout5.xml"/><Relationship Id="rId6" Type="http://schemas.openxmlformats.org/officeDocument/2006/relationships/audio" Target="../media/audio11.wav"/><Relationship Id="rId5" Type="http://schemas.openxmlformats.org/officeDocument/2006/relationships/audio" Target="../media/audio10.wav"/><Relationship Id="rId10" Type="http://schemas.openxmlformats.org/officeDocument/2006/relationships/image" Target="../media/image40.png"/><Relationship Id="rId4" Type="http://schemas.openxmlformats.org/officeDocument/2006/relationships/audio" Target="../media/audio9.wav"/><Relationship Id="rId9" Type="http://schemas.openxmlformats.org/officeDocument/2006/relationships/image" Target="../media/image39.png"/></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tiff"/><Relationship Id="rId2" Type="http://schemas.openxmlformats.org/officeDocument/2006/relationships/notesSlide" Target="../notesSlides/notesSlide41.xml"/><Relationship Id="rId1" Type="http://schemas.openxmlformats.org/officeDocument/2006/relationships/slideLayout" Target="../slideLayouts/slideLayout5.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png"/></Relationships>
</file>

<file path=ppt/slides/_rels/slide49.xml.rels><?xml version="1.0" encoding="UTF-8" standalone="yes"?>
<Relationships xmlns="http://schemas.openxmlformats.org/package/2006/relationships"><Relationship Id="rId8" Type="http://schemas.openxmlformats.org/officeDocument/2006/relationships/image" Target="../media/image51.jpeg"/><Relationship Id="rId13" Type="http://schemas.openxmlformats.org/officeDocument/2006/relationships/image" Target="../media/image54.jpeg"/><Relationship Id="rId3" Type="http://schemas.openxmlformats.org/officeDocument/2006/relationships/image" Target="../media/image46.jpeg"/><Relationship Id="rId7" Type="http://schemas.openxmlformats.org/officeDocument/2006/relationships/image" Target="../media/image50.jpeg"/><Relationship Id="rId12" Type="http://schemas.openxmlformats.org/officeDocument/2006/relationships/image" Target="../media/image53.png"/><Relationship Id="rId17" Type="http://schemas.openxmlformats.org/officeDocument/2006/relationships/image" Target="../media/image57.png"/><Relationship Id="rId2" Type="http://schemas.openxmlformats.org/officeDocument/2006/relationships/notesSlide" Target="../notesSlides/notesSlide42.xml"/><Relationship Id="rId16" Type="http://schemas.openxmlformats.org/officeDocument/2006/relationships/image" Target="../media/image42.png"/><Relationship Id="rId1" Type="http://schemas.openxmlformats.org/officeDocument/2006/relationships/slideLayout" Target="../slideLayouts/slideLayout5.xml"/><Relationship Id="rId6" Type="http://schemas.openxmlformats.org/officeDocument/2006/relationships/image" Target="../media/image49.jpeg"/><Relationship Id="rId11" Type="http://schemas.openxmlformats.org/officeDocument/2006/relationships/image" Target="../media/image44.jpeg"/><Relationship Id="rId5" Type="http://schemas.openxmlformats.org/officeDocument/2006/relationships/image" Target="../media/image48.jpeg"/><Relationship Id="rId15" Type="http://schemas.openxmlformats.org/officeDocument/2006/relationships/image" Target="../media/image56.jpeg"/><Relationship Id="rId10" Type="http://schemas.openxmlformats.org/officeDocument/2006/relationships/image" Target="../media/image43.jpeg"/><Relationship Id="rId4" Type="http://schemas.openxmlformats.org/officeDocument/2006/relationships/image" Target="../media/image47.jpeg"/><Relationship Id="rId9" Type="http://schemas.openxmlformats.org/officeDocument/2006/relationships/image" Target="../media/image52.jpeg"/><Relationship Id="rId14" Type="http://schemas.openxmlformats.org/officeDocument/2006/relationships/image" Target="../media/image5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audio" Target="../media/audio17.wav"/><Relationship Id="rId13" Type="http://schemas.openxmlformats.org/officeDocument/2006/relationships/image" Target="../media/image61.png"/><Relationship Id="rId18" Type="http://schemas.openxmlformats.org/officeDocument/2006/relationships/image" Target="../media/image66.png"/><Relationship Id="rId3" Type="http://schemas.openxmlformats.org/officeDocument/2006/relationships/image" Target="../media/image58.jpeg"/><Relationship Id="rId21" Type="http://schemas.openxmlformats.org/officeDocument/2006/relationships/image" Target="../media/image69.png"/><Relationship Id="rId7" Type="http://schemas.openxmlformats.org/officeDocument/2006/relationships/audio" Target="../media/audio16.wav"/><Relationship Id="rId12" Type="http://schemas.openxmlformats.org/officeDocument/2006/relationships/image" Target="../media/image60.png"/><Relationship Id="rId17" Type="http://schemas.openxmlformats.org/officeDocument/2006/relationships/image" Target="../media/image65.png"/><Relationship Id="rId2" Type="http://schemas.openxmlformats.org/officeDocument/2006/relationships/notesSlide" Target="../notesSlides/notesSlide43.xml"/><Relationship Id="rId16" Type="http://schemas.openxmlformats.org/officeDocument/2006/relationships/image" Target="../media/image64.png"/><Relationship Id="rId20"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audio" Target="../media/audio15.wav"/><Relationship Id="rId11" Type="http://schemas.openxmlformats.org/officeDocument/2006/relationships/image" Target="../media/image59.tiff"/><Relationship Id="rId5" Type="http://schemas.openxmlformats.org/officeDocument/2006/relationships/audio" Target="../media/audio14.wav"/><Relationship Id="rId15" Type="http://schemas.openxmlformats.org/officeDocument/2006/relationships/image" Target="../media/image63.png"/><Relationship Id="rId10" Type="http://schemas.openxmlformats.org/officeDocument/2006/relationships/audio" Target="../media/audio19.wav"/><Relationship Id="rId19" Type="http://schemas.openxmlformats.org/officeDocument/2006/relationships/image" Target="../media/image67.png"/><Relationship Id="rId4" Type="http://schemas.openxmlformats.org/officeDocument/2006/relationships/image" Target="../media/image14.png"/><Relationship Id="rId9" Type="http://schemas.openxmlformats.org/officeDocument/2006/relationships/audio" Target="../media/audio18.wav"/><Relationship Id="rId14" Type="http://schemas.openxmlformats.org/officeDocument/2006/relationships/image" Target="../media/image62.png"/><Relationship Id="rId22" Type="http://schemas.openxmlformats.org/officeDocument/2006/relationships/image" Target="../media/image70.png"/></Relationships>
</file>

<file path=ppt/slides/_rels/slide51.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slideLayout" Target="../slideLayouts/slideLayout2.xml"/><Relationship Id="rId7" Type="http://schemas.openxmlformats.org/officeDocument/2006/relationships/image" Target="../media/image73.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72.tiff"/><Relationship Id="rId5" Type="http://schemas.openxmlformats.org/officeDocument/2006/relationships/image" Target="../media/image71.png"/><Relationship Id="rId4" Type="http://schemas.openxmlformats.org/officeDocument/2006/relationships/notesSlide" Target="../notesSlides/notesSlide44.xml"/><Relationship Id="rId9" Type="http://schemas.openxmlformats.org/officeDocument/2006/relationships/image" Target="../media/image21.png"/></Relationships>
</file>

<file path=ppt/slides/_rels/slide52.xml.rels><?xml version="1.0" encoding="UTF-8" standalone="yes"?>
<Relationships xmlns="http://schemas.openxmlformats.org/package/2006/relationships"><Relationship Id="rId3" Type="http://schemas.openxmlformats.org/officeDocument/2006/relationships/image" Target="../media/image75.jpeg"/><Relationship Id="rId7" Type="http://schemas.microsoft.com/office/2007/relationships/hdphoto" Target="../media/hdphoto2.wdp"/><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77.png"/><Relationship Id="rId5" Type="http://schemas.microsoft.com/office/2007/relationships/hdphoto" Target="../media/hdphoto1.wdp"/><Relationship Id="rId4" Type="http://schemas.openxmlformats.org/officeDocument/2006/relationships/image" Target="../media/image76.png"/></Relationships>
</file>

<file path=ppt/slides/_rels/slide53.xml.rels><?xml version="1.0" encoding="UTF-8" standalone="yes"?>
<Relationships xmlns="http://schemas.openxmlformats.org/package/2006/relationships"><Relationship Id="rId3" Type="http://schemas.openxmlformats.org/officeDocument/2006/relationships/hyperlink" Target="https://resources.ncelp.org/catalog?utf8=%E2%9C%93&amp;search_field=all_fields&amp;q=culture+collection"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hyperlink" Target="https://resources.ncelp.org/all-collections"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7.xml"/><Relationship Id="rId1" Type="http://schemas.openxmlformats.org/officeDocument/2006/relationships/slideLayout" Target="../slideLayouts/slideLayout15.xml"/><Relationship Id="rId5" Type="http://schemas.openxmlformats.org/officeDocument/2006/relationships/image" Target="../media/image78.png"/><Relationship Id="rId4" Type="http://schemas.openxmlformats.org/officeDocument/2006/relationships/hyperlink" Target="http://www.ncelp.org/cpd"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mailto:enquiries@ncelp.org" TargetMode="External"/><Relationship Id="rId2" Type="http://schemas.openxmlformats.org/officeDocument/2006/relationships/notesSlide" Target="../notesSlides/notesSlide48.xml"/><Relationship Id="rId1" Type="http://schemas.openxmlformats.org/officeDocument/2006/relationships/slideLayout" Target="../slideLayouts/slideLayout13.xml"/><Relationship Id="rId6" Type="http://schemas.openxmlformats.org/officeDocument/2006/relationships/image" Target="../media/image80.png"/><Relationship Id="rId5" Type="http://schemas.openxmlformats.org/officeDocument/2006/relationships/image" Target="../media/image79.tiff"/><Relationship Id="rId4" Type="http://schemas.openxmlformats.org/officeDocument/2006/relationships/hyperlink" Target="https://oasis-database.org/"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doi.org/10.1111/lang.12374" TargetMode="External"/><Relationship Id="rId2" Type="http://schemas.openxmlformats.org/officeDocument/2006/relationships/hyperlink" Target="https://doi.org/10.1191/1362168805lr161oa" TargetMode="External"/><Relationship Id="rId1" Type="http://schemas.openxmlformats.org/officeDocument/2006/relationships/slideLayout" Target="../slideLayouts/slideLayout2.xml"/><Relationship Id="rId4" Type="http://schemas.openxmlformats.org/officeDocument/2006/relationships/hyperlink" Target="https://doi.org/10.1093/applin/amu058"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8" Type="http://schemas.openxmlformats.org/officeDocument/2006/relationships/image" Target="../media/image48.jpeg"/><Relationship Id="rId13" Type="http://schemas.openxmlformats.org/officeDocument/2006/relationships/image" Target="../media/image50.jpeg"/><Relationship Id="rId3" Type="http://schemas.openxmlformats.org/officeDocument/2006/relationships/image" Target="../media/image44.jpeg"/><Relationship Id="rId7" Type="http://schemas.openxmlformats.org/officeDocument/2006/relationships/image" Target="../media/image46.jpeg"/><Relationship Id="rId12" Type="http://schemas.openxmlformats.org/officeDocument/2006/relationships/image" Target="../media/image55.jpeg"/><Relationship Id="rId17" Type="http://schemas.openxmlformats.org/officeDocument/2006/relationships/image" Target="../media/image57.png"/><Relationship Id="rId2" Type="http://schemas.openxmlformats.org/officeDocument/2006/relationships/notesSlide" Target="../notesSlides/notesSlide53.xml"/><Relationship Id="rId16" Type="http://schemas.openxmlformats.org/officeDocument/2006/relationships/image" Target="../media/image52.jpeg"/><Relationship Id="rId1" Type="http://schemas.openxmlformats.org/officeDocument/2006/relationships/slideLayout" Target="../slideLayouts/slideLayout5.xml"/><Relationship Id="rId6" Type="http://schemas.openxmlformats.org/officeDocument/2006/relationships/image" Target="../media/image47.jpeg"/><Relationship Id="rId11" Type="http://schemas.openxmlformats.org/officeDocument/2006/relationships/image" Target="../media/image56.jpeg"/><Relationship Id="rId5" Type="http://schemas.openxmlformats.org/officeDocument/2006/relationships/image" Target="../media/image42.png"/><Relationship Id="rId15" Type="http://schemas.openxmlformats.org/officeDocument/2006/relationships/image" Target="../media/image51.jpeg"/><Relationship Id="rId10" Type="http://schemas.openxmlformats.org/officeDocument/2006/relationships/image" Target="../media/image81.png"/><Relationship Id="rId4" Type="http://schemas.openxmlformats.org/officeDocument/2006/relationships/image" Target="../media/image43.jpeg"/><Relationship Id="rId9" Type="http://schemas.openxmlformats.org/officeDocument/2006/relationships/image" Target="../media/image54.jpeg"/><Relationship Id="rId14" Type="http://schemas.openxmlformats.org/officeDocument/2006/relationships/image" Target="../media/image49.jpeg"/></Relationships>
</file>

<file path=ppt/slides/_rels/slide63.xml.rels><?xml version="1.0" encoding="UTF-8" standalone="yes"?>
<Relationships xmlns="http://schemas.openxmlformats.org/package/2006/relationships"><Relationship Id="rId3" Type="http://schemas.openxmlformats.org/officeDocument/2006/relationships/image" Target="../media/image75.jpeg"/><Relationship Id="rId7" Type="http://schemas.microsoft.com/office/2007/relationships/hdphoto" Target="../media/hdphoto2.wdp"/><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77.png"/><Relationship Id="rId5" Type="http://schemas.microsoft.com/office/2007/relationships/hdphoto" Target="../media/hdphoto1.wdp"/><Relationship Id="rId4" Type="http://schemas.openxmlformats.org/officeDocument/2006/relationships/image" Target="../media/image7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71"/>
        <p:cNvGrpSpPr/>
        <p:nvPr/>
      </p:nvGrpSpPr>
      <p:grpSpPr>
        <a:xfrm>
          <a:off x="0" y="0"/>
          <a:ext cx="0" cy="0"/>
          <a:chOff x="0" y="0"/>
          <a:chExt cx="0" cy="0"/>
        </a:xfrm>
      </p:grpSpPr>
      <p:grpSp>
        <p:nvGrpSpPr>
          <p:cNvPr id="72" name="Google Shape;72;p1" descr="background rectangle"/>
          <p:cNvGrpSpPr/>
          <p:nvPr/>
        </p:nvGrpSpPr>
        <p:grpSpPr>
          <a:xfrm>
            <a:off x="-56445" y="0"/>
            <a:ext cx="12192000" cy="6858000"/>
            <a:chOff x="-56445" y="0"/>
            <a:chExt cx="12192000" cy="6858000"/>
          </a:xfrm>
        </p:grpSpPr>
        <p:grpSp>
          <p:nvGrpSpPr>
            <p:cNvPr id="73" name="Google Shape;73;p1"/>
            <p:cNvGrpSpPr/>
            <p:nvPr/>
          </p:nvGrpSpPr>
          <p:grpSpPr>
            <a:xfrm>
              <a:off x="-56445" y="0"/>
              <a:ext cx="12192000" cy="6858000"/>
              <a:chOff x="0" y="0"/>
              <a:chExt cx="12192000" cy="6858000"/>
            </a:xfrm>
          </p:grpSpPr>
          <p:sp>
            <p:nvSpPr>
              <p:cNvPr id="74" name="Google Shape;74;p1"/>
              <p:cNvSpPr/>
              <p:nvPr/>
            </p:nvSpPr>
            <p:spPr>
              <a:xfrm rot="5400000">
                <a:off x="4992512" y="-341488"/>
                <a:ext cx="6857998" cy="7540978"/>
              </a:xfrm>
              <a:prstGeom prst="triangle">
                <a:avLst>
                  <a:gd name="adj" fmla="val 0"/>
                </a:avLst>
              </a:prstGeom>
              <a:solidFill>
                <a:srgbClr val="FDEFE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wentieth Century"/>
                  <a:buNone/>
                </a:pPr>
                <a:endParaRPr sz="1800" b="0" i="0" u="none" strike="noStrike" cap="none">
                  <a:solidFill>
                    <a:srgbClr val="FFFFFF"/>
                  </a:solidFill>
                  <a:latin typeface="Twentieth Century"/>
                  <a:ea typeface="Twentieth Century"/>
                  <a:cs typeface="Twentieth Century"/>
                  <a:sym typeface="Twentieth Century"/>
                </a:endParaRPr>
              </a:p>
            </p:txBody>
          </p:sp>
          <p:sp>
            <p:nvSpPr>
              <p:cNvPr id="75" name="Google Shape;75;p1"/>
              <p:cNvSpPr/>
              <p:nvPr/>
            </p:nvSpPr>
            <p:spPr>
              <a:xfrm>
                <a:off x="0" y="0"/>
                <a:ext cx="4651022" cy="6858000"/>
              </a:xfrm>
              <a:prstGeom prst="rect">
                <a:avLst/>
              </a:prstGeom>
              <a:solidFill>
                <a:srgbClr val="FDEFE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wentieth Century"/>
                  <a:buNone/>
                </a:pPr>
                <a:endParaRPr sz="1800" b="0" i="0" u="none" strike="noStrike" cap="none">
                  <a:solidFill>
                    <a:srgbClr val="FFFFFF"/>
                  </a:solidFill>
                  <a:latin typeface="Twentieth Century"/>
                  <a:ea typeface="Twentieth Century"/>
                  <a:cs typeface="Twentieth Century"/>
                  <a:sym typeface="Twentieth Century"/>
                </a:endParaRPr>
              </a:p>
            </p:txBody>
          </p:sp>
        </p:grpSp>
        <p:sp>
          <p:nvSpPr>
            <p:cNvPr id="76" name="Google Shape;76;p1"/>
            <p:cNvSpPr/>
            <p:nvPr/>
          </p:nvSpPr>
          <p:spPr>
            <a:xfrm rot="5400000">
              <a:off x="4636029" y="-341488"/>
              <a:ext cx="6857998" cy="7540978"/>
            </a:xfrm>
            <a:prstGeom prst="triangle">
              <a:avLst>
                <a:gd name="adj" fmla="val 0"/>
              </a:avLst>
            </a:prstGeom>
            <a:solidFill>
              <a:srgbClr val="E567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wentieth Century"/>
                <a:buNone/>
              </a:pPr>
              <a:endParaRPr sz="1800" b="0" i="0" u="none" strike="noStrike" cap="none">
                <a:solidFill>
                  <a:srgbClr val="FFFFFF"/>
                </a:solidFill>
                <a:latin typeface="Twentieth Century"/>
                <a:ea typeface="Twentieth Century"/>
                <a:cs typeface="Twentieth Century"/>
                <a:sym typeface="Twentieth Century"/>
              </a:endParaRPr>
            </a:p>
          </p:txBody>
        </p:sp>
      </p:grpSp>
      <p:sp>
        <p:nvSpPr>
          <p:cNvPr id="77" name="Google Shape;77;p1" descr="background rectangle"/>
          <p:cNvSpPr/>
          <p:nvPr/>
        </p:nvSpPr>
        <p:spPr>
          <a:xfrm>
            <a:off x="-56445" y="0"/>
            <a:ext cx="4350984" cy="6858000"/>
          </a:xfrm>
          <a:prstGeom prst="rect">
            <a:avLst/>
          </a:prstGeom>
          <a:solidFill>
            <a:srgbClr val="E567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wentieth Century"/>
              <a:buNone/>
            </a:pPr>
            <a:endParaRPr sz="1800" b="0" i="0" u="none" strike="noStrike" cap="none">
              <a:solidFill>
                <a:srgbClr val="FFFFFF"/>
              </a:solidFill>
              <a:latin typeface="Twentieth Century"/>
              <a:ea typeface="Twentieth Century"/>
              <a:cs typeface="Twentieth Century"/>
              <a:sym typeface="Twentieth Century"/>
            </a:endParaRPr>
          </a:p>
        </p:txBody>
      </p:sp>
      <p:sp>
        <p:nvSpPr>
          <p:cNvPr id="78" name="Google Shape;78;p1"/>
          <p:cNvSpPr txBox="1">
            <a:spLocks noGrp="1"/>
          </p:cNvSpPr>
          <p:nvPr>
            <p:ph type="ctrTitle"/>
          </p:nvPr>
        </p:nvSpPr>
        <p:spPr>
          <a:xfrm>
            <a:off x="56445" y="136187"/>
            <a:ext cx="9203911" cy="3968885"/>
          </a:xfrm>
          <a:prstGeom prst="rect">
            <a:avLst/>
          </a:prstGeom>
          <a:noFill/>
          <a:ln>
            <a:noFill/>
          </a:ln>
        </p:spPr>
        <p:txBody>
          <a:bodyPr spcFirstLastPara="1" wrap="square" lIns="91425" tIns="45700" rIns="91425" bIns="45700" anchor="b" anchorCtr="0">
            <a:normAutofit fontScale="90000"/>
          </a:bodyPr>
          <a:lstStyle/>
          <a:p>
            <a:r>
              <a:rPr lang="en-GB" b="1" dirty="0">
                <a:solidFill>
                  <a:schemeClr val="bg1"/>
                </a:solidFill>
              </a:rPr>
              <a:t>Fairer Foreign Languages?</a:t>
            </a:r>
            <a:br>
              <a:rPr lang="en-GB" dirty="0"/>
            </a:br>
            <a:r>
              <a:rPr lang="en-GB" b="1" dirty="0"/>
              <a:t> </a:t>
            </a:r>
            <a:br>
              <a:rPr lang="en-GB" dirty="0"/>
            </a:br>
            <a:r>
              <a:rPr lang="en-GB" sz="4000" dirty="0"/>
              <a:t>Assessment, analytic ability, and access to achievement</a:t>
            </a:r>
            <a:br>
              <a:rPr lang="en-GB" sz="4000" dirty="0"/>
            </a:br>
            <a:br>
              <a:rPr lang="en-GB" sz="4000" b="1" dirty="0">
                <a:solidFill>
                  <a:srgbClr val="FFFFFF"/>
                </a:solidFill>
              </a:rPr>
            </a:br>
            <a:endParaRPr dirty="0"/>
          </a:p>
        </p:txBody>
      </p:sp>
      <p:sp>
        <p:nvSpPr>
          <p:cNvPr id="79" name="Google Shape;79;p1"/>
          <p:cNvSpPr txBox="1">
            <a:spLocks noGrp="1"/>
          </p:cNvSpPr>
          <p:nvPr>
            <p:ph type="subTitle" idx="1"/>
          </p:nvPr>
        </p:nvSpPr>
        <p:spPr>
          <a:xfrm>
            <a:off x="116356" y="3429000"/>
            <a:ext cx="6654095" cy="1143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FFFFFF"/>
              </a:buClr>
              <a:buSzPts val="2400"/>
              <a:buNone/>
            </a:pPr>
            <a:r>
              <a:rPr lang="en-GB" dirty="0">
                <a:solidFill>
                  <a:srgbClr val="FFFFFF"/>
                </a:solidFill>
              </a:rPr>
              <a:t>18 March 2022</a:t>
            </a:r>
            <a:endParaRPr dirty="0"/>
          </a:p>
        </p:txBody>
      </p:sp>
      <p:sp>
        <p:nvSpPr>
          <p:cNvPr id="80" name="Google Shape;80;p1"/>
          <p:cNvSpPr txBox="1"/>
          <p:nvPr/>
        </p:nvSpPr>
        <p:spPr>
          <a:xfrm>
            <a:off x="116356" y="4789059"/>
            <a:ext cx="5071572" cy="1384954"/>
          </a:xfrm>
          <a:prstGeom prst="rect">
            <a:avLst/>
          </a:prstGeom>
          <a:noFill/>
          <a:ln>
            <a:noFill/>
          </a:ln>
        </p:spPr>
        <p:txBody>
          <a:bodyPr spcFirstLastPara="1" wrap="square" lIns="91425" tIns="45700" rIns="91425" bIns="45700" anchor="t" anchorCtr="0">
            <a:spAutoFit/>
          </a:bodyPr>
          <a:lstStyle/>
          <a:p>
            <a:pPr lvl="0">
              <a:buClr>
                <a:srgbClr val="FFFFFF"/>
              </a:buClr>
              <a:buSzPts val="1800"/>
            </a:pPr>
            <a:r>
              <a:rPr lang="en-GB" sz="2800" dirty="0"/>
              <a:t>Professor Emma Marsden,</a:t>
            </a:r>
          </a:p>
          <a:p>
            <a:pPr lvl="0">
              <a:buClr>
                <a:srgbClr val="FFFFFF"/>
              </a:buClr>
              <a:buSzPts val="1800"/>
            </a:pPr>
            <a:r>
              <a:rPr lang="en-GB" sz="2800" dirty="0"/>
              <a:t>Dept of Education, </a:t>
            </a:r>
          </a:p>
          <a:p>
            <a:pPr lvl="0">
              <a:buClr>
                <a:srgbClr val="FFFFFF"/>
              </a:buClr>
              <a:buSzPts val="1800"/>
            </a:pPr>
            <a:r>
              <a:rPr lang="en-GB" sz="2800" dirty="0"/>
              <a:t>University of York</a:t>
            </a:r>
            <a:endParaRPr sz="2000" i="0" u="none" strike="noStrike" cap="none" dirty="0">
              <a:solidFill>
                <a:srgbClr val="FFFFFF"/>
              </a:solidFill>
              <a:latin typeface="Century Gothic"/>
              <a:ea typeface="Century Gothic"/>
              <a:cs typeface="Century Gothic"/>
              <a:sym typeface="Century Gothic"/>
            </a:endParaRPr>
          </a:p>
        </p:txBody>
      </p:sp>
      <p:pic>
        <p:nvPicPr>
          <p:cNvPr id="81" name="Google Shape;81;p1" descr="NCELP logo"/>
          <p:cNvPicPr preferRelativeResize="0"/>
          <p:nvPr/>
        </p:nvPicPr>
        <p:blipFill rotWithShape="1">
          <a:blip>
            <a:alphaModFix/>
          </a:blip>
          <a:srcRect/>
          <a:stretch/>
        </p:blipFill>
        <p:spPr>
          <a:xfrm>
            <a:off x="8945561" y="6458444"/>
            <a:ext cx="3077513" cy="28807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3C424-60BC-9648-ADCD-BA5F36192941}"/>
              </a:ext>
            </a:extLst>
          </p:cNvPr>
          <p:cNvSpPr>
            <a:spLocks noGrp="1"/>
          </p:cNvSpPr>
          <p:nvPr>
            <p:ph type="title"/>
          </p:nvPr>
        </p:nvSpPr>
        <p:spPr>
          <a:xfrm>
            <a:off x="584616" y="77313"/>
            <a:ext cx="10769184" cy="1152397"/>
          </a:xfrm>
        </p:spPr>
        <p:txBody>
          <a:bodyPr>
            <a:noAutofit/>
          </a:bodyPr>
          <a:lstStyle/>
          <a:p>
            <a:pPr algn="ctr"/>
            <a:r>
              <a:rPr lang="en-US" sz="3200" dirty="0"/>
              <a:t>Some consequences of </a:t>
            </a:r>
            <a:r>
              <a:rPr lang="en-US" sz="3200" b="1" i="1" dirty="0"/>
              <a:t>not</a:t>
            </a:r>
            <a:r>
              <a:rPr lang="en-US" sz="3200" dirty="0"/>
              <a:t> having a defined lexical content, </a:t>
            </a:r>
            <a:r>
              <a:rPr lang="en-US" sz="2400" dirty="0"/>
              <a:t>with no glossing &amp; no guide about lexical frequency</a:t>
            </a:r>
            <a:endParaRPr lang="en-US" sz="3200" dirty="0"/>
          </a:p>
        </p:txBody>
      </p:sp>
      <p:sp>
        <p:nvSpPr>
          <p:cNvPr id="3" name="Text Placeholder 2">
            <a:extLst>
              <a:ext uri="{FF2B5EF4-FFF2-40B4-BE49-F238E27FC236}">
                <a16:creationId xmlns:a16="http://schemas.microsoft.com/office/drawing/2014/main" id="{26530353-DD69-8544-879D-75DF837F7B07}"/>
              </a:ext>
            </a:extLst>
          </p:cNvPr>
          <p:cNvSpPr>
            <a:spLocks noGrp="1"/>
          </p:cNvSpPr>
          <p:nvPr>
            <p:ph type="body" idx="1"/>
          </p:nvPr>
        </p:nvSpPr>
        <p:spPr>
          <a:xfrm>
            <a:off x="265239" y="1219370"/>
            <a:ext cx="11732320" cy="5017869"/>
          </a:xfrm>
        </p:spPr>
        <p:txBody>
          <a:bodyPr>
            <a:normAutofit fontScale="85000" lnSpcReduction="10000"/>
          </a:bodyPr>
          <a:lstStyle/>
          <a:p>
            <a:pPr>
              <a:lnSpc>
                <a:spcPct val="120000"/>
              </a:lnSpc>
            </a:pPr>
            <a:r>
              <a:rPr lang="en-US" sz="2600" b="1" dirty="0"/>
              <a:t>50%</a:t>
            </a:r>
            <a:r>
              <a:rPr lang="en-US" sz="2600" dirty="0"/>
              <a:t> of words on awarding bodies’ current lists have </a:t>
            </a:r>
            <a:r>
              <a:rPr lang="en-US" sz="2600" b="1" u="sng" dirty="0"/>
              <a:t>never</a:t>
            </a:r>
            <a:r>
              <a:rPr lang="en-US" sz="2600" dirty="0"/>
              <a:t> been used in an exam </a:t>
            </a:r>
          </a:p>
          <a:p>
            <a:pPr>
              <a:lnSpc>
                <a:spcPct val="150000"/>
              </a:lnSpc>
            </a:pPr>
            <a:r>
              <a:rPr lang="en-US" sz="2600" b="1" dirty="0"/>
              <a:t>21% </a:t>
            </a:r>
            <a:r>
              <a:rPr lang="en-US" sz="2600" dirty="0"/>
              <a:t>of the words on current lists have only ever been used </a:t>
            </a:r>
            <a:r>
              <a:rPr lang="en-US" sz="2600" b="1" u="sng" dirty="0"/>
              <a:t>once</a:t>
            </a:r>
          </a:p>
          <a:p>
            <a:pPr>
              <a:lnSpc>
                <a:spcPct val="150000"/>
              </a:lnSpc>
            </a:pPr>
            <a:r>
              <a:rPr lang="en-GB" dirty="0"/>
              <a:t>Only </a:t>
            </a:r>
            <a:r>
              <a:rPr lang="en-GB" b="1" dirty="0"/>
              <a:t>10% </a:t>
            </a:r>
            <a:r>
              <a:rPr lang="en-GB" dirty="0"/>
              <a:t>of the words from lists are used in </a:t>
            </a:r>
            <a:r>
              <a:rPr lang="en-GB" i="1" dirty="0"/>
              <a:t>every single</a:t>
            </a:r>
            <a:r>
              <a:rPr lang="en-GB" dirty="0"/>
              <a:t> paper</a:t>
            </a:r>
            <a:r>
              <a:rPr lang="en-GB" sz="2400" dirty="0"/>
              <a:t> </a:t>
            </a:r>
            <a:endParaRPr lang="en-US" sz="2600" b="1" u="sng" dirty="0"/>
          </a:p>
          <a:p>
            <a:pPr>
              <a:lnSpc>
                <a:spcPct val="150000"/>
              </a:lnSpc>
            </a:pPr>
            <a:r>
              <a:rPr lang="en-US" sz="2600" dirty="0"/>
              <a:t>Putting all exams together over 4 years, </a:t>
            </a:r>
            <a:r>
              <a:rPr lang="en-GB" sz="2600" dirty="0"/>
              <a:t>approximately </a:t>
            </a:r>
            <a:r>
              <a:rPr lang="en-GB" sz="2600" b="1" dirty="0"/>
              <a:t>45%</a:t>
            </a:r>
            <a:r>
              <a:rPr lang="en-GB" sz="2600" dirty="0"/>
              <a:t> of the word families used are </a:t>
            </a:r>
            <a:r>
              <a:rPr lang="en-GB" sz="2600" b="1" dirty="0"/>
              <a:t>low frequency </a:t>
            </a:r>
            <a:r>
              <a:rPr lang="en-GB" sz="2600" dirty="0"/>
              <a:t>words </a:t>
            </a:r>
          </a:p>
          <a:p>
            <a:pPr lvl="1">
              <a:lnSpc>
                <a:spcPct val="150000"/>
              </a:lnSpc>
            </a:pPr>
            <a:r>
              <a:rPr lang="en-GB" sz="2600" b="1" dirty="0"/>
              <a:t>60%</a:t>
            </a:r>
            <a:r>
              <a:rPr lang="en-GB" sz="2600" dirty="0"/>
              <a:t> of these low frequency words are </a:t>
            </a:r>
            <a:r>
              <a:rPr lang="en-US" sz="2600" b="1" i="1" dirty="0"/>
              <a:t>not on the word lists</a:t>
            </a:r>
          </a:p>
          <a:p>
            <a:pPr>
              <a:lnSpc>
                <a:spcPct val="150000"/>
              </a:lnSpc>
            </a:pPr>
            <a:r>
              <a:rPr lang="en-US" sz="2600" dirty="0"/>
              <a:t>Lower freq. words twice as </a:t>
            </a:r>
            <a:r>
              <a:rPr lang="en-US" sz="2600" b="1" i="1" dirty="0"/>
              <a:t>likely to change, year on year,</a:t>
            </a:r>
            <a:r>
              <a:rPr lang="en-US" sz="2600" dirty="0"/>
              <a:t> as high freq. words</a:t>
            </a:r>
          </a:p>
          <a:p>
            <a:pPr marL="114300" indent="0" algn="r">
              <a:lnSpc>
                <a:spcPct val="150000"/>
              </a:lnSpc>
              <a:buNone/>
            </a:pPr>
            <a:r>
              <a:rPr lang="en-GB" sz="2100" dirty="0"/>
              <a:t>All % are averages across two AOs, three languages, two tiers</a:t>
            </a:r>
            <a:endParaRPr lang="en-US" sz="2100" dirty="0"/>
          </a:p>
          <a:p>
            <a:pPr marL="114300" indent="0">
              <a:lnSpc>
                <a:spcPct val="150000"/>
              </a:lnSpc>
              <a:buNone/>
            </a:pPr>
            <a:endParaRPr lang="en-US" dirty="0"/>
          </a:p>
        </p:txBody>
      </p:sp>
      <p:sp>
        <p:nvSpPr>
          <p:cNvPr id="4" name="TextBox 3">
            <a:extLst>
              <a:ext uri="{FF2B5EF4-FFF2-40B4-BE49-F238E27FC236}">
                <a16:creationId xmlns:a16="http://schemas.microsoft.com/office/drawing/2014/main" id="{974B579F-1C04-BC4A-81FF-BDFA9BAE4130}"/>
              </a:ext>
            </a:extLst>
          </p:cNvPr>
          <p:cNvSpPr txBox="1"/>
          <p:nvPr/>
        </p:nvSpPr>
        <p:spPr>
          <a:xfrm>
            <a:off x="3405352" y="5929462"/>
            <a:ext cx="8786648" cy="307777"/>
          </a:xfrm>
          <a:prstGeom prst="rect">
            <a:avLst/>
          </a:prstGeom>
          <a:noFill/>
        </p:spPr>
        <p:txBody>
          <a:bodyPr wrap="square" rtlCol="0">
            <a:spAutoFit/>
          </a:bodyPr>
          <a:lstStyle/>
          <a:p>
            <a:r>
              <a:rPr lang="en-US" dirty="0"/>
              <a:t>Paper submitted. Use of word lists in high-stakes, low-exposure context: Topic-driven or frequency-informed</a:t>
            </a:r>
          </a:p>
        </p:txBody>
      </p:sp>
    </p:spTree>
    <p:extLst>
      <p:ext uri="{BB962C8B-B14F-4D97-AF65-F5344CB8AC3E}">
        <p14:creationId xmlns:p14="http://schemas.microsoft.com/office/powerpoint/2010/main" val="3601408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78FD90-ACFA-574E-B985-9A62F6FE866F}"/>
              </a:ext>
            </a:extLst>
          </p:cNvPr>
          <p:cNvSpPr>
            <a:spLocks noGrp="1"/>
          </p:cNvSpPr>
          <p:nvPr>
            <p:ph type="body" idx="1"/>
          </p:nvPr>
        </p:nvSpPr>
        <p:spPr>
          <a:xfrm>
            <a:off x="584616" y="1122218"/>
            <a:ext cx="11280282" cy="5054745"/>
          </a:xfrm>
        </p:spPr>
        <p:txBody>
          <a:bodyPr>
            <a:normAutofit fontScale="92500"/>
          </a:bodyPr>
          <a:lstStyle/>
          <a:p>
            <a:r>
              <a:rPr lang="en-GB" dirty="0"/>
              <a:t>The lists ‘cover’ (predict) approximately </a:t>
            </a:r>
            <a:r>
              <a:rPr lang="en-GB" b="1" dirty="0">
                <a:solidFill>
                  <a:schemeClr val="accent1"/>
                </a:solidFill>
              </a:rPr>
              <a:t>78%</a:t>
            </a:r>
            <a:r>
              <a:rPr lang="en-GB" dirty="0">
                <a:solidFill>
                  <a:schemeClr val="accent1"/>
                </a:solidFill>
              </a:rPr>
              <a:t> </a:t>
            </a:r>
            <a:r>
              <a:rPr lang="en-GB" dirty="0"/>
              <a:t>of all running words in a typical paper (73% for AQA)</a:t>
            </a:r>
          </a:p>
          <a:p>
            <a:r>
              <a:rPr lang="en-GB" b="1" dirty="0"/>
              <a:t>But… you need to understand 95% to 98% </a:t>
            </a:r>
            <a:r>
              <a:rPr lang="en-GB" dirty="0"/>
              <a:t>of words in a text for adequate and </a:t>
            </a:r>
            <a:r>
              <a:rPr lang="en-GB" b="1" dirty="0"/>
              <a:t>unassisted comprehension</a:t>
            </a:r>
          </a:p>
          <a:p>
            <a:pPr marL="114300" indent="0" algn="r">
              <a:buNone/>
            </a:pPr>
            <a:r>
              <a:rPr lang="en-GB" sz="1600" dirty="0"/>
              <a:t>(Hu &amp; Nation, 2000; Laufer, 1998; Laufer &amp; </a:t>
            </a:r>
            <a:r>
              <a:rPr lang="en-GB" sz="1600" dirty="0" err="1"/>
              <a:t>Ravenhorst-Kalovski</a:t>
            </a:r>
            <a:r>
              <a:rPr lang="en-GB" sz="1600" dirty="0"/>
              <a:t>, 2010; Schmitt et al., 2011)</a:t>
            </a:r>
          </a:p>
          <a:p>
            <a:pPr marL="114300" indent="0">
              <a:lnSpc>
                <a:spcPct val="150000"/>
              </a:lnSpc>
              <a:buNone/>
            </a:pPr>
            <a:r>
              <a:rPr lang="en-US" sz="3000" b="1" dirty="0"/>
              <a:t>-&gt; </a:t>
            </a:r>
            <a:r>
              <a:rPr lang="en-US" sz="3000" dirty="0"/>
              <a:t>Heavy reliance on </a:t>
            </a:r>
            <a:r>
              <a:rPr lang="en-US" sz="3000" b="1" dirty="0"/>
              <a:t>inferencing</a:t>
            </a:r>
          </a:p>
          <a:p>
            <a:pPr marL="114300" indent="0">
              <a:lnSpc>
                <a:spcPct val="150000"/>
              </a:lnSpc>
              <a:buNone/>
            </a:pPr>
            <a:r>
              <a:rPr lang="en-US" sz="2600" dirty="0"/>
              <a:t>Inferencing = informed guessing using context and general knowledge</a:t>
            </a:r>
          </a:p>
          <a:p>
            <a:pPr marL="114300" indent="0" algn="r">
              <a:lnSpc>
                <a:spcPct val="150000"/>
              </a:lnSpc>
              <a:buNone/>
            </a:pPr>
            <a:r>
              <a:rPr lang="en-GB" sz="1500" dirty="0">
                <a:latin typeface="Century Gothic" panose="020B0502020202020204" pitchFamily="34" charset="0"/>
              </a:rPr>
              <a:t>(</a:t>
            </a:r>
            <a:r>
              <a:rPr lang="en-GB" sz="1500" dirty="0" err="1">
                <a:solidFill>
                  <a:schemeClr val="dk1"/>
                </a:solidFill>
                <a:latin typeface="Century Gothic" panose="020B0502020202020204" pitchFamily="34" charset="0"/>
                <a:ea typeface="Calibri"/>
                <a:cs typeface="Calibri"/>
                <a:sym typeface="Calibri"/>
              </a:rPr>
              <a:t>Haastrup</a:t>
            </a:r>
            <a:r>
              <a:rPr lang="en-GB" sz="1500" dirty="0">
                <a:solidFill>
                  <a:schemeClr val="dk1"/>
                </a:solidFill>
                <a:latin typeface="Century Gothic" panose="020B0502020202020204" pitchFamily="34" charset="0"/>
                <a:ea typeface="Calibri"/>
                <a:cs typeface="Calibri"/>
                <a:sym typeface="Calibri"/>
              </a:rPr>
              <a:t>, 1991)</a:t>
            </a:r>
            <a:r>
              <a:rPr lang="en-GB" sz="1500" dirty="0">
                <a:latin typeface="Century Gothic" panose="020B0502020202020204" pitchFamily="34" charset="0"/>
              </a:rPr>
              <a:t> </a:t>
            </a:r>
            <a:endParaRPr lang="en-US" sz="1500" dirty="0">
              <a:latin typeface="Century Gothic" panose="020B0502020202020204" pitchFamily="34" charset="0"/>
            </a:endParaRPr>
          </a:p>
          <a:p>
            <a:pPr marL="114300" indent="0">
              <a:lnSpc>
                <a:spcPct val="150000"/>
              </a:lnSpc>
              <a:buNone/>
            </a:pPr>
            <a:r>
              <a:rPr lang="en-US" sz="3000" dirty="0"/>
              <a:t>in early and vulnerable stages of learning language</a:t>
            </a:r>
          </a:p>
        </p:txBody>
      </p:sp>
      <p:sp>
        <p:nvSpPr>
          <p:cNvPr id="4" name="Title 1">
            <a:extLst>
              <a:ext uri="{FF2B5EF4-FFF2-40B4-BE49-F238E27FC236}">
                <a16:creationId xmlns:a16="http://schemas.microsoft.com/office/drawing/2014/main" id="{4CDC6CE1-3C32-7145-87B3-BBD182F2E733}"/>
              </a:ext>
            </a:extLst>
          </p:cNvPr>
          <p:cNvSpPr>
            <a:spLocks noGrp="1"/>
          </p:cNvSpPr>
          <p:nvPr>
            <p:ph type="title"/>
          </p:nvPr>
        </p:nvSpPr>
        <p:spPr>
          <a:xfrm>
            <a:off x="584616" y="77314"/>
            <a:ext cx="10769184" cy="770180"/>
          </a:xfrm>
        </p:spPr>
        <p:txBody>
          <a:bodyPr>
            <a:noAutofit/>
          </a:bodyPr>
          <a:lstStyle/>
          <a:p>
            <a:pPr algn="ctr"/>
            <a:r>
              <a:rPr lang="en-US" sz="2000" dirty="0"/>
              <a:t>Some consequences of </a:t>
            </a:r>
            <a:r>
              <a:rPr lang="en-US" sz="2000" b="1" i="1" dirty="0"/>
              <a:t>not</a:t>
            </a:r>
            <a:r>
              <a:rPr lang="en-US" sz="2000" dirty="0"/>
              <a:t> having a defined lexical content (cont’d)</a:t>
            </a:r>
          </a:p>
        </p:txBody>
      </p:sp>
    </p:spTree>
    <p:extLst>
      <p:ext uri="{BB962C8B-B14F-4D97-AF65-F5344CB8AC3E}">
        <p14:creationId xmlns:p14="http://schemas.microsoft.com/office/powerpoint/2010/main" val="1867332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2FEC5-58A3-1149-8FE5-16CC2999228A}"/>
              </a:ext>
            </a:extLst>
          </p:cNvPr>
          <p:cNvSpPr>
            <a:spLocks noGrp="1"/>
          </p:cNvSpPr>
          <p:nvPr>
            <p:ph type="title"/>
          </p:nvPr>
        </p:nvSpPr>
        <p:spPr>
          <a:xfrm>
            <a:off x="651576" y="124691"/>
            <a:ext cx="11110118" cy="886690"/>
          </a:xfrm>
        </p:spPr>
        <p:txBody>
          <a:bodyPr>
            <a:noAutofit/>
          </a:bodyPr>
          <a:lstStyle/>
          <a:p>
            <a:r>
              <a:rPr lang="en-US" sz="3200" b="1" dirty="0"/>
              <a:t>Inferencing skills are, of course, important BUT difficult</a:t>
            </a:r>
          </a:p>
        </p:txBody>
      </p:sp>
      <p:sp>
        <p:nvSpPr>
          <p:cNvPr id="3" name="Text Placeholder 2">
            <a:extLst>
              <a:ext uri="{FF2B5EF4-FFF2-40B4-BE49-F238E27FC236}">
                <a16:creationId xmlns:a16="http://schemas.microsoft.com/office/drawing/2014/main" id="{540F65E1-C8AB-4141-8F94-32BD9C0E8DEE}"/>
              </a:ext>
            </a:extLst>
          </p:cNvPr>
          <p:cNvSpPr>
            <a:spLocks noGrp="1"/>
          </p:cNvSpPr>
          <p:nvPr>
            <p:ph type="body" idx="1"/>
          </p:nvPr>
        </p:nvSpPr>
        <p:spPr>
          <a:xfrm>
            <a:off x="359230" y="1126671"/>
            <a:ext cx="11402464" cy="5130695"/>
          </a:xfrm>
        </p:spPr>
        <p:txBody>
          <a:bodyPr>
            <a:normAutofit/>
          </a:bodyPr>
          <a:lstStyle/>
          <a:p>
            <a:pPr marL="114300" indent="0">
              <a:buNone/>
            </a:pPr>
            <a:r>
              <a:rPr lang="en-GB" sz="2600" dirty="0"/>
              <a:t>Whether a student can </a:t>
            </a:r>
            <a:r>
              <a:rPr lang="en-GB" sz="2600" i="1" dirty="0"/>
              <a:t>successfully</a:t>
            </a:r>
            <a:r>
              <a:rPr lang="en-GB" sz="2600" dirty="0"/>
              <a:t> infer meaning is ‘hit and miss’: </a:t>
            </a:r>
          </a:p>
          <a:p>
            <a:r>
              <a:rPr lang="en-GB" sz="2600" dirty="0"/>
              <a:t>Leaners can infer between 2 and 6 of every 10 unknown words</a:t>
            </a:r>
          </a:p>
          <a:p>
            <a:pPr marL="114300" indent="0">
              <a:buNone/>
            </a:pPr>
            <a:r>
              <a:rPr lang="en-GB" sz="2600" b="1" u="sng" dirty="0"/>
              <a:t>Successful</a:t>
            </a:r>
            <a:r>
              <a:rPr lang="en-GB" sz="2600" b="1" dirty="0"/>
              <a:t> inference can depend on … </a:t>
            </a:r>
          </a:p>
          <a:p>
            <a:r>
              <a:rPr lang="en-GB" sz="2600" b="1" dirty="0"/>
              <a:t>Context</a:t>
            </a:r>
            <a:r>
              <a:rPr lang="en-GB" sz="2600" dirty="0"/>
              <a:t> </a:t>
            </a:r>
            <a:r>
              <a:rPr lang="en-GB" sz="2000" dirty="0"/>
              <a:t>e.g., the proportion of unknown words in the text</a:t>
            </a:r>
            <a:endParaRPr lang="en-GB" sz="2600" dirty="0"/>
          </a:p>
          <a:p>
            <a:r>
              <a:rPr lang="en-GB" sz="2600" b="1" dirty="0"/>
              <a:t>Learner</a:t>
            </a:r>
            <a:r>
              <a:rPr lang="en-GB" sz="2600" dirty="0"/>
              <a:t> </a:t>
            </a:r>
            <a:r>
              <a:rPr lang="en-GB" sz="2000" dirty="0"/>
              <a:t>e.g., </a:t>
            </a:r>
            <a:r>
              <a:rPr lang="en-GB" sz="2000" dirty="0">
                <a:solidFill>
                  <a:schemeClr val="tx1"/>
                </a:solidFill>
              </a:rPr>
              <a:t>analytic ability</a:t>
            </a:r>
            <a:endParaRPr lang="en-GB" sz="2600" dirty="0">
              <a:solidFill>
                <a:schemeClr val="tx1"/>
              </a:solidFill>
            </a:endParaRPr>
          </a:p>
          <a:p>
            <a:r>
              <a:rPr lang="en-GB" sz="2600" b="1" dirty="0"/>
              <a:t>Proficiency: </a:t>
            </a:r>
            <a:r>
              <a:rPr lang="en-GB" sz="2600" dirty="0"/>
              <a:t>Teaching strategies to work out unknown words is more effective for </a:t>
            </a:r>
            <a:r>
              <a:rPr lang="en-GB" sz="2600" b="1" dirty="0"/>
              <a:t>more proficient </a:t>
            </a:r>
            <a:r>
              <a:rPr lang="en-GB" sz="2600" dirty="0"/>
              <a:t>learners </a:t>
            </a:r>
            <a:r>
              <a:rPr lang="en-GB" sz="1800" dirty="0"/>
              <a:t>(</a:t>
            </a:r>
            <a:r>
              <a:rPr lang="en-GB" sz="1800" dirty="0">
                <a:hlinkClick r:id="rId3"/>
              </a:rPr>
              <a:t>Plonsky, 2011</a:t>
            </a:r>
            <a:r>
              <a:rPr lang="en-GB" sz="1800" dirty="0"/>
              <a:t>)</a:t>
            </a:r>
          </a:p>
          <a:p>
            <a:pPr marL="558800" lvl="1" indent="0">
              <a:buNone/>
            </a:pPr>
            <a:r>
              <a:rPr lang="en-GB" sz="2600" dirty="0"/>
              <a:t>-&gt; having robust </a:t>
            </a:r>
            <a:r>
              <a:rPr lang="en-GB" sz="2600" b="1" i="1" dirty="0"/>
              <a:t>existing </a:t>
            </a:r>
            <a:r>
              <a:rPr lang="en-GB" sz="2600" dirty="0"/>
              <a:t>knowledge is helpful for inferencing</a:t>
            </a:r>
          </a:p>
          <a:p>
            <a:pPr marL="558800" lvl="1" indent="0">
              <a:buNone/>
            </a:pPr>
            <a:endParaRPr lang="en-GB" sz="1600" dirty="0"/>
          </a:p>
          <a:p>
            <a:pPr marL="558800" lvl="1" indent="0">
              <a:buNone/>
            </a:pPr>
            <a:r>
              <a:rPr lang="en-GB" sz="1600" dirty="0"/>
              <a:t>(e.g., </a:t>
            </a:r>
            <a:r>
              <a:rPr lang="en-GB" sz="1600" dirty="0" err="1"/>
              <a:t>Albrechtsen</a:t>
            </a:r>
            <a:r>
              <a:rPr lang="en-GB" sz="1600" dirty="0"/>
              <a:t> et al., 2008; </a:t>
            </a:r>
            <a:r>
              <a:rPr lang="en-GB" sz="1600" dirty="0" err="1"/>
              <a:t>Bengeleil</a:t>
            </a:r>
            <a:r>
              <a:rPr lang="en-GB" sz="1600" dirty="0"/>
              <a:t> &amp; </a:t>
            </a:r>
            <a:r>
              <a:rPr lang="en-GB" sz="1600" dirty="0" err="1"/>
              <a:t>Paribakht</a:t>
            </a:r>
            <a:r>
              <a:rPr lang="en-GB" sz="1600" dirty="0"/>
              <a:t>, 2004; Fraser, 1999; H. C. M. Hu &amp; Nassaji, 2012; </a:t>
            </a:r>
            <a:r>
              <a:rPr lang="en-GB" sz="1600" dirty="0" err="1"/>
              <a:t>Huckin</a:t>
            </a:r>
            <a:r>
              <a:rPr lang="en-GB" sz="1600" dirty="0"/>
              <a:t> &amp; Bloch, 1993; Nassaji, 2003; Laufer, 2020; Pulido, 2007; Qian, 2005; Sternberg, 1987; </a:t>
            </a:r>
            <a:r>
              <a:rPr lang="en-GB" sz="1600" dirty="0" err="1"/>
              <a:t>Wesche</a:t>
            </a:r>
            <a:r>
              <a:rPr lang="en-GB" sz="1600" dirty="0"/>
              <a:t> &amp; </a:t>
            </a:r>
            <a:r>
              <a:rPr lang="en-GB" sz="1600" dirty="0" err="1"/>
              <a:t>Paribakht</a:t>
            </a:r>
            <a:r>
              <a:rPr lang="en-GB" sz="1600" dirty="0"/>
              <a:t>, 2009).</a:t>
            </a:r>
          </a:p>
          <a:p>
            <a:pPr lvl="1"/>
            <a:endParaRPr lang="en-GB" dirty="0"/>
          </a:p>
        </p:txBody>
      </p:sp>
    </p:spTree>
    <p:extLst>
      <p:ext uri="{BB962C8B-B14F-4D97-AF65-F5344CB8AC3E}">
        <p14:creationId xmlns:p14="http://schemas.microsoft.com/office/powerpoint/2010/main" val="3412935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3232299" cy="867128"/>
          </a:xfrm>
          <a:prstGeom prst="rect">
            <a:avLst/>
          </a:prstGeom>
        </p:spPr>
      </p:pic>
      <p:sp>
        <p:nvSpPr>
          <p:cNvPr id="4" name="Title 3"/>
          <p:cNvSpPr>
            <a:spLocks noGrp="1"/>
          </p:cNvSpPr>
          <p:nvPr>
            <p:ph type="title"/>
          </p:nvPr>
        </p:nvSpPr>
        <p:spPr>
          <a:xfrm>
            <a:off x="0" y="296864"/>
            <a:ext cx="3508744" cy="707849"/>
          </a:xfrm>
        </p:spPr>
        <p:txBody>
          <a:bodyPr>
            <a:normAutofit/>
          </a:bodyPr>
          <a:lstStyle/>
          <a:p>
            <a:r>
              <a:rPr lang="en-GB" sz="3600" b="1" dirty="0" err="1">
                <a:solidFill>
                  <a:schemeClr val="bg1"/>
                </a:solidFill>
              </a:rPr>
              <a:t>Hanoucca</a:t>
            </a:r>
            <a:endParaRPr lang="en-GB" sz="3600" b="1" dirty="0">
              <a:solidFill>
                <a:schemeClr val="bg1"/>
              </a:solidFill>
            </a:endParaRPr>
          </a:p>
        </p:txBody>
      </p:sp>
      <p:sp>
        <p:nvSpPr>
          <p:cNvPr id="2" name="TextBox 1">
            <a:extLst>
              <a:ext uri="{FF2B5EF4-FFF2-40B4-BE49-F238E27FC236}">
                <a16:creationId xmlns:a16="http://schemas.microsoft.com/office/drawing/2014/main" id="{E34DFDF5-2D65-460D-98C8-2B2620B553D3}"/>
              </a:ext>
            </a:extLst>
          </p:cNvPr>
          <p:cNvSpPr txBox="1"/>
          <p:nvPr/>
        </p:nvSpPr>
        <p:spPr>
          <a:xfrm>
            <a:off x="282077" y="1689646"/>
            <a:ext cx="11662270" cy="2246769"/>
          </a:xfrm>
          <a:prstGeom prst="rect">
            <a:avLst/>
          </a:prstGeom>
          <a:solidFill>
            <a:schemeClr val="accent1">
              <a:lumMod val="20000"/>
              <a:lumOff val="80000"/>
            </a:schemeClr>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Pour la communauté juive, la f</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ête importante de décembre est Hanoucca. C’est une fête de</a:t>
            </a:r>
            <a:r>
              <a:rPr kumimoji="0" lang="fr-FR"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fr-FR" sz="200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lumières</a:t>
            </a:r>
            <a:r>
              <a:rPr kumimoji="0" lang="fr-FR"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et on utilise des bougies pour célébrer. La fête est de huit jours, et on</a:t>
            </a:r>
            <a:r>
              <a:rPr kumimoji="0" lang="fr-FR"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fr-FR" sz="200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allume</a:t>
            </a:r>
            <a:r>
              <a:rPr kumimoji="0" lang="fr-FR"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une bougie le premier jour, deux bougies la deuxième jour … Les bougies sont un symbole de </a:t>
            </a:r>
            <a:r>
              <a:rPr kumimoji="0" lang="fr-FR"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la</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fr-FR" sz="200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bonté</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de Dieu. Dans une vieille histoire juive, une petite bouteille d’</a:t>
            </a:r>
            <a:r>
              <a:rPr kumimoji="0" lang="fr-FR"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huile</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 nourri une lampe pendant huit jours, beaucoup plus de temps que normalement. On mange des </a:t>
            </a:r>
            <a:r>
              <a:rPr kumimoji="0" lang="fr-FR"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beignets</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comme un symbole de l’huile.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enfants jouent avec des </a:t>
            </a:r>
            <a:r>
              <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toupies</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qui contiennent une phrase religieuse. Hanoucca est plus familial et spirituel que religieux.</a:t>
            </a:r>
          </a:p>
        </p:txBody>
      </p:sp>
      <p:sp>
        <p:nvSpPr>
          <p:cNvPr id="3" name="TextBox 2">
            <a:extLst>
              <a:ext uri="{FF2B5EF4-FFF2-40B4-BE49-F238E27FC236}">
                <a16:creationId xmlns:a16="http://schemas.microsoft.com/office/drawing/2014/main" id="{3059EF06-F79B-4D43-935D-D452350DF281}"/>
              </a:ext>
            </a:extLst>
          </p:cNvPr>
          <p:cNvSpPr txBox="1"/>
          <p:nvPr/>
        </p:nvSpPr>
        <p:spPr>
          <a:xfrm>
            <a:off x="247650" y="3981629"/>
            <a:ext cx="11662270" cy="1569660"/>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huile : </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type of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wood</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plant /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liquid</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shoe</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beignet : </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type of	drink / chair / cup /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food</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toupie : </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type of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toy</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book /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hat</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sweet</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 name="TextBox 4">
            <a:extLst>
              <a:ext uri="{FF2B5EF4-FFF2-40B4-BE49-F238E27FC236}">
                <a16:creationId xmlns:a16="http://schemas.microsoft.com/office/drawing/2014/main" id="{2517BEA4-A394-40A8-B889-69D0E17CB5C0}"/>
              </a:ext>
            </a:extLst>
          </p:cNvPr>
          <p:cNvSpPr txBox="1"/>
          <p:nvPr/>
        </p:nvSpPr>
        <p:spPr>
          <a:xfrm>
            <a:off x="247650" y="1214079"/>
            <a:ext cx="119443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Use the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words</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you</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know to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choose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a:t>
            </a:r>
            <a:r>
              <a:rPr kumimoji="0" lang="fr-FR"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general</a:t>
            </a:r>
            <a:r>
              <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meaning</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of the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words</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a:t>
            </a:r>
            <a:r>
              <a:rPr kumimoji="0" lang="fr-FR"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bold</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5" name="Rectangle 24">
            <a:extLst>
              <a:ext uri="{FF2B5EF4-FFF2-40B4-BE49-F238E27FC236}">
                <a16:creationId xmlns:a16="http://schemas.microsoft.com/office/drawing/2014/main" id="{10C66C23-4C01-4972-B718-ACE1B7202A85}"/>
              </a:ext>
            </a:extLst>
          </p:cNvPr>
          <p:cNvSpPr/>
          <p:nvPr/>
        </p:nvSpPr>
        <p:spPr>
          <a:xfrm>
            <a:off x="6078785" y="4412908"/>
            <a:ext cx="1057509" cy="363171"/>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9E004E26-054A-4992-B9ED-F873A8F260D0}"/>
              </a:ext>
            </a:extLst>
          </p:cNvPr>
          <p:cNvSpPr/>
          <p:nvPr/>
        </p:nvSpPr>
        <p:spPr>
          <a:xfrm>
            <a:off x="6861602" y="4776079"/>
            <a:ext cx="892175" cy="360000"/>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7" name="Rectangle 26">
            <a:extLst>
              <a:ext uri="{FF2B5EF4-FFF2-40B4-BE49-F238E27FC236}">
                <a16:creationId xmlns:a16="http://schemas.microsoft.com/office/drawing/2014/main" id="{C3489A22-3E26-4A54-85B2-A6885693CBA1}"/>
              </a:ext>
            </a:extLst>
          </p:cNvPr>
          <p:cNvSpPr/>
          <p:nvPr/>
        </p:nvSpPr>
        <p:spPr>
          <a:xfrm>
            <a:off x="3758220" y="5136079"/>
            <a:ext cx="779954" cy="360000"/>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1" name="Rectangle 30">
            <a:extLst>
              <a:ext uri="{FF2B5EF4-FFF2-40B4-BE49-F238E27FC236}">
                <a16:creationId xmlns:a16="http://schemas.microsoft.com/office/drawing/2014/main" id="{D86705DF-D0EF-4FDD-8F75-ABE75373C67B}"/>
              </a:ext>
            </a:extLst>
          </p:cNvPr>
          <p:cNvSpPr/>
          <p:nvPr/>
        </p:nvSpPr>
        <p:spPr>
          <a:xfrm>
            <a:off x="9409416" y="4334625"/>
            <a:ext cx="2517717" cy="36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prstClr val="black"/>
                </a:solidFill>
                <a:effectLst/>
                <a:uLnTx/>
                <a:uFillTx/>
                <a:latin typeface="Century Gothic" panose="020F0302020204030204"/>
                <a:ea typeface="+mn-ea"/>
                <a:cs typeface="+mn-cs"/>
              </a:rPr>
              <a:t>oil</a:t>
            </a:r>
            <a:endParaRPr kumimoji="0" lang="fr-FR"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2" name="Rectangle 31">
            <a:extLst>
              <a:ext uri="{FF2B5EF4-FFF2-40B4-BE49-F238E27FC236}">
                <a16:creationId xmlns:a16="http://schemas.microsoft.com/office/drawing/2014/main" id="{5CC00983-B8A4-4D80-A1A0-2C0A76C3D3AC}"/>
              </a:ext>
            </a:extLst>
          </p:cNvPr>
          <p:cNvSpPr/>
          <p:nvPr/>
        </p:nvSpPr>
        <p:spPr>
          <a:xfrm>
            <a:off x="9386155" y="4922134"/>
            <a:ext cx="2517717" cy="36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entury Gothic" panose="020F0302020204030204"/>
                <a:ea typeface="+mn-ea"/>
                <a:cs typeface="+mn-cs"/>
              </a:rPr>
              <a:t>doughnut</a:t>
            </a:r>
          </a:p>
        </p:txBody>
      </p:sp>
      <p:sp>
        <p:nvSpPr>
          <p:cNvPr id="33" name="Rectangle 32">
            <a:extLst>
              <a:ext uri="{FF2B5EF4-FFF2-40B4-BE49-F238E27FC236}">
                <a16:creationId xmlns:a16="http://schemas.microsoft.com/office/drawing/2014/main" id="{9A91AE5E-3B74-41AB-99A6-1F715F41D3FE}"/>
              </a:ext>
            </a:extLst>
          </p:cNvPr>
          <p:cNvSpPr/>
          <p:nvPr/>
        </p:nvSpPr>
        <p:spPr>
          <a:xfrm>
            <a:off x="9386154" y="5462610"/>
            <a:ext cx="2517717" cy="36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err="1">
                <a:solidFill>
                  <a:prstClr val="black"/>
                </a:solidFill>
                <a:latin typeface="Century Gothic" panose="020F0302020204030204"/>
              </a:rPr>
              <a:t>spinning</a:t>
            </a:r>
            <a:r>
              <a:rPr lang="fr-FR" dirty="0">
                <a:solidFill>
                  <a:prstClr val="black"/>
                </a:solidFill>
                <a:latin typeface="Century Gothic" panose="020F0302020204030204"/>
              </a:rPr>
              <a:t> top</a:t>
            </a:r>
            <a:endParaRPr kumimoji="0" lang="fr-FR"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9" name="Google Shape;151;p7">
            <a:extLst>
              <a:ext uri="{FF2B5EF4-FFF2-40B4-BE49-F238E27FC236}">
                <a16:creationId xmlns:a16="http://schemas.microsoft.com/office/drawing/2014/main" id="{85CDD4CF-2AFB-2A4A-8BE8-8EF36DFA000A}"/>
              </a:ext>
            </a:extLst>
          </p:cNvPr>
          <p:cNvSpPr txBox="1">
            <a:spLocks/>
          </p:cNvSpPr>
          <p:nvPr/>
        </p:nvSpPr>
        <p:spPr>
          <a:xfrm>
            <a:off x="3508745" y="327693"/>
            <a:ext cx="6999360" cy="644787"/>
          </a:xfrm>
          <a:prstGeom prst="rect">
            <a:avLst/>
          </a:prstGeom>
          <a:noFill/>
          <a:ln>
            <a:noFill/>
          </a:ln>
        </p:spPr>
        <p:txBody>
          <a:bodyPr spcFirstLastPara="1" wrap="square" lIns="91425" tIns="45700" rIns="91425" bIns="45700" anchor="ctr" anchorCtr="0">
            <a:normAutofit fontScale="52500" lnSpcReduction="2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3600"/>
            </a:pPr>
            <a:r>
              <a:rPr lang="en-GB" dirty="0"/>
              <a:t>Inferencing, in curriculum and assessment?</a:t>
            </a:r>
          </a:p>
        </p:txBody>
      </p:sp>
      <p:pic>
        <p:nvPicPr>
          <p:cNvPr id="16" name="Picture 15">
            <a:extLst>
              <a:ext uri="{FF2B5EF4-FFF2-40B4-BE49-F238E27FC236}">
                <a16:creationId xmlns:a16="http://schemas.microsoft.com/office/drawing/2014/main" id="{0E894319-5B02-8949-8424-B798EF4D2B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518715">
            <a:off x="9096544" y="5404584"/>
            <a:ext cx="544795" cy="1061396"/>
          </a:xfrm>
          <a:prstGeom prst="rect">
            <a:avLst/>
          </a:prstGeom>
        </p:spPr>
      </p:pic>
      <p:pic>
        <p:nvPicPr>
          <p:cNvPr id="17" name="Picture 16">
            <a:extLst>
              <a:ext uri="{FF2B5EF4-FFF2-40B4-BE49-F238E27FC236}">
                <a16:creationId xmlns:a16="http://schemas.microsoft.com/office/drawing/2014/main" id="{CBE54FD5-242B-1449-923C-5E2A4FB087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8274" y="296864"/>
            <a:ext cx="1005638" cy="1050789"/>
          </a:xfrm>
          <a:prstGeom prst="rect">
            <a:avLst/>
          </a:prstGeom>
        </p:spPr>
      </p:pic>
    </p:spTree>
    <p:extLst>
      <p:ext uri="{BB962C8B-B14F-4D97-AF65-F5344CB8AC3E}">
        <p14:creationId xmlns:p14="http://schemas.microsoft.com/office/powerpoint/2010/main" val="1801464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31" grpId="0" animBg="1"/>
      <p:bldP spid="32" grpId="0" animBg="1"/>
      <p:bldP spid="3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63768-80B0-CD48-8995-B6F26E349B54}"/>
              </a:ext>
            </a:extLst>
          </p:cNvPr>
          <p:cNvSpPr>
            <a:spLocks noGrp="1"/>
          </p:cNvSpPr>
          <p:nvPr>
            <p:ph type="title"/>
          </p:nvPr>
        </p:nvSpPr>
        <p:spPr>
          <a:xfrm>
            <a:off x="601480" y="318977"/>
            <a:ext cx="10752320" cy="1449659"/>
          </a:xfrm>
        </p:spPr>
        <p:txBody>
          <a:bodyPr>
            <a:noAutofit/>
          </a:bodyPr>
          <a:lstStyle/>
          <a:p>
            <a:r>
              <a:rPr lang="en-US" sz="3600" b="1" dirty="0">
                <a:solidFill>
                  <a:schemeClr val="accent1">
                    <a:lumMod val="50000"/>
                  </a:schemeClr>
                </a:solidFill>
              </a:rPr>
              <a:t>So, how</a:t>
            </a:r>
            <a:r>
              <a:rPr lang="en-US" sz="3600" b="1" dirty="0"/>
              <a:t> many words is ‘fair to expect’ </a:t>
            </a:r>
            <a:r>
              <a:rPr lang="en-GB" altLang="ja-JP" sz="3600" b="1" dirty="0">
                <a:latin typeface="Century Gothic" panose="020B0502020202020204" pitchFamily="34" charset="0"/>
                <a:cs typeface="Calibri" panose="020F0502020204030204" pitchFamily="34" charset="0"/>
              </a:rPr>
              <a:t>if we want to teach</a:t>
            </a:r>
            <a:r>
              <a:rPr lang="en-US" altLang="ja-JP" sz="3600" b="1" dirty="0">
                <a:latin typeface="Century Gothic" panose="020B0502020202020204" pitchFamily="34" charset="0"/>
                <a:cs typeface="Calibri" panose="020F0502020204030204" pitchFamily="34" charset="0"/>
              </a:rPr>
              <a:t>…</a:t>
            </a:r>
            <a:endParaRPr lang="en-US" sz="3600" dirty="0"/>
          </a:p>
        </p:txBody>
      </p:sp>
      <p:sp>
        <p:nvSpPr>
          <p:cNvPr id="3" name="Content Placeholder 2">
            <a:extLst>
              <a:ext uri="{FF2B5EF4-FFF2-40B4-BE49-F238E27FC236}">
                <a16:creationId xmlns:a16="http://schemas.microsoft.com/office/drawing/2014/main" id="{B436B388-EDAE-DD42-808E-B84C08CB1A6A}"/>
              </a:ext>
            </a:extLst>
          </p:cNvPr>
          <p:cNvSpPr>
            <a:spLocks noGrp="1"/>
          </p:cNvSpPr>
          <p:nvPr>
            <p:ph idx="1"/>
          </p:nvPr>
        </p:nvSpPr>
        <p:spPr>
          <a:xfrm>
            <a:off x="404037" y="1768636"/>
            <a:ext cx="11787963" cy="4351338"/>
          </a:xfrm>
        </p:spPr>
        <p:txBody>
          <a:bodyPr>
            <a:normAutofit/>
          </a:bodyPr>
          <a:lstStyle/>
          <a:p>
            <a:r>
              <a:rPr lang="en-GB" altLang="ja-JP" dirty="0">
                <a:latin typeface="Century Gothic" panose="020B0502020202020204" pitchFamily="34" charset="0"/>
                <a:cs typeface="Calibri" panose="020F0502020204030204" pitchFamily="34" charset="0"/>
              </a:rPr>
              <a:t>productive knowledge, not just receptive </a:t>
            </a:r>
            <a:r>
              <a:rPr lang="en-GB" altLang="ja-JP" sz="2000" dirty="0">
                <a:latin typeface="Century Gothic" panose="020B0502020202020204" pitchFamily="34" charset="0"/>
                <a:cs typeface="Calibri" panose="020F0502020204030204" pitchFamily="34" charset="0"/>
              </a:rPr>
              <a:t>(Nation, Laufer, Meara, Webb)</a:t>
            </a:r>
          </a:p>
          <a:p>
            <a:r>
              <a:rPr lang="en-GB" altLang="ja-JP" dirty="0">
                <a:latin typeface="Century Gothic" panose="020B0502020202020204" pitchFamily="34" charset="0"/>
                <a:cs typeface="Calibri" panose="020F0502020204030204" pitchFamily="34" charset="0"/>
              </a:rPr>
              <a:t>polysemy (multiple meanings) </a:t>
            </a:r>
            <a:endParaRPr lang="en-GB" altLang="ja-JP" sz="2000" dirty="0">
              <a:latin typeface="Century Gothic" panose="020B0502020202020204" pitchFamily="34" charset="0"/>
              <a:cs typeface="Calibri" panose="020F0502020204030204" pitchFamily="34" charset="0"/>
            </a:endParaRPr>
          </a:p>
          <a:p>
            <a:r>
              <a:rPr lang="en-GB" altLang="ja-JP" dirty="0">
                <a:latin typeface="Century Gothic" panose="020B0502020202020204" pitchFamily="34" charset="0"/>
                <a:cs typeface="Calibri" panose="020F0502020204030204" pitchFamily="34" charset="0"/>
              </a:rPr>
              <a:t>‘extreme irregulars’ as lexical items </a:t>
            </a:r>
            <a:r>
              <a:rPr lang="en-GB" altLang="ja-JP" sz="1800" dirty="0">
                <a:latin typeface="Century Gothic" panose="020B0502020202020204" pitchFamily="34" charset="0"/>
                <a:cs typeface="Calibri" panose="020F0502020204030204" pitchFamily="34" charset="0"/>
              </a:rPr>
              <a:t>(</a:t>
            </a:r>
            <a:r>
              <a:rPr lang="en-GB" altLang="ja-JP" sz="1800" dirty="0" err="1">
                <a:latin typeface="Century Gothic" panose="020B0502020202020204" pitchFamily="34" charset="0"/>
                <a:cs typeface="Calibri" panose="020F0502020204030204" pitchFamily="34" charset="0"/>
              </a:rPr>
              <a:t>Clashen</a:t>
            </a:r>
            <a:r>
              <a:rPr lang="en-GB" altLang="ja-JP" sz="1800" dirty="0">
                <a:latin typeface="Century Gothic" panose="020B0502020202020204" pitchFamily="34" charset="0"/>
                <a:cs typeface="Calibri" panose="020F0502020204030204" pitchFamily="34" charset="0"/>
              </a:rPr>
              <a:t>; </a:t>
            </a:r>
            <a:r>
              <a:rPr lang="en-GB" altLang="ja-JP" sz="1800" dirty="0" err="1">
                <a:latin typeface="Century Gothic" panose="020B0502020202020204" pitchFamily="34" charset="0"/>
                <a:cs typeface="Calibri" panose="020F0502020204030204" pitchFamily="34" charset="0"/>
              </a:rPr>
              <a:t>Gor</a:t>
            </a:r>
            <a:r>
              <a:rPr lang="en-GB" altLang="ja-JP" sz="1800" dirty="0">
                <a:latin typeface="Century Gothic" panose="020B0502020202020204" pitchFamily="34" charset="0"/>
                <a:cs typeface="Calibri" panose="020F0502020204030204" pitchFamily="34" charset="0"/>
              </a:rPr>
              <a:t>; </a:t>
            </a:r>
            <a:r>
              <a:rPr lang="en-GB" altLang="ja-JP" sz="1800" dirty="0" err="1">
                <a:latin typeface="Century Gothic" panose="020B0502020202020204" pitchFamily="34" charset="0"/>
                <a:cs typeface="Calibri" panose="020F0502020204030204" pitchFamily="34" charset="0"/>
              </a:rPr>
              <a:t>Marslen</a:t>
            </a:r>
            <a:r>
              <a:rPr lang="en-GB" altLang="ja-JP" sz="1800" dirty="0">
                <a:latin typeface="Century Gothic" panose="020B0502020202020204" pitchFamily="34" charset="0"/>
                <a:cs typeface="Calibri" panose="020F0502020204030204" pitchFamily="34" charset="0"/>
              </a:rPr>
              <a:t>-Wilson; </a:t>
            </a:r>
            <a:r>
              <a:rPr lang="en-GB" altLang="ja-JP" sz="1800" dirty="0" err="1">
                <a:latin typeface="Century Gothic" panose="020B0502020202020204" pitchFamily="34" charset="0"/>
                <a:cs typeface="Calibri" panose="020F0502020204030204" pitchFamily="34" charset="0"/>
              </a:rPr>
              <a:t>Verríssimo</a:t>
            </a:r>
            <a:r>
              <a:rPr lang="en-GB" altLang="ja-JP" sz="1800" dirty="0">
                <a:latin typeface="Century Gothic" panose="020B0502020202020204" pitchFamily="34" charset="0"/>
                <a:cs typeface="Calibri" panose="020F0502020204030204" pitchFamily="34" charset="0"/>
              </a:rPr>
              <a:t>)</a:t>
            </a:r>
            <a:endParaRPr lang="en-GB" altLang="ja-JP" dirty="0">
              <a:latin typeface="Century Gothic" panose="020B0502020202020204" pitchFamily="34" charset="0"/>
              <a:cs typeface="Calibri" panose="020F0502020204030204" pitchFamily="34" charset="0"/>
            </a:endParaRPr>
          </a:p>
          <a:p>
            <a:r>
              <a:rPr lang="en-GB" altLang="ja-JP" dirty="0">
                <a:latin typeface="Century Gothic" panose="020B0502020202020204" pitchFamily="34" charset="0"/>
                <a:cs typeface="Calibri" panose="020F0502020204030204" pitchFamily="34" charset="0"/>
              </a:rPr>
              <a:t>some multi-word units </a:t>
            </a:r>
            <a:r>
              <a:rPr lang="en-GB" altLang="ja-JP" sz="2000" dirty="0">
                <a:latin typeface="Century Gothic" panose="020B0502020202020204" pitchFamily="34" charset="0"/>
                <a:cs typeface="Calibri" panose="020F0502020204030204" pitchFamily="34" charset="0"/>
              </a:rPr>
              <a:t>(Crossley; Myles, Mitchell &amp; Hopper; </a:t>
            </a:r>
            <a:r>
              <a:rPr lang="en-GB" altLang="ja-JP" sz="2000" dirty="0" err="1">
                <a:latin typeface="Century Gothic" panose="020B0502020202020204" pitchFamily="34" charset="0"/>
                <a:cs typeface="Calibri" panose="020F0502020204030204" pitchFamily="34" charset="0"/>
              </a:rPr>
              <a:t>Siyanova-Chanturia</a:t>
            </a:r>
            <a:r>
              <a:rPr lang="en-GB" altLang="ja-JP" sz="2000" dirty="0">
                <a:latin typeface="Century Gothic" panose="020B0502020202020204" pitchFamily="34" charset="0"/>
                <a:cs typeface="Calibri" panose="020F0502020204030204" pitchFamily="34" charset="0"/>
              </a:rPr>
              <a:t>)</a:t>
            </a:r>
          </a:p>
          <a:p>
            <a:r>
              <a:rPr lang="en-GB" altLang="ja-JP" dirty="0">
                <a:latin typeface="Century Gothic" panose="020B0502020202020204" pitchFamily="34" charset="0"/>
                <a:cs typeface="Calibri" panose="020F0502020204030204" pitchFamily="34" charset="0"/>
              </a:rPr>
              <a:t>some mid-low frequency words </a:t>
            </a:r>
            <a:r>
              <a:rPr lang="en-GB" altLang="ja-JP" sz="2400" dirty="0">
                <a:latin typeface="Century Gothic" panose="020B0502020202020204" pitchFamily="34" charset="0"/>
                <a:cs typeface="Calibri" panose="020F0502020204030204" pitchFamily="34" charset="0"/>
              </a:rPr>
              <a:t>e.g., culturally &amp; personally  important</a:t>
            </a:r>
            <a:endParaRPr lang="en-GB" altLang="ja-JP" dirty="0">
              <a:latin typeface="Century Gothic" panose="020B0502020202020204" pitchFamily="34" charset="0"/>
              <a:cs typeface="Calibri" panose="020F0502020204030204" pitchFamily="34" charset="0"/>
            </a:endParaRPr>
          </a:p>
          <a:p>
            <a:r>
              <a:rPr lang="en-GB" dirty="0">
                <a:latin typeface="Century Gothic" panose="020B0502020202020204" pitchFamily="34" charset="0"/>
                <a:cs typeface="Calibri" panose="020F0502020204030204" pitchFamily="34" charset="0"/>
              </a:rPr>
              <a:t>systematic </a:t>
            </a:r>
            <a:r>
              <a:rPr lang="en-GB" b="1" i="1" dirty="0">
                <a:latin typeface="Century Gothic" panose="020B0502020202020204" pitchFamily="34" charset="0"/>
                <a:cs typeface="Calibri" panose="020F0502020204030204" pitchFamily="34" charset="0"/>
              </a:rPr>
              <a:t>revisiting</a:t>
            </a:r>
          </a:p>
          <a:p>
            <a:r>
              <a:rPr lang="en-GB" b="1" i="1" dirty="0">
                <a:solidFill>
                  <a:schemeClr val="accent1">
                    <a:lumMod val="50000"/>
                  </a:schemeClr>
                </a:solidFill>
                <a:latin typeface="Century Gothic" panose="020B0502020202020204" pitchFamily="34" charset="0"/>
              </a:rPr>
              <a:t>spaced</a:t>
            </a:r>
            <a:r>
              <a:rPr lang="en-GB" dirty="0">
                <a:solidFill>
                  <a:schemeClr val="accent1">
                    <a:lumMod val="50000"/>
                  </a:schemeClr>
                </a:solidFill>
                <a:latin typeface="Century Gothic" panose="020B0502020202020204" pitchFamily="34" charset="0"/>
              </a:rPr>
              <a:t> practice </a:t>
            </a:r>
            <a:r>
              <a:rPr lang="en-GB" sz="2200" dirty="0">
                <a:solidFill>
                  <a:schemeClr val="accent1">
                    <a:lumMod val="50000"/>
                  </a:schemeClr>
                </a:solidFill>
                <a:latin typeface="Century Gothic" panose="020B0502020202020204" pitchFamily="34" charset="0"/>
              </a:rPr>
              <a:t>(e.g., Webb 2007)</a:t>
            </a:r>
          </a:p>
          <a:p>
            <a:endParaRPr lang="en-GB" b="1" i="1" dirty="0">
              <a:latin typeface="Calibri" panose="020F0502020204030204" pitchFamily="34" charset="0"/>
              <a:cs typeface="Calibri" panose="020F0502020204030204" pitchFamily="34" charset="0"/>
            </a:endParaRPr>
          </a:p>
          <a:p>
            <a:pPr marL="0" indent="0">
              <a:buNone/>
            </a:pPr>
            <a:endParaRPr lang="en-US" dirty="0"/>
          </a:p>
        </p:txBody>
      </p:sp>
    </p:spTree>
    <p:extLst>
      <p:ext uri="{BB962C8B-B14F-4D97-AF65-F5344CB8AC3E}">
        <p14:creationId xmlns:p14="http://schemas.microsoft.com/office/powerpoint/2010/main" val="1845221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B9BB0-DA7C-F64F-9372-8B166FF3C15C}"/>
              </a:ext>
            </a:extLst>
          </p:cNvPr>
          <p:cNvSpPr>
            <a:spLocks noGrp="1"/>
          </p:cNvSpPr>
          <p:nvPr>
            <p:ph type="title"/>
          </p:nvPr>
        </p:nvSpPr>
        <p:spPr>
          <a:xfrm>
            <a:off x="497360" y="0"/>
            <a:ext cx="10771691" cy="1353312"/>
          </a:xfrm>
        </p:spPr>
        <p:txBody>
          <a:bodyPr>
            <a:noAutofit/>
          </a:bodyPr>
          <a:lstStyle/>
          <a:p>
            <a:r>
              <a:rPr lang="en-GB" sz="3200" b="1" dirty="0">
                <a:solidFill>
                  <a:schemeClr val="accent1">
                    <a:lumMod val="50000"/>
                  </a:schemeClr>
                </a:solidFill>
              </a:rPr>
              <a:t>What might inform decisions about </a:t>
            </a:r>
            <a:r>
              <a:rPr lang="en-US" sz="3200" b="1" dirty="0">
                <a:solidFill>
                  <a:schemeClr val="accent1">
                    <a:lumMod val="50000"/>
                  </a:schemeClr>
                </a:solidFill>
              </a:rPr>
              <a:t>h</a:t>
            </a:r>
            <a:r>
              <a:rPr lang="en-US" sz="3200" b="1" dirty="0"/>
              <a:t>ow many words can be </a:t>
            </a:r>
            <a:r>
              <a:rPr lang="en-US" sz="3200" b="1" i="1" dirty="0"/>
              <a:t>really</a:t>
            </a:r>
            <a:r>
              <a:rPr lang="en-US" sz="3200" b="1" dirty="0"/>
              <a:t> learnt? </a:t>
            </a:r>
          </a:p>
        </p:txBody>
      </p:sp>
      <p:sp>
        <p:nvSpPr>
          <p:cNvPr id="4" name="Rectangle: Rounded Corners 22">
            <a:extLst>
              <a:ext uri="{FF2B5EF4-FFF2-40B4-BE49-F238E27FC236}">
                <a16:creationId xmlns:a16="http://schemas.microsoft.com/office/drawing/2014/main" id="{02F13891-BDC1-E244-84A5-309DF988AE81}"/>
              </a:ext>
            </a:extLst>
          </p:cNvPr>
          <p:cNvSpPr/>
          <p:nvPr/>
        </p:nvSpPr>
        <p:spPr>
          <a:xfrm>
            <a:off x="219456" y="1353312"/>
            <a:ext cx="11667743" cy="4992623"/>
          </a:xfrm>
          <a:prstGeom prst="roundRect">
            <a:avLst/>
          </a:prstGeom>
          <a:solidFill>
            <a:schemeClr val="accent1">
              <a:lumMod val="40000"/>
              <a:lumOff val="6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285750" indent="-285750">
              <a:buFont typeface="Arial" panose="020B0604020202020204" pitchFamily="34" charset="0"/>
              <a:buChar char="•"/>
            </a:pPr>
            <a:r>
              <a:rPr lang="en-GB" sz="3200" b="1" dirty="0">
                <a:solidFill>
                  <a:schemeClr val="accent1">
                    <a:lumMod val="50000"/>
                  </a:schemeClr>
                </a:solidFill>
              </a:rPr>
              <a:t>10 words per hour? </a:t>
            </a:r>
            <a:r>
              <a:rPr lang="en-GB" sz="2400" dirty="0">
                <a:solidFill>
                  <a:schemeClr val="accent1">
                    <a:lumMod val="50000"/>
                  </a:schemeClr>
                </a:solidFill>
              </a:rPr>
              <a:t>(e.g, Schmitt 2000)</a:t>
            </a:r>
          </a:p>
          <a:p>
            <a:pPr marL="285750" indent="-285750">
              <a:buFont typeface="Arial" panose="020B0604020202020204" pitchFamily="34" charset="0"/>
              <a:buChar char="•"/>
            </a:pPr>
            <a:r>
              <a:rPr lang="en-GB" sz="3200" b="1" dirty="0">
                <a:solidFill>
                  <a:schemeClr val="accent1">
                    <a:lumMod val="50000"/>
                  </a:schemeClr>
                </a:solidFill>
              </a:rPr>
              <a:t>10+ encounters of each word needed? </a:t>
            </a:r>
            <a:r>
              <a:rPr lang="en-GB" sz="2400" dirty="0">
                <a:solidFill>
                  <a:schemeClr val="accent1">
                    <a:lumMod val="50000"/>
                  </a:schemeClr>
                </a:solidFill>
              </a:rPr>
              <a:t>(e.g., Webb 2007)</a:t>
            </a:r>
          </a:p>
          <a:p>
            <a:pPr marL="285750" indent="-285750">
              <a:buFont typeface="Arial" panose="020B0604020202020204" pitchFamily="34" charset="0"/>
              <a:buChar char="•"/>
            </a:pPr>
            <a:r>
              <a:rPr lang="en-GB" sz="3200" dirty="0">
                <a:solidFill>
                  <a:srgbClr val="5B9BD5">
                    <a:lumMod val="50000"/>
                  </a:srgbClr>
                </a:solidFill>
              </a:rPr>
              <a:t>A recommendation to learn a list of </a:t>
            </a:r>
            <a:r>
              <a:rPr lang="en-GB" sz="3200" b="1" dirty="0">
                <a:solidFill>
                  <a:srgbClr val="5B9BD5">
                    <a:lumMod val="50000"/>
                  </a:srgbClr>
                </a:solidFill>
              </a:rPr>
              <a:t>1,500</a:t>
            </a:r>
            <a:r>
              <a:rPr lang="en-GB" sz="3200" dirty="0">
                <a:solidFill>
                  <a:srgbClr val="5B9BD5">
                    <a:lumMod val="50000"/>
                  </a:srgbClr>
                </a:solidFill>
              </a:rPr>
              <a:t> </a:t>
            </a:r>
            <a:r>
              <a:rPr lang="en-GB" sz="2400" dirty="0">
                <a:solidFill>
                  <a:srgbClr val="5B9BD5">
                    <a:lumMod val="50000"/>
                  </a:srgbClr>
                </a:solidFill>
              </a:rPr>
              <a:t>(Milton, 2015)</a:t>
            </a:r>
            <a:endParaRPr lang="en-GB" sz="2400" dirty="0">
              <a:solidFill>
                <a:schemeClr val="accent1">
                  <a:lumMod val="50000"/>
                </a:schemeClr>
              </a:solidFill>
            </a:endParaRPr>
          </a:p>
          <a:p>
            <a:pPr marL="285750" indent="-285750">
              <a:buFont typeface="Arial" panose="020B0604020202020204" pitchFamily="34" charset="0"/>
              <a:buChar char="•"/>
            </a:pPr>
            <a:r>
              <a:rPr lang="en-GB" sz="3200" dirty="0">
                <a:solidFill>
                  <a:srgbClr val="5B9BD5">
                    <a:lumMod val="50000"/>
                  </a:srgbClr>
                </a:solidFill>
              </a:rPr>
              <a:t>Students can </a:t>
            </a:r>
            <a:r>
              <a:rPr lang="en-GB" sz="3200" i="1" dirty="0">
                <a:solidFill>
                  <a:srgbClr val="5B9BD5">
                    <a:lumMod val="50000"/>
                  </a:srgbClr>
                </a:solidFill>
              </a:rPr>
              <a:t>pass</a:t>
            </a:r>
            <a:r>
              <a:rPr lang="en-GB" sz="3200" dirty="0">
                <a:solidFill>
                  <a:srgbClr val="5B9BD5">
                    <a:lumMod val="50000"/>
                  </a:srgbClr>
                </a:solidFill>
              </a:rPr>
              <a:t> current GCSE with receptive knowledge of </a:t>
            </a:r>
            <a:r>
              <a:rPr lang="en-GB" sz="3200" b="1" dirty="0">
                <a:solidFill>
                  <a:srgbClr val="5B9BD5">
                    <a:lumMod val="50000"/>
                  </a:srgbClr>
                </a:solidFill>
              </a:rPr>
              <a:t>852 words </a:t>
            </a:r>
            <a:r>
              <a:rPr lang="en-GB" sz="3200" dirty="0">
                <a:solidFill>
                  <a:srgbClr val="5B9BD5">
                    <a:lumMod val="50000"/>
                  </a:srgbClr>
                </a:solidFill>
              </a:rPr>
              <a:t>= 4 words a lesson </a:t>
            </a:r>
            <a:r>
              <a:rPr lang="en-GB" sz="2400" dirty="0">
                <a:solidFill>
                  <a:srgbClr val="5B9BD5">
                    <a:lumMod val="50000"/>
                  </a:srgbClr>
                </a:solidFill>
              </a:rPr>
              <a:t>(Milton, 2006) </a:t>
            </a:r>
            <a:r>
              <a:rPr lang="en-GB" sz="3200" dirty="0">
                <a:solidFill>
                  <a:srgbClr val="5B9BD5">
                    <a:lumMod val="50000"/>
                  </a:srgbClr>
                </a:solidFill>
              </a:rPr>
              <a:t>or perhaps </a:t>
            </a:r>
            <a:r>
              <a:rPr lang="en-GB" sz="3200" b="1" dirty="0">
                <a:solidFill>
                  <a:srgbClr val="5B9BD5">
                    <a:lumMod val="50000"/>
                  </a:srgbClr>
                </a:solidFill>
              </a:rPr>
              <a:t>564 words </a:t>
            </a:r>
            <a:r>
              <a:rPr lang="en-GB" sz="2400" dirty="0">
                <a:solidFill>
                  <a:srgbClr val="5B9BD5">
                    <a:lumMod val="50000"/>
                  </a:srgbClr>
                </a:solidFill>
              </a:rPr>
              <a:t>(David, 2008)</a:t>
            </a:r>
          </a:p>
          <a:p>
            <a:pPr marL="285750" indent="-285750">
              <a:buFont typeface="Arial" panose="020B0604020202020204" pitchFamily="34" charset="0"/>
              <a:buChar char="•"/>
            </a:pPr>
            <a:r>
              <a:rPr lang="en-GB" sz="3200" b="1" dirty="0">
                <a:solidFill>
                  <a:schemeClr val="accent1">
                    <a:lumMod val="50000"/>
                  </a:schemeClr>
                </a:solidFill>
              </a:rPr>
              <a:t>The practical constraint! 450 hours available: </a:t>
            </a:r>
          </a:p>
          <a:p>
            <a:pPr marL="457200" lvl="1" indent="-457200">
              <a:buFont typeface="Wingdings" pitchFamily="2" charset="2"/>
              <a:buChar char="Ø"/>
            </a:pPr>
            <a:r>
              <a:rPr lang="en-GB" sz="3200" b="1" i="1" dirty="0">
                <a:solidFill>
                  <a:schemeClr val="tx1"/>
                </a:solidFill>
                <a:latin typeface="Calibri" panose="020F0502020204030204" pitchFamily="34" charset="0"/>
                <a:cs typeface="Calibri" panose="020F0502020204030204" pitchFamily="34" charset="0"/>
              </a:rPr>
              <a:t>Average</a:t>
            </a:r>
            <a:r>
              <a:rPr lang="en-GB" sz="3200" b="1" dirty="0">
                <a:solidFill>
                  <a:schemeClr val="tx1"/>
                </a:solidFill>
                <a:latin typeface="Calibri" panose="020F0502020204030204" pitchFamily="34" charset="0"/>
                <a:cs typeface="Calibri" panose="020F0502020204030204" pitchFamily="34" charset="0"/>
              </a:rPr>
              <a:t> of 10 words per week -&gt; 360 words per year * 5 years  = 1,700 words, for highest achievers</a:t>
            </a:r>
          </a:p>
        </p:txBody>
      </p:sp>
    </p:spTree>
    <p:extLst>
      <p:ext uri="{BB962C8B-B14F-4D97-AF65-F5344CB8AC3E}">
        <p14:creationId xmlns:p14="http://schemas.microsoft.com/office/powerpoint/2010/main" val="1717568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352" y="254606"/>
            <a:ext cx="11704578" cy="1059844"/>
          </a:xfrm>
        </p:spPr>
        <p:txBody>
          <a:bodyPr>
            <a:noAutofit/>
          </a:bodyPr>
          <a:lstStyle/>
          <a:p>
            <a:r>
              <a:rPr lang="en-US" sz="3600" dirty="0"/>
              <a:t>Is the amount  (1,250 and 1,750 items) about right? </a:t>
            </a:r>
            <a:endParaRPr lang="en-GB" sz="3600" dirty="0"/>
          </a:p>
        </p:txBody>
      </p:sp>
      <p:sp>
        <p:nvSpPr>
          <p:cNvPr id="4" name="Content Placeholder 2"/>
          <p:cNvSpPr txBox="1">
            <a:spLocks/>
          </p:cNvSpPr>
          <p:nvPr/>
        </p:nvSpPr>
        <p:spPr>
          <a:xfrm>
            <a:off x="871911" y="3184909"/>
            <a:ext cx="10280521" cy="26236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F8D3F"/>
              </a:buClr>
              <a:buFont typeface="Wingdings" panose="05000000000000000000" pitchFamily="2" charset="2"/>
              <a:buChar char="§"/>
              <a:defRPr sz="3600"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Clr>
                <a:srgbClr val="FF8D3F"/>
              </a:buClr>
              <a:buFont typeface="Wingdings" panose="05000000000000000000" pitchFamily="2" charset="2"/>
              <a:buChar char="§"/>
              <a:defRPr sz="3200" kern="1200">
                <a:solidFill>
                  <a:schemeClr val="accent5">
                    <a:lumMod val="75000"/>
                  </a:schemeClr>
                </a:solidFill>
                <a:latin typeface="+mn-lt"/>
                <a:ea typeface="+mn-ea"/>
                <a:cs typeface="+mn-cs"/>
              </a:defRPr>
            </a:lvl2pPr>
            <a:lvl3pPr marL="1143000" indent="-228600" algn="l" defTabSz="914400" rtl="0" eaLnBrk="1" latinLnBrk="0" hangingPunct="1">
              <a:lnSpc>
                <a:spcPct val="90000"/>
              </a:lnSpc>
              <a:spcBef>
                <a:spcPts val="500"/>
              </a:spcBef>
              <a:buClr>
                <a:srgbClr val="FF8D3F"/>
              </a:buClr>
              <a:buFont typeface="Wingdings" panose="05000000000000000000" pitchFamily="2" charset="2"/>
              <a:buChar char="§"/>
              <a:defRPr sz="2800" kern="1200">
                <a:solidFill>
                  <a:schemeClr val="accent5">
                    <a:lumMod val="75000"/>
                  </a:schemeClr>
                </a:solidFill>
                <a:latin typeface="+mn-lt"/>
                <a:ea typeface="+mn-ea"/>
                <a:cs typeface="+mn-cs"/>
              </a:defRPr>
            </a:lvl3pPr>
            <a:lvl4pPr marL="1600200" indent="-228600" algn="l" defTabSz="914400" rtl="0" eaLnBrk="1" latinLnBrk="0" hangingPunct="1">
              <a:lnSpc>
                <a:spcPct val="90000"/>
              </a:lnSpc>
              <a:spcBef>
                <a:spcPts val="500"/>
              </a:spcBef>
              <a:buClr>
                <a:srgbClr val="FF8D3F"/>
              </a:buClr>
              <a:buFont typeface="Wingdings" panose="05000000000000000000" pitchFamily="2" charset="2"/>
              <a:buChar char="§"/>
              <a:defRPr sz="2400" kern="1200">
                <a:solidFill>
                  <a:schemeClr val="accent5">
                    <a:lumMod val="75000"/>
                  </a:schemeClr>
                </a:solidFill>
                <a:latin typeface="+mn-lt"/>
                <a:ea typeface="+mn-ea"/>
                <a:cs typeface="+mn-cs"/>
              </a:defRPr>
            </a:lvl4pPr>
            <a:lvl5pPr marL="2057400" indent="-228600" algn="l" defTabSz="914400" rtl="0" eaLnBrk="1" latinLnBrk="0" hangingPunct="1">
              <a:lnSpc>
                <a:spcPct val="90000"/>
              </a:lnSpc>
              <a:spcBef>
                <a:spcPts val="500"/>
              </a:spcBef>
              <a:buClr>
                <a:srgbClr val="FF8D3F"/>
              </a:buClr>
              <a:buFont typeface="Wingdings" panose="05000000000000000000" pitchFamily="2" charset="2"/>
              <a:buChar char="§"/>
              <a:defRPr sz="2400" kern="1200">
                <a:solidFill>
                  <a:schemeClr val="accent5">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200" dirty="0"/>
              <a:t>2015 GCSE (minimum) word lists, AQA:</a:t>
            </a:r>
          </a:p>
          <a:p>
            <a:pPr marL="0" indent="0">
              <a:buNone/>
            </a:pPr>
            <a:r>
              <a:rPr lang="en-GB" dirty="0"/>
              <a:t>Spanish: </a:t>
            </a:r>
            <a:r>
              <a:rPr lang="en-GB" b="1" u="sng" dirty="0"/>
              <a:t>1,566 word families </a:t>
            </a:r>
          </a:p>
          <a:p>
            <a:pPr marL="0" indent="0">
              <a:buNone/>
            </a:pPr>
            <a:r>
              <a:rPr lang="en-GB" dirty="0"/>
              <a:t>French: </a:t>
            </a:r>
            <a:r>
              <a:rPr lang="en-GB" b="1" u="sng" dirty="0"/>
              <a:t>1,300 word families</a:t>
            </a:r>
          </a:p>
          <a:p>
            <a:pPr marL="0" indent="0">
              <a:buNone/>
            </a:pPr>
            <a:r>
              <a:rPr lang="en-GB" dirty="0"/>
              <a:t>German: </a:t>
            </a:r>
            <a:r>
              <a:rPr lang="en-GB" b="1" u="sng" dirty="0"/>
              <a:t>1,632 word families</a:t>
            </a:r>
          </a:p>
        </p:txBody>
      </p:sp>
      <p:sp>
        <p:nvSpPr>
          <p:cNvPr id="3" name="TextBox 2">
            <a:extLst>
              <a:ext uri="{FF2B5EF4-FFF2-40B4-BE49-F238E27FC236}">
                <a16:creationId xmlns:a16="http://schemas.microsoft.com/office/drawing/2014/main" id="{2E3AE13A-C609-4F42-85BC-2824DCF37344}"/>
              </a:ext>
            </a:extLst>
          </p:cNvPr>
          <p:cNvSpPr txBox="1"/>
          <p:nvPr/>
        </p:nvSpPr>
        <p:spPr>
          <a:xfrm>
            <a:off x="8048974" y="4292251"/>
            <a:ext cx="3735072" cy="1384995"/>
          </a:xfrm>
          <a:prstGeom prst="rect">
            <a:avLst/>
          </a:prstGeom>
          <a:noFill/>
        </p:spPr>
        <p:txBody>
          <a:bodyPr wrap="square" rtlCol="0">
            <a:spAutoFit/>
          </a:bodyPr>
          <a:lstStyle/>
          <a:p>
            <a:r>
              <a:rPr lang="en-US" sz="2800" dirty="0"/>
              <a:t>Better equality needed across languages?</a:t>
            </a:r>
          </a:p>
        </p:txBody>
      </p:sp>
      <p:sp>
        <p:nvSpPr>
          <p:cNvPr id="5" name="TextBox 4">
            <a:extLst>
              <a:ext uri="{FF2B5EF4-FFF2-40B4-BE49-F238E27FC236}">
                <a16:creationId xmlns:a16="http://schemas.microsoft.com/office/drawing/2014/main" id="{632C728C-46CA-0E45-9FBC-1B5C2A0F2405}"/>
              </a:ext>
            </a:extLst>
          </p:cNvPr>
          <p:cNvSpPr txBox="1"/>
          <p:nvPr/>
        </p:nvSpPr>
        <p:spPr>
          <a:xfrm>
            <a:off x="304352" y="1314450"/>
            <a:ext cx="11704578" cy="892552"/>
          </a:xfrm>
          <a:prstGeom prst="rect">
            <a:avLst/>
          </a:prstGeom>
          <a:noFill/>
        </p:spPr>
        <p:txBody>
          <a:bodyPr wrap="square" rtlCol="0">
            <a:spAutoFit/>
          </a:bodyPr>
          <a:lstStyle/>
          <a:p>
            <a:r>
              <a:rPr lang="en-US" sz="2400" dirty="0"/>
              <a:t>Recall that about 100-200 items are highly irregular forms (</a:t>
            </a:r>
            <a:r>
              <a:rPr lang="en-US" sz="2400" i="1" dirty="0" err="1"/>
              <a:t>suis</a:t>
            </a:r>
            <a:r>
              <a:rPr lang="en-US" sz="2400" i="1" dirty="0"/>
              <a:t>)</a:t>
            </a:r>
            <a:endParaRPr lang="en-US" sz="2400" dirty="0"/>
          </a:p>
          <a:p>
            <a:pPr algn="ctr"/>
            <a:r>
              <a:rPr lang="en-US" sz="2800" dirty="0"/>
              <a:t>So, in fact the new lists have approx.1,150 and 1,550 </a:t>
            </a:r>
            <a:r>
              <a:rPr lang="en-US" sz="2800" b="1" i="1" dirty="0"/>
              <a:t>word families </a:t>
            </a:r>
          </a:p>
        </p:txBody>
      </p:sp>
    </p:spTree>
    <p:extLst>
      <p:ext uri="{BB962C8B-B14F-4D97-AF65-F5344CB8AC3E}">
        <p14:creationId xmlns:p14="http://schemas.microsoft.com/office/powerpoint/2010/main" val="843106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AAD41-8807-C144-B7BC-267C350A1DAD}"/>
              </a:ext>
            </a:extLst>
          </p:cNvPr>
          <p:cNvSpPr>
            <a:spLocks noGrp="1"/>
          </p:cNvSpPr>
          <p:nvPr>
            <p:ph type="title"/>
          </p:nvPr>
        </p:nvSpPr>
        <p:spPr/>
        <p:txBody>
          <a:bodyPr>
            <a:normAutofit fontScale="90000"/>
          </a:bodyPr>
          <a:lstStyle/>
          <a:p>
            <a:r>
              <a:rPr lang="en-US" dirty="0"/>
              <a:t>How many words does it take to create one exam? Three or four exams?</a:t>
            </a:r>
          </a:p>
        </p:txBody>
      </p:sp>
      <p:sp>
        <p:nvSpPr>
          <p:cNvPr id="3" name="Text Placeholder 2">
            <a:extLst>
              <a:ext uri="{FF2B5EF4-FFF2-40B4-BE49-F238E27FC236}">
                <a16:creationId xmlns:a16="http://schemas.microsoft.com/office/drawing/2014/main" id="{186DC4B8-B7AA-314A-8CC8-7A7610661D4B}"/>
              </a:ext>
            </a:extLst>
          </p:cNvPr>
          <p:cNvSpPr>
            <a:spLocks noGrp="1"/>
          </p:cNvSpPr>
          <p:nvPr>
            <p:ph type="body" idx="1"/>
          </p:nvPr>
        </p:nvSpPr>
        <p:spPr/>
        <p:txBody>
          <a:bodyPr/>
          <a:lstStyle/>
          <a:p>
            <a:endParaRPr lang="en-US" dirty="0"/>
          </a:p>
        </p:txBody>
      </p:sp>
      <p:graphicFrame>
        <p:nvGraphicFramePr>
          <p:cNvPr id="4" name="Table 3">
            <a:extLst>
              <a:ext uri="{FF2B5EF4-FFF2-40B4-BE49-F238E27FC236}">
                <a16:creationId xmlns:a16="http://schemas.microsoft.com/office/drawing/2014/main" id="{81684BE6-20EB-5141-9B25-B31571FA894D}"/>
              </a:ext>
            </a:extLst>
          </p:cNvPr>
          <p:cNvGraphicFramePr>
            <a:graphicFrameLocks noGrp="1"/>
          </p:cNvGraphicFramePr>
          <p:nvPr>
            <p:extLst>
              <p:ext uri="{D42A27DB-BD31-4B8C-83A1-F6EECF244321}">
                <p14:modId xmlns:p14="http://schemas.microsoft.com/office/powerpoint/2010/main" val="1961540770"/>
              </p:ext>
            </p:extLst>
          </p:nvPr>
        </p:nvGraphicFramePr>
        <p:xfrm>
          <a:off x="1263591" y="1825625"/>
          <a:ext cx="9664817" cy="2335106"/>
        </p:xfrm>
        <a:graphic>
          <a:graphicData uri="http://schemas.openxmlformats.org/drawingml/2006/table">
            <a:tbl>
              <a:tblPr firstRow="1" bandRow="1">
                <a:tableStyleId>{5C22544A-7EE6-4342-B048-85BDC9FD1C3A}</a:tableStyleId>
              </a:tblPr>
              <a:tblGrid>
                <a:gridCol w="2737312">
                  <a:extLst>
                    <a:ext uri="{9D8B030D-6E8A-4147-A177-3AD203B41FA5}">
                      <a16:colId xmlns:a16="http://schemas.microsoft.com/office/drawing/2014/main" val="861897505"/>
                    </a:ext>
                  </a:extLst>
                </a:gridCol>
                <a:gridCol w="3242661">
                  <a:extLst>
                    <a:ext uri="{9D8B030D-6E8A-4147-A177-3AD203B41FA5}">
                      <a16:colId xmlns:a16="http://schemas.microsoft.com/office/drawing/2014/main" val="2690541026"/>
                    </a:ext>
                  </a:extLst>
                </a:gridCol>
                <a:gridCol w="3684844">
                  <a:extLst>
                    <a:ext uri="{9D8B030D-6E8A-4147-A177-3AD203B41FA5}">
                      <a16:colId xmlns:a16="http://schemas.microsoft.com/office/drawing/2014/main" val="4228499681"/>
                    </a:ext>
                  </a:extLst>
                </a:gridCol>
              </a:tblGrid>
              <a:tr h="1234718">
                <a:tc>
                  <a:txBody>
                    <a:bodyPr/>
                    <a:lstStyle/>
                    <a:p>
                      <a:pPr algn="l"/>
                      <a:r>
                        <a:rPr lang="en-US" sz="2400" i="0" dirty="0"/>
                        <a:t>Tier of GCSE</a:t>
                      </a:r>
                    </a:p>
                  </a:txBody>
                  <a:tcPr anchor="b"/>
                </a:tc>
                <a:tc>
                  <a:txBody>
                    <a:bodyPr/>
                    <a:lstStyle/>
                    <a:p>
                      <a:r>
                        <a:rPr lang="en-US" sz="2400" dirty="0"/>
                        <a:t>Word families used to create ONE exam</a:t>
                      </a:r>
                    </a:p>
                  </a:txBody>
                  <a:tcPr/>
                </a:tc>
                <a:tc>
                  <a:txBody>
                    <a:bodyPr/>
                    <a:lstStyle/>
                    <a:p>
                      <a:r>
                        <a:rPr lang="en-US" sz="2400" dirty="0"/>
                        <a:t>…to create THREE exams</a:t>
                      </a:r>
                    </a:p>
                  </a:txBody>
                  <a:tcPr/>
                </a:tc>
                <a:extLst>
                  <a:ext uri="{0D108BD9-81ED-4DB2-BD59-A6C34878D82A}">
                    <a16:rowId xmlns:a16="http://schemas.microsoft.com/office/drawing/2014/main" val="97716192"/>
                  </a:ext>
                </a:extLst>
              </a:tr>
              <a:tr h="550194">
                <a:tc>
                  <a:txBody>
                    <a:bodyPr/>
                    <a:lstStyle/>
                    <a:p>
                      <a:r>
                        <a:rPr lang="en-US" sz="2400" dirty="0"/>
                        <a:t>Foundation</a:t>
                      </a:r>
                    </a:p>
                  </a:txBody>
                  <a:tcPr/>
                </a:tc>
                <a:tc>
                  <a:txBody>
                    <a:bodyPr/>
                    <a:lstStyle/>
                    <a:p>
                      <a:r>
                        <a:rPr lang="en-US" sz="2400" dirty="0"/>
                        <a:t>600</a:t>
                      </a:r>
                    </a:p>
                  </a:txBody>
                  <a:tcPr/>
                </a:tc>
                <a:tc>
                  <a:txBody>
                    <a:bodyPr/>
                    <a:lstStyle/>
                    <a:p>
                      <a:r>
                        <a:rPr lang="en-US" sz="2400" dirty="0"/>
                        <a:t>1,150</a:t>
                      </a:r>
                    </a:p>
                  </a:txBody>
                  <a:tcPr/>
                </a:tc>
                <a:extLst>
                  <a:ext uri="{0D108BD9-81ED-4DB2-BD59-A6C34878D82A}">
                    <a16:rowId xmlns:a16="http://schemas.microsoft.com/office/drawing/2014/main" val="2076497504"/>
                  </a:ext>
                </a:extLst>
              </a:tr>
              <a:tr h="550194">
                <a:tc>
                  <a:txBody>
                    <a:bodyPr/>
                    <a:lstStyle/>
                    <a:p>
                      <a:r>
                        <a:rPr lang="en-US" sz="2400" dirty="0"/>
                        <a:t>Higher</a:t>
                      </a:r>
                    </a:p>
                  </a:txBody>
                  <a:tcPr/>
                </a:tc>
                <a:tc>
                  <a:txBody>
                    <a:bodyPr/>
                    <a:lstStyle/>
                    <a:p>
                      <a:r>
                        <a:rPr lang="en-US" sz="2400" dirty="0"/>
                        <a:t>750</a:t>
                      </a:r>
                    </a:p>
                  </a:txBody>
                  <a:tcPr/>
                </a:tc>
                <a:tc>
                  <a:txBody>
                    <a:bodyPr/>
                    <a:lstStyle/>
                    <a:p>
                      <a:r>
                        <a:rPr lang="en-US" sz="2400" dirty="0"/>
                        <a:t>1,550</a:t>
                      </a:r>
                    </a:p>
                  </a:txBody>
                  <a:tcPr/>
                </a:tc>
                <a:extLst>
                  <a:ext uri="{0D108BD9-81ED-4DB2-BD59-A6C34878D82A}">
                    <a16:rowId xmlns:a16="http://schemas.microsoft.com/office/drawing/2014/main" val="2020269779"/>
                  </a:ext>
                </a:extLst>
              </a:tr>
            </a:tbl>
          </a:graphicData>
        </a:graphic>
      </p:graphicFrame>
      <p:sp>
        <p:nvSpPr>
          <p:cNvPr id="5" name="Rectangle 4">
            <a:extLst>
              <a:ext uri="{FF2B5EF4-FFF2-40B4-BE49-F238E27FC236}">
                <a16:creationId xmlns:a16="http://schemas.microsoft.com/office/drawing/2014/main" id="{70F1D232-FFC4-DD4E-BAFD-1BCD3E7B5566}"/>
              </a:ext>
            </a:extLst>
          </p:cNvPr>
          <p:cNvSpPr/>
          <p:nvPr/>
        </p:nvSpPr>
        <p:spPr>
          <a:xfrm>
            <a:off x="5529770" y="4190026"/>
            <a:ext cx="5824030" cy="369332"/>
          </a:xfrm>
          <a:prstGeom prst="rect">
            <a:avLst/>
          </a:prstGeom>
        </p:spPr>
        <p:txBody>
          <a:bodyPr wrap="none">
            <a:spAutoFit/>
          </a:bodyPr>
          <a:lstStyle/>
          <a:p>
            <a:r>
              <a:rPr lang="en-US" dirty="0"/>
              <a:t>Median of range across awarding organisations &amp; languages</a:t>
            </a:r>
          </a:p>
        </p:txBody>
      </p:sp>
      <p:sp>
        <p:nvSpPr>
          <p:cNvPr id="7" name="Oval 6">
            <a:extLst>
              <a:ext uri="{FF2B5EF4-FFF2-40B4-BE49-F238E27FC236}">
                <a16:creationId xmlns:a16="http://schemas.microsoft.com/office/drawing/2014/main" id="{4DB03DBE-9429-5940-AD94-C652D0D9FC5F}"/>
              </a:ext>
            </a:extLst>
          </p:cNvPr>
          <p:cNvSpPr/>
          <p:nvPr/>
        </p:nvSpPr>
        <p:spPr>
          <a:xfrm>
            <a:off x="379088" y="4371795"/>
            <a:ext cx="6625444" cy="15941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How many word families </a:t>
            </a:r>
            <a:r>
              <a:rPr lang="en-US" sz="1800" b="1" i="1" dirty="0"/>
              <a:t>could have been </a:t>
            </a:r>
            <a:r>
              <a:rPr lang="en-US" sz="1800" dirty="0"/>
              <a:t>encountered by a student in the four AQA papers to date? </a:t>
            </a:r>
          </a:p>
        </p:txBody>
      </p:sp>
      <p:sp>
        <p:nvSpPr>
          <p:cNvPr id="8" name="Oval Callout 7">
            <a:extLst>
              <a:ext uri="{FF2B5EF4-FFF2-40B4-BE49-F238E27FC236}">
                <a16:creationId xmlns:a16="http://schemas.microsoft.com/office/drawing/2014/main" id="{174BA9C5-FD06-D74B-AE01-D91DE389B3DB}"/>
              </a:ext>
            </a:extLst>
          </p:cNvPr>
          <p:cNvSpPr/>
          <p:nvPr/>
        </p:nvSpPr>
        <p:spPr>
          <a:xfrm>
            <a:off x="6734908" y="4109720"/>
            <a:ext cx="5310554" cy="1288088"/>
          </a:xfrm>
          <a:prstGeom prst="wedgeEllipseCallout">
            <a:avLst>
              <a:gd name="adj1" fmla="val 53160"/>
              <a:gd name="adj2" fmla="val -4780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1,350 (F) and 1,750 (H) </a:t>
            </a:r>
          </a:p>
          <a:p>
            <a:pPr algn="ctr"/>
            <a:r>
              <a:rPr lang="en-US" sz="2000" dirty="0"/>
              <a:t>across the four papers to date</a:t>
            </a:r>
          </a:p>
        </p:txBody>
      </p:sp>
      <p:sp>
        <p:nvSpPr>
          <p:cNvPr id="9" name="Rectangle 8">
            <a:extLst>
              <a:ext uri="{FF2B5EF4-FFF2-40B4-BE49-F238E27FC236}">
                <a16:creationId xmlns:a16="http://schemas.microsoft.com/office/drawing/2014/main" id="{0484FDAD-06C5-D14A-A8B4-B755A5E3C3D2}"/>
              </a:ext>
            </a:extLst>
          </p:cNvPr>
          <p:cNvSpPr/>
          <p:nvPr/>
        </p:nvSpPr>
        <p:spPr>
          <a:xfrm>
            <a:off x="4665752" y="5920197"/>
            <a:ext cx="7552067" cy="307777"/>
          </a:xfrm>
          <a:prstGeom prst="rect">
            <a:avLst/>
          </a:prstGeom>
        </p:spPr>
        <p:txBody>
          <a:bodyPr wrap="none">
            <a:spAutoFit/>
          </a:bodyPr>
          <a:lstStyle/>
          <a:p>
            <a:pPr algn="ctr"/>
            <a:r>
              <a:rPr lang="en-US" b="1" dirty="0"/>
              <a:t>Each year, the difference with ‘the </a:t>
            </a:r>
            <a:r>
              <a:rPr lang="en-US" b="1" i="1" dirty="0"/>
              <a:t>average 850 words known receptively’ </a:t>
            </a:r>
            <a:r>
              <a:rPr lang="en-US" b="1" dirty="0"/>
              <a:t>gets BIGGER </a:t>
            </a:r>
          </a:p>
        </p:txBody>
      </p:sp>
      <p:sp>
        <p:nvSpPr>
          <p:cNvPr id="6" name="Rectangle 5">
            <a:extLst>
              <a:ext uri="{FF2B5EF4-FFF2-40B4-BE49-F238E27FC236}">
                <a16:creationId xmlns:a16="http://schemas.microsoft.com/office/drawing/2014/main" id="{4F2B8F1B-C23E-AE48-971B-7C8261287053}"/>
              </a:ext>
            </a:extLst>
          </p:cNvPr>
          <p:cNvSpPr/>
          <p:nvPr/>
        </p:nvSpPr>
        <p:spPr>
          <a:xfrm>
            <a:off x="7197011" y="1876636"/>
            <a:ext cx="3731397" cy="22840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4568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animBg="1"/>
      <p:bldP spid="9" grpId="0"/>
      <p:bldP spid="6" grpId="0" animBg="1"/>
      <p:bldP spid="6"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FC0FB-C76B-8C40-A28B-B4FB7C86124E}"/>
              </a:ext>
            </a:extLst>
          </p:cNvPr>
          <p:cNvSpPr>
            <a:spLocks noGrp="1"/>
          </p:cNvSpPr>
          <p:nvPr>
            <p:ph type="title"/>
          </p:nvPr>
        </p:nvSpPr>
        <p:spPr>
          <a:xfrm>
            <a:off x="347329" y="443073"/>
            <a:ext cx="11539871" cy="1325563"/>
          </a:xfrm>
        </p:spPr>
        <p:txBody>
          <a:bodyPr>
            <a:normAutofit/>
          </a:bodyPr>
          <a:lstStyle/>
          <a:p>
            <a:r>
              <a:rPr lang="en-US" sz="4000" dirty="0"/>
              <a:t>Why should “85%” be high frequency words? </a:t>
            </a:r>
          </a:p>
        </p:txBody>
      </p:sp>
      <p:sp>
        <p:nvSpPr>
          <p:cNvPr id="3" name="Text Placeholder 2">
            <a:extLst>
              <a:ext uri="{FF2B5EF4-FFF2-40B4-BE49-F238E27FC236}">
                <a16:creationId xmlns:a16="http://schemas.microsoft.com/office/drawing/2014/main" id="{4D183769-928B-8044-B3EF-B5951B59E698}"/>
              </a:ext>
            </a:extLst>
          </p:cNvPr>
          <p:cNvSpPr>
            <a:spLocks noGrp="1"/>
          </p:cNvSpPr>
          <p:nvPr>
            <p:ph type="body" idx="1"/>
          </p:nvPr>
        </p:nvSpPr>
        <p:spPr>
          <a:xfrm>
            <a:off x="347329" y="1729737"/>
            <a:ext cx="11667461" cy="4351338"/>
          </a:xfrm>
        </p:spPr>
        <p:txBody>
          <a:bodyPr>
            <a:normAutofit fontScale="77500" lnSpcReduction="20000"/>
          </a:bodyPr>
          <a:lstStyle/>
          <a:p>
            <a:pPr marL="0" indent="0">
              <a:buNone/>
            </a:pPr>
            <a:r>
              <a:rPr lang="en-GB" dirty="0"/>
              <a:t>The 2,000 most common words in a language generally cover…</a:t>
            </a:r>
          </a:p>
          <a:p>
            <a:pPr indent="-457200"/>
            <a:r>
              <a:rPr lang="en-GB" dirty="0"/>
              <a:t>80 – 87 % of an average written text </a:t>
            </a:r>
            <a:r>
              <a:rPr lang="en-GB" sz="1400" dirty="0"/>
              <a:t>(Meara, 1995; Nation, 2001; Nation &amp; Waring, 1997).</a:t>
            </a:r>
          </a:p>
          <a:p>
            <a:pPr indent="-457200"/>
            <a:r>
              <a:rPr lang="en-GB" dirty="0"/>
              <a:t>90+ % of words in informal conversation </a:t>
            </a:r>
            <a:r>
              <a:rPr lang="en-GB" sz="1400" dirty="0"/>
              <a:t>(Nation, 2001)</a:t>
            </a:r>
            <a:endParaRPr lang="en-GB" dirty="0"/>
          </a:p>
          <a:p>
            <a:pPr marL="0" indent="0">
              <a:buNone/>
            </a:pPr>
            <a:endParaRPr lang="en-GB" dirty="0"/>
          </a:p>
          <a:p>
            <a:pPr marL="0" indent="0">
              <a:buNone/>
            </a:pPr>
            <a:r>
              <a:rPr lang="en-GB" dirty="0"/>
              <a:t>How do we know what the most frequent words are? </a:t>
            </a:r>
          </a:p>
          <a:p>
            <a:pPr marL="0" indent="0">
              <a:buNone/>
            </a:pPr>
            <a:r>
              <a:rPr lang="en-GB" dirty="0"/>
              <a:t>Massive </a:t>
            </a:r>
            <a:r>
              <a:rPr lang="en-GB" dirty="0">
                <a:hlinkClick r:id="rId3"/>
              </a:rPr>
              <a:t>corpora</a:t>
            </a:r>
            <a:r>
              <a:rPr lang="en-GB" dirty="0"/>
              <a:t>: </a:t>
            </a:r>
            <a:r>
              <a:rPr lang="en-GB" sz="2400" dirty="0"/>
              <a:t>French 23 million; Spanish 2 billion; German 20 million</a:t>
            </a:r>
            <a:endParaRPr lang="en-GB" dirty="0"/>
          </a:p>
          <a:p>
            <a:pPr marL="0" indent="0">
              <a:buNone/>
            </a:pPr>
            <a:r>
              <a:rPr lang="en-GB" dirty="0"/>
              <a:t>The </a:t>
            </a:r>
            <a:r>
              <a:rPr lang="en-GB" b="1" i="1" dirty="0"/>
              <a:t>very</a:t>
            </a:r>
            <a:r>
              <a:rPr lang="en-GB" dirty="0"/>
              <a:t> </a:t>
            </a:r>
            <a:r>
              <a:rPr lang="en-GB" b="1" i="1" dirty="0"/>
              <a:t>most</a:t>
            </a:r>
            <a:r>
              <a:rPr lang="en-GB" dirty="0"/>
              <a:t> frequent words change very little, </a:t>
            </a:r>
            <a:r>
              <a:rPr lang="en-GB" sz="2500" dirty="0"/>
              <a:t>over time </a:t>
            </a:r>
            <a:r>
              <a:rPr lang="en-GB" sz="2500" b="1" i="1" dirty="0"/>
              <a:t>or context</a:t>
            </a:r>
            <a:endParaRPr lang="en-GB" dirty="0"/>
          </a:p>
          <a:p>
            <a:pPr marL="0" indent="0">
              <a:buNone/>
            </a:pPr>
            <a:r>
              <a:rPr lang="en-GB" dirty="0"/>
              <a:t>About 80-85% of the most frequent words are the same – no matter which </a:t>
            </a:r>
            <a:r>
              <a:rPr lang="en-GB" b="1" i="1" dirty="0"/>
              <a:t>large, general </a:t>
            </a:r>
            <a:r>
              <a:rPr lang="en-GB" dirty="0"/>
              <a:t>corpus you use</a:t>
            </a:r>
          </a:p>
          <a:p>
            <a:pPr marL="0" indent="0" algn="r">
              <a:buNone/>
            </a:pPr>
            <a:r>
              <a:rPr lang="en-GB" dirty="0">
                <a:latin typeface="Century Gothic" panose="020B0502020202020204" pitchFamily="34" charset="0"/>
              </a:rPr>
              <a:t>(see </a:t>
            </a:r>
            <a:r>
              <a:rPr lang="en-GB" dirty="0">
                <a:latin typeface="Century Gothic" panose="020B0502020202020204" pitchFamily="34" charset="0"/>
                <a:hlinkClick r:id="rId4"/>
              </a:rPr>
              <a:t>multilngprofiler.net</a:t>
            </a:r>
            <a:r>
              <a:rPr lang="en-GB" dirty="0">
                <a:latin typeface="Century Gothic" panose="020B0502020202020204" pitchFamily="34" charset="0"/>
              </a:rPr>
              <a:t>)</a:t>
            </a:r>
          </a:p>
          <a:p>
            <a:pPr marL="0" indent="0">
              <a:buNone/>
            </a:pPr>
            <a:endParaRPr lang="en-GB" dirty="0"/>
          </a:p>
          <a:p>
            <a:pPr marL="0" indent="0">
              <a:buNone/>
            </a:pPr>
            <a:r>
              <a:rPr lang="en-GB" dirty="0"/>
              <a:t>With clarity about a core lexicon, learners can develop a </a:t>
            </a:r>
            <a:r>
              <a:rPr lang="en-GB" b="1" i="1" dirty="0"/>
              <a:t>personalised</a:t>
            </a:r>
            <a:r>
              <a:rPr lang="en-GB" dirty="0"/>
              <a:t> vocabulary</a:t>
            </a:r>
          </a:p>
          <a:p>
            <a:endParaRPr lang="en-US" dirty="0"/>
          </a:p>
        </p:txBody>
      </p:sp>
      <p:sp>
        <p:nvSpPr>
          <p:cNvPr id="4" name="TextBox 3">
            <a:extLst>
              <a:ext uri="{FF2B5EF4-FFF2-40B4-BE49-F238E27FC236}">
                <a16:creationId xmlns:a16="http://schemas.microsoft.com/office/drawing/2014/main" id="{7F2372A1-B9E0-E747-AC22-2BEB62E544E9}"/>
              </a:ext>
            </a:extLst>
          </p:cNvPr>
          <p:cNvSpPr txBox="1"/>
          <p:nvPr/>
        </p:nvSpPr>
        <p:spPr>
          <a:xfrm>
            <a:off x="560438" y="289183"/>
            <a:ext cx="9733935" cy="400110"/>
          </a:xfrm>
          <a:prstGeom prst="rect">
            <a:avLst/>
          </a:prstGeom>
          <a:noFill/>
        </p:spPr>
        <p:txBody>
          <a:bodyPr wrap="square" rtlCol="0">
            <a:spAutoFit/>
          </a:bodyPr>
          <a:lstStyle/>
          <a:p>
            <a:r>
              <a:rPr lang="en-US" sz="2000" dirty="0"/>
              <a:t>Greater transparency in how to choose the language content</a:t>
            </a:r>
          </a:p>
        </p:txBody>
      </p:sp>
    </p:spTree>
    <p:extLst>
      <p:ext uri="{BB962C8B-B14F-4D97-AF65-F5344CB8AC3E}">
        <p14:creationId xmlns:p14="http://schemas.microsoft.com/office/powerpoint/2010/main" val="62436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E216F43F-5380-4325-A0F6-EA5101495D2A}"/>
              </a:ext>
            </a:extLst>
          </p:cNvPr>
          <p:cNvSpPr/>
          <p:nvPr/>
        </p:nvSpPr>
        <p:spPr>
          <a:xfrm>
            <a:off x="1049765" y="2037788"/>
            <a:ext cx="10425393" cy="3396162"/>
          </a:xfrm>
          <a:prstGeom prst="roundRect">
            <a:avLst/>
          </a:prstGeom>
          <a:solidFill>
            <a:srgbClr val="FFF9F3"/>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en-GB" sz="3600" dirty="0">
                <a:solidFill>
                  <a:schemeClr val="accent5">
                    <a:lumMod val="50000"/>
                  </a:schemeClr>
                </a:solidFill>
                <a:latin typeface="Century Gothic" panose="020B0502020202020204" pitchFamily="34" charset="0"/>
              </a:rPr>
              <a:t>No. </a:t>
            </a:r>
          </a:p>
          <a:p>
            <a:r>
              <a:rPr lang="en-GB" sz="3600" dirty="0">
                <a:solidFill>
                  <a:schemeClr val="accent5">
                    <a:lumMod val="50000"/>
                  </a:schemeClr>
                </a:solidFill>
                <a:latin typeface="Century Gothic" panose="020B0502020202020204" pitchFamily="34" charset="0"/>
              </a:rPr>
              <a:t>On average, a new GCSE list has </a:t>
            </a:r>
            <a:r>
              <a:rPr lang="en-GB" sz="3600" b="1" dirty="0">
                <a:solidFill>
                  <a:schemeClr val="accent5">
                    <a:lumMod val="50000"/>
                  </a:schemeClr>
                </a:solidFill>
                <a:latin typeface="Century Gothic" panose="020B0502020202020204" pitchFamily="34" charset="0"/>
              </a:rPr>
              <a:t>13% fewer </a:t>
            </a:r>
            <a:r>
              <a:rPr lang="en-GB" sz="3600" dirty="0">
                <a:solidFill>
                  <a:schemeClr val="accent5">
                    <a:lumMod val="50000"/>
                  </a:schemeClr>
                </a:solidFill>
                <a:latin typeface="Century Gothic" panose="020B0502020202020204" pitchFamily="34" charset="0"/>
              </a:rPr>
              <a:t>word families than a current list, </a:t>
            </a:r>
          </a:p>
          <a:p>
            <a:r>
              <a:rPr lang="en-GB" sz="3600" dirty="0">
                <a:solidFill>
                  <a:schemeClr val="accent5">
                    <a:lumMod val="50000"/>
                  </a:schemeClr>
                </a:solidFill>
                <a:latin typeface="Century Gothic" panose="020B0502020202020204" pitchFamily="34" charset="0"/>
              </a:rPr>
              <a:t>but provides </a:t>
            </a:r>
            <a:r>
              <a:rPr lang="en-GB" sz="3600" b="1" dirty="0">
                <a:solidFill>
                  <a:schemeClr val="accent5">
                    <a:lumMod val="50000"/>
                  </a:schemeClr>
                </a:solidFill>
                <a:latin typeface="Century Gothic" panose="020B0502020202020204" pitchFamily="34" charset="0"/>
              </a:rPr>
              <a:t>34% more</a:t>
            </a:r>
            <a:r>
              <a:rPr lang="en-GB" sz="3600" dirty="0">
                <a:solidFill>
                  <a:schemeClr val="accent5">
                    <a:lumMod val="50000"/>
                  </a:schemeClr>
                </a:solidFill>
                <a:latin typeface="Century Gothic" panose="020B0502020202020204" pitchFamily="34" charset="0"/>
              </a:rPr>
              <a:t> coverage of the word families in typical A level exam </a:t>
            </a:r>
          </a:p>
          <a:p>
            <a:r>
              <a:rPr lang="en-GB" sz="2000" dirty="0">
                <a:solidFill>
                  <a:schemeClr val="accent5">
                    <a:lumMod val="50000"/>
                  </a:schemeClr>
                </a:solidFill>
                <a:latin typeface="Century Gothic" panose="020B0502020202020204" pitchFamily="34" charset="0"/>
              </a:rPr>
              <a:t>(averaging across AQA </a:t>
            </a:r>
            <a:r>
              <a:rPr lang="en-GB" sz="2000" i="1" dirty="0">
                <a:solidFill>
                  <a:schemeClr val="accent5">
                    <a:lumMod val="50000"/>
                  </a:schemeClr>
                </a:solidFill>
                <a:latin typeface="Century Gothic" panose="020B0502020202020204" pitchFamily="34" charset="0"/>
              </a:rPr>
              <a:t>and</a:t>
            </a:r>
            <a:r>
              <a:rPr lang="en-GB" sz="2000" dirty="0">
                <a:solidFill>
                  <a:schemeClr val="accent5">
                    <a:lumMod val="50000"/>
                  </a:schemeClr>
                </a:solidFill>
                <a:latin typeface="Century Gothic" panose="020B0502020202020204" pitchFamily="34" charset="0"/>
              </a:rPr>
              <a:t> Edexcel).</a:t>
            </a:r>
            <a:endParaRPr lang="en-GB" sz="3600" dirty="0">
              <a:solidFill>
                <a:schemeClr val="accent5">
                  <a:lumMod val="50000"/>
                </a:schemeClr>
              </a:solidFill>
              <a:latin typeface="Century Gothic" panose="020B0502020202020204" pitchFamily="34" charset="0"/>
            </a:endParaRPr>
          </a:p>
        </p:txBody>
      </p:sp>
      <p:sp>
        <p:nvSpPr>
          <p:cNvPr id="7" name="Google Shape;158;p8">
            <a:extLst>
              <a:ext uri="{FF2B5EF4-FFF2-40B4-BE49-F238E27FC236}">
                <a16:creationId xmlns:a16="http://schemas.microsoft.com/office/drawing/2014/main" id="{791A2AB0-8FCF-D944-8C8C-8D87C768BEC7}"/>
              </a:ext>
            </a:extLst>
          </p:cNvPr>
          <p:cNvSpPr txBox="1">
            <a:spLocks noGrp="1"/>
          </p:cNvSpPr>
          <p:nvPr>
            <p:ph type="title"/>
          </p:nvPr>
        </p:nvSpPr>
        <p:spPr>
          <a:xfrm>
            <a:off x="852432" y="1120877"/>
            <a:ext cx="10515600" cy="976025"/>
          </a:xfrm>
          <a:prstGeom prst="rect">
            <a:avLst/>
          </a:prstGeom>
          <a:noFill/>
          <a:ln>
            <a:noFill/>
          </a:ln>
        </p:spPr>
        <p:txBody>
          <a:bodyPr spcFirstLastPara="1" wrap="square" lIns="91425" tIns="45700" rIns="91425" bIns="45700" anchor="ctr" anchorCtr="0">
            <a:normAutofit/>
          </a:bodyPr>
          <a:lstStyle/>
          <a:p>
            <a:pPr lvl="0">
              <a:buSzPts val="4400"/>
            </a:pPr>
            <a:r>
              <a:rPr lang="en-GB" sz="3200" dirty="0"/>
              <a:t>Does this ‘constrained’ lexicon mean that students are less well prepared for an A level exam?</a:t>
            </a:r>
            <a:endParaRPr sz="3200" dirty="0"/>
          </a:p>
        </p:txBody>
      </p:sp>
      <p:sp>
        <p:nvSpPr>
          <p:cNvPr id="4" name="Rectangle 3">
            <a:extLst>
              <a:ext uri="{FF2B5EF4-FFF2-40B4-BE49-F238E27FC236}">
                <a16:creationId xmlns:a16="http://schemas.microsoft.com/office/drawing/2014/main" id="{DD0F899F-13DF-4949-9203-32FCB18F0DF7}"/>
              </a:ext>
            </a:extLst>
          </p:cNvPr>
          <p:cNvSpPr/>
          <p:nvPr/>
        </p:nvSpPr>
        <p:spPr>
          <a:xfrm>
            <a:off x="3391521" y="5676397"/>
            <a:ext cx="7769943" cy="400110"/>
          </a:xfrm>
          <a:prstGeom prst="rect">
            <a:avLst/>
          </a:prstGeom>
        </p:spPr>
        <p:txBody>
          <a:bodyPr wrap="square">
            <a:spAutoFit/>
          </a:bodyPr>
          <a:lstStyle/>
          <a:p>
            <a:r>
              <a:rPr lang="en-US" sz="2000" dirty="0"/>
              <a:t>better preparation for A level –&gt; fairer access?</a:t>
            </a:r>
          </a:p>
        </p:txBody>
      </p:sp>
    </p:spTree>
    <p:extLst>
      <p:ext uri="{BB962C8B-B14F-4D97-AF65-F5344CB8AC3E}">
        <p14:creationId xmlns:p14="http://schemas.microsoft.com/office/powerpoint/2010/main" val="130800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2"/>
          <p:cNvSpPr txBox="1">
            <a:spLocks noGrp="1"/>
          </p:cNvSpPr>
          <p:nvPr>
            <p:ph type="title"/>
          </p:nvPr>
        </p:nvSpPr>
        <p:spPr>
          <a:xfrm>
            <a:off x="644577" y="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4400"/>
              <a:buFont typeface="Century Gothic"/>
              <a:buNone/>
            </a:pPr>
            <a:r>
              <a:rPr lang="en-GB" b="1" dirty="0"/>
              <a:t>Session overview: </a:t>
            </a:r>
            <a:endParaRPr sz="3200" b="1" dirty="0"/>
          </a:p>
        </p:txBody>
      </p:sp>
      <p:sp>
        <p:nvSpPr>
          <p:cNvPr id="88" name="Google Shape;88;p2"/>
          <p:cNvSpPr txBox="1">
            <a:spLocks noGrp="1"/>
          </p:cNvSpPr>
          <p:nvPr>
            <p:ph type="body" idx="1"/>
          </p:nvPr>
        </p:nvSpPr>
        <p:spPr>
          <a:xfrm>
            <a:off x="425303" y="1636720"/>
            <a:ext cx="11416928" cy="3203293"/>
          </a:xfrm>
          <a:prstGeom prst="rect">
            <a:avLst/>
          </a:prstGeom>
          <a:noFill/>
          <a:ln>
            <a:noFill/>
          </a:ln>
        </p:spPr>
        <p:txBody>
          <a:bodyPr spcFirstLastPara="1" wrap="square" lIns="91425" tIns="45700" rIns="91425" bIns="45700" anchor="t" anchorCtr="0">
            <a:normAutofit fontScale="92500" lnSpcReduction="10000"/>
          </a:bodyPr>
          <a:lstStyle/>
          <a:p>
            <a:pPr marL="0" indent="0">
              <a:buSzPts val="2800"/>
              <a:buNone/>
            </a:pPr>
            <a:r>
              <a:rPr lang="en-GB" sz="3000" b="1" dirty="0"/>
              <a:t>Part 1/ Fairer assessment? </a:t>
            </a:r>
            <a:r>
              <a:rPr lang="en-GB" sz="3000" dirty="0"/>
              <a:t>Subject Content in 2015 &amp; 2022</a:t>
            </a:r>
          </a:p>
          <a:p>
            <a:pPr marL="0" lvl="0" indent="0">
              <a:buSzPts val="2800"/>
              <a:buNone/>
            </a:pPr>
            <a:endParaRPr lang="en-GB" sz="3000" dirty="0"/>
          </a:p>
          <a:p>
            <a:pPr marL="0" lvl="0" indent="0">
              <a:buSzPts val="2800"/>
              <a:buNone/>
            </a:pPr>
            <a:r>
              <a:rPr lang="en-GB" sz="3000" b="1" dirty="0"/>
              <a:t>Part 2/ Fairer access to knowledge?</a:t>
            </a:r>
            <a:r>
              <a:rPr lang="en-GB" sz="3000" dirty="0"/>
              <a:t> Research on how individual differences interact with different pedagogical choices</a:t>
            </a:r>
          </a:p>
          <a:p>
            <a:pPr marL="0" lvl="0" indent="0" algn="l" rtl="0">
              <a:lnSpc>
                <a:spcPct val="90000"/>
              </a:lnSpc>
              <a:spcBef>
                <a:spcPts val="1000"/>
              </a:spcBef>
              <a:spcAft>
                <a:spcPts val="0"/>
              </a:spcAft>
              <a:buClr>
                <a:srgbClr val="1F3864"/>
              </a:buClr>
              <a:buSzPts val="2800"/>
              <a:buNone/>
            </a:pPr>
            <a:endParaRPr lang="en-GB" sz="3000" b="1" dirty="0"/>
          </a:p>
          <a:p>
            <a:pPr marL="0" indent="0">
              <a:buSzPts val="2800"/>
              <a:buNone/>
            </a:pPr>
            <a:r>
              <a:rPr lang="en-GB" sz="3000" b="1" dirty="0"/>
              <a:t>Part 3/ Fairer achievement and progression? </a:t>
            </a:r>
            <a:r>
              <a:rPr lang="en-GB" sz="3000" dirty="0"/>
              <a:t>Opportunities of changes to GCSE for building a fairer curriculum design </a:t>
            </a:r>
          </a:p>
          <a:p>
            <a:pPr marL="0" lvl="0" indent="0" algn="l" rtl="0">
              <a:lnSpc>
                <a:spcPct val="90000"/>
              </a:lnSpc>
              <a:spcBef>
                <a:spcPts val="1000"/>
              </a:spcBef>
              <a:spcAft>
                <a:spcPts val="0"/>
              </a:spcAft>
              <a:buClr>
                <a:srgbClr val="1F3864"/>
              </a:buClr>
              <a:buSzPts val="2800"/>
              <a:buNone/>
            </a:pP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129E4-67B2-2540-B097-CED001619E4B}"/>
              </a:ext>
            </a:extLst>
          </p:cNvPr>
          <p:cNvSpPr>
            <a:spLocks noGrp="1"/>
          </p:cNvSpPr>
          <p:nvPr>
            <p:ph type="title"/>
          </p:nvPr>
        </p:nvSpPr>
        <p:spPr>
          <a:xfrm>
            <a:off x="676834" y="108257"/>
            <a:ext cx="11084859" cy="560974"/>
          </a:xfrm>
        </p:spPr>
        <p:txBody>
          <a:bodyPr>
            <a:noAutofit/>
          </a:bodyPr>
          <a:lstStyle/>
          <a:p>
            <a:r>
              <a:rPr lang="en-US" sz="2800" dirty="0"/>
              <a:t>But is a frequency-informed list useful for the </a:t>
            </a:r>
            <a:r>
              <a:rPr lang="en-US" sz="2800" b="1" i="1" dirty="0"/>
              <a:t>current </a:t>
            </a:r>
            <a:r>
              <a:rPr lang="en-US" sz="2800" i="1" dirty="0"/>
              <a:t>GCSEs</a:t>
            </a:r>
            <a:r>
              <a:rPr lang="en-US" sz="2800" dirty="0"/>
              <a:t>? </a:t>
            </a:r>
          </a:p>
        </p:txBody>
      </p:sp>
      <p:sp>
        <p:nvSpPr>
          <p:cNvPr id="3" name="Text Placeholder 2">
            <a:extLst>
              <a:ext uri="{FF2B5EF4-FFF2-40B4-BE49-F238E27FC236}">
                <a16:creationId xmlns:a16="http://schemas.microsoft.com/office/drawing/2014/main" id="{B7EABA40-CCC5-DC44-AE05-5802FCAC93E9}"/>
              </a:ext>
            </a:extLst>
          </p:cNvPr>
          <p:cNvSpPr>
            <a:spLocks noGrp="1"/>
          </p:cNvSpPr>
          <p:nvPr>
            <p:ph type="body" idx="1"/>
          </p:nvPr>
        </p:nvSpPr>
        <p:spPr>
          <a:xfrm>
            <a:off x="257735" y="5916706"/>
            <a:ext cx="11923059" cy="484095"/>
          </a:xfrm>
        </p:spPr>
        <p:txBody>
          <a:bodyPr>
            <a:normAutofit/>
          </a:bodyPr>
          <a:lstStyle/>
          <a:p>
            <a:pPr marL="114300" indent="0">
              <a:buNone/>
            </a:pPr>
            <a:r>
              <a:rPr lang="en-GB" sz="1800" dirty="0"/>
              <a:t>Predicted probability of a word family in corpus of exams being from each word list</a:t>
            </a:r>
            <a:endParaRPr lang="en-US" sz="1800" dirty="0"/>
          </a:p>
        </p:txBody>
      </p:sp>
      <p:pic>
        <p:nvPicPr>
          <p:cNvPr id="4" name="Picture 3" descr="Calendar&#10;&#10;Description automatically generated with low confidence">
            <a:extLst>
              <a:ext uri="{FF2B5EF4-FFF2-40B4-BE49-F238E27FC236}">
                <a16:creationId xmlns:a16="http://schemas.microsoft.com/office/drawing/2014/main" id="{1C3733B8-E68D-984A-AB92-0222E27175A4}"/>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915977" y="1326776"/>
            <a:ext cx="8713695" cy="4831977"/>
          </a:xfrm>
          <a:prstGeom prst="rect">
            <a:avLst/>
          </a:prstGeom>
        </p:spPr>
      </p:pic>
      <p:sp>
        <p:nvSpPr>
          <p:cNvPr id="5" name="Rectangle 4">
            <a:extLst>
              <a:ext uri="{FF2B5EF4-FFF2-40B4-BE49-F238E27FC236}">
                <a16:creationId xmlns:a16="http://schemas.microsoft.com/office/drawing/2014/main" id="{97469112-A0D7-BD43-BCF7-9B03D5D18850}"/>
              </a:ext>
            </a:extLst>
          </p:cNvPr>
          <p:cNvSpPr/>
          <p:nvPr/>
        </p:nvSpPr>
        <p:spPr>
          <a:xfrm>
            <a:off x="461682" y="669231"/>
            <a:ext cx="11084859" cy="830997"/>
          </a:xfrm>
          <a:prstGeom prst="rect">
            <a:avLst/>
          </a:prstGeom>
        </p:spPr>
        <p:txBody>
          <a:bodyPr wrap="square">
            <a:spAutoFit/>
          </a:bodyPr>
          <a:lstStyle/>
          <a:p>
            <a:r>
              <a:rPr lang="en-US" sz="2400" dirty="0"/>
              <a:t>Yes: a frequency-informed list predicts </a:t>
            </a:r>
            <a:r>
              <a:rPr lang="en-US" sz="2400" b="1" i="1" dirty="0"/>
              <a:t>more of the content of </a:t>
            </a:r>
            <a:r>
              <a:rPr lang="en-US" sz="2400" dirty="0"/>
              <a:t>exams to date compared to the current word lists</a:t>
            </a:r>
          </a:p>
        </p:txBody>
      </p:sp>
      <p:sp>
        <p:nvSpPr>
          <p:cNvPr id="6" name="Rectangle 5">
            <a:extLst>
              <a:ext uri="{FF2B5EF4-FFF2-40B4-BE49-F238E27FC236}">
                <a16:creationId xmlns:a16="http://schemas.microsoft.com/office/drawing/2014/main" id="{5A0AC04B-F12D-5B49-9A01-827D8EDDD161}"/>
              </a:ext>
            </a:extLst>
          </p:cNvPr>
          <p:cNvSpPr/>
          <p:nvPr/>
        </p:nvSpPr>
        <p:spPr>
          <a:xfrm>
            <a:off x="9463963" y="1151810"/>
            <a:ext cx="2604484" cy="5006943"/>
          </a:xfrm>
          <a:prstGeom prst="rect">
            <a:avLst/>
          </a:prstGeom>
        </p:spPr>
        <p:txBody>
          <a:bodyPr wrap="square" tIns="36000" anchor="t" anchorCtr="0">
            <a:spAutoFit/>
          </a:bodyPr>
          <a:lstStyle/>
          <a:p>
            <a:pPr marL="228600" lvl="0" indent="-228600">
              <a:buSzPts val="2800"/>
            </a:pPr>
            <a:r>
              <a:rPr lang="en-GB" sz="3200" b="1" dirty="0">
                <a:hlinkClick r:id="rId4"/>
              </a:rPr>
              <a:t>Example </a:t>
            </a:r>
            <a:r>
              <a:rPr lang="en-GB" sz="3200" b="1" i="1" dirty="0">
                <a:hlinkClick r:id="rId4"/>
              </a:rPr>
              <a:t>frequency-informed</a:t>
            </a:r>
            <a:r>
              <a:rPr lang="en-GB" sz="3200" b="1" dirty="0">
                <a:hlinkClick r:id="rId4"/>
              </a:rPr>
              <a:t> GCSE-like word lists </a:t>
            </a:r>
            <a:r>
              <a:rPr lang="en-GB" sz="3200" dirty="0"/>
              <a:t>available from NCELP Resources Portal</a:t>
            </a:r>
          </a:p>
        </p:txBody>
      </p:sp>
    </p:spTree>
    <p:extLst>
      <p:ext uri="{BB962C8B-B14F-4D97-AF65-F5344CB8AC3E}">
        <p14:creationId xmlns:p14="http://schemas.microsoft.com/office/powerpoint/2010/main" val="1051016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CB213-EA2A-1143-BDCA-69167290DE79}"/>
              </a:ext>
            </a:extLst>
          </p:cNvPr>
          <p:cNvSpPr>
            <a:spLocks noGrp="1"/>
          </p:cNvSpPr>
          <p:nvPr>
            <p:ph type="title"/>
          </p:nvPr>
        </p:nvSpPr>
        <p:spPr>
          <a:xfrm>
            <a:off x="838200" y="443074"/>
            <a:ext cx="10515600" cy="805864"/>
          </a:xfrm>
        </p:spPr>
        <p:txBody>
          <a:bodyPr/>
          <a:lstStyle/>
          <a:p>
            <a:r>
              <a:rPr lang="en-US" dirty="0"/>
              <a:t>In summary,</a:t>
            </a:r>
          </a:p>
        </p:txBody>
      </p:sp>
      <p:sp>
        <p:nvSpPr>
          <p:cNvPr id="3" name="Text Placeholder 2">
            <a:extLst>
              <a:ext uri="{FF2B5EF4-FFF2-40B4-BE49-F238E27FC236}">
                <a16:creationId xmlns:a16="http://schemas.microsoft.com/office/drawing/2014/main" id="{AFA1BC80-97EE-014B-A52D-67CE47086E08}"/>
              </a:ext>
            </a:extLst>
          </p:cNvPr>
          <p:cNvSpPr>
            <a:spLocks noGrp="1"/>
          </p:cNvSpPr>
          <p:nvPr>
            <p:ph type="body" idx="1"/>
          </p:nvPr>
        </p:nvSpPr>
        <p:spPr>
          <a:xfrm>
            <a:off x="429491" y="1248938"/>
            <a:ext cx="10924309" cy="4928025"/>
          </a:xfrm>
        </p:spPr>
        <p:txBody>
          <a:bodyPr>
            <a:normAutofit fontScale="92500"/>
          </a:bodyPr>
          <a:lstStyle/>
          <a:p>
            <a:r>
              <a:rPr lang="en-US" dirty="0"/>
              <a:t>Current lists are underused in the exams </a:t>
            </a:r>
            <a:r>
              <a:rPr lang="en-US" sz="1900" dirty="0"/>
              <a:t>(need to cover so </a:t>
            </a:r>
            <a:r>
              <a:rPr lang="en-US" sz="1900" i="1" dirty="0"/>
              <a:t>many</a:t>
            </a:r>
            <a:r>
              <a:rPr lang="en-US" sz="1900" dirty="0"/>
              <a:t> topics)</a:t>
            </a:r>
            <a:endParaRPr lang="en-US" dirty="0"/>
          </a:p>
          <a:p>
            <a:r>
              <a:rPr lang="en-US" dirty="0"/>
              <a:t>Many words in the exams are not on the lists</a:t>
            </a:r>
          </a:p>
          <a:p>
            <a:r>
              <a:rPr lang="en-US" dirty="0"/>
              <a:t>High proportion of low frequency words are in the exams</a:t>
            </a:r>
          </a:p>
          <a:p>
            <a:pPr lvl="1"/>
            <a:r>
              <a:rPr lang="en-US" dirty="0"/>
              <a:t>and 60% of those are not on the current list</a:t>
            </a:r>
          </a:p>
          <a:p>
            <a:r>
              <a:rPr lang="en-US" dirty="0"/>
              <a:t>A student could encounter many more words in an exam than an average student knows</a:t>
            </a:r>
          </a:p>
          <a:p>
            <a:pPr marL="114300" indent="0">
              <a:buNone/>
            </a:pPr>
            <a:endParaRPr lang="en-US" dirty="0"/>
          </a:p>
          <a:p>
            <a:pPr marL="114300" indent="0">
              <a:buNone/>
            </a:pPr>
            <a:r>
              <a:rPr lang="en-US" i="1" dirty="0"/>
              <a:t>-&gt; A lot </a:t>
            </a:r>
            <a:r>
              <a:rPr lang="en-US" dirty="0"/>
              <a:t>of unpredictable language for many students</a:t>
            </a:r>
          </a:p>
          <a:p>
            <a:endParaRPr lang="en-US" dirty="0"/>
          </a:p>
          <a:p>
            <a:pPr marL="114300" indent="0">
              <a:buNone/>
            </a:pPr>
            <a:r>
              <a:rPr lang="en-US" sz="2700" b="1" dirty="0"/>
              <a:t>-&gt; Heavy weighting on lexical inferencing at fragile stage of learning</a:t>
            </a:r>
          </a:p>
        </p:txBody>
      </p:sp>
    </p:spTree>
    <p:extLst>
      <p:ext uri="{BB962C8B-B14F-4D97-AF65-F5344CB8AC3E}">
        <p14:creationId xmlns:p14="http://schemas.microsoft.com/office/powerpoint/2010/main" val="4274430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87C10-CD8D-084F-9FF3-5C822232D47F}"/>
              </a:ext>
            </a:extLst>
          </p:cNvPr>
          <p:cNvSpPr>
            <a:spLocks noGrp="1"/>
          </p:cNvSpPr>
          <p:nvPr>
            <p:ph type="title"/>
          </p:nvPr>
        </p:nvSpPr>
        <p:spPr>
          <a:xfrm>
            <a:off x="838200" y="173421"/>
            <a:ext cx="10515600" cy="2498061"/>
          </a:xfrm>
        </p:spPr>
        <p:txBody>
          <a:bodyPr>
            <a:normAutofit fontScale="90000"/>
          </a:bodyPr>
          <a:lstStyle/>
          <a:p>
            <a:r>
              <a:rPr lang="en-US" dirty="0"/>
              <a:t>More information about the new GCSE?</a:t>
            </a:r>
            <a:br>
              <a:rPr lang="en-US" dirty="0"/>
            </a:br>
            <a:r>
              <a:rPr lang="en-GB" b="1" cap="all" dirty="0"/>
              <a:t>UNDERSTANDING THE NEW SUBJECT CONTENT FOR GCSE FRENCH, GERMAN, AND SPANISH</a:t>
            </a:r>
            <a:endParaRPr lang="en-US" dirty="0"/>
          </a:p>
        </p:txBody>
      </p:sp>
      <p:sp>
        <p:nvSpPr>
          <p:cNvPr id="3" name="Content Placeholder 2">
            <a:extLst>
              <a:ext uri="{FF2B5EF4-FFF2-40B4-BE49-F238E27FC236}">
                <a16:creationId xmlns:a16="http://schemas.microsoft.com/office/drawing/2014/main" id="{62ADEF12-F9B5-6044-AC1E-1B2A68890A57}"/>
              </a:ext>
            </a:extLst>
          </p:cNvPr>
          <p:cNvSpPr>
            <a:spLocks noGrp="1"/>
          </p:cNvSpPr>
          <p:nvPr>
            <p:ph sz="half" idx="1"/>
          </p:nvPr>
        </p:nvSpPr>
        <p:spPr>
          <a:xfrm>
            <a:off x="838200" y="2671482"/>
            <a:ext cx="8108576" cy="3505481"/>
          </a:xfrm>
        </p:spPr>
        <p:txBody>
          <a:bodyPr>
            <a:normAutofit/>
          </a:bodyPr>
          <a:lstStyle/>
          <a:p>
            <a:pPr marL="0" indent="0">
              <a:buNone/>
            </a:pPr>
            <a:r>
              <a:rPr lang="en-GB" b="1" dirty="0"/>
              <a:t>Format:</a:t>
            </a:r>
            <a:r>
              <a:rPr lang="en-GB" dirty="0"/>
              <a:t> online</a:t>
            </a:r>
          </a:p>
          <a:p>
            <a:pPr marL="0" indent="0">
              <a:buNone/>
            </a:pPr>
            <a:r>
              <a:rPr lang="en-GB" b="1" dirty="0"/>
              <a:t>Timings:</a:t>
            </a:r>
            <a:r>
              <a:rPr lang="en-GB" dirty="0"/>
              <a:t> 3.30-4.30pm / 4.00-5.00pm / 7.00-8.00pm</a:t>
            </a:r>
          </a:p>
          <a:p>
            <a:pPr marL="0" indent="0">
              <a:buNone/>
            </a:pPr>
            <a:r>
              <a:rPr lang="en-GB" b="1" dirty="0"/>
              <a:t>Dates:</a:t>
            </a:r>
            <a:r>
              <a:rPr lang="en-GB" dirty="0"/>
              <a:t> various dates throughout March</a:t>
            </a:r>
          </a:p>
          <a:p>
            <a:pPr marL="0" indent="0">
              <a:buNone/>
            </a:pPr>
            <a:r>
              <a:rPr lang="en-GB" b="1" dirty="0"/>
              <a:t>Audience:</a:t>
            </a:r>
            <a:r>
              <a:rPr lang="en-GB" dirty="0"/>
              <a:t> MFL teachers, MFL Heads of Department, Subject Leaders </a:t>
            </a:r>
          </a:p>
          <a:p>
            <a:pPr marL="0" indent="0">
              <a:buNone/>
            </a:pPr>
            <a:r>
              <a:rPr lang="en-GB" b="1" dirty="0"/>
              <a:t>Cost</a:t>
            </a:r>
            <a:r>
              <a:rPr lang="en-GB" dirty="0"/>
              <a:t>: free</a:t>
            </a:r>
          </a:p>
          <a:p>
            <a:endParaRPr lang="en-US" dirty="0"/>
          </a:p>
        </p:txBody>
      </p:sp>
      <p:pic>
        <p:nvPicPr>
          <p:cNvPr id="5" name="Content Placeholder 4">
            <a:extLst>
              <a:ext uri="{FF2B5EF4-FFF2-40B4-BE49-F238E27FC236}">
                <a16:creationId xmlns:a16="http://schemas.microsoft.com/office/drawing/2014/main" id="{BC2713AC-F8A1-124B-A6D9-EBA6F33701AA}"/>
              </a:ext>
            </a:extLst>
          </p:cNvPr>
          <p:cNvPicPr>
            <a:picLocks noGrp="1" noChangeAspect="1"/>
          </p:cNvPicPr>
          <p:nvPr>
            <p:ph sz="half" idx="2"/>
          </p:nvPr>
        </p:nvPicPr>
        <p:blipFill>
          <a:blip r:embed="rId2"/>
          <a:stretch>
            <a:fillRect/>
          </a:stretch>
        </p:blipFill>
        <p:spPr>
          <a:xfrm>
            <a:off x="9592234" y="3059554"/>
            <a:ext cx="1920175" cy="1920175"/>
          </a:xfrm>
          <a:prstGeom prst="rect">
            <a:avLst/>
          </a:prstGeom>
        </p:spPr>
      </p:pic>
      <p:sp>
        <p:nvSpPr>
          <p:cNvPr id="6" name="Rectangle 5">
            <a:extLst>
              <a:ext uri="{FF2B5EF4-FFF2-40B4-BE49-F238E27FC236}">
                <a16:creationId xmlns:a16="http://schemas.microsoft.com/office/drawing/2014/main" id="{037B2A57-54D2-1E43-AE9C-26B6B3D73CB6}"/>
              </a:ext>
            </a:extLst>
          </p:cNvPr>
          <p:cNvSpPr/>
          <p:nvPr/>
        </p:nvSpPr>
        <p:spPr>
          <a:xfrm>
            <a:off x="6449468" y="5715298"/>
            <a:ext cx="5640075" cy="461665"/>
          </a:xfrm>
          <a:prstGeom prst="rect">
            <a:avLst/>
          </a:prstGeom>
        </p:spPr>
        <p:txBody>
          <a:bodyPr wrap="square">
            <a:spAutoFit/>
          </a:bodyPr>
          <a:lstStyle/>
          <a:p>
            <a:r>
              <a:rPr lang="en-US" sz="2400" dirty="0"/>
              <a:t>https://</a:t>
            </a:r>
            <a:r>
              <a:rPr lang="en-US" sz="2400" dirty="0" err="1"/>
              <a:t>ncelp.org</a:t>
            </a:r>
            <a:r>
              <a:rPr lang="en-US" sz="2400" dirty="0"/>
              <a:t>/march-briefings-</a:t>
            </a:r>
            <a:r>
              <a:rPr lang="en-US" sz="2400" dirty="0" err="1"/>
              <a:t>gcse</a:t>
            </a:r>
            <a:r>
              <a:rPr lang="en-US" sz="2400" dirty="0"/>
              <a:t>/</a:t>
            </a:r>
          </a:p>
        </p:txBody>
      </p:sp>
    </p:spTree>
    <p:extLst>
      <p:ext uri="{BB962C8B-B14F-4D97-AF65-F5344CB8AC3E}">
        <p14:creationId xmlns:p14="http://schemas.microsoft.com/office/powerpoint/2010/main" val="14205916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2"/>
          <p:cNvSpPr txBox="1">
            <a:spLocks noGrp="1"/>
          </p:cNvSpPr>
          <p:nvPr>
            <p:ph type="title"/>
          </p:nvPr>
        </p:nvSpPr>
        <p:spPr>
          <a:xfrm>
            <a:off x="644577" y="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4400"/>
              <a:buFont typeface="Century Gothic"/>
              <a:buNone/>
            </a:pPr>
            <a:r>
              <a:rPr lang="en-GB" b="1" dirty="0"/>
              <a:t>Session overview: </a:t>
            </a:r>
            <a:endParaRPr sz="3200" b="1" dirty="0"/>
          </a:p>
        </p:txBody>
      </p:sp>
      <p:sp>
        <p:nvSpPr>
          <p:cNvPr id="88" name="Google Shape;88;p2"/>
          <p:cNvSpPr txBox="1">
            <a:spLocks noGrp="1"/>
          </p:cNvSpPr>
          <p:nvPr>
            <p:ph type="body" idx="1"/>
          </p:nvPr>
        </p:nvSpPr>
        <p:spPr>
          <a:xfrm>
            <a:off x="193913" y="1636720"/>
            <a:ext cx="11416928" cy="3203293"/>
          </a:xfrm>
          <a:prstGeom prst="rect">
            <a:avLst/>
          </a:prstGeom>
          <a:noFill/>
          <a:ln>
            <a:noFill/>
          </a:ln>
        </p:spPr>
        <p:txBody>
          <a:bodyPr spcFirstLastPara="1" wrap="square" lIns="91425" tIns="45700" rIns="91425" bIns="45700" anchor="t" anchorCtr="0">
            <a:normAutofit/>
          </a:bodyPr>
          <a:lstStyle/>
          <a:p>
            <a:pPr marL="0" indent="0">
              <a:buSzPts val="2800"/>
              <a:buNone/>
            </a:pPr>
            <a:r>
              <a:rPr lang="en-GB" sz="2600" b="1" dirty="0"/>
              <a:t>Part 1/ Fairer assessment? </a:t>
            </a:r>
            <a:r>
              <a:rPr lang="en-GB" sz="2600" dirty="0"/>
              <a:t>Subject Content in 2015 &amp; 2022</a:t>
            </a:r>
          </a:p>
          <a:p>
            <a:pPr marL="0" lvl="0" indent="0">
              <a:buSzPts val="2800"/>
              <a:buNone/>
            </a:pPr>
            <a:endParaRPr lang="en-GB" dirty="0"/>
          </a:p>
          <a:p>
            <a:pPr marL="0" lvl="0" indent="0">
              <a:buSzPts val="2800"/>
              <a:buNone/>
            </a:pPr>
            <a:r>
              <a:rPr lang="en-GB" sz="3600" b="1" dirty="0"/>
              <a:t>Part 2/ Fairer access to instruction?</a:t>
            </a:r>
            <a:r>
              <a:rPr lang="en-GB" sz="3600" dirty="0"/>
              <a:t> </a:t>
            </a:r>
          </a:p>
          <a:p>
            <a:pPr marL="0" lvl="0" indent="0">
              <a:buSzPts val="2800"/>
              <a:buNone/>
            </a:pPr>
            <a:endParaRPr lang="en-GB" b="1" dirty="0"/>
          </a:p>
          <a:p>
            <a:pPr marL="0" lvl="0" indent="0" algn="l" rtl="0">
              <a:lnSpc>
                <a:spcPct val="90000"/>
              </a:lnSpc>
              <a:spcBef>
                <a:spcPts val="1000"/>
              </a:spcBef>
              <a:spcAft>
                <a:spcPts val="0"/>
              </a:spcAft>
              <a:buClr>
                <a:srgbClr val="1F3864"/>
              </a:buClr>
              <a:buSzPts val="2800"/>
              <a:buNone/>
            </a:pPr>
            <a:r>
              <a:rPr lang="en-GB" sz="2000" b="1" dirty="0"/>
              <a:t>Part 3/ Fairer achievement? </a:t>
            </a:r>
            <a:endParaRPr lang="en-GB" sz="2000" dirty="0"/>
          </a:p>
        </p:txBody>
      </p:sp>
      <p:pic>
        <p:nvPicPr>
          <p:cNvPr id="4" name="Google Shape;345;p23" descr="green checkmark">
            <a:extLst>
              <a:ext uri="{FF2B5EF4-FFF2-40B4-BE49-F238E27FC236}">
                <a16:creationId xmlns:a16="http://schemas.microsoft.com/office/drawing/2014/main" id="{84826985-8D22-F742-9381-77D6514DA852}"/>
              </a:ext>
            </a:extLst>
          </p:cNvPr>
          <p:cNvPicPr preferRelativeResize="0"/>
          <p:nvPr/>
        </p:nvPicPr>
        <p:blipFill rotWithShape="1">
          <a:blip r:embed="rId3">
            <a:alphaModFix/>
          </a:blip>
          <a:srcRect/>
          <a:stretch/>
        </p:blipFill>
        <p:spPr>
          <a:xfrm>
            <a:off x="9650160" y="1782193"/>
            <a:ext cx="362196" cy="377289"/>
          </a:xfrm>
          <a:prstGeom prst="rect">
            <a:avLst/>
          </a:prstGeom>
          <a:noFill/>
          <a:ln>
            <a:noFill/>
          </a:ln>
        </p:spPr>
      </p:pic>
    </p:spTree>
    <p:extLst>
      <p:ext uri="{BB962C8B-B14F-4D97-AF65-F5344CB8AC3E}">
        <p14:creationId xmlns:p14="http://schemas.microsoft.com/office/powerpoint/2010/main" val="3588904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8">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83961-BD7F-B64F-ACD8-43CD80419D8A}"/>
              </a:ext>
            </a:extLst>
          </p:cNvPr>
          <p:cNvSpPr>
            <a:spLocks noGrp="1"/>
          </p:cNvSpPr>
          <p:nvPr>
            <p:ph type="title"/>
          </p:nvPr>
        </p:nvSpPr>
        <p:spPr>
          <a:xfrm>
            <a:off x="299545" y="443073"/>
            <a:ext cx="11603421" cy="1192296"/>
          </a:xfrm>
        </p:spPr>
        <p:txBody>
          <a:bodyPr>
            <a:normAutofit fontScale="90000"/>
          </a:bodyPr>
          <a:lstStyle/>
          <a:p>
            <a:pPr algn="ctr"/>
            <a:r>
              <a:rPr lang="en-US" dirty="0"/>
              <a:t>Individual differences affect how well learners can crack the code and ‘get meaning’</a:t>
            </a:r>
          </a:p>
        </p:txBody>
      </p:sp>
      <p:sp>
        <p:nvSpPr>
          <p:cNvPr id="4" name="Rectangle 1">
            <a:extLst>
              <a:ext uri="{FF2B5EF4-FFF2-40B4-BE49-F238E27FC236}">
                <a16:creationId xmlns:a16="http://schemas.microsoft.com/office/drawing/2014/main" id="{5318D298-43A4-784D-A3C8-C44C1F1F9ABC}"/>
              </a:ext>
            </a:extLst>
          </p:cNvPr>
          <p:cNvSpPr>
            <a:spLocks noGrp="1" noChangeArrowheads="1"/>
          </p:cNvSpPr>
          <p:nvPr>
            <p:ph type="body" idx="1"/>
          </p:nvPr>
        </p:nvSpPr>
        <p:spPr bwMode="auto">
          <a:xfrm>
            <a:off x="910459" y="1635369"/>
            <a:ext cx="10819087" cy="360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ja-JP" sz="4000" dirty="0">
                <a:solidFill>
                  <a:schemeClr val="tx1"/>
                </a:solidFill>
                <a:latin typeface="Times New Roman" panose="02020603050405020304" pitchFamily="18" charset="0"/>
                <a:ea typeface="MS Mincho" panose="02020609040205080304" pitchFamily="49" charset="-128"/>
              </a:rPr>
              <a:t>‘I</a:t>
            </a:r>
            <a:r>
              <a:rPr kumimoji="0" lang="en-US" altLang="ja-JP" sz="4000" b="0" i="0" u="none" strike="noStrike" cap="none" normalizeH="0" baseline="0" dirty="0">
                <a:ln>
                  <a:noFill/>
                </a:ln>
                <a:solidFill>
                  <a:schemeClr val="tx1"/>
                </a:solidFill>
                <a:effectLst/>
                <a:latin typeface="Times New Roman" panose="02020603050405020304" pitchFamily="18" charset="0"/>
                <a:ea typeface="MS Mincho" panose="02020609040205080304" pitchFamily="49" charset="-128"/>
              </a:rPr>
              <a:t>ndividual differences’ include ‘aptitudes’ such as: </a:t>
            </a:r>
          </a:p>
          <a:p>
            <a:pPr marL="457200" lvl="1" indent="0" eaLnBrk="0" fontAlgn="base" hangingPunct="0">
              <a:lnSpc>
                <a:spcPct val="100000"/>
              </a:lnSpc>
              <a:spcBef>
                <a:spcPct val="0"/>
              </a:spcBef>
              <a:spcAft>
                <a:spcPct val="0"/>
              </a:spcAft>
              <a:buClrTx/>
              <a:buSzTx/>
              <a:buNone/>
            </a:pPr>
            <a:r>
              <a:rPr kumimoji="0" lang="en-US" altLang="ja-JP" sz="2800" b="0" i="0" u="none" strike="noStrike" cap="none" normalizeH="0" baseline="0" dirty="0">
                <a:ln>
                  <a:noFill/>
                </a:ln>
                <a:solidFill>
                  <a:schemeClr val="tx1"/>
                </a:solidFill>
                <a:effectLst/>
                <a:latin typeface="Times New Roman" panose="02020603050405020304" pitchFamily="18" charset="0"/>
                <a:ea typeface="MS Mincho" panose="02020609040205080304" pitchFamily="49" charset="-128"/>
              </a:rPr>
              <a:t>implicit learning aptitude </a:t>
            </a:r>
            <a:r>
              <a:rPr kumimoji="0" lang="en-US" altLang="ja-JP" sz="1600" b="0" i="0" u="none" strike="noStrike" cap="none" normalizeH="0" baseline="0" dirty="0">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a:t>
            </a:r>
            <a:r>
              <a:rPr kumimoji="0" lang="en-US" altLang="ja-JP" sz="1600" b="0" i="0" u="none" strike="noStrike" cap="none" normalizeH="0" baseline="0" dirty="0" err="1">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Granena</a:t>
            </a:r>
            <a:r>
              <a:rPr kumimoji="0" lang="en-US" altLang="ja-JP" sz="1600" b="0" i="0" u="none" strike="noStrike" cap="none" normalizeH="0" baseline="0" dirty="0">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&amp; Yilmaz, 2019)</a:t>
            </a:r>
          </a:p>
          <a:p>
            <a:pPr marL="457200" lvl="1" indent="0" eaLnBrk="0" fontAlgn="base" hangingPunct="0">
              <a:lnSpc>
                <a:spcPct val="100000"/>
              </a:lnSpc>
              <a:spcBef>
                <a:spcPct val="0"/>
              </a:spcBef>
              <a:spcAft>
                <a:spcPct val="0"/>
              </a:spcAft>
              <a:buClrTx/>
              <a:buSzTx/>
              <a:buNone/>
            </a:pPr>
            <a:r>
              <a:rPr kumimoji="0" lang="en-US" altLang="ja-JP" sz="2800" b="0" i="0" u="none" strike="noStrike" cap="none" normalizeH="0" baseline="0" dirty="0">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analytic ability </a:t>
            </a:r>
            <a:r>
              <a:rPr kumimoji="0" lang="en-US" altLang="ja-JP" b="0" i="0" u="none" strike="noStrike" cap="none" normalizeH="0" baseline="0" dirty="0">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a:t>
            </a:r>
            <a:r>
              <a:rPr lang="en-US" altLang="ja-JP" sz="1600" dirty="0" err="1">
                <a:solidFill>
                  <a:schemeClr val="tx1"/>
                </a:solidFill>
                <a:latin typeface="Times New Roman" panose="02020603050405020304" pitchFamily="18" charset="0"/>
                <a:ea typeface="MS Mincho" panose="02020609040205080304" pitchFamily="49" charset="-128"/>
                <a:cs typeface="Times New Roman" panose="02020603050405020304" pitchFamily="18" charset="0"/>
              </a:rPr>
              <a:t>K</a:t>
            </a:r>
            <a:r>
              <a:rPr kumimoji="0" lang="en-US" altLang="ja-JP" sz="1600" b="0" i="0" u="none" strike="noStrike" cap="none" normalizeH="0" baseline="0" dirty="0" err="1">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asrpwicz</a:t>
            </a:r>
            <a:r>
              <a:rPr lang="en-US" altLang="ja-JP" sz="1600" dirty="0">
                <a:solidFill>
                  <a:schemeClr val="tx1"/>
                </a:solidFill>
                <a:latin typeface="Times New Roman" panose="02020603050405020304" pitchFamily="18" charset="0"/>
                <a:ea typeface="MS Mincho" panose="02020609040205080304" pitchFamily="49" charset="-128"/>
                <a:cs typeface="Times New Roman" panose="02020603050405020304" pitchFamily="18" charset="0"/>
              </a:rPr>
              <a:t> et al, 2019)</a:t>
            </a:r>
            <a:endParaRPr kumimoji="0" lang="en-US" altLang="ja-JP" sz="2800" b="0" i="0" u="none" strike="noStrike" cap="none" normalizeH="0" baseline="0" dirty="0">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p>
            <a:pPr marL="457200" lvl="1" indent="0" eaLnBrk="0" fontAlgn="base" hangingPunct="0">
              <a:lnSpc>
                <a:spcPct val="100000"/>
              </a:lnSpc>
              <a:spcBef>
                <a:spcPct val="0"/>
              </a:spcBef>
              <a:spcAft>
                <a:spcPct val="0"/>
              </a:spcAft>
              <a:buClrTx/>
              <a:buSzTx/>
              <a:buNone/>
            </a:pPr>
            <a:r>
              <a:rPr kumimoji="0" lang="en-US" altLang="ja-JP" sz="2800" b="0" i="0" u="none" strike="noStrike" cap="none" normalizeH="0" baseline="0" dirty="0">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phonological awareness </a:t>
            </a:r>
            <a:r>
              <a:rPr kumimoji="0" lang="en-US" altLang="ja-JP" sz="1600" b="0" i="0" u="none" strike="noStrike" cap="none" normalizeH="0" baseline="0" dirty="0">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a:t>
            </a:r>
            <a:r>
              <a:rPr lang="en-US" altLang="ja-JP" sz="1600" dirty="0" err="1">
                <a:solidFill>
                  <a:schemeClr val="tx1"/>
                </a:solidFill>
                <a:latin typeface="Times New Roman" panose="02020603050405020304" pitchFamily="18" charset="0"/>
                <a:ea typeface="MS Mincho" panose="02020609040205080304" pitchFamily="49" charset="-128"/>
                <a:cs typeface="Times New Roman" panose="02020603050405020304" pitchFamily="18" charset="0"/>
              </a:rPr>
              <a:t>Roehr-Brackin</a:t>
            </a:r>
            <a:r>
              <a:rPr lang="en-US" altLang="ja-JP" sz="1600" dirty="0">
                <a:solidFill>
                  <a:schemeClr val="tx1"/>
                </a:solidFill>
                <a:latin typeface="Times New Roman" panose="02020603050405020304" pitchFamily="18" charset="0"/>
                <a:ea typeface="MS Mincho" panose="02020609040205080304" pitchFamily="49" charset="-128"/>
                <a:cs typeface="Times New Roman" panose="02020603050405020304" pitchFamily="18" charset="0"/>
              </a:rPr>
              <a:t> &amp; Tellier, 2019)</a:t>
            </a:r>
            <a:endParaRPr kumimoji="0" lang="en-US" altLang="ja-JP" sz="1600" b="0" i="0" u="none" strike="noStrike" cap="none" normalizeH="0" baseline="0" dirty="0">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p>
            <a:pPr marL="457200" lvl="1" indent="0" eaLnBrk="0" fontAlgn="base" hangingPunct="0">
              <a:lnSpc>
                <a:spcPct val="100000"/>
              </a:lnSpc>
              <a:spcBef>
                <a:spcPct val="0"/>
              </a:spcBef>
              <a:spcAft>
                <a:spcPct val="0"/>
              </a:spcAft>
              <a:buClrTx/>
              <a:buSzTx/>
              <a:buNone/>
            </a:pPr>
            <a:r>
              <a:rPr kumimoji="0" lang="en-US" altLang="ja-JP" sz="2800" b="0" i="0" u="none" strike="noStrike" cap="none" normalizeH="0" baseline="0" dirty="0">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working memory </a:t>
            </a:r>
            <a:r>
              <a:rPr kumimoji="0" lang="en-US" altLang="ja-JP" sz="1600" b="0" i="0" u="none" strike="noStrike" cap="none" normalizeH="0" baseline="0" dirty="0">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a:t>
            </a:r>
            <a:r>
              <a:rPr kumimoji="0" lang="en-US" altLang="ja-JP" sz="1600" b="0" i="0" u="none" strike="noStrike" cap="none" normalizeH="0" baseline="0" dirty="0" err="1">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Dracos</a:t>
            </a:r>
            <a:r>
              <a:rPr kumimoji="0" lang="en-US" altLang="ja-JP" sz="1600" b="0" i="0" u="none" strike="noStrike" cap="none" normalizeH="0" baseline="0" dirty="0">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&amp; Henry, 2021) </a:t>
            </a:r>
          </a:p>
          <a:p>
            <a:pPr marL="0" marR="0" lvl="0" indent="0" algn="l" defTabSz="914400" rtl="0" eaLnBrk="0" fontAlgn="base" latinLnBrk="0" hangingPunct="0">
              <a:lnSpc>
                <a:spcPct val="100000"/>
              </a:lnSpc>
              <a:spcBef>
                <a:spcPct val="0"/>
              </a:spcBef>
              <a:spcAft>
                <a:spcPct val="0"/>
              </a:spcAft>
              <a:buClrTx/>
              <a:buSzTx/>
              <a:buFontTx/>
              <a:buNone/>
              <a:tabLst/>
            </a:pPr>
            <a:r>
              <a:rPr lang="en-US" altLang="ja-JP" sz="3600" dirty="0">
                <a:solidFill>
                  <a:schemeClr val="tx1"/>
                </a:solidFill>
                <a:latin typeface="Times New Roman" panose="02020603050405020304" pitchFamily="18" charset="0"/>
                <a:ea typeface="MS Mincho" panose="02020609040205080304" pitchFamily="49" charset="-128"/>
                <a:cs typeface="Times New Roman" panose="02020603050405020304" pitchFamily="18" charset="0"/>
              </a:rPr>
              <a:t>Such individual differences </a:t>
            </a:r>
            <a:r>
              <a:rPr kumimoji="0" lang="en-US" altLang="ja-JP" sz="3600" b="0" i="0" u="none" strike="noStrike" cap="none" normalizeH="0" baseline="0" dirty="0">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can ‘moderate’ the effectiveness of different types of instruction.</a:t>
            </a:r>
            <a:r>
              <a:rPr kumimoji="0" lang="en-US" altLang="ja-JP" sz="3600" b="0" i="0" u="none" strike="noStrike" cap="none" normalizeH="0" baseline="0" dirty="0">
                <a:ln>
                  <a:noFill/>
                </a:ln>
                <a:solidFill>
                  <a:schemeClr val="tx1"/>
                </a:solidFill>
                <a:effectLst/>
              </a:rPr>
              <a:t> </a:t>
            </a:r>
            <a:endParaRPr kumimoji="0" lang="en-US" altLang="ja-JP" sz="3600" b="0" i="0" u="none" strike="noStrike" cap="none" normalizeH="0" baseline="0" dirty="0">
              <a:ln>
                <a:noFill/>
              </a:ln>
              <a:solidFill>
                <a:schemeClr val="tx1"/>
              </a:solidFill>
              <a:effectLst/>
              <a:latin typeface="Arial" panose="020B0604020202020204" pitchFamily="34" charset="0"/>
            </a:endParaRPr>
          </a:p>
        </p:txBody>
      </p:sp>
      <p:sp>
        <p:nvSpPr>
          <p:cNvPr id="3" name="TextBox 2">
            <a:extLst>
              <a:ext uri="{FF2B5EF4-FFF2-40B4-BE49-F238E27FC236}">
                <a16:creationId xmlns:a16="http://schemas.microsoft.com/office/drawing/2014/main" id="{4738A0D7-F011-3141-ACF4-446DC385B400}"/>
              </a:ext>
            </a:extLst>
          </p:cNvPr>
          <p:cNvSpPr txBox="1"/>
          <p:nvPr/>
        </p:nvSpPr>
        <p:spPr>
          <a:xfrm>
            <a:off x="2065285" y="5567047"/>
            <a:ext cx="9664261" cy="523220"/>
          </a:xfrm>
          <a:prstGeom prst="rect">
            <a:avLst/>
          </a:prstGeom>
          <a:noFill/>
        </p:spPr>
        <p:txBody>
          <a:bodyPr wrap="square" rtlCol="0">
            <a:spAutoFit/>
          </a:bodyPr>
          <a:lstStyle/>
          <a:p>
            <a:r>
              <a:rPr lang="en-US" sz="2800" dirty="0"/>
              <a:t>Four example studies from international research…</a:t>
            </a:r>
          </a:p>
        </p:txBody>
      </p:sp>
    </p:spTree>
    <p:extLst>
      <p:ext uri="{BB962C8B-B14F-4D97-AF65-F5344CB8AC3E}">
        <p14:creationId xmlns:p14="http://schemas.microsoft.com/office/powerpoint/2010/main" val="1134737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22977-ACB7-4D44-A6CC-4D00197604FC}"/>
              </a:ext>
            </a:extLst>
          </p:cNvPr>
          <p:cNvSpPr>
            <a:spLocks noGrp="1"/>
          </p:cNvSpPr>
          <p:nvPr>
            <p:ph type="title"/>
          </p:nvPr>
        </p:nvSpPr>
        <p:spPr/>
        <p:txBody>
          <a:bodyPr>
            <a:normAutofit/>
          </a:bodyPr>
          <a:lstStyle/>
          <a:p>
            <a:r>
              <a:rPr lang="en-US" dirty="0"/>
              <a:t>Example 1: An aptitude to analyse language predicts learning</a:t>
            </a:r>
          </a:p>
        </p:txBody>
      </p:sp>
      <p:sp>
        <p:nvSpPr>
          <p:cNvPr id="3" name="Text Placeholder 2">
            <a:extLst>
              <a:ext uri="{FF2B5EF4-FFF2-40B4-BE49-F238E27FC236}">
                <a16:creationId xmlns:a16="http://schemas.microsoft.com/office/drawing/2014/main" id="{9CFBB915-3946-7A49-87FE-F3311CB502EE}"/>
              </a:ext>
            </a:extLst>
          </p:cNvPr>
          <p:cNvSpPr>
            <a:spLocks noGrp="1"/>
          </p:cNvSpPr>
          <p:nvPr>
            <p:ph type="body" idx="1"/>
          </p:nvPr>
        </p:nvSpPr>
        <p:spPr/>
        <p:txBody>
          <a:bodyPr>
            <a:normAutofit fontScale="92500" lnSpcReduction="10000"/>
          </a:bodyPr>
          <a:lstStyle/>
          <a:p>
            <a:pPr marL="114300" indent="0">
              <a:buNone/>
            </a:pPr>
            <a:r>
              <a:rPr lang="en-GB" dirty="0" err="1"/>
              <a:t>Roehr-Brackin</a:t>
            </a:r>
            <a:r>
              <a:rPr lang="en-GB" dirty="0"/>
              <a:t> &amp; Tellier (2019): </a:t>
            </a:r>
            <a:r>
              <a:rPr lang="en-GB" u="sng" dirty="0">
                <a:hlinkClick r:id="rId2"/>
              </a:rPr>
              <a:t>The importance of explicit learning in the primary foreign language classroom</a:t>
            </a:r>
            <a:endParaRPr lang="en-GB" u="sng" dirty="0"/>
          </a:p>
          <a:p>
            <a:pPr marL="114300" indent="0">
              <a:buNone/>
            </a:pPr>
            <a:endParaRPr lang="en-GB" u="sng" dirty="0"/>
          </a:p>
          <a:p>
            <a:r>
              <a:rPr lang="en-GB" dirty="0"/>
              <a:t>‘Aptitude’ predicted gains in French proficiency</a:t>
            </a:r>
          </a:p>
          <a:p>
            <a:pPr marL="558800" lvl="1" indent="0">
              <a:buNone/>
            </a:pPr>
            <a:r>
              <a:rPr lang="en-GB" dirty="0"/>
              <a:t>1) grammatical sensitivity (analytic ability) and </a:t>
            </a:r>
          </a:p>
          <a:p>
            <a:pPr marL="558800" lvl="1" indent="0">
              <a:buNone/>
            </a:pPr>
            <a:r>
              <a:rPr lang="en-GB" dirty="0"/>
              <a:t>2) phonological awareness</a:t>
            </a:r>
          </a:p>
          <a:p>
            <a:r>
              <a:rPr lang="en-GB" dirty="0"/>
              <a:t>This analytic ability can improve, with instruction</a:t>
            </a:r>
          </a:p>
          <a:p>
            <a:endParaRPr lang="en-GB" dirty="0"/>
          </a:p>
          <a:p>
            <a:pPr marL="114300" indent="0">
              <a:buNone/>
            </a:pPr>
            <a:r>
              <a:rPr lang="en-GB" dirty="0"/>
              <a:t>Similar findings by Kasprowicz, Marsden, &amp; </a:t>
            </a:r>
            <a:r>
              <a:rPr lang="en-GB" dirty="0" err="1"/>
              <a:t>Sephton</a:t>
            </a:r>
            <a:r>
              <a:rPr lang="en-GB" dirty="0"/>
              <a:t> (2019): </a:t>
            </a:r>
            <a:r>
              <a:rPr lang="en-GB" b="1" i="1" dirty="0"/>
              <a:t>analytic ability </a:t>
            </a:r>
            <a:r>
              <a:rPr lang="en-GB" dirty="0"/>
              <a:t>was a strong predictor of progress</a:t>
            </a:r>
          </a:p>
          <a:p>
            <a:endParaRPr lang="en-US" dirty="0"/>
          </a:p>
        </p:txBody>
      </p:sp>
    </p:spTree>
    <p:extLst>
      <p:ext uri="{BB962C8B-B14F-4D97-AF65-F5344CB8AC3E}">
        <p14:creationId xmlns:p14="http://schemas.microsoft.com/office/powerpoint/2010/main" val="3016338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17D51-8638-9244-80B1-32A01D1C7126}"/>
              </a:ext>
            </a:extLst>
          </p:cNvPr>
          <p:cNvSpPr>
            <a:spLocks noGrp="1"/>
          </p:cNvSpPr>
          <p:nvPr>
            <p:ph type="title"/>
          </p:nvPr>
        </p:nvSpPr>
        <p:spPr>
          <a:xfrm>
            <a:off x="838200" y="443073"/>
            <a:ext cx="10515600" cy="1736513"/>
          </a:xfrm>
        </p:spPr>
        <p:txBody>
          <a:bodyPr>
            <a:normAutofit fontScale="90000"/>
          </a:bodyPr>
          <a:lstStyle/>
          <a:p>
            <a:r>
              <a:rPr lang="en-US" dirty="0"/>
              <a:t>Example 2: So, what kind of teaching can best help those who have less of it? </a:t>
            </a:r>
          </a:p>
        </p:txBody>
      </p:sp>
      <p:sp>
        <p:nvSpPr>
          <p:cNvPr id="3" name="Text Placeholder 2">
            <a:extLst>
              <a:ext uri="{FF2B5EF4-FFF2-40B4-BE49-F238E27FC236}">
                <a16:creationId xmlns:a16="http://schemas.microsoft.com/office/drawing/2014/main" id="{E6E531F1-99B6-8342-B9ED-1390EA715316}"/>
              </a:ext>
            </a:extLst>
          </p:cNvPr>
          <p:cNvSpPr>
            <a:spLocks noGrp="1"/>
          </p:cNvSpPr>
          <p:nvPr>
            <p:ph type="body" idx="1"/>
          </p:nvPr>
        </p:nvSpPr>
        <p:spPr>
          <a:xfrm>
            <a:off x="838200" y="2179586"/>
            <a:ext cx="10515600" cy="3728845"/>
          </a:xfrm>
        </p:spPr>
        <p:txBody>
          <a:bodyPr>
            <a:normAutofit/>
          </a:bodyPr>
          <a:lstStyle/>
          <a:p>
            <a:pPr marL="114300" indent="0">
              <a:buNone/>
            </a:pPr>
            <a:r>
              <a:rPr lang="en-GB" sz="1800" dirty="0"/>
              <a:t>Sanz et al (2016)</a:t>
            </a:r>
            <a:endParaRPr lang="en-GB" u="sng" dirty="0"/>
          </a:p>
          <a:p>
            <a:pPr marL="114300" indent="0">
              <a:buNone/>
            </a:pPr>
            <a:r>
              <a:rPr lang="en-GB" b="1" i="1" dirty="0"/>
              <a:t>Differences in working memory </a:t>
            </a:r>
            <a:r>
              <a:rPr lang="en-GB" dirty="0"/>
              <a:t>-&gt; different learning gains  when there was no grammar instruction prior to practice. </a:t>
            </a:r>
          </a:p>
          <a:p>
            <a:pPr marL="114300" indent="0">
              <a:buNone/>
            </a:pPr>
            <a:r>
              <a:rPr lang="en-GB" dirty="0"/>
              <a:t>But ‘</a:t>
            </a:r>
            <a:r>
              <a:rPr lang="en-GB" b="1" i="1" dirty="0"/>
              <a:t>brief grammar explanation prior to practice, for all</a:t>
            </a:r>
            <a:r>
              <a:rPr lang="en-GB" dirty="0"/>
              <a:t>’, seemed to ‘cancel’ any differences in learning due to differences in working memory.</a:t>
            </a:r>
          </a:p>
          <a:p>
            <a:pPr marL="114300" indent="0">
              <a:buNone/>
            </a:pPr>
            <a:endParaRPr lang="en-GB" dirty="0"/>
          </a:p>
          <a:p>
            <a:pPr marL="114300" indent="0">
              <a:buNone/>
            </a:pPr>
            <a:r>
              <a:rPr lang="en-GB" sz="1600" u="sng" dirty="0">
                <a:hlinkClick r:id="rId2"/>
              </a:rPr>
              <a:t>Working memory moderates the effects of instruction as learners start a new language</a:t>
            </a:r>
            <a:endParaRPr lang="en-GB" sz="1600" dirty="0"/>
          </a:p>
        </p:txBody>
      </p:sp>
      <p:sp>
        <p:nvSpPr>
          <p:cNvPr id="4" name="Oval Callout 3">
            <a:extLst>
              <a:ext uri="{FF2B5EF4-FFF2-40B4-BE49-F238E27FC236}">
                <a16:creationId xmlns:a16="http://schemas.microsoft.com/office/drawing/2014/main" id="{440C2B4E-30CA-054E-BDB7-8DDA2CB1BBC7}"/>
              </a:ext>
            </a:extLst>
          </p:cNvPr>
          <p:cNvSpPr/>
          <p:nvPr/>
        </p:nvSpPr>
        <p:spPr>
          <a:xfrm>
            <a:off x="685800" y="157655"/>
            <a:ext cx="5410200" cy="1608083"/>
          </a:xfrm>
          <a:prstGeom prst="wedgeEllipseCallout">
            <a:avLst>
              <a:gd name="adj1" fmla="val -55219"/>
              <a:gd name="adj2" fmla="val -3254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But we don’t all have that aptitude!</a:t>
            </a:r>
          </a:p>
        </p:txBody>
      </p:sp>
    </p:spTree>
    <p:extLst>
      <p:ext uri="{BB962C8B-B14F-4D97-AF65-F5344CB8AC3E}">
        <p14:creationId xmlns:p14="http://schemas.microsoft.com/office/powerpoint/2010/main" val="2760347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4"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AFD0655-2EC7-B14E-8270-5721DA288595}"/>
              </a:ext>
            </a:extLst>
          </p:cNvPr>
          <p:cNvSpPr>
            <a:spLocks noGrp="1"/>
          </p:cNvSpPr>
          <p:nvPr>
            <p:ph type="body" idx="1"/>
          </p:nvPr>
        </p:nvSpPr>
        <p:spPr>
          <a:xfrm>
            <a:off x="838199" y="1336431"/>
            <a:ext cx="11064767" cy="4840532"/>
          </a:xfrm>
        </p:spPr>
        <p:txBody>
          <a:bodyPr>
            <a:normAutofit fontScale="92500" lnSpcReduction="20000"/>
          </a:bodyPr>
          <a:lstStyle/>
          <a:p>
            <a:pPr marL="114300" indent="0">
              <a:buNone/>
            </a:pPr>
            <a:r>
              <a:rPr lang="en-GB" sz="2200" dirty="0" err="1"/>
              <a:t>Kourtali</a:t>
            </a:r>
            <a:r>
              <a:rPr lang="en-GB" sz="2200" dirty="0"/>
              <a:t> &amp; </a:t>
            </a:r>
            <a:r>
              <a:rPr lang="en-GB" sz="2200" dirty="0" err="1"/>
              <a:t>Révész</a:t>
            </a:r>
            <a:r>
              <a:rPr lang="en-GB" sz="2200" dirty="0"/>
              <a:t> (2019)</a:t>
            </a:r>
            <a:r>
              <a:rPr lang="en-US" sz="2200" dirty="0"/>
              <a:t> </a:t>
            </a:r>
          </a:p>
          <a:p>
            <a:pPr marL="114300" indent="0">
              <a:buNone/>
            </a:pPr>
            <a:r>
              <a:rPr lang="en-GB" dirty="0"/>
              <a:t>A recast is an implicit correction, done to ‘keep the flow’ AND improve language:</a:t>
            </a:r>
          </a:p>
          <a:p>
            <a:pPr marL="114300" indent="0">
              <a:buNone/>
            </a:pPr>
            <a:r>
              <a:rPr lang="en-GB" sz="2000" dirty="0"/>
              <a:t>Student: </a:t>
            </a:r>
            <a:r>
              <a:rPr lang="en-GB" i="1" dirty="0"/>
              <a:t>J’ai </a:t>
            </a:r>
            <a:r>
              <a:rPr lang="en-GB" i="1" dirty="0" err="1"/>
              <a:t>allée</a:t>
            </a:r>
            <a:r>
              <a:rPr lang="en-GB" i="1" dirty="0"/>
              <a:t> au </a:t>
            </a:r>
            <a:r>
              <a:rPr lang="en-GB" i="1" dirty="0" err="1"/>
              <a:t>parc</a:t>
            </a:r>
            <a:r>
              <a:rPr lang="en-GB" i="1" dirty="0"/>
              <a:t>. </a:t>
            </a:r>
          </a:p>
          <a:p>
            <a:pPr marL="114300" indent="0">
              <a:buNone/>
            </a:pPr>
            <a:r>
              <a:rPr lang="en-GB" sz="2000" dirty="0"/>
              <a:t>Teacher: </a:t>
            </a:r>
            <a:r>
              <a:rPr lang="en-GB" i="1" dirty="0"/>
              <a:t>Ah, </a:t>
            </a:r>
            <a:r>
              <a:rPr lang="en-GB" i="1" dirty="0" err="1"/>
              <a:t>oui</a:t>
            </a:r>
            <a:r>
              <a:rPr lang="en-GB" i="1" dirty="0"/>
              <a:t>, je </a:t>
            </a:r>
            <a:r>
              <a:rPr lang="en-GB" i="1" dirty="0" err="1"/>
              <a:t>suis</a:t>
            </a:r>
            <a:r>
              <a:rPr lang="en-GB" i="1" dirty="0"/>
              <a:t> </a:t>
            </a:r>
            <a:r>
              <a:rPr lang="en-GB" i="1" dirty="0" err="1"/>
              <a:t>allée</a:t>
            </a:r>
            <a:r>
              <a:rPr lang="en-GB" i="1" dirty="0"/>
              <a:t> au </a:t>
            </a:r>
            <a:r>
              <a:rPr lang="en-GB" i="1" dirty="0" err="1"/>
              <a:t>parc</a:t>
            </a:r>
            <a:r>
              <a:rPr lang="en-GB" i="1" dirty="0"/>
              <a:t>. Et, </a:t>
            </a:r>
            <a:r>
              <a:rPr lang="en-GB" i="1" dirty="0" err="1"/>
              <a:t>quand</a:t>
            </a:r>
            <a:r>
              <a:rPr lang="en-GB" i="1" dirty="0"/>
              <a:t>?</a:t>
            </a:r>
          </a:p>
          <a:p>
            <a:pPr marL="114300" indent="0">
              <a:buNone/>
            </a:pPr>
            <a:endParaRPr lang="en-GB" dirty="0"/>
          </a:p>
          <a:p>
            <a:pPr marL="114300" indent="0">
              <a:buNone/>
            </a:pPr>
            <a:r>
              <a:rPr lang="en-GB" dirty="0"/>
              <a:t>All learners benefited from recasts more when doing simple tasks compared to complex tasks. </a:t>
            </a:r>
          </a:p>
          <a:p>
            <a:pPr marL="114300" indent="0">
              <a:buNone/>
            </a:pPr>
            <a:endParaRPr lang="en-GB" dirty="0"/>
          </a:p>
          <a:p>
            <a:pPr marL="114300" indent="0">
              <a:buNone/>
            </a:pPr>
            <a:r>
              <a:rPr lang="en-GB" dirty="0"/>
              <a:t>Only </a:t>
            </a:r>
            <a:r>
              <a:rPr lang="en-GB" b="1" dirty="0"/>
              <a:t>those better at picking out patterns in a new language (with higher aptitude) </a:t>
            </a:r>
            <a:r>
              <a:rPr lang="en-GB" dirty="0"/>
              <a:t>benefited from recasts during complex tasks.</a:t>
            </a:r>
          </a:p>
          <a:p>
            <a:pPr marL="114300" indent="0">
              <a:buNone/>
            </a:pPr>
            <a:endParaRPr lang="en-GB" dirty="0"/>
          </a:p>
          <a:p>
            <a:pPr marL="114300" indent="0">
              <a:buNone/>
            </a:pPr>
            <a:r>
              <a:rPr lang="en-GB" sz="1400" u="sng" dirty="0">
                <a:hlinkClick r:id="rId2"/>
              </a:rPr>
              <a:t>A simpler task can increase the benefits of error correction for learning a grammatical feature, regardless of aptitude</a:t>
            </a:r>
            <a:endParaRPr lang="en-GB" sz="1400" dirty="0"/>
          </a:p>
          <a:p>
            <a:pPr marL="114300" indent="0">
              <a:buNone/>
            </a:pPr>
            <a:endParaRPr lang="en-GB" dirty="0"/>
          </a:p>
        </p:txBody>
      </p:sp>
      <p:sp>
        <p:nvSpPr>
          <p:cNvPr id="4" name="Title 1">
            <a:extLst>
              <a:ext uri="{FF2B5EF4-FFF2-40B4-BE49-F238E27FC236}">
                <a16:creationId xmlns:a16="http://schemas.microsoft.com/office/drawing/2014/main" id="{F93576B9-3215-7542-8F5F-5F5843C84072}"/>
              </a:ext>
            </a:extLst>
          </p:cNvPr>
          <p:cNvSpPr>
            <a:spLocks noGrp="1"/>
          </p:cNvSpPr>
          <p:nvPr>
            <p:ph type="title"/>
          </p:nvPr>
        </p:nvSpPr>
        <p:spPr>
          <a:xfrm>
            <a:off x="715108" y="179304"/>
            <a:ext cx="10515600" cy="770265"/>
          </a:xfrm>
        </p:spPr>
        <p:txBody>
          <a:bodyPr>
            <a:noAutofit/>
          </a:bodyPr>
          <a:lstStyle/>
          <a:p>
            <a:r>
              <a:rPr lang="en-US" sz="2800" dirty="0"/>
              <a:t>Example 3: What kind of teaching can best help those who have less aptitude?</a:t>
            </a:r>
          </a:p>
        </p:txBody>
      </p:sp>
    </p:spTree>
    <p:extLst>
      <p:ext uri="{BB962C8B-B14F-4D97-AF65-F5344CB8AC3E}">
        <p14:creationId xmlns:p14="http://schemas.microsoft.com/office/powerpoint/2010/main" val="4251238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86FFBFD-6B0A-9443-A764-26B678A4F631}"/>
              </a:ext>
            </a:extLst>
          </p:cNvPr>
          <p:cNvSpPr>
            <a:spLocks noGrp="1"/>
          </p:cNvSpPr>
          <p:nvPr>
            <p:ph type="body" idx="1"/>
          </p:nvPr>
        </p:nvSpPr>
        <p:spPr>
          <a:xfrm>
            <a:off x="646771" y="892098"/>
            <a:ext cx="11017405" cy="5492935"/>
          </a:xfrm>
        </p:spPr>
        <p:txBody>
          <a:bodyPr>
            <a:normAutofit/>
          </a:bodyPr>
          <a:lstStyle/>
          <a:p>
            <a:pPr marL="114300" indent="0">
              <a:buNone/>
            </a:pPr>
            <a:r>
              <a:rPr lang="en-GB" sz="1700" dirty="0">
                <a:solidFill>
                  <a:schemeClr val="tx1"/>
                </a:solidFill>
              </a:rPr>
              <a:t>Erlam (2006)</a:t>
            </a:r>
          </a:p>
          <a:p>
            <a:pPr marL="114300" indent="0">
              <a:buNone/>
            </a:pPr>
            <a:r>
              <a:rPr lang="en-GB" sz="1800" b="1" u="sng" dirty="0"/>
              <a:t>Group 1: Deductive </a:t>
            </a:r>
            <a:r>
              <a:rPr lang="en-GB" sz="1800" dirty="0"/>
              <a:t>(told a pattern briefly before practice): </a:t>
            </a:r>
          </a:p>
          <a:p>
            <a:pPr marL="114300" indent="0">
              <a:lnSpc>
                <a:spcPct val="120000"/>
              </a:lnSpc>
              <a:buNone/>
            </a:pPr>
            <a:r>
              <a:rPr lang="en-GB" sz="1800" dirty="0"/>
              <a:t>	Made greater gains than inductive group </a:t>
            </a:r>
          </a:p>
          <a:p>
            <a:pPr marL="114300" indent="0">
              <a:lnSpc>
                <a:spcPct val="120000"/>
              </a:lnSpc>
              <a:buNone/>
            </a:pPr>
            <a:r>
              <a:rPr lang="en-GB" sz="1800" dirty="0"/>
              <a:t>	Performance was </a:t>
            </a:r>
            <a:r>
              <a:rPr lang="en-GB" sz="1800" b="1" i="1" dirty="0"/>
              <a:t>not</a:t>
            </a:r>
            <a:r>
              <a:rPr lang="en-GB" sz="1800" dirty="0"/>
              <a:t> related to aptitude </a:t>
            </a:r>
          </a:p>
          <a:p>
            <a:pPr marL="114300" indent="0">
              <a:lnSpc>
                <a:spcPct val="120000"/>
              </a:lnSpc>
              <a:buNone/>
            </a:pPr>
            <a:r>
              <a:rPr lang="en-GB" sz="1800" dirty="0"/>
              <a:t>	Instruction method limited the effect of individual differences </a:t>
            </a:r>
          </a:p>
          <a:p>
            <a:pPr marL="114300" indent="0">
              <a:lnSpc>
                <a:spcPct val="120000"/>
              </a:lnSpc>
              <a:buNone/>
            </a:pPr>
            <a:r>
              <a:rPr lang="en-GB" sz="1800" b="1" u="sng" dirty="0"/>
              <a:t>Group 2: Inductive </a:t>
            </a:r>
            <a:r>
              <a:rPr lang="en-GB" sz="1800" dirty="0"/>
              <a:t>(learners encouraged to pick out a pattern)</a:t>
            </a:r>
          </a:p>
          <a:p>
            <a:pPr marL="114300" indent="0">
              <a:lnSpc>
                <a:spcPct val="120000"/>
              </a:lnSpc>
              <a:buNone/>
            </a:pPr>
            <a:r>
              <a:rPr lang="en-GB" sz="1800" dirty="0"/>
              <a:t>	</a:t>
            </a:r>
            <a:r>
              <a:rPr lang="en-GB" sz="1900" dirty="0"/>
              <a:t>Performance depended on having greater analytic ability </a:t>
            </a:r>
          </a:p>
          <a:p>
            <a:pPr marL="114300" indent="0">
              <a:lnSpc>
                <a:spcPct val="120000"/>
              </a:lnSpc>
              <a:buNone/>
            </a:pPr>
            <a:r>
              <a:rPr lang="en-GB" sz="1900" dirty="0"/>
              <a:t>	If pupils had better analytic ability, more able to cope with less structured material</a:t>
            </a:r>
          </a:p>
          <a:p>
            <a:pPr marL="114300" indent="0">
              <a:lnSpc>
                <a:spcPct val="120000"/>
              </a:lnSpc>
              <a:buNone/>
            </a:pPr>
            <a:r>
              <a:rPr lang="en-GB" sz="1800" b="1" u="sng" dirty="0"/>
              <a:t>Group 3: Rules + awareness-raising from input</a:t>
            </a:r>
          </a:p>
          <a:p>
            <a:pPr marL="114300" indent="0">
              <a:lnSpc>
                <a:spcPct val="120000"/>
              </a:lnSpc>
              <a:buNone/>
            </a:pPr>
            <a:r>
              <a:rPr lang="en-GB" sz="1800" dirty="0"/>
              <a:t>	</a:t>
            </a:r>
            <a:r>
              <a:rPr lang="en-GB" sz="1900" dirty="0"/>
              <a:t>Performance depended on having greater analytic ability and working memory</a:t>
            </a:r>
          </a:p>
          <a:p>
            <a:pPr marL="114300" indent="0">
              <a:lnSpc>
                <a:spcPct val="120000"/>
              </a:lnSpc>
              <a:buNone/>
            </a:pPr>
            <a:r>
              <a:rPr lang="en-GB" sz="1900" dirty="0"/>
              <a:t>	Learners with higher working memory showed bigger gains in the delayed test. </a:t>
            </a:r>
          </a:p>
          <a:p>
            <a:pPr marL="114300" indent="0">
              <a:buNone/>
            </a:pPr>
            <a:r>
              <a:rPr lang="en-GB" sz="1700" u="sng" dirty="0">
                <a:hlinkClick r:id="rId2"/>
              </a:rPr>
              <a:t>Method of instruction has the potential to level differences in aptitude between learners</a:t>
            </a:r>
            <a:endParaRPr lang="en-GB" sz="1700" u="sng" dirty="0"/>
          </a:p>
          <a:p>
            <a:pPr marL="114300" indent="0">
              <a:buNone/>
            </a:pPr>
            <a:endParaRPr lang="en-GB" sz="900" dirty="0"/>
          </a:p>
          <a:p>
            <a:pPr marL="114300" indent="0">
              <a:lnSpc>
                <a:spcPct val="120000"/>
              </a:lnSpc>
              <a:buNone/>
            </a:pPr>
            <a:endParaRPr lang="en-GB" sz="1900" dirty="0"/>
          </a:p>
        </p:txBody>
      </p:sp>
      <p:sp>
        <p:nvSpPr>
          <p:cNvPr id="4" name="Title 1">
            <a:extLst>
              <a:ext uri="{FF2B5EF4-FFF2-40B4-BE49-F238E27FC236}">
                <a16:creationId xmlns:a16="http://schemas.microsoft.com/office/drawing/2014/main" id="{A93C4716-E6D0-684D-874E-47C33F0F6304}"/>
              </a:ext>
            </a:extLst>
          </p:cNvPr>
          <p:cNvSpPr>
            <a:spLocks noGrp="1"/>
          </p:cNvSpPr>
          <p:nvPr>
            <p:ph type="title"/>
          </p:nvPr>
        </p:nvSpPr>
        <p:spPr>
          <a:xfrm>
            <a:off x="838200" y="266092"/>
            <a:ext cx="10515600" cy="313771"/>
          </a:xfrm>
        </p:spPr>
        <p:txBody>
          <a:bodyPr>
            <a:noAutofit/>
          </a:bodyPr>
          <a:lstStyle/>
          <a:p>
            <a:r>
              <a:rPr lang="en-US" sz="1600" b="1" dirty="0"/>
              <a:t>Aptitude in language learning </a:t>
            </a:r>
            <a:r>
              <a:rPr lang="en-US" sz="1600" dirty="0"/>
              <a:t>– what kind of teaching can best help those who have less aptitude? </a:t>
            </a:r>
          </a:p>
        </p:txBody>
      </p:sp>
    </p:spTree>
    <p:extLst>
      <p:ext uri="{BB962C8B-B14F-4D97-AF65-F5344CB8AC3E}">
        <p14:creationId xmlns:p14="http://schemas.microsoft.com/office/powerpoint/2010/main" val="2194395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3B827-6229-3448-858B-B5AB06043895}"/>
              </a:ext>
            </a:extLst>
          </p:cNvPr>
          <p:cNvSpPr>
            <a:spLocks noGrp="1"/>
          </p:cNvSpPr>
          <p:nvPr>
            <p:ph type="title"/>
          </p:nvPr>
        </p:nvSpPr>
        <p:spPr>
          <a:xfrm>
            <a:off x="838200" y="443074"/>
            <a:ext cx="10515600" cy="833934"/>
          </a:xfrm>
        </p:spPr>
        <p:txBody>
          <a:bodyPr/>
          <a:lstStyle/>
          <a:p>
            <a:r>
              <a:rPr lang="en-US" dirty="0"/>
              <a:t>In summary…</a:t>
            </a:r>
          </a:p>
        </p:txBody>
      </p:sp>
      <p:sp>
        <p:nvSpPr>
          <p:cNvPr id="3" name="Text Placeholder 2">
            <a:extLst>
              <a:ext uri="{FF2B5EF4-FFF2-40B4-BE49-F238E27FC236}">
                <a16:creationId xmlns:a16="http://schemas.microsoft.com/office/drawing/2014/main" id="{4A258476-71BA-004E-B532-3EA21BF7553F}"/>
              </a:ext>
            </a:extLst>
          </p:cNvPr>
          <p:cNvSpPr>
            <a:spLocks noGrp="1"/>
          </p:cNvSpPr>
          <p:nvPr>
            <p:ph type="body" idx="1"/>
          </p:nvPr>
        </p:nvSpPr>
        <p:spPr>
          <a:xfrm>
            <a:off x="838200" y="1277008"/>
            <a:ext cx="10515600" cy="4713889"/>
          </a:xfrm>
        </p:spPr>
        <p:txBody>
          <a:bodyPr/>
          <a:lstStyle/>
          <a:p>
            <a:pPr marL="114300" indent="0">
              <a:buNone/>
            </a:pPr>
            <a:r>
              <a:rPr lang="en-US" dirty="0"/>
              <a:t>Cognitive differences between students influence how well teaching decisions help learning</a:t>
            </a:r>
          </a:p>
          <a:p>
            <a:pPr marL="114300" indent="0">
              <a:buNone/>
            </a:pPr>
            <a:endParaRPr lang="en-US" dirty="0"/>
          </a:p>
          <a:p>
            <a:pPr marL="114300" indent="0">
              <a:buNone/>
            </a:pPr>
            <a:r>
              <a:rPr lang="en-US" dirty="0"/>
              <a:t>Certain decisions (about feedback, when to explain grammar, revisiting vocabulary) ….</a:t>
            </a:r>
          </a:p>
          <a:p>
            <a:pPr marL="114300" indent="0">
              <a:buNone/>
            </a:pPr>
            <a:r>
              <a:rPr lang="en-US" dirty="0"/>
              <a:t>seem </a:t>
            </a:r>
            <a:r>
              <a:rPr lang="en-US" i="1" dirty="0"/>
              <a:t>more</a:t>
            </a:r>
            <a:r>
              <a:rPr lang="en-US" dirty="0"/>
              <a:t> likely to help </a:t>
            </a:r>
            <a:r>
              <a:rPr lang="en-US" i="1" dirty="0"/>
              <a:t>more</a:t>
            </a:r>
            <a:r>
              <a:rPr lang="en-US" dirty="0"/>
              <a:t> learners, </a:t>
            </a:r>
            <a:r>
              <a:rPr lang="en-US" i="1" dirty="0"/>
              <a:t>most</a:t>
            </a:r>
            <a:r>
              <a:rPr lang="en-US" dirty="0"/>
              <a:t> of the time. </a:t>
            </a:r>
          </a:p>
        </p:txBody>
      </p:sp>
    </p:spTree>
    <p:extLst>
      <p:ext uri="{BB962C8B-B14F-4D97-AF65-F5344CB8AC3E}">
        <p14:creationId xmlns:p14="http://schemas.microsoft.com/office/powerpoint/2010/main" val="3852061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2"/>
          <p:cNvSpPr txBox="1">
            <a:spLocks noGrp="1"/>
          </p:cNvSpPr>
          <p:nvPr>
            <p:ph type="title"/>
          </p:nvPr>
        </p:nvSpPr>
        <p:spPr>
          <a:xfrm>
            <a:off x="644577" y="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4400"/>
              <a:buFont typeface="Century Gothic"/>
              <a:buNone/>
            </a:pPr>
            <a:r>
              <a:rPr lang="en-GB" b="1"/>
              <a:t>Session overview</a:t>
            </a:r>
            <a:endParaRPr sz="3200" b="1"/>
          </a:p>
        </p:txBody>
      </p:sp>
      <p:sp>
        <p:nvSpPr>
          <p:cNvPr id="88" name="Google Shape;88;p2"/>
          <p:cNvSpPr txBox="1">
            <a:spLocks noGrp="1"/>
          </p:cNvSpPr>
          <p:nvPr>
            <p:ph type="body" idx="1"/>
          </p:nvPr>
        </p:nvSpPr>
        <p:spPr>
          <a:xfrm>
            <a:off x="644577" y="1321410"/>
            <a:ext cx="11197653" cy="470808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rgbClr val="1F3864"/>
              </a:buClr>
              <a:buSzPts val="2800"/>
              <a:buNone/>
            </a:pPr>
            <a:endParaRPr lang="en-GB" sz="3600" b="1" dirty="0"/>
          </a:p>
          <a:p>
            <a:pPr marL="0" indent="0">
              <a:buSzPts val="2800"/>
              <a:buNone/>
            </a:pPr>
            <a:r>
              <a:rPr lang="en-GB" sz="3600" b="1" dirty="0"/>
              <a:t>Part 1/ Fairer assessment? </a:t>
            </a:r>
            <a:r>
              <a:rPr lang="en-GB" sz="3600" dirty="0"/>
              <a:t>Subject Content in 2015 &amp; 2022</a:t>
            </a:r>
            <a:endParaRPr lang="en-GB" sz="3600" b="1" dirty="0"/>
          </a:p>
          <a:p>
            <a:pPr marL="0" indent="0">
              <a:buSzPts val="2800"/>
              <a:buNone/>
            </a:pPr>
            <a:endParaRPr lang="en-GB" sz="3600" b="1" dirty="0"/>
          </a:p>
          <a:p>
            <a:pPr marL="0" indent="0" algn="ctr">
              <a:buSzPts val="2800"/>
              <a:buNone/>
            </a:pPr>
            <a:r>
              <a:rPr lang="en-GB" sz="3600" b="1" dirty="0"/>
              <a:t>similarities and differences</a:t>
            </a:r>
          </a:p>
        </p:txBody>
      </p:sp>
    </p:spTree>
    <p:extLst>
      <p:ext uri="{BB962C8B-B14F-4D97-AF65-F5344CB8AC3E}">
        <p14:creationId xmlns:p14="http://schemas.microsoft.com/office/powerpoint/2010/main" val="27964214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2"/>
          <p:cNvSpPr txBox="1">
            <a:spLocks noGrp="1"/>
          </p:cNvSpPr>
          <p:nvPr>
            <p:ph type="title"/>
          </p:nvPr>
        </p:nvSpPr>
        <p:spPr>
          <a:xfrm>
            <a:off x="644577" y="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4400"/>
              <a:buFont typeface="Century Gothic"/>
              <a:buNone/>
            </a:pPr>
            <a:r>
              <a:rPr lang="en-GB" b="1"/>
              <a:t>Session overview</a:t>
            </a:r>
            <a:endParaRPr sz="3200" b="1"/>
          </a:p>
        </p:txBody>
      </p:sp>
      <p:sp>
        <p:nvSpPr>
          <p:cNvPr id="88" name="Google Shape;88;p2"/>
          <p:cNvSpPr txBox="1">
            <a:spLocks noGrp="1"/>
          </p:cNvSpPr>
          <p:nvPr>
            <p:ph type="body" idx="1"/>
          </p:nvPr>
        </p:nvSpPr>
        <p:spPr>
          <a:xfrm>
            <a:off x="644577" y="1321410"/>
            <a:ext cx="11197653" cy="470808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rgbClr val="1F3864"/>
              </a:buClr>
              <a:buSzPts val="2800"/>
              <a:buNone/>
            </a:pPr>
            <a:r>
              <a:rPr lang="en-GB" b="1" dirty="0"/>
              <a:t>Part 1/ Comparing 2015 and 2022</a:t>
            </a:r>
            <a:r>
              <a:rPr lang="en-GB" dirty="0"/>
              <a:t>: similarities and differences</a:t>
            </a:r>
            <a:endParaRPr dirty="0"/>
          </a:p>
          <a:p>
            <a:pPr marL="0" indent="0">
              <a:buSzPts val="2800"/>
              <a:buNone/>
            </a:pPr>
            <a:endParaRPr lang="en-GB" b="1" dirty="0"/>
          </a:p>
          <a:p>
            <a:pPr marL="0" indent="0">
              <a:buSzPts val="2800"/>
              <a:buNone/>
            </a:pPr>
            <a:r>
              <a:rPr lang="en-GB" b="1" dirty="0"/>
              <a:t>Part 2/ Fairer access?</a:t>
            </a:r>
            <a:r>
              <a:rPr lang="en-GB" dirty="0"/>
              <a:t> Research on how students’ individual differences interact with pedagogical choices</a:t>
            </a:r>
          </a:p>
          <a:p>
            <a:pPr marL="0" lvl="0" indent="0" algn="l" rtl="0">
              <a:lnSpc>
                <a:spcPct val="90000"/>
              </a:lnSpc>
              <a:spcBef>
                <a:spcPts val="1000"/>
              </a:spcBef>
              <a:spcAft>
                <a:spcPts val="0"/>
              </a:spcAft>
              <a:buClr>
                <a:srgbClr val="1F3864"/>
              </a:buClr>
              <a:buSzPts val="2800"/>
              <a:buNone/>
            </a:pPr>
            <a:endParaRPr lang="en-GB" sz="4000" b="1" dirty="0"/>
          </a:p>
          <a:p>
            <a:pPr marL="0" lvl="0" indent="0">
              <a:buSzPts val="2800"/>
              <a:buNone/>
            </a:pPr>
            <a:r>
              <a:rPr lang="en-GB" sz="4000" b="1" dirty="0"/>
              <a:t>Part 3/ Fairer achievement? </a:t>
            </a:r>
            <a:r>
              <a:rPr lang="en-GB" sz="4000" dirty="0"/>
              <a:t>Opportunities offered by changes to GCSE for building a fairer curriculum design?</a:t>
            </a:r>
          </a:p>
        </p:txBody>
      </p:sp>
      <p:pic>
        <p:nvPicPr>
          <p:cNvPr id="4" name="Google Shape;345;p23" descr="green checkmark">
            <a:extLst>
              <a:ext uri="{FF2B5EF4-FFF2-40B4-BE49-F238E27FC236}">
                <a16:creationId xmlns:a16="http://schemas.microsoft.com/office/drawing/2014/main" id="{A6825A73-9853-4BF8-B414-3B5C86BCA9AA}"/>
              </a:ext>
            </a:extLst>
          </p:cNvPr>
          <p:cNvPicPr preferRelativeResize="0"/>
          <p:nvPr/>
        </p:nvPicPr>
        <p:blipFill rotWithShape="1">
          <a:blip r:embed="rId3">
            <a:alphaModFix/>
          </a:blip>
          <a:srcRect/>
          <a:stretch/>
        </p:blipFill>
        <p:spPr>
          <a:xfrm>
            <a:off x="11288809" y="1321410"/>
            <a:ext cx="362196" cy="377289"/>
          </a:xfrm>
          <a:prstGeom prst="rect">
            <a:avLst/>
          </a:prstGeom>
          <a:noFill/>
          <a:ln>
            <a:noFill/>
          </a:ln>
        </p:spPr>
      </p:pic>
      <p:pic>
        <p:nvPicPr>
          <p:cNvPr id="5" name="Google Shape;345;p23" descr="green checkmark">
            <a:extLst>
              <a:ext uri="{FF2B5EF4-FFF2-40B4-BE49-F238E27FC236}">
                <a16:creationId xmlns:a16="http://schemas.microsoft.com/office/drawing/2014/main" id="{FC73670D-3828-4269-A234-037337DC3F5D}"/>
              </a:ext>
            </a:extLst>
          </p:cNvPr>
          <p:cNvPicPr preferRelativeResize="0"/>
          <p:nvPr/>
        </p:nvPicPr>
        <p:blipFill rotWithShape="1">
          <a:blip r:embed="rId3">
            <a:alphaModFix/>
          </a:blip>
          <a:srcRect/>
          <a:stretch/>
        </p:blipFill>
        <p:spPr>
          <a:xfrm>
            <a:off x="11160177" y="2642820"/>
            <a:ext cx="362196" cy="377289"/>
          </a:xfrm>
          <a:prstGeom prst="rect">
            <a:avLst/>
          </a:prstGeom>
          <a:noFill/>
          <a:ln>
            <a:noFill/>
          </a:ln>
        </p:spPr>
      </p:pic>
    </p:spTree>
    <p:extLst>
      <p:ext uri="{BB962C8B-B14F-4D97-AF65-F5344CB8AC3E}">
        <p14:creationId xmlns:p14="http://schemas.microsoft.com/office/powerpoint/2010/main" val="9412519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17"/>
          <p:cNvSpPr txBox="1">
            <a:spLocks noGrp="1"/>
          </p:cNvSpPr>
          <p:nvPr>
            <p:ph type="title"/>
          </p:nvPr>
        </p:nvSpPr>
        <p:spPr>
          <a:xfrm>
            <a:off x="524478" y="391058"/>
            <a:ext cx="11135923" cy="54927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1F3864"/>
              </a:buClr>
              <a:buSzPct val="100000"/>
              <a:buFont typeface="Century Gothic"/>
              <a:buNone/>
            </a:pPr>
            <a:r>
              <a:rPr lang="en-GB" sz="2800" b="1" dirty="0"/>
              <a:t>Implications for curriculum. The new content increases attention on …</a:t>
            </a:r>
            <a:endParaRPr dirty="0"/>
          </a:p>
        </p:txBody>
      </p:sp>
      <p:sp>
        <p:nvSpPr>
          <p:cNvPr id="285" name="Google Shape;285;p17"/>
          <p:cNvSpPr txBox="1"/>
          <p:nvPr/>
        </p:nvSpPr>
        <p:spPr>
          <a:xfrm>
            <a:off x="352084" y="4446511"/>
            <a:ext cx="11594007" cy="1312314"/>
          </a:xfrm>
          <a:prstGeom prst="rect">
            <a:avLst/>
          </a:prstGeom>
          <a:noFill/>
          <a:ln>
            <a:noFill/>
          </a:ln>
        </p:spPr>
        <p:txBody>
          <a:bodyPr spcFirstLastPara="1" wrap="square" lIns="91425" tIns="45700" rIns="91425" bIns="45700" anchor="t" anchorCtr="0">
            <a:noAutofit/>
          </a:bodyPr>
          <a:lstStyle/>
          <a:p>
            <a:pPr lvl="0">
              <a:lnSpc>
                <a:spcPct val="90000"/>
              </a:lnSpc>
              <a:spcBef>
                <a:spcPts val="1000"/>
              </a:spcBef>
              <a:buClr>
                <a:srgbClr val="1F3864"/>
              </a:buClr>
              <a:buSzPts val="2400"/>
            </a:pPr>
            <a:r>
              <a:rPr lang="en-GB" sz="2400" b="1" dirty="0">
                <a:solidFill>
                  <a:schemeClr val="accent1">
                    <a:lumMod val="50000"/>
                  </a:schemeClr>
                </a:solidFill>
                <a:latin typeface="Century Gothic" panose="020B0502020202020204" pitchFamily="34" charset="0"/>
              </a:rPr>
              <a:t>practice reading aloud </a:t>
            </a:r>
            <a:r>
              <a:rPr lang="en-GB" sz="2400" dirty="0">
                <a:solidFill>
                  <a:schemeClr val="accent1">
                    <a:lumMod val="50000"/>
                  </a:schemeClr>
                </a:solidFill>
                <a:latin typeface="Century Gothic" panose="020B0502020202020204" pitchFamily="34" charset="0"/>
              </a:rPr>
              <a:t>WITH understanding</a:t>
            </a:r>
          </a:p>
          <a:p>
            <a:pPr lvl="0">
              <a:lnSpc>
                <a:spcPct val="90000"/>
              </a:lnSpc>
              <a:spcBef>
                <a:spcPts val="1000"/>
              </a:spcBef>
              <a:buClr>
                <a:srgbClr val="1F3864"/>
              </a:buClr>
              <a:buSzPts val="2400"/>
            </a:pPr>
            <a:r>
              <a:rPr lang="en-GB" sz="2400" b="1" dirty="0">
                <a:solidFill>
                  <a:schemeClr val="accent1">
                    <a:lumMod val="50000"/>
                  </a:schemeClr>
                </a:solidFill>
                <a:latin typeface="Century Gothic" panose="020B0502020202020204" pitchFamily="34" charset="0"/>
              </a:rPr>
              <a:t>practice writing down words that are heard</a:t>
            </a:r>
          </a:p>
        </p:txBody>
      </p:sp>
      <p:sp>
        <p:nvSpPr>
          <p:cNvPr id="3" name="Rectangle 2">
            <a:extLst>
              <a:ext uri="{FF2B5EF4-FFF2-40B4-BE49-F238E27FC236}">
                <a16:creationId xmlns:a16="http://schemas.microsoft.com/office/drawing/2014/main" id="{B6668E64-21FF-47B0-AEF5-157D459AA1AF}"/>
              </a:ext>
            </a:extLst>
          </p:cNvPr>
          <p:cNvSpPr/>
          <p:nvPr/>
        </p:nvSpPr>
        <p:spPr>
          <a:xfrm>
            <a:off x="524478" y="1121659"/>
            <a:ext cx="11036716" cy="913070"/>
          </a:xfrm>
          <a:prstGeom prst="rect">
            <a:avLst/>
          </a:prstGeom>
        </p:spPr>
        <p:txBody>
          <a:bodyPr wrap="square">
            <a:spAutoFit/>
          </a:bodyPr>
          <a:lstStyle/>
          <a:p>
            <a:pPr lvl="0">
              <a:lnSpc>
                <a:spcPct val="90000"/>
              </a:lnSpc>
              <a:spcBef>
                <a:spcPts val="1000"/>
              </a:spcBef>
              <a:buClr>
                <a:srgbClr val="1F3864"/>
              </a:buClr>
              <a:buSzPts val="2200"/>
            </a:pPr>
            <a:r>
              <a:rPr lang="en-GB" sz="2500" b="1" dirty="0">
                <a:solidFill>
                  <a:srgbClr val="1F3864"/>
                </a:solidFill>
                <a:latin typeface="Century Gothic" panose="020B0502020202020204" pitchFamily="34" charset="0"/>
                <a:sym typeface="Century Gothic"/>
              </a:rPr>
              <a:t>the most used words </a:t>
            </a:r>
          </a:p>
          <a:p>
            <a:pPr marL="228600" indent="-228600">
              <a:lnSpc>
                <a:spcPct val="90000"/>
              </a:lnSpc>
              <a:spcBef>
                <a:spcPts val="1000"/>
              </a:spcBef>
              <a:buClr>
                <a:srgbClr val="1F3864"/>
              </a:buClr>
              <a:buSzPts val="2200"/>
              <a:buFont typeface="Arial"/>
              <a:buChar char="•"/>
            </a:pPr>
            <a:r>
              <a:rPr lang="en-GB" sz="2500" dirty="0">
                <a:latin typeface="Century Gothic" panose="020B0502020202020204" pitchFamily="34" charset="0"/>
              </a:rPr>
              <a:t>still room for individualisation in word choice for production</a:t>
            </a:r>
          </a:p>
        </p:txBody>
      </p:sp>
      <p:sp>
        <p:nvSpPr>
          <p:cNvPr id="4" name="Rectangle 3">
            <a:extLst>
              <a:ext uri="{FF2B5EF4-FFF2-40B4-BE49-F238E27FC236}">
                <a16:creationId xmlns:a16="http://schemas.microsoft.com/office/drawing/2014/main" id="{41F3549A-DE88-463D-8012-5321A2BADB96}"/>
              </a:ext>
            </a:extLst>
          </p:cNvPr>
          <p:cNvSpPr/>
          <p:nvPr/>
        </p:nvSpPr>
        <p:spPr>
          <a:xfrm>
            <a:off x="473075" y="2983707"/>
            <a:ext cx="11036716" cy="913070"/>
          </a:xfrm>
          <a:prstGeom prst="rect">
            <a:avLst/>
          </a:prstGeom>
        </p:spPr>
        <p:txBody>
          <a:bodyPr wrap="square">
            <a:spAutoFit/>
          </a:bodyPr>
          <a:lstStyle/>
          <a:p>
            <a:pPr>
              <a:lnSpc>
                <a:spcPct val="90000"/>
              </a:lnSpc>
              <a:spcBef>
                <a:spcPts val="1000"/>
              </a:spcBef>
              <a:buClr>
                <a:srgbClr val="1F3864"/>
              </a:buClr>
              <a:buSzPts val="2200"/>
            </a:pPr>
            <a:r>
              <a:rPr lang="en-GB" sz="2500" b="1" dirty="0">
                <a:solidFill>
                  <a:srgbClr val="1F3864"/>
                </a:solidFill>
                <a:latin typeface="Century Gothic" panose="020B0502020202020204" pitchFamily="34" charset="0"/>
                <a:ea typeface="Century Gothic"/>
                <a:cs typeface="Century Gothic"/>
                <a:sym typeface="Century Gothic"/>
              </a:rPr>
              <a:t>independent manipulation of language</a:t>
            </a:r>
          </a:p>
          <a:p>
            <a:pPr marL="228600" indent="-228600">
              <a:lnSpc>
                <a:spcPct val="90000"/>
              </a:lnSpc>
              <a:spcBef>
                <a:spcPts val="1000"/>
              </a:spcBef>
              <a:buClr>
                <a:srgbClr val="1F3864"/>
              </a:buClr>
              <a:buSzPts val="2200"/>
              <a:buFont typeface="Arial"/>
              <a:buChar char="•"/>
            </a:pPr>
            <a:r>
              <a:rPr lang="en-GB" sz="2500" dirty="0">
                <a:solidFill>
                  <a:srgbClr val="1F3864"/>
                </a:solidFill>
                <a:latin typeface="Century Gothic" panose="020B0502020202020204" pitchFamily="34" charset="0"/>
                <a:ea typeface="Century Gothic"/>
                <a:cs typeface="Century Gothic"/>
                <a:sym typeface="Century Gothic"/>
              </a:rPr>
              <a:t>downplays heavy reliance on complex, unanalysed, fixed chunks</a:t>
            </a:r>
          </a:p>
        </p:txBody>
      </p:sp>
      <p:sp>
        <p:nvSpPr>
          <p:cNvPr id="2" name="Oval Callout 1">
            <a:extLst>
              <a:ext uri="{FF2B5EF4-FFF2-40B4-BE49-F238E27FC236}">
                <a16:creationId xmlns:a16="http://schemas.microsoft.com/office/drawing/2014/main" id="{5F8BACAD-81D7-834A-ADB6-55D18A7BE0B2}"/>
              </a:ext>
            </a:extLst>
          </p:cNvPr>
          <p:cNvSpPr/>
          <p:nvPr/>
        </p:nvSpPr>
        <p:spPr>
          <a:xfrm>
            <a:off x="6486153" y="665694"/>
            <a:ext cx="5459938" cy="5350110"/>
          </a:xfrm>
          <a:prstGeom prst="wedgeEllipseCallout">
            <a:avLst>
              <a:gd name="adj1" fmla="val -62553"/>
              <a:gd name="adj2" fmla="val 2118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t>Erler</a:t>
            </a:r>
            <a:r>
              <a:rPr lang="en-GB" sz="2400" dirty="0"/>
              <a:t> &amp; </a:t>
            </a:r>
            <a:r>
              <a:rPr lang="en-GB" sz="2400" dirty="0" err="1"/>
              <a:t>Macaro</a:t>
            </a:r>
            <a:r>
              <a:rPr lang="en-GB" sz="2400" dirty="0"/>
              <a:t> (2011) found:</a:t>
            </a:r>
            <a:endParaRPr lang="en-US" sz="2400" dirty="0"/>
          </a:p>
          <a:p>
            <a:pPr algn="ctr"/>
            <a:r>
              <a:rPr lang="en-GB" sz="2400" b="1" dirty="0"/>
              <a:t>Pupils in KS3 who did better on ‘sounding out’ and ‘syllable division’ were more likely have positive feelings about the language and more likely to opt to continue with the subject in the future</a:t>
            </a:r>
            <a:r>
              <a:rPr lang="en-GB" sz="1800" b="1" dirty="0"/>
              <a:t>.</a:t>
            </a:r>
          </a:p>
        </p:txBody>
      </p:sp>
    </p:spTree>
    <p:extLst>
      <p:ext uri="{BB962C8B-B14F-4D97-AF65-F5344CB8AC3E}">
        <p14:creationId xmlns:p14="http://schemas.microsoft.com/office/powerpoint/2010/main" val="682384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 grpId="0"/>
      <p:bldP spid="3" grpId="0"/>
      <p:bldP spid="4" grpId="0"/>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79253-C291-F843-9A5B-6B09C2A7D0EA}"/>
              </a:ext>
            </a:extLst>
          </p:cNvPr>
          <p:cNvSpPr>
            <a:spLocks noGrp="1"/>
          </p:cNvSpPr>
          <p:nvPr>
            <p:ph type="title"/>
          </p:nvPr>
        </p:nvSpPr>
        <p:spPr>
          <a:xfrm>
            <a:off x="838199" y="365125"/>
            <a:ext cx="10921409" cy="1486824"/>
          </a:xfrm>
        </p:spPr>
        <p:txBody>
          <a:bodyPr>
            <a:normAutofit fontScale="90000"/>
          </a:bodyPr>
          <a:lstStyle/>
          <a:p>
            <a:pPr algn="ctr"/>
            <a:r>
              <a:rPr lang="en-US" sz="3800" b="1" dirty="0"/>
              <a:t>How to sequence a curriculum, if not with phrases on ‘my routine’, ‘school uniform’, ‘describing house’?</a:t>
            </a:r>
          </a:p>
        </p:txBody>
      </p:sp>
      <p:sp>
        <p:nvSpPr>
          <p:cNvPr id="3" name="Content Placeholder 2">
            <a:extLst>
              <a:ext uri="{FF2B5EF4-FFF2-40B4-BE49-F238E27FC236}">
                <a16:creationId xmlns:a16="http://schemas.microsoft.com/office/drawing/2014/main" id="{B0DF662E-F4EA-2A41-A427-80DF761C3E5C}"/>
              </a:ext>
            </a:extLst>
          </p:cNvPr>
          <p:cNvSpPr>
            <a:spLocks noGrp="1"/>
          </p:cNvSpPr>
          <p:nvPr>
            <p:ph idx="1"/>
          </p:nvPr>
        </p:nvSpPr>
        <p:spPr>
          <a:xfrm>
            <a:off x="234172" y="2005113"/>
            <a:ext cx="11525436" cy="4241837"/>
          </a:xfrm>
        </p:spPr>
        <p:txBody>
          <a:bodyPr>
            <a:normAutofit/>
          </a:bodyPr>
          <a:lstStyle/>
          <a:p>
            <a:r>
              <a:rPr lang="en-US" dirty="0"/>
              <a:t>Language still facilitates communication of </a:t>
            </a:r>
            <a:r>
              <a:rPr lang="en-US" b="1" i="1" dirty="0"/>
              <a:t>functions </a:t>
            </a:r>
            <a:r>
              <a:rPr lang="en-US" i="1" dirty="0"/>
              <a:t>in </a:t>
            </a:r>
            <a:r>
              <a:rPr lang="en-US" b="1" i="1" dirty="0"/>
              <a:t>context</a:t>
            </a:r>
          </a:p>
          <a:p>
            <a:endParaRPr lang="en-US" dirty="0"/>
          </a:p>
          <a:p>
            <a:r>
              <a:rPr lang="en-US" dirty="0"/>
              <a:t>Mix parts of speech </a:t>
            </a:r>
            <a:r>
              <a:rPr lang="en-US" sz="2000" dirty="0"/>
              <a:t>(v, n, </a:t>
            </a:r>
            <a:r>
              <a:rPr lang="en-US" sz="2000" dirty="0" err="1"/>
              <a:t>adj</a:t>
            </a:r>
            <a:r>
              <a:rPr lang="en-US" sz="2000" dirty="0"/>
              <a:t>, …) </a:t>
            </a:r>
            <a:r>
              <a:rPr lang="en-US" b="1" dirty="0"/>
              <a:t>-&gt; </a:t>
            </a:r>
            <a:r>
              <a:rPr lang="en-US" b="1" u="sng" dirty="0"/>
              <a:t>create </a:t>
            </a:r>
            <a:r>
              <a:rPr lang="en-US" b="1" dirty="0"/>
              <a:t>sentences from lesson 1</a:t>
            </a:r>
          </a:p>
          <a:p>
            <a:endParaRPr lang="en-US" b="1" dirty="0"/>
          </a:p>
          <a:p>
            <a:r>
              <a:rPr lang="en-US" dirty="0"/>
              <a:t>Reduce reliance on complex chunks that can actively </a:t>
            </a:r>
            <a:r>
              <a:rPr lang="en-US" i="1" dirty="0"/>
              <a:t>mislead</a:t>
            </a:r>
            <a:r>
              <a:rPr lang="en-US" dirty="0"/>
              <a:t> learners who are tying to ‘crack the code’ </a:t>
            </a:r>
          </a:p>
          <a:p>
            <a:pPr marL="914400" lvl="2" indent="0" algn="r">
              <a:buNone/>
            </a:pPr>
            <a:r>
              <a:rPr lang="en-US" sz="1200" dirty="0"/>
              <a:t>(VanPatten, Marsden &amp; Chen/Kasprowicz/McManus)</a:t>
            </a:r>
          </a:p>
        </p:txBody>
      </p:sp>
      <p:sp>
        <p:nvSpPr>
          <p:cNvPr id="4" name="Cloud Callout 3">
            <a:extLst>
              <a:ext uri="{FF2B5EF4-FFF2-40B4-BE49-F238E27FC236}">
                <a16:creationId xmlns:a16="http://schemas.microsoft.com/office/drawing/2014/main" id="{0F2E72A2-F424-B242-94D2-2AFCF1A9CC5C}"/>
              </a:ext>
            </a:extLst>
          </p:cNvPr>
          <p:cNvSpPr/>
          <p:nvPr/>
        </p:nvSpPr>
        <p:spPr>
          <a:xfrm>
            <a:off x="7834745" y="3610302"/>
            <a:ext cx="4357255" cy="914401"/>
          </a:xfrm>
          <a:prstGeom prst="cloudCallout">
            <a:avLst>
              <a:gd name="adj1" fmla="val -21909"/>
              <a:gd name="adj2" fmla="val 1066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indent="0">
              <a:buNone/>
            </a:pPr>
            <a:r>
              <a:rPr lang="en-US" i="1" dirty="0"/>
              <a:t>Je m’appelle =</a:t>
            </a:r>
            <a:r>
              <a:rPr lang="en-US" dirty="0"/>
              <a:t>&gt; “</a:t>
            </a:r>
            <a:r>
              <a:rPr lang="en-US" i="1" dirty="0"/>
              <a:t>My” “name” ??</a:t>
            </a:r>
            <a:endParaRPr lang="en-US" dirty="0"/>
          </a:p>
        </p:txBody>
      </p:sp>
    </p:spTree>
    <p:extLst>
      <p:ext uri="{BB962C8B-B14F-4D97-AF65-F5344CB8AC3E}">
        <p14:creationId xmlns:p14="http://schemas.microsoft.com/office/powerpoint/2010/main" val="2325909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63768-80B0-CD48-8995-B6F26E349B54}"/>
              </a:ext>
            </a:extLst>
          </p:cNvPr>
          <p:cNvSpPr>
            <a:spLocks noGrp="1"/>
          </p:cNvSpPr>
          <p:nvPr>
            <p:ph type="title"/>
          </p:nvPr>
        </p:nvSpPr>
        <p:spPr>
          <a:xfrm>
            <a:off x="927409" y="1345458"/>
            <a:ext cx="11119884" cy="1019386"/>
          </a:xfrm>
        </p:spPr>
        <p:txBody>
          <a:bodyPr>
            <a:normAutofit/>
          </a:bodyPr>
          <a:lstStyle/>
          <a:p>
            <a:r>
              <a:rPr lang="en-GB" sz="2800" b="1" dirty="0">
                <a:latin typeface="Calibri" panose="020F0502020204030204" pitchFamily="34" charset="0"/>
                <a:cs typeface="Calibri" panose="020F0502020204030204" pitchFamily="34" charset="0"/>
              </a:rPr>
              <a:t>and also space words out across varied, interesting contexts?</a:t>
            </a:r>
          </a:p>
        </p:txBody>
      </p:sp>
      <p:sp>
        <p:nvSpPr>
          <p:cNvPr id="4" name="Content Placeholder 2">
            <a:extLst>
              <a:ext uri="{FF2B5EF4-FFF2-40B4-BE49-F238E27FC236}">
                <a16:creationId xmlns:a16="http://schemas.microsoft.com/office/drawing/2014/main" id="{4AE4D239-0214-584E-A4E1-6683B736CEB1}"/>
              </a:ext>
            </a:extLst>
          </p:cNvPr>
          <p:cNvSpPr>
            <a:spLocks noGrp="1"/>
          </p:cNvSpPr>
          <p:nvPr>
            <p:ph idx="1"/>
          </p:nvPr>
        </p:nvSpPr>
        <p:spPr>
          <a:xfrm>
            <a:off x="374754" y="2534442"/>
            <a:ext cx="11383781" cy="3203195"/>
          </a:xfrm>
        </p:spPr>
        <p:txBody>
          <a:bodyPr>
            <a:noAutofit/>
          </a:bodyPr>
          <a:lstStyle/>
          <a:p>
            <a:pPr marL="114300" indent="0">
              <a:buNone/>
            </a:pPr>
            <a:r>
              <a:rPr lang="en-GB" sz="3200" dirty="0">
                <a:latin typeface="Century Gothic" panose="020B0502020202020204" pitchFamily="34" charset="0"/>
                <a:cs typeface="Calibri" panose="020F0502020204030204" pitchFamily="34" charset="0"/>
              </a:rPr>
              <a:t>-&gt; “</a:t>
            </a:r>
            <a:r>
              <a:rPr lang="en-GB" sz="3200" b="1" u="sng" dirty="0">
                <a:latin typeface="Century Gothic" panose="020B0502020202020204" pitchFamily="34" charset="0"/>
                <a:cs typeface="Calibri" panose="020F0502020204030204" pitchFamily="34" charset="0"/>
              </a:rPr>
              <a:t>expanding</a:t>
            </a:r>
            <a:r>
              <a:rPr lang="en-GB" sz="3200" dirty="0">
                <a:latin typeface="Century Gothic" panose="020B0502020202020204" pitchFamily="34" charset="0"/>
                <a:cs typeface="Calibri" panose="020F0502020204030204" pitchFamily="34" charset="0"/>
              </a:rPr>
              <a:t> practice schedules” </a:t>
            </a:r>
            <a:r>
              <a:rPr lang="en-GB" dirty="0">
                <a:latin typeface="Century Gothic" panose="020B0502020202020204" pitchFamily="34" charset="0"/>
                <a:cs typeface="Calibri" panose="020F0502020204030204" pitchFamily="34" charset="0"/>
              </a:rPr>
              <a:t>(see </a:t>
            </a:r>
            <a:r>
              <a:rPr lang="en-GB" dirty="0">
                <a:latin typeface="Century Gothic" panose="020B0502020202020204" pitchFamily="34" charset="0"/>
              </a:rPr>
              <a:t>Nakata, 2015)</a:t>
            </a:r>
            <a:endParaRPr lang="en-GB" sz="3200" dirty="0">
              <a:latin typeface="Century Gothic" panose="020B0502020202020204" pitchFamily="34" charset="0"/>
              <a:cs typeface="Calibri" panose="020F0502020204030204" pitchFamily="34" charset="0"/>
            </a:endParaRPr>
          </a:p>
          <a:p>
            <a:pPr lvl="1"/>
            <a:endParaRPr lang="en-GB" sz="2800" dirty="0">
              <a:latin typeface="Century Gothic" panose="020B0502020202020204" pitchFamily="34" charset="0"/>
              <a:cs typeface="Calibri" panose="020F0502020204030204" pitchFamily="34" charset="0"/>
            </a:endParaRPr>
          </a:p>
          <a:p>
            <a:pPr lvl="1"/>
            <a:r>
              <a:rPr lang="en-GB" sz="2800" dirty="0">
                <a:latin typeface="Century Gothic" panose="020B0502020202020204" pitchFamily="34" charset="0"/>
                <a:cs typeface="Calibri" panose="020F0502020204030204" pitchFamily="34" charset="0"/>
              </a:rPr>
              <a:t>revisit the same language, less and less frequently over time</a:t>
            </a:r>
          </a:p>
          <a:p>
            <a:pPr lvl="1"/>
            <a:r>
              <a:rPr lang="en-GB" sz="2800" dirty="0">
                <a:latin typeface="Century Gothic" panose="020B0502020202020204" pitchFamily="34" charset="0"/>
                <a:cs typeface="Calibri" panose="020F0502020204030204" pitchFamily="34" charset="0"/>
              </a:rPr>
              <a:t>so you can introduce </a:t>
            </a:r>
            <a:r>
              <a:rPr lang="en-GB" sz="2800" i="1" dirty="0">
                <a:latin typeface="Century Gothic" panose="020B0502020202020204" pitchFamily="34" charset="0"/>
                <a:cs typeface="Calibri" panose="020F0502020204030204" pitchFamily="34" charset="0"/>
              </a:rPr>
              <a:t>new</a:t>
            </a:r>
            <a:r>
              <a:rPr lang="en-GB" sz="2800" dirty="0">
                <a:latin typeface="Century Gothic" panose="020B0502020202020204" pitchFamily="34" charset="0"/>
                <a:cs typeface="Calibri" panose="020F0502020204030204" pitchFamily="34" charset="0"/>
              </a:rPr>
              <a:t> language </a:t>
            </a:r>
          </a:p>
        </p:txBody>
      </p:sp>
      <p:sp>
        <p:nvSpPr>
          <p:cNvPr id="3" name="Rectangle 2">
            <a:extLst>
              <a:ext uri="{FF2B5EF4-FFF2-40B4-BE49-F238E27FC236}">
                <a16:creationId xmlns:a16="http://schemas.microsoft.com/office/drawing/2014/main" id="{0905CE34-A2D6-6D4D-A990-12E329C5B74E}"/>
              </a:ext>
            </a:extLst>
          </p:cNvPr>
          <p:cNvSpPr/>
          <p:nvPr/>
        </p:nvSpPr>
        <p:spPr>
          <a:xfrm>
            <a:off x="519079" y="344863"/>
            <a:ext cx="10843815" cy="830997"/>
          </a:xfrm>
          <a:prstGeom prst="rect">
            <a:avLst/>
          </a:prstGeom>
        </p:spPr>
        <p:txBody>
          <a:bodyPr wrap="square">
            <a:spAutoFit/>
          </a:bodyPr>
          <a:lstStyle/>
          <a:p>
            <a:r>
              <a:rPr lang="en-US" sz="2400" dirty="0"/>
              <a:t>When we are “gardening in a gale” of English </a:t>
            </a:r>
            <a:r>
              <a:rPr lang="en-US" dirty="0"/>
              <a:t>(Hawkins, 1996),</a:t>
            </a:r>
            <a:r>
              <a:rPr lang="en-US" sz="2400" dirty="0"/>
              <a:t> how do you ensure there is enough </a:t>
            </a:r>
            <a:r>
              <a:rPr lang="en-US" sz="2400" b="1" i="1" dirty="0"/>
              <a:t>revisiting</a:t>
            </a:r>
            <a:r>
              <a:rPr lang="en-US" sz="2400" dirty="0"/>
              <a:t> of language? </a:t>
            </a:r>
          </a:p>
        </p:txBody>
      </p:sp>
    </p:spTree>
    <p:extLst>
      <p:ext uri="{BB962C8B-B14F-4D97-AF65-F5344CB8AC3E}">
        <p14:creationId xmlns:p14="http://schemas.microsoft.com/office/powerpoint/2010/main" val="2524973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61C4BCE-47BD-E342-BD47-1FF5DC1D6AED}"/>
              </a:ext>
            </a:extLst>
          </p:cNvPr>
          <p:cNvSpPr/>
          <p:nvPr/>
        </p:nvSpPr>
        <p:spPr>
          <a:xfrm>
            <a:off x="118142" y="5350680"/>
            <a:ext cx="5195407" cy="1015663"/>
          </a:xfrm>
          <a:prstGeom prst="rect">
            <a:avLst/>
          </a:prstGeom>
        </p:spPr>
        <p:txBody>
          <a:bodyPr wrap="square">
            <a:spAutoFit/>
          </a:bodyPr>
          <a:lstStyle/>
          <a:p>
            <a:r>
              <a:rPr lang="en-GB" sz="2000" b="1" dirty="0">
                <a:latin typeface="Calibri" panose="020F0502020204030204" pitchFamily="34" charset="0"/>
                <a:cs typeface="Calibri" panose="020F0502020204030204" pitchFamily="34" charset="0"/>
              </a:rPr>
              <a:t>Week 20: </a:t>
            </a:r>
            <a:r>
              <a:rPr lang="en-GB" sz="2000" dirty="0">
                <a:latin typeface="Calibri" panose="020F0502020204030204" pitchFamily="34" charset="0"/>
                <a:cs typeface="Calibri" panose="020F0502020204030204" pitchFamily="34" charset="0"/>
              </a:rPr>
              <a:t>tested</a:t>
            </a:r>
          </a:p>
          <a:p>
            <a:r>
              <a:rPr lang="en-GB" sz="2000" b="1" dirty="0">
                <a:latin typeface="Calibri" panose="020F0502020204030204" pitchFamily="34" charset="0"/>
                <a:cs typeface="Calibri" panose="020F0502020204030204" pitchFamily="34" charset="0"/>
              </a:rPr>
              <a:t>Week 33: </a:t>
            </a:r>
            <a:r>
              <a:rPr lang="en-GB" sz="2000" dirty="0">
                <a:latin typeface="Calibri" panose="020F0502020204030204" pitchFamily="34" charset="0"/>
                <a:cs typeface="Calibri" panose="020F0502020204030204" pitchFamily="34" charset="0"/>
              </a:rPr>
              <a:t>tested </a:t>
            </a:r>
          </a:p>
          <a:p>
            <a:r>
              <a:rPr lang="en-GB" sz="2000" b="1" dirty="0">
                <a:latin typeface="Calibri" panose="020F0502020204030204" pitchFamily="34" charset="0"/>
                <a:cs typeface="Calibri" panose="020F0502020204030204" pitchFamily="34" charset="0"/>
              </a:rPr>
              <a:t>Each of following years: </a:t>
            </a:r>
            <a:r>
              <a:rPr lang="en-GB" sz="2000" dirty="0">
                <a:latin typeface="Calibri" panose="020F0502020204030204" pitchFamily="34" charset="0"/>
                <a:cs typeface="Calibri" panose="020F0502020204030204" pitchFamily="34" charset="0"/>
              </a:rPr>
              <a:t>practised and tested</a:t>
            </a:r>
          </a:p>
        </p:txBody>
      </p:sp>
      <p:sp>
        <p:nvSpPr>
          <p:cNvPr id="4" name="Rectangle 3">
            <a:extLst>
              <a:ext uri="{FF2B5EF4-FFF2-40B4-BE49-F238E27FC236}">
                <a16:creationId xmlns:a16="http://schemas.microsoft.com/office/drawing/2014/main" id="{5F0961E4-399C-A948-8039-09901EC634EC}"/>
              </a:ext>
            </a:extLst>
          </p:cNvPr>
          <p:cNvSpPr/>
          <p:nvPr/>
        </p:nvSpPr>
        <p:spPr>
          <a:xfrm>
            <a:off x="1361320" y="971136"/>
            <a:ext cx="5414234" cy="307777"/>
          </a:xfrm>
          <a:prstGeom prst="rect">
            <a:avLst/>
          </a:prstGeom>
        </p:spPr>
        <p:txBody>
          <a:bodyPr wrap="square">
            <a:spAutoFit/>
          </a:bodyPr>
          <a:lstStyle/>
          <a:p>
            <a:r>
              <a:rPr lang="en-GB" dirty="0">
                <a:latin typeface="Calibri" panose="020F0502020204030204" pitchFamily="34" charset="0"/>
                <a:cs typeface="Calibri" panose="020F0502020204030204" pitchFamily="34" charset="0"/>
              </a:rPr>
              <a:t>Week 1: a set of words learnt for pre-lesson homework – e.g., Quizlet </a:t>
            </a:r>
          </a:p>
        </p:txBody>
      </p:sp>
      <p:grpSp>
        <p:nvGrpSpPr>
          <p:cNvPr id="25" name="Group 24">
            <a:extLst>
              <a:ext uri="{FF2B5EF4-FFF2-40B4-BE49-F238E27FC236}">
                <a16:creationId xmlns:a16="http://schemas.microsoft.com/office/drawing/2014/main" id="{DAD91EB9-945B-3C4A-869D-5C2800E1261E}"/>
              </a:ext>
            </a:extLst>
          </p:cNvPr>
          <p:cNvGrpSpPr/>
          <p:nvPr/>
        </p:nvGrpSpPr>
        <p:grpSpPr>
          <a:xfrm>
            <a:off x="1670737" y="1523313"/>
            <a:ext cx="7001542" cy="3844441"/>
            <a:chOff x="1655747" y="1721680"/>
            <a:chExt cx="7001542" cy="3844441"/>
          </a:xfrm>
        </p:grpSpPr>
        <p:grpSp>
          <p:nvGrpSpPr>
            <p:cNvPr id="16" name="Group 15">
              <a:extLst>
                <a:ext uri="{FF2B5EF4-FFF2-40B4-BE49-F238E27FC236}">
                  <a16:creationId xmlns:a16="http://schemas.microsoft.com/office/drawing/2014/main" id="{F9D6BAD7-68C6-44A6-86A5-13ECA2DE7124}"/>
                </a:ext>
              </a:extLst>
            </p:cNvPr>
            <p:cNvGrpSpPr/>
            <p:nvPr/>
          </p:nvGrpSpPr>
          <p:grpSpPr>
            <a:xfrm>
              <a:off x="1655747" y="4350872"/>
              <a:ext cx="7001538" cy="1215249"/>
              <a:chOff x="148857" y="4665483"/>
              <a:chExt cx="9335384" cy="1620332"/>
            </a:xfrm>
          </p:grpSpPr>
          <p:grpSp>
            <p:nvGrpSpPr>
              <p:cNvPr id="17" name="Group 16">
                <a:extLst>
                  <a:ext uri="{FF2B5EF4-FFF2-40B4-BE49-F238E27FC236}">
                    <a16:creationId xmlns:a16="http://schemas.microsoft.com/office/drawing/2014/main" id="{6C531F09-A4D5-4C38-97C0-A2331FC060CE}"/>
                  </a:ext>
                </a:extLst>
              </p:cNvPr>
              <p:cNvGrpSpPr/>
              <p:nvPr/>
            </p:nvGrpSpPr>
            <p:grpSpPr>
              <a:xfrm>
                <a:off x="527640" y="4665483"/>
                <a:ext cx="8956601" cy="1620332"/>
                <a:chOff x="112970" y="4665483"/>
                <a:chExt cx="8956601" cy="1620332"/>
              </a:xfrm>
            </p:grpSpPr>
            <p:pic>
              <p:nvPicPr>
                <p:cNvPr id="19" name="Picture 18">
                  <a:extLst>
                    <a:ext uri="{FF2B5EF4-FFF2-40B4-BE49-F238E27FC236}">
                      <a16:creationId xmlns:a16="http://schemas.microsoft.com/office/drawing/2014/main" id="{4EDF09B4-1F51-4367-AD88-73663AD474B5}"/>
                    </a:ext>
                  </a:extLst>
                </p:cNvPr>
                <p:cNvPicPr>
                  <a:picLocks noChangeAspect="1"/>
                </p:cNvPicPr>
                <p:nvPr/>
              </p:nvPicPr>
              <p:blipFill>
                <a:blip r:embed="rId3"/>
                <a:stretch>
                  <a:fillRect/>
                </a:stretch>
              </p:blipFill>
              <p:spPr>
                <a:xfrm>
                  <a:off x="112970" y="4665484"/>
                  <a:ext cx="8956601" cy="1620331"/>
                </a:xfrm>
                <a:prstGeom prst="rect">
                  <a:avLst/>
                </a:prstGeom>
              </p:spPr>
            </p:pic>
            <p:sp>
              <p:nvSpPr>
                <p:cNvPr id="20" name="Rectangle: Rounded Corners 19">
                  <a:extLst>
                    <a:ext uri="{FF2B5EF4-FFF2-40B4-BE49-F238E27FC236}">
                      <a16:creationId xmlns:a16="http://schemas.microsoft.com/office/drawing/2014/main" id="{2C3EF54C-040B-4ED8-9DAD-A1ED2CDED028}"/>
                    </a:ext>
                  </a:extLst>
                </p:cNvPr>
                <p:cNvSpPr/>
                <p:nvPr/>
              </p:nvSpPr>
              <p:spPr>
                <a:xfrm>
                  <a:off x="7400260" y="4665483"/>
                  <a:ext cx="1669311" cy="1620332"/>
                </a:xfrm>
                <a:prstGeom prst="roundRect">
                  <a:avLst/>
                </a:prstGeom>
                <a:noFill/>
                <a:ln w="38100">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sp>
            <p:nvSpPr>
              <p:cNvPr id="18" name="TextBox 17">
                <a:extLst>
                  <a:ext uri="{FF2B5EF4-FFF2-40B4-BE49-F238E27FC236}">
                    <a16:creationId xmlns:a16="http://schemas.microsoft.com/office/drawing/2014/main" id="{8CEECFEB-6838-46D6-A0FE-B3F05A899176}"/>
                  </a:ext>
                </a:extLst>
              </p:cNvPr>
              <p:cNvSpPr txBox="1"/>
              <p:nvPr/>
            </p:nvSpPr>
            <p:spPr>
              <a:xfrm>
                <a:off x="148857" y="5121706"/>
                <a:ext cx="457200" cy="738664"/>
              </a:xfrm>
              <a:prstGeom prst="rect">
                <a:avLst/>
              </a:prstGeom>
              <a:solidFill>
                <a:srgbClr val="E56700"/>
              </a:solidFill>
            </p:spPr>
            <p:txBody>
              <a:bodyPr wrap="square" lIns="0" rIns="0" rtlCol="0">
                <a:spAutoFit/>
              </a:bodyPr>
              <a:lstStyle/>
              <a:p>
                <a:pPr algn="ctr"/>
                <a:r>
                  <a:rPr lang="en-GB" sz="1500" b="1" dirty="0" err="1">
                    <a:solidFill>
                      <a:schemeClr val="bg1"/>
                    </a:solidFill>
                    <a:latin typeface="Century Gothic" panose="020B0502020202020204" pitchFamily="34" charset="0"/>
                  </a:rPr>
                  <a:t>wk</a:t>
                </a:r>
                <a:endParaRPr lang="en-GB" sz="1500" b="1" dirty="0">
                  <a:solidFill>
                    <a:schemeClr val="bg1"/>
                  </a:solidFill>
                  <a:latin typeface="Century Gothic" panose="020B0502020202020204" pitchFamily="34" charset="0"/>
                </a:endParaRPr>
              </a:p>
              <a:p>
                <a:pPr algn="ctr"/>
                <a:r>
                  <a:rPr lang="en-GB" sz="1500" b="1" dirty="0">
                    <a:solidFill>
                      <a:schemeClr val="bg1"/>
                    </a:solidFill>
                    <a:latin typeface="Century Gothic" panose="020B0502020202020204" pitchFamily="34" charset="0"/>
                  </a:rPr>
                  <a:t>10</a:t>
                </a:r>
                <a:endParaRPr lang="fr-FR" sz="1500" b="1" dirty="0">
                  <a:solidFill>
                    <a:schemeClr val="bg1"/>
                  </a:solidFill>
                  <a:latin typeface="Century Gothic" panose="020B0502020202020204" pitchFamily="34" charset="0"/>
                </a:endParaRPr>
              </a:p>
            </p:txBody>
          </p:sp>
        </p:grpSp>
        <p:grpSp>
          <p:nvGrpSpPr>
            <p:cNvPr id="6" name="Group 5">
              <a:extLst>
                <a:ext uri="{FF2B5EF4-FFF2-40B4-BE49-F238E27FC236}">
                  <a16:creationId xmlns:a16="http://schemas.microsoft.com/office/drawing/2014/main" id="{18A8B701-DC5E-4974-AB0E-D4098E48E060}"/>
                </a:ext>
              </a:extLst>
            </p:cNvPr>
            <p:cNvGrpSpPr/>
            <p:nvPr/>
          </p:nvGrpSpPr>
          <p:grpSpPr>
            <a:xfrm>
              <a:off x="1655747" y="1721680"/>
              <a:ext cx="7001539" cy="1190822"/>
              <a:chOff x="148857" y="1244778"/>
              <a:chExt cx="9335385" cy="1587762"/>
            </a:xfrm>
          </p:grpSpPr>
          <p:grpSp>
            <p:nvGrpSpPr>
              <p:cNvPr id="7" name="Group 6">
                <a:extLst>
                  <a:ext uri="{FF2B5EF4-FFF2-40B4-BE49-F238E27FC236}">
                    <a16:creationId xmlns:a16="http://schemas.microsoft.com/office/drawing/2014/main" id="{D3A799C9-7412-4160-9279-D35175E6C9EB}"/>
                  </a:ext>
                </a:extLst>
              </p:cNvPr>
              <p:cNvGrpSpPr/>
              <p:nvPr/>
            </p:nvGrpSpPr>
            <p:grpSpPr>
              <a:xfrm>
                <a:off x="527641" y="1244778"/>
                <a:ext cx="8956601" cy="1587762"/>
                <a:chOff x="112971" y="1244778"/>
                <a:chExt cx="8956601" cy="1587762"/>
              </a:xfrm>
            </p:grpSpPr>
            <p:pic>
              <p:nvPicPr>
                <p:cNvPr id="9" name="Picture 8">
                  <a:extLst>
                    <a:ext uri="{FF2B5EF4-FFF2-40B4-BE49-F238E27FC236}">
                      <a16:creationId xmlns:a16="http://schemas.microsoft.com/office/drawing/2014/main" id="{FB49DA16-B715-4542-9EB3-621D1293B2C9}"/>
                    </a:ext>
                  </a:extLst>
                </p:cNvPr>
                <p:cNvPicPr>
                  <a:picLocks noChangeAspect="1"/>
                </p:cNvPicPr>
                <p:nvPr/>
              </p:nvPicPr>
              <p:blipFill>
                <a:blip r:embed="rId4"/>
                <a:stretch>
                  <a:fillRect/>
                </a:stretch>
              </p:blipFill>
              <p:spPr>
                <a:xfrm>
                  <a:off x="112971" y="1244778"/>
                  <a:ext cx="8956601" cy="1587762"/>
                </a:xfrm>
                <a:prstGeom prst="rect">
                  <a:avLst/>
                </a:prstGeom>
              </p:spPr>
            </p:pic>
            <p:sp>
              <p:nvSpPr>
                <p:cNvPr id="10" name="Rectangle: Rounded Corners 9">
                  <a:extLst>
                    <a:ext uri="{FF2B5EF4-FFF2-40B4-BE49-F238E27FC236}">
                      <a16:creationId xmlns:a16="http://schemas.microsoft.com/office/drawing/2014/main" id="{684DA8B2-F8EC-4D1C-85AF-12E6B134B66B}"/>
                    </a:ext>
                  </a:extLst>
                </p:cNvPr>
                <p:cNvSpPr/>
                <p:nvPr/>
              </p:nvSpPr>
              <p:spPr>
                <a:xfrm>
                  <a:off x="2647507" y="1284131"/>
                  <a:ext cx="3072809" cy="1509055"/>
                </a:xfrm>
                <a:prstGeom prst="roundRect">
                  <a:avLst/>
                </a:prstGeom>
                <a:noFill/>
                <a:ln w="38100">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sp>
            <p:nvSpPr>
              <p:cNvPr id="8" name="TextBox 7">
                <a:extLst>
                  <a:ext uri="{FF2B5EF4-FFF2-40B4-BE49-F238E27FC236}">
                    <a16:creationId xmlns:a16="http://schemas.microsoft.com/office/drawing/2014/main" id="{28B3D379-04E4-4344-A57D-49A4E1A9C8A9}"/>
                  </a:ext>
                </a:extLst>
              </p:cNvPr>
              <p:cNvSpPr txBox="1"/>
              <p:nvPr/>
            </p:nvSpPr>
            <p:spPr>
              <a:xfrm>
                <a:off x="148857" y="1684715"/>
                <a:ext cx="457200" cy="738664"/>
              </a:xfrm>
              <a:prstGeom prst="rect">
                <a:avLst/>
              </a:prstGeom>
              <a:solidFill>
                <a:srgbClr val="E56700"/>
              </a:solidFill>
            </p:spPr>
            <p:txBody>
              <a:bodyPr wrap="square" lIns="0" rIns="0" rtlCol="0">
                <a:spAutoFit/>
              </a:bodyPr>
              <a:lstStyle/>
              <a:p>
                <a:pPr algn="ctr"/>
                <a:r>
                  <a:rPr lang="en-GB" sz="1500" b="1" dirty="0" err="1">
                    <a:solidFill>
                      <a:schemeClr val="bg1"/>
                    </a:solidFill>
                    <a:latin typeface="Century Gothic" panose="020B0502020202020204" pitchFamily="34" charset="0"/>
                  </a:rPr>
                  <a:t>wk</a:t>
                </a:r>
                <a:endParaRPr lang="en-GB" sz="1500" b="1" dirty="0">
                  <a:solidFill>
                    <a:schemeClr val="bg1"/>
                  </a:solidFill>
                  <a:latin typeface="Century Gothic" panose="020B0502020202020204" pitchFamily="34" charset="0"/>
                </a:endParaRPr>
              </a:p>
              <a:p>
                <a:pPr algn="ctr"/>
                <a:r>
                  <a:rPr lang="en-GB" sz="1500" b="1" dirty="0">
                    <a:solidFill>
                      <a:schemeClr val="bg1"/>
                    </a:solidFill>
                    <a:latin typeface="Century Gothic" panose="020B0502020202020204" pitchFamily="34" charset="0"/>
                  </a:rPr>
                  <a:t>2</a:t>
                </a:r>
                <a:endParaRPr lang="fr-FR" sz="1500" b="1" dirty="0">
                  <a:solidFill>
                    <a:schemeClr val="bg1"/>
                  </a:solidFill>
                  <a:latin typeface="Century Gothic" panose="020B0502020202020204" pitchFamily="34" charset="0"/>
                </a:endParaRPr>
              </a:p>
            </p:txBody>
          </p:sp>
        </p:grpSp>
        <p:grpSp>
          <p:nvGrpSpPr>
            <p:cNvPr id="11" name="Group 10">
              <a:extLst>
                <a:ext uri="{FF2B5EF4-FFF2-40B4-BE49-F238E27FC236}">
                  <a16:creationId xmlns:a16="http://schemas.microsoft.com/office/drawing/2014/main" id="{060BE785-96AF-41A4-97BE-470EAF4BF822}"/>
                </a:ext>
              </a:extLst>
            </p:cNvPr>
            <p:cNvGrpSpPr/>
            <p:nvPr/>
          </p:nvGrpSpPr>
          <p:grpSpPr>
            <a:xfrm>
              <a:off x="1655750" y="2936983"/>
              <a:ext cx="7001539" cy="1315513"/>
              <a:chOff x="148857" y="2871893"/>
              <a:chExt cx="9335385" cy="1754017"/>
            </a:xfrm>
          </p:grpSpPr>
          <p:grpSp>
            <p:nvGrpSpPr>
              <p:cNvPr id="12" name="Group 11">
                <a:extLst>
                  <a:ext uri="{FF2B5EF4-FFF2-40B4-BE49-F238E27FC236}">
                    <a16:creationId xmlns:a16="http://schemas.microsoft.com/office/drawing/2014/main" id="{6AF687E4-9154-4196-9FB2-97B1EA026321}"/>
                  </a:ext>
                </a:extLst>
              </p:cNvPr>
              <p:cNvGrpSpPr/>
              <p:nvPr/>
            </p:nvGrpSpPr>
            <p:grpSpPr>
              <a:xfrm>
                <a:off x="527641" y="2871893"/>
                <a:ext cx="8956601" cy="1754017"/>
                <a:chOff x="112971" y="2871893"/>
                <a:chExt cx="8956601" cy="1754017"/>
              </a:xfrm>
            </p:grpSpPr>
            <p:pic>
              <p:nvPicPr>
                <p:cNvPr id="14" name="Picture 13">
                  <a:extLst>
                    <a:ext uri="{FF2B5EF4-FFF2-40B4-BE49-F238E27FC236}">
                      <a16:creationId xmlns:a16="http://schemas.microsoft.com/office/drawing/2014/main" id="{75AD77CB-CD51-4747-85C4-E533CD040BCD}"/>
                    </a:ext>
                  </a:extLst>
                </p:cNvPr>
                <p:cNvPicPr>
                  <a:picLocks noChangeAspect="1"/>
                </p:cNvPicPr>
                <p:nvPr/>
              </p:nvPicPr>
              <p:blipFill>
                <a:blip r:embed="rId5"/>
                <a:stretch>
                  <a:fillRect/>
                </a:stretch>
              </p:blipFill>
              <p:spPr>
                <a:xfrm>
                  <a:off x="112971" y="2872113"/>
                  <a:ext cx="8956601" cy="1753797"/>
                </a:xfrm>
                <a:prstGeom prst="rect">
                  <a:avLst/>
                </a:prstGeom>
              </p:spPr>
            </p:pic>
            <p:sp>
              <p:nvSpPr>
                <p:cNvPr id="15" name="Rectangle: Rounded Corners 14">
                  <a:extLst>
                    <a:ext uri="{FF2B5EF4-FFF2-40B4-BE49-F238E27FC236}">
                      <a16:creationId xmlns:a16="http://schemas.microsoft.com/office/drawing/2014/main" id="{CCBFFAF4-509F-408A-BBF6-0AA04F6D4515}"/>
                    </a:ext>
                  </a:extLst>
                </p:cNvPr>
                <p:cNvSpPr/>
                <p:nvPr/>
              </p:nvSpPr>
              <p:spPr>
                <a:xfrm>
                  <a:off x="5720317" y="2871893"/>
                  <a:ext cx="1637414" cy="1753797"/>
                </a:xfrm>
                <a:prstGeom prst="roundRect">
                  <a:avLst/>
                </a:prstGeom>
                <a:noFill/>
                <a:ln w="38100">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sp>
            <p:nvSpPr>
              <p:cNvPr id="13" name="TextBox 12">
                <a:extLst>
                  <a:ext uri="{FF2B5EF4-FFF2-40B4-BE49-F238E27FC236}">
                    <a16:creationId xmlns:a16="http://schemas.microsoft.com/office/drawing/2014/main" id="{F65D1386-8BF4-4403-AFA7-2AD2B83765A1}"/>
                  </a:ext>
                </a:extLst>
              </p:cNvPr>
              <p:cNvSpPr txBox="1"/>
              <p:nvPr/>
            </p:nvSpPr>
            <p:spPr>
              <a:xfrm>
                <a:off x="148857" y="3394848"/>
                <a:ext cx="457200" cy="738664"/>
              </a:xfrm>
              <a:prstGeom prst="rect">
                <a:avLst/>
              </a:prstGeom>
              <a:solidFill>
                <a:srgbClr val="E56700"/>
              </a:solidFill>
            </p:spPr>
            <p:txBody>
              <a:bodyPr wrap="square" lIns="0" rIns="0" rtlCol="0">
                <a:spAutoFit/>
              </a:bodyPr>
              <a:lstStyle/>
              <a:p>
                <a:pPr algn="ctr"/>
                <a:r>
                  <a:rPr lang="en-GB" sz="1500" b="1" dirty="0" err="1">
                    <a:solidFill>
                      <a:schemeClr val="bg1"/>
                    </a:solidFill>
                    <a:latin typeface="Century Gothic" panose="020B0502020202020204" pitchFamily="34" charset="0"/>
                  </a:rPr>
                  <a:t>wk</a:t>
                </a:r>
                <a:endParaRPr lang="en-GB" sz="1500" b="1" dirty="0">
                  <a:solidFill>
                    <a:schemeClr val="bg1"/>
                  </a:solidFill>
                  <a:latin typeface="Century Gothic" panose="020B0502020202020204" pitchFamily="34" charset="0"/>
                </a:endParaRPr>
              </a:p>
              <a:p>
                <a:pPr algn="ctr"/>
                <a:r>
                  <a:rPr lang="en-GB" sz="1500" b="1" dirty="0">
                    <a:solidFill>
                      <a:schemeClr val="bg1"/>
                    </a:solidFill>
                    <a:latin typeface="Century Gothic" panose="020B0502020202020204" pitchFamily="34" charset="0"/>
                  </a:rPr>
                  <a:t>5</a:t>
                </a:r>
                <a:endParaRPr lang="fr-FR" sz="1500" b="1" dirty="0">
                  <a:solidFill>
                    <a:schemeClr val="bg1"/>
                  </a:solidFill>
                  <a:latin typeface="Century Gothic" panose="020B0502020202020204" pitchFamily="34" charset="0"/>
                </a:endParaRPr>
              </a:p>
            </p:txBody>
          </p:sp>
        </p:grpSp>
      </p:grpSp>
      <p:sp>
        <p:nvSpPr>
          <p:cNvPr id="23" name="Oval Callout 22">
            <a:extLst>
              <a:ext uri="{FF2B5EF4-FFF2-40B4-BE49-F238E27FC236}">
                <a16:creationId xmlns:a16="http://schemas.microsoft.com/office/drawing/2014/main" id="{BCC17742-7634-5043-B228-341686BDE61A}"/>
              </a:ext>
            </a:extLst>
          </p:cNvPr>
          <p:cNvSpPr/>
          <p:nvPr/>
        </p:nvSpPr>
        <p:spPr>
          <a:xfrm>
            <a:off x="1990907" y="3904335"/>
            <a:ext cx="5054686" cy="1552933"/>
          </a:xfrm>
          <a:prstGeom prst="wedgeEllipseCallout">
            <a:avLst>
              <a:gd name="adj1" fmla="val 66983"/>
              <a:gd name="adj2" fmla="val 56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latin typeface="Calibri" panose="020F0502020204030204" pitchFamily="34" charset="0"/>
                <a:cs typeface="Calibri" panose="020F0502020204030204" pitchFamily="34" charset="0"/>
              </a:rPr>
              <a:t>Week 10: relearnt before lesson and included in classroom activities</a:t>
            </a:r>
          </a:p>
        </p:txBody>
      </p:sp>
      <p:sp>
        <p:nvSpPr>
          <p:cNvPr id="22" name="Oval Callout 21">
            <a:extLst>
              <a:ext uri="{FF2B5EF4-FFF2-40B4-BE49-F238E27FC236}">
                <a16:creationId xmlns:a16="http://schemas.microsoft.com/office/drawing/2014/main" id="{E59E8E32-582B-D54E-B95B-357D8F643474}"/>
              </a:ext>
            </a:extLst>
          </p:cNvPr>
          <p:cNvSpPr/>
          <p:nvPr/>
        </p:nvSpPr>
        <p:spPr>
          <a:xfrm>
            <a:off x="8296236" y="2570845"/>
            <a:ext cx="3396092" cy="1938642"/>
          </a:xfrm>
          <a:prstGeom prst="wedgeEllipseCallout">
            <a:avLst>
              <a:gd name="adj1" fmla="val -89813"/>
              <a:gd name="adj2" fmla="val 1542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latin typeface="Calibri" panose="020F0502020204030204" pitchFamily="34" charset="0"/>
                <a:cs typeface="Calibri" panose="020F0502020204030204" pitchFamily="34" charset="0"/>
              </a:rPr>
              <a:t>Week 5: relearnt before lesson and included in classroom activities</a:t>
            </a:r>
          </a:p>
        </p:txBody>
      </p:sp>
      <p:sp>
        <p:nvSpPr>
          <p:cNvPr id="26" name="Title 1">
            <a:extLst>
              <a:ext uri="{FF2B5EF4-FFF2-40B4-BE49-F238E27FC236}">
                <a16:creationId xmlns:a16="http://schemas.microsoft.com/office/drawing/2014/main" id="{28E595BC-0E42-0042-9127-5EDC7B6AF0B8}"/>
              </a:ext>
            </a:extLst>
          </p:cNvPr>
          <p:cNvSpPr>
            <a:spLocks noGrp="1"/>
          </p:cNvSpPr>
          <p:nvPr>
            <p:ph type="title"/>
          </p:nvPr>
        </p:nvSpPr>
        <p:spPr>
          <a:xfrm>
            <a:off x="653143" y="113415"/>
            <a:ext cx="10750004" cy="613867"/>
          </a:xfrm>
        </p:spPr>
        <p:txBody>
          <a:bodyPr>
            <a:noAutofit/>
          </a:bodyPr>
          <a:lstStyle/>
          <a:p>
            <a:pPr algn="ctr"/>
            <a:r>
              <a:rPr lang="en-US" sz="2400" b="1" dirty="0"/>
              <a:t>An example </a:t>
            </a:r>
            <a:r>
              <a:rPr lang="en-US" sz="2400" b="1"/>
              <a:t>of an expanding </a:t>
            </a:r>
            <a:r>
              <a:rPr lang="en-US" sz="2400" b="1" dirty="0"/>
              <a:t>practice schedule</a:t>
            </a:r>
          </a:p>
        </p:txBody>
      </p:sp>
      <p:sp>
        <p:nvSpPr>
          <p:cNvPr id="21" name="Oval Callout 20">
            <a:extLst>
              <a:ext uri="{FF2B5EF4-FFF2-40B4-BE49-F238E27FC236}">
                <a16:creationId xmlns:a16="http://schemas.microsoft.com/office/drawing/2014/main" id="{1721B0DA-8B9E-6849-A30B-E3552A657D14}"/>
              </a:ext>
            </a:extLst>
          </p:cNvPr>
          <p:cNvSpPr/>
          <p:nvPr/>
        </p:nvSpPr>
        <p:spPr>
          <a:xfrm>
            <a:off x="6427555" y="1170049"/>
            <a:ext cx="3570884" cy="1299686"/>
          </a:xfrm>
          <a:prstGeom prst="wedgeEllipseCallout">
            <a:avLst>
              <a:gd name="adj1" fmla="val -63432"/>
              <a:gd name="adj2" fmla="val 581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latin typeface="Calibri" panose="020F0502020204030204" pitchFamily="34" charset="0"/>
                <a:cs typeface="Calibri" panose="020F0502020204030204" pitchFamily="34" charset="0"/>
              </a:rPr>
              <a:t>Week 2: taught &amp; practised in lesson</a:t>
            </a:r>
          </a:p>
        </p:txBody>
      </p:sp>
      <p:sp>
        <p:nvSpPr>
          <p:cNvPr id="27" name="Rectangle 26">
            <a:extLst>
              <a:ext uri="{FF2B5EF4-FFF2-40B4-BE49-F238E27FC236}">
                <a16:creationId xmlns:a16="http://schemas.microsoft.com/office/drawing/2014/main" id="{ABF12ADE-484E-BA4A-BC9C-DAD387D8A07E}"/>
              </a:ext>
            </a:extLst>
          </p:cNvPr>
          <p:cNvSpPr/>
          <p:nvPr/>
        </p:nvSpPr>
        <p:spPr>
          <a:xfrm>
            <a:off x="7772399" y="5858511"/>
            <a:ext cx="3630747" cy="276999"/>
          </a:xfrm>
          <a:prstGeom prst="rect">
            <a:avLst/>
          </a:prstGeom>
        </p:spPr>
        <p:txBody>
          <a:bodyPr wrap="square">
            <a:spAutoFit/>
          </a:bodyPr>
          <a:lstStyle/>
          <a:p>
            <a:r>
              <a:rPr lang="en-GB" sz="1200" dirty="0"/>
              <a:t>Cumulative tests; Nakata, T. et al. (2020)</a:t>
            </a:r>
            <a:endParaRPr lang="en-US" sz="1200" dirty="0"/>
          </a:p>
        </p:txBody>
      </p:sp>
    </p:spTree>
    <p:extLst>
      <p:ext uri="{BB962C8B-B14F-4D97-AF65-F5344CB8AC3E}">
        <p14:creationId xmlns:p14="http://schemas.microsoft.com/office/powerpoint/2010/main" val="1755099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3" grpId="0" animBg="1"/>
      <p:bldP spid="22" grpId="0" animBg="1"/>
      <p:bldP spid="21" grpId="0" animBg="1"/>
      <p:bldP spid="2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6836" y="385332"/>
            <a:ext cx="10460391" cy="823739"/>
          </a:xfrm>
          <a:prstGeom prst="rect">
            <a:avLst/>
          </a:prstGeom>
        </p:spPr>
      </p:pic>
      <p:sp>
        <p:nvSpPr>
          <p:cNvPr id="2" name="Title 1"/>
          <p:cNvSpPr>
            <a:spLocks noGrp="1"/>
          </p:cNvSpPr>
          <p:nvPr>
            <p:ph type="title"/>
          </p:nvPr>
        </p:nvSpPr>
        <p:spPr>
          <a:xfrm>
            <a:off x="238203" y="257412"/>
            <a:ext cx="8111318" cy="994172"/>
          </a:xfrm>
        </p:spPr>
        <p:txBody>
          <a:bodyPr>
            <a:normAutofit/>
          </a:bodyPr>
          <a:lstStyle/>
          <a:p>
            <a:r>
              <a:rPr lang="en-GB" sz="2400" b="1" dirty="0">
                <a:solidFill>
                  <a:schemeClr val="bg1"/>
                </a:solidFill>
              </a:rPr>
              <a:t>Revisiting vocabulary in different semantic contexts</a:t>
            </a:r>
          </a:p>
        </p:txBody>
      </p:sp>
      <p:grpSp>
        <p:nvGrpSpPr>
          <p:cNvPr id="3" name="Group 2">
            <a:extLst>
              <a:ext uri="{FF2B5EF4-FFF2-40B4-BE49-F238E27FC236}">
                <a16:creationId xmlns:a16="http://schemas.microsoft.com/office/drawing/2014/main" id="{B9C0ED7A-0B9F-F948-A425-A63CFB36BD5F}"/>
              </a:ext>
            </a:extLst>
          </p:cNvPr>
          <p:cNvGrpSpPr/>
          <p:nvPr/>
        </p:nvGrpSpPr>
        <p:grpSpPr>
          <a:xfrm>
            <a:off x="533201" y="1787081"/>
            <a:ext cx="9517936" cy="4072189"/>
            <a:chOff x="1620194" y="3089063"/>
            <a:chExt cx="8977033" cy="3340616"/>
          </a:xfrm>
        </p:grpSpPr>
        <p:grpSp>
          <p:nvGrpSpPr>
            <p:cNvPr id="48" name="Group 47">
              <a:extLst>
                <a:ext uri="{FF2B5EF4-FFF2-40B4-BE49-F238E27FC236}">
                  <a16:creationId xmlns:a16="http://schemas.microsoft.com/office/drawing/2014/main" id="{D6EFDC38-0DC4-4BA2-B8EE-CD04A8ED3022}"/>
                </a:ext>
              </a:extLst>
            </p:cNvPr>
            <p:cNvGrpSpPr/>
            <p:nvPr/>
          </p:nvGrpSpPr>
          <p:grpSpPr>
            <a:xfrm>
              <a:off x="1620194" y="3089063"/>
              <a:ext cx="8787809" cy="961782"/>
              <a:chOff x="98575" y="1970300"/>
              <a:chExt cx="11717079" cy="1282376"/>
            </a:xfrm>
          </p:grpSpPr>
          <p:pic>
            <p:nvPicPr>
              <p:cNvPr id="37" name="Picture 36">
                <a:extLst>
                  <a:ext uri="{FF2B5EF4-FFF2-40B4-BE49-F238E27FC236}">
                    <a16:creationId xmlns:a16="http://schemas.microsoft.com/office/drawing/2014/main" id="{79E7BA17-90EB-49DA-BDD3-CBCA2363B679}"/>
                  </a:ext>
                </a:extLst>
              </p:cNvPr>
              <p:cNvPicPr>
                <a:picLocks noChangeAspect="1"/>
              </p:cNvPicPr>
              <p:nvPr/>
            </p:nvPicPr>
            <p:blipFill>
              <a:blip r:embed="rId4"/>
              <a:stretch>
                <a:fillRect/>
              </a:stretch>
            </p:blipFill>
            <p:spPr>
              <a:xfrm>
                <a:off x="98575" y="1970300"/>
                <a:ext cx="11717079" cy="1282376"/>
              </a:xfrm>
              <a:prstGeom prst="rect">
                <a:avLst/>
              </a:prstGeom>
              <a:ln>
                <a:solidFill>
                  <a:schemeClr val="accent1">
                    <a:lumMod val="50000"/>
                  </a:schemeClr>
                </a:solidFill>
              </a:ln>
            </p:spPr>
          </p:pic>
          <p:sp>
            <p:nvSpPr>
              <p:cNvPr id="45" name="Rectangle: Rounded Corners 44">
                <a:extLst>
                  <a:ext uri="{FF2B5EF4-FFF2-40B4-BE49-F238E27FC236}">
                    <a16:creationId xmlns:a16="http://schemas.microsoft.com/office/drawing/2014/main" id="{A3CDB9A0-6A82-4A3A-94B8-5FF0D5DC4DB5}"/>
                  </a:ext>
                </a:extLst>
              </p:cNvPr>
              <p:cNvSpPr/>
              <p:nvPr/>
            </p:nvSpPr>
            <p:spPr>
              <a:xfrm>
                <a:off x="2863850" y="1970300"/>
                <a:ext cx="3041650" cy="1200150"/>
              </a:xfrm>
              <a:prstGeom prst="roundRect">
                <a:avLst/>
              </a:prstGeom>
              <a:noFill/>
              <a:ln w="28575">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grpSp>
          <p:nvGrpSpPr>
            <p:cNvPr id="49" name="Group 48">
              <a:extLst>
                <a:ext uri="{FF2B5EF4-FFF2-40B4-BE49-F238E27FC236}">
                  <a16:creationId xmlns:a16="http://schemas.microsoft.com/office/drawing/2014/main" id="{6EC325FC-2844-4A86-AD96-3514EEBEFB71}"/>
                </a:ext>
              </a:extLst>
            </p:cNvPr>
            <p:cNvGrpSpPr/>
            <p:nvPr/>
          </p:nvGrpSpPr>
          <p:grpSpPr>
            <a:xfrm>
              <a:off x="1714806" y="4098388"/>
              <a:ext cx="8787809" cy="900113"/>
              <a:chOff x="224725" y="3185030"/>
              <a:chExt cx="11717078" cy="1200150"/>
            </a:xfrm>
          </p:grpSpPr>
          <p:pic>
            <p:nvPicPr>
              <p:cNvPr id="39" name="Picture 38">
                <a:extLst>
                  <a:ext uri="{FF2B5EF4-FFF2-40B4-BE49-F238E27FC236}">
                    <a16:creationId xmlns:a16="http://schemas.microsoft.com/office/drawing/2014/main" id="{0E560422-8B70-4863-AAA8-01547DD419D8}"/>
                  </a:ext>
                </a:extLst>
              </p:cNvPr>
              <p:cNvPicPr>
                <a:picLocks noChangeAspect="1"/>
              </p:cNvPicPr>
              <p:nvPr/>
            </p:nvPicPr>
            <p:blipFill>
              <a:blip r:embed="rId5"/>
              <a:stretch>
                <a:fillRect/>
              </a:stretch>
            </p:blipFill>
            <p:spPr>
              <a:xfrm>
                <a:off x="224725" y="3185030"/>
                <a:ext cx="11717078" cy="1200150"/>
              </a:xfrm>
              <a:prstGeom prst="rect">
                <a:avLst/>
              </a:prstGeom>
              <a:ln>
                <a:solidFill>
                  <a:schemeClr val="accent1">
                    <a:lumMod val="50000"/>
                  </a:schemeClr>
                </a:solidFill>
              </a:ln>
            </p:spPr>
          </p:pic>
          <p:sp>
            <p:nvSpPr>
              <p:cNvPr id="46" name="Rectangle: Rounded Corners 45">
                <a:extLst>
                  <a:ext uri="{FF2B5EF4-FFF2-40B4-BE49-F238E27FC236}">
                    <a16:creationId xmlns:a16="http://schemas.microsoft.com/office/drawing/2014/main" id="{6CBED469-FD41-470C-9775-E60968E967BB}"/>
                  </a:ext>
                </a:extLst>
              </p:cNvPr>
              <p:cNvSpPr/>
              <p:nvPr/>
            </p:nvSpPr>
            <p:spPr>
              <a:xfrm>
                <a:off x="7316254" y="3193138"/>
                <a:ext cx="1281646" cy="1176231"/>
              </a:xfrm>
              <a:prstGeom prst="roundRect">
                <a:avLst/>
              </a:prstGeom>
              <a:noFill/>
              <a:ln w="28575">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grpSp>
          <p:nvGrpSpPr>
            <p:cNvPr id="50" name="Group 49">
              <a:extLst>
                <a:ext uri="{FF2B5EF4-FFF2-40B4-BE49-F238E27FC236}">
                  <a16:creationId xmlns:a16="http://schemas.microsoft.com/office/drawing/2014/main" id="{0C4E20E0-7C6B-4FCF-BB3D-4A4025874F68}"/>
                </a:ext>
              </a:extLst>
            </p:cNvPr>
            <p:cNvGrpSpPr/>
            <p:nvPr/>
          </p:nvGrpSpPr>
          <p:grpSpPr>
            <a:xfrm>
              <a:off x="1809418" y="4983221"/>
              <a:ext cx="8787809" cy="1446458"/>
              <a:chOff x="350875" y="4364809"/>
              <a:chExt cx="11717078" cy="1928610"/>
            </a:xfrm>
          </p:grpSpPr>
          <p:pic>
            <p:nvPicPr>
              <p:cNvPr id="43" name="Picture 42">
                <a:extLst>
                  <a:ext uri="{FF2B5EF4-FFF2-40B4-BE49-F238E27FC236}">
                    <a16:creationId xmlns:a16="http://schemas.microsoft.com/office/drawing/2014/main" id="{5E5936D9-85D1-4997-A085-F0FC8F390EB5}"/>
                  </a:ext>
                </a:extLst>
              </p:cNvPr>
              <p:cNvPicPr>
                <a:picLocks noChangeAspect="1"/>
              </p:cNvPicPr>
              <p:nvPr/>
            </p:nvPicPr>
            <p:blipFill>
              <a:blip r:embed="rId6"/>
              <a:stretch>
                <a:fillRect/>
              </a:stretch>
            </p:blipFill>
            <p:spPr>
              <a:xfrm>
                <a:off x="350875" y="4369369"/>
                <a:ext cx="11717078" cy="1924050"/>
              </a:xfrm>
              <a:prstGeom prst="rect">
                <a:avLst/>
              </a:prstGeom>
              <a:ln>
                <a:solidFill>
                  <a:schemeClr val="accent1">
                    <a:lumMod val="50000"/>
                  </a:schemeClr>
                </a:solidFill>
              </a:ln>
            </p:spPr>
          </p:pic>
          <p:sp>
            <p:nvSpPr>
              <p:cNvPr id="47" name="Rectangle: Rounded Corners 46">
                <a:extLst>
                  <a:ext uri="{FF2B5EF4-FFF2-40B4-BE49-F238E27FC236}">
                    <a16:creationId xmlns:a16="http://schemas.microsoft.com/office/drawing/2014/main" id="{45663951-7768-49E3-A61D-9EF8088CDBCC}"/>
                  </a:ext>
                </a:extLst>
              </p:cNvPr>
              <p:cNvSpPr/>
              <p:nvPr/>
            </p:nvSpPr>
            <p:spPr>
              <a:xfrm>
                <a:off x="2990803" y="4364809"/>
                <a:ext cx="5390096" cy="1924050"/>
              </a:xfrm>
              <a:prstGeom prst="roundRect">
                <a:avLst/>
              </a:prstGeom>
              <a:noFill/>
              <a:ln w="28575">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grpSp>
      <p:sp>
        <p:nvSpPr>
          <p:cNvPr id="14" name="Oval Callout 13">
            <a:extLst>
              <a:ext uri="{FF2B5EF4-FFF2-40B4-BE49-F238E27FC236}">
                <a16:creationId xmlns:a16="http://schemas.microsoft.com/office/drawing/2014/main" id="{61527889-E694-E74D-A488-4CB8BDFF6401}"/>
              </a:ext>
            </a:extLst>
          </p:cNvPr>
          <p:cNvSpPr/>
          <p:nvPr/>
        </p:nvSpPr>
        <p:spPr>
          <a:xfrm>
            <a:off x="4796640" y="611695"/>
            <a:ext cx="3552881" cy="1299686"/>
          </a:xfrm>
          <a:prstGeom prst="wedgeEllipseCallout">
            <a:avLst>
              <a:gd name="adj1" fmla="val 80290"/>
              <a:gd name="adj2" fmla="val 6791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latin typeface="Calibri" panose="020F0502020204030204" pitchFamily="34" charset="0"/>
                <a:cs typeface="Calibri" panose="020F0502020204030204" pitchFamily="34" charset="0"/>
              </a:rPr>
              <a:t>Talking about people’s lives</a:t>
            </a:r>
          </a:p>
        </p:txBody>
      </p:sp>
      <p:sp>
        <p:nvSpPr>
          <p:cNvPr id="15" name="Oval Callout 14">
            <a:extLst>
              <a:ext uri="{FF2B5EF4-FFF2-40B4-BE49-F238E27FC236}">
                <a16:creationId xmlns:a16="http://schemas.microsoft.com/office/drawing/2014/main" id="{83E5F96C-1090-0147-BA83-7155632C1CFB}"/>
              </a:ext>
            </a:extLst>
          </p:cNvPr>
          <p:cNvSpPr/>
          <p:nvPr/>
        </p:nvSpPr>
        <p:spPr>
          <a:xfrm>
            <a:off x="7802074" y="2450359"/>
            <a:ext cx="4329497" cy="1299686"/>
          </a:xfrm>
          <a:prstGeom prst="wedgeEllipseCallout">
            <a:avLst>
              <a:gd name="adj1" fmla="val -11470"/>
              <a:gd name="adj2" fmla="val 6377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latin typeface="Calibri" panose="020F0502020204030204" pitchFamily="34" charset="0"/>
                <a:cs typeface="Calibri" panose="020F0502020204030204" pitchFamily="34" charset="0"/>
              </a:rPr>
              <a:t>Asking about future intentions</a:t>
            </a:r>
          </a:p>
        </p:txBody>
      </p:sp>
      <p:sp>
        <p:nvSpPr>
          <p:cNvPr id="16" name="Oval Callout 15">
            <a:extLst>
              <a:ext uri="{FF2B5EF4-FFF2-40B4-BE49-F238E27FC236}">
                <a16:creationId xmlns:a16="http://schemas.microsoft.com/office/drawing/2014/main" id="{FA9F0C4D-DE3A-344A-B91A-7EE245ACD2D2}"/>
              </a:ext>
            </a:extLst>
          </p:cNvPr>
          <p:cNvSpPr/>
          <p:nvPr/>
        </p:nvSpPr>
        <p:spPr>
          <a:xfrm>
            <a:off x="4796640" y="3903718"/>
            <a:ext cx="4431993" cy="1934912"/>
          </a:xfrm>
          <a:prstGeom prst="wedgeEllipseCallout">
            <a:avLst>
              <a:gd name="adj1" fmla="val 62142"/>
              <a:gd name="adj2" fmla="val 405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latin typeface="Calibri" panose="020F0502020204030204" pitchFamily="34" charset="0"/>
                <a:cs typeface="Calibri" panose="020F0502020204030204" pitchFamily="34" charset="0"/>
              </a:rPr>
              <a:t>Talking about the environment</a:t>
            </a:r>
          </a:p>
        </p:txBody>
      </p:sp>
    </p:spTree>
    <p:extLst>
      <p:ext uri="{BB962C8B-B14F-4D97-AF65-F5344CB8AC3E}">
        <p14:creationId xmlns:p14="http://schemas.microsoft.com/office/powerpoint/2010/main" val="3237620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484584" cy="1325563"/>
          </a:xfrm>
        </p:spPr>
        <p:txBody>
          <a:bodyPr>
            <a:normAutofit/>
          </a:bodyPr>
          <a:lstStyle/>
          <a:p>
            <a:r>
              <a:rPr lang="en-GB" sz="3600" b="1" dirty="0">
                <a:solidFill>
                  <a:schemeClr val="bg1"/>
                </a:solidFill>
              </a:rPr>
              <a:t>2. Design</a:t>
            </a:r>
          </a:p>
        </p:txBody>
      </p:sp>
      <p:sp>
        <p:nvSpPr>
          <p:cNvPr id="14" name="Rectangle: Rounded Corners 13">
            <a:extLst>
              <a:ext uri="{FF2B5EF4-FFF2-40B4-BE49-F238E27FC236}">
                <a16:creationId xmlns:a16="http://schemas.microsoft.com/office/drawing/2014/main" id="{DB0E2841-D092-4E1B-A9D8-EA2BC9CBB926}"/>
              </a:ext>
            </a:extLst>
          </p:cNvPr>
          <p:cNvSpPr/>
          <p:nvPr/>
        </p:nvSpPr>
        <p:spPr>
          <a:xfrm>
            <a:off x="206464" y="1643743"/>
            <a:ext cx="4488366" cy="4582511"/>
          </a:xfrm>
          <a:prstGeom prst="roundRect">
            <a:avLst/>
          </a:prstGeom>
          <a:solidFill>
            <a:schemeClr val="accent1">
              <a:lumMod val="20000"/>
              <a:lumOff val="80000"/>
            </a:schemeClr>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44000" rIns="0" rtlCol="0" anchor="ctr"/>
          <a:lstStyle/>
          <a:p>
            <a:pPr>
              <a:defRPr/>
            </a:pPr>
            <a:endParaRPr lang="en-GB" sz="2400" dirty="0">
              <a:solidFill>
                <a:srgbClr val="002060"/>
              </a:solidFill>
              <a:latin typeface="Century Gothic" panose="020B0502020202020204" pitchFamily="34" charset="0"/>
            </a:endParaRPr>
          </a:p>
          <a:p>
            <a:pPr>
              <a:defRPr/>
            </a:pPr>
            <a:r>
              <a:rPr lang="en-GB" sz="2400" b="1" dirty="0">
                <a:solidFill>
                  <a:srgbClr val="002060"/>
                </a:solidFill>
                <a:latin typeface="Century Gothic" panose="020B0502020202020204" pitchFamily="34" charset="0"/>
              </a:rPr>
              <a:t>grammatical growth: </a:t>
            </a:r>
            <a:r>
              <a:rPr lang="en-GB" sz="2400" dirty="0">
                <a:solidFill>
                  <a:srgbClr val="002060"/>
                </a:solidFill>
                <a:latin typeface="Century Gothic" panose="020B0502020202020204" pitchFamily="34" charset="0"/>
              </a:rPr>
              <a:t> word families gradually get larger as new features are introduced </a:t>
            </a:r>
          </a:p>
          <a:p>
            <a:pPr>
              <a:defRPr/>
            </a:pPr>
            <a:endParaRPr lang="en-GB" sz="2400" dirty="0">
              <a:solidFill>
                <a:srgbClr val="002060"/>
              </a:solidFill>
              <a:latin typeface="Century Gothic" panose="020B0502020202020204" pitchFamily="34" charset="0"/>
            </a:endParaRPr>
          </a:p>
        </p:txBody>
      </p:sp>
      <p:sp>
        <p:nvSpPr>
          <p:cNvPr id="15" name="TextBox 14">
            <a:extLst>
              <a:ext uri="{FF2B5EF4-FFF2-40B4-BE49-F238E27FC236}">
                <a16:creationId xmlns:a16="http://schemas.microsoft.com/office/drawing/2014/main" id="{E05795F4-3084-43F8-873D-464D4E29ACB1}"/>
              </a:ext>
            </a:extLst>
          </p:cNvPr>
          <p:cNvSpPr txBox="1"/>
          <p:nvPr/>
        </p:nvSpPr>
        <p:spPr>
          <a:xfrm>
            <a:off x="323851" y="662781"/>
            <a:ext cx="11544300" cy="461665"/>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GB" sz="2400" b="1" dirty="0">
                <a:solidFill>
                  <a:srgbClr val="002060"/>
                </a:solidFill>
                <a:latin typeface="Century Gothic" panose="020B0502020202020204" pitchFamily="34" charset="0"/>
              </a:rPr>
              <a:t>Planning systematic vocabulary and grammatical growth </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aphicFrame>
        <p:nvGraphicFramePr>
          <p:cNvPr id="4" name="Table 3">
            <a:extLst>
              <a:ext uri="{FF2B5EF4-FFF2-40B4-BE49-F238E27FC236}">
                <a16:creationId xmlns:a16="http://schemas.microsoft.com/office/drawing/2014/main" id="{273AC953-5591-B34A-80B3-72682F3475C1}"/>
              </a:ext>
            </a:extLst>
          </p:cNvPr>
          <p:cNvGraphicFramePr>
            <a:graphicFrameLocks noGrp="1"/>
          </p:cNvGraphicFramePr>
          <p:nvPr>
            <p:extLst/>
          </p:nvPr>
        </p:nvGraphicFramePr>
        <p:xfrm>
          <a:off x="4694831" y="1428031"/>
          <a:ext cx="7030445" cy="370840"/>
        </p:xfrm>
        <a:graphic>
          <a:graphicData uri="http://schemas.openxmlformats.org/drawingml/2006/table">
            <a:tbl>
              <a:tblPr firstRow="1" bandRow="1">
                <a:tableStyleId>{5C22544A-7EE6-4342-B048-85BDC9FD1C3A}</a:tableStyleId>
              </a:tblPr>
              <a:tblGrid>
                <a:gridCol w="791569">
                  <a:extLst>
                    <a:ext uri="{9D8B030D-6E8A-4147-A177-3AD203B41FA5}">
                      <a16:colId xmlns:a16="http://schemas.microsoft.com/office/drawing/2014/main" val="4149412059"/>
                    </a:ext>
                  </a:extLst>
                </a:gridCol>
                <a:gridCol w="2359050">
                  <a:extLst>
                    <a:ext uri="{9D8B030D-6E8A-4147-A177-3AD203B41FA5}">
                      <a16:colId xmlns:a16="http://schemas.microsoft.com/office/drawing/2014/main" val="1952625706"/>
                    </a:ext>
                  </a:extLst>
                </a:gridCol>
                <a:gridCol w="3879826">
                  <a:extLst>
                    <a:ext uri="{9D8B030D-6E8A-4147-A177-3AD203B41FA5}">
                      <a16:colId xmlns:a16="http://schemas.microsoft.com/office/drawing/2014/main" val="1095449038"/>
                    </a:ext>
                  </a:extLst>
                </a:gridCol>
              </a:tblGrid>
              <a:tr h="370840">
                <a:tc>
                  <a:txBody>
                    <a:bodyPr/>
                    <a:lstStyle/>
                    <a:p>
                      <a:r>
                        <a:rPr lang="en-US" dirty="0"/>
                        <a:t>lesson</a:t>
                      </a:r>
                    </a:p>
                  </a:txBody>
                  <a:tcPr/>
                </a:tc>
                <a:tc>
                  <a:txBody>
                    <a:bodyPr/>
                    <a:lstStyle/>
                    <a:p>
                      <a:r>
                        <a:rPr lang="en-US" dirty="0"/>
                        <a:t>word families grow</a:t>
                      </a:r>
                    </a:p>
                  </a:txBody>
                  <a:tcPr/>
                </a:tc>
                <a:tc>
                  <a:txBody>
                    <a:bodyPr/>
                    <a:lstStyle/>
                    <a:p>
                      <a:r>
                        <a:rPr lang="en-US" dirty="0"/>
                        <a:t>number of words grows</a:t>
                      </a:r>
                    </a:p>
                  </a:txBody>
                  <a:tcPr/>
                </a:tc>
                <a:extLst>
                  <a:ext uri="{0D108BD9-81ED-4DB2-BD59-A6C34878D82A}">
                    <a16:rowId xmlns:a16="http://schemas.microsoft.com/office/drawing/2014/main" val="1638249850"/>
                  </a:ext>
                </a:extLst>
              </a:tr>
            </a:tbl>
          </a:graphicData>
        </a:graphic>
      </p:graphicFrame>
      <p:pic>
        <p:nvPicPr>
          <p:cNvPr id="11" name="Picture 10">
            <a:extLst>
              <a:ext uri="{FF2B5EF4-FFF2-40B4-BE49-F238E27FC236}">
                <a16:creationId xmlns:a16="http://schemas.microsoft.com/office/drawing/2014/main" id="{5CD11958-FA8A-1548-836D-CB2C9F1F3138}"/>
              </a:ext>
            </a:extLst>
          </p:cNvPr>
          <p:cNvPicPr>
            <a:picLocks noChangeAspect="1"/>
          </p:cNvPicPr>
          <p:nvPr/>
        </p:nvPicPr>
        <p:blipFill rotWithShape="1">
          <a:blip r:embed="rId3"/>
          <a:srcRect l="9107"/>
          <a:stretch/>
        </p:blipFill>
        <p:spPr>
          <a:xfrm>
            <a:off x="5041902" y="1910953"/>
            <a:ext cx="6826250" cy="4339478"/>
          </a:xfrm>
          <a:prstGeom prst="rect">
            <a:avLst/>
          </a:prstGeom>
        </p:spPr>
      </p:pic>
      <p:sp>
        <p:nvSpPr>
          <p:cNvPr id="7" name="Oval 6">
            <a:extLst>
              <a:ext uri="{FF2B5EF4-FFF2-40B4-BE49-F238E27FC236}">
                <a16:creationId xmlns:a16="http://schemas.microsoft.com/office/drawing/2014/main" id="{11CCEBDD-D3A9-064F-8B20-7361854D0935}"/>
              </a:ext>
              <a:ext uri="{C183D7F6-B498-43B3-948B-1728B52AA6E4}">
                <adec:decorative xmlns:adec="http://schemas.microsoft.com/office/drawing/2017/decorative" val="1"/>
              </a:ext>
            </a:extLst>
          </p:cNvPr>
          <p:cNvSpPr/>
          <p:nvPr/>
        </p:nvSpPr>
        <p:spPr>
          <a:xfrm>
            <a:off x="6699640" y="2558891"/>
            <a:ext cx="829873" cy="706517"/>
          </a:xfrm>
          <a:prstGeom prst="ellipse">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0C3B6A5-B1F4-C94F-8BBB-CF13F67E083E}"/>
              </a:ext>
              <a:ext uri="{C183D7F6-B498-43B3-948B-1728B52AA6E4}">
                <adec:decorative xmlns:adec="http://schemas.microsoft.com/office/drawing/2017/decorative" val="1"/>
              </a:ext>
            </a:extLst>
          </p:cNvPr>
          <p:cNvSpPr/>
          <p:nvPr/>
        </p:nvSpPr>
        <p:spPr>
          <a:xfrm>
            <a:off x="6880615" y="3982878"/>
            <a:ext cx="829873" cy="706517"/>
          </a:xfrm>
          <a:prstGeom prst="ellipse">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E32FF73-11F7-BD4A-90FF-4B6C2F917AD0}"/>
              </a:ext>
              <a:ext uri="{C183D7F6-B498-43B3-948B-1728B52AA6E4}">
                <adec:decorative xmlns:adec="http://schemas.microsoft.com/office/drawing/2017/decorative" val="1"/>
              </a:ext>
            </a:extLst>
          </p:cNvPr>
          <p:cNvSpPr/>
          <p:nvPr/>
        </p:nvSpPr>
        <p:spPr>
          <a:xfrm>
            <a:off x="6699640" y="5406866"/>
            <a:ext cx="829873" cy="706517"/>
          </a:xfrm>
          <a:prstGeom prst="ellipse">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6696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31434-9C78-4847-A7D7-D1119EE7462F}"/>
              </a:ext>
            </a:extLst>
          </p:cNvPr>
          <p:cNvSpPr>
            <a:spLocks noGrp="1"/>
          </p:cNvSpPr>
          <p:nvPr>
            <p:ph type="title"/>
          </p:nvPr>
        </p:nvSpPr>
        <p:spPr>
          <a:xfrm>
            <a:off x="482758" y="795130"/>
            <a:ext cx="10920186" cy="4810540"/>
          </a:xfrm>
        </p:spPr>
        <p:txBody>
          <a:bodyPr>
            <a:normAutofit/>
          </a:bodyPr>
          <a:lstStyle/>
          <a:p>
            <a:r>
              <a:rPr lang="en-US" sz="5300" dirty="0"/>
              <a:t>But won’t this lead to a dull diet and so end up not motivating anyone?</a:t>
            </a:r>
            <a:br>
              <a:rPr lang="en-US" sz="4400" dirty="0"/>
            </a:br>
            <a:endParaRPr lang="en-US" dirty="0"/>
          </a:p>
        </p:txBody>
      </p:sp>
    </p:spTree>
    <p:extLst>
      <p:ext uri="{BB962C8B-B14F-4D97-AF65-F5344CB8AC3E}">
        <p14:creationId xmlns:p14="http://schemas.microsoft.com/office/powerpoint/2010/main" val="29253740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5EC9C-334B-814A-8DFE-2FBCB803AE3F}"/>
              </a:ext>
            </a:extLst>
          </p:cNvPr>
          <p:cNvSpPr>
            <a:spLocks noGrp="1"/>
          </p:cNvSpPr>
          <p:nvPr>
            <p:ph type="title"/>
          </p:nvPr>
        </p:nvSpPr>
        <p:spPr>
          <a:xfrm>
            <a:off x="781876" y="3838368"/>
            <a:ext cx="11055349" cy="1671793"/>
          </a:xfrm>
        </p:spPr>
        <p:txBody>
          <a:bodyPr>
            <a:normAutofit fontScale="90000"/>
          </a:bodyPr>
          <a:lstStyle/>
          <a:p>
            <a:r>
              <a:rPr lang="en-US" dirty="0"/>
              <a:t>Be wary of ‘false dichotomies’</a:t>
            </a:r>
          </a:p>
        </p:txBody>
      </p:sp>
      <p:sp>
        <p:nvSpPr>
          <p:cNvPr id="10" name="Oval Callout 9">
            <a:extLst>
              <a:ext uri="{FF2B5EF4-FFF2-40B4-BE49-F238E27FC236}">
                <a16:creationId xmlns:a16="http://schemas.microsoft.com/office/drawing/2014/main" id="{53131966-7FCC-4944-9D24-19C9FD859E9A}"/>
              </a:ext>
            </a:extLst>
          </p:cNvPr>
          <p:cNvSpPr/>
          <p:nvPr/>
        </p:nvSpPr>
        <p:spPr>
          <a:xfrm>
            <a:off x="781876" y="354217"/>
            <a:ext cx="6941886" cy="297917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“Focus on words and grammar means the interest and culture has </a:t>
            </a:r>
            <a:r>
              <a:rPr lang="en-US" sz="3200" i="1" dirty="0"/>
              <a:t>gone</a:t>
            </a:r>
            <a:r>
              <a:rPr lang="en-US" sz="3200" dirty="0"/>
              <a:t>!”</a:t>
            </a:r>
            <a:endParaRPr lang="en-US" dirty="0"/>
          </a:p>
        </p:txBody>
      </p:sp>
    </p:spTree>
    <p:extLst>
      <p:ext uri="{BB962C8B-B14F-4D97-AF65-F5344CB8AC3E}">
        <p14:creationId xmlns:p14="http://schemas.microsoft.com/office/powerpoint/2010/main" val="3485912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296863"/>
            <a:ext cx="5158409" cy="867128"/>
          </a:xfrm>
          <a:prstGeom prst="rect">
            <a:avLst/>
          </a:prstGeom>
        </p:spPr>
      </p:pic>
      <p:sp>
        <p:nvSpPr>
          <p:cNvPr id="2" name="Title 1"/>
          <p:cNvSpPr>
            <a:spLocks noGrp="1"/>
          </p:cNvSpPr>
          <p:nvPr>
            <p:ph type="title"/>
          </p:nvPr>
        </p:nvSpPr>
        <p:spPr>
          <a:xfrm>
            <a:off x="136742" y="0"/>
            <a:ext cx="4445197" cy="1325563"/>
          </a:xfrm>
        </p:spPr>
        <p:txBody>
          <a:bodyPr>
            <a:normAutofit/>
          </a:bodyPr>
          <a:lstStyle/>
          <a:p>
            <a:r>
              <a:rPr lang="en-GB" sz="2800" b="1">
                <a:solidFill>
                  <a:schemeClr val="bg1"/>
                </a:solidFill>
                <a:latin typeface="+mj-lt"/>
              </a:rPr>
              <a:t>El pasado de Medellín</a:t>
            </a:r>
          </a:p>
        </p:txBody>
      </p:sp>
      <p:sp>
        <p:nvSpPr>
          <p:cNvPr id="6" name="TextBox 5"/>
          <p:cNvSpPr txBox="1"/>
          <p:nvPr/>
        </p:nvSpPr>
        <p:spPr>
          <a:xfrm>
            <a:off x="349335" y="1106593"/>
            <a:ext cx="11198269" cy="4708981"/>
          </a:xfrm>
          <a:prstGeom prst="rect">
            <a:avLst/>
          </a:prstGeom>
          <a:noFill/>
        </p:spPr>
        <p:txBody>
          <a:bodyPr wrap="square" rtlCol="0">
            <a:spAutoFit/>
          </a:bodyPr>
          <a:lstStyle/>
          <a:p>
            <a:pPr>
              <a:lnSpc>
                <a:spcPct val="150000"/>
              </a:lnSpc>
            </a:pPr>
            <a:r>
              <a:rPr lang="en-GB" sz="2000" dirty="0">
                <a:solidFill>
                  <a:srgbClr val="002060"/>
                </a:solidFill>
                <a:latin typeface="+mj-lt"/>
              </a:rPr>
              <a:t>Medellín </a:t>
            </a:r>
            <a:r>
              <a:rPr lang="en-GB" sz="2000" dirty="0" err="1">
                <a:solidFill>
                  <a:srgbClr val="002060"/>
                </a:solidFill>
                <a:latin typeface="+mj-lt"/>
              </a:rPr>
              <a:t>es</a:t>
            </a:r>
            <a:r>
              <a:rPr lang="en-GB" sz="2000" dirty="0">
                <a:solidFill>
                  <a:srgbClr val="002060"/>
                </a:solidFill>
                <a:latin typeface="+mj-lt"/>
              </a:rPr>
              <a:t> </a:t>
            </a:r>
            <a:r>
              <a:rPr lang="en-GB" sz="2000" dirty="0" err="1">
                <a:solidFill>
                  <a:srgbClr val="002060"/>
                </a:solidFill>
                <a:latin typeface="+mj-lt"/>
              </a:rPr>
              <a:t>una</a:t>
            </a:r>
            <a:r>
              <a:rPr lang="en-GB" sz="2000" dirty="0">
                <a:solidFill>
                  <a:srgbClr val="002060"/>
                </a:solidFill>
                <a:latin typeface="+mj-lt"/>
              </a:rPr>
              <a:t> ciudad </a:t>
            </a:r>
            <a:r>
              <a:rPr lang="en-GB" sz="2000" dirty="0" err="1">
                <a:solidFill>
                  <a:srgbClr val="002060"/>
                </a:solidFill>
                <a:latin typeface="+mj-lt"/>
              </a:rPr>
              <a:t>en</a:t>
            </a:r>
            <a:r>
              <a:rPr lang="en-GB" sz="2000" dirty="0">
                <a:solidFill>
                  <a:srgbClr val="002060"/>
                </a:solidFill>
                <a:latin typeface="+mj-lt"/>
              </a:rPr>
              <a:t> Colombia que </a:t>
            </a:r>
            <a:r>
              <a:rPr lang="en-GB" sz="2000" dirty="0" err="1">
                <a:solidFill>
                  <a:srgbClr val="002060"/>
                </a:solidFill>
                <a:latin typeface="+mj-lt"/>
              </a:rPr>
              <a:t>hace</a:t>
            </a:r>
            <a:r>
              <a:rPr lang="en-GB" sz="2000" dirty="0">
                <a:solidFill>
                  <a:srgbClr val="002060"/>
                </a:solidFill>
                <a:latin typeface="+mj-lt"/>
              </a:rPr>
              <a:t> </a:t>
            </a:r>
            <a:r>
              <a:rPr lang="en-GB" sz="2000" dirty="0" err="1">
                <a:solidFill>
                  <a:srgbClr val="002060"/>
                </a:solidFill>
                <a:latin typeface="+mj-lt"/>
              </a:rPr>
              <a:t>veinte</a:t>
            </a:r>
            <a:r>
              <a:rPr lang="en-GB" sz="2000" dirty="0">
                <a:solidFill>
                  <a:srgbClr val="002060"/>
                </a:solidFill>
                <a:latin typeface="+mj-lt"/>
              </a:rPr>
              <a:t> </a:t>
            </a:r>
            <a:r>
              <a:rPr lang="en-GB" sz="2000" dirty="0" err="1">
                <a:solidFill>
                  <a:srgbClr val="002060"/>
                </a:solidFill>
                <a:latin typeface="+mj-lt"/>
              </a:rPr>
              <a:t>años</a:t>
            </a:r>
            <a:r>
              <a:rPr lang="en-GB" sz="2000" dirty="0">
                <a:solidFill>
                  <a:srgbClr val="002060"/>
                </a:solidFill>
                <a:latin typeface="+mj-lt"/>
              </a:rPr>
              <a:t> era </a:t>
            </a:r>
            <a:r>
              <a:rPr lang="en-GB" sz="2000" dirty="0" err="1">
                <a:solidFill>
                  <a:srgbClr val="002060"/>
                </a:solidFill>
                <a:latin typeface="+mj-lt"/>
              </a:rPr>
              <a:t>muy</a:t>
            </a:r>
            <a:r>
              <a:rPr lang="en-GB" sz="2000" dirty="0">
                <a:solidFill>
                  <a:srgbClr val="002060"/>
                </a:solidFill>
                <a:latin typeface="+mj-lt"/>
              </a:rPr>
              <a:t> </a:t>
            </a:r>
            <a:r>
              <a:rPr lang="en-GB" sz="2000" dirty="0" err="1">
                <a:solidFill>
                  <a:srgbClr val="002060"/>
                </a:solidFill>
                <a:latin typeface="+mj-lt"/>
              </a:rPr>
              <a:t>peligrosa</a:t>
            </a:r>
            <a:r>
              <a:rPr lang="en-GB" sz="2000" dirty="0">
                <a:solidFill>
                  <a:srgbClr val="002060"/>
                </a:solidFill>
                <a:latin typeface="+mj-lt"/>
              </a:rPr>
              <a:t>. Un </a:t>
            </a:r>
            <a:r>
              <a:rPr lang="en-GB" sz="2000" dirty="0" err="1">
                <a:solidFill>
                  <a:srgbClr val="002060"/>
                </a:solidFill>
                <a:latin typeface="+mj-lt"/>
              </a:rPr>
              <a:t>grupo</a:t>
            </a:r>
            <a:r>
              <a:rPr lang="en-GB" sz="2000" dirty="0">
                <a:solidFill>
                  <a:srgbClr val="002060"/>
                </a:solidFill>
                <a:latin typeface="+mj-lt"/>
              </a:rPr>
              <a:t> de </a:t>
            </a:r>
            <a:r>
              <a:rPr lang="en-GB" sz="2000" dirty="0" err="1">
                <a:solidFill>
                  <a:srgbClr val="002060"/>
                </a:solidFill>
                <a:latin typeface="+mj-lt"/>
              </a:rPr>
              <a:t>criminales</a:t>
            </a:r>
            <a:r>
              <a:rPr lang="en-GB" sz="2000" dirty="0">
                <a:solidFill>
                  <a:srgbClr val="002060"/>
                </a:solidFill>
                <a:latin typeface="+mj-lt"/>
              </a:rPr>
              <a:t>, el</a:t>
            </a:r>
            <a:r>
              <a:rPr lang="en-GB" sz="2000" i="1" dirty="0">
                <a:solidFill>
                  <a:srgbClr val="002060"/>
                </a:solidFill>
                <a:latin typeface="+mj-lt"/>
              </a:rPr>
              <a:t> Cartel de Medellín</a:t>
            </a:r>
            <a:r>
              <a:rPr lang="en-GB" sz="2000" dirty="0">
                <a:solidFill>
                  <a:srgbClr val="002060"/>
                </a:solidFill>
                <a:latin typeface="+mj-lt"/>
              </a:rPr>
              <a:t>, </a:t>
            </a:r>
            <a:r>
              <a:rPr lang="en-GB" sz="2000" dirty="0" err="1">
                <a:solidFill>
                  <a:srgbClr val="002060"/>
                </a:solidFill>
                <a:latin typeface="+mj-lt"/>
              </a:rPr>
              <a:t>organizaba</a:t>
            </a:r>
            <a:r>
              <a:rPr lang="en-GB" sz="2000" dirty="0">
                <a:solidFill>
                  <a:srgbClr val="002060"/>
                </a:solidFill>
                <a:latin typeface="+mj-lt"/>
              </a:rPr>
              <a:t> </a:t>
            </a:r>
            <a:r>
              <a:rPr lang="en-GB" sz="2000" dirty="0" err="1">
                <a:solidFill>
                  <a:srgbClr val="002060"/>
                </a:solidFill>
                <a:latin typeface="+mj-lt"/>
              </a:rPr>
              <a:t>redes</a:t>
            </a:r>
            <a:r>
              <a:rPr lang="en-GB" sz="2000" dirty="0">
                <a:solidFill>
                  <a:srgbClr val="002060"/>
                </a:solidFill>
                <a:latin typeface="+mj-lt"/>
              </a:rPr>
              <a:t> de </a:t>
            </a:r>
            <a:r>
              <a:rPr lang="en-GB" sz="2000" dirty="0" err="1">
                <a:solidFill>
                  <a:srgbClr val="002060"/>
                </a:solidFill>
                <a:latin typeface="+mj-lt"/>
              </a:rPr>
              <a:t>narcotráfico</a:t>
            </a:r>
            <a:r>
              <a:rPr lang="en-GB" sz="2000" dirty="0">
                <a:solidFill>
                  <a:srgbClr val="002060"/>
                </a:solidFill>
                <a:latin typeface="+mj-lt"/>
              </a:rPr>
              <a:t>* y </a:t>
            </a:r>
            <a:r>
              <a:rPr lang="en-GB" sz="2000" dirty="0" err="1">
                <a:solidFill>
                  <a:srgbClr val="002060"/>
                </a:solidFill>
                <a:latin typeface="+mj-lt"/>
              </a:rPr>
              <a:t>prácticamente</a:t>
            </a:r>
            <a:r>
              <a:rPr lang="en-GB" sz="2000" dirty="0">
                <a:solidFill>
                  <a:srgbClr val="002060"/>
                </a:solidFill>
                <a:latin typeface="+mj-lt"/>
              </a:rPr>
              <a:t> </a:t>
            </a:r>
            <a:r>
              <a:rPr lang="en-GB" sz="2000" dirty="0" err="1">
                <a:solidFill>
                  <a:srgbClr val="002060"/>
                </a:solidFill>
                <a:latin typeface="+mj-lt"/>
              </a:rPr>
              <a:t>controlaba</a:t>
            </a:r>
            <a:r>
              <a:rPr lang="en-GB" sz="2000" dirty="0">
                <a:solidFill>
                  <a:srgbClr val="002060"/>
                </a:solidFill>
                <a:latin typeface="+mj-lt"/>
              </a:rPr>
              <a:t> la ciudad. El </a:t>
            </a:r>
            <a:r>
              <a:rPr lang="en-GB" sz="2000" dirty="0" err="1">
                <a:solidFill>
                  <a:srgbClr val="002060"/>
                </a:solidFill>
                <a:latin typeface="+mj-lt"/>
              </a:rPr>
              <a:t>narcotráfico</a:t>
            </a:r>
            <a:r>
              <a:rPr lang="en-GB" sz="2000" dirty="0">
                <a:solidFill>
                  <a:srgbClr val="002060"/>
                </a:solidFill>
                <a:latin typeface="+mj-lt"/>
              </a:rPr>
              <a:t> era un </a:t>
            </a:r>
            <a:r>
              <a:rPr lang="en-GB" sz="2000" dirty="0" err="1">
                <a:solidFill>
                  <a:srgbClr val="002060"/>
                </a:solidFill>
                <a:latin typeface="+mj-lt"/>
              </a:rPr>
              <a:t>muy</a:t>
            </a:r>
            <a:r>
              <a:rPr lang="en-GB" sz="2000" dirty="0">
                <a:solidFill>
                  <a:srgbClr val="002060"/>
                </a:solidFill>
                <a:latin typeface="+mj-lt"/>
              </a:rPr>
              <a:t> _______  _________ (el Cartel </a:t>
            </a:r>
            <a:r>
              <a:rPr lang="en-GB" sz="2000" dirty="0" err="1">
                <a:solidFill>
                  <a:srgbClr val="002060"/>
                </a:solidFill>
                <a:latin typeface="+mj-lt"/>
              </a:rPr>
              <a:t>ganaba</a:t>
            </a:r>
            <a:r>
              <a:rPr lang="en-GB" sz="2000" dirty="0">
                <a:solidFill>
                  <a:srgbClr val="002060"/>
                </a:solidFill>
                <a:latin typeface="+mj-lt"/>
              </a:rPr>
              <a:t> hasta </a:t>
            </a:r>
            <a:r>
              <a:rPr lang="en-GB" sz="2000" dirty="0" err="1">
                <a:solidFill>
                  <a:srgbClr val="002060"/>
                </a:solidFill>
                <a:latin typeface="+mj-lt"/>
              </a:rPr>
              <a:t>sesenta</a:t>
            </a:r>
            <a:r>
              <a:rPr lang="en-GB" sz="2000" dirty="0">
                <a:solidFill>
                  <a:srgbClr val="002060"/>
                </a:solidFill>
                <a:latin typeface="+mj-lt"/>
              </a:rPr>
              <a:t> </a:t>
            </a:r>
            <a:r>
              <a:rPr lang="en-GB" sz="2000" dirty="0" err="1">
                <a:solidFill>
                  <a:srgbClr val="002060"/>
                </a:solidFill>
                <a:latin typeface="+mj-lt"/>
              </a:rPr>
              <a:t>millones</a:t>
            </a:r>
            <a:r>
              <a:rPr lang="en-GB" sz="2000" dirty="0">
                <a:solidFill>
                  <a:srgbClr val="002060"/>
                </a:solidFill>
                <a:latin typeface="+mj-lt"/>
              </a:rPr>
              <a:t> de </a:t>
            </a:r>
            <a:r>
              <a:rPr lang="en-GB" sz="2000" dirty="0" err="1">
                <a:solidFill>
                  <a:srgbClr val="002060"/>
                </a:solidFill>
                <a:latin typeface="+mj-lt"/>
              </a:rPr>
              <a:t>dólares</a:t>
            </a:r>
            <a:r>
              <a:rPr lang="en-GB" sz="2000" dirty="0">
                <a:solidFill>
                  <a:srgbClr val="002060"/>
                </a:solidFill>
                <a:latin typeface="+mj-lt"/>
              </a:rPr>
              <a:t> al </a:t>
            </a:r>
            <a:r>
              <a:rPr lang="en-GB" sz="2000" dirty="0" err="1">
                <a:solidFill>
                  <a:srgbClr val="002060"/>
                </a:solidFill>
                <a:latin typeface="+mj-lt"/>
              </a:rPr>
              <a:t>día</a:t>
            </a:r>
            <a:r>
              <a:rPr lang="en-GB" sz="2000" dirty="0">
                <a:solidFill>
                  <a:srgbClr val="002060"/>
                </a:solidFill>
                <a:latin typeface="+mj-lt"/>
              </a:rPr>
              <a:t>), </a:t>
            </a:r>
            <a:r>
              <a:rPr lang="en-GB" sz="2000" dirty="0" err="1">
                <a:solidFill>
                  <a:srgbClr val="002060"/>
                </a:solidFill>
                <a:latin typeface="+mj-lt"/>
              </a:rPr>
              <a:t>así</a:t>
            </a:r>
            <a:r>
              <a:rPr lang="en-GB" sz="2000" dirty="0">
                <a:solidFill>
                  <a:srgbClr val="002060"/>
                </a:solidFill>
                <a:latin typeface="+mj-lt"/>
              </a:rPr>
              <a:t> que era </a:t>
            </a:r>
            <a:r>
              <a:rPr lang="en-GB" sz="2000" dirty="0" err="1">
                <a:solidFill>
                  <a:srgbClr val="002060"/>
                </a:solidFill>
                <a:latin typeface="+mj-lt"/>
              </a:rPr>
              <a:t>posible</a:t>
            </a:r>
            <a:r>
              <a:rPr lang="en-GB" sz="2000" dirty="0">
                <a:solidFill>
                  <a:srgbClr val="002060"/>
                </a:solidFill>
                <a:latin typeface="+mj-lt"/>
              </a:rPr>
              <a:t> </a:t>
            </a:r>
            <a:r>
              <a:rPr lang="en-GB" sz="2000" dirty="0" err="1">
                <a:solidFill>
                  <a:srgbClr val="002060"/>
                </a:solidFill>
                <a:latin typeface="+mj-lt"/>
              </a:rPr>
              <a:t>ganar</a:t>
            </a:r>
            <a:r>
              <a:rPr lang="en-GB" sz="2000" dirty="0">
                <a:solidFill>
                  <a:srgbClr val="002060"/>
                </a:solidFill>
                <a:latin typeface="+mj-lt"/>
              </a:rPr>
              <a:t> </a:t>
            </a:r>
            <a:r>
              <a:rPr lang="en-GB" sz="2000" dirty="0" err="1">
                <a:solidFill>
                  <a:srgbClr val="002060"/>
                </a:solidFill>
                <a:latin typeface="+mj-lt"/>
              </a:rPr>
              <a:t>mucho</a:t>
            </a:r>
            <a:r>
              <a:rPr lang="en-GB" sz="2000" dirty="0">
                <a:solidFill>
                  <a:srgbClr val="002060"/>
                </a:solidFill>
                <a:latin typeface="+mj-lt"/>
              </a:rPr>
              <a:t> </a:t>
            </a:r>
            <a:r>
              <a:rPr lang="en-GB" sz="2000" dirty="0" err="1">
                <a:solidFill>
                  <a:srgbClr val="002060"/>
                </a:solidFill>
                <a:latin typeface="+mj-lt"/>
              </a:rPr>
              <a:t>dinero</a:t>
            </a:r>
            <a:r>
              <a:rPr lang="en-GB" sz="2000" dirty="0">
                <a:solidFill>
                  <a:srgbClr val="002060"/>
                </a:solidFill>
                <a:latin typeface="+mj-lt"/>
              </a:rPr>
              <a:t> </a:t>
            </a:r>
            <a:r>
              <a:rPr lang="en-GB" sz="2000" dirty="0" err="1">
                <a:solidFill>
                  <a:srgbClr val="002060"/>
                </a:solidFill>
                <a:latin typeface="+mj-lt"/>
              </a:rPr>
              <a:t>en</a:t>
            </a:r>
            <a:r>
              <a:rPr lang="en-GB" sz="2000" dirty="0">
                <a:solidFill>
                  <a:srgbClr val="002060"/>
                </a:solidFill>
                <a:latin typeface="+mj-lt"/>
              </a:rPr>
              <a:t> </a:t>
            </a:r>
            <a:r>
              <a:rPr lang="en-GB" sz="2000" dirty="0" err="1">
                <a:solidFill>
                  <a:srgbClr val="002060"/>
                </a:solidFill>
                <a:latin typeface="+mj-lt"/>
              </a:rPr>
              <a:t>muy</a:t>
            </a:r>
            <a:r>
              <a:rPr lang="en-GB" sz="2000" dirty="0">
                <a:solidFill>
                  <a:srgbClr val="002060"/>
                </a:solidFill>
                <a:latin typeface="+mj-lt"/>
              </a:rPr>
              <a:t> ________  _________. Sin embargo, era </a:t>
            </a:r>
            <a:r>
              <a:rPr lang="en-GB" sz="2000" dirty="0" err="1">
                <a:solidFill>
                  <a:srgbClr val="002060"/>
                </a:solidFill>
                <a:latin typeface="+mj-lt"/>
              </a:rPr>
              <a:t>una</a:t>
            </a:r>
            <a:r>
              <a:rPr lang="en-GB" sz="2000" dirty="0">
                <a:solidFill>
                  <a:srgbClr val="002060"/>
                </a:solidFill>
                <a:latin typeface="+mj-lt"/>
              </a:rPr>
              <a:t> ___________  _________ y el </a:t>
            </a:r>
            <a:r>
              <a:rPr lang="en-GB" sz="2000" dirty="0" err="1">
                <a:solidFill>
                  <a:srgbClr val="002060"/>
                </a:solidFill>
                <a:latin typeface="+mj-lt"/>
              </a:rPr>
              <a:t>grupo</a:t>
            </a:r>
            <a:r>
              <a:rPr lang="en-GB" sz="2000" dirty="0">
                <a:solidFill>
                  <a:srgbClr val="002060"/>
                </a:solidFill>
                <a:latin typeface="+mj-lt"/>
              </a:rPr>
              <a:t> </a:t>
            </a:r>
            <a:r>
              <a:rPr lang="en-GB" sz="2000" dirty="0" err="1">
                <a:solidFill>
                  <a:srgbClr val="002060"/>
                </a:solidFill>
                <a:latin typeface="+mj-lt"/>
              </a:rPr>
              <a:t>usaba</a:t>
            </a:r>
            <a:r>
              <a:rPr lang="en-GB" sz="2000" dirty="0">
                <a:solidFill>
                  <a:srgbClr val="002060"/>
                </a:solidFill>
                <a:latin typeface="+mj-lt"/>
              </a:rPr>
              <a:t> la </a:t>
            </a:r>
            <a:r>
              <a:rPr lang="en-GB" sz="2000" dirty="0" err="1">
                <a:solidFill>
                  <a:srgbClr val="002060"/>
                </a:solidFill>
                <a:latin typeface="+mj-lt"/>
              </a:rPr>
              <a:t>violencia</a:t>
            </a:r>
            <a:r>
              <a:rPr lang="en-GB" sz="2000" dirty="0">
                <a:solidFill>
                  <a:srgbClr val="002060"/>
                </a:solidFill>
                <a:latin typeface="+mj-lt"/>
              </a:rPr>
              <a:t>* </a:t>
            </a:r>
            <a:r>
              <a:rPr lang="en-GB" sz="2000" dirty="0" err="1">
                <a:solidFill>
                  <a:srgbClr val="002060"/>
                </a:solidFill>
                <a:latin typeface="+mj-lt"/>
              </a:rPr>
              <a:t>muy</a:t>
            </a:r>
            <a:r>
              <a:rPr lang="en-GB" sz="2000" dirty="0">
                <a:solidFill>
                  <a:srgbClr val="002060"/>
                </a:solidFill>
                <a:latin typeface="+mj-lt"/>
              </a:rPr>
              <a:t> a menudo. </a:t>
            </a:r>
            <a:r>
              <a:rPr lang="en-GB" sz="2000" dirty="0" err="1">
                <a:solidFill>
                  <a:srgbClr val="002060"/>
                </a:solidFill>
                <a:latin typeface="+mj-lt"/>
              </a:rPr>
              <a:t>Mataba</a:t>
            </a:r>
            <a:r>
              <a:rPr lang="en-GB" sz="2000" dirty="0">
                <a:solidFill>
                  <a:srgbClr val="002060"/>
                </a:solidFill>
                <a:latin typeface="+mj-lt"/>
              </a:rPr>
              <a:t> a </a:t>
            </a:r>
            <a:r>
              <a:rPr lang="en-GB" sz="2000" dirty="0" err="1">
                <a:solidFill>
                  <a:srgbClr val="002060"/>
                </a:solidFill>
                <a:latin typeface="+mj-lt"/>
              </a:rPr>
              <a:t>policías</a:t>
            </a:r>
            <a:r>
              <a:rPr lang="en-GB" sz="2000" dirty="0">
                <a:solidFill>
                  <a:srgbClr val="002060"/>
                </a:solidFill>
                <a:latin typeface="+mj-lt"/>
              </a:rPr>
              <a:t> </a:t>
            </a:r>
            <a:r>
              <a:rPr lang="en-GB" sz="2000" dirty="0" err="1">
                <a:solidFill>
                  <a:srgbClr val="002060"/>
                </a:solidFill>
                <a:latin typeface="+mj-lt"/>
              </a:rPr>
              <a:t>en</a:t>
            </a:r>
            <a:r>
              <a:rPr lang="en-GB" sz="2000" dirty="0">
                <a:solidFill>
                  <a:srgbClr val="002060"/>
                </a:solidFill>
                <a:latin typeface="+mj-lt"/>
              </a:rPr>
              <a:t> la </a:t>
            </a:r>
            <a:r>
              <a:rPr lang="en-GB" sz="2000" dirty="0" err="1">
                <a:solidFill>
                  <a:srgbClr val="002060"/>
                </a:solidFill>
                <a:latin typeface="+mj-lt"/>
              </a:rPr>
              <a:t>calle</a:t>
            </a:r>
            <a:r>
              <a:rPr lang="en-GB" sz="2000" dirty="0">
                <a:solidFill>
                  <a:srgbClr val="002060"/>
                </a:solidFill>
                <a:latin typeface="+mj-lt"/>
              </a:rPr>
              <a:t> y </a:t>
            </a:r>
            <a:r>
              <a:rPr lang="en-GB" sz="2000" dirty="0" err="1">
                <a:solidFill>
                  <a:srgbClr val="002060"/>
                </a:solidFill>
                <a:latin typeface="+mj-lt"/>
              </a:rPr>
              <a:t>secuestraba</a:t>
            </a:r>
            <a:r>
              <a:rPr lang="en-GB" sz="2000" dirty="0">
                <a:solidFill>
                  <a:srgbClr val="002060"/>
                </a:solidFill>
                <a:latin typeface="+mj-lt"/>
              </a:rPr>
              <a:t>* a ___________  _____________. A </a:t>
            </a:r>
            <a:r>
              <a:rPr lang="en-GB" sz="2000" dirty="0" err="1">
                <a:solidFill>
                  <a:srgbClr val="002060"/>
                </a:solidFill>
                <a:latin typeface="+mj-lt"/>
              </a:rPr>
              <a:t>pesar</a:t>
            </a:r>
            <a:r>
              <a:rPr lang="en-GB" sz="2000" dirty="0">
                <a:solidFill>
                  <a:srgbClr val="002060"/>
                </a:solidFill>
                <a:latin typeface="+mj-lt"/>
              </a:rPr>
              <a:t> de </a:t>
            </a:r>
            <a:r>
              <a:rPr lang="en-GB" sz="2000" dirty="0" err="1">
                <a:solidFill>
                  <a:srgbClr val="002060"/>
                </a:solidFill>
                <a:latin typeface="+mj-lt"/>
              </a:rPr>
              <a:t>estas</a:t>
            </a:r>
            <a:r>
              <a:rPr lang="en-GB" sz="2000" dirty="0">
                <a:solidFill>
                  <a:srgbClr val="002060"/>
                </a:solidFill>
                <a:latin typeface="+mj-lt"/>
              </a:rPr>
              <a:t> </a:t>
            </a:r>
            <a:r>
              <a:rPr lang="en-GB" sz="2000" dirty="0" err="1">
                <a:solidFill>
                  <a:srgbClr val="002060"/>
                </a:solidFill>
                <a:latin typeface="+mj-lt"/>
              </a:rPr>
              <a:t>acciones</a:t>
            </a:r>
            <a:r>
              <a:rPr lang="en-GB" sz="2000" dirty="0">
                <a:solidFill>
                  <a:srgbClr val="002060"/>
                </a:solidFill>
                <a:latin typeface="+mj-lt"/>
              </a:rPr>
              <a:t>, el jefe del cartel, Pablo Escobar, era </a:t>
            </a:r>
            <a:r>
              <a:rPr lang="en-GB" sz="2000" dirty="0" err="1">
                <a:solidFill>
                  <a:srgbClr val="002060"/>
                </a:solidFill>
                <a:latin typeface="+mj-lt"/>
              </a:rPr>
              <a:t>una</a:t>
            </a:r>
            <a:r>
              <a:rPr lang="en-GB" sz="2000" dirty="0">
                <a:solidFill>
                  <a:srgbClr val="002060"/>
                </a:solidFill>
                <a:latin typeface="+mj-lt"/>
              </a:rPr>
              <a:t> persona popular </a:t>
            </a:r>
            <a:r>
              <a:rPr lang="en-GB" sz="2000" dirty="0" err="1">
                <a:solidFill>
                  <a:srgbClr val="002060"/>
                </a:solidFill>
                <a:latin typeface="+mj-lt"/>
              </a:rPr>
              <a:t>en</a:t>
            </a:r>
            <a:r>
              <a:rPr lang="en-GB" sz="2000" dirty="0">
                <a:solidFill>
                  <a:srgbClr val="002060"/>
                </a:solidFill>
                <a:latin typeface="+mj-lt"/>
              </a:rPr>
              <a:t> </a:t>
            </a:r>
            <a:r>
              <a:rPr lang="en-GB" sz="2000" dirty="0" err="1">
                <a:solidFill>
                  <a:srgbClr val="002060"/>
                </a:solidFill>
                <a:latin typeface="+mj-lt"/>
              </a:rPr>
              <a:t>los</a:t>
            </a:r>
            <a:r>
              <a:rPr lang="en-GB" sz="2000" dirty="0">
                <a:solidFill>
                  <a:srgbClr val="002060"/>
                </a:solidFill>
                <a:latin typeface="+mj-lt"/>
              </a:rPr>
              <a:t> _________  _________. </a:t>
            </a:r>
            <a:r>
              <a:rPr lang="en-GB" sz="2000" dirty="0" err="1">
                <a:solidFill>
                  <a:srgbClr val="002060"/>
                </a:solidFill>
                <a:latin typeface="+mj-lt"/>
              </a:rPr>
              <a:t>Él</a:t>
            </a:r>
            <a:r>
              <a:rPr lang="en-GB" sz="2000" dirty="0">
                <a:solidFill>
                  <a:srgbClr val="002060"/>
                </a:solidFill>
                <a:latin typeface="+mj-lt"/>
              </a:rPr>
              <a:t> </a:t>
            </a:r>
            <a:r>
              <a:rPr lang="en-GB" sz="2000" dirty="0" err="1">
                <a:solidFill>
                  <a:srgbClr val="002060"/>
                </a:solidFill>
                <a:latin typeface="+mj-lt"/>
              </a:rPr>
              <a:t>ayudaba</a:t>
            </a:r>
            <a:r>
              <a:rPr lang="en-GB" sz="2000" dirty="0">
                <a:solidFill>
                  <a:srgbClr val="002060"/>
                </a:solidFill>
                <a:latin typeface="+mj-lt"/>
              </a:rPr>
              <a:t> a la </a:t>
            </a:r>
            <a:r>
              <a:rPr lang="en-GB" sz="2000" dirty="0" err="1">
                <a:solidFill>
                  <a:srgbClr val="002060"/>
                </a:solidFill>
                <a:latin typeface="+mj-lt"/>
              </a:rPr>
              <a:t>población</a:t>
            </a:r>
            <a:r>
              <a:rPr lang="en-GB" sz="2000" dirty="0">
                <a:solidFill>
                  <a:srgbClr val="002060"/>
                </a:solidFill>
                <a:latin typeface="+mj-lt"/>
              </a:rPr>
              <a:t> </a:t>
            </a:r>
            <a:r>
              <a:rPr lang="en-GB" sz="2000" dirty="0" err="1">
                <a:solidFill>
                  <a:srgbClr val="002060"/>
                </a:solidFill>
                <a:latin typeface="+mj-lt"/>
              </a:rPr>
              <a:t>en</a:t>
            </a:r>
            <a:r>
              <a:rPr lang="en-GB" sz="2000" dirty="0">
                <a:solidFill>
                  <a:srgbClr val="002060"/>
                </a:solidFill>
                <a:latin typeface="+mj-lt"/>
              </a:rPr>
              <a:t> </a:t>
            </a:r>
            <a:r>
              <a:rPr lang="en-GB" sz="2000" dirty="0" err="1">
                <a:solidFill>
                  <a:srgbClr val="002060"/>
                </a:solidFill>
                <a:latin typeface="+mj-lt"/>
              </a:rPr>
              <a:t>lugares</a:t>
            </a:r>
            <a:r>
              <a:rPr lang="en-GB" sz="2000" dirty="0">
                <a:solidFill>
                  <a:srgbClr val="002060"/>
                </a:solidFill>
                <a:latin typeface="+mj-lt"/>
              </a:rPr>
              <a:t> </a:t>
            </a:r>
            <a:r>
              <a:rPr lang="en-GB" sz="2000" dirty="0" err="1">
                <a:solidFill>
                  <a:srgbClr val="002060"/>
                </a:solidFill>
                <a:latin typeface="+mj-lt"/>
              </a:rPr>
              <a:t>donde</a:t>
            </a:r>
            <a:r>
              <a:rPr lang="en-GB" sz="2000" dirty="0">
                <a:solidFill>
                  <a:srgbClr val="002060"/>
                </a:solidFill>
                <a:latin typeface="+mj-lt"/>
              </a:rPr>
              <a:t> el </a:t>
            </a:r>
            <a:r>
              <a:rPr lang="en-GB" sz="2000" dirty="0" err="1">
                <a:solidFill>
                  <a:srgbClr val="002060"/>
                </a:solidFill>
                <a:latin typeface="+mj-lt"/>
              </a:rPr>
              <a:t>gobierno</a:t>
            </a:r>
            <a:r>
              <a:rPr lang="en-GB" sz="2000" dirty="0">
                <a:solidFill>
                  <a:srgbClr val="002060"/>
                </a:solidFill>
                <a:latin typeface="+mj-lt"/>
              </a:rPr>
              <a:t> no </a:t>
            </a:r>
            <a:r>
              <a:rPr lang="en-GB" sz="2000" dirty="0" err="1">
                <a:solidFill>
                  <a:srgbClr val="002060"/>
                </a:solidFill>
                <a:latin typeface="+mj-lt"/>
              </a:rPr>
              <a:t>estaba</a:t>
            </a:r>
            <a:r>
              <a:rPr lang="en-GB" sz="2000" dirty="0">
                <a:solidFill>
                  <a:srgbClr val="002060"/>
                </a:solidFill>
                <a:latin typeface="+mj-lt"/>
              </a:rPr>
              <a:t>. Por </a:t>
            </a:r>
            <a:r>
              <a:rPr lang="en-GB" sz="2000" dirty="0" err="1">
                <a:solidFill>
                  <a:srgbClr val="002060"/>
                </a:solidFill>
                <a:latin typeface="+mj-lt"/>
              </a:rPr>
              <a:t>eso</a:t>
            </a:r>
            <a:r>
              <a:rPr lang="en-GB" sz="2000" dirty="0">
                <a:solidFill>
                  <a:srgbClr val="002060"/>
                </a:solidFill>
                <a:latin typeface="+mj-lt"/>
              </a:rPr>
              <a:t> </a:t>
            </a:r>
            <a:r>
              <a:rPr lang="en-GB" sz="2000" dirty="0" err="1">
                <a:solidFill>
                  <a:srgbClr val="002060"/>
                </a:solidFill>
                <a:latin typeface="+mj-lt"/>
              </a:rPr>
              <a:t>mucha</a:t>
            </a:r>
            <a:r>
              <a:rPr lang="en-GB" sz="2000" dirty="0">
                <a:solidFill>
                  <a:srgbClr val="002060"/>
                </a:solidFill>
                <a:latin typeface="+mj-lt"/>
              </a:rPr>
              <a:t> </a:t>
            </a:r>
            <a:r>
              <a:rPr lang="en-GB" sz="2000" dirty="0" err="1">
                <a:solidFill>
                  <a:srgbClr val="002060"/>
                </a:solidFill>
                <a:latin typeface="+mj-lt"/>
              </a:rPr>
              <a:t>gente</a:t>
            </a:r>
            <a:r>
              <a:rPr lang="en-GB" sz="2000" dirty="0">
                <a:solidFill>
                  <a:srgbClr val="002060"/>
                </a:solidFill>
                <a:latin typeface="+mj-lt"/>
              </a:rPr>
              <a:t> de </a:t>
            </a:r>
            <a:r>
              <a:rPr lang="en-GB" sz="2000" dirty="0" err="1">
                <a:solidFill>
                  <a:srgbClr val="002060"/>
                </a:solidFill>
                <a:latin typeface="+mj-lt"/>
              </a:rPr>
              <a:t>estas</a:t>
            </a:r>
            <a:r>
              <a:rPr lang="en-GB" sz="2000" dirty="0">
                <a:solidFill>
                  <a:srgbClr val="002060"/>
                </a:solidFill>
                <a:latin typeface="+mj-lt"/>
              </a:rPr>
              <a:t> </a:t>
            </a:r>
            <a:r>
              <a:rPr lang="en-GB" sz="2000" dirty="0" err="1">
                <a:solidFill>
                  <a:srgbClr val="002060"/>
                </a:solidFill>
                <a:latin typeface="+mj-lt"/>
              </a:rPr>
              <a:t>comunidades</a:t>
            </a:r>
            <a:r>
              <a:rPr lang="en-GB" sz="2000" dirty="0">
                <a:solidFill>
                  <a:srgbClr val="002060"/>
                </a:solidFill>
                <a:latin typeface="+mj-lt"/>
              </a:rPr>
              <a:t> lo </a:t>
            </a:r>
            <a:r>
              <a:rPr lang="en-GB" sz="2000" dirty="0" err="1">
                <a:solidFill>
                  <a:srgbClr val="002060"/>
                </a:solidFill>
                <a:latin typeface="+mj-lt"/>
              </a:rPr>
              <a:t>consideraba</a:t>
            </a:r>
            <a:r>
              <a:rPr lang="en-GB" sz="2000" dirty="0">
                <a:solidFill>
                  <a:srgbClr val="002060"/>
                </a:solidFill>
                <a:latin typeface="+mj-lt"/>
              </a:rPr>
              <a:t> </a:t>
            </a:r>
            <a:r>
              <a:rPr lang="en-GB" sz="2000" dirty="0" err="1">
                <a:solidFill>
                  <a:srgbClr val="002060"/>
                </a:solidFill>
                <a:latin typeface="+mj-lt"/>
              </a:rPr>
              <a:t>una</a:t>
            </a:r>
            <a:r>
              <a:rPr lang="en-GB" sz="2000" dirty="0">
                <a:solidFill>
                  <a:srgbClr val="002060"/>
                </a:solidFill>
                <a:latin typeface="+mj-lt"/>
              </a:rPr>
              <a:t> _______  _________.</a:t>
            </a:r>
          </a:p>
        </p:txBody>
      </p:sp>
      <p:sp>
        <p:nvSpPr>
          <p:cNvPr id="9" name="Rounded Rectangle 11">
            <a:extLst>
              <a:ext uri="{FF2B5EF4-FFF2-40B4-BE49-F238E27FC236}">
                <a16:creationId xmlns:a16="http://schemas.microsoft.com/office/drawing/2014/main" id="{1CC71740-44FF-3A4C-801E-59B86A75BD62}"/>
              </a:ext>
            </a:extLst>
          </p:cNvPr>
          <p:cNvSpPr/>
          <p:nvPr/>
        </p:nvSpPr>
        <p:spPr>
          <a:xfrm>
            <a:off x="8613471" y="258166"/>
            <a:ext cx="331467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10" name="Título 1">
            <a:extLst>
              <a:ext uri="{FF2B5EF4-FFF2-40B4-BE49-F238E27FC236}">
                <a16:creationId xmlns:a16="http://schemas.microsoft.com/office/drawing/2014/main" id="{699DE65B-5090-4A49-BDD4-4B31C4387100}"/>
              </a:ext>
            </a:extLst>
          </p:cNvPr>
          <p:cNvSpPr txBox="1">
            <a:spLocks/>
          </p:cNvSpPr>
          <p:nvPr/>
        </p:nvSpPr>
        <p:spPr>
          <a:xfrm>
            <a:off x="8613471" y="267016"/>
            <a:ext cx="3314672" cy="40092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buClrTx/>
              <a:buFontTx/>
            </a:pPr>
            <a:r>
              <a:rPr lang="en-GB" sz="2000" b="1">
                <a:solidFill>
                  <a:schemeClr val="bg1"/>
                </a:solidFill>
              </a:rPr>
              <a:t>escuchar / escribir / leer</a:t>
            </a:r>
            <a:endParaRPr lang="es-GB" sz="2000" b="1" dirty="0">
              <a:solidFill>
                <a:schemeClr val="bg1"/>
              </a:solidFill>
            </a:endParaRPr>
          </a:p>
        </p:txBody>
      </p:sp>
      <p:sp>
        <p:nvSpPr>
          <p:cNvPr id="3" name="TextBox 2"/>
          <p:cNvSpPr txBox="1"/>
          <p:nvPr/>
        </p:nvSpPr>
        <p:spPr>
          <a:xfrm>
            <a:off x="4390422" y="2037031"/>
            <a:ext cx="887263" cy="400110"/>
          </a:xfrm>
          <a:prstGeom prst="rect">
            <a:avLst/>
          </a:prstGeom>
          <a:noFill/>
        </p:spPr>
        <p:txBody>
          <a:bodyPr wrap="square" rtlCol="0">
            <a:spAutoFit/>
          </a:bodyPr>
          <a:lstStyle/>
          <a:p>
            <a:pPr algn="l"/>
            <a:r>
              <a:rPr lang="en-GB" sz="2000" b="1" dirty="0" err="1">
                <a:solidFill>
                  <a:srgbClr val="002060"/>
                </a:solidFill>
                <a:latin typeface="+mj-lt"/>
              </a:rPr>
              <a:t>buen</a:t>
            </a:r>
            <a:endParaRPr lang="en-GB" sz="2000" b="1" dirty="0">
              <a:solidFill>
                <a:srgbClr val="002060"/>
              </a:solidFill>
              <a:latin typeface="+mj-lt"/>
            </a:endParaRPr>
          </a:p>
        </p:txBody>
      </p:sp>
      <p:sp>
        <p:nvSpPr>
          <p:cNvPr id="11" name="TextBox 10"/>
          <p:cNvSpPr txBox="1"/>
          <p:nvPr/>
        </p:nvSpPr>
        <p:spPr>
          <a:xfrm>
            <a:off x="5563598" y="2037031"/>
            <a:ext cx="1328278" cy="400110"/>
          </a:xfrm>
          <a:prstGeom prst="rect">
            <a:avLst/>
          </a:prstGeom>
          <a:noFill/>
        </p:spPr>
        <p:txBody>
          <a:bodyPr wrap="square" rtlCol="0">
            <a:spAutoFit/>
          </a:bodyPr>
          <a:lstStyle/>
          <a:p>
            <a:pPr algn="l"/>
            <a:r>
              <a:rPr lang="en-GB" sz="2000" b="1" dirty="0" err="1">
                <a:solidFill>
                  <a:srgbClr val="002060"/>
                </a:solidFill>
                <a:latin typeface="+mj-lt"/>
              </a:rPr>
              <a:t>negocio</a:t>
            </a:r>
            <a:endParaRPr lang="en-GB" sz="2000" b="1" dirty="0">
              <a:solidFill>
                <a:srgbClr val="002060"/>
              </a:solidFill>
              <a:latin typeface="+mj-lt"/>
            </a:endParaRPr>
          </a:p>
        </p:txBody>
      </p:sp>
      <p:sp>
        <p:nvSpPr>
          <p:cNvPr id="4" name="Rectangle 3"/>
          <p:cNvSpPr/>
          <p:nvPr/>
        </p:nvSpPr>
        <p:spPr>
          <a:xfrm>
            <a:off x="2499370" y="2974857"/>
            <a:ext cx="1385316" cy="400110"/>
          </a:xfrm>
          <a:prstGeom prst="rect">
            <a:avLst/>
          </a:prstGeom>
        </p:spPr>
        <p:txBody>
          <a:bodyPr wrap="none">
            <a:spAutoFit/>
          </a:bodyPr>
          <a:lstStyle/>
          <a:p>
            <a:r>
              <a:rPr lang="en-GB" sz="2000" b="1" dirty="0" err="1">
                <a:solidFill>
                  <a:srgbClr val="002060"/>
                </a:solidFill>
                <a:latin typeface="+mj-lt"/>
              </a:rPr>
              <a:t>actividad</a:t>
            </a:r>
            <a:endParaRPr lang="en-GB" sz="2000" b="1" dirty="0">
              <a:latin typeface="+mj-lt"/>
            </a:endParaRPr>
          </a:p>
        </p:txBody>
      </p:sp>
      <p:sp>
        <p:nvSpPr>
          <p:cNvPr id="12" name="Rectangle 11"/>
          <p:cNvSpPr/>
          <p:nvPr/>
        </p:nvSpPr>
        <p:spPr>
          <a:xfrm>
            <a:off x="4328932" y="2974857"/>
            <a:ext cx="870751" cy="400110"/>
          </a:xfrm>
          <a:prstGeom prst="rect">
            <a:avLst/>
          </a:prstGeom>
        </p:spPr>
        <p:txBody>
          <a:bodyPr wrap="none">
            <a:spAutoFit/>
          </a:bodyPr>
          <a:lstStyle/>
          <a:p>
            <a:r>
              <a:rPr lang="en-GB" sz="2000" b="1" dirty="0" err="1">
                <a:solidFill>
                  <a:srgbClr val="002060"/>
                </a:solidFill>
                <a:latin typeface="+mj-lt"/>
              </a:rPr>
              <a:t>ilegal</a:t>
            </a:r>
            <a:endParaRPr lang="en-GB" sz="2000" b="1" dirty="0">
              <a:latin typeface="+mj-lt"/>
            </a:endParaRPr>
          </a:p>
        </p:txBody>
      </p:sp>
      <p:sp>
        <p:nvSpPr>
          <p:cNvPr id="13" name="Rectangle 12"/>
          <p:cNvSpPr/>
          <p:nvPr/>
        </p:nvSpPr>
        <p:spPr>
          <a:xfrm>
            <a:off x="8115242" y="2558023"/>
            <a:ext cx="845103" cy="400110"/>
          </a:xfrm>
          <a:prstGeom prst="rect">
            <a:avLst/>
          </a:prstGeom>
        </p:spPr>
        <p:txBody>
          <a:bodyPr wrap="none">
            <a:spAutoFit/>
          </a:bodyPr>
          <a:lstStyle/>
          <a:p>
            <a:r>
              <a:rPr lang="en-GB" sz="2000" b="1" dirty="0" err="1">
                <a:solidFill>
                  <a:srgbClr val="002060"/>
                </a:solidFill>
                <a:latin typeface="+mj-lt"/>
              </a:rPr>
              <a:t>poco</a:t>
            </a:r>
            <a:endParaRPr lang="en-GB" sz="2000" b="1" dirty="0">
              <a:latin typeface="+mj-lt"/>
            </a:endParaRPr>
          </a:p>
        </p:txBody>
      </p:sp>
      <p:sp>
        <p:nvSpPr>
          <p:cNvPr id="14" name="Rectangle 13"/>
          <p:cNvSpPr/>
          <p:nvPr/>
        </p:nvSpPr>
        <p:spPr>
          <a:xfrm>
            <a:off x="9274356" y="2494757"/>
            <a:ext cx="1059906" cy="400110"/>
          </a:xfrm>
          <a:prstGeom prst="rect">
            <a:avLst/>
          </a:prstGeom>
        </p:spPr>
        <p:txBody>
          <a:bodyPr wrap="none">
            <a:spAutoFit/>
          </a:bodyPr>
          <a:lstStyle/>
          <a:p>
            <a:r>
              <a:rPr lang="en-GB" sz="2000" b="1" dirty="0" err="1">
                <a:solidFill>
                  <a:srgbClr val="002060"/>
                </a:solidFill>
                <a:latin typeface="+mj-lt"/>
              </a:rPr>
              <a:t>tiempo</a:t>
            </a:r>
            <a:endParaRPr lang="en-GB" sz="2000" b="1" dirty="0">
              <a:latin typeface="+mj-lt"/>
            </a:endParaRPr>
          </a:p>
        </p:txBody>
      </p:sp>
      <p:sp>
        <p:nvSpPr>
          <p:cNvPr id="15" name="Rectangle 14"/>
          <p:cNvSpPr/>
          <p:nvPr/>
        </p:nvSpPr>
        <p:spPr>
          <a:xfrm>
            <a:off x="5740095" y="3455952"/>
            <a:ext cx="1311578" cy="400110"/>
          </a:xfrm>
          <a:prstGeom prst="rect">
            <a:avLst/>
          </a:prstGeom>
        </p:spPr>
        <p:txBody>
          <a:bodyPr wrap="none">
            <a:spAutoFit/>
          </a:bodyPr>
          <a:lstStyle/>
          <a:p>
            <a:r>
              <a:rPr lang="en-GB" sz="2000" b="1" dirty="0">
                <a:solidFill>
                  <a:srgbClr val="002060"/>
                </a:solidFill>
                <a:latin typeface="+mj-lt"/>
              </a:rPr>
              <a:t>personas</a:t>
            </a:r>
            <a:endParaRPr lang="en-GB" sz="2000" b="1" dirty="0">
              <a:latin typeface="+mj-lt"/>
            </a:endParaRPr>
          </a:p>
        </p:txBody>
      </p:sp>
      <p:sp>
        <p:nvSpPr>
          <p:cNvPr id="16" name="Rectangle 15"/>
          <p:cNvSpPr/>
          <p:nvPr/>
        </p:nvSpPr>
        <p:spPr>
          <a:xfrm>
            <a:off x="7385079" y="3477849"/>
            <a:ext cx="1654620" cy="400110"/>
          </a:xfrm>
          <a:prstGeom prst="rect">
            <a:avLst/>
          </a:prstGeom>
        </p:spPr>
        <p:txBody>
          <a:bodyPr wrap="none">
            <a:spAutoFit/>
          </a:bodyPr>
          <a:lstStyle/>
          <a:p>
            <a:r>
              <a:rPr lang="en-GB" sz="2000" b="1" dirty="0" err="1">
                <a:solidFill>
                  <a:srgbClr val="002060"/>
                </a:solidFill>
                <a:latin typeface="+mj-lt"/>
              </a:rPr>
              <a:t>importantes</a:t>
            </a:r>
            <a:endParaRPr lang="en-GB" sz="2000" b="1" dirty="0">
              <a:latin typeface="+mj-lt"/>
            </a:endParaRPr>
          </a:p>
        </p:txBody>
      </p:sp>
      <p:sp>
        <p:nvSpPr>
          <p:cNvPr id="17" name="Rectangle 16"/>
          <p:cNvSpPr/>
          <p:nvPr/>
        </p:nvSpPr>
        <p:spPr>
          <a:xfrm>
            <a:off x="8921151" y="3899557"/>
            <a:ext cx="1024639" cy="400110"/>
          </a:xfrm>
          <a:prstGeom prst="rect">
            <a:avLst/>
          </a:prstGeom>
        </p:spPr>
        <p:txBody>
          <a:bodyPr wrap="none">
            <a:spAutoFit/>
          </a:bodyPr>
          <a:lstStyle/>
          <a:p>
            <a:r>
              <a:rPr lang="en-GB" sz="2000" b="1" dirty="0">
                <a:solidFill>
                  <a:srgbClr val="002060"/>
                </a:solidFill>
                <a:latin typeface="+mj-lt"/>
              </a:rPr>
              <a:t>barrios</a:t>
            </a:r>
            <a:endParaRPr lang="en-GB" sz="2000" b="1" dirty="0">
              <a:latin typeface="+mj-lt"/>
            </a:endParaRPr>
          </a:p>
        </p:txBody>
      </p:sp>
      <p:sp>
        <p:nvSpPr>
          <p:cNvPr id="18" name="Rectangle 17"/>
          <p:cNvSpPr/>
          <p:nvPr/>
        </p:nvSpPr>
        <p:spPr>
          <a:xfrm>
            <a:off x="514558" y="4420448"/>
            <a:ext cx="1045479" cy="400110"/>
          </a:xfrm>
          <a:prstGeom prst="rect">
            <a:avLst/>
          </a:prstGeom>
        </p:spPr>
        <p:txBody>
          <a:bodyPr wrap="none">
            <a:spAutoFit/>
          </a:bodyPr>
          <a:lstStyle/>
          <a:p>
            <a:r>
              <a:rPr lang="en-GB" sz="2000" b="1" dirty="0" err="1">
                <a:solidFill>
                  <a:srgbClr val="002060"/>
                </a:solidFill>
                <a:latin typeface="+mj-lt"/>
              </a:rPr>
              <a:t>pobres</a:t>
            </a:r>
            <a:endParaRPr lang="en-GB" sz="2000" b="1" dirty="0">
              <a:latin typeface="+mj-lt"/>
            </a:endParaRPr>
          </a:p>
        </p:txBody>
      </p:sp>
      <p:sp>
        <p:nvSpPr>
          <p:cNvPr id="19" name="Rectangle 18"/>
          <p:cNvSpPr/>
          <p:nvPr/>
        </p:nvSpPr>
        <p:spPr>
          <a:xfrm>
            <a:off x="6009322" y="4820558"/>
            <a:ext cx="760144" cy="400110"/>
          </a:xfrm>
          <a:prstGeom prst="rect">
            <a:avLst/>
          </a:prstGeom>
        </p:spPr>
        <p:txBody>
          <a:bodyPr wrap="none">
            <a:spAutoFit/>
          </a:bodyPr>
          <a:lstStyle/>
          <a:p>
            <a:r>
              <a:rPr lang="en-GB" sz="2000" b="1" dirty="0">
                <a:solidFill>
                  <a:srgbClr val="002060"/>
                </a:solidFill>
                <a:latin typeface="+mj-lt"/>
              </a:rPr>
              <a:t>gran</a:t>
            </a:r>
            <a:endParaRPr lang="en-GB" sz="2000" b="1" dirty="0">
              <a:latin typeface="+mj-lt"/>
            </a:endParaRPr>
          </a:p>
        </p:txBody>
      </p:sp>
      <p:sp>
        <p:nvSpPr>
          <p:cNvPr id="20" name="Rectangle 19"/>
          <p:cNvSpPr/>
          <p:nvPr/>
        </p:nvSpPr>
        <p:spPr>
          <a:xfrm>
            <a:off x="7051673" y="4836662"/>
            <a:ext cx="1199367" cy="400110"/>
          </a:xfrm>
          <a:prstGeom prst="rect">
            <a:avLst/>
          </a:prstGeom>
        </p:spPr>
        <p:txBody>
          <a:bodyPr wrap="none">
            <a:spAutoFit/>
          </a:bodyPr>
          <a:lstStyle/>
          <a:p>
            <a:r>
              <a:rPr lang="en-GB" sz="2000" b="1" dirty="0">
                <a:solidFill>
                  <a:srgbClr val="002060"/>
                </a:solidFill>
                <a:latin typeface="+mj-lt"/>
              </a:rPr>
              <a:t>persona</a:t>
            </a:r>
            <a:endParaRPr lang="en-GB" sz="2000" b="1" dirty="0">
              <a:latin typeface="+mj-lt"/>
            </a:endParaRPr>
          </a:p>
        </p:txBody>
      </p:sp>
      <p:sp>
        <p:nvSpPr>
          <p:cNvPr id="22" name="Rounded Rectangle 11">
            <a:extLst>
              <a:ext uri="{FF2B5EF4-FFF2-40B4-BE49-F238E27FC236}">
                <a16:creationId xmlns:a16="http://schemas.microsoft.com/office/drawing/2014/main" id="{1CC71740-44FF-3A4C-801E-59B86A75BD62}"/>
              </a:ext>
            </a:extLst>
          </p:cNvPr>
          <p:cNvSpPr/>
          <p:nvPr/>
        </p:nvSpPr>
        <p:spPr>
          <a:xfrm>
            <a:off x="7536419" y="5432641"/>
            <a:ext cx="454443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sym typeface="Arial"/>
            </a:endParaRPr>
          </a:p>
        </p:txBody>
      </p:sp>
      <p:sp>
        <p:nvSpPr>
          <p:cNvPr id="23" name="Título 1">
            <a:extLst>
              <a:ext uri="{FF2B5EF4-FFF2-40B4-BE49-F238E27FC236}">
                <a16:creationId xmlns:a16="http://schemas.microsoft.com/office/drawing/2014/main" id="{699DE65B-5090-4A49-BDD4-4B31C4387100}"/>
              </a:ext>
            </a:extLst>
          </p:cNvPr>
          <p:cNvSpPr txBox="1">
            <a:spLocks/>
          </p:cNvSpPr>
          <p:nvPr/>
        </p:nvSpPr>
        <p:spPr>
          <a:xfrm>
            <a:off x="7536419" y="5441491"/>
            <a:ext cx="4544439" cy="4009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b="1">
                <a:solidFill>
                  <a:schemeClr val="bg1"/>
                </a:solidFill>
              </a:rPr>
              <a:t>*el narcotráfico = drug trafficking</a:t>
            </a:r>
            <a:endParaRPr lang="en-GB" sz="2000" b="1" dirty="0">
              <a:solidFill>
                <a:schemeClr val="bg1"/>
              </a:solidFill>
            </a:endParaRPr>
          </a:p>
        </p:txBody>
      </p:sp>
      <p:sp>
        <p:nvSpPr>
          <p:cNvPr id="24" name="Rounded Rectangle 11">
            <a:extLst>
              <a:ext uri="{FF2B5EF4-FFF2-40B4-BE49-F238E27FC236}">
                <a16:creationId xmlns:a16="http://schemas.microsoft.com/office/drawing/2014/main" id="{1CC71740-44FF-3A4C-801E-59B86A75BD62}"/>
              </a:ext>
            </a:extLst>
          </p:cNvPr>
          <p:cNvSpPr/>
          <p:nvPr/>
        </p:nvSpPr>
        <p:spPr>
          <a:xfrm>
            <a:off x="7536419" y="5919967"/>
            <a:ext cx="454443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sym typeface="Arial"/>
            </a:endParaRPr>
          </a:p>
        </p:txBody>
      </p:sp>
      <p:sp>
        <p:nvSpPr>
          <p:cNvPr id="25" name="Título 1">
            <a:extLst>
              <a:ext uri="{FF2B5EF4-FFF2-40B4-BE49-F238E27FC236}">
                <a16:creationId xmlns:a16="http://schemas.microsoft.com/office/drawing/2014/main" id="{699DE65B-5090-4A49-BDD4-4B31C4387100}"/>
              </a:ext>
            </a:extLst>
          </p:cNvPr>
          <p:cNvSpPr txBox="1">
            <a:spLocks/>
          </p:cNvSpPr>
          <p:nvPr/>
        </p:nvSpPr>
        <p:spPr>
          <a:xfrm>
            <a:off x="7536419" y="5928817"/>
            <a:ext cx="4818743" cy="4009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b="1">
                <a:solidFill>
                  <a:schemeClr val="bg1"/>
                </a:solidFill>
              </a:rPr>
              <a:t>*secuestrar = to kidnap, kidnapping</a:t>
            </a:r>
            <a:endParaRPr lang="en-GB" sz="2000" b="1" dirty="0">
              <a:solidFill>
                <a:schemeClr val="bg1"/>
              </a:solidFill>
            </a:endParaRPr>
          </a:p>
        </p:txBody>
      </p:sp>
      <p:sp>
        <p:nvSpPr>
          <p:cNvPr id="27" name="Rounded Rectangle 11">
            <a:extLst>
              <a:ext uri="{FF2B5EF4-FFF2-40B4-BE49-F238E27FC236}">
                <a16:creationId xmlns:a16="http://schemas.microsoft.com/office/drawing/2014/main" id="{1CC71740-44FF-3A4C-801E-59B86A75BD62}"/>
              </a:ext>
            </a:extLst>
          </p:cNvPr>
          <p:cNvSpPr/>
          <p:nvPr/>
        </p:nvSpPr>
        <p:spPr>
          <a:xfrm>
            <a:off x="4124709" y="5906375"/>
            <a:ext cx="3260370"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sym typeface="Arial"/>
            </a:endParaRPr>
          </a:p>
        </p:txBody>
      </p:sp>
      <p:sp>
        <p:nvSpPr>
          <p:cNvPr id="28" name="Título 1">
            <a:extLst>
              <a:ext uri="{FF2B5EF4-FFF2-40B4-BE49-F238E27FC236}">
                <a16:creationId xmlns:a16="http://schemas.microsoft.com/office/drawing/2014/main" id="{699DE65B-5090-4A49-BDD4-4B31C4387100}"/>
              </a:ext>
            </a:extLst>
          </p:cNvPr>
          <p:cNvSpPr txBox="1">
            <a:spLocks/>
          </p:cNvSpPr>
          <p:nvPr/>
        </p:nvSpPr>
        <p:spPr>
          <a:xfrm>
            <a:off x="4235271" y="5918698"/>
            <a:ext cx="3149808" cy="4009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b="1">
                <a:solidFill>
                  <a:schemeClr val="bg1"/>
                </a:solidFill>
              </a:rPr>
              <a:t>*la violencia = violence</a:t>
            </a:r>
            <a:endParaRPr lang="en-GB" sz="2000" b="1" dirty="0">
              <a:solidFill>
                <a:schemeClr val="bg1"/>
              </a:solidFill>
            </a:endParaRPr>
          </a:p>
        </p:txBody>
      </p:sp>
      <p:pic>
        <p:nvPicPr>
          <p:cNvPr id="29" name="Picture 28"/>
          <p:cNvPicPr>
            <a:picLocks noChangeAspect="1"/>
          </p:cNvPicPr>
          <p:nvPr/>
        </p:nvPicPr>
        <p:blipFill rotWithShape="1">
          <a:blip r:embed="rId6"/>
          <a:srcRect l="16110" t="4805" r="9751"/>
          <a:stretch/>
        </p:blipFill>
        <p:spPr>
          <a:xfrm>
            <a:off x="2764469" y="5373718"/>
            <a:ext cx="1120217" cy="865803"/>
          </a:xfrm>
          <a:prstGeom prst="rect">
            <a:avLst/>
          </a:prstGeom>
        </p:spPr>
      </p:pic>
      <p:pic>
        <p:nvPicPr>
          <p:cNvPr id="1030" name="Picture 6" descr="Pablo Escobar Graphics Design - Free image on Pixabay"/>
          <p:cNvPicPr>
            <a:picLocks noChangeAspect="1" noChangeArrowheads="1"/>
          </p:cNvPicPr>
          <p:nvPr/>
        </p:nvPicPr>
        <p:blipFill rotWithShape="1">
          <a:blip r:embed="rId7">
            <a:extLst>
              <a:ext uri="{28A0092B-C50C-407E-A947-70E740481C1C}">
                <a14:useLocalDpi xmlns:a14="http://schemas.microsoft.com/office/drawing/2010/main" val="0"/>
              </a:ext>
            </a:extLst>
          </a:blip>
          <a:srcRect b="31441"/>
          <a:stretch/>
        </p:blipFill>
        <p:spPr bwMode="auto">
          <a:xfrm>
            <a:off x="11093297" y="1866172"/>
            <a:ext cx="1162038" cy="1141938"/>
          </a:xfrm>
          <a:prstGeom prst="rect">
            <a:avLst/>
          </a:prstGeom>
          <a:noFill/>
          <a:extLst>
            <a:ext uri="{909E8E84-426E-40DD-AFC4-6F175D3DCCD1}">
              <a14:hiddenFill xmlns:a14="http://schemas.microsoft.com/office/drawing/2010/main">
                <a:solidFill>
                  <a:srgbClr val="FFFFFF"/>
                </a:solidFill>
              </a14:hiddenFill>
            </a:ext>
          </a:extLst>
        </p:spPr>
      </p:pic>
      <p:sp>
        <p:nvSpPr>
          <p:cNvPr id="1024" name="TextBox 1023"/>
          <p:cNvSpPr txBox="1"/>
          <p:nvPr/>
        </p:nvSpPr>
        <p:spPr>
          <a:xfrm>
            <a:off x="4882542" y="606529"/>
            <a:ext cx="4307399" cy="400110"/>
          </a:xfrm>
          <a:prstGeom prst="rect">
            <a:avLst/>
          </a:prstGeom>
          <a:noFill/>
        </p:spPr>
        <p:txBody>
          <a:bodyPr wrap="square" rtlCol="0">
            <a:spAutoFit/>
          </a:bodyPr>
          <a:lstStyle/>
          <a:p>
            <a:pPr algn="l"/>
            <a:r>
              <a:rPr lang="en-GB" sz="2000" b="1">
                <a:solidFill>
                  <a:schemeClr val="accent5">
                    <a:lumMod val="50000"/>
                  </a:schemeClr>
                </a:solidFill>
                <a:latin typeface="+mj-lt"/>
              </a:rPr>
              <a:t>Escucha y completa el texto.</a:t>
            </a:r>
            <a:endParaRPr lang="en-GB" sz="2000" b="1" dirty="0">
              <a:solidFill>
                <a:schemeClr val="accent5">
                  <a:lumMod val="50000"/>
                </a:schemeClr>
              </a:solidFill>
              <a:latin typeface="+mj-lt"/>
            </a:endParaRPr>
          </a:p>
        </p:txBody>
      </p:sp>
      <p:pic>
        <p:nvPicPr>
          <p:cNvPr id="7" name="Texto medellín.wav" descr="Texto medellín.wav">
            <a:hlinkClick r:id="" action="ppaction://media"/>
            <a:extLst>
              <a:ext uri="{FF2B5EF4-FFF2-40B4-BE49-F238E27FC236}">
                <a16:creationId xmlns:a16="http://schemas.microsoft.com/office/drawing/2014/main" id="{1D1B849E-D8D0-6241-8218-AF431F531D2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1407" y="3461083"/>
            <a:ext cx="812800" cy="812800"/>
          </a:xfrm>
          <a:prstGeom prst="rect">
            <a:avLst/>
          </a:prstGeom>
        </p:spPr>
      </p:pic>
    </p:spTree>
    <p:extLst>
      <p:ext uri="{BB962C8B-B14F-4D97-AF65-F5344CB8AC3E}">
        <p14:creationId xmlns:p14="http://schemas.microsoft.com/office/powerpoint/2010/main" val="1625040755"/>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6"/>
          <p:cNvSpPr txBox="1">
            <a:spLocks noGrp="1"/>
          </p:cNvSpPr>
          <p:nvPr>
            <p:ph type="title"/>
          </p:nvPr>
        </p:nvSpPr>
        <p:spPr>
          <a:xfrm>
            <a:off x="3037947" y="172094"/>
            <a:ext cx="4839383"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3600"/>
              <a:buFont typeface="Century Gothic"/>
              <a:buNone/>
            </a:pPr>
            <a:r>
              <a:rPr lang="en-GB" sz="3600" b="1" dirty="0"/>
              <a:t>Similarities</a:t>
            </a:r>
            <a:endParaRPr dirty="0"/>
          </a:p>
        </p:txBody>
      </p:sp>
      <p:sp>
        <p:nvSpPr>
          <p:cNvPr id="145" name="Google Shape;145;p6"/>
          <p:cNvSpPr txBox="1">
            <a:spLocks noGrp="1"/>
          </p:cNvSpPr>
          <p:nvPr>
            <p:ph type="body" idx="1"/>
          </p:nvPr>
        </p:nvSpPr>
        <p:spPr>
          <a:xfrm>
            <a:off x="644576" y="1325563"/>
            <a:ext cx="11287594" cy="4764432"/>
          </a:xfrm>
          <a:prstGeom prst="rect">
            <a:avLst/>
          </a:prstGeom>
          <a:noFill/>
          <a:ln>
            <a:noFill/>
          </a:ln>
        </p:spPr>
        <p:txBody>
          <a:bodyPr spcFirstLastPara="1" wrap="square" lIns="91425" tIns="45700" rIns="91425" bIns="45700" anchor="t" anchorCtr="0">
            <a:normAutofit fontScale="85000" lnSpcReduction="20000"/>
          </a:bodyPr>
          <a:lstStyle/>
          <a:p>
            <a:pPr marL="514350" lvl="0" indent="-514350" algn="l" rtl="0">
              <a:lnSpc>
                <a:spcPct val="90000"/>
              </a:lnSpc>
              <a:spcBef>
                <a:spcPts val="0"/>
              </a:spcBef>
              <a:spcAft>
                <a:spcPts val="0"/>
              </a:spcAft>
              <a:buClr>
                <a:srgbClr val="1F3864"/>
              </a:buClr>
              <a:buSzPct val="100000"/>
              <a:buFont typeface="+mj-lt"/>
              <a:buAutoNum type="arabicPeriod"/>
            </a:pPr>
            <a:r>
              <a:rPr lang="en-GB" dirty="0"/>
              <a:t>Aims</a:t>
            </a:r>
            <a:endParaRPr dirty="0"/>
          </a:p>
          <a:p>
            <a:pPr marL="685800" lvl="1" indent="-228600" algn="l" rtl="0">
              <a:lnSpc>
                <a:spcPct val="90000"/>
              </a:lnSpc>
              <a:spcBef>
                <a:spcPts val="500"/>
              </a:spcBef>
              <a:spcAft>
                <a:spcPts val="0"/>
              </a:spcAft>
              <a:buClr>
                <a:srgbClr val="1F3864"/>
              </a:buClr>
              <a:buSzPct val="100000"/>
              <a:buChar char="•"/>
            </a:pPr>
            <a:r>
              <a:rPr lang="en-GB" dirty="0"/>
              <a:t>develop ability and ambition to communicate in speech and writing</a:t>
            </a:r>
            <a:endParaRPr dirty="0"/>
          </a:p>
          <a:p>
            <a:pPr marL="685800" lvl="1" indent="-228600">
              <a:buSzPct val="100000"/>
            </a:pPr>
            <a:r>
              <a:rPr lang="en-GB" dirty="0"/>
              <a:t>expand horizons, ways of seeing the world, cultural boundaries</a:t>
            </a:r>
            <a:endParaRPr dirty="0"/>
          </a:p>
          <a:p>
            <a:pPr marL="685800" lvl="1" indent="-228600" algn="l" rtl="0">
              <a:lnSpc>
                <a:spcPct val="90000"/>
              </a:lnSpc>
              <a:spcBef>
                <a:spcPts val="500"/>
              </a:spcBef>
              <a:spcAft>
                <a:spcPts val="0"/>
              </a:spcAft>
              <a:buClr>
                <a:srgbClr val="1F3864"/>
              </a:buClr>
              <a:buSzPct val="100000"/>
              <a:buChar char="•"/>
            </a:pPr>
            <a:r>
              <a:rPr lang="en-GB" dirty="0"/>
              <a:t>provide a strong foundation for further study</a:t>
            </a:r>
          </a:p>
          <a:p>
            <a:pPr marL="685800" lvl="1" indent="-228600" algn="l" rtl="0">
              <a:lnSpc>
                <a:spcPct val="90000"/>
              </a:lnSpc>
              <a:spcBef>
                <a:spcPts val="500"/>
              </a:spcBef>
              <a:spcAft>
                <a:spcPts val="0"/>
              </a:spcAft>
              <a:buClr>
                <a:srgbClr val="1F3864"/>
              </a:buClr>
              <a:buSzPct val="100000"/>
              <a:buChar char="•"/>
            </a:pPr>
            <a:r>
              <a:rPr lang="en-GB" dirty="0"/>
              <a:t>Plus differences between English and the target language</a:t>
            </a:r>
            <a:br>
              <a:rPr lang="en-GB" dirty="0"/>
            </a:br>
            <a:endParaRPr dirty="0"/>
          </a:p>
          <a:p>
            <a:pPr marL="514350" lvl="0" indent="-514350" algn="l" rtl="0">
              <a:lnSpc>
                <a:spcPct val="90000"/>
              </a:lnSpc>
              <a:spcBef>
                <a:spcPts val="1000"/>
              </a:spcBef>
              <a:spcAft>
                <a:spcPts val="0"/>
              </a:spcAft>
              <a:buClr>
                <a:srgbClr val="1F3864"/>
              </a:buClr>
              <a:buSzPct val="100000"/>
              <a:buFont typeface="+mj-lt"/>
              <a:buAutoNum type="arabicPeriod"/>
            </a:pPr>
            <a:r>
              <a:rPr lang="en-GB" dirty="0"/>
              <a:t>Listening &amp; reading comprehension still assessed </a:t>
            </a:r>
          </a:p>
          <a:p>
            <a:pPr marL="514350" lvl="0" indent="-514350" algn="l" rtl="0">
              <a:lnSpc>
                <a:spcPct val="90000"/>
              </a:lnSpc>
              <a:spcBef>
                <a:spcPts val="1000"/>
              </a:spcBef>
              <a:spcAft>
                <a:spcPts val="0"/>
              </a:spcAft>
              <a:buClr>
                <a:srgbClr val="1F3864"/>
              </a:buClr>
              <a:buSzPct val="100000"/>
              <a:buFont typeface="+mj-lt"/>
              <a:buAutoNum type="arabicPeriod"/>
            </a:pPr>
            <a:r>
              <a:rPr lang="en-GB" dirty="0"/>
              <a:t>Spoken &amp; written production still assessed</a:t>
            </a:r>
          </a:p>
          <a:p>
            <a:pPr marL="514350" lvl="0" indent="-514350" algn="l" rtl="0">
              <a:lnSpc>
                <a:spcPct val="90000"/>
              </a:lnSpc>
              <a:spcBef>
                <a:spcPts val="1000"/>
              </a:spcBef>
              <a:spcAft>
                <a:spcPts val="0"/>
              </a:spcAft>
              <a:buClr>
                <a:srgbClr val="1F3864"/>
              </a:buClr>
              <a:buSzPct val="100000"/>
              <a:buFont typeface="+mj-lt"/>
              <a:buAutoNum type="arabicPeriod"/>
            </a:pPr>
            <a:r>
              <a:rPr lang="en-GB" dirty="0"/>
              <a:t>Language still about target language contexts </a:t>
            </a:r>
            <a:r>
              <a:rPr lang="en-GB" sz="1600" dirty="0"/>
              <a:t>(e.g., culture, geography)</a:t>
            </a:r>
            <a:endParaRPr dirty="0"/>
          </a:p>
          <a:p>
            <a:pPr marL="514350" lvl="0" indent="-514350" algn="l" rtl="0">
              <a:lnSpc>
                <a:spcPct val="90000"/>
              </a:lnSpc>
              <a:spcBef>
                <a:spcPts val="1000"/>
              </a:spcBef>
              <a:spcAft>
                <a:spcPts val="0"/>
              </a:spcAft>
              <a:buClr>
                <a:srgbClr val="1F3864"/>
              </a:buClr>
              <a:buSzPct val="100000"/>
              <a:buFont typeface="+mj-lt"/>
              <a:buAutoNum type="arabicPeriod"/>
            </a:pPr>
            <a:r>
              <a:rPr lang="en-GB" dirty="0"/>
              <a:t>Grammar and vocabulary are still significant areas of knowledge</a:t>
            </a:r>
            <a:endParaRPr dirty="0"/>
          </a:p>
          <a:p>
            <a:pPr marL="514350" lvl="0" indent="-514350" algn="l" rtl="0">
              <a:lnSpc>
                <a:spcPct val="90000"/>
              </a:lnSpc>
              <a:spcBef>
                <a:spcPts val="1000"/>
              </a:spcBef>
              <a:spcAft>
                <a:spcPts val="0"/>
              </a:spcAft>
              <a:buClr>
                <a:srgbClr val="1F3864"/>
              </a:buClr>
              <a:buSzPct val="100000"/>
              <a:buFont typeface="+mj-lt"/>
              <a:buAutoNum type="arabicPeriod"/>
            </a:pPr>
            <a:r>
              <a:rPr lang="en-GB" dirty="0"/>
              <a:t>Speaking still includes:</a:t>
            </a:r>
          </a:p>
          <a:p>
            <a:pPr marL="685800" lvl="1" indent="-228600">
              <a:spcBef>
                <a:spcPts val="1000"/>
              </a:spcBef>
              <a:buSzPct val="100000"/>
            </a:pPr>
            <a:r>
              <a:rPr lang="en-GB" sz="2400" dirty="0"/>
              <a:t>role play, </a:t>
            </a:r>
          </a:p>
          <a:p>
            <a:pPr marL="685800" lvl="1" indent="-228600">
              <a:spcBef>
                <a:spcPts val="1000"/>
              </a:spcBef>
              <a:buSzPct val="100000"/>
            </a:pPr>
            <a:r>
              <a:rPr lang="en-GB" sz="2400" dirty="0"/>
              <a:t>talk about visual stimulus/stimuli, </a:t>
            </a:r>
          </a:p>
          <a:p>
            <a:pPr marL="685800" lvl="1" indent="-228600">
              <a:spcBef>
                <a:spcPts val="1000"/>
              </a:spcBef>
              <a:buSzPct val="100000"/>
            </a:pPr>
            <a:r>
              <a:rPr lang="en-GB" sz="2400" dirty="0"/>
              <a:t>unprepared conversation elements</a:t>
            </a:r>
          </a:p>
        </p:txBody>
      </p:sp>
      <p:sp>
        <p:nvSpPr>
          <p:cNvPr id="2" name="Oval Callout 1">
            <a:extLst>
              <a:ext uri="{FF2B5EF4-FFF2-40B4-BE49-F238E27FC236}">
                <a16:creationId xmlns:a16="http://schemas.microsoft.com/office/drawing/2014/main" id="{737792E6-17F0-C64C-8E5E-5DAF4614B908}"/>
              </a:ext>
            </a:extLst>
          </p:cNvPr>
          <p:cNvSpPr/>
          <p:nvPr/>
        </p:nvSpPr>
        <p:spPr>
          <a:xfrm>
            <a:off x="3037947" y="4601980"/>
            <a:ext cx="9154053" cy="1978702"/>
          </a:xfrm>
          <a:prstGeom prst="wedgeEllipseCallout">
            <a:avLst>
              <a:gd name="adj1" fmla="val -46312"/>
              <a:gd name="adj2" fmla="val -190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SzPct val="100000"/>
              <a:buNone/>
            </a:pPr>
            <a:r>
              <a:rPr lang="en-GB" sz="2400" dirty="0"/>
              <a:t>BUT note the requirement for “</a:t>
            </a:r>
            <a:r>
              <a:rPr lang="en-GB" sz="2400" b="1" i="1" u="sng" dirty="0"/>
              <a:t>clear</a:t>
            </a:r>
            <a:r>
              <a:rPr lang="en-GB" sz="2400" b="1" u="sng" dirty="0"/>
              <a:t> and </a:t>
            </a:r>
            <a:r>
              <a:rPr lang="en-GB" sz="2400" b="1" i="1" u="sng" dirty="0"/>
              <a:t>comprehensible”</a:t>
            </a:r>
            <a:r>
              <a:rPr lang="en-GB" sz="2400" i="1" dirty="0"/>
              <a:t> speech</a:t>
            </a:r>
            <a:r>
              <a:rPr lang="en-GB" sz="2400" dirty="0"/>
              <a:t> </a:t>
            </a:r>
          </a:p>
          <a:p>
            <a:pPr marL="0" indent="0">
              <a:buSzPct val="100000"/>
              <a:buNone/>
            </a:pPr>
            <a:r>
              <a:rPr lang="en-GB" sz="2400" dirty="0"/>
              <a:t>(rather than spontaneity+ fluency+ accuracy!)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45">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45">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45">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7581" y="1083234"/>
            <a:ext cx="10270270" cy="4752840"/>
          </a:xfrm>
          <a:prstGeom prst="rect">
            <a:avLst/>
          </a:prstGeom>
        </p:spPr>
        <p:txBody>
          <a:bodyPr wrap="square">
            <a:spAutoFit/>
          </a:bodyPr>
          <a:lstStyle/>
          <a:p>
            <a:pPr>
              <a:lnSpc>
                <a:spcPct val="150000"/>
              </a:lnSpc>
              <a:spcAft>
                <a:spcPts val="800"/>
              </a:spcAft>
            </a:pP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Escobar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murió</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en</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el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año</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1993. Hoy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en</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día Medellín es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mucho</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más</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__________</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En</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general la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gente</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puede</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vivir</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tranquilamente</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La zona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urbana</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es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bastante</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agradable</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con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museos</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plazas y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parques</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Medellín es la </a:t>
            </a:r>
            <a:r>
              <a:rPr lang="en-GB" sz="20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________ </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ciudad de Colombia que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tiene</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su</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_________ metro y una red de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metrocables</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(un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tipo</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de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transporte</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que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conecta</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las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partes</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altas</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de la ciudad con las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partes</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bajas</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En</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2012,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incluso</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ganó</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un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premio</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nivel</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____________ por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estos</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proyectos</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de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transporte</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público</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p>
          <a:p>
            <a:pPr>
              <a:lnSpc>
                <a:spcPct val="150000"/>
              </a:lnSpc>
              <a:spcAft>
                <a:spcPts val="800"/>
              </a:spcAft>
            </a:pP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Al </a:t>
            </a:r>
            <a:r>
              <a:rPr lang="en-GB" sz="20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_________</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tiempo</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la ciudad no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olvida</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su</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pasado</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________</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En</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2006 el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gobierno</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abrió</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un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museo</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la “Casa de la Memoria”, para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acordarse</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de la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violencia</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y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promover</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el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diálogo</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La idea: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aprender</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del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pasado</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para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crear</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un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futuro</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_______</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a:t>
            </a:r>
          </a:p>
        </p:txBody>
      </p:sp>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7" name="Rounded Rectangle 11">
            <a:extLst>
              <a:ext uri="{FF2B5EF4-FFF2-40B4-BE49-F238E27FC236}">
                <a16:creationId xmlns:a16="http://schemas.microsoft.com/office/drawing/2014/main" id="{1CC71740-44FF-3A4C-801E-59B86A75BD62}"/>
              </a:ext>
            </a:extLst>
          </p:cNvPr>
          <p:cNvSpPr/>
          <p:nvPr/>
        </p:nvSpPr>
        <p:spPr>
          <a:xfrm>
            <a:off x="10530446" y="258166"/>
            <a:ext cx="1397697"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8" name="Título 1">
            <a:extLst>
              <a:ext uri="{FF2B5EF4-FFF2-40B4-BE49-F238E27FC236}">
                <a16:creationId xmlns:a16="http://schemas.microsoft.com/office/drawing/2014/main" id="{699DE65B-5090-4A49-BDD4-4B31C4387100}"/>
              </a:ext>
            </a:extLst>
          </p:cNvPr>
          <p:cNvSpPr txBox="1">
            <a:spLocks/>
          </p:cNvSpPr>
          <p:nvPr/>
        </p:nvSpPr>
        <p:spPr>
          <a:xfrm>
            <a:off x="10927422" y="296863"/>
            <a:ext cx="1243149" cy="40092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buClrTx/>
              <a:buFontTx/>
            </a:pPr>
            <a:r>
              <a:rPr lang="en-GB" sz="2000" b="1">
                <a:solidFill>
                  <a:schemeClr val="bg1"/>
                </a:solidFill>
              </a:rPr>
              <a:t>leer</a:t>
            </a:r>
            <a:endParaRPr lang="es-GB" sz="2000" b="1" dirty="0">
              <a:solidFill>
                <a:schemeClr val="bg1"/>
              </a:solidFill>
            </a:endParaRPr>
          </a:p>
        </p:txBody>
      </p:sp>
      <p:sp>
        <p:nvSpPr>
          <p:cNvPr id="2" name="Title 1"/>
          <p:cNvSpPr>
            <a:spLocks noGrp="1"/>
          </p:cNvSpPr>
          <p:nvPr>
            <p:ph type="title"/>
          </p:nvPr>
        </p:nvSpPr>
        <p:spPr>
          <a:xfrm>
            <a:off x="0" y="406227"/>
            <a:ext cx="6878782" cy="505715"/>
          </a:xfrm>
        </p:spPr>
        <p:txBody>
          <a:bodyPr>
            <a:noAutofit/>
          </a:bodyPr>
          <a:lstStyle/>
          <a:p>
            <a:r>
              <a:rPr lang="en-GB" sz="2600" b="1">
                <a:solidFill>
                  <a:schemeClr val="bg1"/>
                </a:solidFill>
                <a:latin typeface="Century Gothic" panose="020B0502020202020204" pitchFamily="34" charset="0"/>
              </a:rPr>
              <a:t>El Medellín de hoy</a:t>
            </a:r>
            <a:endParaRPr lang="en-GB" sz="2600"/>
          </a:p>
        </p:txBody>
      </p:sp>
      <p:graphicFrame>
        <p:nvGraphicFramePr>
          <p:cNvPr id="10" name="Table 9"/>
          <p:cNvGraphicFramePr>
            <a:graphicFrameLocks noGrp="1"/>
          </p:cNvGraphicFramePr>
          <p:nvPr>
            <p:extLst/>
          </p:nvPr>
        </p:nvGraphicFramePr>
        <p:xfrm>
          <a:off x="1763294" y="5866082"/>
          <a:ext cx="7771574" cy="396240"/>
        </p:xfrm>
        <a:graphic>
          <a:graphicData uri="http://schemas.openxmlformats.org/drawingml/2006/table">
            <a:tbl>
              <a:tblPr firstRow="1" bandRow="1">
                <a:tableStyleId>{BC89EF96-8CEA-46FF-86C4-4CE0E7609802}</a:tableStyleId>
              </a:tblPr>
              <a:tblGrid>
                <a:gridCol w="1186530">
                  <a:extLst>
                    <a:ext uri="{9D8B030D-6E8A-4147-A177-3AD203B41FA5}">
                      <a16:colId xmlns:a16="http://schemas.microsoft.com/office/drawing/2014/main" val="12156107"/>
                    </a:ext>
                  </a:extLst>
                </a:gridCol>
                <a:gridCol w="1068720">
                  <a:extLst>
                    <a:ext uri="{9D8B030D-6E8A-4147-A177-3AD203B41FA5}">
                      <a16:colId xmlns:a16="http://schemas.microsoft.com/office/drawing/2014/main" val="3921093773"/>
                    </a:ext>
                  </a:extLst>
                </a:gridCol>
                <a:gridCol w="1632956">
                  <a:extLst>
                    <a:ext uri="{9D8B030D-6E8A-4147-A177-3AD203B41FA5}">
                      <a16:colId xmlns:a16="http://schemas.microsoft.com/office/drawing/2014/main" val="2837971992"/>
                    </a:ext>
                  </a:extLst>
                </a:gridCol>
                <a:gridCol w="1324916">
                  <a:extLst>
                    <a:ext uri="{9D8B030D-6E8A-4147-A177-3AD203B41FA5}">
                      <a16:colId xmlns:a16="http://schemas.microsoft.com/office/drawing/2014/main" val="4162247644"/>
                    </a:ext>
                  </a:extLst>
                </a:gridCol>
                <a:gridCol w="1426232">
                  <a:extLst>
                    <a:ext uri="{9D8B030D-6E8A-4147-A177-3AD203B41FA5}">
                      <a16:colId xmlns:a16="http://schemas.microsoft.com/office/drawing/2014/main" val="1455402995"/>
                    </a:ext>
                  </a:extLst>
                </a:gridCol>
                <a:gridCol w="1132220">
                  <a:extLst>
                    <a:ext uri="{9D8B030D-6E8A-4147-A177-3AD203B41FA5}">
                      <a16:colId xmlns:a16="http://schemas.microsoft.com/office/drawing/2014/main" val="1555851473"/>
                    </a:ext>
                  </a:extLst>
                </a:gridCol>
              </a:tblGrid>
              <a:tr h="370840">
                <a:tc>
                  <a:txBody>
                    <a:bodyPr/>
                    <a:lstStyle/>
                    <a:p>
                      <a:pPr algn="ctr"/>
                      <a:r>
                        <a:rPr lang="en-GB" sz="2000" b="0">
                          <a:solidFill>
                            <a:srgbClr val="002060"/>
                          </a:solidFill>
                          <a:latin typeface="Century Gothic" panose="020B0502020202020204" pitchFamily="34" charset="0"/>
                        </a:rPr>
                        <a:t>propio</a:t>
                      </a:r>
                      <a:endParaRPr lang="en-GB" sz="2000" b="0" dirty="0">
                        <a:solidFill>
                          <a:srgbClr val="002060"/>
                        </a:solidFill>
                        <a:latin typeface="Century Gothic" panose="020B0502020202020204" pitchFamily="34" charset="0"/>
                      </a:endParaRPr>
                    </a:p>
                  </a:txBody>
                  <a:tcPr anchor="ctr"/>
                </a:tc>
                <a:tc>
                  <a:txBody>
                    <a:bodyPr/>
                    <a:lstStyle/>
                    <a:p>
                      <a:pPr algn="ctr"/>
                      <a:r>
                        <a:rPr lang="en-GB" sz="2000" b="0">
                          <a:solidFill>
                            <a:srgbClr val="002060"/>
                          </a:solidFill>
                          <a:latin typeface="Century Gothic" panose="020B0502020202020204" pitchFamily="34" charset="0"/>
                        </a:rPr>
                        <a:t>única</a:t>
                      </a:r>
                      <a:endParaRPr lang="en-GB" sz="2000" b="0" dirty="0">
                        <a:solidFill>
                          <a:srgbClr val="002060"/>
                        </a:solidFill>
                        <a:latin typeface="Century Gothic" panose="020B0502020202020204" pitchFamily="34" charset="0"/>
                      </a:endParaRPr>
                    </a:p>
                  </a:txBody>
                  <a:tcPr anchor="ctr"/>
                </a:tc>
                <a:tc>
                  <a:txBody>
                    <a:bodyPr/>
                    <a:lstStyle/>
                    <a:p>
                      <a:pPr algn="ctr"/>
                      <a:r>
                        <a:rPr lang="en-GB" sz="2000" b="0">
                          <a:solidFill>
                            <a:srgbClr val="002060"/>
                          </a:solidFill>
                          <a:latin typeface="Century Gothic" panose="020B0502020202020204" pitchFamily="34" charset="0"/>
                        </a:rPr>
                        <a:t>mundial</a:t>
                      </a:r>
                      <a:endParaRPr lang="en-GB" sz="2000" b="0" dirty="0">
                        <a:solidFill>
                          <a:srgbClr val="002060"/>
                        </a:solidFill>
                        <a:latin typeface="Century Gothic" panose="020B0502020202020204" pitchFamily="34" charset="0"/>
                      </a:endParaRPr>
                    </a:p>
                  </a:txBody>
                  <a:tcPr anchor="ctr"/>
                </a:tc>
                <a:tc>
                  <a:txBody>
                    <a:bodyPr/>
                    <a:lstStyle/>
                    <a:p>
                      <a:pPr algn="ctr"/>
                      <a:r>
                        <a:rPr lang="en-GB" sz="2000" b="0">
                          <a:solidFill>
                            <a:srgbClr val="002060"/>
                          </a:solidFill>
                          <a:latin typeface="Century Gothic" panose="020B0502020202020204" pitchFamily="34" charset="0"/>
                        </a:rPr>
                        <a:t>oscuro</a:t>
                      </a:r>
                      <a:endParaRPr lang="en-GB" sz="2000" b="0" dirty="0">
                        <a:solidFill>
                          <a:srgbClr val="002060"/>
                        </a:solidFill>
                        <a:latin typeface="Century Gothic" panose="020B0502020202020204" pitchFamily="34" charset="0"/>
                      </a:endParaRPr>
                    </a:p>
                  </a:txBody>
                  <a:tcPr anchor="ctr"/>
                </a:tc>
                <a:tc>
                  <a:txBody>
                    <a:bodyPr/>
                    <a:lstStyle/>
                    <a:p>
                      <a:pPr algn="ctr"/>
                      <a:r>
                        <a:rPr lang="en-GB" sz="2000" b="0" dirty="0" err="1">
                          <a:solidFill>
                            <a:srgbClr val="002060"/>
                          </a:solidFill>
                          <a:latin typeface="Century Gothic" panose="020B0502020202020204" pitchFamily="34" charset="0"/>
                        </a:rPr>
                        <a:t>seguro</a:t>
                      </a:r>
                      <a:endParaRPr lang="en-GB" sz="2000" b="0" dirty="0">
                        <a:solidFill>
                          <a:srgbClr val="002060"/>
                        </a:solidFill>
                        <a:latin typeface="Century Gothic" panose="020B0502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err="1">
                          <a:solidFill>
                            <a:srgbClr val="002060"/>
                          </a:solidFill>
                          <a:latin typeface="Century Gothic" panose="020B0502020202020204" pitchFamily="34" charset="0"/>
                        </a:rPr>
                        <a:t>mismo</a:t>
                      </a:r>
                      <a:endParaRPr lang="en-GB" sz="2000" b="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764940124"/>
                  </a:ext>
                </a:extLst>
              </a:tr>
            </a:tbl>
          </a:graphicData>
        </a:graphic>
      </p:graphicFrame>
      <p:sp>
        <p:nvSpPr>
          <p:cNvPr id="11" name="TextBox 10"/>
          <p:cNvSpPr txBox="1"/>
          <p:nvPr/>
        </p:nvSpPr>
        <p:spPr>
          <a:xfrm>
            <a:off x="220256" y="5904660"/>
            <a:ext cx="154303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Opciones</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3" name="TextBox 2"/>
          <p:cNvSpPr txBox="1"/>
          <p:nvPr/>
        </p:nvSpPr>
        <p:spPr>
          <a:xfrm>
            <a:off x="8414966" y="1175814"/>
            <a:ext cx="1067536" cy="400110"/>
          </a:xfrm>
          <a:prstGeom prst="rect">
            <a:avLst/>
          </a:prstGeom>
          <a:noFill/>
        </p:spPr>
        <p:txBody>
          <a:bodyPr wrap="square" rtlCol="0">
            <a:spAutoFit/>
          </a:bodyPr>
          <a:lstStyle/>
          <a:p>
            <a:r>
              <a:rPr lang="en-GB" sz="2000" b="1">
                <a:solidFill>
                  <a:srgbClr val="002060"/>
                </a:solidFill>
                <a:latin typeface="Century Gothic" panose="020B0502020202020204" pitchFamily="34" charset="0"/>
              </a:rPr>
              <a:t>seguro</a:t>
            </a:r>
          </a:p>
        </p:txBody>
      </p:sp>
      <p:pic>
        <p:nvPicPr>
          <p:cNvPr id="1028" name="Picture 4" descr="File:Metrocable and Comuna 1 in Medellín 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15870" y="1790615"/>
            <a:ext cx="1974329" cy="131292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7259826" y="2079147"/>
            <a:ext cx="1067536" cy="400110"/>
          </a:xfrm>
          <a:prstGeom prst="rect">
            <a:avLst/>
          </a:prstGeom>
          <a:noFill/>
        </p:spPr>
        <p:txBody>
          <a:bodyPr wrap="square" rtlCol="0">
            <a:spAutoFit/>
          </a:bodyPr>
          <a:lstStyle/>
          <a:p>
            <a:r>
              <a:rPr lang="en-GB" sz="2000" b="1">
                <a:solidFill>
                  <a:srgbClr val="002060"/>
                </a:solidFill>
                <a:latin typeface="Century Gothic" panose="020B0502020202020204" pitchFamily="34" charset="0"/>
              </a:rPr>
              <a:t>única</a:t>
            </a:r>
          </a:p>
        </p:txBody>
      </p:sp>
      <p:sp>
        <p:nvSpPr>
          <p:cNvPr id="15" name="TextBox 14"/>
          <p:cNvSpPr txBox="1"/>
          <p:nvPr/>
        </p:nvSpPr>
        <p:spPr>
          <a:xfrm>
            <a:off x="3044664" y="2538197"/>
            <a:ext cx="1067536" cy="400110"/>
          </a:xfrm>
          <a:prstGeom prst="rect">
            <a:avLst/>
          </a:prstGeom>
          <a:noFill/>
        </p:spPr>
        <p:txBody>
          <a:bodyPr wrap="square" rtlCol="0">
            <a:spAutoFit/>
          </a:bodyPr>
          <a:lstStyle/>
          <a:p>
            <a:r>
              <a:rPr lang="en-GB" sz="2000" b="1" dirty="0" err="1">
                <a:solidFill>
                  <a:schemeClr val="accent5">
                    <a:lumMod val="50000"/>
                  </a:schemeClr>
                </a:solidFill>
                <a:latin typeface="Century Gothic" panose="020B0502020202020204" pitchFamily="34" charset="0"/>
              </a:rPr>
              <a:t>propio</a:t>
            </a:r>
            <a:endParaRPr lang="en-GB" sz="2000" b="1" dirty="0">
              <a:solidFill>
                <a:schemeClr val="accent5">
                  <a:lumMod val="50000"/>
                </a:schemeClr>
              </a:solidFill>
              <a:latin typeface="Century Gothic" panose="020B0502020202020204" pitchFamily="34" charset="0"/>
            </a:endParaRPr>
          </a:p>
        </p:txBody>
      </p:sp>
      <p:sp>
        <p:nvSpPr>
          <p:cNvPr id="17" name="TextBox 16"/>
          <p:cNvSpPr txBox="1"/>
          <p:nvPr/>
        </p:nvSpPr>
        <p:spPr>
          <a:xfrm>
            <a:off x="10142022" y="3182666"/>
            <a:ext cx="2174543" cy="400110"/>
          </a:xfrm>
          <a:prstGeom prst="rect">
            <a:avLst/>
          </a:prstGeom>
          <a:noFill/>
        </p:spPr>
        <p:txBody>
          <a:bodyPr wrap="square" rtlCol="0">
            <a:spAutoFit/>
          </a:bodyPr>
          <a:lstStyle/>
          <a:p>
            <a:r>
              <a:rPr lang="en-GB" sz="2000">
                <a:solidFill>
                  <a:schemeClr val="accent5">
                    <a:lumMod val="50000"/>
                  </a:schemeClr>
                </a:solidFill>
                <a:latin typeface="Century Gothic" panose="020B0502020202020204" pitchFamily="34" charset="0"/>
              </a:rPr>
              <a:t>El metrocable</a:t>
            </a:r>
          </a:p>
        </p:txBody>
      </p:sp>
      <p:sp>
        <p:nvSpPr>
          <p:cNvPr id="18" name="TextBox 17"/>
          <p:cNvSpPr txBox="1"/>
          <p:nvPr/>
        </p:nvSpPr>
        <p:spPr>
          <a:xfrm>
            <a:off x="4819115" y="3459654"/>
            <a:ext cx="1307293" cy="400110"/>
          </a:xfrm>
          <a:prstGeom prst="rect">
            <a:avLst/>
          </a:prstGeom>
          <a:noFill/>
        </p:spPr>
        <p:txBody>
          <a:bodyPr wrap="square" rtlCol="0">
            <a:spAutoFit/>
          </a:bodyPr>
          <a:lstStyle/>
          <a:p>
            <a:r>
              <a:rPr lang="en-GB" sz="2000" b="1" dirty="0" err="1">
                <a:solidFill>
                  <a:srgbClr val="002060"/>
                </a:solidFill>
                <a:latin typeface="Century Gothic" panose="020B0502020202020204" pitchFamily="34" charset="0"/>
              </a:rPr>
              <a:t>mundial</a:t>
            </a:r>
            <a:endParaRPr lang="en-GB" sz="2000" b="1" dirty="0">
              <a:solidFill>
                <a:srgbClr val="002060"/>
              </a:solidFill>
              <a:latin typeface="Century Gothic" panose="020B0502020202020204" pitchFamily="34" charset="0"/>
            </a:endParaRPr>
          </a:p>
        </p:txBody>
      </p:sp>
      <p:sp>
        <p:nvSpPr>
          <p:cNvPr id="19" name="TextBox 18"/>
          <p:cNvSpPr txBox="1"/>
          <p:nvPr/>
        </p:nvSpPr>
        <p:spPr>
          <a:xfrm>
            <a:off x="486409" y="4460449"/>
            <a:ext cx="1307293" cy="400110"/>
          </a:xfrm>
          <a:prstGeom prst="rect">
            <a:avLst/>
          </a:prstGeom>
          <a:noFill/>
        </p:spPr>
        <p:txBody>
          <a:bodyPr wrap="square" rtlCol="0">
            <a:spAutoFit/>
          </a:bodyPr>
          <a:lstStyle/>
          <a:p>
            <a:r>
              <a:rPr lang="en-GB" sz="2000" b="1">
                <a:solidFill>
                  <a:srgbClr val="002060"/>
                </a:solidFill>
                <a:latin typeface="Century Gothic" panose="020B0502020202020204" pitchFamily="34" charset="0"/>
              </a:rPr>
              <a:t>mismo</a:t>
            </a:r>
          </a:p>
        </p:txBody>
      </p:sp>
      <p:sp>
        <p:nvSpPr>
          <p:cNvPr id="20" name="TextBox 19"/>
          <p:cNvSpPr txBox="1"/>
          <p:nvPr/>
        </p:nvSpPr>
        <p:spPr>
          <a:xfrm>
            <a:off x="6534143" y="4479983"/>
            <a:ext cx="1307293" cy="400110"/>
          </a:xfrm>
          <a:prstGeom prst="rect">
            <a:avLst/>
          </a:prstGeom>
          <a:noFill/>
        </p:spPr>
        <p:txBody>
          <a:bodyPr wrap="square" rtlCol="0">
            <a:spAutoFit/>
          </a:bodyPr>
          <a:lstStyle/>
          <a:p>
            <a:r>
              <a:rPr lang="en-GB" sz="2000" b="1">
                <a:solidFill>
                  <a:srgbClr val="002060"/>
                </a:solidFill>
                <a:latin typeface="Century Gothic" panose="020B0502020202020204" pitchFamily="34" charset="0"/>
              </a:rPr>
              <a:t>oscuro</a:t>
            </a:r>
          </a:p>
        </p:txBody>
      </p:sp>
      <p:sp>
        <p:nvSpPr>
          <p:cNvPr id="21" name="TextBox 20"/>
          <p:cNvSpPr txBox="1"/>
          <p:nvPr/>
        </p:nvSpPr>
        <p:spPr>
          <a:xfrm>
            <a:off x="9101455" y="5370273"/>
            <a:ext cx="1307293" cy="400110"/>
          </a:xfrm>
          <a:prstGeom prst="rect">
            <a:avLst/>
          </a:prstGeom>
          <a:noFill/>
        </p:spPr>
        <p:txBody>
          <a:bodyPr wrap="square" rtlCol="0">
            <a:spAutoFit/>
          </a:bodyPr>
          <a:lstStyle/>
          <a:p>
            <a:r>
              <a:rPr lang="en-GB" sz="2000" b="1" dirty="0" err="1">
                <a:solidFill>
                  <a:srgbClr val="002060"/>
                </a:solidFill>
                <a:latin typeface="Century Gothic" panose="020B0502020202020204" pitchFamily="34" charset="0"/>
              </a:rPr>
              <a:t>mejor</a:t>
            </a:r>
            <a:endParaRPr lang="en-GB" sz="2000" b="1" dirty="0">
              <a:solidFill>
                <a:srgbClr val="002060"/>
              </a:solidFill>
              <a:latin typeface="Century Gothic" panose="020B0502020202020204" pitchFamily="34" charset="0"/>
            </a:endParaRPr>
          </a:p>
        </p:txBody>
      </p:sp>
      <p:sp>
        <p:nvSpPr>
          <p:cNvPr id="23" name="Rounded Rectangle 11">
            <a:extLst>
              <a:ext uri="{FF2B5EF4-FFF2-40B4-BE49-F238E27FC236}">
                <a16:creationId xmlns:a16="http://schemas.microsoft.com/office/drawing/2014/main" id="{1CC71740-44FF-3A4C-801E-59B86A75BD62}"/>
              </a:ext>
            </a:extLst>
          </p:cNvPr>
          <p:cNvSpPr/>
          <p:nvPr/>
        </p:nvSpPr>
        <p:spPr>
          <a:xfrm>
            <a:off x="6757832" y="246696"/>
            <a:ext cx="3275465"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sym typeface="Arial"/>
            </a:endParaRPr>
          </a:p>
        </p:txBody>
      </p:sp>
      <p:sp>
        <p:nvSpPr>
          <p:cNvPr id="24" name="Título 1">
            <a:extLst>
              <a:ext uri="{FF2B5EF4-FFF2-40B4-BE49-F238E27FC236}">
                <a16:creationId xmlns:a16="http://schemas.microsoft.com/office/drawing/2014/main" id="{699DE65B-5090-4A49-BDD4-4B31C4387100}"/>
              </a:ext>
            </a:extLst>
          </p:cNvPr>
          <p:cNvSpPr txBox="1">
            <a:spLocks/>
          </p:cNvSpPr>
          <p:nvPr/>
        </p:nvSpPr>
        <p:spPr>
          <a:xfrm>
            <a:off x="6868394" y="259019"/>
            <a:ext cx="3164391" cy="4009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b="1">
                <a:solidFill>
                  <a:schemeClr val="bg1"/>
                </a:solidFill>
              </a:rPr>
              <a:t>*la violencia = violence</a:t>
            </a:r>
            <a:endParaRPr lang="en-GB" sz="2000" b="1" dirty="0">
              <a:solidFill>
                <a:schemeClr val="bg1"/>
              </a:solidFill>
            </a:endParaRPr>
          </a:p>
        </p:txBody>
      </p:sp>
      <p:pic>
        <p:nvPicPr>
          <p:cNvPr id="1030" name="Picture 6" descr="https://www.museocasadelamemoria.gov.co/wp-content/uploads/2016/11/Museo-casa-de-la-Memoria-45-1024x683-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15870" y="3975047"/>
            <a:ext cx="2028549" cy="108361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10215939" y="5111979"/>
            <a:ext cx="2174543" cy="707886"/>
          </a:xfrm>
          <a:prstGeom prst="rect">
            <a:avLst/>
          </a:prstGeom>
          <a:noFill/>
        </p:spPr>
        <p:txBody>
          <a:bodyPr wrap="square" rtlCol="0">
            <a:spAutoFit/>
          </a:bodyPr>
          <a:lstStyle/>
          <a:p>
            <a:r>
              <a:rPr lang="en-GB" sz="2000" dirty="0">
                <a:solidFill>
                  <a:schemeClr val="accent5">
                    <a:lumMod val="50000"/>
                  </a:schemeClr>
                </a:solidFill>
                <a:latin typeface="Century Gothic" panose="020B0502020202020204" pitchFamily="34" charset="0"/>
              </a:rPr>
              <a:t>La Casa de la Memoria</a:t>
            </a:r>
          </a:p>
        </p:txBody>
      </p:sp>
    </p:spTree>
    <p:extLst>
      <p:ext uri="{BB962C8B-B14F-4D97-AF65-F5344CB8AC3E}">
        <p14:creationId xmlns:p14="http://schemas.microsoft.com/office/powerpoint/2010/main" val="32029265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46">
            <a:extLst>
              <a:ext uri="{FF2B5EF4-FFF2-40B4-BE49-F238E27FC236}">
                <a16:creationId xmlns:a16="http://schemas.microsoft.com/office/drawing/2014/main" id="{FB09667E-50A2-4099-B9F5-10D9728BF65D}"/>
              </a:ext>
            </a:extLst>
          </p:cNvPr>
          <p:cNvSpPr/>
          <p:nvPr/>
        </p:nvSpPr>
        <p:spPr>
          <a:xfrm>
            <a:off x="10353675" y="249869"/>
            <a:ext cx="1556245" cy="396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écrire</a:t>
            </a:r>
          </a:p>
        </p:txBody>
      </p:sp>
      <p:sp>
        <p:nvSpPr>
          <p:cNvPr id="13" name="Speech Bubble: Rectangle with Corners Rounded 12">
            <a:extLst>
              <a:ext uri="{FF2B5EF4-FFF2-40B4-BE49-F238E27FC236}">
                <a16:creationId xmlns:a16="http://schemas.microsoft.com/office/drawing/2014/main" id="{9DFA2501-BD8C-4A6D-8469-CE31B6CEDC97}"/>
              </a:ext>
            </a:extLst>
          </p:cNvPr>
          <p:cNvSpPr/>
          <p:nvPr/>
        </p:nvSpPr>
        <p:spPr>
          <a:xfrm>
            <a:off x="296373" y="1385626"/>
            <a:ext cx="9784857" cy="3286400"/>
          </a:xfrm>
          <a:prstGeom prst="wedgeRoundRectCallout">
            <a:avLst>
              <a:gd name="adj1" fmla="val 56140"/>
              <a:gd name="adj2" fmla="val 6486"/>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La Manche*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sépare</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la France et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l’Angleterre</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On peut traverser la Manche en bateau ou en train sous l’eau. Quand nous visitons l’Angleterre, nous aimons prendre le train – c’est plus rapide. Ils préfèrent prendre le bateau pour regarder la vue. Comment traversez-vous la Manche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Le tunnel sous la Manche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constitue</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le plus long tunnel sous-</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marin</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du monde – on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trouve</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38 de ses 50 kilomètres sont sous la mer*</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On utilise le tunnel pour </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voyager entre l'Angleterre et la France. C'est idéal pour les vacances et les affaires.</a:t>
            </a:r>
            <a:endParaRPr kumimoji="0" lang="en-US" sz="2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cxnSp>
        <p:nvCxnSpPr>
          <p:cNvPr id="26" name="Straight Connector 25">
            <a:extLst>
              <a:ext uri="{FF2B5EF4-FFF2-40B4-BE49-F238E27FC236}">
                <a16:creationId xmlns:a16="http://schemas.microsoft.com/office/drawing/2014/main" id="{1CAD9870-DE78-47E1-8A1A-DA64290BC53F}"/>
              </a:ext>
            </a:extLst>
          </p:cNvPr>
          <p:cNvCxnSpPr>
            <a:cxnSpLocks/>
          </p:cNvCxnSpPr>
          <p:nvPr/>
        </p:nvCxnSpPr>
        <p:spPr>
          <a:xfrm>
            <a:off x="1731648" y="2182114"/>
            <a:ext cx="3080085" cy="0"/>
          </a:xfrm>
          <a:prstGeom prst="line">
            <a:avLst/>
          </a:prstGeom>
          <a:ln w="38100">
            <a:solidFill>
              <a:srgbClr val="ED7D3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8BBF30C-CE7B-40BA-81CB-9C48D5C2AAB9}"/>
              </a:ext>
            </a:extLst>
          </p:cNvPr>
          <p:cNvCxnSpPr>
            <a:cxnSpLocks/>
          </p:cNvCxnSpPr>
          <p:nvPr/>
        </p:nvCxnSpPr>
        <p:spPr>
          <a:xfrm>
            <a:off x="4992160" y="3890598"/>
            <a:ext cx="1711378" cy="0"/>
          </a:xfrm>
          <a:prstGeom prst="line">
            <a:avLst/>
          </a:prstGeom>
          <a:ln w="38100">
            <a:solidFill>
              <a:srgbClr val="ED7D3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E63A21D-E0DE-44C5-BA09-0DFE9C1B7F86}"/>
              </a:ext>
            </a:extLst>
          </p:cNvPr>
          <p:cNvCxnSpPr>
            <a:cxnSpLocks/>
          </p:cNvCxnSpPr>
          <p:nvPr/>
        </p:nvCxnSpPr>
        <p:spPr>
          <a:xfrm>
            <a:off x="536599" y="4524261"/>
            <a:ext cx="5034861" cy="0"/>
          </a:xfrm>
          <a:prstGeom prst="line">
            <a:avLst/>
          </a:prstGeom>
          <a:ln w="38100">
            <a:solidFill>
              <a:srgbClr val="ED7D31"/>
            </a:solidFill>
          </a:ln>
        </p:spPr>
        <p:style>
          <a:lnRef idx="1">
            <a:schemeClr val="accent1"/>
          </a:lnRef>
          <a:fillRef idx="0">
            <a:schemeClr val="accent1"/>
          </a:fillRef>
          <a:effectRef idx="0">
            <a:schemeClr val="accent1"/>
          </a:effectRef>
          <a:fontRef idx="minor">
            <a:schemeClr val="tx1"/>
          </a:fontRef>
        </p:style>
      </p:cxnSp>
      <p:pic>
        <p:nvPicPr>
          <p:cNvPr id="27" name="Picture 26" descr="background rectangle">
            <a:extLst>
              <a:ext uri="{FF2B5EF4-FFF2-40B4-BE49-F238E27FC236}">
                <a16:creationId xmlns:a16="http://schemas.microsoft.com/office/drawing/2014/main" id="{D527553A-1412-483B-A230-A6BFF29925E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4713515" cy="867128"/>
          </a:xfrm>
          <a:prstGeom prst="rect">
            <a:avLst/>
          </a:prstGeom>
        </p:spPr>
      </p:pic>
      <p:sp>
        <p:nvSpPr>
          <p:cNvPr id="28" name="Title 3">
            <a:extLst>
              <a:ext uri="{FF2B5EF4-FFF2-40B4-BE49-F238E27FC236}">
                <a16:creationId xmlns:a16="http://schemas.microsoft.com/office/drawing/2014/main" id="{917CC5A5-2449-409E-8A27-404C095F6AD1}"/>
              </a:ext>
            </a:extLst>
          </p:cNvPr>
          <p:cNvSpPr>
            <a:spLocks noGrp="1"/>
          </p:cNvSpPr>
          <p:nvPr>
            <p:ph type="title"/>
          </p:nvPr>
        </p:nvSpPr>
        <p:spPr>
          <a:xfrm>
            <a:off x="0" y="296864"/>
            <a:ext cx="5265384" cy="707849"/>
          </a:xfrm>
        </p:spPr>
        <p:txBody>
          <a:bodyPr>
            <a:normAutofit/>
          </a:bodyPr>
          <a:lstStyle/>
          <a:p>
            <a:r>
              <a:rPr lang="en-GB" sz="3600" b="1" dirty="0">
                <a:solidFill>
                  <a:schemeClr val="bg1"/>
                </a:solidFill>
              </a:rPr>
              <a:t>La </a:t>
            </a:r>
            <a:r>
              <a:rPr lang="en-GB" sz="3600" b="1" dirty="0" err="1">
                <a:solidFill>
                  <a:schemeClr val="bg1"/>
                </a:solidFill>
              </a:rPr>
              <a:t>Manche</a:t>
            </a:r>
            <a:endParaRPr lang="en-GB" sz="3600" b="1" dirty="0">
              <a:solidFill>
                <a:schemeClr val="bg1"/>
              </a:solidFill>
            </a:endParaRPr>
          </a:p>
        </p:txBody>
      </p:sp>
      <p:sp>
        <p:nvSpPr>
          <p:cNvPr id="29" name="TextBox 28">
            <a:extLst>
              <a:ext uri="{FF2B5EF4-FFF2-40B4-BE49-F238E27FC236}">
                <a16:creationId xmlns:a16="http://schemas.microsoft.com/office/drawing/2014/main" id="{342CD185-D21C-40E9-AE31-16FD63EA7B22}"/>
              </a:ext>
            </a:extLst>
          </p:cNvPr>
          <p:cNvSpPr txBox="1"/>
          <p:nvPr/>
        </p:nvSpPr>
        <p:spPr>
          <a:xfrm>
            <a:off x="5265384" y="232425"/>
            <a:ext cx="481801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Écris des réponses aux questions en anglais.</a:t>
            </a: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5" name="Picture 34" descr="A picture containing toy&#10;&#10;Description automatically generated">
            <a:extLst>
              <a:ext uri="{FF2B5EF4-FFF2-40B4-BE49-F238E27FC236}">
                <a16:creationId xmlns:a16="http://schemas.microsoft.com/office/drawing/2014/main" id="{4FD49EAF-A582-4306-AE1F-7F841BCB5A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75300" y="866685"/>
            <a:ext cx="2112994" cy="2112994"/>
          </a:xfrm>
          <a:prstGeom prst="rect">
            <a:avLst/>
          </a:prstGeom>
        </p:spPr>
      </p:pic>
      <p:sp>
        <p:nvSpPr>
          <p:cNvPr id="2" name="TextBox 1">
            <a:extLst>
              <a:ext uri="{FF2B5EF4-FFF2-40B4-BE49-F238E27FC236}">
                <a16:creationId xmlns:a16="http://schemas.microsoft.com/office/drawing/2014/main" id="{E8EE9A63-93A7-4E91-A221-8137A06141E7}"/>
              </a:ext>
            </a:extLst>
          </p:cNvPr>
          <p:cNvSpPr txBox="1"/>
          <p:nvPr/>
        </p:nvSpPr>
        <p:spPr>
          <a:xfrm>
            <a:off x="94972" y="5158896"/>
            <a:ext cx="7458294" cy="83099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What</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are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two</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ways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you</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can cross the Channel?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boat / train</a:t>
            </a:r>
          </a:p>
        </p:txBody>
      </p:sp>
      <p:sp>
        <p:nvSpPr>
          <p:cNvPr id="19" name="TextBox 18">
            <a:extLst>
              <a:ext uri="{FF2B5EF4-FFF2-40B4-BE49-F238E27FC236}">
                <a16:creationId xmlns:a16="http://schemas.microsoft.com/office/drawing/2014/main" id="{1B95109B-535D-4BCC-8B60-2B3200A18058}"/>
              </a:ext>
            </a:extLst>
          </p:cNvPr>
          <p:cNvSpPr txBox="1"/>
          <p:nvPr/>
        </p:nvSpPr>
        <p:spPr>
          <a:xfrm>
            <a:off x="94972" y="5158896"/>
            <a:ext cx="7458294" cy="83099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How long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tunnel?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50km</a:t>
            </a:r>
          </a:p>
        </p:txBody>
      </p:sp>
      <p:sp>
        <p:nvSpPr>
          <p:cNvPr id="20" name="TextBox 19">
            <a:extLst>
              <a:ext uri="{FF2B5EF4-FFF2-40B4-BE49-F238E27FC236}">
                <a16:creationId xmlns:a16="http://schemas.microsoft.com/office/drawing/2014/main" id="{0A8A1A7D-D1B3-4656-A7A2-0CD4EC35BD14}"/>
              </a:ext>
            </a:extLst>
          </p:cNvPr>
          <p:cNvSpPr txBox="1"/>
          <p:nvPr/>
        </p:nvSpPr>
        <p:spPr>
          <a:xfrm>
            <a:off x="94972" y="5175686"/>
            <a:ext cx="7458294" cy="83099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How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much</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of the tunnel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under</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sea</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38km</a:t>
            </a:r>
          </a:p>
        </p:txBody>
      </p:sp>
      <p:sp>
        <p:nvSpPr>
          <p:cNvPr id="21" name="TextBox 20">
            <a:extLst>
              <a:ext uri="{FF2B5EF4-FFF2-40B4-BE49-F238E27FC236}">
                <a16:creationId xmlns:a16="http://schemas.microsoft.com/office/drawing/2014/main" id="{66BFA508-2DF5-4764-93AC-BFB2B42906AD}"/>
              </a:ext>
            </a:extLst>
          </p:cNvPr>
          <p:cNvSpPr txBox="1"/>
          <p:nvPr/>
        </p:nvSpPr>
        <p:spPr>
          <a:xfrm>
            <a:off x="187987" y="5157924"/>
            <a:ext cx="7458294" cy="83099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What</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tunnel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ideal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holidays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business</a:t>
            </a:r>
          </a:p>
        </p:txBody>
      </p:sp>
      <p:sp>
        <p:nvSpPr>
          <p:cNvPr id="45" name="Rectangle 44">
            <a:extLst>
              <a:ext uri="{FF2B5EF4-FFF2-40B4-BE49-F238E27FC236}">
                <a16:creationId xmlns:a16="http://schemas.microsoft.com/office/drawing/2014/main" id="{6EDF5E40-811D-488E-888C-5746442AD7A5}"/>
              </a:ext>
            </a:extLst>
          </p:cNvPr>
          <p:cNvSpPr/>
          <p:nvPr/>
        </p:nvSpPr>
        <p:spPr>
          <a:xfrm>
            <a:off x="2284800" y="5628972"/>
            <a:ext cx="3605326" cy="4949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cxnSp>
        <p:nvCxnSpPr>
          <p:cNvPr id="22" name="Straight Connector 21">
            <a:extLst>
              <a:ext uri="{FF2B5EF4-FFF2-40B4-BE49-F238E27FC236}">
                <a16:creationId xmlns:a16="http://schemas.microsoft.com/office/drawing/2014/main" id="{77A59612-A114-425D-B5A6-9829FDC53131}"/>
              </a:ext>
            </a:extLst>
          </p:cNvPr>
          <p:cNvCxnSpPr>
            <a:cxnSpLocks/>
          </p:cNvCxnSpPr>
          <p:nvPr/>
        </p:nvCxnSpPr>
        <p:spPr>
          <a:xfrm>
            <a:off x="3735187" y="3890598"/>
            <a:ext cx="5342079" cy="0"/>
          </a:xfrm>
          <a:prstGeom prst="line">
            <a:avLst/>
          </a:prstGeom>
          <a:ln w="38100">
            <a:solidFill>
              <a:srgbClr val="ED7D3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E7D39F77-DFEE-4E49-80FD-13464C61CE62}"/>
              </a:ext>
            </a:extLst>
          </p:cNvPr>
          <p:cNvSpPr/>
          <p:nvPr/>
        </p:nvSpPr>
        <p:spPr>
          <a:xfrm>
            <a:off x="7564715" y="4312334"/>
            <a:ext cx="4613328" cy="1386299"/>
          </a:xfrm>
          <a:prstGeom prst="round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*la Manche = the English Channel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*sous-marin =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underwater</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*la mer =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sea</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5425429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8DA013-6E05-594B-91E7-747C97CD3C63}"/>
              </a:ext>
            </a:extLst>
          </p:cNvPr>
          <p:cNvSpPr>
            <a:spLocks noGrp="1"/>
          </p:cNvSpPr>
          <p:nvPr>
            <p:ph type="title"/>
          </p:nvPr>
        </p:nvSpPr>
        <p:spPr>
          <a:xfrm>
            <a:off x="237190" y="229620"/>
            <a:ext cx="6928108" cy="451417"/>
          </a:xfrm>
        </p:spPr>
        <p:txBody>
          <a:bodyPr>
            <a:normAutofit fontScale="90000"/>
          </a:bodyPr>
          <a:lstStyle/>
          <a:p>
            <a:r>
              <a:rPr lang="es-GB" sz="2800" b="1"/>
              <a:t>Una tradición mexicana: el Día de Muertos</a:t>
            </a:r>
            <a:endParaRPr lang="es-GB" sz="2800" b="1" dirty="0"/>
          </a:p>
        </p:txBody>
      </p:sp>
      <p:sp>
        <p:nvSpPr>
          <p:cNvPr id="3" name="Marcador de contenido 2">
            <a:extLst>
              <a:ext uri="{FF2B5EF4-FFF2-40B4-BE49-F238E27FC236}">
                <a16:creationId xmlns:a16="http://schemas.microsoft.com/office/drawing/2014/main" id="{D998554C-6664-CD4F-A106-F4716080EDAB}"/>
              </a:ext>
            </a:extLst>
          </p:cNvPr>
          <p:cNvSpPr>
            <a:spLocks noGrp="1"/>
          </p:cNvSpPr>
          <p:nvPr>
            <p:ph idx="1"/>
          </p:nvPr>
        </p:nvSpPr>
        <p:spPr>
          <a:xfrm>
            <a:off x="237191" y="714277"/>
            <a:ext cx="8035964" cy="602782"/>
          </a:xfrm>
        </p:spPr>
        <p:txBody>
          <a:bodyPr>
            <a:normAutofit/>
          </a:bodyPr>
          <a:lstStyle/>
          <a:p>
            <a:pPr marL="0" indent="0">
              <a:buNone/>
            </a:pPr>
            <a:r>
              <a:rPr lang="es-GB" sz="2500"/>
              <a:t>Lee y escucha el texto sobre el Día de Muertos:</a:t>
            </a:r>
            <a:endParaRPr lang="es-GB" sz="2500" dirty="0"/>
          </a:p>
        </p:txBody>
      </p:sp>
      <p:pic>
        <p:nvPicPr>
          <p:cNvPr id="4" name="Imagen 3">
            <a:extLst>
              <a:ext uri="{FF2B5EF4-FFF2-40B4-BE49-F238E27FC236}">
                <a16:creationId xmlns:a16="http://schemas.microsoft.com/office/drawing/2014/main" id="{99D7FDB1-9410-D64C-9ABF-9411B6754661}"/>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267618" y="2872386"/>
            <a:ext cx="1757851" cy="1386191"/>
          </a:xfrm>
          <a:prstGeom prst="rect">
            <a:avLst/>
          </a:prstGeom>
        </p:spPr>
      </p:pic>
      <p:sp>
        <p:nvSpPr>
          <p:cNvPr id="5" name="Rounded Rectangle 11">
            <a:extLst>
              <a:ext uri="{FF2B5EF4-FFF2-40B4-BE49-F238E27FC236}">
                <a16:creationId xmlns:a16="http://schemas.microsoft.com/office/drawing/2014/main" id="{537CE922-6AD0-AA49-A2C9-F79B4DA6D541}"/>
              </a:ext>
            </a:extLst>
          </p:cNvPr>
          <p:cNvSpPr/>
          <p:nvPr/>
        </p:nvSpPr>
        <p:spPr>
          <a:xfrm>
            <a:off x="9773588" y="139203"/>
            <a:ext cx="218122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Marcador de contenido 2">
            <a:extLst>
              <a:ext uri="{FF2B5EF4-FFF2-40B4-BE49-F238E27FC236}">
                <a16:creationId xmlns:a16="http://schemas.microsoft.com/office/drawing/2014/main" id="{8C0485C1-CD2C-6947-B491-B174914CD507}"/>
              </a:ext>
            </a:extLst>
          </p:cNvPr>
          <p:cNvSpPr txBox="1">
            <a:spLocks/>
          </p:cNvSpPr>
          <p:nvPr/>
        </p:nvSpPr>
        <p:spPr>
          <a:xfrm>
            <a:off x="237190" y="1409075"/>
            <a:ext cx="9851507" cy="49014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GB" sz="2200" dirty="0"/>
              <a:t>México tiene muchas tradiciones, pero su</a:t>
            </a:r>
            <a:r>
              <a:rPr lang="es-GB" sz="2200" b="1" dirty="0"/>
              <a:t> </a:t>
            </a:r>
            <a:r>
              <a:rPr lang="es-GB" sz="2200" dirty="0"/>
              <a:t>tradición del Día de Muertos es especialmente conocida. Es una costumbre única y muy importante para su</a:t>
            </a:r>
            <a:r>
              <a:rPr lang="es-GB" sz="2200" b="1" dirty="0"/>
              <a:t> </a:t>
            </a:r>
            <a:r>
              <a:rPr lang="es-GB" sz="2200" dirty="0"/>
              <a:t>comunidad porque es una forma de pensar en los muertos. Para los mexicanos, los muertos vienen a </a:t>
            </a:r>
            <a:r>
              <a:rPr lang="es-GB" sz="2200"/>
              <a:t>la </a:t>
            </a:r>
            <a:r>
              <a:rPr lang="en-GB" sz="2200"/>
              <a:t>t</a:t>
            </a:r>
            <a:r>
              <a:rPr lang="es-GB" sz="2200"/>
              <a:t>ierra </a:t>
            </a:r>
            <a:r>
              <a:rPr lang="es-GB" sz="2200" dirty="0"/>
              <a:t>este día.</a:t>
            </a:r>
          </a:p>
          <a:p>
            <a:pPr marL="0" indent="0">
              <a:buNone/>
            </a:pPr>
            <a:r>
              <a:rPr lang="es-GB" sz="2200" dirty="0"/>
              <a:t>Nadia es mexicana y celebra el Día de Muertos con su</a:t>
            </a:r>
            <a:r>
              <a:rPr lang="es-GB" sz="2200" b="1" dirty="0"/>
              <a:t> </a:t>
            </a:r>
            <a:r>
              <a:rPr lang="es-GB" sz="2200" dirty="0"/>
              <a:t>familia. Por la mañana se levanta temprano para ayudar a su abuela: preparan pan* de muerto y un poco de fruta para el altar. Su altar </a:t>
            </a:r>
            <a:r>
              <a:rPr lang="es-GB" sz="2200"/>
              <a:t>tiene varios</a:t>
            </a:r>
            <a:r>
              <a:rPr lang="en-GB" sz="2200"/>
              <a:t>*</a:t>
            </a:r>
            <a:r>
              <a:rPr lang="es-GB" sz="2200"/>
              <a:t> </a:t>
            </a:r>
            <a:r>
              <a:rPr lang="es-GB" sz="2200" dirty="0"/>
              <a:t>niveles. L</a:t>
            </a:r>
            <a:r>
              <a:rPr lang="es-ES" sz="2200" dirty="0"/>
              <a:t>os niveles del altar son las diferentes partes del mundo: el primer nivel es la tierra y el segundo nivel es </a:t>
            </a:r>
            <a:r>
              <a:rPr lang="es-ES" sz="2200"/>
              <a:t>el cielo*. </a:t>
            </a:r>
            <a:r>
              <a:rPr lang="es-ES" sz="2200" dirty="0"/>
              <a:t>Nadia pone allí fotos de su abuelo y se sienta al lado de su</a:t>
            </a:r>
            <a:r>
              <a:rPr lang="es-ES" sz="2200" b="1" dirty="0"/>
              <a:t> </a:t>
            </a:r>
            <a:r>
              <a:rPr lang="es-ES" sz="2200" dirty="0"/>
              <a:t>abuela. Se queda unas horas en casa con su familia y se acuerda de su abuelo muerto. </a:t>
            </a:r>
          </a:p>
          <a:p>
            <a:pPr marL="0" indent="0">
              <a:buNone/>
            </a:pPr>
            <a:r>
              <a:rPr lang="es-ES" sz="2200" dirty="0"/>
              <a:t>Por la tarde se pone ropa divertida, se pinta de blanco y negro y va a la calle con su hermano. En su barrio hay un festival con música fuerte y luces de colores. ¡Es muy divertido!</a:t>
            </a:r>
            <a:endParaRPr lang="es-GB" sz="2200" dirty="0"/>
          </a:p>
        </p:txBody>
      </p:sp>
      <p:pic>
        <p:nvPicPr>
          <p:cNvPr id="23" name="Imagen 22">
            <a:extLst>
              <a:ext uri="{FF2B5EF4-FFF2-40B4-BE49-F238E27FC236}">
                <a16:creationId xmlns:a16="http://schemas.microsoft.com/office/drawing/2014/main" id="{DDA78F3B-31ED-9E47-9FE7-7CD21B812385}"/>
              </a:ext>
            </a:extLst>
          </p:cNvPr>
          <p:cNvPicPr>
            <a:picLocks noChangeAspect="1"/>
          </p:cNvPicPr>
          <p:nvPr/>
        </p:nvPicPr>
        <p:blipFill>
          <a:blip r:embed="rId6"/>
          <a:stretch>
            <a:fillRect/>
          </a:stretch>
        </p:blipFill>
        <p:spPr>
          <a:xfrm>
            <a:off x="8569805" y="153539"/>
            <a:ext cx="1028700" cy="1244600"/>
          </a:xfrm>
          <a:prstGeom prst="rect">
            <a:avLst/>
          </a:prstGeom>
        </p:spPr>
      </p:pic>
      <p:pic>
        <p:nvPicPr>
          <p:cNvPr id="1026" name="Picture 2" descr="closeup photo of woman wearing pink top">
            <a:extLst>
              <a:ext uri="{FF2B5EF4-FFF2-40B4-BE49-F238E27FC236}">
                <a16:creationId xmlns:a16="http://schemas.microsoft.com/office/drawing/2014/main" id="{B8D24684-5166-1647-9A30-84CDF88906B7}"/>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1356" t="8470" r="10419" b="1898"/>
          <a:stretch/>
        </p:blipFill>
        <p:spPr bwMode="auto">
          <a:xfrm>
            <a:off x="10248773" y="4344992"/>
            <a:ext cx="1757851" cy="1339474"/>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le 16">
            <a:extLst>
              <a:ext uri="{FF2B5EF4-FFF2-40B4-BE49-F238E27FC236}">
                <a16:creationId xmlns:a16="http://schemas.microsoft.com/office/drawing/2014/main" id="{9D4AAF4B-E9C9-5449-8DD2-9DD54E797EC5}"/>
              </a:ext>
            </a:extLst>
          </p:cNvPr>
          <p:cNvSpPr/>
          <p:nvPr/>
        </p:nvSpPr>
        <p:spPr>
          <a:xfrm>
            <a:off x="10469046" y="876779"/>
            <a:ext cx="1246610" cy="214219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Action Button: Custom 22">
            <a:hlinkClick r:id="" action="ppaction://noaction" highlightClick="1">
              <a:snd r:embed="rId8" name="Text part 1.wav"/>
            </a:hlinkClick>
            <a:extLst>
              <a:ext uri="{FF2B5EF4-FFF2-40B4-BE49-F238E27FC236}">
                <a16:creationId xmlns:a16="http://schemas.microsoft.com/office/drawing/2014/main" id="{33EFD365-4E9C-8E40-949A-0051D0C0E82E}"/>
              </a:ext>
            </a:extLst>
          </p:cNvPr>
          <p:cNvSpPr/>
          <p:nvPr/>
        </p:nvSpPr>
        <p:spPr>
          <a:xfrm>
            <a:off x="10641051" y="1002557"/>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9" name="Action Button: Custom 22">
            <a:hlinkClick r:id="" action="ppaction://noaction" highlightClick="1">
              <a:snd r:embed="rId9" name="Text part 2.wav"/>
            </a:hlinkClick>
            <a:extLst>
              <a:ext uri="{FF2B5EF4-FFF2-40B4-BE49-F238E27FC236}">
                <a16:creationId xmlns:a16="http://schemas.microsoft.com/office/drawing/2014/main" id="{95107CB5-FA40-1448-B385-B5C8D2A1B242}"/>
              </a:ext>
            </a:extLst>
          </p:cNvPr>
          <p:cNvSpPr/>
          <p:nvPr/>
        </p:nvSpPr>
        <p:spPr>
          <a:xfrm>
            <a:off x="10657947" y="1516718"/>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0" name="Action Button: Custom 22">
            <a:hlinkClick r:id="" action="ppaction://noaction" highlightClick="1">
              <a:snd r:embed="rId10" name="Text part 3.wav"/>
            </a:hlinkClick>
            <a:extLst>
              <a:ext uri="{FF2B5EF4-FFF2-40B4-BE49-F238E27FC236}">
                <a16:creationId xmlns:a16="http://schemas.microsoft.com/office/drawing/2014/main" id="{3643201F-9D52-1748-9DCE-5793469474E5}"/>
              </a:ext>
            </a:extLst>
          </p:cNvPr>
          <p:cNvSpPr/>
          <p:nvPr/>
        </p:nvSpPr>
        <p:spPr>
          <a:xfrm>
            <a:off x="10657947" y="2030879"/>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1" name="Action Button: Custom 22">
            <a:hlinkClick r:id="" action="ppaction://noaction" highlightClick="1">
              <a:snd r:embed="rId11" name="Text part 4.wav"/>
            </a:hlinkClick>
            <a:extLst>
              <a:ext uri="{FF2B5EF4-FFF2-40B4-BE49-F238E27FC236}">
                <a16:creationId xmlns:a16="http://schemas.microsoft.com/office/drawing/2014/main" id="{DAFB98C6-1757-204B-A58E-022718B6BD52}"/>
              </a:ext>
            </a:extLst>
          </p:cNvPr>
          <p:cNvSpPr/>
          <p:nvPr/>
        </p:nvSpPr>
        <p:spPr>
          <a:xfrm>
            <a:off x="10657947" y="2545040"/>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2" name="Action Button: Custom 22">
            <a:hlinkClick r:id="" action="ppaction://noaction" highlightClick="1">
              <a:snd r:embed="rId12" name="Text part 5.wav"/>
            </a:hlinkClick>
            <a:extLst>
              <a:ext uri="{FF2B5EF4-FFF2-40B4-BE49-F238E27FC236}">
                <a16:creationId xmlns:a16="http://schemas.microsoft.com/office/drawing/2014/main" id="{FE8C7FE7-CB4D-6E4F-AE9A-BC7F1BDFE0F5}"/>
              </a:ext>
            </a:extLst>
          </p:cNvPr>
          <p:cNvSpPr/>
          <p:nvPr/>
        </p:nvSpPr>
        <p:spPr>
          <a:xfrm>
            <a:off x="11165432" y="995732"/>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3" name="Action Button: Custom 22">
            <a:hlinkClick r:id="" action="ppaction://noaction" highlightClick="1">
              <a:snd r:embed="rId13" name="Text part 6.wav"/>
            </a:hlinkClick>
            <a:extLst>
              <a:ext uri="{FF2B5EF4-FFF2-40B4-BE49-F238E27FC236}">
                <a16:creationId xmlns:a16="http://schemas.microsoft.com/office/drawing/2014/main" id="{60D00BC8-E85B-B242-BE49-A478C327D9F5}"/>
              </a:ext>
            </a:extLst>
          </p:cNvPr>
          <p:cNvSpPr/>
          <p:nvPr/>
        </p:nvSpPr>
        <p:spPr>
          <a:xfrm>
            <a:off x="11165432" y="1509893"/>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6" name="CuadroTexto 25">
            <a:extLst>
              <a:ext uri="{FF2B5EF4-FFF2-40B4-BE49-F238E27FC236}">
                <a16:creationId xmlns:a16="http://schemas.microsoft.com/office/drawing/2014/main" id="{E45F6FF5-29B8-3446-AF70-204D66147B94}"/>
              </a:ext>
            </a:extLst>
          </p:cNvPr>
          <p:cNvSpPr txBox="1"/>
          <p:nvPr/>
        </p:nvSpPr>
        <p:spPr>
          <a:xfrm>
            <a:off x="4980975" y="5895688"/>
            <a:ext cx="7144350" cy="400110"/>
          </a:xfrm>
          <a:prstGeom prst="rect">
            <a:avLst/>
          </a:prstGeom>
          <a:solidFill>
            <a:schemeClr val="accent4">
              <a:lumMod val="20000"/>
              <a:lumOff val="80000"/>
            </a:schemeClr>
          </a:solidFill>
        </p:spPr>
        <p:txBody>
          <a:bodyPr wrap="square" rtlCol="0">
            <a:spAutoFit/>
          </a:bodyPr>
          <a:lstStyle/>
          <a:p>
            <a:r>
              <a:rPr lang="en-GB" sz="2000" dirty="0">
                <a:solidFill>
                  <a:schemeClr val="accent5">
                    <a:lumMod val="50000"/>
                  </a:schemeClr>
                </a:solidFill>
              </a:rPr>
              <a:t>*el </a:t>
            </a:r>
            <a:r>
              <a:rPr lang="es-GB" sz="2000">
                <a:solidFill>
                  <a:schemeClr val="accent5">
                    <a:lumMod val="50000"/>
                  </a:schemeClr>
                </a:solidFill>
              </a:rPr>
              <a:t>pan = bread</a:t>
            </a:r>
            <a:r>
              <a:rPr lang="en-GB" sz="2000" dirty="0">
                <a:solidFill>
                  <a:schemeClr val="accent5">
                    <a:lumMod val="50000"/>
                  </a:schemeClr>
                </a:solidFill>
              </a:rPr>
              <a:t>; *el </a:t>
            </a:r>
            <a:r>
              <a:rPr lang="en-GB" sz="2000" dirty="0" err="1">
                <a:solidFill>
                  <a:schemeClr val="accent5">
                    <a:lumMod val="50000"/>
                  </a:schemeClr>
                </a:solidFill>
              </a:rPr>
              <a:t>cielo</a:t>
            </a:r>
            <a:r>
              <a:rPr lang="en-GB" sz="2000" dirty="0">
                <a:solidFill>
                  <a:schemeClr val="accent5">
                    <a:lumMod val="50000"/>
                  </a:schemeClr>
                </a:solidFill>
              </a:rPr>
              <a:t> = sky, heaven; *</a:t>
            </a:r>
            <a:r>
              <a:rPr lang="en-GB" sz="2000" dirty="0" err="1">
                <a:solidFill>
                  <a:schemeClr val="accent5">
                    <a:lumMod val="50000"/>
                  </a:schemeClr>
                </a:solidFill>
              </a:rPr>
              <a:t>varios</a:t>
            </a:r>
            <a:r>
              <a:rPr lang="en-GB" sz="2000" dirty="0">
                <a:solidFill>
                  <a:schemeClr val="accent5">
                    <a:lumMod val="50000"/>
                  </a:schemeClr>
                </a:solidFill>
              </a:rPr>
              <a:t> = various</a:t>
            </a:r>
            <a:endParaRPr lang="es-GB" sz="2000" dirty="0">
              <a:solidFill>
                <a:schemeClr val="accent5">
                  <a:lumMod val="50000"/>
                </a:schemeClr>
              </a:solidFill>
            </a:endParaRPr>
          </a:p>
        </p:txBody>
      </p:sp>
      <p:grpSp>
        <p:nvGrpSpPr>
          <p:cNvPr id="25" name="Grupo 24">
            <a:extLst>
              <a:ext uri="{FF2B5EF4-FFF2-40B4-BE49-F238E27FC236}">
                <a16:creationId xmlns:a16="http://schemas.microsoft.com/office/drawing/2014/main" id="{DC446E14-D4BF-ED4A-96E6-47B192B02653}"/>
              </a:ext>
            </a:extLst>
          </p:cNvPr>
          <p:cNvGrpSpPr/>
          <p:nvPr/>
        </p:nvGrpSpPr>
        <p:grpSpPr>
          <a:xfrm>
            <a:off x="3423576" y="1252031"/>
            <a:ext cx="5284849" cy="3562505"/>
            <a:chOff x="5754034" y="1886420"/>
            <a:chExt cx="5284849" cy="3562505"/>
          </a:xfrm>
        </p:grpSpPr>
        <p:sp>
          <p:nvSpPr>
            <p:cNvPr id="24" name="Llamada ovalada 23">
              <a:extLst>
                <a:ext uri="{FF2B5EF4-FFF2-40B4-BE49-F238E27FC236}">
                  <a16:creationId xmlns:a16="http://schemas.microsoft.com/office/drawing/2014/main" id="{7C0BA11E-4379-2E47-81CF-14F65C281675}"/>
                </a:ext>
              </a:extLst>
            </p:cNvPr>
            <p:cNvSpPr/>
            <p:nvPr/>
          </p:nvSpPr>
          <p:spPr>
            <a:xfrm>
              <a:off x="5754034" y="1886420"/>
              <a:ext cx="5284849" cy="3562505"/>
            </a:xfrm>
            <a:prstGeom prst="wedgeEllipseCallout">
              <a:avLst>
                <a:gd name="adj1" fmla="val -66169"/>
                <a:gd name="adj2" fmla="val 14414"/>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s-GB" sz="2000" dirty="0">
                  <a:solidFill>
                    <a:schemeClr val="accent5">
                      <a:lumMod val="50000"/>
                    </a:schemeClr>
                  </a:solidFill>
                </a:rPr>
                <a:t>‘Pan de muerto’ es un tipo de pan tradicional en este día.</a:t>
              </a:r>
            </a:p>
          </p:txBody>
        </p:sp>
        <p:pic>
          <p:nvPicPr>
            <p:cNvPr id="2050" name="Picture 2" descr="Pan, Pan Dulce, Comida, Tradicionales, Café, Flores">
              <a:extLst>
                <a:ext uri="{FF2B5EF4-FFF2-40B4-BE49-F238E27FC236}">
                  <a16:creationId xmlns:a16="http://schemas.microsoft.com/office/drawing/2014/main" id="{7339592A-1E29-344F-8A14-4750471C2CFD}"/>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19205" b="20546"/>
            <a:stretch/>
          </p:blipFill>
          <p:spPr bwMode="auto">
            <a:xfrm>
              <a:off x="7249741" y="2151107"/>
              <a:ext cx="2129420" cy="1783944"/>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Imagen 22" descr="Dibujo animado de un personaje animado&#10;&#10;Descripción generada automáticamente con confianza media">
            <a:extLst>
              <a:ext uri="{FF2B5EF4-FFF2-40B4-BE49-F238E27FC236}">
                <a16:creationId xmlns:a16="http://schemas.microsoft.com/office/drawing/2014/main" id="{1C1772CF-83D1-7342-8673-136EADC821AE}"/>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7976298" y="143283"/>
            <a:ext cx="582982" cy="1242156"/>
          </a:xfrm>
          <a:prstGeom prst="rect">
            <a:avLst/>
          </a:prstGeom>
        </p:spPr>
      </p:pic>
      <p:cxnSp>
        <p:nvCxnSpPr>
          <p:cNvPr id="8" name="Straight Connector 7"/>
          <p:cNvCxnSpPr/>
          <p:nvPr/>
        </p:nvCxnSpPr>
        <p:spPr>
          <a:xfrm flipV="1">
            <a:off x="411480" y="3672840"/>
            <a:ext cx="2072640" cy="7620"/>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sp>
        <p:nvSpPr>
          <p:cNvPr id="34" name="Action Button: Custom 22">
            <a:hlinkClick r:id="" action="ppaction://noaction" highlightClick="1">
              <a:snd r:embed="rId16" name="Text part 7.wav"/>
            </a:hlinkClick>
            <a:extLst>
              <a:ext uri="{FF2B5EF4-FFF2-40B4-BE49-F238E27FC236}">
                <a16:creationId xmlns:a16="http://schemas.microsoft.com/office/drawing/2014/main" id="{60D00BC8-E85B-B242-BE49-A478C327D9F5}"/>
              </a:ext>
            </a:extLst>
          </p:cNvPr>
          <p:cNvSpPr/>
          <p:nvPr/>
        </p:nvSpPr>
        <p:spPr>
          <a:xfrm>
            <a:off x="11165432" y="2022900"/>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7</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4" name="Full tex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9685291" y="740256"/>
            <a:ext cx="609600" cy="609600"/>
          </a:xfrm>
          <a:prstGeom prst="rect">
            <a:avLst/>
          </a:prstGeom>
        </p:spPr>
      </p:pic>
    </p:spTree>
    <p:extLst>
      <p:ext uri="{BB962C8B-B14F-4D97-AF65-F5344CB8AC3E}">
        <p14:creationId xmlns:p14="http://schemas.microsoft.com/office/powerpoint/2010/main" val="4259013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5"/>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4"/>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19881" fill="hold"/>
                                        <p:tgtEl>
                                          <p:spTgt spid="14"/>
                                        </p:tgtEl>
                                      </p:cBhvr>
                                    </p:cmd>
                                  </p:childTnLst>
                                </p:cTn>
                              </p:par>
                            </p:childTnLst>
                          </p:cTn>
                        </p:par>
                      </p:childTnLst>
                    </p:cTn>
                  </p:par>
                </p:childTnLst>
              </p:cTn>
              <p:nextCondLst>
                <p:cond evt="onClick" delay="0">
                  <p:tgtEl>
                    <p:spTgt spid="14"/>
                  </p:tgtEl>
                </p:cond>
              </p:nextCondLst>
            </p:seq>
            <p:audio>
              <p:cMediaNode vol="80000">
                <p:cTn id="20" fill="hold" display="0">
                  <p:stCondLst>
                    <p:cond delay="indefinite"/>
                  </p:stCondLst>
                  <p:endCondLst>
                    <p:cond evt="onStopAudio" delay="0">
                      <p:tgtEl>
                        <p:sldTgt/>
                      </p:tgtEl>
                    </p:cond>
                  </p:endCondLst>
                </p:cTn>
                <p:tgtEl>
                  <p:spTgt spid="1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CB692-988C-3E4A-B4D4-98253103DD77}"/>
              </a:ext>
            </a:extLst>
          </p:cNvPr>
          <p:cNvSpPr>
            <a:spLocks noGrp="1"/>
          </p:cNvSpPr>
          <p:nvPr>
            <p:ph type="title"/>
          </p:nvPr>
        </p:nvSpPr>
        <p:spPr>
          <a:xfrm>
            <a:off x="582562" y="3440059"/>
            <a:ext cx="10515600" cy="1179871"/>
          </a:xfrm>
        </p:spPr>
        <p:txBody>
          <a:bodyPr>
            <a:normAutofit/>
          </a:bodyPr>
          <a:lstStyle/>
          <a:p>
            <a:r>
              <a:rPr lang="en-US" dirty="0"/>
              <a:t>Be wary of ‘straw men’ </a:t>
            </a:r>
          </a:p>
        </p:txBody>
      </p:sp>
      <p:sp>
        <p:nvSpPr>
          <p:cNvPr id="4" name="Oval Callout 3">
            <a:extLst>
              <a:ext uri="{FF2B5EF4-FFF2-40B4-BE49-F238E27FC236}">
                <a16:creationId xmlns:a16="http://schemas.microsoft.com/office/drawing/2014/main" id="{42EB9241-FD14-EC4F-ABBC-A7FD9FE097B0}"/>
              </a:ext>
            </a:extLst>
          </p:cNvPr>
          <p:cNvSpPr/>
          <p:nvPr/>
        </p:nvSpPr>
        <p:spPr>
          <a:xfrm>
            <a:off x="0" y="199100"/>
            <a:ext cx="7279762" cy="2448232"/>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“Using texts with all familiar words is unchallenging!”</a:t>
            </a:r>
            <a:endParaRPr lang="en-US" dirty="0"/>
          </a:p>
        </p:txBody>
      </p:sp>
      <p:sp>
        <p:nvSpPr>
          <p:cNvPr id="8" name="Cloud Callout 7">
            <a:extLst>
              <a:ext uri="{FF2B5EF4-FFF2-40B4-BE49-F238E27FC236}">
                <a16:creationId xmlns:a16="http://schemas.microsoft.com/office/drawing/2014/main" id="{7BDC00C6-03B6-4A4E-939E-819608971EDA}"/>
              </a:ext>
            </a:extLst>
          </p:cNvPr>
          <p:cNvSpPr/>
          <p:nvPr/>
        </p:nvSpPr>
        <p:spPr>
          <a:xfrm>
            <a:off x="582562" y="2455288"/>
            <a:ext cx="8576186" cy="3546991"/>
          </a:xfrm>
          <a:prstGeom prst="cloudCallout">
            <a:avLst>
              <a:gd name="adj1" fmla="val -28400"/>
              <a:gd name="adj2" fmla="val 550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Claiming to shoot down an idea that no one actually proposed in the first place! </a:t>
            </a:r>
          </a:p>
        </p:txBody>
      </p:sp>
      <p:sp>
        <p:nvSpPr>
          <p:cNvPr id="9" name="Oval Callout 8">
            <a:extLst>
              <a:ext uri="{FF2B5EF4-FFF2-40B4-BE49-F238E27FC236}">
                <a16:creationId xmlns:a16="http://schemas.microsoft.com/office/drawing/2014/main" id="{2B9043B7-F369-634D-9994-F107602CE4D6}"/>
              </a:ext>
            </a:extLst>
          </p:cNvPr>
          <p:cNvSpPr/>
          <p:nvPr/>
        </p:nvSpPr>
        <p:spPr>
          <a:xfrm>
            <a:off x="6076336" y="176978"/>
            <a:ext cx="5967275" cy="3392129"/>
          </a:xfrm>
          <a:prstGeom prst="wedgeEllipseCallout">
            <a:avLst>
              <a:gd name="adj1" fmla="val 35130"/>
              <a:gd name="adj2" fmla="val -444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Who would really recommend </a:t>
            </a:r>
            <a:r>
              <a:rPr lang="en-US" sz="3200" i="1" dirty="0"/>
              <a:t>always </a:t>
            </a:r>
            <a:r>
              <a:rPr lang="en-US" sz="3200" dirty="0"/>
              <a:t>using texts in which </a:t>
            </a:r>
            <a:r>
              <a:rPr lang="en-US" sz="3200" i="1" dirty="0"/>
              <a:t>all</a:t>
            </a:r>
            <a:r>
              <a:rPr lang="en-US" sz="3200" dirty="0"/>
              <a:t> the words are </a:t>
            </a:r>
            <a:r>
              <a:rPr lang="en-US" sz="3200" i="1" dirty="0"/>
              <a:t>completely</a:t>
            </a:r>
            <a:r>
              <a:rPr lang="en-US" sz="3200" dirty="0"/>
              <a:t> known to </a:t>
            </a:r>
            <a:r>
              <a:rPr lang="en-US" sz="3200" i="1" dirty="0"/>
              <a:t>all </a:t>
            </a:r>
            <a:r>
              <a:rPr lang="en-US" sz="3200" dirty="0"/>
              <a:t>learners? </a:t>
            </a:r>
          </a:p>
        </p:txBody>
      </p:sp>
      <p:sp>
        <p:nvSpPr>
          <p:cNvPr id="10" name="Oval Callout 9">
            <a:extLst>
              <a:ext uri="{FF2B5EF4-FFF2-40B4-BE49-F238E27FC236}">
                <a16:creationId xmlns:a16="http://schemas.microsoft.com/office/drawing/2014/main" id="{5D87D4D3-098D-7A4F-89C0-E9F968EE5282}"/>
              </a:ext>
            </a:extLst>
          </p:cNvPr>
          <p:cNvSpPr/>
          <p:nvPr/>
        </p:nvSpPr>
        <p:spPr>
          <a:xfrm>
            <a:off x="737869" y="2562525"/>
            <a:ext cx="10483850" cy="3779278"/>
          </a:xfrm>
          <a:prstGeom prst="wedgeEllipseCallout">
            <a:avLst>
              <a:gd name="adj1" fmla="val 35130"/>
              <a:gd name="adj2" fmla="val -444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And what is meant by ‘familiar’? </a:t>
            </a:r>
          </a:p>
          <a:p>
            <a:pPr algn="ctr"/>
            <a:r>
              <a:rPr lang="en-US" sz="3200" dirty="0"/>
              <a:t>Known </a:t>
            </a:r>
            <a:r>
              <a:rPr lang="en-US" sz="3200" i="1" dirty="0"/>
              <a:t>without fail</a:t>
            </a:r>
            <a:r>
              <a:rPr lang="en-US" sz="3200" dirty="0"/>
              <a:t>? </a:t>
            </a:r>
          </a:p>
          <a:p>
            <a:pPr algn="ctr"/>
            <a:r>
              <a:rPr lang="en-US" sz="3200" dirty="0"/>
              <a:t>Or … Introduced last week? </a:t>
            </a:r>
          </a:p>
          <a:p>
            <a:pPr algn="ctr"/>
            <a:r>
              <a:rPr lang="en-US" sz="3200" dirty="0"/>
              <a:t>Revisited last year?</a:t>
            </a:r>
          </a:p>
        </p:txBody>
      </p:sp>
      <p:sp>
        <p:nvSpPr>
          <p:cNvPr id="3" name="Rectangular Callout 2">
            <a:extLst>
              <a:ext uri="{FF2B5EF4-FFF2-40B4-BE49-F238E27FC236}">
                <a16:creationId xmlns:a16="http://schemas.microsoft.com/office/drawing/2014/main" id="{9683E770-981E-EF4A-BC67-CEC89BFA2DB5}"/>
              </a:ext>
            </a:extLst>
          </p:cNvPr>
          <p:cNvSpPr/>
          <p:nvPr/>
        </p:nvSpPr>
        <p:spPr>
          <a:xfrm>
            <a:off x="764069" y="2432413"/>
            <a:ext cx="9133660" cy="3478000"/>
          </a:xfrm>
          <a:prstGeom prst="wedgeRectCallou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On average, year 11s know between 550-850 words. So, out of a word list of </a:t>
            </a:r>
            <a:r>
              <a:rPr lang="en-US" sz="2800" b="1" i="1" dirty="0"/>
              <a:t>1750</a:t>
            </a:r>
            <a:r>
              <a:rPr lang="en-US" sz="2800" dirty="0"/>
              <a:t>, some words are still going to be ‘unfamiliar’ in their GCSEs -&gt; </a:t>
            </a:r>
          </a:p>
          <a:p>
            <a:pPr algn="ctr"/>
            <a:r>
              <a:rPr lang="en-US" sz="2800" dirty="0"/>
              <a:t>Inferencing </a:t>
            </a:r>
            <a:r>
              <a:rPr lang="en-US" sz="2800" b="1" dirty="0"/>
              <a:t>will</a:t>
            </a:r>
            <a:r>
              <a:rPr lang="en-US" sz="2800" dirty="0"/>
              <a:t> still be needed by most students for some words </a:t>
            </a:r>
          </a:p>
        </p:txBody>
      </p:sp>
      <p:pic>
        <p:nvPicPr>
          <p:cNvPr id="5" name="Picture 4">
            <a:extLst>
              <a:ext uri="{FF2B5EF4-FFF2-40B4-BE49-F238E27FC236}">
                <a16:creationId xmlns:a16="http://schemas.microsoft.com/office/drawing/2014/main" id="{767E8744-7047-9B44-8A5D-B069F2FFA04C}"/>
              </a:ext>
            </a:extLst>
          </p:cNvPr>
          <p:cNvPicPr>
            <a:picLocks noChangeAspect="1"/>
          </p:cNvPicPr>
          <p:nvPr/>
        </p:nvPicPr>
        <p:blipFill rotWithShape="1">
          <a:blip r:embed="rId3"/>
          <a:srcRect l="27974"/>
          <a:stretch/>
        </p:blipFill>
        <p:spPr>
          <a:xfrm>
            <a:off x="9741310" y="3440059"/>
            <a:ext cx="2407373" cy="2901744"/>
          </a:xfrm>
          <a:prstGeom prst="rect">
            <a:avLst/>
          </a:prstGeom>
        </p:spPr>
      </p:pic>
    </p:spTree>
    <p:extLst>
      <p:ext uri="{BB962C8B-B14F-4D97-AF65-F5344CB8AC3E}">
        <p14:creationId xmlns:p14="http://schemas.microsoft.com/office/powerpoint/2010/main" val="853169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5"/>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8" grpId="1" animBg="1"/>
      <p:bldP spid="9" grpId="0" animBg="1"/>
      <p:bldP spid="10" grpId="0" animBg="1"/>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05F9D8-567D-4AEB-AA6E-A1DF2EAA0FA9}"/>
              </a:ext>
            </a:extLst>
          </p:cNvPr>
          <p:cNvSpPr txBox="1"/>
          <p:nvPr/>
        </p:nvSpPr>
        <p:spPr>
          <a:xfrm>
            <a:off x="123675" y="1209217"/>
            <a:ext cx="7411141" cy="43858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5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Comment dit-on les mots orange en anglais ?</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575126" cy="707849"/>
          </a:xfrm>
        </p:spPr>
        <p:txBody>
          <a:bodyPr>
            <a:normAutofit/>
          </a:bodyPr>
          <a:lstStyle/>
          <a:p>
            <a:r>
              <a:rPr lang="en-GB" sz="3600" b="1" dirty="0">
                <a:solidFill>
                  <a:schemeClr val="bg1"/>
                </a:solidFill>
              </a:rPr>
              <a:t>Le festival de Dieppe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972800" y="249869"/>
            <a:ext cx="937120"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F3E11188-B433-5A4A-A669-78C0EE9B8445}"/>
              </a:ext>
            </a:extLst>
          </p:cNvPr>
          <p:cNvSpPr txBox="1"/>
          <p:nvPr/>
        </p:nvSpPr>
        <p:spPr>
          <a:xfrm>
            <a:off x="134280" y="1716108"/>
            <a:ext cx="11729920"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festival de Dieppe est le plus grand* festival de cerfs-volants* au monde.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On trouve </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festival sur la plage.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Les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visiteurs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viennent de beaucoup de pays pour </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regarder</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des cerfs-volants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traditionnels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l'art et des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acrobates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aspect important du festival est qu’on peut visiter sans </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acheter</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billet. Il est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gratuit</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y a beaucoup d'activités pour les enfants et le festival </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encourage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l'imagination. Cet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événement</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culturel célèbre les relations internationales. Pendant le dernier week-end du </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festival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on regarde les cerfs-volants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illuminés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pendant un show son* et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lumière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Je pense à visiter le </a:t>
            </a:r>
            <a:b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festival. </a:t>
            </a:r>
            <a:r>
              <a:rPr kumimoji="0" lang="fr-FR"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 veut voyager au festival avec ma famille ?</a:t>
            </a:r>
            <a:endParaRPr kumimoji="0" lang="en-US"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050" name="Picture 2" descr="Kite, Festival, Beach, Color, Wind, Sky, Fly">
            <a:extLst>
              <a:ext uri="{FF2B5EF4-FFF2-40B4-BE49-F238E27FC236}">
                <a16:creationId xmlns:a16="http://schemas.microsoft.com/office/drawing/2014/main" id="{9CA46838-43DF-4452-8BEE-1A3DAB51EDC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417"/>
          <a:stretch/>
        </p:blipFill>
        <p:spPr bwMode="auto">
          <a:xfrm>
            <a:off x="6568864" y="220274"/>
            <a:ext cx="2619035" cy="144192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eople, Lotus, Water Lilies, Flowers, Pond, Plants">
            <a:extLst>
              <a:ext uri="{FF2B5EF4-FFF2-40B4-BE49-F238E27FC236}">
                <a16:creationId xmlns:a16="http://schemas.microsoft.com/office/drawing/2014/main" id="{EBDDACEB-E270-4B65-8D5D-8401C4D27DF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260"/>
          <a:stretch/>
        </p:blipFill>
        <p:spPr bwMode="auto">
          <a:xfrm>
            <a:off x="9071579" y="4798932"/>
            <a:ext cx="2818209" cy="1493469"/>
          </a:xfrm>
          <a:prstGeom prst="rect">
            <a:avLst/>
          </a:prstGeom>
          <a:noFill/>
          <a:extLst>
            <a:ext uri="{909E8E84-426E-40DD-AFC4-6F175D3DCCD1}">
              <a14:hiddenFill xmlns:a14="http://schemas.microsoft.com/office/drawing/2010/main">
                <a:solidFill>
                  <a:srgbClr val="FFFFFF"/>
                </a:solidFill>
              </a14:hiddenFill>
            </a:ext>
          </a:extLst>
        </p:spPr>
      </p:pic>
      <p:sp>
        <p:nvSpPr>
          <p:cNvPr id="17" name="Speech Bubble: Rectangle 16">
            <a:extLst>
              <a:ext uri="{FF2B5EF4-FFF2-40B4-BE49-F238E27FC236}">
                <a16:creationId xmlns:a16="http://schemas.microsoft.com/office/drawing/2014/main" id="{7CFA9065-31FF-4FC0-B92C-23095E25E104}"/>
              </a:ext>
            </a:extLst>
          </p:cNvPr>
          <p:cNvSpPr/>
          <p:nvPr/>
        </p:nvSpPr>
        <p:spPr>
          <a:xfrm>
            <a:off x="1445110" y="1979970"/>
            <a:ext cx="1141862" cy="491699"/>
          </a:xfrm>
          <a:prstGeom prst="wedgeRectCallout">
            <a:avLst>
              <a:gd name="adj1" fmla="val -41126"/>
              <a:gd name="adj2" fmla="val 7082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visitors</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Speech Bubble: Rectangle 17">
            <a:extLst>
              <a:ext uri="{FF2B5EF4-FFF2-40B4-BE49-F238E27FC236}">
                <a16:creationId xmlns:a16="http://schemas.microsoft.com/office/drawing/2014/main" id="{303F08FA-D774-4850-8DAD-14A34C0E50AE}"/>
              </a:ext>
            </a:extLst>
          </p:cNvPr>
          <p:cNvSpPr/>
          <p:nvPr/>
        </p:nvSpPr>
        <p:spPr>
          <a:xfrm>
            <a:off x="2180509" y="2508436"/>
            <a:ext cx="1462077" cy="491699"/>
          </a:xfrm>
          <a:prstGeom prst="wedgeRectCallout">
            <a:avLst>
              <a:gd name="adj1" fmla="val -58862"/>
              <a:gd name="adj2" fmla="val 37519"/>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traditional</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9" name="Speech Bubble: Rectangle 18">
            <a:extLst>
              <a:ext uri="{FF2B5EF4-FFF2-40B4-BE49-F238E27FC236}">
                <a16:creationId xmlns:a16="http://schemas.microsoft.com/office/drawing/2014/main" id="{B6B51186-AFB3-45DD-9C37-677B582EF7F0}"/>
              </a:ext>
            </a:extLst>
          </p:cNvPr>
          <p:cNvSpPr/>
          <p:nvPr/>
        </p:nvSpPr>
        <p:spPr>
          <a:xfrm>
            <a:off x="5479349" y="2342627"/>
            <a:ext cx="1462077" cy="491699"/>
          </a:xfrm>
          <a:prstGeom prst="wedgeRectCallout">
            <a:avLst>
              <a:gd name="adj1" fmla="val -41126"/>
              <a:gd name="adj2" fmla="val 7082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acrobats</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0" name="Speech Bubble: Rectangle 19">
            <a:extLst>
              <a:ext uri="{FF2B5EF4-FFF2-40B4-BE49-F238E27FC236}">
                <a16:creationId xmlns:a16="http://schemas.microsoft.com/office/drawing/2014/main" id="{049EB8AD-97AA-4BB5-866B-BA61FD0CC466}"/>
              </a:ext>
            </a:extLst>
          </p:cNvPr>
          <p:cNvSpPr/>
          <p:nvPr/>
        </p:nvSpPr>
        <p:spPr>
          <a:xfrm>
            <a:off x="8012445" y="3117235"/>
            <a:ext cx="832932" cy="491699"/>
          </a:xfrm>
          <a:prstGeom prst="wedgeRectCallout">
            <a:avLst>
              <a:gd name="adj1" fmla="val -71978"/>
              <a:gd name="adj2" fmla="val -6305"/>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free</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1" name="Speech Bubble: Rectangle 20">
            <a:extLst>
              <a:ext uri="{FF2B5EF4-FFF2-40B4-BE49-F238E27FC236}">
                <a16:creationId xmlns:a16="http://schemas.microsoft.com/office/drawing/2014/main" id="{81B16812-3A98-43A4-A5E5-18AC418DF5CD}"/>
              </a:ext>
            </a:extLst>
          </p:cNvPr>
          <p:cNvSpPr/>
          <p:nvPr/>
        </p:nvSpPr>
        <p:spPr>
          <a:xfrm>
            <a:off x="4548188" y="3491680"/>
            <a:ext cx="1081894" cy="491699"/>
          </a:xfrm>
          <a:prstGeom prst="wedgeRectCallout">
            <a:avLst>
              <a:gd name="adj1" fmla="val -41126"/>
              <a:gd name="adj2" fmla="val 7082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event</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2" name="Speech Bubble: Rectangle 21">
            <a:extLst>
              <a:ext uri="{FF2B5EF4-FFF2-40B4-BE49-F238E27FC236}">
                <a16:creationId xmlns:a16="http://schemas.microsoft.com/office/drawing/2014/main" id="{D6CBDA3E-2BA2-4266-B277-4D36932FCE58}"/>
              </a:ext>
            </a:extLst>
          </p:cNvPr>
          <p:cNvSpPr/>
          <p:nvPr/>
        </p:nvSpPr>
        <p:spPr>
          <a:xfrm>
            <a:off x="8893109" y="3887327"/>
            <a:ext cx="1604820" cy="491699"/>
          </a:xfrm>
          <a:prstGeom prst="wedgeRectCallout">
            <a:avLst>
              <a:gd name="adj1" fmla="val 34173"/>
              <a:gd name="adj2" fmla="val 76378"/>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illuminated</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3" name="Speech Bubble: Rectangle 22">
            <a:extLst>
              <a:ext uri="{FF2B5EF4-FFF2-40B4-BE49-F238E27FC236}">
                <a16:creationId xmlns:a16="http://schemas.microsoft.com/office/drawing/2014/main" id="{7921FE70-FDED-4074-B593-CAC52A56E1E1}"/>
              </a:ext>
            </a:extLst>
          </p:cNvPr>
          <p:cNvSpPr/>
          <p:nvPr/>
        </p:nvSpPr>
        <p:spPr>
          <a:xfrm>
            <a:off x="5280879" y="4622612"/>
            <a:ext cx="929508" cy="491699"/>
          </a:xfrm>
          <a:prstGeom prst="wedgeRectCallout">
            <a:avLst>
              <a:gd name="adj1" fmla="val -61682"/>
              <a:gd name="adj2" fmla="val 1436"/>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light</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4" name="Speech Bubble: Rectangle 23">
            <a:extLst>
              <a:ext uri="{FF2B5EF4-FFF2-40B4-BE49-F238E27FC236}">
                <a16:creationId xmlns:a16="http://schemas.microsoft.com/office/drawing/2014/main" id="{E372412B-A6AE-4E31-8DFF-79D4D71EF855}"/>
              </a:ext>
            </a:extLst>
          </p:cNvPr>
          <p:cNvSpPr/>
          <p:nvPr/>
        </p:nvSpPr>
        <p:spPr>
          <a:xfrm>
            <a:off x="1038647" y="1279374"/>
            <a:ext cx="2034614" cy="1021736"/>
          </a:xfrm>
          <a:prstGeom prst="wedgeRectCallout">
            <a:avLst>
              <a:gd name="adj1" fmla="val -41126"/>
              <a:gd name="adj2" fmla="val 7082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What</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noun</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does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this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word</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look like?</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5" name="Speech Bubble: Rectangle 24">
            <a:extLst>
              <a:ext uri="{FF2B5EF4-FFF2-40B4-BE49-F238E27FC236}">
                <a16:creationId xmlns:a16="http://schemas.microsoft.com/office/drawing/2014/main" id="{3550C9FE-84D6-48E1-A67B-8A955C97E7C4}"/>
              </a:ext>
            </a:extLst>
          </p:cNvPr>
          <p:cNvSpPr/>
          <p:nvPr/>
        </p:nvSpPr>
        <p:spPr>
          <a:xfrm>
            <a:off x="1163201" y="1662196"/>
            <a:ext cx="2137559" cy="1021736"/>
          </a:xfrm>
          <a:prstGeom prst="wedgeRectCallout">
            <a:avLst>
              <a:gd name="adj1" fmla="val -41126"/>
              <a:gd name="adj2" fmla="val 7082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What</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adjective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does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this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word</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look like?</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6" name="Speech Bubble: Rectangle 25">
            <a:extLst>
              <a:ext uri="{FF2B5EF4-FFF2-40B4-BE49-F238E27FC236}">
                <a16:creationId xmlns:a16="http://schemas.microsoft.com/office/drawing/2014/main" id="{3ABAAA92-66C1-419C-8136-B89718C27557}"/>
              </a:ext>
            </a:extLst>
          </p:cNvPr>
          <p:cNvSpPr/>
          <p:nvPr/>
        </p:nvSpPr>
        <p:spPr>
          <a:xfrm>
            <a:off x="4976853" y="1691601"/>
            <a:ext cx="2034614" cy="1021736"/>
          </a:xfrm>
          <a:prstGeom prst="wedgeRectCallout">
            <a:avLst>
              <a:gd name="adj1" fmla="val -41126"/>
              <a:gd name="adj2" fmla="val 7082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What</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noun</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does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this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word</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look like?</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7" name="Speech Bubble: Rectangle 26">
            <a:extLst>
              <a:ext uri="{FF2B5EF4-FFF2-40B4-BE49-F238E27FC236}">
                <a16:creationId xmlns:a16="http://schemas.microsoft.com/office/drawing/2014/main" id="{5A7C0DD9-C6EC-416D-A1B6-E14EEAE384CE}"/>
              </a:ext>
            </a:extLst>
          </p:cNvPr>
          <p:cNvSpPr/>
          <p:nvPr/>
        </p:nvSpPr>
        <p:spPr>
          <a:xfrm>
            <a:off x="7625216" y="1894717"/>
            <a:ext cx="3270745" cy="1021736"/>
          </a:xfrm>
          <a:prstGeom prst="wedgeRectCallout">
            <a:avLst>
              <a:gd name="adj1" fmla="val -43277"/>
              <a:gd name="adj2" fmla="val 84595"/>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What</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does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this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sentence tell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you</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about the festival?</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8" name="Speech Bubble: Rectangle 27">
            <a:extLst>
              <a:ext uri="{FF2B5EF4-FFF2-40B4-BE49-F238E27FC236}">
                <a16:creationId xmlns:a16="http://schemas.microsoft.com/office/drawing/2014/main" id="{27825684-222C-41D6-9904-B524ED753F34}"/>
              </a:ext>
            </a:extLst>
          </p:cNvPr>
          <p:cNvSpPr/>
          <p:nvPr/>
        </p:nvSpPr>
        <p:spPr>
          <a:xfrm>
            <a:off x="3747261" y="2763442"/>
            <a:ext cx="2034614" cy="1021736"/>
          </a:xfrm>
          <a:prstGeom prst="wedgeRectCallout">
            <a:avLst>
              <a:gd name="adj1" fmla="val -41126"/>
              <a:gd name="adj2" fmla="val 7082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The start of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this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word</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looks like the English</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9" name="Speech Bubble: Rectangle 28">
            <a:extLst>
              <a:ext uri="{FF2B5EF4-FFF2-40B4-BE49-F238E27FC236}">
                <a16:creationId xmlns:a16="http://schemas.microsoft.com/office/drawing/2014/main" id="{EB06D9DA-6A69-4D79-ACE7-6D5D5611990C}"/>
              </a:ext>
            </a:extLst>
          </p:cNvPr>
          <p:cNvSpPr/>
          <p:nvPr/>
        </p:nvSpPr>
        <p:spPr>
          <a:xfrm>
            <a:off x="9988858" y="3111440"/>
            <a:ext cx="2034614" cy="1021736"/>
          </a:xfrm>
          <a:prstGeom prst="wedgeRectCallout">
            <a:avLst>
              <a:gd name="adj1" fmla="val 8138"/>
              <a:gd name="adj2" fmla="val 7082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What</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adjective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does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this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look like?</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0" name="Speech Bubble: Rectangle 29">
            <a:extLst>
              <a:ext uri="{FF2B5EF4-FFF2-40B4-BE49-F238E27FC236}">
                <a16:creationId xmlns:a16="http://schemas.microsoft.com/office/drawing/2014/main" id="{7DD47017-05ED-431E-A065-4381A39D0265}"/>
              </a:ext>
            </a:extLst>
          </p:cNvPr>
          <p:cNvSpPr/>
          <p:nvPr/>
        </p:nvSpPr>
        <p:spPr>
          <a:xfrm>
            <a:off x="1602631" y="3459659"/>
            <a:ext cx="4344921" cy="1021736"/>
          </a:xfrm>
          <a:prstGeom prst="wedgeRectCallout">
            <a:avLst>
              <a:gd name="adj1" fmla="val 10548"/>
              <a:gd name="adj2" fmla="val 78432"/>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This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word</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has the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same</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stem as the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previous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one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you</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worked</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out.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What</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might</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it</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mean</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A50D7A57-2798-4399-83BE-9D1D8FFF1877}"/>
              </a:ext>
            </a:extLst>
          </p:cNvPr>
          <p:cNvSpPr txBox="1"/>
          <p:nvPr/>
        </p:nvSpPr>
        <p:spPr>
          <a:xfrm>
            <a:off x="123675" y="5352485"/>
            <a:ext cx="8315239" cy="11541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3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What</a:t>
            </a:r>
            <a:r>
              <a:rPr kumimoji="0" lang="fr-FR"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3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words</a:t>
            </a:r>
            <a:r>
              <a:rPr kumimoji="0" lang="fr-FR"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3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that</a:t>
            </a:r>
            <a:r>
              <a:rPr kumimoji="0" lang="fr-FR"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3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you</a:t>
            </a:r>
            <a:r>
              <a:rPr kumimoji="0" lang="fr-FR"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3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already</a:t>
            </a:r>
            <a:r>
              <a:rPr kumimoji="0" lang="fr-FR"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know </a:t>
            </a:r>
            <a:r>
              <a:rPr kumimoji="0" lang="fr-FR" sz="23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could</a:t>
            </a:r>
            <a:r>
              <a:rPr kumimoji="0" lang="fr-FR"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3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you</a:t>
            </a:r>
            <a:r>
              <a:rPr kumimoji="0" lang="fr-FR"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use </a:t>
            </a:r>
            <a:r>
              <a:rPr kumimoji="0" lang="fr-FR" sz="23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instead</a:t>
            </a:r>
            <a:r>
              <a:rPr kumimoji="0" lang="fr-FR"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of the </a:t>
            </a:r>
            <a:r>
              <a:rPr kumimoji="0" lang="fr-FR" sz="23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words</a:t>
            </a:r>
            <a:r>
              <a:rPr kumimoji="0" lang="fr-FR"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orange?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2300" b="1" i="1" dirty="0" err="1">
                <a:solidFill>
                  <a:srgbClr val="4472C4">
                    <a:lumMod val="50000"/>
                  </a:srgbClr>
                </a:solidFill>
                <a:latin typeface="Century Gothic" panose="020F0302020204030204"/>
              </a:rPr>
              <a:t>Answer</a:t>
            </a:r>
            <a:r>
              <a:rPr lang="fr-FR" sz="2300" b="1" i="1" dirty="0">
                <a:solidFill>
                  <a:srgbClr val="4472C4">
                    <a:lumMod val="50000"/>
                  </a:srgbClr>
                </a:solidFill>
                <a:latin typeface="Century Gothic" panose="020F0302020204030204"/>
              </a:rPr>
              <a:t> the question at the end.</a:t>
            </a:r>
            <a:endParaRPr kumimoji="0" lang="fr-FR" sz="23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Rectangle: Rounded Corners 31">
            <a:extLst>
              <a:ext uri="{FF2B5EF4-FFF2-40B4-BE49-F238E27FC236}">
                <a16:creationId xmlns:a16="http://schemas.microsoft.com/office/drawing/2014/main" id="{33479A32-B617-43E5-B53E-BB28262A17EE}"/>
              </a:ext>
            </a:extLst>
          </p:cNvPr>
          <p:cNvSpPr/>
          <p:nvPr/>
        </p:nvSpPr>
        <p:spPr>
          <a:xfrm>
            <a:off x="9204517" y="553514"/>
            <a:ext cx="2935869" cy="1198703"/>
          </a:xfrm>
          <a:prstGeom prst="round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*le plus grand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the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biggest</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*le cerf-volant = kite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*le son =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sound</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1685923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Callout 4">
            <a:extLst>
              <a:ext uri="{FF2B5EF4-FFF2-40B4-BE49-F238E27FC236}">
                <a16:creationId xmlns:a16="http://schemas.microsoft.com/office/drawing/2014/main" id="{BAE23F9F-264C-944D-A276-A51E2B165FEC}"/>
              </a:ext>
            </a:extLst>
          </p:cNvPr>
          <p:cNvSpPr/>
          <p:nvPr/>
        </p:nvSpPr>
        <p:spPr>
          <a:xfrm>
            <a:off x="5784277" y="581364"/>
            <a:ext cx="4925961" cy="2979175"/>
          </a:xfrm>
          <a:prstGeom prst="wedgeEllipseCallout">
            <a:avLst>
              <a:gd name="adj1" fmla="val 60698"/>
              <a:gd name="adj2" fmla="val -2055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“They won’t be able to say anything useful with just high frequency words!”</a:t>
            </a:r>
            <a:endParaRPr lang="en-US" dirty="0"/>
          </a:p>
        </p:txBody>
      </p:sp>
    </p:spTree>
    <p:extLst>
      <p:ext uri="{BB962C8B-B14F-4D97-AF65-F5344CB8AC3E}">
        <p14:creationId xmlns:p14="http://schemas.microsoft.com/office/powerpoint/2010/main" val="14297607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54" y="149076"/>
            <a:ext cx="10041428" cy="641048"/>
          </a:xfrm>
        </p:spPr>
        <p:txBody>
          <a:bodyPr>
            <a:normAutofit/>
          </a:bodyPr>
          <a:lstStyle/>
          <a:p>
            <a:r>
              <a:rPr lang="en-GB" sz="2000" b="1" dirty="0">
                <a:solidFill>
                  <a:srgbClr val="002060"/>
                </a:solidFill>
              </a:rPr>
              <a:t>¡Lucía y Nadia van de </a:t>
            </a:r>
            <a:r>
              <a:rPr lang="en-GB" sz="2000" b="1" dirty="0" err="1">
                <a:solidFill>
                  <a:srgbClr val="002060"/>
                </a:solidFill>
              </a:rPr>
              <a:t>compras</a:t>
            </a:r>
            <a:r>
              <a:rPr lang="en-GB" sz="2000" b="1" dirty="0">
                <a:solidFill>
                  <a:srgbClr val="002060"/>
                </a:solidFill>
              </a:rPr>
              <a:t>! </a:t>
            </a:r>
            <a:r>
              <a:rPr lang="en-GB" sz="2000" b="1" dirty="0" err="1">
                <a:solidFill>
                  <a:srgbClr val="002060"/>
                </a:solidFill>
              </a:rPr>
              <a:t>Están</a:t>
            </a:r>
            <a:r>
              <a:rPr lang="en-GB" sz="2000" b="1" dirty="0">
                <a:solidFill>
                  <a:srgbClr val="002060"/>
                </a:solidFill>
              </a:rPr>
              <a:t> </a:t>
            </a:r>
            <a:r>
              <a:rPr lang="en-GB" sz="2000" b="1" dirty="0" err="1">
                <a:solidFill>
                  <a:srgbClr val="002060"/>
                </a:solidFill>
              </a:rPr>
              <a:t>en</a:t>
            </a:r>
            <a:r>
              <a:rPr lang="en-GB" sz="2000" b="1" dirty="0">
                <a:solidFill>
                  <a:srgbClr val="002060"/>
                </a:solidFill>
              </a:rPr>
              <a:t> una tienda de </a:t>
            </a:r>
            <a:r>
              <a:rPr lang="en-GB" sz="2000" b="1" dirty="0" err="1">
                <a:solidFill>
                  <a:srgbClr val="002060"/>
                </a:solidFill>
              </a:rPr>
              <a:t>ropa</a:t>
            </a:r>
            <a:r>
              <a:rPr lang="en-GB" sz="2000" b="1" dirty="0">
                <a:solidFill>
                  <a:srgbClr val="002060"/>
                </a:solidFill>
              </a:rPr>
              <a:t>. </a:t>
            </a:r>
            <a:br>
              <a:rPr lang="en-GB" sz="2000" b="1" dirty="0">
                <a:solidFill>
                  <a:srgbClr val="002060"/>
                </a:solidFill>
              </a:rPr>
            </a:br>
            <a:r>
              <a:rPr lang="en-GB" sz="2000" b="1" dirty="0">
                <a:solidFill>
                  <a:srgbClr val="002060"/>
                </a:solidFill>
              </a:rPr>
              <a:t>Lee la </a:t>
            </a:r>
            <a:r>
              <a:rPr lang="en-GB" sz="2000" b="1" dirty="0" err="1">
                <a:solidFill>
                  <a:srgbClr val="002060"/>
                </a:solidFill>
              </a:rPr>
              <a:t>conversación</a:t>
            </a:r>
            <a:r>
              <a:rPr lang="en-GB" sz="2000" b="1" dirty="0">
                <a:solidFill>
                  <a:srgbClr val="002060"/>
                </a:solidFill>
              </a:rPr>
              <a:t>. Escribe 1-9 y ‘</a:t>
            </a:r>
            <a:r>
              <a:rPr lang="en-GB" sz="2000" b="1" dirty="0" err="1">
                <a:solidFill>
                  <a:srgbClr val="002060"/>
                </a:solidFill>
              </a:rPr>
              <a:t>este</a:t>
            </a:r>
            <a:r>
              <a:rPr lang="en-GB" sz="2000" b="1" dirty="0">
                <a:solidFill>
                  <a:srgbClr val="002060"/>
                </a:solidFill>
              </a:rPr>
              <a:t>’ o ‘</a:t>
            </a:r>
            <a:r>
              <a:rPr lang="en-GB" sz="2000" b="1" dirty="0" err="1">
                <a:solidFill>
                  <a:srgbClr val="002060"/>
                </a:solidFill>
              </a:rPr>
              <a:t>esta</a:t>
            </a:r>
            <a:r>
              <a:rPr lang="en-GB" sz="2000" b="1" dirty="0">
                <a:solidFill>
                  <a:srgbClr val="002060"/>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7" name="TextBox 6">
            <a:extLst>
              <a:ext uri="{FF2B5EF4-FFF2-40B4-BE49-F238E27FC236}">
                <a16:creationId xmlns:a16="http://schemas.microsoft.com/office/drawing/2014/main" id="{955C1F40-282D-9A45-ABA7-965FD9383203}"/>
              </a:ext>
            </a:extLst>
          </p:cNvPr>
          <p:cNvSpPr txBox="1"/>
          <p:nvPr/>
        </p:nvSpPr>
        <p:spPr>
          <a:xfrm>
            <a:off x="112469" y="790124"/>
            <a:ext cx="6493049" cy="5481244"/>
          </a:xfrm>
          <a:prstGeom prst="rect">
            <a:avLst/>
          </a:prstGeom>
          <a:noFill/>
        </p:spPr>
        <p:txBody>
          <a:bodyPr wrap="square" rtlCol="0">
            <a:spAutoFit/>
          </a:bodyPr>
          <a:lstStyle/>
          <a:p>
            <a:pPr>
              <a:lnSpc>
                <a:spcPct val="110000"/>
              </a:lnSpc>
            </a:pPr>
            <a:r>
              <a:rPr lang="en-US" sz="2000" b="1" dirty="0">
                <a:solidFill>
                  <a:srgbClr val="002060"/>
                </a:solidFill>
              </a:rPr>
              <a:t>Lucía</a:t>
            </a:r>
            <a:r>
              <a:rPr lang="en-US" sz="2000" dirty="0">
                <a:solidFill>
                  <a:srgbClr val="002060"/>
                </a:solidFill>
              </a:rPr>
              <a:t>:  </a:t>
            </a:r>
            <a:r>
              <a:rPr lang="en-US" sz="2000" b="1" dirty="0">
                <a:solidFill>
                  <a:srgbClr val="002060"/>
                </a:solidFill>
              </a:rPr>
              <a:t>(1) Este / </a:t>
            </a:r>
            <a:r>
              <a:rPr lang="en-US" sz="2000" b="1" dirty="0" err="1">
                <a:solidFill>
                  <a:srgbClr val="002060"/>
                </a:solidFill>
              </a:rPr>
              <a:t>Esta</a:t>
            </a:r>
            <a:r>
              <a:rPr lang="en-US" sz="2000" dirty="0">
                <a:solidFill>
                  <a:srgbClr val="002060"/>
                </a:solidFill>
              </a:rPr>
              <a:t> tienda es </a:t>
            </a:r>
            <a:r>
              <a:rPr lang="en-US" sz="2000" dirty="0" err="1">
                <a:solidFill>
                  <a:srgbClr val="002060"/>
                </a:solidFill>
              </a:rPr>
              <a:t>muy</a:t>
            </a:r>
            <a:r>
              <a:rPr lang="en-US" sz="2000" dirty="0">
                <a:solidFill>
                  <a:srgbClr val="002060"/>
                </a:solidFill>
              </a:rPr>
              <a:t> </a:t>
            </a:r>
            <a:r>
              <a:rPr lang="en-US" sz="2000" dirty="0" err="1">
                <a:solidFill>
                  <a:srgbClr val="002060"/>
                </a:solidFill>
              </a:rPr>
              <a:t>buena</a:t>
            </a:r>
            <a:r>
              <a:rPr lang="en-US" sz="2000" dirty="0">
                <a:solidFill>
                  <a:srgbClr val="002060"/>
                </a:solidFill>
              </a:rPr>
              <a:t>. Creo que es </a:t>
            </a:r>
            <a:r>
              <a:rPr lang="en-US" sz="2000" dirty="0" err="1">
                <a:solidFill>
                  <a:srgbClr val="002060"/>
                </a:solidFill>
              </a:rPr>
              <a:t>mejor</a:t>
            </a:r>
            <a:r>
              <a:rPr lang="en-US" sz="2000" dirty="0">
                <a:solidFill>
                  <a:srgbClr val="002060"/>
                </a:solidFill>
              </a:rPr>
              <a:t> que la tienda </a:t>
            </a:r>
            <a:r>
              <a:rPr lang="en-US" sz="2000" dirty="0" err="1">
                <a:solidFill>
                  <a:srgbClr val="002060"/>
                </a:solidFill>
              </a:rPr>
              <a:t>en</a:t>
            </a:r>
            <a:r>
              <a:rPr lang="en-US" sz="2000" dirty="0">
                <a:solidFill>
                  <a:srgbClr val="002060"/>
                </a:solidFill>
              </a:rPr>
              <a:t> el </a:t>
            </a:r>
            <a:r>
              <a:rPr lang="en-US" sz="2000" dirty="0" err="1">
                <a:solidFill>
                  <a:srgbClr val="002060"/>
                </a:solidFill>
              </a:rPr>
              <a:t>centro</a:t>
            </a:r>
            <a:r>
              <a:rPr lang="en-US" sz="2000" dirty="0">
                <a:solidFill>
                  <a:srgbClr val="002060"/>
                </a:solidFill>
              </a:rPr>
              <a:t>.</a:t>
            </a:r>
          </a:p>
          <a:p>
            <a:pPr>
              <a:lnSpc>
                <a:spcPct val="110000"/>
              </a:lnSpc>
            </a:pPr>
            <a:r>
              <a:rPr lang="en-US" sz="2000" b="1" dirty="0">
                <a:solidFill>
                  <a:srgbClr val="002060"/>
                </a:solidFill>
              </a:rPr>
              <a:t>Nadia: </a:t>
            </a:r>
            <a:r>
              <a:rPr lang="en-US" sz="2000" dirty="0" err="1">
                <a:solidFill>
                  <a:srgbClr val="002060"/>
                </a:solidFill>
              </a:rPr>
              <a:t>Sí</a:t>
            </a:r>
            <a:r>
              <a:rPr lang="en-US" sz="2000" dirty="0">
                <a:solidFill>
                  <a:srgbClr val="002060"/>
                </a:solidFill>
              </a:rPr>
              <a:t>, es </a:t>
            </a:r>
            <a:r>
              <a:rPr lang="en-US" sz="2000" dirty="0" err="1">
                <a:solidFill>
                  <a:srgbClr val="002060"/>
                </a:solidFill>
              </a:rPr>
              <a:t>verdad</a:t>
            </a:r>
            <a:r>
              <a:rPr lang="en-US" sz="2000" dirty="0">
                <a:solidFill>
                  <a:srgbClr val="002060"/>
                </a:solidFill>
              </a:rPr>
              <a:t>. ¿</a:t>
            </a:r>
            <a:r>
              <a:rPr lang="en-US" sz="2000" dirty="0" err="1">
                <a:solidFill>
                  <a:srgbClr val="002060"/>
                </a:solidFill>
              </a:rPr>
              <a:t>Te</a:t>
            </a:r>
            <a:r>
              <a:rPr lang="en-US" sz="2000" dirty="0">
                <a:solidFill>
                  <a:srgbClr val="002060"/>
                </a:solidFill>
              </a:rPr>
              <a:t> </a:t>
            </a:r>
            <a:r>
              <a:rPr lang="en-US" sz="2000" dirty="0" err="1">
                <a:solidFill>
                  <a:srgbClr val="002060"/>
                </a:solidFill>
              </a:rPr>
              <a:t>gusta</a:t>
            </a:r>
            <a:r>
              <a:rPr lang="en-US" sz="2000" dirty="0">
                <a:solidFill>
                  <a:srgbClr val="002060"/>
                </a:solidFill>
              </a:rPr>
              <a:t>  </a:t>
            </a:r>
            <a:r>
              <a:rPr lang="en-US" sz="2000" b="1" dirty="0">
                <a:solidFill>
                  <a:srgbClr val="002060"/>
                </a:solidFill>
              </a:rPr>
              <a:t>(2)</a:t>
            </a:r>
            <a:r>
              <a:rPr lang="en-US" sz="2000" dirty="0">
                <a:solidFill>
                  <a:srgbClr val="002060"/>
                </a:solidFill>
              </a:rPr>
              <a:t> </a:t>
            </a:r>
            <a:r>
              <a:rPr lang="en-US" sz="2000" b="1" dirty="0" err="1">
                <a:solidFill>
                  <a:srgbClr val="002060"/>
                </a:solidFill>
              </a:rPr>
              <a:t>este</a:t>
            </a:r>
            <a:r>
              <a:rPr lang="en-US" sz="2000" b="1" dirty="0">
                <a:solidFill>
                  <a:srgbClr val="002060"/>
                </a:solidFill>
              </a:rPr>
              <a:t> / </a:t>
            </a:r>
            <a:r>
              <a:rPr lang="en-US" sz="2000" b="1" dirty="0" err="1">
                <a:solidFill>
                  <a:srgbClr val="002060"/>
                </a:solidFill>
              </a:rPr>
              <a:t>esta</a:t>
            </a:r>
            <a:r>
              <a:rPr lang="en-US" sz="2000" dirty="0">
                <a:solidFill>
                  <a:srgbClr val="002060"/>
                </a:solidFill>
              </a:rPr>
              <a:t> </a:t>
            </a:r>
            <a:r>
              <a:rPr lang="en-US" sz="2000" dirty="0" err="1">
                <a:solidFill>
                  <a:srgbClr val="002060"/>
                </a:solidFill>
              </a:rPr>
              <a:t>vestido</a:t>
            </a:r>
            <a:r>
              <a:rPr lang="en-US" sz="2000" dirty="0">
                <a:solidFill>
                  <a:srgbClr val="002060"/>
                </a:solidFill>
              </a:rPr>
              <a:t> </a:t>
            </a:r>
            <a:r>
              <a:rPr lang="en-US" sz="2000" dirty="0" err="1">
                <a:solidFill>
                  <a:srgbClr val="002060"/>
                </a:solidFill>
              </a:rPr>
              <a:t>azul</a:t>
            </a:r>
            <a:r>
              <a:rPr lang="en-US" sz="2000" dirty="0">
                <a:solidFill>
                  <a:srgbClr val="002060"/>
                </a:solidFill>
              </a:rPr>
              <a:t>? </a:t>
            </a:r>
          </a:p>
          <a:p>
            <a:pPr>
              <a:lnSpc>
                <a:spcPct val="110000"/>
              </a:lnSpc>
            </a:pPr>
            <a:r>
              <a:rPr lang="en-US" sz="2000" b="1" dirty="0" err="1">
                <a:solidFill>
                  <a:srgbClr val="002060"/>
                </a:solidFill>
              </a:rPr>
              <a:t>Lucía</a:t>
            </a:r>
            <a:r>
              <a:rPr lang="en-US" sz="2000" b="1" dirty="0">
                <a:solidFill>
                  <a:srgbClr val="002060"/>
                </a:solidFill>
              </a:rPr>
              <a:t>: </a:t>
            </a:r>
            <a:r>
              <a:rPr lang="en-US" sz="2000" dirty="0">
                <a:solidFill>
                  <a:srgbClr val="002060"/>
                </a:solidFill>
              </a:rPr>
              <a:t>¿</a:t>
            </a:r>
            <a:r>
              <a:rPr lang="en-US" sz="2000" dirty="0" err="1">
                <a:solidFill>
                  <a:srgbClr val="002060"/>
                </a:solidFill>
              </a:rPr>
              <a:t>Cuánto</a:t>
            </a:r>
            <a:r>
              <a:rPr lang="en-US" sz="2000" dirty="0">
                <a:solidFill>
                  <a:srgbClr val="002060"/>
                </a:solidFill>
              </a:rPr>
              <a:t> </a:t>
            </a:r>
            <a:r>
              <a:rPr lang="en-US" sz="2000" dirty="0" err="1">
                <a:solidFill>
                  <a:srgbClr val="002060"/>
                </a:solidFill>
              </a:rPr>
              <a:t>es</a:t>
            </a:r>
            <a:r>
              <a:rPr lang="en-US" sz="2000" dirty="0">
                <a:solidFill>
                  <a:srgbClr val="002060"/>
                </a:solidFill>
              </a:rPr>
              <a:t>?</a:t>
            </a:r>
          </a:p>
          <a:p>
            <a:pPr>
              <a:lnSpc>
                <a:spcPct val="110000"/>
              </a:lnSpc>
            </a:pPr>
            <a:r>
              <a:rPr lang="en-US" sz="2000" b="1" dirty="0">
                <a:solidFill>
                  <a:srgbClr val="002060"/>
                </a:solidFill>
              </a:rPr>
              <a:t>Nadia: </a:t>
            </a:r>
            <a:r>
              <a:rPr lang="en-US" sz="2000" dirty="0">
                <a:solidFill>
                  <a:srgbClr val="002060"/>
                </a:solidFill>
              </a:rPr>
              <a:t>30 euros. Es </a:t>
            </a:r>
            <a:r>
              <a:rPr lang="en-US" sz="2000" dirty="0" err="1">
                <a:solidFill>
                  <a:srgbClr val="002060"/>
                </a:solidFill>
              </a:rPr>
              <a:t>más</a:t>
            </a:r>
            <a:r>
              <a:rPr lang="en-US" sz="2000" dirty="0">
                <a:solidFill>
                  <a:srgbClr val="002060"/>
                </a:solidFill>
              </a:rPr>
              <a:t> bonito que el </a:t>
            </a:r>
            <a:r>
              <a:rPr lang="en-US" sz="2000" dirty="0" err="1">
                <a:solidFill>
                  <a:srgbClr val="002060"/>
                </a:solidFill>
              </a:rPr>
              <a:t>vestido</a:t>
            </a:r>
            <a:r>
              <a:rPr lang="en-US" sz="2000" dirty="0">
                <a:solidFill>
                  <a:srgbClr val="002060"/>
                </a:solidFill>
              </a:rPr>
              <a:t> </a:t>
            </a:r>
            <a:r>
              <a:rPr lang="en-US" sz="2000" dirty="0" err="1">
                <a:solidFill>
                  <a:srgbClr val="002060"/>
                </a:solidFill>
              </a:rPr>
              <a:t>rojo</a:t>
            </a:r>
            <a:r>
              <a:rPr lang="en-US" sz="2000" dirty="0">
                <a:solidFill>
                  <a:srgbClr val="002060"/>
                </a:solidFill>
              </a:rPr>
              <a:t> y </a:t>
            </a:r>
            <a:r>
              <a:rPr lang="en-US" sz="2000" dirty="0" err="1">
                <a:solidFill>
                  <a:srgbClr val="002060"/>
                </a:solidFill>
              </a:rPr>
              <a:t>menos</a:t>
            </a:r>
            <a:r>
              <a:rPr lang="en-US" sz="2000" dirty="0">
                <a:solidFill>
                  <a:srgbClr val="002060"/>
                </a:solidFill>
              </a:rPr>
              <a:t> </a:t>
            </a:r>
            <a:r>
              <a:rPr lang="en-US" sz="2000" dirty="0" err="1">
                <a:solidFill>
                  <a:srgbClr val="002060"/>
                </a:solidFill>
              </a:rPr>
              <a:t>caro</a:t>
            </a:r>
            <a:r>
              <a:rPr lang="en-US" sz="2000" dirty="0">
                <a:solidFill>
                  <a:srgbClr val="002060"/>
                </a:solidFill>
              </a:rPr>
              <a:t> que el </a:t>
            </a:r>
            <a:r>
              <a:rPr lang="en-US" sz="2000" dirty="0" err="1">
                <a:solidFill>
                  <a:srgbClr val="002060"/>
                </a:solidFill>
              </a:rPr>
              <a:t>vestido</a:t>
            </a:r>
            <a:r>
              <a:rPr lang="en-US" sz="2000" dirty="0">
                <a:solidFill>
                  <a:srgbClr val="002060"/>
                </a:solidFill>
              </a:rPr>
              <a:t> al </a:t>
            </a:r>
            <a:r>
              <a:rPr lang="en-US" sz="2000" dirty="0" err="1">
                <a:solidFill>
                  <a:srgbClr val="002060"/>
                </a:solidFill>
              </a:rPr>
              <a:t>lado</a:t>
            </a:r>
            <a:r>
              <a:rPr lang="en-US" sz="2000" dirty="0">
                <a:solidFill>
                  <a:srgbClr val="002060"/>
                </a:solidFill>
              </a:rPr>
              <a:t> de la </a:t>
            </a:r>
            <a:r>
              <a:rPr lang="en-US" sz="2000" dirty="0" err="1">
                <a:solidFill>
                  <a:srgbClr val="002060"/>
                </a:solidFill>
              </a:rPr>
              <a:t>puerta</a:t>
            </a:r>
            <a:r>
              <a:rPr lang="en-US" sz="2000" dirty="0">
                <a:solidFill>
                  <a:srgbClr val="002060"/>
                </a:solidFill>
              </a:rPr>
              <a:t>.</a:t>
            </a:r>
          </a:p>
          <a:p>
            <a:pPr>
              <a:lnSpc>
                <a:spcPct val="110000"/>
              </a:lnSpc>
            </a:pPr>
            <a:r>
              <a:rPr lang="en-US" sz="2000" b="1" dirty="0" err="1">
                <a:solidFill>
                  <a:srgbClr val="002060"/>
                </a:solidFill>
              </a:rPr>
              <a:t>Lucía</a:t>
            </a:r>
            <a:r>
              <a:rPr lang="en-US" sz="2000" b="1" dirty="0">
                <a:solidFill>
                  <a:srgbClr val="002060"/>
                </a:solidFill>
              </a:rPr>
              <a:t>: </a:t>
            </a:r>
            <a:r>
              <a:rPr lang="en-US" sz="2000" dirty="0">
                <a:solidFill>
                  <a:srgbClr val="002060"/>
                </a:solidFill>
              </a:rPr>
              <a:t>Me </a:t>
            </a:r>
            <a:r>
              <a:rPr lang="en-US" sz="2000" dirty="0" err="1">
                <a:solidFill>
                  <a:srgbClr val="002060"/>
                </a:solidFill>
              </a:rPr>
              <a:t>gusta</a:t>
            </a:r>
            <a:r>
              <a:rPr lang="en-US" sz="2000" dirty="0">
                <a:solidFill>
                  <a:srgbClr val="002060"/>
                </a:solidFill>
              </a:rPr>
              <a:t> mucho. Y </a:t>
            </a:r>
            <a:r>
              <a:rPr lang="en-US" sz="2000" b="1" dirty="0">
                <a:solidFill>
                  <a:srgbClr val="002060"/>
                </a:solidFill>
              </a:rPr>
              <a:t>(3) </a:t>
            </a:r>
            <a:r>
              <a:rPr lang="en-US" sz="2000" b="1" dirty="0" err="1">
                <a:solidFill>
                  <a:srgbClr val="002060"/>
                </a:solidFill>
              </a:rPr>
              <a:t>este</a:t>
            </a:r>
            <a:r>
              <a:rPr lang="en-US" sz="2000" b="1" dirty="0">
                <a:solidFill>
                  <a:srgbClr val="002060"/>
                </a:solidFill>
              </a:rPr>
              <a:t> / </a:t>
            </a:r>
            <a:r>
              <a:rPr lang="en-US" sz="2000" b="1" dirty="0" err="1">
                <a:solidFill>
                  <a:srgbClr val="002060"/>
                </a:solidFill>
              </a:rPr>
              <a:t>esta</a:t>
            </a:r>
            <a:r>
              <a:rPr lang="en-US" sz="2000" b="1" dirty="0">
                <a:solidFill>
                  <a:srgbClr val="002060"/>
                </a:solidFill>
              </a:rPr>
              <a:t> </a:t>
            </a:r>
            <a:r>
              <a:rPr lang="en-US" sz="2000" dirty="0" err="1">
                <a:solidFill>
                  <a:srgbClr val="002060"/>
                </a:solidFill>
              </a:rPr>
              <a:t>marca</a:t>
            </a:r>
            <a:r>
              <a:rPr lang="en-US" sz="2000" dirty="0">
                <a:solidFill>
                  <a:srgbClr val="002060"/>
                </a:solidFill>
              </a:rPr>
              <a:t> es </a:t>
            </a:r>
            <a:r>
              <a:rPr lang="en-US" sz="2000" dirty="0" err="1">
                <a:solidFill>
                  <a:srgbClr val="002060"/>
                </a:solidFill>
              </a:rPr>
              <a:t>muy</a:t>
            </a:r>
            <a:r>
              <a:rPr lang="en-US" sz="2000" dirty="0">
                <a:solidFill>
                  <a:srgbClr val="002060"/>
                </a:solidFill>
              </a:rPr>
              <a:t> </a:t>
            </a:r>
            <a:r>
              <a:rPr lang="en-US" sz="2000" dirty="0" err="1">
                <a:solidFill>
                  <a:srgbClr val="002060"/>
                </a:solidFill>
              </a:rPr>
              <a:t>conocida</a:t>
            </a:r>
            <a:r>
              <a:rPr lang="en-US" sz="2000" dirty="0">
                <a:solidFill>
                  <a:srgbClr val="002060"/>
                </a:solidFill>
              </a:rPr>
              <a:t> </a:t>
            </a:r>
            <a:r>
              <a:rPr lang="en-US" sz="2000" dirty="0" err="1">
                <a:solidFill>
                  <a:srgbClr val="002060"/>
                </a:solidFill>
              </a:rPr>
              <a:t>también</a:t>
            </a:r>
            <a:r>
              <a:rPr lang="en-US" sz="2000" dirty="0">
                <a:solidFill>
                  <a:srgbClr val="002060"/>
                </a:solidFill>
              </a:rPr>
              <a:t>.</a:t>
            </a:r>
          </a:p>
          <a:p>
            <a:pPr>
              <a:lnSpc>
                <a:spcPct val="110000"/>
              </a:lnSpc>
            </a:pPr>
            <a:r>
              <a:rPr lang="en-US" sz="2000" b="1" dirty="0">
                <a:solidFill>
                  <a:srgbClr val="002060"/>
                </a:solidFill>
              </a:rPr>
              <a:t>Nadia: </a:t>
            </a:r>
            <a:r>
              <a:rPr lang="en-US" sz="2000" dirty="0">
                <a:solidFill>
                  <a:srgbClr val="002060"/>
                </a:solidFill>
              </a:rPr>
              <a:t>Claro. </a:t>
            </a:r>
            <a:r>
              <a:rPr lang="en-US" sz="2000" dirty="0" err="1">
                <a:solidFill>
                  <a:srgbClr val="002060"/>
                </a:solidFill>
              </a:rPr>
              <a:t>Además</a:t>
            </a:r>
            <a:r>
              <a:rPr lang="en-US" sz="2000" dirty="0">
                <a:solidFill>
                  <a:srgbClr val="002060"/>
                </a:solidFill>
              </a:rPr>
              <a:t>, </a:t>
            </a:r>
            <a:r>
              <a:rPr lang="en-US" sz="2000" dirty="0" err="1">
                <a:solidFill>
                  <a:srgbClr val="002060"/>
                </a:solidFill>
              </a:rPr>
              <a:t>según</a:t>
            </a:r>
            <a:r>
              <a:rPr lang="en-US" sz="2000" dirty="0">
                <a:solidFill>
                  <a:srgbClr val="002060"/>
                </a:solidFill>
              </a:rPr>
              <a:t> una amiga, </a:t>
            </a:r>
          </a:p>
          <a:p>
            <a:pPr>
              <a:lnSpc>
                <a:spcPct val="110000"/>
              </a:lnSpc>
            </a:pPr>
            <a:r>
              <a:rPr lang="en-US" sz="2000" dirty="0">
                <a:solidFill>
                  <a:srgbClr val="002060"/>
                </a:solidFill>
              </a:rPr>
              <a:t>el color </a:t>
            </a:r>
            <a:r>
              <a:rPr lang="en-US" sz="2000" dirty="0" err="1">
                <a:solidFill>
                  <a:srgbClr val="002060"/>
                </a:solidFill>
              </a:rPr>
              <a:t>azul</a:t>
            </a:r>
            <a:r>
              <a:rPr lang="en-US" sz="2000" dirty="0">
                <a:solidFill>
                  <a:srgbClr val="002060"/>
                </a:solidFill>
              </a:rPr>
              <a:t> es </a:t>
            </a:r>
            <a:r>
              <a:rPr lang="en-US" sz="2000" dirty="0" err="1">
                <a:solidFill>
                  <a:srgbClr val="002060"/>
                </a:solidFill>
              </a:rPr>
              <a:t>más</a:t>
            </a:r>
            <a:r>
              <a:rPr lang="en-US" sz="2000" dirty="0">
                <a:solidFill>
                  <a:srgbClr val="002060"/>
                </a:solidFill>
              </a:rPr>
              <a:t> popular que el </a:t>
            </a:r>
            <a:r>
              <a:rPr lang="en-US" sz="2000" dirty="0" err="1">
                <a:solidFill>
                  <a:srgbClr val="002060"/>
                </a:solidFill>
              </a:rPr>
              <a:t>amarillo</a:t>
            </a:r>
            <a:r>
              <a:rPr lang="en-US" sz="2000" dirty="0">
                <a:solidFill>
                  <a:srgbClr val="002060"/>
                </a:solidFill>
              </a:rPr>
              <a:t> o el </a:t>
            </a:r>
            <a:r>
              <a:rPr lang="en-US" sz="2000" dirty="0" err="1">
                <a:solidFill>
                  <a:srgbClr val="002060"/>
                </a:solidFill>
              </a:rPr>
              <a:t>rojo</a:t>
            </a:r>
            <a:r>
              <a:rPr lang="en-US" sz="2000" dirty="0">
                <a:solidFill>
                  <a:srgbClr val="002060"/>
                </a:solidFill>
              </a:rPr>
              <a:t> </a:t>
            </a:r>
            <a:r>
              <a:rPr lang="en-US" sz="2000" b="1" dirty="0">
                <a:solidFill>
                  <a:srgbClr val="002060"/>
                </a:solidFill>
              </a:rPr>
              <a:t>(4) </a:t>
            </a:r>
            <a:r>
              <a:rPr lang="en-US" sz="2000" b="1" dirty="0" err="1">
                <a:solidFill>
                  <a:srgbClr val="002060"/>
                </a:solidFill>
              </a:rPr>
              <a:t>este</a:t>
            </a:r>
            <a:r>
              <a:rPr lang="en-US" sz="2000" b="1" dirty="0">
                <a:solidFill>
                  <a:srgbClr val="002060"/>
                </a:solidFill>
              </a:rPr>
              <a:t> / </a:t>
            </a:r>
            <a:r>
              <a:rPr lang="en-US" sz="2000" b="1" dirty="0" err="1">
                <a:solidFill>
                  <a:srgbClr val="002060"/>
                </a:solidFill>
              </a:rPr>
              <a:t>esta</a:t>
            </a:r>
            <a:r>
              <a:rPr lang="en-US" sz="2000" dirty="0">
                <a:solidFill>
                  <a:srgbClr val="002060"/>
                </a:solidFill>
              </a:rPr>
              <a:t> </a:t>
            </a:r>
            <a:r>
              <a:rPr lang="en-US" sz="2000" dirty="0" err="1">
                <a:solidFill>
                  <a:srgbClr val="002060"/>
                </a:solidFill>
              </a:rPr>
              <a:t>año</a:t>
            </a:r>
            <a:r>
              <a:rPr lang="en-US" sz="2000" dirty="0">
                <a:solidFill>
                  <a:srgbClr val="002060"/>
                </a:solidFill>
              </a:rPr>
              <a:t>.</a:t>
            </a:r>
          </a:p>
          <a:p>
            <a:pPr>
              <a:lnSpc>
                <a:spcPct val="110000"/>
              </a:lnSpc>
            </a:pPr>
            <a:r>
              <a:rPr lang="en-US" sz="2000" b="1" dirty="0">
                <a:solidFill>
                  <a:srgbClr val="002060"/>
                </a:solidFill>
              </a:rPr>
              <a:t>Lucía: </a:t>
            </a:r>
            <a:r>
              <a:rPr lang="en-US" sz="2000" dirty="0">
                <a:solidFill>
                  <a:srgbClr val="002060"/>
                </a:solidFill>
              </a:rPr>
              <a:t>¡Mira!</a:t>
            </a:r>
            <a:r>
              <a:rPr lang="en-US" sz="2000" b="1" dirty="0">
                <a:solidFill>
                  <a:srgbClr val="002060"/>
                </a:solidFill>
              </a:rPr>
              <a:t> (5)</a:t>
            </a:r>
            <a:r>
              <a:rPr lang="en-US" sz="2000" dirty="0">
                <a:solidFill>
                  <a:srgbClr val="002060"/>
                </a:solidFill>
              </a:rPr>
              <a:t> </a:t>
            </a:r>
            <a:r>
              <a:rPr lang="en-US" sz="2000" b="1" dirty="0">
                <a:solidFill>
                  <a:srgbClr val="002060"/>
                </a:solidFill>
              </a:rPr>
              <a:t>Este / </a:t>
            </a:r>
            <a:r>
              <a:rPr lang="en-US" sz="2000" b="1" dirty="0" err="1">
                <a:solidFill>
                  <a:srgbClr val="002060"/>
                </a:solidFill>
              </a:rPr>
              <a:t>Esta</a:t>
            </a:r>
            <a:r>
              <a:rPr lang="en-US" sz="2000" dirty="0">
                <a:solidFill>
                  <a:srgbClr val="002060"/>
                </a:solidFill>
              </a:rPr>
              <a:t> </a:t>
            </a:r>
            <a:r>
              <a:rPr lang="en-US" sz="2000" dirty="0" err="1">
                <a:solidFill>
                  <a:srgbClr val="002060"/>
                </a:solidFill>
              </a:rPr>
              <a:t>falda</a:t>
            </a:r>
            <a:r>
              <a:rPr lang="en-US" sz="2000" dirty="0">
                <a:solidFill>
                  <a:srgbClr val="002060"/>
                </a:solidFill>
              </a:rPr>
              <a:t> es </a:t>
            </a:r>
            <a:r>
              <a:rPr lang="en-US" sz="2000" dirty="0" err="1">
                <a:solidFill>
                  <a:srgbClr val="002060"/>
                </a:solidFill>
              </a:rPr>
              <a:t>preciosa</a:t>
            </a:r>
            <a:r>
              <a:rPr lang="en-US" sz="2000" dirty="0">
                <a:solidFill>
                  <a:srgbClr val="002060"/>
                </a:solidFill>
              </a:rPr>
              <a:t> </a:t>
            </a:r>
            <a:r>
              <a:rPr lang="en-US" sz="2000" dirty="0" err="1">
                <a:solidFill>
                  <a:srgbClr val="002060"/>
                </a:solidFill>
              </a:rPr>
              <a:t>también</a:t>
            </a:r>
            <a:r>
              <a:rPr lang="en-US" sz="2000" dirty="0">
                <a:solidFill>
                  <a:srgbClr val="002060"/>
                </a:solidFill>
              </a:rPr>
              <a:t>, y ¡</a:t>
            </a:r>
            <a:r>
              <a:rPr lang="en-US" sz="2000" dirty="0" err="1">
                <a:solidFill>
                  <a:srgbClr val="002060"/>
                </a:solidFill>
              </a:rPr>
              <a:t>está</a:t>
            </a:r>
            <a:r>
              <a:rPr lang="en-US" sz="2000" dirty="0">
                <a:solidFill>
                  <a:srgbClr val="002060"/>
                </a:solidFill>
              </a:rPr>
              <a:t> a </a:t>
            </a:r>
            <a:r>
              <a:rPr lang="en-US" sz="2000" dirty="0" err="1">
                <a:solidFill>
                  <a:srgbClr val="002060"/>
                </a:solidFill>
              </a:rPr>
              <a:t>mitad</a:t>
            </a:r>
            <a:r>
              <a:rPr lang="en-US" sz="2000" dirty="0">
                <a:solidFill>
                  <a:srgbClr val="002060"/>
                </a:solidFill>
              </a:rPr>
              <a:t> de </a:t>
            </a:r>
            <a:r>
              <a:rPr lang="en-US" sz="2000" dirty="0" err="1">
                <a:solidFill>
                  <a:srgbClr val="002060"/>
                </a:solidFill>
              </a:rPr>
              <a:t>precio</a:t>
            </a:r>
            <a:r>
              <a:rPr lang="en-US" sz="2000" dirty="0">
                <a:solidFill>
                  <a:srgbClr val="002060"/>
                </a:solidFill>
              </a:rPr>
              <a:t>!</a:t>
            </a:r>
          </a:p>
          <a:p>
            <a:pPr>
              <a:lnSpc>
                <a:spcPct val="110000"/>
              </a:lnSpc>
            </a:pPr>
            <a:r>
              <a:rPr lang="en-US" sz="2000" b="1" dirty="0">
                <a:solidFill>
                  <a:srgbClr val="002060"/>
                </a:solidFill>
              </a:rPr>
              <a:t>Nadia: </a:t>
            </a:r>
            <a:r>
              <a:rPr lang="en-US" sz="2000" dirty="0">
                <a:solidFill>
                  <a:srgbClr val="002060"/>
                </a:solidFill>
              </a:rPr>
              <a:t>¡</a:t>
            </a:r>
            <a:r>
              <a:rPr lang="en-US" sz="2000" dirty="0" err="1">
                <a:solidFill>
                  <a:srgbClr val="002060"/>
                </a:solidFill>
              </a:rPr>
              <a:t>Qué</a:t>
            </a:r>
            <a:r>
              <a:rPr lang="en-US" sz="2000" dirty="0">
                <a:solidFill>
                  <a:srgbClr val="002060"/>
                </a:solidFill>
              </a:rPr>
              <a:t> bien!* El </a:t>
            </a:r>
            <a:r>
              <a:rPr lang="en-US" sz="2000" dirty="0" err="1">
                <a:solidFill>
                  <a:srgbClr val="002060"/>
                </a:solidFill>
              </a:rPr>
              <a:t>precio</a:t>
            </a:r>
            <a:r>
              <a:rPr lang="en-US" sz="2000" dirty="0">
                <a:solidFill>
                  <a:srgbClr val="002060"/>
                </a:solidFill>
              </a:rPr>
              <a:t> de la </a:t>
            </a:r>
            <a:r>
              <a:rPr lang="en-US" sz="2000" dirty="0" err="1">
                <a:solidFill>
                  <a:srgbClr val="002060"/>
                </a:solidFill>
              </a:rPr>
              <a:t>falda</a:t>
            </a:r>
            <a:r>
              <a:rPr lang="en-US" sz="2000" dirty="0">
                <a:solidFill>
                  <a:srgbClr val="002060"/>
                </a:solidFill>
              </a:rPr>
              <a:t> </a:t>
            </a:r>
            <a:r>
              <a:rPr lang="en-US" sz="2000" dirty="0" err="1">
                <a:solidFill>
                  <a:srgbClr val="002060"/>
                </a:solidFill>
              </a:rPr>
              <a:t>en</a:t>
            </a:r>
            <a:r>
              <a:rPr lang="en-US" sz="2000" dirty="0">
                <a:solidFill>
                  <a:srgbClr val="002060"/>
                </a:solidFill>
              </a:rPr>
              <a:t> </a:t>
            </a:r>
            <a:r>
              <a:rPr lang="en-US" sz="2000" b="1" dirty="0">
                <a:solidFill>
                  <a:srgbClr val="002060"/>
                </a:solidFill>
              </a:rPr>
              <a:t>(6)</a:t>
            </a:r>
            <a:r>
              <a:rPr lang="en-US" sz="2000" dirty="0">
                <a:solidFill>
                  <a:srgbClr val="002060"/>
                </a:solidFill>
              </a:rPr>
              <a:t> </a:t>
            </a:r>
            <a:r>
              <a:rPr lang="en-US" sz="2000" b="1" dirty="0" err="1">
                <a:solidFill>
                  <a:srgbClr val="002060"/>
                </a:solidFill>
              </a:rPr>
              <a:t>este</a:t>
            </a:r>
            <a:r>
              <a:rPr lang="en-US" sz="2000" b="1" dirty="0">
                <a:solidFill>
                  <a:srgbClr val="002060"/>
                </a:solidFill>
              </a:rPr>
              <a:t> / </a:t>
            </a:r>
            <a:r>
              <a:rPr lang="en-US" sz="2000" b="1" dirty="0" err="1">
                <a:solidFill>
                  <a:srgbClr val="002060"/>
                </a:solidFill>
              </a:rPr>
              <a:t>esta</a:t>
            </a:r>
            <a:r>
              <a:rPr lang="en-US" sz="2000" dirty="0">
                <a:solidFill>
                  <a:srgbClr val="002060"/>
                </a:solidFill>
              </a:rPr>
              <a:t> tienda es </a:t>
            </a:r>
            <a:r>
              <a:rPr lang="en-US" sz="2000" dirty="0" err="1">
                <a:solidFill>
                  <a:srgbClr val="002060"/>
                </a:solidFill>
              </a:rPr>
              <a:t>más</a:t>
            </a:r>
            <a:r>
              <a:rPr lang="en-US" sz="2000" dirty="0">
                <a:solidFill>
                  <a:srgbClr val="002060"/>
                </a:solidFill>
              </a:rPr>
              <a:t> bajo que </a:t>
            </a:r>
            <a:r>
              <a:rPr lang="en-US" sz="2000" dirty="0" err="1">
                <a:solidFill>
                  <a:srgbClr val="002060"/>
                </a:solidFill>
              </a:rPr>
              <a:t>en</a:t>
            </a:r>
            <a:r>
              <a:rPr lang="en-US" sz="2000" dirty="0">
                <a:solidFill>
                  <a:srgbClr val="002060"/>
                </a:solidFill>
              </a:rPr>
              <a:t> </a:t>
            </a:r>
            <a:r>
              <a:rPr lang="en-US" sz="2000" dirty="0" err="1">
                <a:solidFill>
                  <a:srgbClr val="002060"/>
                </a:solidFill>
              </a:rPr>
              <a:t>otros</a:t>
            </a:r>
            <a:r>
              <a:rPr lang="en-US" sz="2000" dirty="0">
                <a:solidFill>
                  <a:srgbClr val="002060"/>
                </a:solidFill>
              </a:rPr>
              <a:t> </a:t>
            </a:r>
            <a:r>
              <a:rPr lang="en-US" sz="2000" dirty="0" err="1">
                <a:solidFill>
                  <a:srgbClr val="002060"/>
                </a:solidFill>
              </a:rPr>
              <a:t>lugares</a:t>
            </a:r>
            <a:r>
              <a:rPr lang="en-US" sz="2000" dirty="0">
                <a:solidFill>
                  <a:srgbClr val="002060"/>
                </a:solidFill>
              </a:rPr>
              <a:t>.</a:t>
            </a:r>
            <a:endParaRPr lang="en-US" sz="2000" b="1" dirty="0">
              <a:solidFill>
                <a:srgbClr val="002060"/>
              </a:solidFill>
            </a:endParaRPr>
          </a:p>
        </p:txBody>
      </p:sp>
      <p:sp>
        <p:nvSpPr>
          <p:cNvPr id="21" name="Rounded Rectangle 20"/>
          <p:cNvSpPr/>
          <p:nvPr/>
        </p:nvSpPr>
        <p:spPr>
          <a:xfrm>
            <a:off x="10930904" y="1881645"/>
            <a:ext cx="690084" cy="309595"/>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90597" y="1951206"/>
            <a:ext cx="5337546" cy="3002370"/>
          </a:xfrm>
          <a:prstGeom prst="rect">
            <a:avLst/>
          </a:prstGeom>
        </p:spPr>
      </p:pic>
      <p:pic>
        <p:nvPicPr>
          <p:cNvPr id="26" name="Picture 25"/>
          <p:cNvPicPr>
            <a:picLocks noChangeAspect="1"/>
          </p:cNvPicPr>
          <p:nvPr/>
        </p:nvPicPr>
        <p:blipFill rotWithShape="1">
          <a:blip r:embed="rId6" cstate="print">
            <a:extLst>
              <a:ext uri="{28A0092B-C50C-407E-A947-70E740481C1C}">
                <a14:useLocalDpi xmlns:a14="http://schemas.microsoft.com/office/drawing/2010/main" val="0"/>
              </a:ext>
            </a:extLst>
          </a:blip>
          <a:srcRect l="42709" r="29079"/>
          <a:stretch/>
        </p:blipFill>
        <p:spPr>
          <a:xfrm>
            <a:off x="9894098" y="2878933"/>
            <a:ext cx="960900" cy="1915890"/>
          </a:xfrm>
          <a:prstGeom prst="rect">
            <a:avLst/>
          </a:prstGeom>
        </p:spPr>
      </p:pic>
      <p:pic>
        <p:nvPicPr>
          <p:cNvPr id="27" name="Picture 26"/>
          <p:cNvPicPr>
            <a:picLocks noChangeAspect="1"/>
          </p:cNvPicPr>
          <p:nvPr/>
        </p:nvPicPr>
        <p:blipFill rotWithShape="1">
          <a:blip r:embed="rId7" cstate="print">
            <a:extLst>
              <a:ext uri="{28A0092B-C50C-407E-A947-70E740481C1C}">
                <a14:useLocalDpi xmlns:a14="http://schemas.microsoft.com/office/drawing/2010/main" val="0"/>
              </a:ext>
            </a:extLst>
          </a:blip>
          <a:srcRect l="26996" r="46311"/>
          <a:stretch/>
        </p:blipFill>
        <p:spPr>
          <a:xfrm>
            <a:off x="7962181" y="2782481"/>
            <a:ext cx="942817" cy="1986819"/>
          </a:xfrm>
          <a:prstGeom prst="rect">
            <a:avLst/>
          </a:prstGeom>
        </p:spPr>
      </p:pic>
      <p:sp>
        <p:nvSpPr>
          <p:cNvPr id="28" name="Cloud Callout 27"/>
          <p:cNvSpPr/>
          <p:nvPr/>
        </p:nvSpPr>
        <p:spPr>
          <a:xfrm>
            <a:off x="8152011" y="1951206"/>
            <a:ext cx="981101" cy="1054937"/>
          </a:xfrm>
          <a:prstGeom prst="cloudCallout">
            <a:avLst>
              <a:gd name="adj1" fmla="val -29153"/>
              <a:gd name="adj2" fmla="val 63452"/>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0" name="Picture 2" descr="baby girl dress clipart&#10;"/>
          <p:cNvPicPr>
            <a:picLocks noChangeAspect="1" noChangeArrowheads="1"/>
          </p:cNvPicPr>
          <p:nvPr/>
        </p:nvPicPr>
        <p:blipFill rotWithShape="1">
          <a:blip r:embed="rId8" cstate="print">
            <a:clrChange>
              <a:clrFrom>
                <a:srgbClr val="FEFEFE"/>
              </a:clrFrom>
              <a:clrTo>
                <a:srgbClr val="FEFEFE">
                  <a:alpha val="0"/>
                </a:srgbClr>
              </a:clrTo>
            </a:clrChange>
            <a:extLst>
              <a:ext uri="{28A0092B-C50C-407E-A947-70E740481C1C}">
                <a14:useLocalDpi xmlns:a14="http://schemas.microsoft.com/office/drawing/2010/main" val="0"/>
              </a:ext>
            </a:extLst>
          </a:blip>
          <a:srcRect l="8922" t="7802" r="7882" b="15368"/>
          <a:stretch/>
        </p:blipFill>
        <p:spPr bwMode="auto">
          <a:xfrm>
            <a:off x="8332971" y="2143726"/>
            <a:ext cx="619179" cy="596663"/>
          </a:xfrm>
          <a:prstGeom prst="rect">
            <a:avLst/>
          </a:prstGeom>
          <a:noFill/>
          <a:extLst>
            <a:ext uri="{909E8E84-426E-40DD-AFC4-6F175D3DCCD1}">
              <a14:hiddenFill xmlns:a14="http://schemas.microsoft.com/office/drawing/2010/main">
                <a:solidFill>
                  <a:srgbClr val="FFFFFF"/>
                </a:solidFill>
              </a14:hiddenFill>
            </a:ext>
          </a:extLst>
        </p:spPr>
      </p:pic>
      <p:sp>
        <p:nvSpPr>
          <p:cNvPr id="31" name="Cloud Callout 30"/>
          <p:cNvSpPr/>
          <p:nvPr/>
        </p:nvSpPr>
        <p:spPr>
          <a:xfrm>
            <a:off x="10466412" y="1951206"/>
            <a:ext cx="981101" cy="1054937"/>
          </a:xfrm>
          <a:prstGeom prst="cloudCallout">
            <a:avLst>
              <a:gd name="adj1" fmla="val -41444"/>
              <a:gd name="adj2" fmla="val 62500"/>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2" name="Picture 4" descr="cute skirts"/>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01350" y="2186109"/>
            <a:ext cx="585129" cy="585129"/>
          </a:xfrm>
          <a:prstGeom prst="rect">
            <a:avLst/>
          </a:prstGeom>
          <a:noFill/>
          <a:extLst>
            <a:ext uri="{909E8E84-426E-40DD-AFC4-6F175D3DCCD1}">
              <a14:hiddenFill xmlns:a14="http://schemas.microsoft.com/office/drawing/2010/main">
                <a:solidFill>
                  <a:srgbClr val="FFFFFF"/>
                </a:solidFill>
              </a14:hiddenFill>
            </a:ext>
          </a:extLst>
        </p:spPr>
      </p:pic>
      <p:sp>
        <p:nvSpPr>
          <p:cNvPr id="29" name="Oval 28"/>
          <p:cNvSpPr/>
          <p:nvPr/>
        </p:nvSpPr>
        <p:spPr>
          <a:xfrm>
            <a:off x="2090057" y="808002"/>
            <a:ext cx="673240" cy="381265"/>
          </a:xfrm>
          <a:prstGeom prst="ellipse">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p:cNvSpPr/>
          <p:nvPr/>
        </p:nvSpPr>
        <p:spPr>
          <a:xfrm>
            <a:off x="4243965" y="1449946"/>
            <a:ext cx="673240" cy="450473"/>
          </a:xfrm>
          <a:prstGeom prst="ellipse">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p:cNvSpPr/>
          <p:nvPr/>
        </p:nvSpPr>
        <p:spPr>
          <a:xfrm>
            <a:off x="4243965" y="3168870"/>
            <a:ext cx="655726" cy="361876"/>
          </a:xfrm>
          <a:prstGeom prst="ellipse">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p:cNvSpPr/>
          <p:nvPr/>
        </p:nvSpPr>
        <p:spPr>
          <a:xfrm>
            <a:off x="153942" y="4500646"/>
            <a:ext cx="626516" cy="337748"/>
          </a:xfrm>
          <a:prstGeom prst="ellipse">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p:cNvSpPr/>
          <p:nvPr/>
        </p:nvSpPr>
        <p:spPr>
          <a:xfrm>
            <a:off x="2803184" y="4838394"/>
            <a:ext cx="626516" cy="337748"/>
          </a:xfrm>
          <a:prstGeom prst="ellipse">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p:cNvSpPr/>
          <p:nvPr/>
        </p:nvSpPr>
        <p:spPr>
          <a:xfrm>
            <a:off x="153942" y="5881303"/>
            <a:ext cx="626516" cy="337748"/>
          </a:xfrm>
          <a:prstGeom prst="ellipse">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GB"/>
          </a:p>
        </p:txBody>
      </p:sp>
      <p:pic>
        <p:nvPicPr>
          <p:cNvPr id="3" name="Lucía y Nadia van de compras.wav" descr="Lucía y Nadia van de compras.wav">
            <a:hlinkClick r:id="" action="ppaction://media"/>
            <a:extLst>
              <a:ext uri="{FF2B5EF4-FFF2-40B4-BE49-F238E27FC236}">
                <a16:creationId xmlns:a16="http://schemas.microsoft.com/office/drawing/2014/main" id="{BCAFAB0B-FB8E-0D4E-AE85-E07794699BA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719883" y="258167"/>
            <a:ext cx="864174" cy="864174"/>
          </a:xfrm>
          <a:prstGeom prst="rect">
            <a:avLst/>
          </a:prstGeom>
        </p:spPr>
      </p:pic>
      <p:sp>
        <p:nvSpPr>
          <p:cNvPr id="6" name="Rectangle 5"/>
          <p:cNvSpPr/>
          <p:nvPr/>
        </p:nvSpPr>
        <p:spPr>
          <a:xfrm>
            <a:off x="8952150" y="5881303"/>
            <a:ext cx="3156963" cy="400110"/>
          </a:xfrm>
          <a:prstGeom prst="rect">
            <a:avLst/>
          </a:prstGeom>
        </p:spPr>
        <p:txBody>
          <a:bodyPr wrap="square">
            <a:spAutoFit/>
          </a:bodyPr>
          <a:lstStyle/>
          <a:p>
            <a:r>
              <a:rPr lang="en-US" sz="2000" b="1">
                <a:solidFill>
                  <a:srgbClr val="002060"/>
                </a:solidFill>
              </a:rPr>
              <a:t>¡Qué bien! </a:t>
            </a:r>
            <a:r>
              <a:rPr lang="en-US" sz="2000">
                <a:solidFill>
                  <a:srgbClr val="002060"/>
                </a:solidFill>
              </a:rPr>
              <a:t>That’s great! </a:t>
            </a:r>
            <a:endParaRPr lang="en-GB" sz="2000"/>
          </a:p>
        </p:txBody>
      </p:sp>
    </p:spTree>
    <p:extLst>
      <p:ext uri="{BB962C8B-B14F-4D97-AF65-F5344CB8AC3E}">
        <p14:creationId xmlns:p14="http://schemas.microsoft.com/office/powerpoint/2010/main" val="4001258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3"/>
                </p:tgtEl>
              </p:cMediaNode>
            </p:audio>
          </p:childTnLst>
        </p:cTn>
      </p:par>
    </p:tnLst>
    <p:bldLst>
      <p:bldP spid="29" grpId="0" animBg="1"/>
      <p:bldP spid="34" grpId="0" animBg="1"/>
      <p:bldP spid="35" grpId="0" animBg="1"/>
      <p:bldP spid="37" grpId="0" animBg="1"/>
      <p:bldP spid="38" grpId="0" animBg="1"/>
      <p:bldP spid="3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D578714D-3580-C545-B5C1-E2A9449A0E26}"/>
              </a:ext>
            </a:extLst>
          </p:cNvPr>
          <p:cNvSpPr/>
          <p:nvPr/>
        </p:nvSpPr>
        <p:spPr>
          <a:xfrm>
            <a:off x="9626599" y="241212"/>
            <a:ext cx="2341061" cy="387596"/>
          </a:xfrm>
          <a:prstGeom prst="roundRect">
            <a:avLst/>
          </a:prstGeom>
          <a:solidFill>
            <a:srgbClr val="F66400"/>
          </a:solidFill>
          <a:ln>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prstClr val="white"/>
              </a:solidFill>
              <a:latin typeface="Century Gothic" panose="020B0502020202020204" pitchFamily="34" charset="0"/>
            </a:endParaRPr>
          </a:p>
        </p:txBody>
      </p:sp>
      <p:graphicFrame>
        <p:nvGraphicFramePr>
          <p:cNvPr id="14" name="Google Shape;92;p5" descr="Table for exercises"/>
          <p:cNvGraphicFramePr/>
          <p:nvPr>
            <p:extLst/>
          </p:nvPr>
        </p:nvGraphicFramePr>
        <p:xfrm>
          <a:off x="490159" y="1170931"/>
          <a:ext cx="7629950" cy="5015806"/>
        </p:xfrm>
        <a:graphic>
          <a:graphicData uri="http://schemas.openxmlformats.org/drawingml/2006/table">
            <a:tbl>
              <a:tblPr firstRow="1" bandRow="1">
                <a:noFill/>
              </a:tblPr>
              <a:tblGrid>
                <a:gridCol w="595355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tblGrid>
              <a:tr h="379152">
                <a:tc>
                  <a:txBody>
                    <a:bodyPr/>
                    <a:lstStyle/>
                    <a:p>
                      <a:pPr marL="0" marR="0" lvl="0" indent="0" algn="l" rtl="0">
                        <a:spcBef>
                          <a:spcPts val="0"/>
                        </a:spcBef>
                        <a:spcAft>
                          <a:spcPts val="0"/>
                        </a:spcAft>
                        <a:buNone/>
                      </a:pPr>
                      <a:r>
                        <a:rPr lang="en-GB" sz="2000" b="1">
                          <a:solidFill>
                            <a:srgbClr val="002060"/>
                          </a:solidFill>
                        </a:rPr>
                        <a:t>La pregunta</a:t>
                      </a:r>
                      <a:endParaRPr sz="2000" b="1" dirty="0">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r>
                        <a:rPr lang="en-GB" sz="2000" b="1" dirty="0" err="1">
                          <a:solidFill>
                            <a:srgbClr val="002060"/>
                          </a:solidFill>
                        </a:rPr>
                        <a:t>Objetos</a:t>
                      </a:r>
                      <a:endParaRPr sz="2000" b="1" dirty="0">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0"/>
                  </a:ext>
                </a:extLst>
              </a:tr>
              <a:tr h="711561">
                <a:tc>
                  <a:txBody>
                    <a:bodyPr/>
                    <a:lstStyle/>
                    <a:p>
                      <a:pPr marL="0" marR="0" lvl="0" indent="0" algn="l" rtl="0">
                        <a:spcBef>
                          <a:spcPts val="0"/>
                        </a:spcBef>
                        <a:spcAft>
                          <a:spcPts val="0"/>
                        </a:spcAft>
                        <a:buNone/>
                      </a:pPr>
                      <a:r>
                        <a:rPr lang="es-ES" sz="2000" b="1" dirty="0">
                          <a:solidFill>
                            <a:srgbClr val="002060"/>
                          </a:solidFill>
                        </a:rPr>
                        <a:t>1. </a:t>
                      </a:r>
                      <a:r>
                        <a:rPr lang="es-ES" sz="2000" dirty="0">
                          <a:solidFill>
                            <a:srgbClr val="002060"/>
                          </a:solidFill>
                        </a:rPr>
                        <a:t>¿Por</a:t>
                      </a:r>
                      <a:r>
                        <a:rPr lang="es-ES" sz="2000" baseline="0" dirty="0">
                          <a:solidFill>
                            <a:srgbClr val="002060"/>
                          </a:solidFill>
                        </a:rPr>
                        <a:t> qué no compras estas ______</a:t>
                      </a:r>
                      <a:r>
                        <a:rPr lang="es-ES" sz="2000" dirty="0">
                          <a:solidFill>
                            <a:srgbClr val="002060"/>
                          </a:solidFill>
                        </a:rPr>
                        <a:t>?</a:t>
                      </a:r>
                      <a:endParaRPr sz="2000" dirty="0">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l" rtl="0">
                        <a:lnSpc>
                          <a:spcPct val="100000"/>
                        </a:lnSpc>
                        <a:spcBef>
                          <a:spcPts val="0"/>
                        </a:spcBef>
                        <a:spcAft>
                          <a:spcPts val="0"/>
                        </a:spcAft>
                        <a:buNone/>
                      </a:pPr>
                      <a:r>
                        <a:rPr lang="en-GB" sz="2000">
                          <a:solidFill>
                            <a:srgbClr val="002060"/>
                          </a:solidFill>
                        </a:rPr>
                        <a:t>zapatos</a:t>
                      </a:r>
                    </a:p>
                    <a:p>
                      <a:pPr marL="0" marR="0" lvl="0" indent="0" algn="l" rtl="0">
                        <a:lnSpc>
                          <a:spcPct val="100000"/>
                        </a:lnSpc>
                        <a:spcBef>
                          <a:spcPts val="0"/>
                        </a:spcBef>
                        <a:spcAft>
                          <a:spcPts val="0"/>
                        </a:spcAft>
                        <a:buNone/>
                      </a:pPr>
                      <a:r>
                        <a:rPr lang="en-GB" sz="2000">
                          <a:solidFill>
                            <a:srgbClr val="002060"/>
                          </a:solidFill>
                        </a:rPr>
                        <a:t>bicicletas</a:t>
                      </a:r>
                      <a:endParaRPr sz="2000" dirty="0">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1"/>
                  </a:ext>
                </a:extLst>
              </a:tr>
              <a:tr h="794563">
                <a:tc>
                  <a:txBody>
                    <a:bodyPr/>
                    <a:lstStyle/>
                    <a:p>
                      <a:pPr marL="0" marR="0" lvl="0" indent="0" algn="l" rtl="0">
                        <a:spcBef>
                          <a:spcPts val="0"/>
                        </a:spcBef>
                        <a:spcAft>
                          <a:spcPts val="0"/>
                        </a:spcAft>
                        <a:buNone/>
                      </a:pPr>
                      <a:r>
                        <a:rPr lang="es-ES" sz="2000" b="1" dirty="0">
                          <a:solidFill>
                            <a:srgbClr val="002060"/>
                          </a:solidFill>
                        </a:rPr>
                        <a:t>2. </a:t>
                      </a:r>
                      <a:r>
                        <a:rPr lang="es-ES" sz="2000" dirty="0">
                          <a:solidFill>
                            <a:srgbClr val="002060"/>
                          </a:solidFill>
                        </a:rPr>
                        <a:t>¿Cuánto son estos ______?</a:t>
                      </a:r>
                      <a:endParaRPr sz="2000" dirty="0">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l" rtl="0">
                        <a:lnSpc>
                          <a:spcPct val="100000"/>
                        </a:lnSpc>
                        <a:spcBef>
                          <a:spcPts val="0"/>
                        </a:spcBef>
                        <a:spcAft>
                          <a:spcPts val="0"/>
                        </a:spcAft>
                        <a:buNone/>
                      </a:pPr>
                      <a:r>
                        <a:rPr lang="en-GB" sz="2000">
                          <a:solidFill>
                            <a:srgbClr val="002060"/>
                          </a:solidFill>
                        </a:rPr>
                        <a:t>bolsas </a:t>
                      </a:r>
                      <a:r>
                        <a:rPr lang="en-GB" sz="2000" dirty="0" err="1">
                          <a:solidFill>
                            <a:srgbClr val="002060"/>
                          </a:solidFill>
                        </a:rPr>
                        <a:t>espejos</a:t>
                      </a:r>
                      <a:endParaRPr sz="2000" dirty="0">
                        <a:solidFill>
                          <a:srgbClr val="002060"/>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2"/>
                  </a:ext>
                </a:extLst>
              </a:tr>
              <a:tr h="798286">
                <a:tc>
                  <a:txBody>
                    <a:bodyPr/>
                    <a:lstStyle/>
                    <a:p>
                      <a:pPr marL="0" marR="0" lvl="0" indent="0" algn="l" rtl="0">
                        <a:spcBef>
                          <a:spcPts val="0"/>
                        </a:spcBef>
                        <a:spcAft>
                          <a:spcPts val="0"/>
                        </a:spcAft>
                        <a:buNone/>
                      </a:pPr>
                      <a:r>
                        <a:rPr lang="es-ES" sz="2000" b="1" dirty="0">
                          <a:solidFill>
                            <a:srgbClr val="002060"/>
                          </a:solidFill>
                        </a:rPr>
                        <a:t>3. </a:t>
                      </a:r>
                      <a:r>
                        <a:rPr lang="es-ES" sz="2000" dirty="0">
                          <a:solidFill>
                            <a:srgbClr val="002060"/>
                          </a:solidFill>
                        </a:rPr>
                        <a:t>¿Quién necesita </a:t>
                      </a:r>
                      <a:r>
                        <a:rPr lang="es-ES" sz="2000" baseline="0" dirty="0">
                          <a:solidFill>
                            <a:srgbClr val="002060"/>
                          </a:solidFill>
                        </a:rPr>
                        <a:t>estas ______</a:t>
                      </a:r>
                      <a:r>
                        <a:rPr lang="es-ES" sz="2000" dirty="0">
                          <a:solidFill>
                            <a:srgbClr val="002060"/>
                          </a:solidFill>
                        </a:rPr>
                        <a:t>?</a:t>
                      </a:r>
                      <a:endParaRPr sz="2000" dirty="0">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l" rtl="0">
                        <a:lnSpc>
                          <a:spcPct val="100000"/>
                        </a:lnSpc>
                        <a:spcBef>
                          <a:spcPts val="0"/>
                        </a:spcBef>
                        <a:spcAft>
                          <a:spcPts val="0"/>
                        </a:spcAft>
                        <a:buNone/>
                      </a:pPr>
                      <a:r>
                        <a:rPr lang="en-GB" sz="2000">
                          <a:solidFill>
                            <a:srgbClr val="002060"/>
                          </a:solidFill>
                        </a:rPr>
                        <a:t>relojes</a:t>
                      </a:r>
                    </a:p>
                    <a:p>
                      <a:pPr marL="0" marR="0" lvl="0" indent="0" algn="l" rtl="0">
                        <a:lnSpc>
                          <a:spcPct val="100000"/>
                        </a:lnSpc>
                        <a:spcBef>
                          <a:spcPts val="0"/>
                        </a:spcBef>
                        <a:spcAft>
                          <a:spcPts val="0"/>
                        </a:spcAft>
                        <a:buNone/>
                      </a:pPr>
                      <a:r>
                        <a:rPr lang="en-GB" sz="2000">
                          <a:solidFill>
                            <a:srgbClr val="002060"/>
                          </a:solidFill>
                        </a:rPr>
                        <a:t>cosas</a:t>
                      </a:r>
                      <a:endParaRPr sz="2000" dirty="0">
                        <a:solidFill>
                          <a:srgbClr val="002060"/>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3"/>
                  </a:ext>
                </a:extLst>
              </a:tr>
              <a:tr h="740228">
                <a:tc>
                  <a:txBody>
                    <a:bodyPr/>
                    <a:lstStyle/>
                    <a:p>
                      <a:pPr marL="0" marR="0" lvl="0" indent="0" algn="l" rtl="0">
                        <a:spcBef>
                          <a:spcPts val="0"/>
                        </a:spcBef>
                        <a:spcAft>
                          <a:spcPts val="0"/>
                        </a:spcAft>
                        <a:buNone/>
                      </a:pPr>
                      <a:r>
                        <a:rPr lang="es-ES" sz="2000" b="1" dirty="0">
                          <a:solidFill>
                            <a:srgbClr val="002060"/>
                          </a:solidFill>
                        </a:rPr>
                        <a:t>4. </a:t>
                      </a:r>
                      <a:r>
                        <a:rPr lang="es-ES" sz="2000" dirty="0">
                          <a:solidFill>
                            <a:srgbClr val="002060"/>
                          </a:solidFill>
                        </a:rPr>
                        <a:t>¿Cómo son estos ______?</a:t>
                      </a:r>
                      <a:endParaRPr sz="2000" dirty="0">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l" rtl="0">
                        <a:lnSpc>
                          <a:spcPct val="100000"/>
                        </a:lnSpc>
                        <a:spcBef>
                          <a:spcPts val="0"/>
                        </a:spcBef>
                        <a:spcAft>
                          <a:spcPts val="0"/>
                        </a:spcAft>
                        <a:buNone/>
                      </a:pPr>
                      <a:r>
                        <a:rPr lang="en-GB" sz="2000" dirty="0" err="1">
                          <a:solidFill>
                            <a:srgbClr val="002060"/>
                          </a:solidFill>
                        </a:rPr>
                        <a:t>pantalones</a:t>
                      </a:r>
                      <a:r>
                        <a:rPr lang="en-GB" sz="2000" dirty="0">
                          <a:solidFill>
                            <a:srgbClr val="002060"/>
                          </a:solidFill>
                        </a:rPr>
                        <a:t> </a:t>
                      </a:r>
                      <a:r>
                        <a:rPr lang="en-GB" sz="2000" dirty="0" err="1">
                          <a:solidFill>
                            <a:srgbClr val="002060"/>
                          </a:solidFill>
                        </a:rPr>
                        <a:t>cajas</a:t>
                      </a:r>
                      <a:endParaRPr sz="2000" dirty="0">
                        <a:solidFill>
                          <a:srgbClr val="002060"/>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4"/>
                  </a:ext>
                </a:extLst>
              </a:tr>
              <a:tr h="787459">
                <a:tc>
                  <a:txBody>
                    <a:bodyPr/>
                    <a:lstStyle/>
                    <a:p>
                      <a:pPr marL="0" marR="0" lvl="0" indent="0" algn="l" rtl="0">
                        <a:spcBef>
                          <a:spcPts val="0"/>
                        </a:spcBef>
                        <a:spcAft>
                          <a:spcPts val="0"/>
                        </a:spcAft>
                        <a:buNone/>
                      </a:pPr>
                      <a:r>
                        <a:rPr lang="es-ES" sz="2000" b="1" dirty="0">
                          <a:solidFill>
                            <a:srgbClr val="002060"/>
                          </a:solidFill>
                        </a:rPr>
                        <a:t>5. </a:t>
                      </a:r>
                      <a:r>
                        <a:rPr lang="es-ES" sz="2000" dirty="0">
                          <a:solidFill>
                            <a:srgbClr val="002060"/>
                          </a:solidFill>
                        </a:rPr>
                        <a:t>¿</a:t>
                      </a:r>
                      <a:r>
                        <a:rPr lang="es-ES" sz="2000">
                          <a:solidFill>
                            <a:srgbClr val="002060"/>
                          </a:solidFill>
                        </a:rPr>
                        <a:t>Dónde guardas </a:t>
                      </a:r>
                      <a:r>
                        <a:rPr lang="es-ES" sz="2000" dirty="0">
                          <a:solidFill>
                            <a:srgbClr val="002060"/>
                          </a:solidFill>
                        </a:rPr>
                        <a:t>estas _______?</a:t>
                      </a:r>
                      <a:endParaRPr sz="2000" dirty="0">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l" rtl="0">
                        <a:lnSpc>
                          <a:spcPct val="100000"/>
                        </a:lnSpc>
                        <a:spcBef>
                          <a:spcPts val="0"/>
                        </a:spcBef>
                        <a:spcAft>
                          <a:spcPts val="0"/>
                        </a:spcAft>
                        <a:buNone/>
                      </a:pPr>
                      <a:r>
                        <a:rPr lang="en-GB" sz="2000" dirty="0" err="1">
                          <a:solidFill>
                            <a:srgbClr val="002060"/>
                          </a:solidFill>
                        </a:rPr>
                        <a:t>vestidos</a:t>
                      </a:r>
                      <a:r>
                        <a:rPr lang="en-GB" sz="2000" dirty="0">
                          <a:solidFill>
                            <a:srgbClr val="002060"/>
                          </a:solidFill>
                        </a:rPr>
                        <a:t> camisas</a:t>
                      </a:r>
                      <a:endParaRPr sz="2000" dirty="0">
                        <a:solidFill>
                          <a:srgbClr val="002060"/>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2212571357"/>
                  </a:ext>
                </a:extLst>
              </a:tr>
              <a:tr h="787459">
                <a:tc>
                  <a:txBody>
                    <a:bodyPr/>
                    <a:lstStyle/>
                    <a:p>
                      <a:pPr marL="0" marR="0" lvl="0" indent="0" algn="l" rtl="0">
                        <a:spcBef>
                          <a:spcPts val="0"/>
                        </a:spcBef>
                        <a:spcAft>
                          <a:spcPts val="0"/>
                        </a:spcAft>
                        <a:buNone/>
                      </a:pPr>
                      <a:r>
                        <a:rPr lang="es-ES" sz="2000" b="1" dirty="0">
                          <a:solidFill>
                            <a:srgbClr val="002060"/>
                          </a:solidFill>
                        </a:rPr>
                        <a:t>6. </a:t>
                      </a:r>
                      <a:r>
                        <a:rPr lang="es-ES" sz="2000">
                          <a:solidFill>
                            <a:srgbClr val="002060"/>
                          </a:solidFill>
                        </a:rPr>
                        <a:t>¿Cuáles son estas ________?</a:t>
                      </a:r>
                      <a:endParaRPr sz="2000" dirty="0">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l" rtl="0">
                        <a:lnSpc>
                          <a:spcPct val="100000"/>
                        </a:lnSpc>
                        <a:spcBef>
                          <a:spcPts val="0"/>
                        </a:spcBef>
                        <a:spcAft>
                          <a:spcPts val="0"/>
                        </a:spcAft>
                        <a:buNone/>
                      </a:pPr>
                      <a:r>
                        <a:rPr lang="en-GB" sz="2000" dirty="0" err="1">
                          <a:solidFill>
                            <a:srgbClr val="002060"/>
                          </a:solidFill>
                        </a:rPr>
                        <a:t>marcas</a:t>
                      </a:r>
                      <a:r>
                        <a:rPr lang="en-GB" sz="2000" baseline="0" dirty="0">
                          <a:solidFill>
                            <a:srgbClr val="002060"/>
                          </a:solidFill>
                        </a:rPr>
                        <a:t> </a:t>
                      </a:r>
                      <a:r>
                        <a:rPr lang="en-GB" sz="2000" baseline="0" dirty="0" err="1">
                          <a:solidFill>
                            <a:srgbClr val="002060"/>
                          </a:solidFill>
                        </a:rPr>
                        <a:t>libros</a:t>
                      </a:r>
                      <a:endParaRPr sz="2000" dirty="0">
                        <a:solidFill>
                          <a:srgbClr val="002060"/>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2980988508"/>
                  </a:ext>
                </a:extLst>
              </a:tr>
            </a:tbl>
          </a:graphicData>
        </a:graphic>
      </p:graphicFrame>
      <p:sp>
        <p:nvSpPr>
          <p:cNvPr id="23" name="TextBox 22">
            <a:extLst>
              <a:ext uri="{FF2B5EF4-FFF2-40B4-BE49-F238E27FC236}">
                <a16:creationId xmlns:a16="http://schemas.microsoft.com/office/drawing/2014/main" id="{6A500173-7AE1-4980-9C52-2DFAE38768EA}"/>
              </a:ext>
            </a:extLst>
          </p:cNvPr>
          <p:cNvSpPr txBox="1"/>
          <p:nvPr/>
        </p:nvSpPr>
        <p:spPr>
          <a:xfrm>
            <a:off x="361039" y="61680"/>
            <a:ext cx="9158581" cy="1384995"/>
          </a:xfrm>
          <a:prstGeom prst="rect">
            <a:avLst/>
          </a:prstGeom>
          <a:noFill/>
        </p:spPr>
        <p:txBody>
          <a:bodyPr wrap="square" rtlCol="0">
            <a:spAutoFit/>
          </a:bodyPr>
          <a:lstStyle/>
          <a:p>
            <a:pPr hangingPunct="0">
              <a:defRPr/>
            </a:pPr>
            <a:r>
              <a:rPr kumimoji="0" lang="en-US" sz="2100" i="0" u="none" strike="noStrike" kern="1200" cap="none" spc="0" normalizeH="0" noProof="0" dirty="0">
                <a:ln>
                  <a:noFill/>
                </a:ln>
                <a:solidFill>
                  <a:srgbClr val="002060"/>
                </a:solidFill>
                <a:effectLst/>
                <a:uLnTx/>
                <a:uFillTx/>
                <a:latin typeface="Century Gothic" panose="020B0502020202020204" pitchFamily="34" charset="0"/>
              </a:rPr>
              <a:t>Hugo y Daniel van de </a:t>
            </a:r>
            <a:r>
              <a:rPr kumimoji="0" lang="en-US" sz="2100" i="0" u="none" strike="noStrike" kern="1200" cap="none" spc="0" normalizeH="0" noProof="0" dirty="0" err="1">
                <a:ln>
                  <a:noFill/>
                </a:ln>
                <a:solidFill>
                  <a:srgbClr val="002060"/>
                </a:solidFill>
                <a:effectLst/>
                <a:uLnTx/>
                <a:uFillTx/>
                <a:latin typeface="Century Gothic" panose="020B0502020202020204" pitchFamily="34" charset="0"/>
              </a:rPr>
              <a:t>compras</a:t>
            </a:r>
            <a:r>
              <a:rPr kumimoji="0" lang="en-US" sz="2100" i="0" u="none" strike="noStrike" kern="1200" cap="none" spc="0" normalizeH="0" noProof="0" dirty="0">
                <a:ln>
                  <a:noFill/>
                </a:ln>
                <a:solidFill>
                  <a:srgbClr val="002060"/>
                </a:solidFill>
                <a:effectLst/>
                <a:uLnTx/>
                <a:uFillTx/>
                <a:latin typeface="Century Gothic" panose="020B0502020202020204" pitchFamily="34" charset="0"/>
              </a:rPr>
              <a:t>. </a:t>
            </a:r>
            <a:r>
              <a:rPr kumimoji="0" lang="en-US" sz="2100" b="1" i="0" u="none" strike="noStrike" kern="1200" cap="none" spc="0" normalizeH="0" noProof="0" dirty="0">
                <a:ln>
                  <a:noFill/>
                </a:ln>
                <a:solidFill>
                  <a:srgbClr val="002060"/>
                </a:solidFill>
                <a:effectLst/>
                <a:uLnTx/>
                <a:uFillTx/>
                <a:latin typeface="Century Gothic" panose="020B0502020202020204" pitchFamily="34" charset="0"/>
              </a:rPr>
              <a:t>Lee las </a:t>
            </a:r>
            <a:r>
              <a:rPr kumimoji="0" lang="en-US" sz="2100" b="1" i="0" u="none" strike="noStrike" kern="1200" cap="none" spc="0" normalizeH="0" noProof="0" dirty="0" err="1">
                <a:ln>
                  <a:noFill/>
                </a:ln>
                <a:solidFill>
                  <a:srgbClr val="002060"/>
                </a:solidFill>
                <a:effectLst/>
                <a:uLnTx/>
                <a:uFillTx/>
                <a:latin typeface="Century Gothic" panose="020B0502020202020204" pitchFamily="34" charset="0"/>
              </a:rPr>
              <a:t>preguntas</a:t>
            </a:r>
            <a:r>
              <a:rPr kumimoji="0" lang="en-US" sz="2100" i="0" u="none" strike="noStrike" kern="1200" cap="none" spc="0" normalizeH="0" noProof="0" dirty="0">
                <a:ln>
                  <a:noFill/>
                </a:ln>
                <a:solidFill>
                  <a:srgbClr val="002060"/>
                </a:solidFill>
                <a:effectLst/>
                <a:uLnTx/>
                <a:uFillTx/>
                <a:latin typeface="Century Gothic" panose="020B0502020202020204" pitchFamily="34" charset="0"/>
              </a:rPr>
              <a:t>. </a:t>
            </a:r>
            <a:r>
              <a:rPr lang="en-US" sz="2100" dirty="0" err="1">
                <a:solidFill>
                  <a:srgbClr val="002060"/>
                </a:solidFill>
                <a:latin typeface="Century Gothic" panose="020B0502020202020204" pitchFamily="34" charset="0"/>
              </a:rPr>
              <a:t>Completa</a:t>
            </a:r>
            <a:r>
              <a:rPr lang="en-US" sz="2100" dirty="0">
                <a:solidFill>
                  <a:srgbClr val="002060"/>
                </a:solidFill>
                <a:latin typeface="Century Gothic" panose="020B0502020202020204" pitchFamily="34" charset="0"/>
              </a:rPr>
              <a:t> la </a:t>
            </a:r>
            <a:r>
              <a:rPr lang="en-US" sz="2100" dirty="0" err="1">
                <a:solidFill>
                  <a:srgbClr val="002060"/>
                </a:solidFill>
                <a:latin typeface="Century Gothic" panose="020B0502020202020204" pitchFamily="34" charset="0"/>
              </a:rPr>
              <a:t>pregunta</a:t>
            </a:r>
            <a:r>
              <a:rPr lang="en-US" sz="2100" dirty="0">
                <a:solidFill>
                  <a:srgbClr val="002060"/>
                </a:solidFill>
                <a:latin typeface="Century Gothic" panose="020B0502020202020204" pitchFamily="34" charset="0"/>
              </a:rPr>
              <a:t> con la palabra </a:t>
            </a:r>
            <a:r>
              <a:rPr lang="en-US" sz="2100" dirty="0" err="1">
                <a:solidFill>
                  <a:srgbClr val="002060"/>
                </a:solidFill>
                <a:latin typeface="Century Gothic" panose="020B0502020202020204" pitchFamily="34" charset="0"/>
              </a:rPr>
              <a:t>correcta</a:t>
            </a:r>
            <a:r>
              <a:rPr lang="en-US" sz="2100" dirty="0">
                <a:solidFill>
                  <a:srgbClr val="002060"/>
                </a:solidFill>
                <a:latin typeface="Century Gothic" panose="020B0502020202020204" pitchFamily="34" charset="0"/>
              </a:rPr>
              <a:t>. </a:t>
            </a:r>
            <a:r>
              <a:rPr lang="en-US" sz="2100" dirty="0" err="1">
                <a:solidFill>
                  <a:srgbClr val="002060"/>
                </a:solidFill>
                <a:latin typeface="Century Gothic" panose="020B0502020202020204" pitchFamily="34" charset="0"/>
              </a:rPr>
              <a:t>Luego</a:t>
            </a:r>
            <a:r>
              <a:rPr lang="en-US" sz="2100" dirty="0">
                <a:solidFill>
                  <a:srgbClr val="002060"/>
                </a:solidFill>
                <a:latin typeface="Century Gothic" panose="020B0502020202020204" pitchFamily="34" charset="0"/>
              </a:rPr>
              <a:t> </a:t>
            </a:r>
            <a:r>
              <a:rPr lang="en-US" sz="2100" b="1" dirty="0" err="1">
                <a:solidFill>
                  <a:srgbClr val="002060"/>
                </a:solidFill>
                <a:latin typeface="Century Gothic" panose="020B0502020202020204" pitchFamily="34" charset="0"/>
              </a:rPr>
              <a:t>escucha</a:t>
            </a:r>
            <a:r>
              <a:rPr lang="en-US" sz="2100" b="1" dirty="0">
                <a:solidFill>
                  <a:srgbClr val="002060"/>
                </a:solidFill>
                <a:latin typeface="Century Gothic" panose="020B0502020202020204" pitchFamily="34" charset="0"/>
              </a:rPr>
              <a:t> las </a:t>
            </a:r>
            <a:r>
              <a:rPr lang="en-US" sz="2100" b="1" dirty="0" err="1">
                <a:solidFill>
                  <a:srgbClr val="002060"/>
                </a:solidFill>
                <a:latin typeface="Century Gothic" panose="020B0502020202020204" pitchFamily="34" charset="0"/>
              </a:rPr>
              <a:t>respuestas</a:t>
            </a:r>
            <a:r>
              <a:rPr lang="en-US" sz="2100" dirty="0">
                <a:solidFill>
                  <a:srgbClr val="002060"/>
                </a:solidFill>
                <a:latin typeface="Century Gothic" panose="020B0502020202020204" pitchFamily="34" charset="0"/>
              </a:rPr>
              <a:t>. </a:t>
            </a:r>
            <a:r>
              <a:rPr lang="en-US" sz="2100" dirty="0" err="1">
                <a:solidFill>
                  <a:srgbClr val="002060"/>
                </a:solidFill>
                <a:latin typeface="Century Gothic" panose="020B0502020202020204" pitchFamily="34" charset="0"/>
              </a:rPr>
              <a:t>Identifica</a:t>
            </a:r>
            <a:r>
              <a:rPr lang="en-US" sz="2100" dirty="0">
                <a:solidFill>
                  <a:srgbClr val="002060"/>
                </a:solidFill>
                <a:latin typeface="Century Gothic" panose="020B0502020202020204" pitchFamily="34" charset="0"/>
              </a:rPr>
              <a:t> la </a:t>
            </a:r>
            <a:r>
              <a:rPr lang="en-US" sz="2100" dirty="0" err="1">
                <a:solidFill>
                  <a:srgbClr val="002060"/>
                </a:solidFill>
                <a:latin typeface="Century Gothic" panose="020B0502020202020204" pitchFamily="34" charset="0"/>
              </a:rPr>
              <a:t>pregunta</a:t>
            </a:r>
            <a:r>
              <a:rPr lang="en-US" sz="2100" dirty="0">
                <a:solidFill>
                  <a:srgbClr val="002060"/>
                </a:solidFill>
                <a:latin typeface="Century Gothic" panose="020B0502020202020204" pitchFamily="34" charset="0"/>
              </a:rPr>
              <a:t> </a:t>
            </a:r>
            <a:r>
              <a:rPr lang="en-US" sz="2100" dirty="0" err="1">
                <a:solidFill>
                  <a:srgbClr val="002060"/>
                </a:solidFill>
                <a:latin typeface="Century Gothic" panose="020B0502020202020204" pitchFamily="34" charset="0"/>
              </a:rPr>
              <a:t>correcta</a:t>
            </a:r>
            <a:r>
              <a:rPr lang="en-US" sz="2100" dirty="0">
                <a:solidFill>
                  <a:srgbClr val="002060"/>
                </a:solidFill>
                <a:latin typeface="Century Gothic" panose="020B0502020202020204" pitchFamily="34" charset="0"/>
              </a:rPr>
              <a:t> (e.g. </a:t>
            </a:r>
            <a:r>
              <a:rPr lang="en-US" sz="2100" dirty="0" err="1">
                <a:solidFill>
                  <a:srgbClr val="002060"/>
                </a:solidFill>
                <a:latin typeface="Century Gothic" panose="020B0502020202020204" pitchFamily="34" charset="0"/>
              </a:rPr>
              <a:t>pregunta</a:t>
            </a:r>
            <a:r>
              <a:rPr lang="en-US" sz="2100" dirty="0">
                <a:solidFill>
                  <a:srgbClr val="002060"/>
                </a:solidFill>
                <a:latin typeface="Century Gothic" panose="020B0502020202020204" pitchFamily="34" charset="0"/>
              </a:rPr>
              <a:t> 3). </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21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 name="Title 1">
            <a:extLst>
              <a:ext uri="{FF2B5EF4-FFF2-40B4-BE49-F238E27FC236}">
                <a16:creationId xmlns:a16="http://schemas.microsoft.com/office/drawing/2014/main" id="{0C21955C-C002-4A4F-B04D-2337936F4F74}"/>
              </a:ext>
            </a:extLst>
          </p:cNvPr>
          <p:cNvSpPr>
            <a:spLocks noGrp="1"/>
          </p:cNvSpPr>
          <p:nvPr>
            <p:ph type="title"/>
          </p:nvPr>
        </p:nvSpPr>
        <p:spPr>
          <a:xfrm>
            <a:off x="9412641" y="251216"/>
            <a:ext cx="2804077" cy="400919"/>
          </a:xfrm>
        </p:spPr>
        <p:txBody>
          <a:bodyPr>
            <a:noAutofit/>
          </a:bodyPr>
          <a:lstStyle/>
          <a:p>
            <a:pPr algn="ctr"/>
            <a:r>
              <a:rPr lang="en-GB" sz="2000" b="1" dirty="0">
                <a:solidFill>
                  <a:prstClr val="white"/>
                </a:solidFill>
              </a:rPr>
              <a:t>leer / escuchar</a:t>
            </a:r>
            <a:endParaRPr lang="en-US" sz="2000" dirty="0"/>
          </a:p>
        </p:txBody>
      </p:sp>
      <p:graphicFrame>
        <p:nvGraphicFramePr>
          <p:cNvPr id="34" name="Google Shape;92;p5" descr="Table for exercises">
            <a:extLst>
              <a:ext uri="{FF2B5EF4-FFF2-40B4-BE49-F238E27FC236}">
                <a16:creationId xmlns:a16="http://schemas.microsoft.com/office/drawing/2014/main" id="{2FD3ED96-54FB-9845-8245-57490A1C740E}"/>
              </a:ext>
            </a:extLst>
          </p:cNvPr>
          <p:cNvGraphicFramePr/>
          <p:nvPr>
            <p:extLst/>
          </p:nvPr>
        </p:nvGraphicFramePr>
        <p:xfrm>
          <a:off x="8515309" y="1170931"/>
          <a:ext cx="3260283" cy="5103910"/>
        </p:xfrm>
        <a:graphic>
          <a:graphicData uri="http://schemas.openxmlformats.org/drawingml/2006/table">
            <a:tbl>
              <a:tblPr firstRow="1" bandRow="1">
                <a:tableStyleId>{2D5ABB26-0587-4C30-8999-92F81FD0307C}</a:tableStyleId>
              </a:tblPr>
              <a:tblGrid>
                <a:gridCol w="3260283">
                  <a:extLst>
                    <a:ext uri="{9D8B030D-6E8A-4147-A177-3AD203B41FA5}">
                      <a16:colId xmlns:a16="http://schemas.microsoft.com/office/drawing/2014/main" val="20000"/>
                    </a:ext>
                  </a:extLst>
                </a:gridCol>
              </a:tblGrid>
              <a:tr h="439414">
                <a:tc>
                  <a:txBody>
                    <a:bodyPr/>
                    <a:lstStyle/>
                    <a:p>
                      <a:pPr marL="0" marR="0" lvl="0" indent="0" algn="l" rtl="0">
                        <a:spcBef>
                          <a:spcPts val="0"/>
                        </a:spcBef>
                        <a:spcAft>
                          <a:spcPts val="0"/>
                        </a:spcAft>
                        <a:buNone/>
                      </a:pPr>
                      <a:r>
                        <a:rPr lang="es-ES" sz="2000" b="1" dirty="0">
                          <a:solidFill>
                            <a:srgbClr val="002060"/>
                          </a:solidFill>
                        </a:rPr>
                        <a:t>Respuestas</a:t>
                      </a:r>
                      <a:endParaRPr sz="2000" b="1" dirty="0">
                        <a:solidFill>
                          <a:srgbClr val="002060"/>
                        </a:solidFill>
                      </a:endParaRPr>
                    </a:p>
                  </a:txBody>
                  <a:tcPr marL="91450" marR="91450" marT="45725" marB="45725" anchor="ctr"/>
                </a:tc>
                <a:extLst>
                  <a:ext uri="{0D108BD9-81ED-4DB2-BD59-A6C34878D82A}">
                    <a16:rowId xmlns:a16="http://schemas.microsoft.com/office/drawing/2014/main" val="10000"/>
                  </a:ext>
                </a:extLst>
              </a:tr>
              <a:tr h="777416">
                <a:tc>
                  <a:txBody>
                    <a:bodyPr/>
                    <a:lstStyle/>
                    <a:p>
                      <a:pPr marL="457200" marR="0" lvl="0" indent="-457200" algn="l" rtl="0">
                        <a:spcBef>
                          <a:spcPts val="0"/>
                        </a:spcBef>
                        <a:spcAft>
                          <a:spcPts val="0"/>
                        </a:spcAft>
                        <a:buAutoNum type="alphaLcParenR"/>
                      </a:pPr>
                      <a:endParaRPr lang="es-ES" sz="2000" dirty="0"/>
                    </a:p>
                  </a:txBody>
                  <a:tcPr marL="91450" marR="91450" marT="45725" marB="45725"/>
                </a:tc>
                <a:extLst>
                  <a:ext uri="{0D108BD9-81ED-4DB2-BD59-A6C34878D82A}">
                    <a16:rowId xmlns:a16="http://schemas.microsoft.com/office/drawing/2014/main" val="10001"/>
                  </a:ext>
                </a:extLst>
              </a:tr>
              <a:tr h="777416">
                <a:tc>
                  <a:txBody>
                    <a:bodyPr/>
                    <a:lstStyle/>
                    <a:p>
                      <a:pPr marL="0" marR="0" lvl="0" indent="0" algn="l" rtl="0">
                        <a:spcBef>
                          <a:spcPts val="0"/>
                        </a:spcBef>
                        <a:spcAft>
                          <a:spcPts val="0"/>
                        </a:spcAft>
                        <a:buNone/>
                      </a:pPr>
                      <a:endParaRPr sz="2000" dirty="0"/>
                    </a:p>
                  </a:txBody>
                  <a:tcPr marL="91450" marR="91450" marT="45725" marB="45725" anchor="ctr"/>
                </a:tc>
                <a:extLst>
                  <a:ext uri="{0D108BD9-81ED-4DB2-BD59-A6C34878D82A}">
                    <a16:rowId xmlns:a16="http://schemas.microsoft.com/office/drawing/2014/main" val="10002"/>
                  </a:ext>
                </a:extLst>
              </a:tr>
              <a:tr h="777416">
                <a:tc>
                  <a:txBody>
                    <a:bodyPr/>
                    <a:lstStyle/>
                    <a:p>
                      <a:pPr marL="0" marR="0" lvl="0" indent="0" algn="l" rtl="0">
                        <a:spcBef>
                          <a:spcPts val="0"/>
                        </a:spcBef>
                        <a:spcAft>
                          <a:spcPts val="0"/>
                        </a:spcAft>
                        <a:buNone/>
                      </a:pPr>
                      <a:endParaRPr sz="2000" dirty="0"/>
                    </a:p>
                  </a:txBody>
                  <a:tcPr marL="91450" marR="91450" marT="45725" marB="45725" anchor="ctr"/>
                </a:tc>
                <a:extLst>
                  <a:ext uri="{0D108BD9-81ED-4DB2-BD59-A6C34878D82A}">
                    <a16:rowId xmlns:a16="http://schemas.microsoft.com/office/drawing/2014/main" val="10003"/>
                  </a:ext>
                </a:extLst>
              </a:tr>
              <a:tr h="777416">
                <a:tc>
                  <a:txBody>
                    <a:bodyPr/>
                    <a:lstStyle/>
                    <a:p>
                      <a:pPr marL="0" marR="0" lvl="0" indent="0" algn="l" rtl="0">
                        <a:spcBef>
                          <a:spcPts val="0"/>
                        </a:spcBef>
                        <a:spcAft>
                          <a:spcPts val="0"/>
                        </a:spcAft>
                        <a:buNone/>
                      </a:pPr>
                      <a:endParaRPr sz="2000" dirty="0"/>
                    </a:p>
                  </a:txBody>
                  <a:tcPr marL="91450" marR="91450" marT="45725" marB="45725" anchor="ctr"/>
                </a:tc>
                <a:extLst>
                  <a:ext uri="{0D108BD9-81ED-4DB2-BD59-A6C34878D82A}">
                    <a16:rowId xmlns:a16="http://schemas.microsoft.com/office/drawing/2014/main" val="10004"/>
                  </a:ext>
                </a:extLst>
              </a:tr>
              <a:tr h="777416">
                <a:tc>
                  <a:txBody>
                    <a:bodyPr/>
                    <a:lstStyle/>
                    <a:p>
                      <a:pPr marL="0" marR="0" lvl="0" indent="0" algn="l" rtl="0">
                        <a:spcBef>
                          <a:spcPts val="0"/>
                        </a:spcBef>
                        <a:spcAft>
                          <a:spcPts val="0"/>
                        </a:spcAft>
                        <a:buNone/>
                      </a:pPr>
                      <a:endParaRPr sz="2000" dirty="0"/>
                    </a:p>
                  </a:txBody>
                  <a:tcPr marL="91450" marR="91450" marT="45725" marB="45725" anchor="ctr"/>
                </a:tc>
                <a:extLst>
                  <a:ext uri="{0D108BD9-81ED-4DB2-BD59-A6C34878D82A}">
                    <a16:rowId xmlns:a16="http://schemas.microsoft.com/office/drawing/2014/main" val="2212571357"/>
                  </a:ext>
                </a:extLst>
              </a:tr>
              <a:tr h="777416">
                <a:tc>
                  <a:txBody>
                    <a:bodyPr/>
                    <a:lstStyle/>
                    <a:p>
                      <a:pPr marL="0" marR="0" lvl="0" indent="0" algn="l" rtl="0">
                        <a:spcBef>
                          <a:spcPts val="0"/>
                        </a:spcBef>
                        <a:spcAft>
                          <a:spcPts val="0"/>
                        </a:spcAft>
                        <a:buNone/>
                      </a:pPr>
                      <a:endParaRPr sz="2000" dirty="0"/>
                    </a:p>
                  </a:txBody>
                  <a:tcPr marL="91450" marR="91450" marT="45725" marB="45725" anchor="ctr"/>
                </a:tc>
                <a:extLst>
                  <a:ext uri="{0D108BD9-81ED-4DB2-BD59-A6C34878D82A}">
                    <a16:rowId xmlns:a16="http://schemas.microsoft.com/office/drawing/2014/main" val="2980988508"/>
                  </a:ext>
                </a:extLst>
              </a:tr>
            </a:tbl>
          </a:graphicData>
        </a:graphic>
      </p:graphicFrame>
      <p:sp>
        <p:nvSpPr>
          <p:cNvPr id="37" name="Action Button: Custom 20">
            <a:hlinkClick r:id="" action="ppaction://noaction" highlightClick="1">
              <a:snd r:embed="rId3" name="Adidas y Nike, Son muy conocidas.wav"/>
            </a:hlinkClick>
            <a:extLst>
              <a:ext uri="{FF2B5EF4-FFF2-40B4-BE49-F238E27FC236}">
                <a16:creationId xmlns:a16="http://schemas.microsoft.com/office/drawing/2014/main" id="{36601F64-B6B8-584C-93C6-63DFEC8EBB61}"/>
              </a:ext>
            </a:extLst>
          </p:cNvPr>
          <p:cNvSpPr/>
          <p:nvPr/>
        </p:nvSpPr>
        <p:spPr>
          <a:xfrm>
            <a:off x="8642932" y="1814644"/>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A</a:t>
            </a:r>
          </a:p>
        </p:txBody>
      </p:sp>
      <p:sp>
        <p:nvSpPr>
          <p:cNvPr id="38" name="Action Button: Custom 20">
            <a:hlinkClick r:id="" action="ppaction://noaction" highlightClick="1">
              <a:snd r:embed="rId4" name="Veinticinco euros cada uno..wav"/>
            </a:hlinkClick>
            <a:extLst>
              <a:ext uri="{FF2B5EF4-FFF2-40B4-BE49-F238E27FC236}">
                <a16:creationId xmlns:a16="http://schemas.microsoft.com/office/drawing/2014/main" id="{F046C8FF-D4CA-1340-A1AE-46559BABB860}"/>
              </a:ext>
            </a:extLst>
          </p:cNvPr>
          <p:cNvSpPr/>
          <p:nvPr/>
        </p:nvSpPr>
        <p:spPr>
          <a:xfrm>
            <a:off x="8642932" y="2576413"/>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B</a:t>
            </a:r>
          </a:p>
        </p:txBody>
      </p:sp>
      <p:sp>
        <p:nvSpPr>
          <p:cNvPr id="40" name="Action Button: Custom 20">
            <a:hlinkClick r:id="" action="ppaction://noaction" highlightClick="1">
              <a:snd r:embed="rId5" name="Muy pra%CC%81cticos, pero no son ligeros.wav"/>
            </a:hlinkClick>
            <a:extLst>
              <a:ext uri="{FF2B5EF4-FFF2-40B4-BE49-F238E27FC236}">
                <a16:creationId xmlns:a16="http://schemas.microsoft.com/office/drawing/2014/main" id="{0DB9168F-DADD-BB49-A9CE-D403533D0AEF}"/>
              </a:ext>
            </a:extLst>
          </p:cNvPr>
          <p:cNvSpPr/>
          <p:nvPr/>
        </p:nvSpPr>
        <p:spPr>
          <a:xfrm>
            <a:off x="8642932" y="3347071"/>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C</a:t>
            </a:r>
          </a:p>
        </p:txBody>
      </p:sp>
      <p:sp>
        <p:nvSpPr>
          <p:cNvPr id="42" name="Action Button: Custom 20">
            <a:hlinkClick r:id="" action="ppaction://noaction" highlightClick="1">
              <a:snd r:embed="rId6" name="Porque son demasiado caras..wav"/>
            </a:hlinkClick>
            <a:extLst>
              <a:ext uri="{FF2B5EF4-FFF2-40B4-BE49-F238E27FC236}">
                <a16:creationId xmlns:a16="http://schemas.microsoft.com/office/drawing/2014/main" id="{BA818435-CE8E-7C42-866B-7B82A25BD8A6}"/>
              </a:ext>
            </a:extLst>
          </p:cNvPr>
          <p:cNvSpPr/>
          <p:nvPr/>
        </p:nvSpPr>
        <p:spPr>
          <a:xfrm>
            <a:off x="8642932" y="4125602"/>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D</a:t>
            </a:r>
          </a:p>
        </p:txBody>
      </p:sp>
      <p:sp>
        <p:nvSpPr>
          <p:cNvPr id="43" name="Action Button: Custom 20">
            <a:hlinkClick r:id="" action="ppaction://noaction" highlightClick="1">
              <a:snd r:embed="rId7" name="Diego, para ir al trabajo..wav"/>
            </a:hlinkClick>
            <a:extLst>
              <a:ext uri="{FF2B5EF4-FFF2-40B4-BE49-F238E27FC236}">
                <a16:creationId xmlns:a16="http://schemas.microsoft.com/office/drawing/2014/main" id="{9BBA83EF-2C1C-7C45-9EF3-3BDCB8982439}"/>
              </a:ext>
            </a:extLst>
          </p:cNvPr>
          <p:cNvSpPr/>
          <p:nvPr/>
        </p:nvSpPr>
        <p:spPr>
          <a:xfrm>
            <a:off x="8642932" y="4904133"/>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E</a:t>
            </a:r>
          </a:p>
        </p:txBody>
      </p:sp>
      <p:sp>
        <p:nvSpPr>
          <p:cNvPr id="44" name="Action Button: Custom 20">
            <a:hlinkClick r:id="" action="ppaction://noaction" highlightClick="1">
              <a:snd r:embed="rId8" name="En casa, debajo de la cama..wav"/>
            </a:hlinkClick>
            <a:extLst>
              <a:ext uri="{FF2B5EF4-FFF2-40B4-BE49-F238E27FC236}">
                <a16:creationId xmlns:a16="http://schemas.microsoft.com/office/drawing/2014/main" id="{49D9CE96-FA2B-DB4A-B493-60E74B3BFFAC}"/>
              </a:ext>
            </a:extLst>
          </p:cNvPr>
          <p:cNvSpPr/>
          <p:nvPr/>
        </p:nvSpPr>
        <p:spPr>
          <a:xfrm>
            <a:off x="8642932" y="5650490"/>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F</a:t>
            </a:r>
          </a:p>
        </p:txBody>
      </p:sp>
      <p:sp>
        <p:nvSpPr>
          <p:cNvPr id="5" name="CuadroTexto 4">
            <a:extLst>
              <a:ext uri="{FF2B5EF4-FFF2-40B4-BE49-F238E27FC236}">
                <a16:creationId xmlns:a16="http://schemas.microsoft.com/office/drawing/2014/main" id="{57586D40-37D6-4E44-9CDE-FF97BB4880B2}"/>
              </a:ext>
            </a:extLst>
          </p:cNvPr>
          <p:cNvSpPr txBox="1"/>
          <p:nvPr/>
        </p:nvSpPr>
        <p:spPr>
          <a:xfrm>
            <a:off x="9244235" y="1843250"/>
            <a:ext cx="2147455" cy="400110"/>
          </a:xfrm>
          <a:prstGeom prst="rect">
            <a:avLst/>
          </a:prstGeom>
          <a:noFill/>
        </p:spPr>
        <p:txBody>
          <a:bodyPr wrap="square" rtlCol="0">
            <a:spAutoFit/>
          </a:bodyPr>
          <a:lstStyle/>
          <a:p>
            <a:pPr algn="l"/>
            <a:r>
              <a:rPr lang="en-US" sz="2000" dirty="0">
                <a:solidFill>
                  <a:srgbClr val="002060"/>
                </a:solidFill>
              </a:rPr>
              <a:t>P</a:t>
            </a:r>
            <a:r>
              <a:rPr lang="x-none" sz="2000" dirty="0">
                <a:solidFill>
                  <a:srgbClr val="002060"/>
                </a:solidFill>
              </a:rPr>
              <a:t>regunta </a:t>
            </a:r>
            <a:r>
              <a:rPr lang="en-GB" sz="2000" dirty="0">
                <a:solidFill>
                  <a:srgbClr val="002060"/>
                </a:solidFill>
              </a:rPr>
              <a:t>6</a:t>
            </a:r>
            <a:endParaRPr lang="x-none" sz="2000" dirty="0">
              <a:solidFill>
                <a:srgbClr val="002060"/>
              </a:solidFill>
            </a:endParaRPr>
          </a:p>
        </p:txBody>
      </p:sp>
      <p:sp>
        <p:nvSpPr>
          <p:cNvPr id="45" name="CuadroTexto 44">
            <a:extLst>
              <a:ext uri="{FF2B5EF4-FFF2-40B4-BE49-F238E27FC236}">
                <a16:creationId xmlns:a16="http://schemas.microsoft.com/office/drawing/2014/main" id="{DEC42350-A8ED-8D4D-8965-0642A90570BD}"/>
              </a:ext>
            </a:extLst>
          </p:cNvPr>
          <p:cNvSpPr txBox="1"/>
          <p:nvPr/>
        </p:nvSpPr>
        <p:spPr>
          <a:xfrm>
            <a:off x="9244235" y="2596291"/>
            <a:ext cx="2147455" cy="400110"/>
          </a:xfrm>
          <a:prstGeom prst="rect">
            <a:avLst/>
          </a:prstGeom>
          <a:noFill/>
        </p:spPr>
        <p:txBody>
          <a:bodyPr wrap="square" rtlCol="0">
            <a:spAutoFit/>
          </a:bodyPr>
          <a:lstStyle/>
          <a:p>
            <a:pPr algn="l"/>
            <a:r>
              <a:rPr lang="en-US" sz="2000" dirty="0">
                <a:solidFill>
                  <a:srgbClr val="002060"/>
                </a:solidFill>
              </a:rPr>
              <a:t>P</a:t>
            </a:r>
            <a:r>
              <a:rPr lang="x-none" sz="2000" dirty="0">
                <a:solidFill>
                  <a:srgbClr val="002060"/>
                </a:solidFill>
              </a:rPr>
              <a:t>regunta </a:t>
            </a:r>
            <a:r>
              <a:rPr lang="en-GB" sz="2000" dirty="0">
                <a:solidFill>
                  <a:srgbClr val="002060"/>
                </a:solidFill>
              </a:rPr>
              <a:t>2</a:t>
            </a:r>
            <a:endParaRPr lang="x-none" sz="2000" dirty="0">
              <a:solidFill>
                <a:srgbClr val="002060"/>
              </a:solidFill>
            </a:endParaRPr>
          </a:p>
        </p:txBody>
      </p:sp>
      <p:sp>
        <p:nvSpPr>
          <p:cNvPr id="46" name="CuadroTexto 45">
            <a:extLst>
              <a:ext uri="{FF2B5EF4-FFF2-40B4-BE49-F238E27FC236}">
                <a16:creationId xmlns:a16="http://schemas.microsoft.com/office/drawing/2014/main" id="{E3E05FA7-F10C-7D42-9081-C85392D6BBA0}"/>
              </a:ext>
            </a:extLst>
          </p:cNvPr>
          <p:cNvSpPr txBox="1"/>
          <p:nvPr/>
        </p:nvSpPr>
        <p:spPr>
          <a:xfrm>
            <a:off x="9262631" y="5670368"/>
            <a:ext cx="2147455" cy="400110"/>
          </a:xfrm>
          <a:prstGeom prst="rect">
            <a:avLst/>
          </a:prstGeom>
          <a:noFill/>
        </p:spPr>
        <p:txBody>
          <a:bodyPr wrap="square" rtlCol="0">
            <a:spAutoFit/>
          </a:bodyPr>
          <a:lstStyle/>
          <a:p>
            <a:pPr algn="l"/>
            <a:r>
              <a:rPr lang="en-US" sz="2000" dirty="0">
                <a:solidFill>
                  <a:srgbClr val="002060"/>
                </a:solidFill>
              </a:rPr>
              <a:t>P</a:t>
            </a:r>
            <a:r>
              <a:rPr lang="x-none" sz="2000" dirty="0">
                <a:solidFill>
                  <a:srgbClr val="002060"/>
                </a:solidFill>
              </a:rPr>
              <a:t>regunta </a:t>
            </a:r>
            <a:r>
              <a:rPr lang="en-GB" sz="2000" dirty="0">
                <a:solidFill>
                  <a:srgbClr val="002060"/>
                </a:solidFill>
              </a:rPr>
              <a:t>5</a:t>
            </a:r>
            <a:endParaRPr lang="x-none" sz="2000" dirty="0">
              <a:solidFill>
                <a:srgbClr val="002060"/>
              </a:solidFill>
            </a:endParaRPr>
          </a:p>
        </p:txBody>
      </p:sp>
      <p:sp>
        <p:nvSpPr>
          <p:cNvPr id="47" name="CuadroTexto 46">
            <a:extLst>
              <a:ext uri="{FF2B5EF4-FFF2-40B4-BE49-F238E27FC236}">
                <a16:creationId xmlns:a16="http://schemas.microsoft.com/office/drawing/2014/main" id="{A05DF89F-B6A4-F54B-8F0E-EA80EAD59FF0}"/>
              </a:ext>
            </a:extLst>
          </p:cNvPr>
          <p:cNvSpPr txBox="1"/>
          <p:nvPr/>
        </p:nvSpPr>
        <p:spPr>
          <a:xfrm>
            <a:off x="9262631" y="4126139"/>
            <a:ext cx="2147455" cy="400110"/>
          </a:xfrm>
          <a:prstGeom prst="rect">
            <a:avLst/>
          </a:prstGeom>
          <a:noFill/>
        </p:spPr>
        <p:txBody>
          <a:bodyPr wrap="square" rtlCol="0">
            <a:spAutoFit/>
          </a:bodyPr>
          <a:lstStyle/>
          <a:p>
            <a:pPr algn="l"/>
            <a:r>
              <a:rPr lang="en-US" sz="2000" dirty="0">
                <a:solidFill>
                  <a:srgbClr val="002060"/>
                </a:solidFill>
              </a:rPr>
              <a:t>P</a:t>
            </a:r>
            <a:r>
              <a:rPr lang="x-none" sz="2000" dirty="0">
                <a:solidFill>
                  <a:srgbClr val="002060"/>
                </a:solidFill>
              </a:rPr>
              <a:t>regunta </a:t>
            </a:r>
            <a:r>
              <a:rPr lang="en-GB" sz="2000" dirty="0">
                <a:solidFill>
                  <a:srgbClr val="002060"/>
                </a:solidFill>
              </a:rPr>
              <a:t>1</a:t>
            </a:r>
            <a:endParaRPr lang="x-none" sz="2000" dirty="0">
              <a:solidFill>
                <a:srgbClr val="002060"/>
              </a:solidFill>
            </a:endParaRPr>
          </a:p>
        </p:txBody>
      </p:sp>
      <p:sp>
        <p:nvSpPr>
          <p:cNvPr id="48" name="CuadroTexto 47">
            <a:extLst>
              <a:ext uri="{FF2B5EF4-FFF2-40B4-BE49-F238E27FC236}">
                <a16:creationId xmlns:a16="http://schemas.microsoft.com/office/drawing/2014/main" id="{78AAA952-8EC4-994E-B281-7EA2251ADE16}"/>
              </a:ext>
            </a:extLst>
          </p:cNvPr>
          <p:cNvSpPr txBox="1"/>
          <p:nvPr/>
        </p:nvSpPr>
        <p:spPr>
          <a:xfrm>
            <a:off x="9244235" y="4909426"/>
            <a:ext cx="2147455" cy="400110"/>
          </a:xfrm>
          <a:prstGeom prst="rect">
            <a:avLst/>
          </a:prstGeom>
          <a:noFill/>
        </p:spPr>
        <p:txBody>
          <a:bodyPr wrap="square" rtlCol="0">
            <a:spAutoFit/>
          </a:bodyPr>
          <a:lstStyle/>
          <a:p>
            <a:pPr algn="l"/>
            <a:r>
              <a:rPr lang="en-US" sz="2000" dirty="0">
                <a:solidFill>
                  <a:srgbClr val="002060"/>
                </a:solidFill>
              </a:rPr>
              <a:t>P</a:t>
            </a:r>
            <a:r>
              <a:rPr lang="x-none" sz="2000" dirty="0">
                <a:solidFill>
                  <a:srgbClr val="002060"/>
                </a:solidFill>
              </a:rPr>
              <a:t>regunta </a:t>
            </a:r>
            <a:r>
              <a:rPr lang="en-GB" sz="2000" dirty="0">
                <a:solidFill>
                  <a:srgbClr val="002060"/>
                </a:solidFill>
              </a:rPr>
              <a:t>3</a:t>
            </a:r>
            <a:endParaRPr lang="x-none" sz="2000" dirty="0">
              <a:solidFill>
                <a:srgbClr val="002060"/>
              </a:solidFill>
            </a:endParaRPr>
          </a:p>
        </p:txBody>
      </p:sp>
      <p:sp>
        <p:nvSpPr>
          <p:cNvPr id="59" name="CuadroTexto 58">
            <a:extLst>
              <a:ext uri="{FF2B5EF4-FFF2-40B4-BE49-F238E27FC236}">
                <a16:creationId xmlns:a16="http://schemas.microsoft.com/office/drawing/2014/main" id="{AFC9C475-8FC2-034C-A952-49D52849FC68}"/>
              </a:ext>
            </a:extLst>
          </p:cNvPr>
          <p:cNvSpPr txBox="1"/>
          <p:nvPr/>
        </p:nvSpPr>
        <p:spPr>
          <a:xfrm>
            <a:off x="9262631" y="3371572"/>
            <a:ext cx="2147455" cy="400110"/>
          </a:xfrm>
          <a:prstGeom prst="rect">
            <a:avLst/>
          </a:prstGeom>
          <a:noFill/>
        </p:spPr>
        <p:txBody>
          <a:bodyPr wrap="square" rtlCol="0">
            <a:spAutoFit/>
          </a:bodyPr>
          <a:lstStyle/>
          <a:p>
            <a:pPr algn="l"/>
            <a:r>
              <a:rPr lang="en-US" sz="2000" dirty="0">
                <a:solidFill>
                  <a:srgbClr val="002060"/>
                </a:solidFill>
              </a:rPr>
              <a:t>P</a:t>
            </a:r>
            <a:r>
              <a:rPr lang="x-none" sz="2000" dirty="0">
                <a:solidFill>
                  <a:srgbClr val="002060"/>
                </a:solidFill>
              </a:rPr>
              <a:t>regunta </a:t>
            </a:r>
            <a:r>
              <a:rPr lang="en-GB" sz="2000" dirty="0">
                <a:solidFill>
                  <a:srgbClr val="002060"/>
                </a:solidFill>
              </a:rPr>
              <a:t>4</a:t>
            </a:r>
            <a:r>
              <a:rPr lang="x-none" sz="2000" dirty="0">
                <a:solidFill>
                  <a:srgbClr val="002060"/>
                </a:solidFill>
              </a:rPr>
              <a:t> </a:t>
            </a:r>
          </a:p>
        </p:txBody>
      </p:sp>
      <p:sp>
        <p:nvSpPr>
          <p:cNvPr id="31" name="Rounded Rectangle 30"/>
          <p:cNvSpPr/>
          <p:nvPr/>
        </p:nvSpPr>
        <p:spPr>
          <a:xfrm>
            <a:off x="6401528" y="1926411"/>
            <a:ext cx="1314286" cy="338667"/>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32" name="Rounded Rectangle 31"/>
          <p:cNvSpPr/>
          <p:nvPr/>
        </p:nvSpPr>
        <p:spPr>
          <a:xfrm>
            <a:off x="6401528" y="2682672"/>
            <a:ext cx="1007180" cy="345578"/>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27" name="Rounded Rectangle 26"/>
          <p:cNvSpPr/>
          <p:nvPr/>
        </p:nvSpPr>
        <p:spPr>
          <a:xfrm>
            <a:off x="6388935" y="3470045"/>
            <a:ext cx="1007180" cy="345578"/>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28" name="Rounded Rectangle 27"/>
          <p:cNvSpPr/>
          <p:nvPr/>
        </p:nvSpPr>
        <p:spPr>
          <a:xfrm>
            <a:off x="6388935" y="3921573"/>
            <a:ext cx="1549333" cy="345578"/>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29" name="Rounded Rectangle 28"/>
          <p:cNvSpPr/>
          <p:nvPr/>
        </p:nvSpPr>
        <p:spPr>
          <a:xfrm>
            <a:off x="6388935" y="5020591"/>
            <a:ext cx="1218217" cy="345578"/>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30" name="Rounded Rectangle 29"/>
          <p:cNvSpPr/>
          <p:nvPr/>
        </p:nvSpPr>
        <p:spPr>
          <a:xfrm>
            <a:off x="6388936" y="5472119"/>
            <a:ext cx="1218217" cy="345578"/>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pic>
        <p:nvPicPr>
          <p:cNvPr id="49" name="Picture 48"/>
          <p:cNvPicPr>
            <a:picLocks noChangeAspect="1"/>
          </p:cNvPicPr>
          <p:nvPr/>
        </p:nvPicPr>
        <p:blipFill rotWithShape="1">
          <a:blip r:embed="rId9" cstate="print">
            <a:extLst>
              <a:ext uri="{28A0092B-C50C-407E-A947-70E740481C1C}">
                <a14:useLocalDpi xmlns:a14="http://schemas.microsoft.com/office/drawing/2010/main" val="0"/>
              </a:ext>
            </a:extLst>
          </a:blip>
          <a:srcRect l="48106" r="25920"/>
          <a:stretch/>
        </p:blipFill>
        <p:spPr>
          <a:xfrm>
            <a:off x="11358575" y="604586"/>
            <a:ext cx="698918" cy="1513598"/>
          </a:xfrm>
          <a:prstGeom prst="rect">
            <a:avLst/>
          </a:prstGeom>
        </p:spPr>
      </p:pic>
      <p:pic>
        <p:nvPicPr>
          <p:cNvPr id="50" name="Picture 49"/>
          <p:cNvPicPr>
            <a:picLocks noChangeAspect="1"/>
          </p:cNvPicPr>
          <p:nvPr/>
        </p:nvPicPr>
        <p:blipFill rotWithShape="1">
          <a:blip r:embed="rId10" cstate="print">
            <a:extLst>
              <a:ext uri="{28A0092B-C50C-407E-A947-70E740481C1C}">
                <a14:useLocalDpi xmlns:a14="http://schemas.microsoft.com/office/drawing/2010/main" val="0"/>
              </a:ext>
            </a:extLst>
          </a:blip>
          <a:srcRect l="23490" r="49187"/>
          <a:stretch/>
        </p:blipFill>
        <p:spPr>
          <a:xfrm>
            <a:off x="10643746" y="628808"/>
            <a:ext cx="711686" cy="1465155"/>
          </a:xfrm>
          <a:prstGeom prst="rect">
            <a:avLst/>
          </a:prstGeom>
        </p:spPr>
      </p:pic>
      <p:sp>
        <p:nvSpPr>
          <p:cNvPr id="6" name="Rounded Rectangular Callout 5"/>
          <p:cNvSpPr/>
          <p:nvPr/>
        </p:nvSpPr>
        <p:spPr>
          <a:xfrm>
            <a:off x="783770" y="2317011"/>
            <a:ext cx="3984173" cy="731323"/>
          </a:xfrm>
          <a:prstGeom prst="wedgeRoundRectCallout">
            <a:avLst>
              <a:gd name="adj1" fmla="val -21448"/>
              <a:gd name="adj2" fmla="val 68454"/>
              <a:gd name="adj3" fmla="val 16667"/>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002060"/>
                </a:solidFill>
              </a:rPr>
              <a:t>Notice how the </a:t>
            </a:r>
            <a:r>
              <a:rPr lang="en-GB" sz="2000" b="1">
                <a:solidFill>
                  <a:srgbClr val="002060"/>
                </a:solidFill>
              </a:rPr>
              <a:t>–a</a:t>
            </a:r>
            <a:r>
              <a:rPr lang="en-GB" sz="2000">
                <a:solidFill>
                  <a:srgbClr val="002060"/>
                </a:solidFill>
              </a:rPr>
              <a:t> (‘s/he’) ending is used after ‘quién’.</a:t>
            </a:r>
          </a:p>
        </p:txBody>
      </p:sp>
      <p:sp>
        <p:nvSpPr>
          <p:cNvPr id="7" name="Oval 6"/>
          <p:cNvSpPr/>
          <p:nvPr/>
        </p:nvSpPr>
        <p:spPr>
          <a:xfrm>
            <a:off x="2483541" y="3319061"/>
            <a:ext cx="293915" cy="33176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89625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9">
                                            <p:txEl>
                                              <p:pRg st="0" end="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7">
                                            <p:txEl>
                                              <p:pRg st="0" end="0"/>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8">
                                            <p:txEl>
                                              <p:pRg st="0" end="0"/>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40" grpId="0" animBg="1"/>
      <p:bldP spid="42" grpId="0" animBg="1"/>
      <p:bldP spid="43" grpId="0" animBg="1"/>
      <p:bldP spid="44" grpId="0" animBg="1"/>
      <p:bldP spid="5" grpId="0"/>
      <p:bldP spid="45" grpId="0"/>
      <p:bldP spid="46" grpId="0"/>
      <p:bldP spid="31" grpId="0" animBg="1"/>
      <p:bldP spid="32" grpId="0" animBg="1"/>
      <p:bldP spid="27" grpId="0" animBg="1"/>
      <p:bldP spid="28" grpId="0" animBg="1"/>
      <p:bldP spid="29" grpId="0" animBg="1"/>
      <p:bldP spid="30" grpId="0" animBg="1"/>
      <p:bldP spid="6" grpId="0" animBg="1"/>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FF20F7D-C069-4D23-963F-7AB41B83EBA0}"/>
              </a:ext>
            </a:extLst>
          </p:cNvPr>
          <p:cNvSpPr txBox="1"/>
          <p:nvPr/>
        </p:nvSpPr>
        <p:spPr>
          <a:xfrm>
            <a:off x="317812" y="2986066"/>
            <a:ext cx="4441372" cy="430887"/>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Persona A (</a:t>
            </a:r>
            <a:r>
              <a:rPr lang="en-GB" sz="2200" dirty="0" err="1">
                <a:solidFill>
                  <a:srgbClr val="002060"/>
                </a:solidFill>
                <a:latin typeface="Century Gothic" panose="020B0502020202020204" pitchFamily="34" charset="0"/>
              </a:rPr>
              <a:t>pregunta</a:t>
            </a:r>
            <a:r>
              <a:rPr lang="en-GB" sz="2200" dirty="0">
                <a:solidFill>
                  <a:srgbClr val="002060"/>
                </a:solidFill>
                <a:latin typeface="Century Gothic" panose="020B0502020202020204" pitchFamily="34" charset="0"/>
              </a:rPr>
              <a:t>):</a:t>
            </a:r>
          </a:p>
        </p:txBody>
      </p:sp>
      <p:sp>
        <p:nvSpPr>
          <p:cNvPr id="8" name="Rectangle 7">
            <a:extLst>
              <a:ext uri="{FF2B5EF4-FFF2-40B4-BE49-F238E27FC236}">
                <a16:creationId xmlns:a16="http://schemas.microsoft.com/office/drawing/2014/main" id="{54A86AAA-9F3C-42F2-93E9-E89776DE09BD}"/>
              </a:ext>
            </a:extLst>
          </p:cNvPr>
          <p:cNvSpPr/>
          <p:nvPr/>
        </p:nvSpPr>
        <p:spPr>
          <a:xfrm>
            <a:off x="390224" y="3564717"/>
            <a:ext cx="5697743" cy="605473"/>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latin typeface="Century Gothic" panose="020B0502020202020204" pitchFamily="34" charset="0"/>
            </a:endParaRPr>
          </a:p>
        </p:txBody>
      </p:sp>
      <p:sp>
        <p:nvSpPr>
          <p:cNvPr id="9" name="TextBox 8">
            <a:extLst>
              <a:ext uri="{FF2B5EF4-FFF2-40B4-BE49-F238E27FC236}">
                <a16:creationId xmlns:a16="http://schemas.microsoft.com/office/drawing/2014/main" id="{B6DF8421-63ED-4C07-B0CD-F8D62DB46FC1}"/>
              </a:ext>
            </a:extLst>
          </p:cNvPr>
          <p:cNvSpPr txBox="1"/>
          <p:nvPr/>
        </p:nvSpPr>
        <p:spPr>
          <a:xfrm>
            <a:off x="6511145" y="3017172"/>
            <a:ext cx="5878287" cy="430887"/>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Persona B (</a:t>
            </a:r>
            <a:r>
              <a:rPr lang="en-GB" sz="2200" dirty="0" err="1">
                <a:solidFill>
                  <a:srgbClr val="002060"/>
                </a:solidFill>
                <a:latin typeface="Century Gothic" panose="020B0502020202020204" pitchFamily="34" charset="0"/>
              </a:rPr>
              <a:t>escucha</a:t>
            </a:r>
            <a:r>
              <a:rPr lang="en-GB" sz="2200" dirty="0">
                <a:solidFill>
                  <a:srgbClr val="002060"/>
                </a:solidFill>
                <a:latin typeface="Century Gothic" panose="020B0502020202020204" pitchFamily="34" charset="0"/>
              </a:rPr>
              <a:t> y </a:t>
            </a:r>
            <a:r>
              <a:rPr lang="en-GB" sz="2200" dirty="0" err="1">
                <a:solidFill>
                  <a:srgbClr val="002060"/>
                </a:solidFill>
                <a:latin typeface="Century Gothic" panose="020B0502020202020204" pitchFamily="34" charset="0"/>
              </a:rPr>
              <a:t>mira</a:t>
            </a:r>
            <a:r>
              <a:rPr lang="en-GB" sz="2200" dirty="0">
                <a:solidFill>
                  <a:srgbClr val="002060"/>
                </a:solidFill>
                <a:latin typeface="Century Gothic" panose="020B0502020202020204" pitchFamily="34" charset="0"/>
              </a:rPr>
              <a:t> las </a:t>
            </a:r>
            <a:r>
              <a:rPr lang="en-GB" sz="2200" dirty="0" err="1">
                <a:solidFill>
                  <a:srgbClr val="002060"/>
                </a:solidFill>
                <a:latin typeface="Century Gothic" panose="020B0502020202020204" pitchFamily="34" charset="0"/>
              </a:rPr>
              <a:t>tarjetas</a:t>
            </a:r>
            <a:r>
              <a:rPr lang="en-GB" sz="2200" dirty="0">
                <a:solidFill>
                  <a:srgbClr val="002060"/>
                </a:solidFill>
                <a:latin typeface="Century Gothic" panose="020B0502020202020204" pitchFamily="34" charset="0"/>
              </a:rPr>
              <a:t>):</a:t>
            </a:r>
          </a:p>
        </p:txBody>
      </p:sp>
      <p:sp>
        <p:nvSpPr>
          <p:cNvPr id="10" name="Rectangle 9">
            <a:extLst>
              <a:ext uri="{FF2B5EF4-FFF2-40B4-BE49-F238E27FC236}">
                <a16:creationId xmlns:a16="http://schemas.microsoft.com/office/drawing/2014/main" id="{83025A3C-E343-4256-A0A3-021D67A2B811}"/>
              </a:ext>
            </a:extLst>
          </p:cNvPr>
          <p:cNvSpPr/>
          <p:nvPr/>
        </p:nvSpPr>
        <p:spPr>
          <a:xfrm>
            <a:off x="381814" y="3644441"/>
            <a:ext cx="5706154" cy="430887"/>
          </a:xfrm>
          <a:prstGeom prst="rect">
            <a:avLst/>
          </a:prstGeom>
        </p:spPr>
        <p:txBody>
          <a:bodyPr wrap="square">
            <a:spAutoFit/>
          </a:bodyPr>
          <a:lstStyle/>
          <a:p>
            <a:r>
              <a:rPr lang="en-GB" sz="2200" dirty="0">
                <a:solidFill>
                  <a:srgbClr val="002060"/>
                </a:solidFill>
                <a:latin typeface="Century Gothic" panose="020B0502020202020204" pitchFamily="34" charset="0"/>
              </a:rPr>
              <a:t>When do you need these (</a:t>
            </a:r>
            <a:r>
              <a:rPr lang="en-GB" sz="2200" strike="sngStrike" dirty="0">
                <a:solidFill>
                  <a:srgbClr val="002060"/>
                </a:solidFill>
                <a:latin typeface="Century Gothic" panose="020B0502020202020204" pitchFamily="34" charset="0"/>
              </a:rPr>
              <a:t>skirts</a:t>
            </a:r>
            <a:r>
              <a:rPr lang="en-GB" sz="2200" dirty="0">
                <a:solidFill>
                  <a:srgbClr val="002060"/>
                </a:solidFill>
                <a:latin typeface="Century Gothic" panose="020B0502020202020204" pitchFamily="34" charset="0"/>
              </a:rPr>
              <a:t>)? </a:t>
            </a:r>
            <a:r>
              <a:rPr lang="en-GB" sz="2200" b="1" dirty="0">
                <a:solidFill>
                  <a:srgbClr val="002060"/>
                </a:solidFill>
                <a:latin typeface="Century Gothic" panose="020B0502020202020204" pitchFamily="34" charset="0"/>
              </a:rPr>
              <a:t>(f)</a:t>
            </a:r>
          </a:p>
        </p:txBody>
      </p:sp>
      <p:pic>
        <p:nvPicPr>
          <p:cNvPr id="18" name="Picture 17">
            <a:extLst>
              <a:ext uri="{FF2B5EF4-FFF2-40B4-BE49-F238E27FC236}">
                <a16:creationId xmlns:a16="http://schemas.microsoft.com/office/drawing/2014/main" id="{23847569-6EBB-42D3-9615-57FB74833A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14980" y="3507831"/>
            <a:ext cx="522871" cy="544657"/>
          </a:xfrm>
          <a:prstGeom prst="rect">
            <a:avLst/>
          </a:prstGeom>
        </p:spPr>
      </p:pic>
      <p:sp>
        <p:nvSpPr>
          <p:cNvPr id="4" name="Title 3">
            <a:extLst>
              <a:ext uri="{FF2B5EF4-FFF2-40B4-BE49-F238E27FC236}">
                <a16:creationId xmlns:a16="http://schemas.microsoft.com/office/drawing/2014/main" id="{2B0E632E-F76A-4361-A5FD-6CF244749684}"/>
              </a:ext>
            </a:extLst>
          </p:cNvPr>
          <p:cNvSpPr>
            <a:spLocks noGrp="1"/>
          </p:cNvSpPr>
          <p:nvPr>
            <p:ph type="title"/>
          </p:nvPr>
        </p:nvSpPr>
        <p:spPr>
          <a:xfrm>
            <a:off x="288760" y="810713"/>
            <a:ext cx="11054210" cy="650169"/>
          </a:xfrm>
        </p:spPr>
        <p:txBody>
          <a:bodyPr>
            <a:normAutofit/>
          </a:bodyPr>
          <a:lstStyle/>
          <a:p>
            <a:pPr rtl="0" eaLnBrk="1" latinLnBrk="0" hangingPunct="1"/>
            <a:r>
              <a:rPr lang="en-GB" sz="2200" b="1" dirty="0">
                <a:solidFill>
                  <a:srgbClr val="002060"/>
                </a:solidFill>
                <a:ea typeface="+mn-ea"/>
                <a:cs typeface="+mn-cs"/>
              </a:rPr>
              <a:t>Persona A: </a:t>
            </a:r>
            <a:r>
              <a:rPr lang="en-GB" sz="2200" dirty="0">
                <a:solidFill>
                  <a:srgbClr val="002060"/>
                </a:solidFill>
                <a:ea typeface="+mn-ea"/>
                <a:cs typeface="+mn-cs"/>
              </a:rPr>
              <a:t>read the question in Spanish but </a:t>
            </a:r>
            <a:r>
              <a:rPr lang="en-GB" sz="2200" b="1" dirty="0">
                <a:solidFill>
                  <a:srgbClr val="002060"/>
                </a:solidFill>
                <a:ea typeface="+mn-ea"/>
                <a:cs typeface="+mn-cs"/>
              </a:rPr>
              <a:t>don’t say the crossed out word</a:t>
            </a:r>
            <a:r>
              <a:rPr lang="en-GB" sz="2200" dirty="0">
                <a:solidFill>
                  <a:srgbClr val="002060"/>
                </a:solidFill>
                <a:ea typeface="+mn-ea"/>
                <a:cs typeface="+mn-cs"/>
              </a:rPr>
              <a:t>! </a:t>
            </a:r>
            <a:endParaRPr lang="en-GB" sz="2200" dirty="0">
              <a:solidFill>
                <a:srgbClr val="002060"/>
              </a:solidFill>
              <a:effectLst/>
            </a:endParaRPr>
          </a:p>
        </p:txBody>
      </p:sp>
      <p:sp>
        <p:nvSpPr>
          <p:cNvPr id="19" name="Rounded Rectangle 11">
            <a:extLst>
              <a:ext uri="{FF2B5EF4-FFF2-40B4-BE49-F238E27FC236}">
                <a16:creationId xmlns:a16="http://schemas.microsoft.com/office/drawing/2014/main" id="{A316DD52-7894-4A75-969C-CA0645DA2978}"/>
              </a:ext>
            </a:extLst>
          </p:cNvPr>
          <p:cNvSpPr/>
          <p:nvPr/>
        </p:nvSpPr>
        <p:spPr>
          <a:xfrm>
            <a:off x="8144933" y="207366"/>
            <a:ext cx="3843867" cy="436101"/>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h</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0" name="Picture 19" descr="book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7037" y="4065589"/>
            <a:ext cx="1469294" cy="1191456"/>
          </a:xfrm>
          <a:prstGeom prst="rect">
            <a:avLst/>
          </a:prstGeom>
        </p:spPr>
      </p:pic>
      <p:sp>
        <p:nvSpPr>
          <p:cNvPr id="2" name="TextBox 1"/>
          <p:cNvSpPr txBox="1"/>
          <p:nvPr/>
        </p:nvSpPr>
        <p:spPr>
          <a:xfrm>
            <a:off x="288758" y="379679"/>
            <a:ext cx="7501468" cy="461665"/>
          </a:xfrm>
          <a:prstGeom prst="rect">
            <a:avLst/>
          </a:prstGeom>
          <a:noFill/>
        </p:spPr>
        <p:txBody>
          <a:bodyPr wrap="square" rtlCol="0">
            <a:spAutoFit/>
          </a:bodyPr>
          <a:lstStyle/>
          <a:p>
            <a:r>
              <a:rPr lang="en-US" sz="2400" b="1" dirty="0" err="1">
                <a:solidFill>
                  <a:srgbClr val="002060"/>
                </a:solidFill>
              </a:rPr>
              <a:t>Preguntas</a:t>
            </a:r>
            <a:r>
              <a:rPr lang="en-US" sz="2400" b="1" dirty="0">
                <a:solidFill>
                  <a:srgbClr val="002060"/>
                </a:solidFill>
              </a:rPr>
              <a:t> en </a:t>
            </a:r>
            <a:r>
              <a:rPr lang="en-US" sz="2400" b="1" dirty="0" err="1">
                <a:solidFill>
                  <a:srgbClr val="002060"/>
                </a:solidFill>
              </a:rPr>
              <a:t>las</a:t>
            </a:r>
            <a:r>
              <a:rPr lang="en-US" sz="2400" b="1" dirty="0">
                <a:solidFill>
                  <a:srgbClr val="002060"/>
                </a:solidFill>
              </a:rPr>
              <a:t> </a:t>
            </a:r>
            <a:r>
              <a:rPr lang="en-US" sz="2400" b="1" dirty="0" err="1">
                <a:solidFill>
                  <a:srgbClr val="002060"/>
                </a:solidFill>
              </a:rPr>
              <a:t>tiendas</a:t>
            </a:r>
            <a:endParaRPr lang="en-US" sz="2400" b="1" dirty="0">
              <a:solidFill>
                <a:srgbClr val="002060"/>
              </a:solidFill>
            </a:endParaRPr>
          </a:p>
        </p:txBody>
      </p:sp>
      <p:pic>
        <p:nvPicPr>
          <p:cNvPr id="21" name="Picture 20" descr="skirt.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03481" y="4306937"/>
            <a:ext cx="963525" cy="914534"/>
          </a:xfrm>
          <a:prstGeom prst="rect">
            <a:avLst/>
          </a:prstGeom>
        </p:spPr>
      </p:pic>
      <p:pic>
        <p:nvPicPr>
          <p:cNvPr id="22" name="Picture 21" descr="skirt 2.jpe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67006" y="4287421"/>
            <a:ext cx="844067" cy="934050"/>
          </a:xfrm>
          <a:prstGeom prst="rect">
            <a:avLst/>
          </a:prstGeom>
        </p:spPr>
      </p:pic>
      <p:sp>
        <p:nvSpPr>
          <p:cNvPr id="23" name="Rectangle 22">
            <a:extLst>
              <a:ext uri="{FF2B5EF4-FFF2-40B4-BE49-F238E27FC236}">
                <a16:creationId xmlns:a16="http://schemas.microsoft.com/office/drawing/2014/main" id="{340E0429-3312-4BEA-BA4B-1F4D11E94006}"/>
              </a:ext>
            </a:extLst>
          </p:cNvPr>
          <p:cNvSpPr/>
          <p:nvPr/>
        </p:nvSpPr>
        <p:spPr>
          <a:xfrm>
            <a:off x="6585411" y="3563808"/>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effectLst>
                  <a:outerShdw blurRad="38100" dist="38100" dir="2700000" algn="tl">
                    <a:srgbClr val="000000">
                      <a:alpha val="43137"/>
                    </a:srgbClr>
                  </a:outerShdw>
                </a:effectLst>
                <a:latin typeface="Century Gothic" panose="020B0502020202020204" pitchFamily="34" charset="0"/>
              </a:rPr>
              <a:t>A</a:t>
            </a:r>
          </a:p>
        </p:txBody>
      </p:sp>
      <p:sp>
        <p:nvSpPr>
          <p:cNvPr id="24" name="Rectangle 23">
            <a:extLst>
              <a:ext uri="{FF2B5EF4-FFF2-40B4-BE49-F238E27FC236}">
                <a16:creationId xmlns:a16="http://schemas.microsoft.com/office/drawing/2014/main" id="{340E0429-3312-4BEA-BA4B-1F4D11E94006}"/>
              </a:ext>
            </a:extLst>
          </p:cNvPr>
          <p:cNvSpPr/>
          <p:nvPr/>
        </p:nvSpPr>
        <p:spPr>
          <a:xfrm>
            <a:off x="9227011" y="3597675"/>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effectLst>
                  <a:outerShdw blurRad="38100" dist="38100" dir="2700000" algn="tl">
                    <a:srgbClr val="000000">
                      <a:alpha val="43137"/>
                    </a:srgbClr>
                  </a:outerShdw>
                </a:effectLst>
                <a:latin typeface="Century Gothic" panose="020B0502020202020204" pitchFamily="34" charset="0"/>
              </a:rPr>
              <a:t>B</a:t>
            </a:r>
          </a:p>
        </p:txBody>
      </p:sp>
      <p:sp>
        <p:nvSpPr>
          <p:cNvPr id="3" name="TextBox 2"/>
          <p:cNvSpPr txBox="1"/>
          <p:nvPr/>
        </p:nvSpPr>
        <p:spPr>
          <a:xfrm>
            <a:off x="6871136" y="5329020"/>
            <a:ext cx="2116666" cy="430887"/>
          </a:xfrm>
          <a:prstGeom prst="rect">
            <a:avLst/>
          </a:prstGeom>
          <a:noFill/>
        </p:spPr>
        <p:txBody>
          <a:bodyPr wrap="square" rtlCol="0">
            <a:spAutoFit/>
          </a:bodyPr>
          <a:lstStyle/>
          <a:p>
            <a:r>
              <a:rPr lang="en-US" sz="2200">
                <a:solidFill>
                  <a:schemeClr val="accent5">
                    <a:lumMod val="50000"/>
                  </a:schemeClr>
                </a:solidFill>
              </a:rPr>
              <a:t>This Monday.</a:t>
            </a:r>
            <a:endParaRPr lang="en-US" sz="2200" dirty="0">
              <a:solidFill>
                <a:schemeClr val="accent5">
                  <a:lumMod val="50000"/>
                </a:schemeClr>
              </a:solidFill>
            </a:endParaRPr>
          </a:p>
        </p:txBody>
      </p:sp>
      <p:sp>
        <p:nvSpPr>
          <p:cNvPr id="5" name="TextBox 4"/>
          <p:cNvSpPr txBox="1"/>
          <p:nvPr/>
        </p:nvSpPr>
        <p:spPr>
          <a:xfrm>
            <a:off x="9967966" y="5325448"/>
            <a:ext cx="2421466" cy="430887"/>
          </a:xfrm>
          <a:prstGeom prst="rect">
            <a:avLst/>
          </a:prstGeom>
          <a:noFill/>
        </p:spPr>
        <p:txBody>
          <a:bodyPr wrap="square" rtlCol="0">
            <a:spAutoFit/>
          </a:bodyPr>
          <a:lstStyle/>
          <a:p>
            <a:r>
              <a:rPr lang="en-US" sz="2200">
                <a:solidFill>
                  <a:schemeClr val="accent5">
                    <a:lumMod val="50000"/>
                  </a:schemeClr>
                </a:solidFill>
              </a:rPr>
              <a:t>This week.</a:t>
            </a:r>
            <a:endParaRPr lang="en-US" sz="2200" dirty="0">
              <a:solidFill>
                <a:schemeClr val="accent5">
                  <a:lumMod val="50000"/>
                </a:schemeClr>
              </a:solidFill>
            </a:endParaRPr>
          </a:p>
        </p:txBody>
      </p:sp>
      <p:sp>
        <p:nvSpPr>
          <p:cNvPr id="11" name="TextBox 10"/>
          <p:cNvSpPr txBox="1"/>
          <p:nvPr/>
        </p:nvSpPr>
        <p:spPr>
          <a:xfrm>
            <a:off x="7016650" y="3540126"/>
            <a:ext cx="708228" cy="430887"/>
          </a:xfrm>
          <a:prstGeom prst="rect">
            <a:avLst/>
          </a:prstGeom>
          <a:noFill/>
        </p:spPr>
        <p:txBody>
          <a:bodyPr wrap="square" rtlCol="0">
            <a:spAutoFit/>
          </a:bodyPr>
          <a:lstStyle/>
          <a:p>
            <a:r>
              <a:rPr lang="en-GB" sz="2200" b="1">
                <a:solidFill>
                  <a:schemeClr val="accent5">
                    <a:lumMod val="50000"/>
                  </a:schemeClr>
                </a:solidFill>
              </a:rPr>
              <a:t>(m)</a:t>
            </a:r>
            <a:endParaRPr lang="en-GB" sz="2200" b="1" dirty="0">
              <a:solidFill>
                <a:schemeClr val="accent5">
                  <a:lumMod val="50000"/>
                </a:schemeClr>
              </a:solidFill>
            </a:endParaRPr>
          </a:p>
        </p:txBody>
      </p:sp>
      <p:sp>
        <p:nvSpPr>
          <p:cNvPr id="25" name="TextBox 24"/>
          <p:cNvSpPr txBox="1"/>
          <p:nvPr/>
        </p:nvSpPr>
        <p:spPr>
          <a:xfrm>
            <a:off x="9622771" y="3558283"/>
            <a:ext cx="708228" cy="430887"/>
          </a:xfrm>
          <a:prstGeom prst="rect">
            <a:avLst/>
          </a:prstGeom>
          <a:noFill/>
        </p:spPr>
        <p:txBody>
          <a:bodyPr wrap="square" rtlCol="0">
            <a:spAutoFit/>
          </a:bodyPr>
          <a:lstStyle/>
          <a:p>
            <a:r>
              <a:rPr lang="en-GB" sz="2200" b="1">
                <a:solidFill>
                  <a:schemeClr val="accent5">
                    <a:lumMod val="50000"/>
                  </a:schemeClr>
                </a:solidFill>
              </a:rPr>
              <a:t>(f)</a:t>
            </a:r>
            <a:endParaRPr lang="en-GB" sz="2200" b="1" dirty="0">
              <a:solidFill>
                <a:schemeClr val="accent5">
                  <a:lumMod val="50000"/>
                </a:schemeClr>
              </a:solidFill>
            </a:endParaRPr>
          </a:p>
        </p:txBody>
      </p:sp>
      <p:sp>
        <p:nvSpPr>
          <p:cNvPr id="26" name="Title 3">
            <a:extLst>
              <a:ext uri="{FF2B5EF4-FFF2-40B4-BE49-F238E27FC236}">
                <a16:creationId xmlns:a16="http://schemas.microsoft.com/office/drawing/2014/main" id="{2B0E632E-F76A-4361-A5FD-6CF244749684}"/>
              </a:ext>
            </a:extLst>
          </p:cNvPr>
          <p:cNvSpPr txBox="1">
            <a:spLocks/>
          </p:cNvSpPr>
          <p:nvPr/>
        </p:nvSpPr>
        <p:spPr>
          <a:xfrm>
            <a:off x="288758" y="2413249"/>
            <a:ext cx="2783237" cy="6501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200" b="1" dirty="0">
                <a:solidFill>
                  <a:srgbClr val="002060"/>
                </a:solidFill>
                <a:ea typeface="+mn-ea"/>
                <a:cs typeface="+mn-cs"/>
              </a:rPr>
              <a:t>Un </a:t>
            </a:r>
            <a:r>
              <a:rPr lang="en-GB" sz="2200" b="1" dirty="0" err="1">
                <a:solidFill>
                  <a:srgbClr val="002060"/>
                </a:solidFill>
                <a:ea typeface="+mn-ea"/>
                <a:cs typeface="+mn-cs"/>
              </a:rPr>
              <a:t>ejemplo</a:t>
            </a:r>
            <a:endParaRPr lang="en-GB" sz="2200" b="1" dirty="0">
              <a:solidFill>
                <a:srgbClr val="002060"/>
              </a:solidFill>
            </a:endParaRPr>
          </a:p>
        </p:txBody>
      </p:sp>
      <p:sp>
        <p:nvSpPr>
          <p:cNvPr id="27" name="Title 3">
            <a:extLst>
              <a:ext uri="{FF2B5EF4-FFF2-40B4-BE49-F238E27FC236}">
                <a16:creationId xmlns:a16="http://schemas.microsoft.com/office/drawing/2014/main" id="{2B0E632E-F76A-4361-A5FD-6CF244749684}"/>
              </a:ext>
            </a:extLst>
          </p:cNvPr>
          <p:cNvSpPr txBox="1">
            <a:spLocks/>
          </p:cNvSpPr>
          <p:nvPr/>
        </p:nvSpPr>
        <p:spPr>
          <a:xfrm>
            <a:off x="288758" y="1292463"/>
            <a:ext cx="11903241" cy="65016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200" b="1" dirty="0">
                <a:solidFill>
                  <a:srgbClr val="002060"/>
                </a:solidFill>
                <a:ea typeface="+mn-ea"/>
                <a:cs typeface="+mn-cs"/>
              </a:rPr>
              <a:t>Persona B: </a:t>
            </a:r>
            <a:r>
              <a:rPr lang="en-GB" sz="2200" dirty="0">
                <a:solidFill>
                  <a:srgbClr val="002060"/>
                </a:solidFill>
                <a:ea typeface="+mn-ea"/>
                <a:cs typeface="+mn-cs"/>
              </a:rPr>
              <a:t>look at the cards. Is it ‘A’ or ‘B’? Say the words below the picture in Spanish.</a:t>
            </a:r>
            <a:endParaRPr lang="en-GB" sz="2200" dirty="0">
              <a:solidFill>
                <a:srgbClr val="002060"/>
              </a:solidFill>
            </a:endParaRPr>
          </a:p>
        </p:txBody>
      </p:sp>
      <p:sp>
        <p:nvSpPr>
          <p:cNvPr id="28" name="TextBox 27"/>
          <p:cNvSpPr txBox="1"/>
          <p:nvPr/>
        </p:nvSpPr>
        <p:spPr>
          <a:xfrm>
            <a:off x="6157112" y="5325448"/>
            <a:ext cx="789061" cy="400110"/>
          </a:xfrm>
          <a:prstGeom prst="rect">
            <a:avLst/>
          </a:prstGeom>
          <a:noFill/>
        </p:spPr>
        <p:txBody>
          <a:bodyPr wrap="square" rtlCol="0">
            <a:spAutoFit/>
          </a:bodyPr>
          <a:lstStyle/>
          <a:p>
            <a:r>
              <a:rPr lang="en-US" sz="2000" b="1">
                <a:solidFill>
                  <a:schemeClr val="accent5">
                    <a:lumMod val="50000"/>
                  </a:schemeClr>
                </a:solidFill>
              </a:rPr>
              <a:t>Say:</a:t>
            </a:r>
            <a:endParaRPr lang="en-US" sz="2000" b="1" dirty="0">
              <a:solidFill>
                <a:schemeClr val="accent5">
                  <a:lumMod val="50000"/>
                </a:schemeClr>
              </a:solidFill>
            </a:endParaRPr>
          </a:p>
        </p:txBody>
      </p:sp>
      <p:sp>
        <p:nvSpPr>
          <p:cNvPr id="13" name="TextBox 12"/>
          <p:cNvSpPr txBox="1"/>
          <p:nvPr/>
        </p:nvSpPr>
        <p:spPr>
          <a:xfrm>
            <a:off x="10743242" y="3564717"/>
            <a:ext cx="1245558" cy="430887"/>
          </a:xfrm>
          <a:prstGeom prst="rect">
            <a:avLst/>
          </a:prstGeom>
          <a:noFill/>
        </p:spPr>
        <p:txBody>
          <a:bodyPr wrap="square" rtlCol="0">
            <a:spAutoFit/>
          </a:bodyPr>
          <a:lstStyle/>
          <a:p>
            <a:r>
              <a:rPr lang="en-GB" sz="2200" b="1">
                <a:solidFill>
                  <a:schemeClr val="accent5">
                    <a:lumMod val="50000"/>
                  </a:schemeClr>
                </a:solidFill>
              </a:rPr>
              <a:t>(faldas)</a:t>
            </a:r>
            <a:endParaRPr lang="en-GB" sz="2200" b="1" dirty="0">
              <a:solidFill>
                <a:schemeClr val="accent5">
                  <a:lumMod val="50000"/>
                </a:schemeClr>
              </a:solidFill>
            </a:endParaRPr>
          </a:p>
        </p:txBody>
      </p:sp>
      <p:sp>
        <p:nvSpPr>
          <p:cNvPr id="29" name="Rounded Rectangular Callout 28"/>
          <p:cNvSpPr/>
          <p:nvPr/>
        </p:nvSpPr>
        <p:spPr>
          <a:xfrm>
            <a:off x="2828784" y="2109879"/>
            <a:ext cx="3860800" cy="736804"/>
          </a:xfrm>
          <a:prstGeom prst="wedgeRoundRectCallout">
            <a:avLst>
              <a:gd name="adj1" fmla="val -35231"/>
              <a:gd name="adj2" fmla="val 74745"/>
              <a:gd name="adj3" fmla="val 16667"/>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a:t>
            </a:r>
            <a:r>
              <a:rPr lang="en-GB" sz="2000" dirty="0" err="1">
                <a:solidFill>
                  <a:srgbClr val="002060"/>
                </a:solidFill>
                <a:latin typeface="Century Gothic" panose="020B0502020202020204" pitchFamily="34" charset="0"/>
              </a:rPr>
              <a:t>Cuándo</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necesitas</a:t>
            </a:r>
            <a:r>
              <a:rPr lang="en-GB" sz="2000"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estas</a:t>
            </a:r>
            <a:r>
              <a:rPr lang="is-IS" sz="2000" dirty="0">
                <a:solidFill>
                  <a:srgbClr val="002060"/>
                </a:solidFill>
                <a:latin typeface="Century Gothic" panose="020B0502020202020204" pitchFamily="34" charset="0"/>
              </a:rPr>
              <a:t>…?</a:t>
            </a:r>
            <a:endParaRPr lang="en-GB" sz="2000" dirty="0">
              <a:solidFill>
                <a:srgbClr val="002060"/>
              </a:solidFill>
              <a:latin typeface="Century Gothic" panose="020B0502020202020204" pitchFamily="34" charset="0"/>
            </a:endParaRPr>
          </a:p>
        </p:txBody>
      </p:sp>
      <p:sp>
        <p:nvSpPr>
          <p:cNvPr id="30" name="Rounded Rectangular Callout 29"/>
          <p:cNvSpPr/>
          <p:nvPr/>
        </p:nvSpPr>
        <p:spPr>
          <a:xfrm>
            <a:off x="9091975" y="2051697"/>
            <a:ext cx="2560867" cy="799294"/>
          </a:xfrm>
          <a:prstGeom prst="wedgeRoundRectCallout">
            <a:avLst>
              <a:gd name="adj1" fmla="val -35231"/>
              <a:gd name="adj2" fmla="val 74745"/>
              <a:gd name="adj3" fmla="val 16667"/>
            </a:avLst>
          </a:prstGeom>
          <a:solidFill>
            <a:schemeClr val="accent6">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2060"/>
                </a:solidFill>
                <a:latin typeface="Century Gothic" panose="020B0502020202020204" pitchFamily="34" charset="0"/>
              </a:rPr>
              <a:t>Esta</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semana</a:t>
            </a:r>
            <a:r>
              <a:rPr lang="en-GB" sz="2000" dirty="0">
                <a:solidFill>
                  <a:srgbClr val="002060"/>
                </a:solidFill>
                <a:latin typeface="Century Gothic" panose="020B0502020202020204" pitchFamily="34" charset="0"/>
              </a:rPr>
              <a:t>.</a:t>
            </a:r>
          </a:p>
        </p:txBody>
      </p:sp>
      <p:pic>
        <p:nvPicPr>
          <p:cNvPr id="31" name="Imagen 14">
            <a:extLst>
              <a:ext uri="{FF2B5EF4-FFF2-40B4-BE49-F238E27FC236}">
                <a16:creationId xmlns:a16="http://schemas.microsoft.com/office/drawing/2014/main" id="{84CA6ABB-72B4-A742-9D98-B71E84C8337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398129" y="4251899"/>
            <a:ext cx="1233251" cy="982254"/>
          </a:xfrm>
          <a:prstGeom prst="rect">
            <a:avLst/>
          </a:prstGeom>
        </p:spPr>
      </p:pic>
      <p:sp>
        <p:nvSpPr>
          <p:cNvPr id="14" name="TextBox 13"/>
          <p:cNvSpPr txBox="1"/>
          <p:nvPr/>
        </p:nvSpPr>
        <p:spPr>
          <a:xfrm>
            <a:off x="381814" y="4542971"/>
            <a:ext cx="2690181" cy="400110"/>
          </a:xfrm>
          <a:prstGeom prst="rect">
            <a:avLst/>
          </a:prstGeom>
          <a:noFill/>
        </p:spPr>
        <p:txBody>
          <a:bodyPr wrap="square" rtlCol="0">
            <a:spAutoFit/>
          </a:bodyPr>
          <a:lstStyle/>
          <a:p>
            <a:r>
              <a:rPr lang="en-GB" sz="2000">
                <a:solidFill>
                  <a:schemeClr val="accent5">
                    <a:lumMod val="50000"/>
                  </a:schemeClr>
                </a:solidFill>
              </a:rPr>
              <a:t>_______________</a:t>
            </a:r>
            <a:endParaRPr lang="en-GB" sz="2000" dirty="0">
              <a:solidFill>
                <a:schemeClr val="accent5">
                  <a:lumMod val="50000"/>
                </a:schemeClr>
              </a:solidFill>
            </a:endParaRPr>
          </a:p>
        </p:txBody>
      </p:sp>
      <p:sp>
        <p:nvSpPr>
          <p:cNvPr id="32" name="TextBox 31"/>
          <p:cNvSpPr txBox="1"/>
          <p:nvPr/>
        </p:nvSpPr>
        <p:spPr>
          <a:xfrm>
            <a:off x="390225" y="4461262"/>
            <a:ext cx="2007904" cy="430887"/>
          </a:xfrm>
          <a:prstGeom prst="rect">
            <a:avLst/>
          </a:prstGeom>
          <a:noFill/>
        </p:spPr>
        <p:txBody>
          <a:bodyPr wrap="square" rtlCol="0">
            <a:spAutoFit/>
          </a:bodyPr>
          <a:lstStyle/>
          <a:p>
            <a:r>
              <a:rPr lang="en-GB" sz="2200" dirty="0" err="1">
                <a:solidFill>
                  <a:srgbClr val="002060"/>
                </a:solidFill>
              </a:rPr>
              <a:t>Esta</a:t>
            </a:r>
            <a:r>
              <a:rPr lang="en-GB" sz="2200" dirty="0">
                <a:solidFill>
                  <a:srgbClr val="002060"/>
                </a:solidFill>
              </a:rPr>
              <a:t> </a:t>
            </a:r>
            <a:r>
              <a:rPr lang="en-GB" sz="2200" dirty="0" err="1">
                <a:solidFill>
                  <a:srgbClr val="002060"/>
                </a:solidFill>
              </a:rPr>
              <a:t>semana</a:t>
            </a:r>
            <a:r>
              <a:rPr lang="en-GB" sz="2200" dirty="0">
                <a:solidFill>
                  <a:srgbClr val="002060"/>
                </a:solidFill>
              </a:rPr>
              <a:t>.</a:t>
            </a:r>
          </a:p>
        </p:txBody>
      </p:sp>
      <p:sp>
        <p:nvSpPr>
          <p:cNvPr id="34" name="Oval 33"/>
          <p:cNvSpPr/>
          <p:nvPr/>
        </p:nvSpPr>
        <p:spPr>
          <a:xfrm>
            <a:off x="9608753" y="5274399"/>
            <a:ext cx="2145742" cy="50408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83052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p:bldP spid="10" grpId="0"/>
      <p:bldP spid="4" grpId="0"/>
      <p:bldP spid="23" grpId="0" animBg="1"/>
      <p:bldP spid="24" grpId="0" animBg="1"/>
      <p:bldP spid="3" grpId="0"/>
      <p:bldP spid="5" grpId="0"/>
      <p:bldP spid="11" grpId="0"/>
      <p:bldP spid="25" grpId="0"/>
      <p:bldP spid="26" grpId="0"/>
      <p:bldP spid="27" grpId="0"/>
      <p:bldP spid="28" grpId="0"/>
      <p:bldP spid="13" grpId="0"/>
      <p:bldP spid="29" grpId="0" animBg="1"/>
      <p:bldP spid="30" grpId="0" animBg="1"/>
      <p:bldP spid="14" grpId="0"/>
      <p:bldP spid="32" grpId="0"/>
      <p:bldP spid="3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6D5DA15-135C-4898-9CD6-6638224818C6}"/>
              </a:ext>
            </a:extLst>
          </p:cNvPr>
          <p:cNvSpPr txBox="1"/>
          <p:nvPr/>
        </p:nvSpPr>
        <p:spPr>
          <a:xfrm>
            <a:off x="109140" y="2173353"/>
            <a:ext cx="4811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6" name="TextBox 5">
            <a:extLst>
              <a:ext uri="{FF2B5EF4-FFF2-40B4-BE49-F238E27FC236}">
                <a16:creationId xmlns:a16="http://schemas.microsoft.com/office/drawing/2014/main" id="{8BE2D9B8-CED7-4981-97F3-6287D15F1607}"/>
              </a:ext>
            </a:extLst>
          </p:cNvPr>
          <p:cNvSpPr txBox="1"/>
          <p:nvPr/>
        </p:nvSpPr>
        <p:spPr>
          <a:xfrm>
            <a:off x="123330" y="4247527"/>
            <a:ext cx="4811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8" name="TextBox 7">
            <a:extLst>
              <a:ext uri="{FF2B5EF4-FFF2-40B4-BE49-F238E27FC236}">
                <a16:creationId xmlns:a16="http://schemas.microsoft.com/office/drawing/2014/main" id="{42AF3F02-119E-4FE3-A9CC-679FEEFECB6E}"/>
              </a:ext>
            </a:extLst>
          </p:cNvPr>
          <p:cNvSpPr txBox="1"/>
          <p:nvPr/>
        </p:nvSpPr>
        <p:spPr>
          <a:xfrm>
            <a:off x="6115853" y="157705"/>
            <a:ext cx="4108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9" name="TextBox 8">
            <a:extLst>
              <a:ext uri="{FF2B5EF4-FFF2-40B4-BE49-F238E27FC236}">
                <a16:creationId xmlns:a16="http://schemas.microsoft.com/office/drawing/2014/main" id="{9BFFE2FB-980D-4EAF-BC53-E059512C4A89}"/>
              </a:ext>
            </a:extLst>
          </p:cNvPr>
          <p:cNvSpPr txBox="1"/>
          <p:nvPr/>
        </p:nvSpPr>
        <p:spPr>
          <a:xfrm>
            <a:off x="6127993" y="2141598"/>
            <a:ext cx="4108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10" name="TextBox 9">
            <a:extLst>
              <a:ext uri="{FF2B5EF4-FFF2-40B4-BE49-F238E27FC236}">
                <a16:creationId xmlns:a16="http://schemas.microsoft.com/office/drawing/2014/main" id="{59442E98-2CA5-407A-A900-AF668E3418B1}"/>
              </a:ext>
            </a:extLst>
          </p:cNvPr>
          <p:cNvSpPr txBox="1"/>
          <p:nvPr/>
        </p:nvSpPr>
        <p:spPr>
          <a:xfrm>
            <a:off x="6097311" y="4265751"/>
            <a:ext cx="4108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sp>
        <p:nvSpPr>
          <p:cNvPr id="22" name="Rectangle 21">
            <a:extLst>
              <a:ext uri="{FF2B5EF4-FFF2-40B4-BE49-F238E27FC236}">
                <a16:creationId xmlns:a16="http://schemas.microsoft.com/office/drawing/2014/main" id="{A49F4DFD-7E54-4AE5-8D10-AA648819E683}"/>
              </a:ext>
            </a:extLst>
          </p:cNvPr>
          <p:cNvSpPr/>
          <p:nvPr/>
        </p:nvSpPr>
        <p:spPr>
          <a:xfrm>
            <a:off x="458074" y="214724"/>
            <a:ext cx="397499"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effectLst>
                  <a:outerShdw blurRad="38100" dist="38100" dir="2700000" algn="tl">
                    <a:srgbClr val="000000">
                      <a:alpha val="43137"/>
                    </a:srgbClr>
                  </a:outerShdw>
                </a:effectLst>
                <a:latin typeface="Century Gothic" panose="020B0502020202020204" pitchFamily="34" charset="0"/>
              </a:rPr>
              <a:t>A</a:t>
            </a:r>
          </a:p>
        </p:txBody>
      </p:sp>
      <p:sp>
        <p:nvSpPr>
          <p:cNvPr id="23" name="Rectangle 22">
            <a:extLst>
              <a:ext uri="{FF2B5EF4-FFF2-40B4-BE49-F238E27FC236}">
                <a16:creationId xmlns:a16="http://schemas.microsoft.com/office/drawing/2014/main" id="{0B8C0821-AA0D-4180-882B-F3C574E9ECDB}"/>
              </a:ext>
            </a:extLst>
          </p:cNvPr>
          <p:cNvSpPr/>
          <p:nvPr/>
        </p:nvSpPr>
        <p:spPr>
          <a:xfrm>
            <a:off x="3164218" y="206830"/>
            <a:ext cx="380814"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effectLst>
                  <a:outerShdw blurRad="38100" dist="38100" dir="2700000" algn="tl">
                    <a:srgbClr val="000000">
                      <a:alpha val="43137"/>
                    </a:srgbClr>
                  </a:outerShdw>
                </a:effectLst>
                <a:latin typeface="Century Gothic" panose="020B0502020202020204" pitchFamily="34" charset="0"/>
              </a:rPr>
              <a:t>B</a:t>
            </a:r>
          </a:p>
        </p:txBody>
      </p:sp>
      <p:sp>
        <p:nvSpPr>
          <p:cNvPr id="24" name="Rectangle 23">
            <a:extLst>
              <a:ext uri="{FF2B5EF4-FFF2-40B4-BE49-F238E27FC236}">
                <a16:creationId xmlns:a16="http://schemas.microsoft.com/office/drawing/2014/main" id="{6F0DA585-461D-489B-A507-0BDCB144C559}"/>
              </a:ext>
            </a:extLst>
          </p:cNvPr>
          <p:cNvSpPr/>
          <p:nvPr/>
        </p:nvSpPr>
        <p:spPr>
          <a:xfrm>
            <a:off x="459168" y="2239339"/>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effectLst>
                  <a:outerShdw blurRad="38100" dist="38100" dir="2700000" algn="tl">
                    <a:srgbClr val="000000">
                      <a:alpha val="43137"/>
                    </a:srgbClr>
                  </a:outerShdw>
                </a:effectLst>
                <a:latin typeface="Century Gothic" panose="020B0502020202020204" pitchFamily="34" charset="0"/>
              </a:rPr>
              <a:t>A</a:t>
            </a:r>
          </a:p>
        </p:txBody>
      </p:sp>
      <p:sp>
        <p:nvSpPr>
          <p:cNvPr id="25" name="Rectangle 24">
            <a:extLst>
              <a:ext uri="{FF2B5EF4-FFF2-40B4-BE49-F238E27FC236}">
                <a16:creationId xmlns:a16="http://schemas.microsoft.com/office/drawing/2014/main" id="{51309029-4E61-41EF-BA17-D30647CAE7A3}"/>
              </a:ext>
            </a:extLst>
          </p:cNvPr>
          <p:cNvSpPr/>
          <p:nvPr/>
        </p:nvSpPr>
        <p:spPr>
          <a:xfrm>
            <a:off x="3164218" y="2239339"/>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effectLst>
                  <a:outerShdw blurRad="38100" dist="38100" dir="2700000" algn="tl">
                    <a:srgbClr val="000000">
                      <a:alpha val="43137"/>
                    </a:srgbClr>
                  </a:outerShdw>
                </a:effectLst>
                <a:latin typeface="Century Gothic" panose="020B0502020202020204" pitchFamily="34" charset="0"/>
              </a:rPr>
              <a:t>B</a:t>
            </a:r>
          </a:p>
        </p:txBody>
      </p:sp>
      <p:sp>
        <p:nvSpPr>
          <p:cNvPr id="26" name="Rectangle 25">
            <a:extLst>
              <a:ext uri="{FF2B5EF4-FFF2-40B4-BE49-F238E27FC236}">
                <a16:creationId xmlns:a16="http://schemas.microsoft.com/office/drawing/2014/main" id="{340E0429-3312-4BEA-BA4B-1F4D11E94006}"/>
              </a:ext>
            </a:extLst>
          </p:cNvPr>
          <p:cNvSpPr/>
          <p:nvPr/>
        </p:nvSpPr>
        <p:spPr>
          <a:xfrm>
            <a:off x="467108" y="4351451"/>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effectLst>
                  <a:outerShdw blurRad="38100" dist="38100" dir="2700000" algn="tl">
                    <a:srgbClr val="000000">
                      <a:alpha val="43137"/>
                    </a:srgbClr>
                  </a:outerShdw>
                </a:effectLst>
                <a:latin typeface="Century Gothic" panose="020B0502020202020204" pitchFamily="34" charset="0"/>
              </a:rPr>
              <a:t>A</a:t>
            </a:r>
          </a:p>
        </p:txBody>
      </p:sp>
      <p:sp>
        <p:nvSpPr>
          <p:cNvPr id="27" name="Rectangle 26">
            <a:extLst>
              <a:ext uri="{FF2B5EF4-FFF2-40B4-BE49-F238E27FC236}">
                <a16:creationId xmlns:a16="http://schemas.microsoft.com/office/drawing/2014/main" id="{23DC8816-DC8C-47F4-BECE-B8135D55FC95}"/>
              </a:ext>
            </a:extLst>
          </p:cNvPr>
          <p:cNvSpPr/>
          <p:nvPr/>
        </p:nvSpPr>
        <p:spPr>
          <a:xfrm>
            <a:off x="3186541" y="4351451"/>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effectLst>
                  <a:outerShdw blurRad="38100" dist="38100" dir="2700000" algn="tl">
                    <a:srgbClr val="000000">
                      <a:alpha val="43137"/>
                    </a:srgbClr>
                  </a:outerShdw>
                </a:effectLst>
                <a:latin typeface="Century Gothic" panose="020B0502020202020204" pitchFamily="34" charset="0"/>
              </a:rPr>
              <a:t>B</a:t>
            </a:r>
          </a:p>
        </p:txBody>
      </p:sp>
      <p:sp>
        <p:nvSpPr>
          <p:cNvPr id="28" name="Rectangle 27">
            <a:extLst>
              <a:ext uri="{FF2B5EF4-FFF2-40B4-BE49-F238E27FC236}">
                <a16:creationId xmlns:a16="http://schemas.microsoft.com/office/drawing/2014/main" id="{A4665A9D-0996-45B8-9AE4-CA5C581EBA41}"/>
              </a:ext>
            </a:extLst>
          </p:cNvPr>
          <p:cNvSpPr/>
          <p:nvPr/>
        </p:nvSpPr>
        <p:spPr>
          <a:xfrm>
            <a:off x="6527116" y="223420"/>
            <a:ext cx="332059"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effectLst>
                  <a:outerShdw blurRad="38100" dist="38100" dir="2700000" algn="tl">
                    <a:srgbClr val="000000">
                      <a:alpha val="43137"/>
                    </a:srgbClr>
                  </a:outerShdw>
                </a:effectLst>
                <a:latin typeface="Century Gothic" panose="020B0502020202020204" pitchFamily="34" charset="0"/>
              </a:rPr>
              <a:t>A</a:t>
            </a:r>
          </a:p>
        </p:txBody>
      </p:sp>
      <p:sp>
        <p:nvSpPr>
          <p:cNvPr id="29" name="Rectangle 28">
            <a:extLst>
              <a:ext uri="{FF2B5EF4-FFF2-40B4-BE49-F238E27FC236}">
                <a16:creationId xmlns:a16="http://schemas.microsoft.com/office/drawing/2014/main" id="{AA5E2839-E09E-4C66-8025-186BDF839837}"/>
              </a:ext>
            </a:extLst>
          </p:cNvPr>
          <p:cNvSpPr/>
          <p:nvPr/>
        </p:nvSpPr>
        <p:spPr>
          <a:xfrm>
            <a:off x="9197611" y="214724"/>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effectLst>
                  <a:outerShdw blurRad="38100" dist="38100" dir="2700000" algn="tl">
                    <a:srgbClr val="000000">
                      <a:alpha val="43137"/>
                    </a:srgbClr>
                  </a:outerShdw>
                </a:effectLst>
                <a:latin typeface="Century Gothic" panose="020B0502020202020204" pitchFamily="34" charset="0"/>
              </a:rPr>
              <a:t>B</a:t>
            </a:r>
          </a:p>
        </p:txBody>
      </p:sp>
      <p:sp>
        <p:nvSpPr>
          <p:cNvPr id="30" name="Rectangle 29">
            <a:extLst>
              <a:ext uri="{FF2B5EF4-FFF2-40B4-BE49-F238E27FC236}">
                <a16:creationId xmlns:a16="http://schemas.microsoft.com/office/drawing/2014/main" id="{5C8E942C-13F3-4937-A9DD-AD1B9E2BB49A}"/>
              </a:ext>
            </a:extLst>
          </p:cNvPr>
          <p:cNvSpPr/>
          <p:nvPr/>
        </p:nvSpPr>
        <p:spPr>
          <a:xfrm>
            <a:off x="6502973" y="2237741"/>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effectLst>
                  <a:outerShdw blurRad="38100" dist="38100" dir="2700000" algn="tl">
                    <a:srgbClr val="000000">
                      <a:alpha val="43137"/>
                    </a:srgbClr>
                  </a:outerShdw>
                </a:effectLst>
                <a:latin typeface="Century Gothic" panose="020B0502020202020204" pitchFamily="34" charset="0"/>
              </a:rPr>
              <a:t>A</a:t>
            </a:r>
          </a:p>
        </p:txBody>
      </p:sp>
      <p:sp>
        <p:nvSpPr>
          <p:cNvPr id="31" name="Rectangle 30">
            <a:extLst>
              <a:ext uri="{FF2B5EF4-FFF2-40B4-BE49-F238E27FC236}">
                <a16:creationId xmlns:a16="http://schemas.microsoft.com/office/drawing/2014/main" id="{87688833-1137-4749-95C6-ADB953BC996D}"/>
              </a:ext>
            </a:extLst>
          </p:cNvPr>
          <p:cNvSpPr/>
          <p:nvPr/>
        </p:nvSpPr>
        <p:spPr>
          <a:xfrm>
            <a:off x="9175604" y="2237741"/>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effectLst>
                  <a:outerShdw blurRad="38100" dist="38100" dir="2700000" algn="tl">
                    <a:srgbClr val="000000">
                      <a:alpha val="43137"/>
                    </a:srgbClr>
                  </a:outerShdw>
                </a:effectLst>
                <a:latin typeface="Century Gothic" panose="020B0502020202020204" pitchFamily="34" charset="0"/>
              </a:rPr>
              <a:t>B</a:t>
            </a:r>
          </a:p>
        </p:txBody>
      </p:sp>
      <p:sp>
        <p:nvSpPr>
          <p:cNvPr id="32" name="Rectangle 31">
            <a:extLst>
              <a:ext uri="{FF2B5EF4-FFF2-40B4-BE49-F238E27FC236}">
                <a16:creationId xmlns:a16="http://schemas.microsoft.com/office/drawing/2014/main" id="{8A69BFDC-BAC4-45B9-9CC2-32C35D399751}"/>
              </a:ext>
            </a:extLst>
          </p:cNvPr>
          <p:cNvSpPr/>
          <p:nvPr/>
        </p:nvSpPr>
        <p:spPr>
          <a:xfrm>
            <a:off x="6496912" y="4356873"/>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effectLst>
                  <a:outerShdw blurRad="38100" dist="38100" dir="2700000" algn="tl">
                    <a:srgbClr val="000000">
                      <a:alpha val="43137"/>
                    </a:srgbClr>
                  </a:outerShdw>
                </a:effectLst>
                <a:latin typeface="Century Gothic" panose="020B0502020202020204" pitchFamily="34" charset="0"/>
              </a:rPr>
              <a:t>A</a:t>
            </a:r>
          </a:p>
        </p:txBody>
      </p:sp>
      <p:sp>
        <p:nvSpPr>
          <p:cNvPr id="33" name="Rectangle 32">
            <a:extLst>
              <a:ext uri="{FF2B5EF4-FFF2-40B4-BE49-F238E27FC236}">
                <a16:creationId xmlns:a16="http://schemas.microsoft.com/office/drawing/2014/main" id="{BC6F97FD-D43A-4E54-AC12-3B99FAE75167}"/>
              </a:ext>
            </a:extLst>
          </p:cNvPr>
          <p:cNvSpPr/>
          <p:nvPr/>
        </p:nvSpPr>
        <p:spPr>
          <a:xfrm>
            <a:off x="9175604" y="4352348"/>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effectLst>
                  <a:outerShdw blurRad="38100" dist="38100" dir="2700000" algn="tl">
                    <a:srgbClr val="000000">
                      <a:alpha val="43137"/>
                    </a:srgbClr>
                  </a:outerShdw>
                </a:effectLst>
                <a:latin typeface="Century Gothic" panose="020B0502020202020204" pitchFamily="34" charset="0"/>
              </a:rPr>
              <a:t>B</a:t>
            </a:r>
          </a:p>
        </p:txBody>
      </p:sp>
      <p:sp>
        <p:nvSpPr>
          <p:cNvPr id="34" name="Title 33">
            <a:extLst>
              <a:ext uri="{FF2B5EF4-FFF2-40B4-BE49-F238E27FC236}">
                <a16:creationId xmlns:a16="http://schemas.microsoft.com/office/drawing/2014/main" id="{77CCF47A-9478-4FB6-9619-92A2653875F9}"/>
              </a:ext>
            </a:extLst>
          </p:cNvPr>
          <p:cNvSpPr>
            <a:spLocks noGrp="1"/>
          </p:cNvSpPr>
          <p:nvPr>
            <p:ph type="title"/>
          </p:nvPr>
        </p:nvSpPr>
        <p:spPr>
          <a:xfrm>
            <a:off x="84600" y="-284668"/>
            <a:ext cx="549676" cy="1325563"/>
          </a:xfrm>
        </p:spPr>
        <p:txBody>
          <a:bodyPr/>
          <a:lstStyle/>
          <a:p>
            <a:pPr rtl="0" eaLnBrk="1" fontAlgn="auto" latinLnBrk="0" hangingPunct="1"/>
            <a:r>
              <a:rPr lang="en-GB" sz="2000" b="1" i="0" kern="1200" spc="0" baseline="0" dirty="0">
                <a:ln>
                  <a:noFill/>
                </a:ln>
                <a:solidFill>
                  <a:srgbClr val="002060"/>
                </a:solidFill>
                <a:effectLst/>
                <a:ea typeface="+mn-ea"/>
                <a:cs typeface="+mn-cs"/>
              </a:rPr>
              <a:t>1.</a:t>
            </a:r>
            <a:endParaRPr lang="en-GB" dirty="0">
              <a:solidFill>
                <a:srgbClr val="002060"/>
              </a:solidFill>
              <a:effectLst/>
            </a:endParaRPr>
          </a:p>
        </p:txBody>
      </p:sp>
      <p:pic>
        <p:nvPicPr>
          <p:cNvPr id="35" name="Picture 34" descr="trousers 2.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7319" y="326480"/>
            <a:ext cx="815662" cy="1226602"/>
          </a:xfrm>
          <a:prstGeom prst="rect">
            <a:avLst/>
          </a:prstGeom>
        </p:spPr>
      </p:pic>
      <p:pic>
        <p:nvPicPr>
          <p:cNvPr id="36" name="Picture 35" descr="trousers 1.jpeg"/>
          <p:cNvPicPr>
            <a:picLocks noChangeAspect="1"/>
          </p:cNvPicPr>
          <p:nvPr/>
        </p:nvPicPr>
        <p:blipFill rotWithShape="1">
          <a:blip r:embed="rId4">
            <a:extLst>
              <a:ext uri="{28A0092B-C50C-407E-A947-70E740481C1C}">
                <a14:useLocalDpi xmlns:a14="http://schemas.microsoft.com/office/drawing/2010/main" val="0"/>
              </a:ext>
            </a:extLst>
          </a:blip>
          <a:srcRect l="17989" r="15966"/>
          <a:stretch/>
        </p:blipFill>
        <p:spPr>
          <a:xfrm>
            <a:off x="2010654" y="331972"/>
            <a:ext cx="609600" cy="1277402"/>
          </a:xfrm>
          <a:prstGeom prst="rect">
            <a:avLst/>
          </a:prstGeom>
        </p:spPr>
      </p:pic>
      <p:sp>
        <p:nvSpPr>
          <p:cNvPr id="4" name="TextBox 3"/>
          <p:cNvSpPr txBox="1"/>
          <p:nvPr/>
        </p:nvSpPr>
        <p:spPr>
          <a:xfrm>
            <a:off x="779668" y="1662999"/>
            <a:ext cx="1862667" cy="400110"/>
          </a:xfrm>
          <a:prstGeom prst="rect">
            <a:avLst/>
          </a:prstGeom>
          <a:noFill/>
        </p:spPr>
        <p:txBody>
          <a:bodyPr wrap="square" rtlCol="0">
            <a:spAutoFit/>
          </a:bodyPr>
          <a:lstStyle/>
          <a:p>
            <a:r>
              <a:rPr lang="en-US" sz="2000" dirty="0">
                <a:solidFill>
                  <a:srgbClr val="002060"/>
                </a:solidFill>
              </a:rPr>
              <a:t>in the market</a:t>
            </a:r>
          </a:p>
        </p:txBody>
      </p:sp>
      <p:sp>
        <p:nvSpPr>
          <p:cNvPr id="37" name="TextBox 36"/>
          <p:cNvSpPr txBox="1"/>
          <p:nvPr/>
        </p:nvSpPr>
        <p:spPr>
          <a:xfrm>
            <a:off x="4030868" y="1656940"/>
            <a:ext cx="1591179" cy="400110"/>
          </a:xfrm>
          <a:prstGeom prst="rect">
            <a:avLst/>
          </a:prstGeom>
          <a:noFill/>
        </p:spPr>
        <p:txBody>
          <a:bodyPr wrap="square" rtlCol="0">
            <a:spAutoFit/>
          </a:bodyPr>
          <a:lstStyle/>
          <a:p>
            <a:r>
              <a:rPr lang="en-US" sz="2000" dirty="0">
                <a:solidFill>
                  <a:srgbClr val="002060"/>
                </a:solidFill>
              </a:rPr>
              <a:t>in the shop</a:t>
            </a:r>
          </a:p>
        </p:txBody>
      </p:sp>
      <p:pic>
        <p:nvPicPr>
          <p:cNvPr id="39" name="Picture 38" descr="shoes.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07423" y="2481838"/>
            <a:ext cx="1797446" cy="1185334"/>
          </a:xfrm>
          <a:prstGeom prst="rect">
            <a:avLst/>
          </a:prstGeom>
        </p:spPr>
      </p:pic>
      <p:sp>
        <p:nvSpPr>
          <p:cNvPr id="40" name="TextBox 39"/>
          <p:cNvSpPr txBox="1"/>
          <p:nvPr/>
        </p:nvSpPr>
        <p:spPr>
          <a:xfrm>
            <a:off x="6496912" y="3764739"/>
            <a:ext cx="2404534" cy="400110"/>
          </a:xfrm>
          <a:prstGeom prst="rect">
            <a:avLst/>
          </a:prstGeom>
          <a:noFill/>
        </p:spPr>
        <p:txBody>
          <a:bodyPr wrap="square" rtlCol="0">
            <a:spAutoFit/>
          </a:bodyPr>
          <a:lstStyle/>
          <a:p>
            <a:r>
              <a:rPr lang="en-US" sz="2000" dirty="0">
                <a:solidFill>
                  <a:srgbClr val="002060"/>
                </a:solidFill>
              </a:rPr>
              <a:t>They are 30 euros.</a:t>
            </a:r>
          </a:p>
        </p:txBody>
      </p:sp>
      <p:sp>
        <p:nvSpPr>
          <p:cNvPr id="41" name="TextBox 40"/>
          <p:cNvSpPr txBox="1"/>
          <p:nvPr/>
        </p:nvSpPr>
        <p:spPr>
          <a:xfrm>
            <a:off x="9454811" y="3758873"/>
            <a:ext cx="2585246" cy="400110"/>
          </a:xfrm>
          <a:prstGeom prst="rect">
            <a:avLst/>
          </a:prstGeom>
          <a:noFill/>
        </p:spPr>
        <p:txBody>
          <a:bodyPr wrap="square" rtlCol="0">
            <a:spAutoFit/>
          </a:bodyPr>
          <a:lstStyle/>
          <a:p>
            <a:r>
              <a:rPr lang="en-US" sz="2000" dirty="0">
                <a:solidFill>
                  <a:srgbClr val="002060"/>
                </a:solidFill>
              </a:rPr>
              <a:t>They are 27 euros.</a:t>
            </a:r>
          </a:p>
        </p:txBody>
      </p:sp>
      <p:pic>
        <p:nvPicPr>
          <p:cNvPr id="42" name="Picture 41" descr="newspapers.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69202" y="233480"/>
            <a:ext cx="1437195" cy="1303219"/>
          </a:xfrm>
          <a:prstGeom prst="rect">
            <a:avLst/>
          </a:prstGeom>
        </p:spPr>
      </p:pic>
      <p:pic>
        <p:nvPicPr>
          <p:cNvPr id="43" name="Picture 42" descr="drinks.jpe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73035" y="357759"/>
            <a:ext cx="1746248" cy="1013841"/>
          </a:xfrm>
          <a:prstGeom prst="rect">
            <a:avLst/>
          </a:prstGeom>
        </p:spPr>
      </p:pic>
      <p:sp>
        <p:nvSpPr>
          <p:cNvPr id="44" name="TextBox 43"/>
          <p:cNvSpPr txBox="1"/>
          <p:nvPr/>
        </p:nvSpPr>
        <p:spPr>
          <a:xfrm>
            <a:off x="6614158" y="1410054"/>
            <a:ext cx="2709333" cy="707886"/>
          </a:xfrm>
          <a:prstGeom prst="rect">
            <a:avLst/>
          </a:prstGeom>
          <a:noFill/>
        </p:spPr>
        <p:txBody>
          <a:bodyPr wrap="square" rtlCol="0">
            <a:spAutoFit/>
          </a:bodyPr>
          <a:lstStyle/>
          <a:p>
            <a:r>
              <a:rPr lang="en-US" sz="2000" dirty="0">
                <a:solidFill>
                  <a:srgbClr val="002060"/>
                </a:solidFill>
              </a:rPr>
              <a:t>Because I want to drink something.</a:t>
            </a:r>
          </a:p>
        </p:txBody>
      </p:sp>
      <p:sp>
        <p:nvSpPr>
          <p:cNvPr id="45" name="TextBox 44"/>
          <p:cNvSpPr txBox="1"/>
          <p:nvPr/>
        </p:nvSpPr>
        <p:spPr>
          <a:xfrm>
            <a:off x="9725915" y="1410054"/>
            <a:ext cx="2449886" cy="707886"/>
          </a:xfrm>
          <a:prstGeom prst="rect">
            <a:avLst/>
          </a:prstGeom>
          <a:noFill/>
        </p:spPr>
        <p:txBody>
          <a:bodyPr wrap="square" rtlCol="0">
            <a:spAutoFit/>
          </a:bodyPr>
          <a:lstStyle/>
          <a:p>
            <a:r>
              <a:rPr lang="en-US" sz="2000" dirty="0">
                <a:solidFill>
                  <a:srgbClr val="002060"/>
                </a:solidFill>
              </a:rPr>
              <a:t>Because I want to read the news.</a:t>
            </a:r>
          </a:p>
        </p:txBody>
      </p:sp>
      <p:pic>
        <p:nvPicPr>
          <p:cNvPr id="46" name="Picture 45" descr="cards.jpe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30868" y="4392358"/>
            <a:ext cx="1935467" cy="1502833"/>
          </a:xfrm>
          <a:prstGeom prst="rect">
            <a:avLst/>
          </a:prstGeom>
        </p:spPr>
      </p:pic>
      <p:pic>
        <p:nvPicPr>
          <p:cNvPr id="47" name="Picture 46" descr="bikes.jpe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0468" y="2587282"/>
            <a:ext cx="1549058" cy="1088786"/>
          </a:xfrm>
          <a:prstGeom prst="rect">
            <a:avLst/>
          </a:prstGeom>
        </p:spPr>
      </p:pic>
      <p:sp>
        <p:nvSpPr>
          <p:cNvPr id="48" name="TextBox 47"/>
          <p:cNvSpPr txBox="1"/>
          <p:nvPr/>
        </p:nvSpPr>
        <p:spPr>
          <a:xfrm>
            <a:off x="1038434" y="3758873"/>
            <a:ext cx="2319867" cy="400110"/>
          </a:xfrm>
          <a:prstGeom prst="rect">
            <a:avLst/>
          </a:prstGeom>
          <a:noFill/>
        </p:spPr>
        <p:txBody>
          <a:bodyPr wrap="square" rtlCol="0">
            <a:spAutoFit/>
          </a:bodyPr>
          <a:lstStyle/>
          <a:p>
            <a:r>
              <a:rPr lang="en-US" sz="2000" dirty="0">
                <a:solidFill>
                  <a:srgbClr val="002060"/>
                </a:solidFill>
              </a:rPr>
              <a:t>this week</a:t>
            </a:r>
          </a:p>
        </p:txBody>
      </p:sp>
      <p:pic>
        <p:nvPicPr>
          <p:cNvPr id="49" name="Picture 48" descr="skirt.jpe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843772" y="4730467"/>
            <a:ext cx="907955" cy="861789"/>
          </a:xfrm>
          <a:prstGeom prst="rect">
            <a:avLst/>
          </a:prstGeom>
        </p:spPr>
      </p:pic>
      <p:pic>
        <p:nvPicPr>
          <p:cNvPr id="50" name="Picture 49" descr="skirt 2.jpe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61855" y="4730467"/>
            <a:ext cx="844542" cy="934577"/>
          </a:xfrm>
          <a:prstGeom prst="rect">
            <a:avLst/>
          </a:prstGeom>
        </p:spPr>
      </p:pic>
      <p:pic>
        <p:nvPicPr>
          <p:cNvPr id="51" name="Picture 50" descr="dresses.png"/>
          <p:cNvPicPr>
            <a:picLocks noChangeAspect="1"/>
          </p:cNvPicPr>
          <p:nvPr/>
        </p:nvPicPr>
        <p:blipFill>
          <a:blip r:embed="rId12">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6960334" y="4561691"/>
            <a:ext cx="2190629" cy="1405466"/>
          </a:xfrm>
          <a:prstGeom prst="rect">
            <a:avLst/>
          </a:prstGeom>
        </p:spPr>
      </p:pic>
      <p:sp>
        <p:nvSpPr>
          <p:cNvPr id="52" name="TextBox 51"/>
          <p:cNvSpPr txBox="1"/>
          <p:nvPr/>
        </p:nvSpPr>
        <p:spPr>
          <a:xfrm>
            <a:off x="7006841" y="5931224"/>
            <a:ext cx="2097613" cy="406400"/>
          </a:xfrm>
          <a:prstGeom prst="rect">
            <a:avLst/>
          </a:prstGeom>
          <a:noFill/>
        </p:spPr>
        <p:txBody>
          <a:bodyPr wrap="square" rtlCol="0">
            <a:spAutoFit/>
          </a:bodyPr>
          <a:lstStyle/>
          <a:p>
            <a:r>
              <a:rPr lang="en-US" sz="2000" dirty="0">
                <a:solidFill>
                  <a:srgbClr val="002060"/>
                </a:solidFill>
              </a:rPr>
              <a:t>They </a:t>
            </a:r>
            <a:r>
              <a:rPr lang="en-US" sz="2000">
                <a:solidFill>
                  <a:srgbClr val="002060"/>
                </a:solidFill>
              </a:rPr>
              <a:t>are pretty.</a:t>
            </a:r>
            <a:endParaRPr lang="en-US" sz="2000" dirty="0">
              <a:solidFill>
                <a:srgbClr val="002060"/>
              </a:solidFill>
            </a:endParaRPr>
          </a:p>
        </p:txBody>
      </p:sp>
      <p:sp>
        <p:nvSpPr>
          <p:cNvPr id="53" name="TextBox 52"/>
          <p:cNvSpPr txBox="1"/>
          <p:nvPr/>
        </p:nvSpPr>
        <p:spPr>
          <a:xfrm>
            <a:off x="9605663" y="5931224"/>
            <a:ext cx="2111222" cy="400110"/>
          </a:xfrm>
          <a:prstGeom prst="rect">
            <a:avLst/>
          </a:prstGeom>
          <a:noFill/>
        </p:spPr>
        <p:txBody>
          <a:bodyPr wrap="square" rtlCol="0">
            <a:spAutoFit/>
          </a:bodyPr>
          <a:lstStyle/>
          <a:p>
            <a:r>
              <a:rPr lang="en-US" sz="2000" dirty="0">
                <a:solidFill>
                  <a:srgbClr val="002060"/>
                </a:solidFill>
              </a:rPr>
              <a:t>They </a:t>
            </a:r>
            <a:r>
              <a:rPr lang="en-US" sz="2000">
                <a:solidFill>
                  <a:srgbClr val="002060"/>
                </a:solidFill>
              </a:rPr>
              <a:t>are short.</a:t>
            </a:r>
            <a:endParaRPr lang="en-US" sz="2000" dirty="0">
              <a:solidFill>
                <a:srgbClr val="002060"/>
              </a:solidFill>
            </a:endParaRPr>
          </a:p>
        </p:txBody>
      </p:sp>
      <p:sp>
        <p:nvSpPr>
          <p:cNvPr id="54" name="TextBox 53"/>
          <p:cNvSpPr txBox="1"/>
          <p:nvPr/>
        </p:nvSpPr>
        <p:spPr>
          <a:xfrm>
            <a:off x="4377561" y="5931224"/>
            <a:ext cx="1338006" cy="400110"/>
          </a:xfrm>
          <a:prstGeom prst="rect">
            <a:avLst/>
          </a:prstGeom>
          <a:noFill/>
        </p:spPr>
        <p:txBody>
          <a:bodyPr wrap="square" rtlCol="0">
            <a:spAutoFit/>
          </a:bodyPr>
          <a:lstStyle/>
          <a:p>
            <a:r>
              <a:rPr lang="en-US" sz="2000" dirty="0">
                <a:solidFill>
                  <a:srgbClr val="002060"/>
                </a:solidFill>
              </a:rPr>
              <a:t>my Mum</a:t>
            </a:r>
          </a:p>
        </p:txBody>
      </p:sp>
      <p:pic>
        <p:nvPicPr>
          <p:cNvPr id="55" name="Picture 54" descr="boxes.jpe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878300" y="282256"/>
            <a:ext cx="1837267" cy="1419763"/>
          </a:xfrm>
          <a:prstGeom prst="rect">
            <a:avLst/>
          </a:prstGeom>
        </p:spPr>
      </p:pic>
      <p:pic>
        <p:nvPicPr>
          <p:cNvPr id="56" name="Picture 55" descr="watch 2.jpe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53236" y="4699459"/>
            <a:ext cx="687542" cy="1183032"/>
          </a:xfrm>
          <a:prstGeom prst="rect">
            <a:avLst/>
          </a:prstGeom>
        </p:spPr>
      </p:pic>
      <p:pic>
        <p:nvPicPr>
          <p:cNvPr id="58" name="Picture 57" descr="watch 1.jpe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91435" y="4698937"/>
            <a:ext cx="1017083" cy="1132753"/>
          </a:xfrm>
          <a:prstGeom prst="rect">
            <a:avLst/>
          </a:prstGeom>
        </p:spPr>
      </p:pic>
      <p:sp>
        <p:nvSpPr>
          <p:cNvPr id="59" name="TextBox 58"/>
          <p:cNvSpPr txBox="1"/>
          <p:nvPr/>
        </p:nvSpPr>
        <p:spPr>
          <a:xfrm>
            <a:off x="1312628" y="5954647"/>
            <a:ext cx="3064933" cy="400110"/>
          </a:xfrm>
          <a:prstGeom prst="rect">
            <a:avLst/>
          </a:prstGeom>
          <a:noFill/>
        </p:spPr>
        <p:txBody>
          <a:bodyPr wrap="square" rtlCol="0">
            <a:spAutoFit/>
          </a:bodyPr>
          <a:lstStyle/>
          <a:p>
            <a:r>
              <a:rPr lang="en-US" sz="2000" dirty="0">
                <a:solidFill>
                  <a:srgbClr val="002060"/>
                </a:solidFill>
              </a:rPr>
              <a:t>my Dad</a:t>
            </a:r>
          </a:p>
        </p:txBody>
      </p:sp>
      <p:pic>
        <p:nvPicPr>
          <p:cNvPr id="60" name="Picture 59" descr="books.pn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898911" y="2481838"/>
            <a:ext cx="1631975" cy="1066801"/>
          </a:xfrm>
          <a:prstGeom prst="rect">
            <a:avLst/>
          </a:prstGeom>
        </p:spPr>
      </p:pic>
      <p:sp>
        <p:nvSpPr>
          <p:cNvPr id="61" name="TextBox 60"/>
          <p:cNvSpPr txBox="1"/>
          <p:nvPr/>
        </p:nvSpPr>
        <p:spPr>
          <a:xfrm>
            <a:off x="3782907" y="3762193"/>
            <a:ext cx="2167466" cy="400110"/>
          </a:xfrm>
          <a:prstGeom prst="rect">
            <a:avLst/>
          </a:prstGeom>
          <a:noFill/>
        </p:spPr>
        <p:txBody>
          <a:bodyPr wrap="square" rtlCol="0">
            <a:spAutoFit/>
          </a:bodyPr>
          <a:lstStyle/>
          <a:p>
            <a:r>
              <a:rPr lang="en-US" sz="2000" dirty="0">
                <a:solidFill>
                  <a:srgbClr val="002060"/>
                </a:solidFill>
              </a:rPr>
              <a:t>this Saturday</a:t>
            </a:r>
          </a:p>
        </p:txBody>
      </p:sp>
      <p:pic>
        <p:nvPicPr>
          <p:cNvPr id="57" name="Picture 2" descr="shirt clipart png&#10;"/>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563283" y="2561113"/>
            <a:ext cx="1215851" cy="105475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descr="shirt clipart png&#10;"/>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619801" y="2594543"/>
            <a:ext cx="1215851" cy="1054750"/>
          </a:xfrm>
          <a:prstGeom prst="rect">
            <a:avLst/>
          </a:prstGeom>
          <a:noFill/>
          <a:extLst>
            <a:ext uri="{909E8E84-426E-40DD-AFC4-6F175D3DCCD1}">
              <a14:hiddenFill xmlns:a14="http://schemas.microsoft.com/office/drawing/2010/main">
                <a:solidFill>
                  <a:srgbClr val="FFFFFF"/>
                </a:solidFill>
              </a14:hiddenFill>
            </a:ext>
          </a:extLst>
        </p:spPr>
      </p:pic>
      <p:sp>
        <p:nvSpPr>
          <p:cNvPr id="64" name="TextBox 63"/>
          <p:cNvSpPr txBox="1"/>
          <p:nvPr/>
        </p:nvSpPr>
        <p:spPr>
          <a:xfrm>
            <a:off x="857344" y="164605"/>
            <a:ext cx="671272" cy="430887"/>
          </a:xfrm>
          <a:prstGeom prst="rect">
            <a:avLst/>
          </a:prstGeom>
          <a:noFill/>
        </p:spPr>
        <p:txBody>
          <a:bodyPr wrap="square" rtlCol="0">
            <a:spAutoFit/>
          </a:bodyPr>
          <a:lstStyle/>
          <a:p>
            <a:r>
              <a:rPr lang="en-GB" sz="2200" b="1">
                <a:solidFill>
                  <a:schemeClr val="accent5">
                    <a:lumMod val="50000"/>
                  </a:schemeClr>
                </a:solidFill>
              </a:rPr>
              <a:t>(m)</a:t>
            </a:r>
            <a:endParaRPr lang="en-GB" sz="2200" b="1" dirty="0">
              <a:solidFill>
                <a:schemeClr val="accent5">
                  <a:lumMod val="50000"/>
                </a:schemeClr>
              </a:solidFill>
            </a:endParaRPr>
          </a:p>
        </p:txBody>
      </p:sp>
      <p:sp>
        <p:nvSpPr>
          <p:cNvPr id="65" name="TextBox 64"/>
          <p:cNvSpPr txBox="1"/>
          <p:nvPr/>
        </p:nvSpPr>
        <p:spPr>
          <a:xfrm>
            <a:off x="3573262" y="157705"/>
            <a:ext cx="479272" cy="430887"/>
          </a:xfrm>
          <a:prstGeom prst="rect">
            <a:avLst/>
          </a:prstGeom>
          <a:noFill/>
        </p:spPr>
        <p:txBody>
          <a:bodyPr wrap="square" rtlCol="0">
            <a:spAutoFit/>
          </a:bodyPr>
          <a:lstStyle/>
          <a:p>
            <a:r>
              <a:rPr lang="en-GB" sz="2200" b="1">
                <a:solidFill>
                  <a:schemeClr val="accent5">
                    <a:lumMod val="50000"/>
                  </a:schemeClr>
                </a:solidFill>
              </a:rPr>
              <a:t>(f)</a:t>
            </a:r>
            <a:endParaRPr lang="en-GB" sz="2200" b="1" dirty="0">
              <a:solidFill>
                <a:schemeClr val="accent5">
                  <a:lumMod val="50000"/>
                </a:schemeClr>
              </a:solidFill>
            </a:endParaRPr>
          </a:p>
        </p:txBody>
      </p:sp>
      <p:sp>
        <p:nvSpPr>
          <p:cNvPr id="66" name="TextBox 65"/>
          <p:cNvSpPr txBox="1"/>
          <p:nvPr/>
        </p:nvSpPr>
        <p:spPr>
          <a:xfrm>
            <a:off x="805969" y="2185919"/>
            <a:ext cx="671272" cy="430887"/>
          </a:xfrm>
          <a:prstGeom prst="rect">
            <a:avLst/>
          </a:prstGeom>
          <a:noFill/>
        </p:spPr>
        <p:txBody>
          <a:bodyPr wrap="square" rtlCol="0">
            <a:spAutoFit/>
          </a:bodyPr>
          <a:lstStyle/>
          <a:p>
            <a:r>
              <a:rPr lang="en-GB" sz="2200" b="1">
                <a:solidFill>
                  <a:schemeClr val="accent5">
                    <a:lumMod val="50000"/>
                  </a:schemeClr>
                </a:solidFill>
              </a:rPr>
              <a:t>(f)</a:t>
            </a:r>
            <a:endParaRPr lang="en-GB" sz="2200" b="1" dirty="0">
              <a:solidFill>
                <a:schemeClr val="accent5">
                  <a:lumMod val="50000"/>
                </a:schemeClr>
              </a:solidFill>
            </a:endParaRPr>
          </a:p>
        </p:txBody>
      </p:sp>
      <p:sp>
        <p:nvSpPr>
          <p:cNvPr id="67" name="TextBox 66"/>
          <p:cNvSpPr txBox="1"/>
          <p:nvPr/>
        </p:nvSpPr>
        <p:spPr>
          <a:xfrm>
            <a:off x="3547738" y="2177842"/>
            <a:ext cx="738905" cy="430887"/>
          </a:xfrm>
          <a:prstGeom prst="rect">
            <a:avLst/>
          </a:prstGeom>
          <a:noFill/>
        </p:spPr>
        <p:txBody>
          <a:bodyPr wrap="square" rtlCol="0">
            <a:spAutoFit/>
          </a:bodyPr>
          <a:lstStyle/>
          <a:p>
            <a:r>
              <a:rPr lang="en-GB" sz="2200" b="1">
                <a:solidFill>
                  <a:schemeClr val="accent5">
                    <a:lumMod val="50000"/>
                  </a:schemeClr>
                </a:solidFill>
              </a:rPr>
              <a:t>(m)</a:t>
            </a:r>
            <a:endParaRPr lang="en-GB" sz="2200" b="1" dirty="0">
              <a:solidFill>
                <a:schemeClr val="accent5">
                  <a:lumMod val="50000"/>
                </a:schemeClr>
              </a:solidFill>
            </a:endParaRPr>
          </a:p>
        </p:txBody>
      </p:sp>
      <p:sp>
        <p:nvSpPr>
          <p:cNvPr id="68" name="TextBox 67"/>
          <p:cNvSpPr txBox="1"/>
          <p:nvPr/>
        </p:nvSpPr>
        <p:spPr>
          <a:xfrm>
            <a:off x="831493" y="4299580"/>
            <a:ext cx="671272" cy="430887"/>
          </a:xfrm>
          <a:prstGeom prst="rect">
            <a:avLst/>
          </a:prstGeom>
          <a:noFill/>
        </p:spPr>
        <p:txBody>
          <a:bodyPr wrap="square" rtlCol="0">
            <a:spAutoFit/>
          </a:bodyPr>
          <a:lstStyle/>
          <a:p>
            <a:r>
              <a:rPr lang="en-GB" sz="2200" b="1">
                <a:solidFill>
                  <a:schemeClr val="accent5">
                    <a:lumMod val="50000"/>
                  </a:schemeClr>
                </a:solidFill>
              </a:rPr>
              <a:t>(m)</a:t>
            </a:r>
            <a:endParaRPr lang="en-GB" sz="2200" b="1" dirty="0">
              <a:solidFill>
                <a:schemeClr val="accent5">
                  <a:lumMod val="50000"/>
                </a:schemeClr>
              </a:solidFill>
            </a:endParaRPr>
          </a:p>
        </p:txBody>
      </p:sp>
      <p:sp>
        <p:nvSpPr>
          <p:cNvPr id="69" name="TextBox 68"/>
          <p:cNvSpPr txBox="1"/>
          <p:nvPr/>
        </p:nvSpPr>
        <p:spPr>
          <a:xfrm>
            <a:off x="3573262" y="4291503"/>
            <a:ext cx="738905" cy="430887"/>
          </a:xfrm>
          <a:prstGeom prst="rect">
            <a:avLst/>
          </a:prstGeom>
          <a:noFill/>
        </p:spPr>
        <p:txBody>
          <a:bodyPr wrap="square" rtlCol="0">
            <a:spAutoFit/>
          </a:bodyPr>
          <a:lstStyle/>
          <a:p>
            <a:r>
              <a:rPr lang="en-GB" sz="2200" b="1">
                <a:solidFill>
                  <a:schemeClr val="accent5">
                    <a:lumMod val="50000"/>
                  </a:schemeClr>
                </a:solidFill>
              </a:rPr>
              <a:t>(f)</a:t>
            </a:r>
            <a:endParaRPr lang="en-GB" sz="2200" b="1" dirty="0">
              <a:solidFill>
                <a:schemeClr val="accent5">
                  <a:lumMod val="50000"/>
                </a:schemeClr>
              </a:solidFill>
            </a:endParaRPr>
          </a:p>
        </p:txBody>
      </p:sp>
      <p:sp>
        <p:nvSpPr>
          <p:cNvPr id="70" name="TextBox 69"/>
          <p:cNvSpPr txBox="1"/>
          <p:nvPr/>
        </p:nvSpPr>
        <p:spPr>
          <a:xfrm>
            <a:off x="6848308" y="153356"/>
            <a:ext cx="671272" cy="430887"/>
          </a:xfrm>
          <a:prstGeom prst="rect">
            <a:avLst/>
          </a:prstGeom>
          <a:noFill/>
        </p:spPr>
        <p:txBody>
          <a:bodyPr wrap="square" rtlCol="0">
            <a:spAutoFit/>
          </a:bodyPr>
          <a:lstStyle/>
          <a:p>
            <a:r>
              <a:rPr lang="en-GB" sz="2200" b="1">
                <a:solidFill>
                  <a:schemeClr val="accent5">
                    <a:lumMod val="50000"/>
                  </a:schemeClr>
                </a:solidFill>
              </a:rPr>
              <a:t>(f)</a:t>
            </a:r>
            <a:endParaRPr lang="en-GB" sz="2200" b="1" dirty="0">
              <a:solidFill>
                <a:schemeClr val="accent5">
                  <a:lumMod val="50000"/>
                </a:schemeClr>
              </a:solidFill>
            </a:endParaRPr>
          </a:p>
        </p:txBody>
      </p:sp>
      <p:sp>
        <p:nvSpPr>
          <p:cNvPr id="71" name="TextBox 70"/>
          <p:cNvSpPr txBox="1"/>
          <p:nvPr/>
        </p:nvSpPr>
        <p:spPr>
          <a:xfrm>
            <a:off x="9590077" y="145279"/>
            <a:ext cx="738905" cy="430887"/>
          </a:xfrm>
          <a:prstGeom prst="rect">
            <a:avLst/>
          </a:prstGeom>
          <a:noFill/>
        </p:spPr>
        <p:txBody>
          <a:bodyPr wrap="square" rtlCol="0">
            <a:spAutoFit/>
          </a:bodyPr>
          <a:lstStyle/>
          <a:p>
            <a:r>
              <a:rPr lang="en-GB" sz="2200" b="1">
                <a:solidFill>
                  <a:schemeClr val="accent5">
                    <a:lumMod val="50000"/>
                  </a:schemeClr>
                </a:solidFill>
              </a:rPr>
              <a:t>(m)</a:t>
            </a:r>
            <a:endParaRPr lang="en-GB" sz="2200" b="1" dirty="0">
              <a:solidFill>
                <a:schemeClr val="accent5">
                  <a:lumMod val="50000"/>
                </a:schemeClr>
              </a:solidFill>
            </a:endParaRPr>
          </a:p>
        </p:txBody>
      </p:sp>
      <p:sp>
        <p:nvSpPr>
          <p:cNvPr id="72" name="TextBox 71"/>
          <p:cNvSpPr txBox="1"/>
          <p:nvPr/>
        </p:nvSpPr>
        <p:spPr>
          <a:xfrm>
            <a:off x="6835606" y="2160154"/>
            <a:ext cx="671272" cy="430887"/>
          </a:xfrm>
          <a:prstGeom prst="rect">
            <a:avLst/>
          </a:prstGeom>
          <a:noFill/>
        </p:spPr>
        <p:txBody>
          <a:bodyPr wrap="square" rtlCol="0">
            <a:spAutoFit/>
          </a:bodyPr>
          <a:lstStyle/>
          <a:p>
            <a:r>
              <a:rPr lang="en-GB" sz="2200" b="1">
                <a:solidFill>
                  <a:schemeClr val="accent5">
                    <a:lumMod val="50000"/>
                  </a:schemeClr>
                </a:solidFill>
              </a:rPr>
              <a:t>(f)</a:t>
            </a:r>
            <a:endParaRPr lang="en-GB" sz="2200" b="1" dirty="0">
              <a:solidFill>
                <a:schemeClr val="accent5">
                  <a:lumMod val="50000"/>
                </a:schemeClr>
              </a:solidFill>
            </a:endParaRPr>
          </a:p>
        </p:txBody>
      </p:sp>
      <p:sp>
        <p:nvSpPr>
          <p:cNvPr id="73" name="TextBox 72"/>
          <p:cNvSpPr txBox="1"/>
          <p:nvPr/>
        </p:nvSpPr>
        <p:spPr>
          <a:xfrm>
            <a:off x="9577375" y="2152077"/>
            <a:ext cx="738905" cy="430887"/>
          </a:xfrm>
          <a:prstGeom prst="rect">
            <a:avLst/>
          </a:prstGeom>
          <a:noFill/>
        </p:spPr>
        <p:txBody>
          <a:bodyPr wrap="square" rtlCol="0">
            <a:spAutoFit/>
          </a:bodyPr>
          <a:lstStyle/>
          <a:p>
            <a:r>
              <a:rPr lang="en-GB" sz="2200" b="1">
                <a:solidFill>
                  <a:schemeClr val="accent5">
                    <a:lumMod val="50000"/>
                  </a:schemeClr>
                </a:solidFill>
              </a:rPr>
              <a:t>(m)</a:t>
            </a:r>
            <a:endParaRPr lang="en-GB" sz="2200" b="1" dirty="0">
              <a:solidFill>
                <a:schemeClr val="accent5">
                  <a:lumMod val="50000"/>
                </a:schemeClr>
              </a:solidFill>
            </a:endParaRPr>
          </a:p>
        </p:txBody>
      </p:sp>
      <p:sp>
        <p:nvSpPr>
          <p:cNvPr id="74" name="TextBox 73"/>
          <p:cNvSpPr txBox="1"/>
          <p:nvPr/>
        </p:nvSpPr>
        <p:spPr>
          <a:xfrm>
            <a:off x="6863894" y="4273828"/>
            <a:ext cx="671272" cy="430887"/>
          </a:xfrm>
          <a:prstGeom prst="rect">
            <a:avLst/>
          </a:prstGeom>
          <a:noFill/>
        </p:spPr>
        <p:txBody>
          <a:bodyPr wrap="square" rtlCol="0">
            <a:spAutoFit/>
          </a:bodyPr>
          <a:lstStyle/>
          <a:p>
            <a:r>
              <a:rPr lang="en-GB" sz="2200" b="1">
                <a:solidFill>
                  <a:schemeClr val="accent5">
                    <a:lumMod val="50000"/>
                  </a:schemeClr>
                </a:solidFill>
              </a:rPr>
              <a:t>(m)</a:t>
            </a:r>
            <a:endParaRPr lang="en-GB" sz="2200" b="1" dirty="0">
              <a:solidFill>
                <a:schemeClr val="accent5">
                  <a:lumMod val="50000"/>
                </a:schemeClr>
              </a:solidFill>
            </a:endParaRPr>
          </a:p>
        </p:txBody>
      </p:sp>
      <p:sp>
        <p:nvSpPr>
          <p:cNvPr id="75" name="TextBox 74"/>
          <p:cNvSpPr txBox="1"/>
          <p:nvPr/>
        </p:nvSpPr>
        <p:spPr>
          <a:xfrm>
            <a:off x="9605663" y="4265751"/>
            <a:ext cx="738905" cy="430887"/>
          </a:xfrm>
          <a:prstGeom prst="rect">
            <a:avLst/>
          </a:prstGeom>
          <a:noFill/>
        </p:spPr>
        <p:txBody>
          <a:bodyPr wrap="square" rtlCol="0">
            <a:spAutoFit/>
          </a:bodyPr>
          <a:lstStyle/>
          <a:p>
            <a:r>
              <a:rPr lang="en-GB" sz="2200" b="1">
                <a:solidFill>
                  <a:schemeClr val="accent5">
                    <a:lumMod val="50000"/>
                  </a:schemeClr>
                </a:solidFill>
              </a:rPr>
              <a:t>(f)</a:t>
            </a:r>
            <a:endParaRPr lang="en-GB" sz="2200" b="1" dirty="0">
              <a:solidFill>
                <a:schemeClr val="accent5">
                  <a:lumMod val="50000"/>
                </a:schemeClr>
              </a:solidFill>
            </a:endParaRPr>
          </a:p>
        </p:txBody>
      </p:sp>
      <p:sp>
        <p:nvSpPr>
          <p:cNvPr id="2" name="Rectangle 1">
            <a:extLst>
              <a:ext uri="{FF2B5EF4-FFF2-40B4-BE49-F238E27FC236}">
                <a16:creationId xmlns:a16="http://schemas.microsoft.com/office/drawing/2014/main" id="{BBA878C3-35C5-4DD4-AC49-439DC41AE3A2}"/>
              </a:ext>
            </a:extLst>
          </p:cNvPr>
          <p:cNvSpPr/>
          <p:nvPr/>
        </p:nvSpPr>
        <p:spPr>
          <a:xfrm>
            <a:off x="159024" y="118775"/>
            <a:ext cx="5755985"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62">
            <a:extLst>
              <a:ext uri="{FF2B5EF4-FFF2-40B4-BE49-F238E27FC236}">
                <a16:creationId xmlns:a16="http://schemas.microsoft.com/office/drawing/2014/main" id="{A634985E-5D9E-49BA-AEF0-C61B1FB9139A}"/>
              </a:ext>
            </a:extLst>
          </p:cNvPr>
          <p:cNvSpPr/>
          <p:nvPr/>
        </p:nvSpPr>
        <p:spPr>
          <a:xfrm>
            <a:off x="6128402" y="125568"/>
            <a:ext cx="5948097"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ctangle 75">
            <a:extLst>
              <a:ext uri="{FF2B5EF4-FFF2-40B4-BE49-F238E27FC236}">
                <a16:creationId xmlns:a16="http://schemas.microsoft.com/office/drawing/2014/main" id="{9902ADF5-7F6A-45A3-899E-51AC942A12D3}"/>
              </a:ext>
            </a:extLst>
          </p:cNvPr>
          <p:cNvSpPr/>
          <p:nvPr/>
        </p:nvSpPr>
        <p:spPr>
          <a:xfrm>
            <a:off x="156168" y="2205777"/>
            <a:ext cx="5755985"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ectangle 76">
            <a:extLst>
              <a:ext uri="{FF2B5EF4-FFF2-40B4-BE49-F238E27FC236}">
                <a16:creationId xmlns:a16="http://schemas.microsoft.com/office/drawing/2014/main" id="{65227484-6A73-4BD3-B4B6-7D389C43AA5D}"/>
              </a:ext>
            </a:extLst>
          </p:cNvPr>
          <p:cNvSpPr/>
          <p:nvPr/>
        </p:nvSpPr>
        <p:spPr>
          <a:xfrm>
            <a:off x="6125546" y="2186066"/>
            <a:ext cx="5948097"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Rectangle 77">
            <a:extLst>
              <a:ext uri="{FF2B5EF4-FFF2-40B4-BE49-F238E27FC236}">
                <a16:creationId xmlns:a16="http://schemas.microsoft.com/office/drawing/2014/main" id="{81876337-A5C5-475B-9555-FC7CC098120F}"/>
              </a:ext>
            </a:extLst>
          </p:cNvPr>
          <p:cNvSpPr/>
          <p:nvPr/>
        </p:nvSpPr>
        <p:spPr>
          <a:xfrm>
            <a:off x="164388" y="4299001"/>
            <a:ext cx="5755985"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Rectangle 78">
            <a:extLst>
              <a:ext uri="{FF2B5EF4-FFF2-40B4-BE49-F238E27FC236}">
                <a16:creationId xmlns:a16="http://schemas.microsoft.com/office/drawing/2014/main" id="{DE2D641B-9384-4BBC-A8A5-BF4F81BECE53}"/>
              </a:ext>
            </a:extLst>
          </p:cNvPr>
          <p:cNvSpPr/>
          <p:nvPr/>
        </p:nvSpPr>
        <p:spPr>
          <a:xfrm>
            <a:off x="6147018" y="4305794"/>
            <a:ext cx="5948097"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823182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87;p2">
            <a:extLst>
              <a:ext uri="{FF2B5EF4-FFF2-40B4-BE49-F238E27FC236}">
                <a16:creationId xmlns:a16="http://schemas.microsoft.com/office/drawing/2014/main" id="{99951F5B-DB3D-2345-8FA4-2ABAB2BAD92A}"/>
              </a:ext>
            </a:extLst>
          </p:cNvPr>
          <p:cNvSpPr txBox="1">
            <a:spLocks noGrp="1"/>
          </p:cNvSpPr>
          <p:nvPr>
            <p:ph type="title"/>
          </p:nvPr>
        </p:nvSpPr>
        <p:spPr>
          <a:xfrm>
            <a:off x="838200" y="204952"/>
            <a:ext cx="10515600" cy="1103587"/>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1F3864"/>
              </a:buClr>
              <a:buSzPts val="4400"/>
              <a:buFont typeface="Century Gothic"/>
              <a:buNone/>
            </a:pPr>
            <a:r>
              <a:rPr lang="en-GB" sz="4200" b="1" dirty="0"/>
              <a:t>Differences.</a:t>
            </a:r>
            <a:br>
              <a:rPr lang="en-GB" sz="4200" b="1" dirty="0"/>
            </a:br>
            <a:r>
              <a:rPr lang="en-GB" sz="4200" b="1" dirty="0"/>
              <a:t>To address what problems?</a:t>
            </a:r>
            <a:endParaRPr sz="4200" b="1" dirty="0"/>
          </a:p>
        </p:txBody>
      </p:sp>
      <p:sp>
        <p:nvSpPr>
          <p:cNvPr id="6" name="Text Placeholder 2">
            <a:extLst>
              <a:ext uri="{FF2B5EF4-FFF2-40B4-BE49-F238E27FC236}">
                <a16:creationId xmlns:a16="http://schemas.microsoft.com/office/drawing/2014/main" id="{A8876E4B-B575-0245-BF39-6DD7CC0CC335}"/>
              </a:ext>
            </a:extLst>
          </p:cNvPr>
          <p:cNvSpPr>
            <a:spLocks noGrp="1"/>
          </p:cNvSpPr>
          <p:nvPr>
            <p:ph type="body" idx="1"/>
          </p:nvPr>
        </p:nvSpPr>
        <p:spPr>
          <a:xfrm>
            <a:off x="838200" y="1135118"/>
            <a:ext cx="11064766" cy="5265682"/>
          </a:xfrm>
        </p:spPr>
        <p:txBody>
          <a:bodyPr>
            <a:noAutofit/>
          </a:bodyPr>
          <a:lstStyle/>
          <a:p>
            <a:pPr marL="0" indent="0">
              <a:lnSpc>
                <a:spcPct val="150000"/>
              </a:lnSpc>
              <a:spcBef>
                <a:spcPts val="0"/>
              </a:spcBef>
              <a:buSzPts val="2800"/>
              <a:buNone/>
            </a:pPr>
            <a:r>
              <a:rPr lang="en-GB" sz="2000" b="1" i="1" dirty="0"/>
              <a:t>2015: word lists are a guide only, exams required to cover each of a very wide range and number of topics, and required to test words ‘off list’ </a:t>
            </a:r>
          </a:p>
          <a:p>
            <a:pPr indent="-457200">
              <a:lnSpc>
                <a:spcPct val="150000"/>
              </a:lnSpc>
              <a:spcBef>
                <a:spcPts val="0"/>
              </a:spcBef>
              <a:buSzPts val="2800"/>
              <a:buFont typeface="Wingdings" pitchFamily="2" charset="2"/>
              <a:buChar char="Ø"/>
            </a:pPr>
            <a:r>
              <a:rPr lang="en-GB" sz="2000" dirty="0"/>
              <a:t>mismatch between the language listed in specifications and that used in exams</a:t>
            </a:r>
          </a:p>
          <a:p>
            <a:pPr indent="-457200">
              <a:lnSpc>
                <a:spcPct val="150000"/>
              </a:lnSpc>
              <a:spcBef>
                <a:spcPts val="0"/>
              </a:spcBef>
              <a:buSzPts val="2800"/>
              <a:buFont typeface="Wingdings" pitchFamily="2" charset="2"/>
              <a:buChar char="Ø"/>
            </a:pPr>
            <a:endParaRPr lang="en-GB" sz="1400" dirty="0"/>
          </a:p>
          <a:p>
            <a:pPr marL="0" indent="0">
              <a:lnSpc>
                <a:spcPct val="150000"/>
              </a:lnSpc>
              <a:spcBef>
                <a:spcPts val="0"/>
              </a:spcBef>
              <a:buSzPts val="2800"/>
              <a:buNone/>
            </a:pPr>
            <a:r>
              <a:rPr lang="en-GB" sz="2000" b="1" i="1" dirty="0"/>
              <a:t>2015: No concrete, objective guidance what ‘useful’ words are </a:t>
            </a:r>
          </a:p>
          <a:p>
            <a:pPr indent="-457200">
              <a:lnSpc>
                <a:spcPct val="150000"/>
              </a:lnSpc>
              <a:spcBef>
                <a:spcPts val="0"/>
              </a:spcBef>
              <a:buSzPts val="2800"/>
              <a:buFont typeface="Wingdings" pitchFamily="2" charset="2"/>
              <a:buChar char="Ø"/>
            </a:pPr>
            <a:r>
              <a:rPr lang="en-GB" sz="2000" dirty="0"/>
              <a:t>large proportion of low frequency</a:t>
            </a:r>
          </a:p>
          <a:p>
            <a:pPr indent="-457200">
              <a:lnSpc>
                <a:spcPct val="150000"/>
              </a:lnSpc>
              <a:spcBef>
                <a:spcPts val="0"/>
              </a:spcBef>
              <a:buSzPts val="2800"/>
              <a:buFont typeface="Wingdings" pitchFamily="2" charset="2"/>
              <a:buChar char="Ø"/>
            </a:pPr>
            <a:endParaRPr lang="en-GB" sz="1400" dirty="0"/>
          </a:p>
          <a:p>
            <a:pPr marL="0" indent="0">
              <a:lnSpc>
                <a:spcPct val="150000"/>
              </a:lnSpc>
              <a:spcBef>
                <a:spcPts val="0"/>
              </a:spcBef>
              <a:buSzPts val="2800"/>
              <a:buNone/>
            </a:pPr>
            <a:r>
              <a:rPr lang="en-GB" sz="2000" b="1" i="1" dirty="0"/>
              <a:t>2015: Expectation of accurate, complex, and spontaneous speech in conversation</a:t>
            </a:r>
          </a:p>
          <a:p>
            <a:pPr indent="-457200">
              <a:lnSpc>
                <a:spcPct val="150000"/>
              </a:lnSpc>
              <a:spcBef>
                <a:spcPts val="0"/>
              </a:spcBef>
              <a:buSzPts val="2800"/>
              <a:buFont typeface="Wingdings" pitchFamily="2" charset="2"/>
              <a:buChar char="Ø"/>
            </a:pPr>
            <a:r>
              <a:rPr lang="en-GB" sz="2000" dirty="0"/>
              <a:t>persistent reports of rote-learning large chunks for a heavily-prepared ‘conversation’</a:t>
            </a:r>
          </a:p>
          <a:p>
            <a:pPr marL="0" indent="0">
              <a:lnSpc>
                <a:spcPct val="150000"/>
              </a:lnSpc>
              <a:spcBef>
                <a:spcPts val="0"/>
              </a:spcBef>
              <a:buSzPts val="2800"/>
              <a:buNone/>
            </a:pPr>
            <a:r>
              <a:rPr lang="en-GB" sz="2000" dirty="0"/>
              <a:t>	-&gt; heavy burden on (certain type of) memory</a:t>
            </a:r>
          </a:p>
          <a:p>
            <a:pPr marL="0" indent="0">
              <a:lnSpc>
                <a:spcPct val="150000"/>
              </a:lnSpc>
              <a:spcBef>
                <a:spcPts val="0"/>
              </a:spcBef>
              <a:buSzPts val="2800"/>
              <a:buNone/>
            </a:pPr>
            <a:r>
              <a:rPr lang="en-GB" sz="2000" dirty="0"/>
              <a:t>	-&gt; stifles manipulation for creative use</a:t>
            </a:r>
          </a:p>
        </p:txBody>
      </p:sp>
    </p:spTree>
    <p:extLst>
      <p:ext uri="{BB962C8B-B14F-4D97-AF65-F5344CB8AC3E}">
        <p14:creationId xmlns:p14="http://schemas.microsoft.com/office/powerpoint/2010/main" val="1690688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3">
            <a:extLst>
              <a:ext uri="{FF2B5EF4-FFF2-40B4-BE49-F238E27FC236}">
                <a16:creationId xmlns:a16="http://schemas.microsoft.com/office/drawing/2014/main" id="{FED29D64-FA66-7C45-8726-ADC7B5E4C621}"/>
              </a:ext>
            </a:extLst>
          </p:cNvPr>
          <p:cNvSpPr/>
          <p:nvPr/>
        </p:nvSpPr>
        <p:spPr>
          <a:xfrm>
            <a:off x="700365" y="1236261"/>
            <a:ext cx="3442790" cy="148956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10" name="CuadroTexto 7">
            <a:extLst>
              <a:ext uri="{FF2B5EF4-FFF2-40B4-BE49-F238E27FC236}">
                <a16:creationId xmlns:a16="http://schemas.microsoft.com/office/drawing/2014/main" id="{51C1BE4E-6907-1B4A-89E6-B13BD82AA7DA}"/>
              </a:ext>
            </a:extLst>
          </p:cNvPr>
          <p:cNvSpPr txBox="1"/>
          <p:nvPr/>
        </p:nvSpPr>
        <p:spPr>
          <a:xfrm>
            <a:off x="2424424" y="2370850"/>
            <a:ext cx="1673856" cy="400110"/>
          </a:xfrm>
          <a:prstGeom prst="rect">
            <a:avLst/>
          </a:prstGeom>
          <a:noFill/>
        </p:spPr>
        <p:txBody>
          <a:bodyPr wrap="none" rtlCol="0">
            <a:spAutoFit/>
          </a:bodyPr>
          <a:lstStyle/>
          <a:p>
            <a:r>
              <a:rPr lang="es-GB" sz="2000" b="1" dirty="0">
                <a:solidFill>
                  <a:schemeClr val="accent5">
                    <a:lumMod val="50000"/>
                  </a:schemeClr>
                </a:solidFill>
              </a:rPr>
              <a:t>B</a:t>
            </a:r>
            <a:r>
              <a:rPr lang="es-GB" sz="2000" dirty="0">
                <a:solidFill>
                  <a:schemeClr val="accent5">
                    <a:lumMod val="50000"/>
                  </a:schemeClr>
                </a:solidFill>
              </a:rPr>
              <a:t> </a:t>
            </a:r>
            <a:r>
              <a:rPr lang="en-GB" sz="2000" dirty="0">
                <a:solidFill>
                  <a:schemeClr val="accent5">
                    <a:lumMod val="50000"/>
                  </a:schemeClr>
                </a:solidFill>
              </a:rPr>
              <a:t>bread (m)</a:t>
            </a:r>
            <a:endParaRPr lang="es-GB" sz="2000" dirty="0">
              <a:solidFill>
                <a:schemeClr val="accent5">
                  <a:lumMod val="50000"/>
                </a:schemeClr>
              </a:solidFill>
            </a:endParaRPr>
          </a:p>
        </p:txBody>
      </p:sp>
      <p:pic>
        <p:nvPicPr>
          <p:cNvPr id="12" name="Picture 6" descr="Slice Of Bread Clipart Black And White"/>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575205" y="1460994"/>
            <a:ext cx="1275993" cy="956995"/>
          </a:xfrm>
          <a:prstGeom prst="rect">
            <a:avLst/>
          </a:prstGeom>
          <a:noFill/>
          <a:extLst>
            <a:ext uri="{909E8E84-426E-40DD-AFC4-6F175D3DCCD1}">
              <a14:hiddenFill xmlns:a14="http://schemas.microsoft.com/office/drawing/2010/main">
                <a:solidFill>
                  <a:srgbClr val="FFFFFF"/>
                </a:solidFill>
              </a14:hiddenFill>
            </a:ext>
          </a:extLst>
        </p:spPr>
      </p:pic>
      <p:sp>
        <p:nvSpPr>
          <p:cNvPr id="17" name="CuadroTexto 5">
            <a:extLst>
              <a:ext uri="{FF2B5EF4-FFF2-40B4-BE49-F238E27FC236}">
                <a16:creationId xmlns:a16="http://schemas.microsoft.com/office/drawing/2014/main" id="{D0B255D7-DEA5-2C43-B112-7F3AC9DC7D51}"/>
              </a:ext>
            </a:extLst>
          </p:cNvPr>
          <p:cNvSpPr txBox="1"/>
          <p:nvPr/>
        </p:nvSpPr>
        <p:spPr>
          <a:xfrm>
            <a:off x="749235" y="2370396"/>
            <a:ext cx="1255472" cy="400110"/>
          </a:xfrm>
          <a:prstGeom prst="rect">
            <a:avLst/>
          </a:prstGeom>
          <a:noFill/>
        </p:spPr>
        <p:txBody>
          <a:bodyPr wrap="none" rtlCol="0">
            <a:spAutoFit/>
          </a:bodyPr>
          <a:lstStyle/>
          <a:p>
            <a:r>
              <a:rPr lang="es-GB" sz="2000" b="1" dirty="0">
                <a:solidFill>
                  <a:schemeClr val="accent5">
                    <a:lumMod val="50000"/>
                  </a:schemeClr>
                </a:solidFill>
              </a:rPr>
              <a:t>A</a:t>
            </a:r>
            <a:r>
              <a:rPr lang="es-GB" sz="2000" dirty="0">
                <a:solidFill>
                  <a:schemeClr val="accent5">
                    <a:lumMod val="50000"/>
                  </a:schemeClr>
                </a:solidFill>
              </a:rPr>
              <a:t> </a:t>
            </a:r>
            <a:r>
              <a:rPr lang="en-GB" sz="2000" dirty="0">
                <a:solidFill>
                  <a:schemeClr val="accent5">
                    <a:lumMod val="50000"/>
                  </a:schemeClr>
                </a:solidFill>
              </a:rPr>
              <a:t>milk (f)</a:t>
            </a:r>
            <a:endParaRPr lang="es-GB" sz="2000" dirty="0">
              <a:solidFill>
                <a:schemeClr val="accent5">
                  <a:lumMod val="50000"/>
                </a:schemeClr>
              </a:solidFill>
            </a:endParaRPr>
          </a:p>
        </p:txBody>
      </p:sp>
      <p:pic>
        <p:nvPicPr>
          <p:cNvPr id="19" name="Picture 18" descr="background rectangle">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296863"/>
            <a:ext cx="5212080" cy="867128"/>
          </a:xfrm>
          <a:prstGeom prst="rect">
            <a:avLst/>
          </a:prstGeom>
        </p:spPr>
      </p:pic>
      <p:sp>
        <p:nvSpPr>
          <p:cNvPr id="20" name="Title 1"/>
          <p:cNvSpPr txBox="1">
            <a:spLocks/>
          </p:cNvSpPr>
          <p:nvPr/>
        </p:nvSpPr>
        <p:spPr>
          <a:xfrm>
            <a:off x="82286" y="0"/>
            <a:ext cx="64845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2800" b="1" dirty="0">
              <a:solidFill>
                <a:schemeClr val="bg1"/>
              </a:solidFill>
            </a:endParaRPr>
          </a:p>
        </p:txBody>
      </p:sp>
      <p:sp>
        <p:nvSpPr>
          <p:cNvPr id="2" name="Title 1"/>
          <p:cNvSpPr>
            <a:spLocks noGrp="1"/>
          </p:cNvSpPr>
          <p:nvPr>
            <p:ph type="title"/>
          </p:nvPr>
        </p:nvSpPr>
        <p:spPr>
          <a:xfrm>
            <a:off x="-7831" y="202678"/>
            <a:ext cx="4790160" cy="1325563"/>
          </a:xfrm>
        </p:spPr>
        <p:txBody>
          <a:bodyPr>
            <a:normAutofit/>
          </a:bodyPr>
          <a:lstStyle/>
          <a:p>
            <a:r>
              <a:rPr lang="en-GB" sz="2800" b="1">
                <a:solidFill>
                  <a:schemeClr val="bg1"/>
                </a:solidFill>
              </a:rPr>
              <a:t>Y Daniel, ¿cómo ayuda?</a:t>
            </a:r>
            <a:br>
              <a:rPr lang="en-GB" sz="2800" b="1">
                <a:solidFill>
                  <a:schemeClr val="bg1"/>
                </a:solidFill>
              </a:rPr>
            </a:br>
            <a:endParaRPr lang="en-GB" sz="2800" dirty="0"/>
          </a:p>
        </p:txBody>
      </p:sp>
      <p:sp>
        <p:nvSpPr>
          <p:cNvPr id="21" name="Action Button: Custom 20">
            <a:hlinkClick r:id="" action="ppaction://noaction" highlightClick="1">
              <a:snd r:embed="rId5" name="Lo compra en el mercado.wav"/>
            </a:hlinkClick>
          </p:cNvPr>
          <p:cNvSpPr/>
          <p:nvPr/>
        </p:nvSpPr>
        <p:spPr>
          <a:xfrm>
            <a:off x="113640" y="1751889"/>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2" name="Action Button: Custom 21">
            <a:hlinkClick r:id="" action="ppaction://noaction" highlightClick="1">
              <a:snd r:embed="rId6" name="Lo deja al lado de la ventana.wav"/>
            </a:hlinkClick>
          </p:cNvPr>
          <p:cNvSpPr/>
          <p:nvPr/>
        </p:nvSpPr>
        <p:spPr>
          <a:xfrm>
            <a:off x="113640" y="3567477"/>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3" name="Action Button: Custom 22">
            <a:hlinkClick r:id="" action="ppaction://noaction" highlightClick="1">
              <a:snd r:embed="rId7" name="La coloca encima de la mesa.wav"/>
            </a:hlinkClick>
          </p:cNvPr>
          <p:cNvSpPr/>
          <p:nvPr/>
        </p:nvSpPr>
        <p:spPr>
          <a:xfrm>
            <a:off x="113640" y="5338420"/>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9" name="TextBox 28"/>
          <p:cNvSpPr txBox="1"/>
          <p:nvPr/>
        </p:nvSpPr>
        <p:spPr>
          <a:xfrm>
            <a:off x="4323723" y="1701876"/>
            <a:ext cx="1620383" cy="707886"/>
          </a:xfrm>
          <a:prstGeom prst="rect">
            <a:avLst/>
          </a:prstGeom>
          <a:noFill/>
        </p:spPr>
        <p:txBody>
          <a:bodyPr wrap="square" rtlCol="0">
            <a:spAutoFit/>
          </a:bodyPr>
          <a:lstStyle/>
          <a:p>
            <a:r>
              <a:rPr lang="en-GB" sz="2000" dirty="0">
                <a:solidFill>
                  <a:srgbClr val="002060"/>
                </a:solidFill>
              </a:rPr>
              <a:t>buys it at the market</a:t>
            </a:r>
          </a:p>
        </p:txBody>
      </p:sp>
      <p:sp>
        <p:nvSpPr>
          <p:cNvPr id="30" name="Oval 29"/>
          <p:cNvSpPr/>
          <p:nvPr/>
        </p:nvSpPr>
        <p:spPr>
          <a:xfrm>
            <a:off x="2309696" y="2379217"/>
            <a:ext cx="507219" cy="413990"/>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ángulo 3">
            <a:extLst>
              <a:ext uri="{FF2B5EF4-FFF2-40B4-BE49-F238E27FC236}">
                <a16:creationId xmlns:a16="http://schemas.microsoft.com/office/drawing/2014/main" id="{FED29D64-FA66-7C45-8726-ADC7B5E4C621}"/>
              </a:ext>
            </a:extLst>
          </p:cNvPr>
          <p:cNvSpPr/>
          <p:nvPr/>
        </p:nvSpPr>
        <p:spPr>
          <a:xfrm>
            <a:off x="700365" y="3006119"/>
            <a:ext cx="3442790" cy="148956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32" name="CuadroTexto 7">
            <a:extLst>
              <a:ext uri="{FF2B5EF4-FFF2-40B4-BE49-F238E27FC236}">
                <a16:creationId xmlns:a16="http://schemas.microsoft.com/office/drawing/2014/main" id="{51C1BE4E-6907-1B4A-89E6-B13BD82AA7DA}"/>
              </a:ext>
            </a:extLst>
          </p:cNvPr>
          <p:cNvSpPr txBox="1"/>
          <p:nvPr/>
        </p:nvSpPr>
        <p:spPr>
          <a:xfrm>
            <a:off x="2169039" y="4125293"/>
            <a:ext cx="2121093" cy="400110"/>
          </a:xfrm>
          <a:prstGeom prst="rect">
            <a:avLst/>
          </a:prstGeom>
          <a:noFill/>
        </p:spPr>
        <p:txBody>
          <a:bodyPr wrap="none" rtlCol="0">
            <a:spAutoFit/>
          </a:bodyPr>
          <a:lstStyle/>
          <a:p>
            <a:r>
              <a:rPr lang="es-GB" sz="2000" b="1" dirty="0">
                <a:solidFill>
                  <a:schemeClr val="accent5">
                    <a:lumMod val="50000"/>
                  </a:schemeClr>
                </a:solidFill>
              </a:rPr>
              <a:t>B </a:t>
            </a:r>
            <a:r>
              <a:rPr lang="es-GB" sz="2000" dirty="0">
                <a:solidFill>
                  <a:schemeClr val="accent5">
                    <a:lumMod val="50000"/>
                  </a:schemeClr>
                </a:solidFill>
              </a:rPr>
              <a:t>vegetable (f)</a:t>
            </a:r>
            <a:r>
              <a:rPr lang="es-GB" sz="2000" b="1" dirty="0">
                <a:solidFill>
                  <a:schemeClr val="accent5">
                    <a:lumMod val="50000"/>
                  </a:schemeClr>
                </a:solidFill>
              </a:rPr>
              <a:t> </a:t>
            </a:r>
            <a:endParaRPr lang="es-GB" sz="2000" dirty="0">
              <a:solidFill>
                <a:schemeClr val="accent5">
                  <a:lumMod val="50000"/>
                </a:schemeClr>
              </a:solidFill>
            </a:endParaRPr>
          </a:p>
        </p:txBody>
      </p:sp>
      <p:sp>
        <p:nvSpPr>
          <p:cNvPr id="35" name="CuadroTexto 5">
            <a:extLst>
              <a:ext uri="{FF2B5EF4-FFF2-40B4-BE49-F238E27FC236}">
                <a16:creationId xmlns:a16="http://schemas.microsoft.com/office/drawing/2014/main" id="{D0B255D7-DEA5-2C43-B112-7F3AC9DC7D51}"/>
              </a:ext>
            </a:extLst>
          </p:cNvPr>
          <p:cNvSpPr txBox="1"/>
          <p:nvPr/>
        </p:nvSpPr>
        <p:spPr>
          <a:xfrm>
            <a:off x="749568" y="4132314"/>
            <a:ext cx="1534394" cy="400110"/>
          </a:xfrm>
          <a:prstGeom prst="rect">
            <a:avLst/>
          </a:prstGeom>
          <a:noFill/>
        </p:spPr>
        <p:txBody>
          <a:bodyPr wrap="none" rtlCol="0">
            <a:spAutoFit/>
          </a:bodyPr>
          <a:lstStyle/>
          <a:p>
            <a:r>
              <a:rPr lang="es-GB" sz="2000" b="1" dirty="0">
                <a:solidFill>
                  <a:schemeClr val="accent5">
                    <a:lumMod val="50000"/>
                  </a:schemeClr>
                </a:solidFill>
              </a:rPr>
              <a:t>A </a:t>
            </a:r>
            <a:r>
              <a:rPr lang="es-GB" sz="2000" dirty="0">
                <a:solidFill>
                  <a:schemeClr val="accent5">
                    <a:lumMod val="50000"/>
                  </a:schemeClr>
                </a:solidFill>
              </a:rPr>
              <a:t>wine (m)</a:t>
            </a:r>
          </a:p>
        </p:txBody>
      </p:sp>
      <p:sp>
        <p:nvSpPr>
          <p:cNvPr id="36" name="TextBox 35"/>
          <p:cNvSpPr txBox="1"/>
          <p:nvPr/>
        </p:nvSpPr>
        <p:spPr>
          <a:xfrm>
            <a:off x="4323723" y="3309699"/>
            <a:ext cx="1578896" cy="1015663"/>
          </a:xfrm>
          <a:prstGeom prst="rect">
            <a:avLst/>
          </a:prstGeom>
          <a:noFill/>
        </p:spPr>
        <p:txBody>
          <a:bodyPr wrap="square" rtlCol="0">
            <a:spAutoFit/>
          </a:bodyPr>
          <a:lstStyle/>
          <a:p>
            <a:r>
              <a:rPr lang="en-GB" sz="2000">
                <a:solidFill>
                  <a:srgbClr val="002060"/>
                </a:solidFill>
              </a:rPr>
              <a:t>leaves it next </a:t>
            </a:r>
            <a:r>
              <a:rPr lang="en-GB" sz="2000" dirty="0">
                <a:solidFill>
                  <a:srgbClr val="002060"/>
                </a:solidFill>
              </a:rPr>
              <a:t>to the window</a:t>
            </a:r>
          </a:p>
        </p:txBody>
      </p:sp>
      <p:sp>
        <p:nvSpPr>
          <p:cNvPr id="45" name="Rectángulo 3">
            <a:extLst>
              <a:ext uri="{FF2B5EF4-FFF2-40B4-BE49-F238E27FC236}">
                <a16:creationId xmlns:a16="http://schemas.microsoft.com/office/drawing/2014/main" id="{FED29D64-FA66-7C45-8726-ADC7B5E4C621}"/>
              </a:ext>
            </a:extLst>
          </p:cNvPr>
          <p:cNvSpPr/>
          <p:nvPr/>
        </p:nvSpPr>
        <p:spPr>
          <a:xfrm>
            <a:off x="700365" y="4789618"/>
            <a:ext cx="3442790" cy="148956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46" name="CuadroTexto 7">
            <a:extLst>
              <a:ext uri="{FF2B5EF4-FFF2-40B4-BE49-F238E27FC236}">
                <a16:creationId xmlns:a16="http://schemas.microsoft.com/office/drawing/2014/main" id="{51C1BE4E-6907-1B4A-89E6-B13BD82AA7DA}"/>
              </a:ext>
            </a:extLst>
          </p:cNvPr>
          <p:cNvSpPr txBox="1"/>
          <p:nvPr/>
        </p:nvSpPr>
        <p:spPr>
          <a:xfrm>
            <a:off x="2523700" y="5908792"/>
            <a:ext cx="1418978" cy="400110"/>
          </a:xfrm>
          <a:prstGeom prst="rect">
            <a:avLst/>
          </a:prstGeom>
          <a:noFill/>
        </p:spPr>
        <p:txBody>
          <a:bodyPr wrap="none" rtlCol="0">
            <a:spAutoFit/>
          </a:bodyPr>
          <a:lstStyle/>
          <a:p>
            <a:r>
              <a:rPr lang="es-GB" sz="2000" b="1" dirty="0">
                <a:solidFill>
                  <a:schemeClr val="accent5">
                    <a:lumMod val="50000"/>
                  </a:schemeClr>
                </a:solidFill>
              </a:rPr>
              <a:t>B </a:t>
            </a:r>
            <a:r>
              <a:rPr lang="es-GB" sz="2000" dirty="0">
                <a:solidFill>
                  <a:schemeClr val="accent5">
                    <a:lumMod val="50000"/>
                  </a:schemeClr>
                </a:solidFill>
              </a:rPr>
              <a:t>egg (m)</a:t>
            </a:r>
          </a:p>
        </p:txBody>
      </p:sp>
      <p:sp>
        <p:nvSpPr>
          <p:cNvPr id="49" name="CuadroTexto 5">
            <a:extLst>
              <a:ext uri="{FF2B5EF4-FFF2-40B4-BE49-F238E27FC236}">
                <a16:creationId xmlns:a16="http://schemas.microsoft.com/office/drawing/2014/main" id="{D0B255D7-DEA5-2C43-B112-7F3AC9DC7D51}"/>
              </a:ext>
            </a:extLst>
          </p:cNvPr>
          <p:cNvSpPr txBox="1"/>
          <p:nvPr/>
        </p:nvSpPr>
        <p:spPr>
          <a:xfrm>
            <a:off x="749235" y="5903765"/>
            <a:ext cx="1378904" cy="400110"/>
          </a:xfrm>
          <a:prstGeom prst="rect">
            <a:avLst/>
          </a:prstGeom>
          <a:noFill/>
        </p:spPr>
        <p:txBody>
          <a:bodyPr wrap="none" rtlCol="0">
            <a:spAutoFit/>
          </a:bodyPr>
          <a:lstStyle/>
          <a:p>
            <a:r>
              <a:rPr lang="es-GB" sz="2000" b="1" dirty="0">
                <a:solidFill>
                  <a:schemeClr val="accent5">
                    <a:lumMod val="50000"/>
                  </a:schemeClr>
                </a:solidFill>
              </a:rPr>
              <a:t>A </a:t>
            </a:r>
            <a:r>
              <a:rPr lang="es-GB" sz="2000" dirty="0">
                <a:solidFill>
                  <a:schemeClr val="accent5">
                    <a:lumMod val="50000"/>
                  </a:schemeClr>
                </a:solidFill>
              </a:rPr>
              <a:t>food (f)</a:t>
            </a:r>
          </a:p>
        </p:txBody>
      </p:sp>
      <p:sp>
        <p:nvSpPr>
          <p:cNvPr id="51" name="TextBox 50"/>
          <p:cNvSpPr txBox="1"/>
          <p:nvPr/>
        </p:nvSpPr>
        <p:spPr>
          <a:xfrm>
            <a:off x="4323723" y="5149604"/>
            <a:ext cx="1620383" cy="707886"/>
          </a:xfrm>
          <a:prstGeom prst="rect">
            <a:avLst/>
          </a:prstGeom>
          <a:noFill/>
        </p:spPr>
        <p:txBody>
          <a:bodyPr wrap="square" rtlCol="0">
            <a:spAutoFit/>
          </a:bodyPr>
          <a:lstStyle/>
          <a:p>
            <a:r>
              <a:rPr lang="en-GB" sz="2000">
                <a:solidFill>
                  <a:srgbClr val="002060"/>
                </a:solidFill>
              </a:rPr>
              <a:t>places it on </a:t>
            </a:r>
            <a:r>
              <a:rPr lang="en-GB" sz="2000" dirty="0">
                <a:solidFill>
                  <a:srgbClr val="002060"/>
                </a:solidFill>
              </a:rPr>
              <a:t>the table</a:t>
            </a:r>
          </a:p>
        </p:txBody>
      </p:sp>
      <p:sp>
        <p:nvSpPr>
          <p:cNvPr id="52"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53" name="Rectángulo 3">
            <a:extLst>
              <a:ext uri="{FF2B5EF4-FFF2-40B4-BE49-F238E27FC236}">
                <a16:creationId xmlns:a16="http://schemas.microsoft.com/office/drawing/2014/main" id="{FED29D64-FA66-7C45-8726-ADC7B5E4C621}"/>
              </a:ext>
            </a:extLst>
          </p:cNvPr>
          <p:cNvSpPr/>
          <p:nvPr/>
        </p:nvSpPr>
        <p:spPr>
          <a:xfrm>
            <a:off x="6566870" y="1229752"/>
            <a:ext cx="3442790" cy="148956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54" name="CuadroTexto 7">
            <a:extLst>
              <a:ext uri="{FF2B5EF4-FFF2-40B4-BE49-F238E27FC236}">
                <a16:creationId xmlns:a16="http://schemas.microsoft.com/office/drawing/2014/main" id="{51C1BE4E-6907-1B4A-89E6-B13BD82AA7DA}"/>
              </a:ext>
            </a:extLst>
          </p:cNvPr>
          <p:cNvSpPr txBox="1"/>
          <p:nvPr/>
        </p:nvSpPr>
        <p:spPr>
          <a:xfrm>
            <a:off x="8168414" y="2350763"/>
            <a:ext cx="1829347" cy="400110"/>
          </a:xfrm>
          <a:prstGeom prst="rect">
            <a:avLst/>
          </a:prstGeom>
          <a:noFill/>
        </p:spPr>
        <p:txBody>
          <a:bodyPr wrap="none" rtlCol="0">
            <a:spAutoFit/>
          </a:bodyPr>
          <a:lstStyle/>
          <a:p>
            <a:r>
              <a:rPr lang="es-GB" sz="2000" b="1" dirty="0">
                <a:solidFill>
                  <a:schemeClr val="accent5">
                    <a:lumMod val="50000"/>
                  </a:schemeClr>
                </a:solidFill>
              </a:rPr>
              <a:t>B </a:t>
            </a:r>
            <a:r>
              <a:rPr lang="es-GB" sz="2000" dirty="0">
                <a:solidFill>
                  <a:schemeClr val="accent5">
                    <a:lumMod val="50000"/>
                  </a:schemeClr>
                </a:solidFill>
              </a:rPr>
              <a:t>cheese (m)</a:t>
            </a:r>
          </a:p>
        </p:txBody>
      </p:sp>
      <p:sp>
        <p:nvSpPr>
          <p:cNvPr id="57" name="CuadroTexto 5">
            <a:extLst>
              <a:ext uri="{FF2B5EF4-FFF2-40B4-BE49-F238E27FC236}">
                <a16:creationId xmlns:a16="http://schemas.microsoft.com/office/drawing/2014/main" id="{D0B255D7-DEA5-2C43-B112-7F3AC9DC7D51}"/>
              </a:ext>
            </a:extLst>
          </p:cNvPr>
          <p:cNvSpPr txBox="1"/>
          <p:nvPr/>
        </p:nvSpPr>
        <p:spPr>
          <a:xfrm>
            <a:off x="6665635" y="2355260"/>
            <a:ext cx="1236236" cy="400110"/>
          </a:xfrm>
          <a:prstGeom prst="rect">
            <a:avLst/>
          </a:prstGeom>
          <a:noFill/>
        </p:spPr>
        <p:txBody>
          <a:bodyPr wrap="none" rtlCol="0">
            <a:spAutoFit/>
          </a:bodyPr>
          <a:lstStyle/>
          <a:p>
            <a:r>
              <a:rPr lang="es-GB" sz="2000" b="1" dirty="0">
                <a:solidFill>
                  <a:schemeClr val="accent5">
                    <a:lumMod val="50000"/>
                  </a:schemeClr>
                </a:solidFill>
              </a:rPr>
              <a:t>A </a:t>
            </a:r>
            <a:r>
              <a:rPr lang="es-GB" sz="2000" dirty="0">
                <a:solidFill>
                  <a:schemeClr val="accent5">
                    <a:lumMod val="50000"/>
                  </a:schemeClr>
                </a:solidFill>
              </a:rPr>
              <a:t>fruit (f)</a:t>
            </a:r>
          </a:p>
        </p:txBody>
      </p:sp>
      <p:sp>
        <p:nvSpPr>
          <p:cNvPr id="58" name="Action Button: Custom 57">
            <a:hlinkClick r:id="" action="ppaction://noaction" highlightClick="1">
              <a:snd r:embed="rId8" name="Lo corta en la cocina.wav"/>
            </a:hlinkClick>
          </p:cNvPr>
          <p:cNvSpPr/>
          <p:nvPr/>
        </p:nvSpPr>
        <p:spPr>
          <a:xfrm>
            <a:off x="5980145" y="1745380"/>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4</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9" name="Action Button: Custom 58">
            <a:hlinkClick r:id="" action="ppaction://noaction" highlightClick="1">
              <a:snd r:embed="rId9" name="La mezcla en un vaso.wav"/>
            </a:hlinkClick>
          </p:cNvPr>
          <p:cNvSpPr/>
          <p:nvPr/>
        </p:nvSpPr>
        <p:spPr>
          <a:xfrm>
            <a:off x="5980145" y="3560968"/>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5</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0" name="Action Button: Custom 59">
            <a:hlinkClick r:id="" action="ppaction://noaction" highlightClick="1">
              <a:snd r:embed="rId10" name="La saca de la bolsa.wav"/>
            </a:hlinkClick>
          </p:cNvPr>
          <p:cNvSpPr/>
          <p:nvPr/>
        </p:nvSpPr>
        <p:spPr>
          <a:xfrm>
            <a:off x="5980145" y="5331911"/>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6</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1" name="TextBox 60"/>
          <p:cNvSpPr txBox="1"/>
          <p:nvPr/>
        </p:nvSpPr>
        <p:spPr>
          <a:xfrm>
            <a:off x="10207391" y="1702015"/>
            <a:ext cx="1713735" cy="707886"/>
          </a:xfrm>
          <a:prstGeom prst="rect">
            <a:avLst/>
          </a:prstGeom>
          <a:noFill/>
        </p:spPr>
        <p:txBody>
          <a:bodyPr wrap="square" rtlCol="0">
            <a:spAutoFit/>
          </a:bodyPr>
          <a:lstStyle/>
          <a:p>
            <a:r>
              <a:rPr lang="en-GB" sz="2000" dirty="0">
                <a:solidFill>
                  <a:srgbClr val="002060"/>
                </a:solidFill>
              </a:rPr>
              <a:t>cuts it in </a:t>
            </a:r>
          </a:p>
          <a:p>
            <a:r>
              <a:rPr lang="en-GB" sz="2000" dirty="0">
                <a:solidFill>
                  <a:srgbClr val="002060"/>
                </a:solidFill>
              </a:rPr>
              <a:t>the kitchen</a:t>
            </a:r>
          </a:p>
        </p:txBody>
      </p:sp>
      <p:sp>
        <p:nvSpPr>
          <p:cNvPr id="63" name="Rectángulo 3">
            <a:extLst>
              <a:ext uri="{FF2B5EF4-FFF2-40B4-BE49-F238E27FC236}">
                <a16:creationId xmlns:a16="http://schemas.microsoft.com/office/drawing/2014/main" id="{FED29D64-FA66-7C45-8726-ADC7B5E4C621}"/>
              </a:ext>
            </a:extLst>
          </p:cNvPr>
          <p:cNvSpPr/>
          <p:nvPr/>
        </p:nvSpPr>
        <p:spPr>
          <a:xfrm>
            <a:off x="6566870" y="2999610"/>
            <a:ext cx="3442790" cy="148956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64" name="CuadroTexto 7">
            <a:extLst>
              <a:ext uri="{FF2B5EF4-FFF2-40B4-BE49-F238E27FC236}">
                <a16:creationId xmlns:a16="http://schemas.microsoft.com/office/drawing/2014/main" id="{51C1BE4E-6907-1B4A-89E6-B13BD82AA7DA}"/>
              </a:ext>
            </a:extLst>
          </p:cNvPr>
          <p:cNvSpPr txBox="1"/>
          <p:nvPr/>
        </p:nvSpPr>
        <p:spPr>
          <a:xfrm>
            <a:off x="8402348" y="4132664"/>
            <a:ext cx="1499128" cy="400110"/>
          </a:xfrm>
          <a:prstGeom prst="rect">
            <a:avLst/>
          </a:prstGeom>
          <a:noFill/>
        </p:spPr>
        <p:txBody>
          <a:bodyPr wrap="none" rtlCol="0">
            <a:spAutoFit/>
          </a:bodyPr>
          <a:lstStyle/>
          <a:p>
            <a:r>
              <a:rPr lang="es-GB" sz="2000" b="1" dirty="0">
                <a:solidFill>
                  <a:schemeClr val="accent5">
                    <a:lumMod val="50000"/>
                  </a:schemeClr>
                </a:solidFill>
              </a:rPr>
              <a:t>B </a:t>
            </a:r>
            <a:r>
              <a:rPr lang="es-GB" sz="2000" dirty="0">
                <a:solidFill>
                  <a:schemeClr val="accent5">
                    <a:lumMod val="50000"/>
                  </a:schemeClr>
                </a:solidFill>
              </a:rPr>
              <a:t>juice (m)</a:t>
            </a:r>
          </a:p>
        </p:txBody>
      </p:sp>
      <p:sp>
        <p:nvSpPr>
          <p:cNvPr id="65" name="CuadroTexto 5">
            <a:extLst>
              <a:ext uri="{FF2B5EF4-FFF2-40B4-BE49-F238E27FC236}">
                <a16:creationId xmlns:a16="http://schemas.microsoft.com/office/drawing/2014/main" id="{D0B255D7-DEA5-2C43-B112-7F3AC9DC7D51}"/>
              </a:ext>
            </a:extLst>
          </p:cNvPr>
          <p:cNvSpPr txBox="1"/>
          <p:nvPr/>
        </p:nvSpPr>
        <p:spPr>
          <a:xfrm>
            <a:off x="6588108" y="4125293"/>
            <a:ext cx="1569660" cy="400110"/>
          </a:xfrm>
          <a:prstGeom prst="rect">
            <a:avLst/>
          </a:prstGeom>
          <a:noFill/>
        </p:spPr>
        <p:txBody>
          <a:bodyPr wrap="none" rtlCol="0">
            <a:spAutoFit/>
          </a:bodyPr>
          <a:lstStyle/>
          <a:p>
            <a:r>
              <a:rPr lang="es-GB" sz="2000" b="1" dirty="0">
                <a:solidFill>
                  <a:schemeClr val="accent5">
                    <a:lumMod val="50000"/>
                  </a:schemeClr>
                </a:solidFill>
              </a:rPr>
              <a:t>A </a:t>
            </a:r>
            <a:r>
              <a:rPr lang="es-GB" sz="2000" dirty="0">
                <a:solidFill>
                  <a:schemeClr val="accent5">
                    <a:lumMod val="50000"/>
                  </a:schemeClr>
                </a:solidFill>
              </a:rPr>
              <a:t>honey (f)</a:t>
            </a:r>
          </a:p>
        </p:txBody>
      </p:sp>
      <p:sp>
        <p:nvSpPr>
          <p:cNvPr id="67" name="Rectángulo 3">
            <a:extLst>
              <a:ext uri="{FF2B5EF4-FFF2-40B4-BE49-F238E27FC236}">
                <a16:creationId xmlns:a16="http://schemas.microsoft.com/office/drawing/2014/main" id="{FED29D64-FA66-7C45-8726-ADC7B5E4C621}"/>
              </a:ext>
            </a:extLst>
          </p:cNvPr>
          <p:cNvSpPr/>
          <p:nvPr/>
        </p:nvSpPr>
        <p:spPr>
          <a:xfrm>
            <a:off x="6566870" y="4783109"/>
            <a:ext cx="3442790" cy="148956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68" name="CuadroTexto 7">
            <a:extLst>
              <a:ext uri="{FF2B5EF4-FFF2-40B4-BE49-F238E27FC236}">
                <a16:creationId xmlns:a16="http://schemas.microsoft.com/office/drawing/2014/main" id="{51C1BE4E-6907-1B4A-89E6-B13BD82AA7DA}"/>
              </a:ext>
            </a:extLst>
          </p:cNvPr>
          <p:cNvSpPr txBox="1"/>
          <p:nvPr/>
        </p:nvSpPr>
        <p:spPr>
          <a:xfrm>
            <a:off x="8542298" y="5919888"/>
            <a:ext cx="1487908" cy="400110"/>
          </a:xfrm>
          <a:prstGeom prst="rect">
            <a:avLst/>
          </a:prstGeom>
          <a:noFill/>
        </p:spPr>
        <p:txBody>
          <a:bodyPr wrap="none" rtlCol="0">
            <a:spAutoFit/>
          </a:bodyPr>
          <a:lstStyle/>
          <a:p>
            <a:r>
              <a:rPr lang="es-GB" sz="2000" b="1" dirty="0">
                <a:solidFill>
                  <a:schemeClr val="accent5">
                    <a:lumMod val="50000"/>
                  </a:schemeClr>
                </a:solidFill>
              </a:rPr>
              <a:t>B </a:t>
            </a:r>
            <a:r>
              <a:rPr lang="es-GB" sz="2000" dirty="0">
                <a:solidFill>
                  <a:schemeClr val="accent5">
                    <a:lumMod val="50000"/>
                  </a:schemeClr>
                </a:solidFill>
              </a:rPr>
              <a:t>apple (f)</a:t>
            </a:r>
          </a:p>
        </p:txBody>
      </p:sp>
      <p:sp>
        <p:nvSpPr>
          <p:cNvPr id="69" name="CuadroTexto 5">
            <a:extLst>
              <a:ext uri="{FF2B5EF4-FFF2-40B4-BE49-F238E27FC236}">
                <a16:creationId xmlns:a16="http://schemas.microsoft.com/office/drawing/2014/main" id="{D0B255D7-DEA5-2C43-B112-7F3AC9DC7D51}"/>
              </a:ext>
            </a:extLst>
          </p:cNvPr>
          <p:cNvSpPr txBox="1"/>
          <p:nvPr/>
        </p:nvSpPr>
        <p:spPr>
          <a:xfrm>
            <a:off x="6656094" y="5908792"/>
            <a:ext cx="1959191" cy="400110"/>
          </a:xfrm>
          <a:prstGeom prst="rect">
            <a:avLst/>
          </a:prstGeom>
          <a:noFill/>
        </p:spPr>
        <p:txBody>
          <a:bodyPr wrap="none" rtlCol="0">
            <a:spAutoFit/>
          </a:bodyPr>
          <a:lstStyle/>
          <a:p>
            <a:r>
              <a:rPr lang="es-GB" sz="2000" b="1" dirty="0">
                <a:solidFill>
                  <a:schemeClr val="accent5">
                    <a:lumMod val="50000"/>
                  </a:schemeClr>
                </a:solidFill>
              </a:rPr>
              <a:t>A </a:t>
            </a:r>
            <a:r>
              <a:rPr lang="es-GB" sz="2000" dirty="0">
                <a:solidFill>
                  <a:schemeClr val="accent5">
                    <a:lumMod val="50000"/>
                  </a:schemeClr>
                </a:solidFill>
              </a:rPr>
              <a:t>banana (m)</a:t>
            </a:r>
          </a:p>
        </p:txBody>
      </p:sp>
      <p:pic>
        <p:nvPicPr>
          <p:cNvPr id="40" name="Imagen 39">
            <a:extLst>
              <a:ext uri="{FF2B5EF4-FFF2-40B4-BE49-F238E27FC236}">
                <a16:creationId xmlns:a16="http://schemas.microsoft.com/office/drawing/2014/main" id="{59503538-708E-6B4C-922D-23BD968A6011}"/>
              </a:ext>
            </a:extLst>
          </p:cNvPr>
          <p:cNvPicPr>
            <a:picLocks noChangeAspect="1"/>
          </p:cNvPicPr>
          <p:nvPr/>
        </p:nvPicPr>
        <p:blipFill>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27414" y="1359909"/>
            <a:ext cx="986125" cy="986125"/>
          </a:xfrm>
          <a:prstGeom prst="rect">
            <a:avLst/>
          </a:prstGeom>
        </p:spPr>
      </p:pic>
      <p:sp>
        <p:nvSpPr>
          <p:cNvPr id="3" name="CuadroTexto 2">
            <a:extLst>
              <a:ext uri="{FF2B5EF4-FFF2-40B4-BE49-F238E27FC236}">
                <a16:creationId xmlns:a16="http://schemas.microsoft.com/office/drawing/2014/main" id="{BBBF4F0B-B43C-0748-9E12-1A838E30C071}"/>
              </a:ext>
            </a:extLst>
          </p:cNvPr>
          <p:cNvSpPr txBox="1"/>
          <p:nvPr/>
        </p:nvSpPr>
        <p:spPr>
          <a:xfrm>
            <a:off x="4375657" y="1233736"/>
            <a:ext cx="2008883" cy="400110"/>
          </a:xfrm>
          <a:prstGeom prst="rect">
            <a:avLst/>
          </a:prstGeom>
          <a:noFill/>
        </p:spPr>
        <p:txBody>
          <a:bodyPr wrap="none" rtlCol="0">
            <a:spAutoFit/>
          </a:bodyPr>
          <a:lstStyle/>
          <a:p>
            <a:r>
              <a:rPr lang="en-GB" sz="2000" b="1">
                <a:solidFill>
                  <a:schemeClr val="accent5">
                    <a:lumMod val="50000"/>
                  </a:schemeClr>
                </a:solidFill>
              </a:rPr>
              <a:t>Acción y lugar</a:t>
            </a:r>
            <a:endParaRPr lang="es-GB" sz="2000" b="1" dirty="0">
              <a:solidFill>
                <a:schemeClr val="accent5">
                  <a:lumMod val="50000"/>
                </a:schemeClr>
              </a:solidFill>
            </a:endParaRPr>
          </a:p>
        </p:txBody>
      </p:sp>
      <p:pic>
        <p:nvPicPr>
          <p:cNvPr id="42" name="Imagen 41">
            <a:extLst>
              <a:ext uri="{FF2B5EF4-FFF2-40B4-BE49-F238E27FC236}">
                <a16:creationId xmlns:a16="http://schemas.microsoft.com/office/drawing/2014/main" id="{9C3AE777-037B-C444-858F-136C53CA5636}"/>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161512" y="3028212"/>
            <a:ext cx="566596" cy="1252744"/>
          </a:xfrm>
          <a:prstGeom prst="rect">
            <a:avLst/>
          </a:prstGeom>
        </p:spPr>
      </p:pic>
      <p:pic>
        <p:nvPicPr>
          <p:cNvPr id="43" name="Imagen 42">
            <a:extLst>
              <a:ext uri="{FF2B5EF4-FFF2-40B4-BE49-F238E27FC236}">
                <a16:creationId xmlns:a16="http://schemas.microsoft.com/office/drawing/2014/main" id="{AA650381-2FB8-2848-B9FC-5853557A606D}"/>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939084" y="5083631"/>
            <a:ext cx="619452" cy="841239"/>
          </a:xfrm>
          <a:prstGeom prst="rect">
            <a:avLst/>
          </a:prstGeom>
        </p:spPr>
      </p:pic>
      <p:pic>
        <p:nvPicPr>
          <p:cNvPr id="5" name="Imagen 4">
            <a:extLst>
              <a:ext uri="{FF2B5EF4-FFF2-40B4-BE49-F238E27FC236}">
                <a16:creationId xmlns:a16="http://schemas.microsoft.com/office/drawing/2014/main" id="{D2C7F87C-D0A1-F04F-8030-9C6DDE047DEF}"/>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68471" y="4932475"/>
            <a:ext cx="1256626" cy="958799"/>
          </a:xfrm>
          <a:prstGeom prst="rect">
            <a:avLst/>
          </a:prstGeom>
        </p:spPr>
      </p:pic>
      <p:pic>
        <p:nvPicPr>
          <p:cNvPr id="6" name="Imagen 5">
            <a:extLst>
              <a:ext uri="{FF2B5EF4-FFF2-40B4-BE49-F238E27FC236}">
                <a16:creationId xmlns:a16="http://schemas.microsoft.com/office/drawing/2014/main" id="{02AFF320-32E3-4E4E-94B6-B87C4F4670BF}"/>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764687" y="1433204"/>
            <a:ext cx="1087371" cy="946013"/>
          </a:xfrm>
          <a:prstGeom prst="rect">
            <a:avLst/>
          </a:prstGeom>
        </p:spPr>
      </p:pic>
      <p:pic>
        <p:nvPicPr>
          <p:cNvPr id="7" name="Imagen 6">
            <a:extLst>
              <a:ext uri="{FF2B5EF4-FFF2-40B4-BE49-F238E27FC236}">
                <a16:creationId xmlns:a16="http://schemas.microsoft.com/office/drawing/2014/main" id="{23D13E82-E8BB-CC43-B0E6-3AB854D9C816}"/>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8611756" y="1291075"/>
            <a:ext cx="1063909" cy="1063909"/>
          </a:xfrm>
          <a:prstGeom prst="rect">
            <a:avLst/>
          </a:prstGeom>
        </p:spPr>
      </p:pic>
      <p:pic>
        <p:nvPicPr>
          <p:cNvPr id="8" name="Imagen 7">
            <a:extLst>
              <a:ext uri="{FF2B5EF4-FFF2-40B4-BE49-F238E27FC236}">
                <a16:creationId xmlns:a16="http://schemas.microsoft.com/office/drawing/2014/main" id="{FFCB619B-2D6B-9B4D-9AB0-EDB545BD282E}"/>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6862509" y="3162840"/>
            <a:ext cx="1017723" cy="1017723"/>
          </a:xfrm>
          <a:prstGeom prst="rect">
            <a:avLst/>
          </a:prstGeom>
        </p:spPr>
      </p:pic>
      <p:pic>
        <p:nvPicPr>
          <p:cNvPr id="16" name="Imagen 15">
            <a:extLst>
              <a:ext uri="{FF2B5EF4-FFF2-40B4-BE49-F238E27FC236}">
                <a16:creationId xmlns:a16="http://schemas.microsoft.com/office/drawing/2014/main" id="{61B1CFC0-6019-8D40-BA30-F6AB77DD44A1}"/>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8771791" y="4970416"/>
            <a:ext cx="930263" cy="985710"/>
          </a:xfrm>
          <a:prstGeom prst="rect">
            <a:avLst/>
          </a:prstGeom>
        </p:spPr>
      </p:pic>
      <p:pic>
        <p:nvPicPr>
          <p:cNvPr id="24" name="Imagen 23">
            <a:extLst>
              <a:ext uri="{FF2B5EF4-FFF2-40B4-BE49-F238E27FC236}">
                <a16:creationId xmlns:a16="http://schemas.microsoft.com/office/drawing/2014/main" id="{BD813ECF-3B8B-964E-B103-F59B195D38AC}"/>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6807928" y="4914345"/>
            <a:ext cx="1178376" cy="1178376"/>
          </a:xfrm>
          <a:prstGeom prst="rect">
            <a:avLst/>
          </a:prstGeom>
        </p:spPr>
      </p:pic>
      <p:sp>
        <p:nvSpPr>
          <p:cNvPr id="55" name="CuadroTexto 54">
            <a:extLst>
              <a:ext uri="{FF2B5EF4-FFF2-40B4-BE49-F238E27FC236}">
                <a16:creationId xmlns:a16="http://schemas.microsoft.com/office/drawing/2014/main" id="{FA961B83-37EA-B34D-B372-BD2186B4082C}"/>
              </a:ext>
            </a:extLst>
          </p:cNvPr>
          <p:cNvSpPr txBox="1"/>
          <p:nvPr/>
        </p:nvSpPr>
        <p:spPr>
          <a:xfrm>
            <a:off x="10066126" y="1163991"/>
            <a:ext cx="2008883" cy="707886"/>
          </a:xfrm>
          <a:prstGeom prst="rect">
            <a:avLst/>
          </a:prstGeom>
          <a:noFill/>
        </p:spPr>
        <p:txBody>
          <a:bodyPr wrap="none" rtlCol="0">
            <a:spAutoFit/>
          </a:bodyPr>
          <a:lstStyle/>
          <a:p>
            <a:r>
              <a:rPr lang="en-GB" sz="2000" b="1">
                <a:solidFill>
                  <a:schemeClr val="accent5">
                    <a:lumMod val="50000"/>
                  </a:schemeClr>
                </a:solidFill>
              </a:rPr>
              <a:t>Acción y lugar</a:t>
            </a:r>
            <a:endParaRPr lang="es-GB" sz="2000" b="1">
              <a:solidFill>
                <a:schemeClr val="accent5">
                  <a:lumMod val="50000"/>
                </a:schemeClr>
              </a:solidFill>
            </a:endParaRPr>
          </a:p>
          <a:p>
            <a:endParaRPr lang="es-GB" sz="2000" b="1" dirty="0">
              <a:solidFill>
                <a:schemeClr val="accent5">
                  <a:lumMod val="50000"/>
                </a:schemeClr>
              </a:solidFill>
            </a:endParaRPr>
          </a:p>
        </p:txBody>
      </p:sp>
      <p:sp>
        <p:nvSpPr>
          <p:cNvPr id="62" name="TextBox 60">
            <a:extLst>
              <a:ext uri="{FF2B5EF4-FFF2-40B4-BE49-F238E27FC236}">
                <a16:creationId xmlns:a16="http://schemas.microsoft.com/office/drawing/2014/main" id="{2D5B35FF-CDEC-B54E-9143-70DAF55954DB}"/>
              </a:ext>
            </a:extLst>
          </p:cNvPr>
          <p:cNvSpPr txBox="1"/>
          <p:nvPr/>
        </p:nvSpPr>
        <p:spPr>
          <a:xfrm>
            <a:off x="10207391" y="3457458"/>
            <a:ext cx="1713735" cy="707886"/>
          </a:xfrm>
          <a:prstGeom prst="rect">
            <a:avLst/>
          </a:prstGeom>
          <a:noFill/>
        </p:spPr>
        <p:txBody>
          <a:bodyPr wrap="square" rtlCol="0">
            <a:spAutoFit/>
          </a:bodyPr>
          <a:lstStyle/>
          <a:p>
            <a:r>
              <a:rPr lang="en-GB" sz="2000" dirty="0">
                <a:solidFill>
                  <a:srgbClr val="002060"/>
                </a:solidFill>
              </a:rPr>
              <a:t>mixes it in </a:t>
            </a:r>
          </a:p>
          <a:p>
            <a:r>
              <a:rPr lang="en-GB" sz="2000" dirty="0">
                <a:solidFill>
                  <a:srgbClr val="002060"/>
                </a:solidFill>
              </a:rPr>
              <a:t>a glass</a:t>
            </a:r>
          </a:p>
        </p:txBody>
      </p:sp>
      <p:sp>
        <p:nvSpPr>
          <p:cNvPr id="71" name="TextBox 60">
            <a:extLst>
              <a:ext uri="{FF2B5EF4-FFF2-40B4-BE49-F238E27FC236}">
                <a16:creationId xmlns:a16="http://schemas.microsoft.com/office/drawing/2014/main" id="{B4A73CB2-94CD-8C4D-92F0-AF82EE4298CF}"/>
              </a:ext>
            </a:extLst>
          </p:cNvPr>
          <p:cNvSpPr txBox="1"/>
          <p:nvPr/>
        </p:nvSpPr>
        <p:spPr>
          <a:xfrm>
            <a:off x="10207391" y="5149590"/>
            <a:ext cx="1713735" cy="707886"/>
          </a:xfrm>
          <a:prstGeom prst="rect">
            <a:avLst/>
          </a:prstGeom>
          <a:noFill/>
        </p:spPr>
        <p:txBody>
          <a:bodyPr wrap="square" rtlCol="0">
            <a:spAutoFit/>
          </a:bodyPr>
          <a:lstStyle/>
          <a:p>
            <a:r>
              <a:rPr lang="en-GB" sz="2000">
                <a:solidFill>
                  <a:srgbClr val="002060"/>
                </a:solidFill>
              </a:rPr>
              <a:t>takes it out of the </a:t>
            </a:r>
            <a:r>
              <a:rPr lang="en-GB" sz="2000" dirty="0">
                <a:solidFill>
                  <a:srgbClr val="002060"/>
                </a:solidFill>
              </a:rPr>
              <a:t>bag</a:t>
            </a:r>
          </a:p>
        </p:txBody>
      </p:sp>
      <p:sp>
        <p:nvSpPr>
          <p:cNvPr id="72" name="Oval 29">
            <a:extLst>
              <a:ext uri="{FF2B5EF4-FFF2-40B4-BE49-F238E27FC236}">
                <a16:creationId xmlns:a16="http://schemas.microsoft.com/office/drawing/2014/main" id="{A46EC26C-C039-A24B-A3A5-BE1B670C35A7}"/>
              </a:ext>
            </a:extLst>
          </p:cNvPr>
          <p:cNvSpPr/>
          <p:nvPr/>
        </p:nvSpPr>
        <p:spPr>
          <a:xfrm>
            <a:off x="700365" y="4160900"/>
            <a:ext cx="507219" cy="413990"/>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Oval 29">
            <a:extLst>
              <a:ext uri="{FF2B5EF4-FFF2-40B4-BE49-F238E27FC236}">
                <a16:creationId xmlns:a16="http://schemas.microsoft.com/office/drawing/2014/main" id="{E0FA1DCA-2BCA-6245-8142-BF8B889F0382}"/>
              </a:ext>
            </a:extLst>
          </p:cNvPr>
          <p:cNvSpPr/>
          <p:nvPr/>
        </p:nvSpPr>
        <p:spPr>
          <a:xfrm>
            <a:off x="667994" y="5889885"/>
            <a:ext cx="507219" cy="413990"/>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Oval 29">
            <a:extLst>
              <a:ext uri="{FF2B5EF4-FFF2-40B4-BE49-F238E27FC236}">
                <a16:creationId xmlns:a16="http://schemas.microsoft.com/office/drawing/2014/main" id="{6BD8A462-A82D-8C4E-B97E-85D1923C2B20}"/>
              </a:ext>
            </a:extLst>
          </p:cNvPr>
          <p:cNvSpPr/>
          <p:nvPr/>
        </p:nvSpPr>
        <p:spPr>
          <a:xfrm>
            <a:off x="8077360" y="2373077"/>
            <a:ext cx="507219" cy="413990"/>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Oval 29">
            <a:extLst>
              <a:ext uri="{FF2B5EF4-FFF2-40B4-BE49-F238E27FC236}">
                <a16:creationId xmlns:a16="http://schemas.microsoft.com/office/drawing/2014/main" id="{48E73DAE-EB24-4B4D-B065-9BDDE0B412BC}"/>
              </a:ext>
            </a:extLst>
          </p:cNvPr>
          <p:cNvSpPr/>
          <p:nvPr/>
        </p:nvSpPr>
        <p:spPr>
          <a:xfrm>
            <a:off x="6498207" y="4160900"/>
            <a:ext cx="507219" cy="413990"/>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Oval 29">
            <a:extLst>
              <a:ext uri="{FF2B5EF4-FFF2-40B4-BE49-F238E27FC236}">
                <a16:creationId xmlns:a16="http://schemas.microsoft.com/office/drawing/2014/main" id="{B16567C7-94D5-8244-A351-E3B998637677}"/>
              </a:ext>
            </a:extLst>
          </p:cNvPr>
          <p:cNvSpPr/>
          <p:nvPr/>
        </p:nvSpPr>
        <p:spPr>
          <a:xfrm>
            <a:off x="8452578" y="5914771"/>
            <a:ext cx="507219" cy="413990"/>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Imagen 24">
            <a:extLst>
              <a:ext uri="{FF2B5EF4-FFF2-40B4-BE49-F238E27FC236}">
                <a16:creationId xmlns:a16="http://schemas.microsoft.com/office/drawing/2014/main" id="{AD373981-AA59-E248-BD55-3885C280E715}"/>
              </a:ext>
            </a:extLst>
          </p:cNvPr>
          <p:cNvPicPr>
            <a:picLocks noChangeAspect="1"/>
          </p:cNvPicPr>
          <p:nvPr/>
        </p:nvPicPr>
        <p:blipFill>
          <a:blip r:embed="rId20"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771791" y="3019009"/>
            <a:ext cx="698719" cy="1072781"/>
          </a:xfrm>
          <a:prstGeom prst="rect">
            <a:avLst/>
          </a:prstGeom>
        </p:spPr>
      </p:pic>
      <p:sp>
        <p:nvSpPr>
          <p:cNvPr id="56" name="TextBox 55"/>
          <p:cNvSpPr txBox="1"/>
          <p:nvPr/>
        </p:nvSpPr>
        <p:spPr>
          <a:xfrm>
            <a:off x="5764788" y="79239"/>
            <a:ext cx="1184585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noProof="0" dirty="0">
                <a:solidFill>
                  <a:srgbClr val="4472C4">
                    <a:lumMod val="50000"/>
                  </a:srgbClr>
                </a:solidFill>
                <a:latin typeface="Century Gothic" panose="020F0302020204030204"/>
              </a:rPr>
              <a:t>Daniel </a:t>
            </a:r>
            <a:r>
              <a:rPr lang="en-GB" sz="2200" b="1" noProof="0" dirty="0" err="1">
                <a:solidFill>
                  <a:srgbClr val="4472C4">
                    <a:lumMod val="50000"/>
                  </a:srgbClr>
                </a:solidFill>
                <a:latin typeface="Century Gothic" panose="020F0302020204030204"/>
              </a:rPr>
              <a:t>también</a:t>
            </a:r>
            <a:r>
              <a:rPr lang="en-GB" sz="2200" b="1" noProof="0" dirty="0">
                <a:solidFill>
                  <a:srgbClr val="4472C4">
                    <a:lumMod val="50000"/>
                  </a:srgbClr>
                </a:solidFill>
                <a:latin typeface="Century Gothic" panose="020F0302020204030204"/>
              </a:rPr>
              <a:t> </a:t>
            </a:r>
            <a:r>
              <a:rPr lang="en-GB" sz="2200" b="1" noProof="0" dirty="0" err="1">
                <a:solidFill>
                  <a:srgbClr val="4472C4">
                    <a:lumMod val="50000"/>
                  </a:srgbClr>
                </a:solidFill>
                <a:latin typeface="Century Gothic" panose="020F0302020204030204"/>
              </a:rPr>
              <a:t>ayuda</a:t>
            </a:r>
            <a:r>
              <a:rPr lang="en-GB" sz="2200" b="1" noProof="0" dirty="0">
                <a:solidFill>
                  <a:srgbClr val="4472C4">
                    <a:lumMod val="50000"/>
                  </a:srgbClr>
                </a:solidFill>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dirty="0" err="1">
                <a:ln>
                  <a:noFill/>
                </a:ln>
                <a:solidFill>
                  <a:srgbClr val="4472C4">
                    <a:lumMod val="50000"/>
                  </a:srgbClr>
                </a:solidFill>
                <a:effectLst/>
                <a:uLnTx/>
                <a:uFillTx/>
                <a:latin typeface="Century Gothic" panose="020F0302020204030204"/>
              </a:rPr>
              <a:t>Escucha</a:t>
            </a:r>
            <a:r>
              <a:rPr kumimoji="0" lang="en-GB" sz="2200" b="1" i="0" u="none" strike="noStrike" kern="1200" cap="none" spc="0" normalizeH="0" baseline="0" dirty="0">
                <a:ln>
                  <a:noFill/>
                </a:ln>
                <a:solidFill>
                  <a:srgbClr val="4472C4">
                    <a:lumMod val="50000"/>
                  </a:srgbClr>
                </a:solidFill>
                <a:effectLst/>
                <a:uLnTx/>
                <a:uFillTx/>
                <a:latin typeface="Century Gothic" panose="020F0302020204030204"/>
              </a:rPr>
              <a:t>. ¿Es ‘A’ o ‘B’?</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noProof="0" dirty="0">
                <a:solidFill>
                  <a:srgbClr val="4472C4">
                    <a:lumMod val="50000"/>
                  </a:srgbClr>
                </a:solidFill>
                <a:latin typeface="Century Gothic" panose="020F0302020204030204"/>
              </a:rPr>
              <a:t>Escribe la </a:t>
            </a:r>
            <a:r>
              <a:rPr lang="en-GB" sz="2200" b="1" noProof="0" dirty="0" err="1">
                <a:solidFill>
                  <a:srgbClr val="4472C4">
                    <a:lumMod val="50000"/>
                  </a:srgbClr>
                </a:solidFill>
                <a:latin typeface="Century Gothic" panose="020F0302020204030204"/>
              </a:rPr>
              <a:t>acción</a:t>
            </a:r>
            <a:r>
              <a:rPr lang="en-GB" sz="2200" b="1" noProof="0" dirty="0">
                <a:solidFill>
                  <a:srgbClr val="4472C4">
                    <a:lumMod val="50000"/>
                  </a:srgbClr>
                </a:solidFill>
                <a:latin typeface="Century Gothic" panose="020F0302020204030204"/>
              </a:rPr>
              <a:t> y el </a:t>
            </a:r>
            <a:r>
              <a:rPr lang="en-GB" sz="2200" b="1" noProof="0" dirty="0" err="1">
                <a:solidFill>
                  <a:srgbClr val="4472C4">
                    <a:lumMod val="50000"/>
                  </a:srgbClr>
                </a:solidFill>
                <a:latin typeface="Century Gothic" panose="020F0302020204030204"/>
              </a:rPr>
              <a:t>lugar</a:t>
            </a:r>
            <a:r>
              <a:rPr lang="en-GB" sz="2200" b="1" noProof="0" dirty="0">
                <a:solidFill>
                  <a:srgbClr val="4472C4">
                    <a:lumMod val="50000"/>
                  </a:srgbClr>
                </a:solidFill>
                <a:latin typeface="Century Gothic" panose="020F0302020204030204"/>
              </a:rPr>
              <a:t> </a:t>
            </a:r>
            <a:r>
              <a:rPr lang="en-GB" sz="2200" b="1" noProof="0" dirty="0" err="1">
                <a:solidFill>
                  <a:srgbClr val="4472C4">
                    <a:lumMod val="50000"/>
                  </a:srgbClr>
                </a:solidFill>
                <a:latin typeface="Century Gothic" panose="020F0302020204030204"/>
              </a:rPr>
              <a:t>en</a:t>
            </a:r>
            <a:r>
              <a:rPr lang="en-GB" sz="2200" b="1" noProof="0" dirty="0">
                <a:solidFill>
                  <a:srgbClr val="4472C4">
                    <a:lumMod val="50000"/>
                  </a:srgbClr>
                </a:solidFill>
                <a:latin typeface="Century Gothic" panose="020F0302020204030204"/>
              </a:rPr>
              <a:t> </a:t>
            </a:r>
            <a:r>
              <a:rPr lang="en-GB" sz="2200" b="1" noProof="0" dirty="0" err="1">
                <a:solidFill>
                  <a:srgbClr val="4472C4">
                    <a:lumMod val="50000"/>
                  </a:srgbClr>
                </a:solidFill>
                <a:latin typeface="Century Gothic" panose="020F0302020204030204"/>
              </a:rPr>
              <a:t>inglés</a:t>
            </a:r>
            <a:r>
              <a:rPr lang="en-GB" sz="2200" b="1" noProof="0" dirty="0">
                <a:solidFill>
                  <a:srgbClr val="4472C4">
                    <a:lumMod val="50000"/>
                  </a:srgbClr>
                </a:solidFill>
                <a:latin typeface="Century Gothic" panose="020F0302020204030204"/>
              </a:rPr>
              <a:t>.</a:t>
            </a:r>
            <a:endPar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pic>
        <p:nvPicPr>
          <p:cNvPr id="13" name="Picture 12" descr="Shape, circle&#10;&#10;Description automatically generated">
            <a:extLst>
              <a:ext uri="{FF2B5EF4-FFF2-40B4-BE49-F238E27FC236}">
                <a16:creationId xmlns:a16="http://schemas.microsoft.com/office/drawing/2014/main" id="{26981A82-D8EE-4441-B6C1-8FB59A96BE2C}"/>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5004079" y="144891"/>
            <a:ext cx="903913" cy="903913"/>
          </a:xfrm>
          <a:prstGeom prst="rect">
            <a:avLst/>
          </a:prstGeom>
        </p:spPr>
      </p:pic>
      <p:pic>
        <p:nvPicPr>
          <p:cNvPr id="66" name="Picture 2" descr="carrot clipart png - Clip Art Library">
            <a:extLst>
              <a:ext uri="{FF2B5EF4-FFF2-40B4-BE49-F238E27FC236}">
                <a16:creationId xmlns:a16="http://schemas.microsoft.com/office/drawing/2014/main" id="{3732EBE0-FE4E-5349-A103-3F315860A1E9}"/>
              </a:ext>
            </a:extLst>
          </p:cNvPr>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2719731" y="3056306"/>
            <a:ext cx="1083241" cy="1057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6923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animBg="1"/>
      <p:bldP spid="36" grpId="0"/>
      <p:bldP spid="51" grpId="0"/>
      <p:bldP spid="61" grpId="0"/>
      <p:bldP spid="62" grpId="0"/>
      <p:bldP spid="71" grpId="0"/>
      <p:bldP spid="72" grpId="0" animBg="1"/>
      <p:bldP spid="73" grpId="0" animBg="1"/>
      <p:bldP spid="74" grpId="0" animBg="1"/>
      <p:bldP spid="75" grpId="0" animBg="1"/>
      <p:bldP spid="7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4">
            <a:extLst>
              <a:ext uri="{FF2B5EF4-FFF2-40B4-BE49-F238E27FC236}">
                <a16:creationId xmlns:a16="http://schemas.microsoft.com/office/drawing/2014/main" id="{BDA92B55-68AC-9344-9219-CDF3A76083E8}"/>
              </a:ext>
            </a:extLst>
          </p:cNvPr>
          <p:cNvGraphicFramePr>
            <a:graphicFrameLocks noGrp="1"/>
          </p:cNvGraphicFramePr>
          <p:nvPr>
            <p:extLst/>
          </p:nvPr>
        </p:nvGraphicFramePr>
        <p:xfrm>
          <a:off x="8451782" y="792726"/>
          <a:ext cx="3626801" cy="5356252"/>
        </p:xfrm>
        <a:graphic>
          <a:graphicData uri="http://schemas.openxmlformats.org/drawingml/2006/table">
            <a:tbl>
              <a:tblPr firstRow="1" bandRow="1">
                <a:tableStyleId>{5DA37D80-6434-44D0-A028-1B22A696006F}</a:tableStyleId>
              </a:tblPr>
              <a:tblGrid>
                <a:gridCol w="2586332">
                  <a:extLst>
                    <a:ext uri="{9D8B030D-6E8A-4147-A177-3AD203B41FA5}">
                      <a16:colId xmlns:a16="http://schemas.microsoft.com/office/drawing/2014/main" val="2105712859"/>
                    </a:ext>
                  </a:extLst>
                </a:gridCol>
                <a:gridCol w="566057">
                  <a:extLst>
                    <a:ext uri="{9D8B030D-6E8A-4147-A177-3AD203B41FA5}">
                      <a16:colId xmlns:a16="http://schemas.microsoft.com/office/drawing/2014/main" val="2269526335"/>
                    </a:ext>
                  </a:extLst>
                </a:gridCol>
                <a:gridCol w="474412">
                  <a:extLst>
                    <a:ext uri="{9D8B030D-6E8A-4147-A177-3AD203B41FA5}">
                      <a16:colId xmlns:a16="http://schemas.microsoft.com/office/drawing/2014/main" val="125722898"/>
                    </a:ext>
                  </a:extLst>
                </a:gridCol>
              </a:tblGrid>
              <a:tr h="384787">
                <a:tc>
                  <a:txBody>
                    <a:bodyPr/>
                    <a:lstStyle/>
                    <a:p>
                      <a:pPr algn="ctr"/>
                      <a:endParaRPr lang="es-GB" sz="2000">
                        <a:solidFill>
                          <a:schemeClr val="accent5">
                            <a:lumMod val="50000"/>
                          </a:schemeClr>
                        </a:solidFill>
                      </a:endParaRPr>
                    </a:p>
                  </a:txBody>
                  <a:tcPr/>
                </a:tc>
                <a:tc>
                  <a:txBody>
                    <a:bodyPr/>
                    <a:lstStyle/>
                    <a:p>
                      <a:pPr algn="ctr"/>
                      <a:r>
                        <a:rPr lang="es-GB" sz="2000" dirty="0">
                          <a:solidFill>
                            <a:schemeClr val="accent5">
                              <a:lumMod val="50000"/>
                            </a:schemeClr>
                          </a:solidFill>
                        </a:rPr>
                        <a:t>V</a:t>
                      </a:r>
                    </a:p>
                  </a:txBody>
                  <a:tcPr/>
                </a:tc>
                <a:tc>
                  <a:txBody>
                    <a:bodyPr/>
                    <a:lstStyle/>
                    <a:p>
                      <a:pPr algn="ctr"/>
                      <a:r>
                        <a:rPr lang="es-GB" sz="2000" dirty="0">
                          <a:solidFill>
                            <a:schemeClr val="accent5">
                              <a:lumMod val="50000"/>
                            </a:schemeClr>
                          </a:solidFill>
                        </a:rPr>
                        <a:t>F</a:t>
                      </a:r>
                    </a:p>
                  </a:txBody>
                  <a:tcPr/>
                </a:tc>
                <a:extLst>
                  <a:ext uri="{0D108BD9-81ED-4DB2-BD59-A6C34878D82A}">
                    <a16:rowId xmlns:a16="http://schemas.microsoft.com/office/drawing/2014/main" val="2796849283"/>
                  </a:ext>
                </a:extLst>
              </a:tr>
              <a:tr h="976766">
                <a:tc>
                  <a:txBody>
                    <a:bodyPr/>
                    <a:lstStyle/>
                    <a:p>
                      <a:pPr algn="l"/>
                      <a:r>
                        <a:rPr lang="es-GB" sz="2000" dirty="0">
                          <a:solidFill>
                            <a:schemeClr val="accent5">
                              <a:lumMod val="50000"/>
                            </a:schemeClr>
                          </a:solidFill>
                        </a:rPr>
                        <a:t>1</a:t>
                      </a:r>
                      <a:r>
                        <a:rPr lang="es-GB" sz="2000">
                          <a:solidFill>
                            <a:schemeClr val="accent5">
                              <a:lumMod val="50000"/>
                            </a:schemeClr>
                          </a:solidFill>
                        </a:rPr>
                        <a:t>. </a:t>
                      </a:r>
                      <a:r>
                        <a:rPr lang="en-GB" sz="2000">
                          <a:solidFill>
                            <a:schemeClr val="accent5">
                              <a:lumMod val="50000"/>
                            </a:schemeClr>
                          </a:solidFill>
                        </a:rPr>
                        <a:t>Lucía</a:t>
                      </a:r>
                      <a:r>
                        <a:rPr lang="es-GB" sz="2000">
                          <a:solidFill>
                            <a:schemeClr val="accent5">
                              <a:lumMod val="50000"/>
                            </a:schemeClr>
                          </a:solidFill>
                        </a:rPr>
                        <a:t> </a:t>
                      </a:r>
                      <a:r>
                        <a:rPr lang="es-GB" sz="2000" dirty="0">
                          <a:solidFill>
                            <a:schemeClr val="accent5">
                              <a:lumMod val="50000"/>
                            </a:schemeClr>
                          </a:solidFill>
                        </a:rPr>
                        <a:t>only wants big loaves of bread.</a:t>
                      </a:r>
                    </a:p>
                  </a:txBody>
                  <a:tcPr anchor="ctr"/>
                </a:tc>
                <a:tc>
                  <a:txBody>
                    <a:bodyPr/>
                    <a:lstStyle/>
                    <a:p>
                      <a:pPr algn="ctr"/>
                      <a:endParaRPr lang="es-GB" sz="2000">
                        <a:solidFill>
                          <a:schemeClr val="accent5">
                            <a:lumMod val="50000"/>
                          </a:schemeClr>
                        </a:solidFill>
                      </a:endParaRPr>
                    </a:p>
                  </a:txBody>
                  <a:tcPr/>
                </a:tc>
                <a:tc>
                  <a:txBody>
                    <a:bodyPr/>
                    <a:lstStyle/>
                    <a:p>
                      <a:pPr algn="ctr"/>
                      <a:endParaRPr lang="es-GB" sz="2000">
                        <a:solidFill>
                          <a:schemeClr val="accent5">
                            <a:lumMod val="50000"/>
                          </a:schemeClr>
                        </a:solidFill>
                      </a:endParaRPr>
                    </a:p>
                  </a:txBody>
                  <a:tcPr/>
                </a:tc>
                <a:extLst>
                  <a:ext uri="{0D108BD9-81ED-4DB2-BD59-A6C34878D82A}">
                    <a16:rowId xmlns:a16="http://schemas.microsoft.com/office/drawing/2014/main" val="2691673661"/>
                  </a:ext>
                </a:extLst>
              </a:tr>
              <a:tr h="680776">
                <a:tc>
                  <a:txBody>
                    <a:bodyPr/>
                    <a:lstStyle/>
                    <a:p>
                      <a:pPr algn="l"/>
                      <a:r>
                        <a:rPr lang="es-GB" sz="2000" dirty="0">
                          <a:solidFill>
                            <a:schemeClr val="accent5">
                              <a:lumMod val="50000"/>
                            </a:schemeClr>
                          </a:solidFill>
                        </a:rPr>
                        <a:t>2</a:t>
                      </a:r>
                      <a:r>
                        <a:rPr lang="es-GB" sz="2000">
                          <a:solidFill>
                            <a:schemeClr val="accent5">
                              <a:lumMod val="50000"/>
                            </a:schemeClr>
                          </a:solidFill>
                        </a:rPr>
                        <a:t>. </a:t>
                      </a:r>
                      <a:r>
                        <a:rPr lang="en-GB" sz="2000">
                          <a:solidFill>
                            <a:schemeClr val="accent5">
                              <a:lumMod val="50000"/>
                            </a:schemeClr>
                          </a:solidFill>
                        </a:rPr>
                        <a:t>Sh</a:t>
                      </a:r>
                      <a:r>
                        <a:rPr lang="es-GB" sz="2000">
                          <a:solidFill>
                            <a:schemeClr val="accent5">
                              <a:lumMod val="50000"/>
                            </a:schemeClr>
                          </a:solidFill>
                        </a:rPr>
                        <a:t>e </a:t>
                      </a:r>
                      <a:r>
                        <a:rPr lang="es-GB" sz="2000" dirty="0">
                          <a:solidFill>
                            <a:schemeClr val="accent5">
                              <a:lumMod val="50000"/>
                            </a:schemeClr>
                          </a:solidFill>
                        </a:rPr>
                        <a:t>prefers hot bread.</a:t>
                      </a:r>
                    </a:p>
                  </a:txBody>
                  <a:tcPr anchor="ctr"/>
                </a:tc>
                <a:tc>
                  <a:txBody>
                    <a:bodyPr/>
                    <a:lstStyle/>
                    <a:p>
                      <a:pPr algn="ctr"/>
                      <a:endParaRPr lang="es-GB" sz="2000">
                        <a:solidFill>
                          <a:schemeClr val="accent5">
                            <a:lumMod val="50000"/>
                          </a:schemeClr>
                        </a:solidFill>
                      </a:endParaRPr>
                    </a:p>
                  </a:txBody>
                  <a:tcPr/>
                </a:tc>
                <a:tc>
                  <a:txBody>
                    <a:bodyPr/>
                    <a:lstStyle/>
                    <a:p>
                      <a:pPr algn="ctr"/>
                      <a:endParaRPr lang="es-GB" sz="2000">
                        <a:solidFill>
                          <a:schemeClr val="accent5">
                            <a:lumMod val="50000"/>
                          </a:schemeClr>
                        </a:solidFill>
                      </a:endParaRPr>
                    </a:p>
                  </a:txBody>
                  <a:tcPr/>
                </a:tc>
                <a:extLst>
                  <a:ext uri="{0D108BD9-81ED-4DB2-BD59-A6C34878D82A}">
                    <a16:rowId xmlns:a16="http://schemas.microsoft.com/office/drawing/2014/main" val="613643810"/>
                  </a:ext>
                </a:extLst>
              </a:tr>
              <a:tr h="976766">
                <a:tc>
                  <a:txBody>
                    <a:bodyPr/>
                    <a:lstStyle/>
                    <a:p>
                      <a:pPr algn="l"/>
                      <a:r>
                        <a:rPr lang="es-GB" sz="2000" dirty="0">
                          <a:solidFill>
                            <a:schemeClr val="accent5">
                              <a:lumMod val="50000"/>
                            </a:schemeClr>
                          </a:solidFill>
                        </a:rPr>
                        <a:t>3</a:t>
                      </a:r>
                      <a:r>
                        <a:rPr lang="es-GB" sz="2000">
                          <a:solidFill>
                            <a:schemeClr val="accent5">
                              <a:lumMod val="50000"/>
                            </a:schemeClr>
                          </a:solidFill>
                        </a:rPr>
                        <a:t>. </a:t>
                      </a:r>
                      <a:r>
                        <a:rPr lang="en-GB" sz="2000">
                          <a:solidFill>
                            <a:schemeClr val="accent5">
                              <a:lumMod val="50000"/>
                            </a:schemeClr>
                          </a:solidFill>
                        </a:rPr>
                        <a:t>Sh</a:t>
                      </a:r>
                      <a:r>
                        <a:rPr lang="es-GB" sz="2000">
                          <a:solidFill>
                            <a:schemeClr val="accent5">
                              <a:lumMod val="50000"/>
                            </a:schemeClr>
                          </a:solidFill>
                        </a:rPr>
                        <a:t>e </a:t>
                      </a:r>
                      <a:r>
                        <a:rPr lang="es-GB" sz="2000" dirty="0">
                          <a:solidFill>
                            <a:schemeClr val="accent5">
                              <a:lumMod val="50000"/>
                            </a:schemeClr>
                          </a:solidFill>
                        </a:rPr>
                        <a:t>wants bread for the evening.</a:t>
                      </a:r>
                    </a:p>
                  </a:txBody>
                  <a:tcPr anchor="ctr"/>
                </a:tc>
                <a:tc>
                  <a:txBody>
                    <a:bodyPr/>
                    <a:lstStyle/>
                    <a:p>
                      <a:pPr algn="ctr"/>
                      <a:endParaRPr lang="es-GB" sz="2000">
                        <a:solidFill>
                          <a:schemeClr val="accent5">
                            <a:lumMod val="50000"/>
                          </a:schemeClr>
                        </a:solidFill>
                      </a:endParaRPr>
                    </a:p>
                  </a:txBody>
                  <a:tcPr/>
                </a:tc>
                <a:tc>
                  <a:txBody>
                    <a:bodyPr/>
                    <a:lstStyle/>
                    <a:p>
                      <a:pPr algn="ctr"/>
                      <a:endParaRPr lang="es-GB" sz="2000">
                        <a:solidFill>
                          <a:schemeClr val="accent5">
                            <a:lumMod val="50000"/>
                          </a:schemeClr>
                        </a:solidFill>
                      </a:endParaRPr>
                    </a:p>
                  </a:txBody>
                  <a:tcPr/>
                </a:tc>
                <a:extLst>
                  <a:ext uri="{0D108BD9-81ED-4DB2-BD59-A6C34878D82A}">
                    <a16:rowId xmlns:a16="http://schemas.microsoft.com/office/drawing/2014/main" val="3562550664"/>
                  </a:ext>
                </a:extLst>
              </a:tr>
              <a:tr h="1568745">
                <a:tc>
                  <a:txBody>
                    <a:bodyPr/>
                    <a:lstStyle/>
                    <a:p>
                      <a:pPr algn="l"/>
                      <a:r>
                        <a:rPr lang="es-GB" sz="2000" dirty="0">
                          <a:solidFill>
                            <a:schemeClr val="accent5">
                              <a:lumMod val="50000"/>
                            </a:schemeClr>
                          </a:solidFill>
                        </a:rPr>
                        <a:t>4</a:t>
                      </a:r>
                      <a:r>
                        <a:rPr lang="es-GB" sz="2000">
                          <a:solidFill>
                            <a:schemeClr val="accent5">
                              <a:lumMod val="50000"/>
                            </a:schemeClr>
                          </a:solidFill>
                        </a:rPr>
                        <a:t>. </a:t>
                      </a:r>
                      <a:r>
                        <a:rPr lang="en-GB" sz="2000">
                          <a:solidFill>
                            <a:schemeClr val="accent5">
                              <a:lumMod val="50000"/>
                            </a:schemeClr>
                          </a:solidFill>
                        </a:rPr>
                        <a:t>Sh</a:t>
                      </a:r>
                      <a:r>
                        <a:rPr lang="es-GB" sz="2000">
                          <a:solidFill>
                            <a:schemeClr val="accent5">
                              <a:lumMod val="50000"/>
                            </a:schemeClr>
                          </a:solidFill>
                        </a:rPr>
                        <a:t>e </a:t>
                      </a:r>
                      <a:r>
                        <a:rPr lang="es-GB" sz="2000" dirty="0">
                          <a:solidFill>
                            <a:schemeClr val="accent5">
                              <a:lumMod val="50000"/>
                            </a:schemeClr>
                          </a:solidFill>
                        </a:rPr>
                        <a:t>puts the loaves of bread in the bag with the bottles of milk.</a:t>
                      </a:r>
                    </a:p>
                  </a:txBody>
                  <a:tcPr anchor="ctr"/>
                </a:tc>
                <a:tc>
                  <a:txBody>
                    <a:bodyPr/>
                    <a:lstStyle/>
                    <a:p>
                      <a:pPr algn="ctr"/>
                      <a:endParaRPr lang="es-GB" sz="2000">
                        <a:solidFill>
                          <a:schemeClr val="accent5">
                            <a:lumMod val="50000"/>
                          </a:schemeClr>
                        </a:solidFill>
                      </a:endParaRPr>
                    </a:p>
                  </a:txBody>
                  <a:tcPr/>
                </a:tc>
                <a:tc>
                  <a:txBody>
                    <a:bodyPr/>
                    <a:lstStyle/>
                    <a:p>
                      <a:pPr algn="ctr"/>
                      <a:endParaRPr lang="es-GB" sz="2000">
                        <a:solidFill>
                          <a:schemeClr val="accent5">
                            <a:lumMod val="50000"/>
                          </a:schemeClr>
                        </a:solidFill>
                      </a:endParaRPr>
                    </a:p>
                  </a:txBody>
                  <a:tcPr/>
                </a:tc>
                <a:extLst>
                  <a:ext uri="{0D108BD9-81ED-4DB2-BD59-A6C34878D82A}">
                    <a16:rowId xmlns:a16="http://schemas.microsoft.com/office/drawing/2014/main" val="2746105640"/>
                  </a:ext>
                </a:extLst>
              </a:tr>
              <a:tr h="736695">
                <a:tc>
                  <a:txBody>
                    <a:bodyPr/>
                    <a:lstStyle/>
                    <a:p>
                      <a:pPr algn="l"/>
                      <a:r>
                        <a:rPr lang="es-GB" sz="2000" dirty="0">
                          <a:solidFill>
                            <a:schemeClr val="accent5">
                              <a:lumMod val="50000"/>
                            </a:schemeClr>
                          </a:solidFill>
                        </a:rPr>
                        <a:t>5. The vegetables are fresh.</a:t>
                      </a:r>
                    </a:p>
                  </a:txBody>
                  <a:tcPr anchor="ctr"/>
                </a:tc>
                <a:tc>
                  <a:txBody>
                    <a:bodyPr/>
                    <a:lstStyle/>
                    <a:p>
                      <a:pPr algn="ctr"/>
                      <a:endParaRPr lang="es-GB" sz="2000">
                        <a:solidFill>
                          <a:schemeClr val="accent5">
                            <a:lumMod val="50000"/>
                          </a:schemeClr>
                        </a:solidFill>
                      </a:endParaRPr>
                    </a:p>
                  </a:txBody>
                  <a:tcPr/>
                </a:tc>
                <a:tc>
                  <a:txBody>
                    <a:bodyPr/>
                    <a:lstStyle/>
                    <a:p>
                      <a:pPr algn="ctr"/>
                      <a:endParaRPr lang="es-GB" sz="2000" dirty="0">
                        <a:solidFill>
                          <a:schemeClr val="accent5">
                            <a:lumMod val="50000"/>
                          </a:schemeClr>
                        </a:solidFill>
                      </a:endParaRPr>
                    </a:p>
                  </a:txBody>
                  <a:tcPr/>
                </a:tc>
                <a:extLst>
                  <a:ext uri="{0D108BD9-81ED-4DB2-BD59-A6C34878D82A}">
                    <a16:rowId xmlns:a16="http://schemas.microsoft.com/office/drawing/2014/main" val="1640909145"/>
                  </a:ext>
                </a:extLst>
              </a:tr>
            </a:tbl>
          </a:graphicData>
        </a:graphic>
      </p:graphicFrame>
      <p:sp>
        <p:nvSpPr>
          <p:cNvPr id="2" name="Título 1">
            <a:extLst>
              <a:ext uri="{FF2B5EF4-FFF2-40B4-BE49-F238E27FC236}">
                <a16:creationId xmlns:a16="http://schemas.microsoft.com/office/drawing/2014/main" id="{F8FDE6EA-6289-E544-874F-60B915230343}"/>
              </a:ext>
            </a:extLst>
          </p:cNvPr>
          <p:cNvSpPr>
            <a:spLocks noGrp="1"/>
          </p:cNvSpPr>
          <p:nvPr>
            <p:ph type="title"/>
          </p:nvPr>
        </p:nvSpPr>
        <p:spPr>
          <a:xfrm>
            <a:off x="197946" y="232208"/>
            <a:ext cx="9540543" cy="649127"/>
          </a:xfrm>
          <a:noFill/>
        </p:spPr>
        <p:txBody>
          <a:bodyPr>
            <a:normAutofit fontScale="90000"/>
          </a:bodyPr>
          <a:lstStyle/>
          <a:p>
            <a:r>
              <a:rPr lang="en-GB" sz="2200" b="1"/>
              <a:t>Lucía</a:t>
            </a:r>
            <a:r>
              <a:rPr lang="es-GB" sz="2200" b="1"/>
              <a:t> </a:t>
            </a:r>
            <a:r>
              <a:rPr lang="es-GB" sz="2200" b="1" dirty="0"/>
              <a:t>compra en el mercado y habla con un dependiente. Lee y escucha el diálogo. Después, lee las frases en inglés. ¿Son verdaderas o falsas?</a:t>
            </a:r>
          </a:p>
        </p:txBody>
      </p:sp>
      <p:sp>
        <p:nvSpPr>
          <p:cNvPr id="4" name="CuadroTexto 3">
            <a:extLst>
              <a:ext uri="{FF2B5EF4-FFF2-40B4-BE49-F238E27FC236}">
                <a16:creationId xmlns:a16="http://schemas.microsoft.com/office/drawing/2014/main" id="{EB21A21F-CC69-774D-ADA3-C6711CB1A258}"/>
              </a:ext>
            </a:extLst>
          </p:cNvPr>
          <p:cNvSpPr txBox="1"/>
          <p:nvPr/>
        </p:nvSpPr>
        <p:spPr>
          <a:xfrm>
            <a:off x="259065" y="976693"/>
            <a:ext cx="7735757" cy="5324535"/>
          </a:xfrm>
          <a:prstGeom prst="rect">
            <a:avLst/>
          </a:prstGeom>
          <a:noFill/>
        </p:spPr>
        <p:txBody>
          <a:bodyPr wrap="square" rtlCol="0">
            <a:spAutoFit/>
          </a:bodyPr>
          <a:lstStyle/>
          <a:p>
            <a:pPr marL="285750" indent="-285750">
              <a:buFontTx/>
              <a:buChar char="-"/>
            </a:pPr>
            <a:r>
              <a:rPr lang="es-GB" sz="2000" dirty="0">
                <a:solidFill>
                  <a:schemeClr val="accent5">
                    <a:lumMod val="50000"/>
                  </a:schemeClr>
                </a:solidFill>
              </a:rPr>
              <a:t>Hola, buenos días</a:t>
            </a:r>
            <a:r>
              <a:rPr lang="es-GB" sz="2000">
                <a:solidFill>
                  <a:schemeClr val="accent5">
                    <a:lumMod val="50000"/>
                  </a:schemeClr>
                </a:solidFill>
              </a:rPr>
              <a:t>. </a:t>
            </a:r>
            <a:r>
              <a:rPr lang="es-GB" sz="2000">
                <a:solidFill>
                  <a:srgbClr val="4472C4">
                    <a:lumMod val="50000"/>
                  </a:srgbClr>
                </a:solidFill>
              </a:rPr>
              <a:t>¿Cuánto cuestan los panes? </a:t>
            </a:r>
            <a:endParaRPr lang="en-GB" sz="2000">
              <a:solidFill>
                <a:srgbClr val="4472C4">
                  <a:lumMod val="50000"/>
                </a:srgbClr>
              </a:solidFill>
            </a:endParaRPr>
          </a:p>
          <a:p>
            <a:pPr marL="285750" indent="-285750">
              <a:buFontTx/>
              <a:buChar char="-"/>
            </a:pPr>
            <a:r>
              <a:rPr lang="es-GB" sz="2000">
                <a:solidFill>
                  <a:schemeClr val="accent5">
                    <a:lumMod val="50000"/>
                  </a:schemeClr>
                </a:solidFill>
              </a:rPr>
              <a:t>Los </a:t>
            </a:r>
            <a:r>
              <a:rPr lang="es-GB" sz="2000" dirty="0">
                <a:solidFill>
                  <a:schemeClr val="accent5">
                    <a:lumMod val="50000"/>
                  </a:schemeClr>
                </a:solidFill>
              </a:rPr>
              <a:t>tengo grandes </a:t>
            </a:r>
            <a:r>
              <a:rPr lang="es-GB" sz="2000">
                <a:solidFill>
                  <a:schemeClr val="accent5">
                    <a:lumMod val="50000"/>
                  </a:schemeClr>
                </a:solidFill>
              </a:rPr>
              <a:t>y pequeños</a:t>
            </a:r>
            <a:r>
              <a:rPr lang="en-GB" sz="2000">
                <a:solidFill>
                  <a:schemeClr val="accent5">
                    <a:lumMod val="50000"/>
                  </a:schemeClr>
                </a:solidFill>
              </a:rPr>
              <a:t>. Los grandes cuestan un euro y los pequeños un euro con cincuenta céntimos.</a:t>
            </a:r>
            <a:endParaRPr lang="es-GB" sz="2000" dirty="0">
              <a:solidFill>
                <a:schemeClr val="accent5">
                  <a:lumMod val="50000"/>
                </a:schemeClr>
              </a:solidFill>
            </a:endParaRPr>
          </a:p>
          <a:p>
            <a:pPr marL="285750" indent="-285750">
              <a:buFontTx/>
              <a:buChar char="-"/>
            </a:pPr>
            <a:r>
              <a:rPr lang="en-GB" sz="2000">
                <a:solidFill>
                  <a:schemeClr val="accent5">
                    <a:lumMod val="50000"/>
                  </a:schemeClr>
                </a:solidFill>
              </a:rPr>
              <a:t>Vale. Entonces d</a:t>
            </a:r>
            <a:r>
              <a:rPr lang="es-GB" sz="2000">
                <a:solidFill>
                  <a:schemeClr val="accent5">
                    <a:lumMod val="50000"/>
                  </a:schemeClr>
                </a:solidFill>
              </a:rPr>
              <a:t>os </a:t>
            </a:r>
            <a:r>
              <a:rPr lang="es-GB" sz="2000" dirty="0">
                <a:solidFill>
                  <a:schemeClr val="accent5">
                    <a:lumMod val="50000"/>
                  </a:schemeClr>
                </a:solidFill>
              </a:rPr>
              <a:t>pequeños y </a:t>
            </a:r>
            <a:r>
              <a:rPr lang="es-GB" sz="2000">
                <a:solidFill>
                  <a:schemeClr val="accent5">
                    <a:lumMod val="50000"/>
                  </a:schemeClr>
                </a:solidFill>
              </a:rPr>
              <a:t>dos grandes.</a:t>
            </a:r>
            <a:endParaRPr lang="es-GB" sz="2000" dirty="0">
              <a:solidFill>
                <a:schemeClr val="accent5">
                  <a:lumMod val="50000"/>
                </a:schemeClr>
              </a:solidFill>
            </a:endParaRPr>
          </a:p>
          <a:p>
            <a:pPr marL="285750" indent="-285750">
              <a:buFontTx/>
              <a:buChar char="-"/>
            </a:pPr>
            <a:r>
              <a:rPr lang="es-GB" sz="2000" dirty="0">
                <a:solidFill>
                  <a:schemeClr val="accent5">
                    <a:lumMod val="50000"/>
                  </a:schemeClr>
                </a:solidFill>
              </a:rPr>
              <a:t>¿Y los prefieres calientes o fríos?</a:t>
            </a:r>
          </a:p>
          <a:p>
            <a:pPr marL="285750" indent="-285750">
              <a:buFontTx/>
              <a:buChar char="-"/>
            </a:pPr>
            <a:r>
              <a:rPr lang="es-GB" sz="2000" dirty="0">
                <a:solidFill>
                  <a:schemeClr val="accent5">
                    <a:lumMod val="50000"/>
                  </a:schemeClr>
                </a:solidFill>
              </a:rPr>
              <a:t>Mmm</a:t>
            </a:r>
            <a:r>
              <a:rPr lang="es-GB" sz="2000">
                <a:solidFill>
                  <a:schemeClr val="accent5">
                    <a:lumMod val="50000"/>
                  </a:schemeClr>
                </a:solidFill>
              </a:rPr>
              <a:t>... calientes</a:t>
            </a:r>
            <a:r>
              <a:rPr lang="es-GB" sz="2000" dirty="0">
                <a:solidFill>
                  <a:schemeClr val="accent5">
                    <a:lumMod val="50000"/>
                  </a:schemeClr>
                </a:solidFill>
              </a:rPr>
              <a:t>, para desayunar. </a:t>
            </a:r>
            <a:r>
              <a:rPr lang="es-GB" sz="2000">
                <a:solidFill>
                  <a:schemeClr val="accent5">
                    <a:lumMod val="50000"/>
                  </a:schemeClr>
                </a:solidFill>
              </a:rPr>
              <a:t>¿Y cuánto cuestan </a:t>
            </a:r>
            <a:r>
              <a:rPr lang="en-GB" sz="2000">
                <a:solidFill>
                  <a:schemeClr val="accent5">
                    <a:lumMod val="50000"/>
                  </a:schemeClr>
                </a:solidFill>
              </a:rPr>
              <a:t>estas</a:t>
            </a:r>
            <a:r>
              <a:rPr lang="es-GB" sz="2000">
                <a:solidFill>
                  <a:schemeClr val="accent5">
                    <a:lumMod val="50000"/>
                  </a:schemeClr>
                </a:solidFill>
              </a:rPr>
              <a:t> </a:t>
            </a:r>
            <a:r>
              <a:rPr lang="es-GB" sz="2000" dirty="0">
                <a:solidFill>
                  <a:schemeClr val="accent5">
                    <a:lumMod val="50000"/>
                  </a:schemeClr>
                </a:solidFill>
              </a:rPr>
              <a:t>botellas de leche?</a:t>
            </a:r>
          </a:p>
          <a:p>
            <a:pPr marL="285750" indent="-285750">
              <a:buFontTx/>
              <a:buChar char="-"/>
            </a:pPr>
            <a:r>
              <a:rPr lang="en-GB" sz="2000">
                <a:solidFill>
                  <a:schemeClr val="accent5">
                    <a:lumMod val="50000"/>
                  </a:schemeClr>
                </a:solidFill>
              </a:rPr>
              <a:t>1 euro la botella, pero t</a:t>
            </a:r>
            <a:r>
              <a:rPr lang="es-GB" sz="2000">
                <a:solidFill>
                  <a:schemeClr val="accent5">
                    <a:lumMod val="50000"/>
                  </a:schemeClr>
                </a:solidFill>
              </a:rPr>
              <a:t>ambién </a:t>
            </a:r>
            <a:r>
              <a:rPr lang="en-GB" sz="2000">
                <a:solidFill>
                  <a:schemeClr val="accent5">
                    <a:lumMod val="50000"/>
                  </a:schemeClr>
                </a:solidFill>
              </a:rPr>
              <a:t>tenemos botellas </a:t>
            </a:r>
            <a:r>
              <a:rPr lang="es-GB" sz="2000">
                <a:solidFill>
                  <a:schemeClr val="accent5">
                    <a:lumMod val="50000"/>
                  </a:schemeClr>
                </a:solidFill>
              </a:rPr>
              <a:t>grandes. </a:t>
            </a:r>
            <a:endParaRPr lang="es-GB" sz="2000" dirty="0">
              <a:solidFill>
                <a:schemeClr val="accent5">
                  <a:lumMod val="50000"/>
                </a:schemeClr>
              </a:solidFill>
            </a:endParaRPr>
          </a:p>
          <a:p>
            <a:pPr marL="285750" indent="-285750">
              <a:buFontTx/>
              <a:buChar char="-"/>
            </a:pPr>
            <a:r>
              <a:rPr lang="es-GB" sz="2000" dirty="0">
                <a:solidFill>
                  <a:schemeClr val="accent5">
                    <a:lumMod val="50000"/>
                  </a:schemeClr>
                </a:solidFill>
              </a:rPr>
              <a:t>Pues</a:t>
            </a:r>
            <a:r>
              <a:rPr lang="es-GB" sz="2000">
                <a:solidFill>
                  <a:schemeClr val="accent5">
                    <a:lumMod val="50000"/>
                  </a:schemeClr>
                </a:solidFill>
              </a:rPr>
              <a:t>... dos pequeñas. ¡</a:t>
            </a:r>
            <a:r>
              <a:rPr lang="en-GB" sz="2000">
                <a:solidFill>
                  <a:schemeClr val="accent5">
                    <a:lumMod val="50000"/>
                  </a:schemeClr>
                </a:solidFill>
              </a:rPr>
              <a:t>Las necesito para hacer torrijas!</a:t>
            </a:r>
          </a:p>
          <a:p>
            <a:pPr marL="285750" indent="-285750">
              <a:buFontTx/>
              <a:buChar char="-"/>
            </a:pPr>
            <a:r>
              <a:rPr lang="en-GB" sz="2000">
                <a:solidFill>
                  <a:schemeClr val="accent5">
                    <a:lumMod val="50000"/>
                  </a:schemeClr>
                </a:solidFill>
              </a:rPr>
              <a:t>Perfecto</a:t>
            </a:r>
            <a:r>
              <a:rPr lang="es-GB" sz="2000">
                <a:solidFill>
                  <a:schemeClr val="accent5">
                    <a:lumMod val="50000"/>
                  </a:schemeClr>
                </a:solidFill>
              </a:rPr>
              <a:t>. </a:t>
            </a:r>
            <a:r>
              <a:rPr lang="es-GB" sz="2000" dirty="0">
                <a:solidFill>
                  <a:schemeClr val="accent5">
                    <a:lumMod val="50000"/>
                  </a:schemeClr>
                </a:solidFill>
              </a:rPr>
              <a:t>Los panes ya están calientes. ¿Los colocas en la </a:t>
            </a:r>
            <a:r>
              <a:rPr lang="es-GB" sz="2000">
                <a:solidFill>
                  <a:schemeClr val="accent5">
                    <a:lumMod val="50000"/>
                  </a:schemeClr>
                </a:solidFill>
              </a:rPr>
              <a:t>bolsa </a:t>
            </a:r>
            <a:r>
              <a:rPr lang="en-GB" sz="2000">
                <a:solidFill>
                  <a:schemeClr val="accent5">
                    <a:lumMod val="50000"/>
                  </a:schemeClr>
                </a:solidFill>
              </a:rPr>
              <a:t>con la leche</a:t>
            </a:r>
            <a:r>
              <a:rPr lang="es-GB" sz="2000">
                <a:solidFill>
                  <a:schemeClr val="accent5">
                    <a:lumMod val="50000"/>
                  </a:schemeClr>
                </a:solidFill>
              </a:rPr>
              <a:t>?</a:t>
            </a:r>
            <a:endParaRPr lang="es-GB" sz="2000" dirty="0">
              <a:solidFill>
                <a:schemeClr val="accent5">
                  <a:lumMod val="50000"/>
                </a:schemeClr>
              </a:solidFill>
            </a:endParaRPr>
          </a:p>
          <a:p>
            <a:pPr marL="285750" indent="-285750">
              <a:buFontTx/>
              <a:buChar char="-"/>
            </a:pPr>
            <a:r>
              <a:rPr lang="es-GB" sz="2000" dirty="0">
                <a:solidFill>
                  <a:schemeClr val="accent5">
                    <a:lumMod val="50000"/>
                  </a:schemeClr>
                </a:solidFill>
              </a:rPr>
              <a:t>No, </a:t>
            </a:r>
            <a:r>
              <a:rPr lang="es-GB" sz="2000">
                <a:solidFill>
                  <a:schemeClr val="accent5">
                    <a:lumMod val="50000"/>
                  </a:schemeClr>
                </a:solidFill>
              </a:rPr>
              <a:t>los </a:t>
            </a:r>
            <a:r>
              <a:rPr lang="en-GB" sz="2000">
                <a:solidFill>
                  <a:schemeClr val="accent5">
                    <a:lumMod val="50000"/>
                  </a:schemeClr>
                </a:solidFill>
              </a:rPr>
              <a:t>pongo </a:t>
            </a:r>
            <a:r>
              <a:rPr lang="es-GB" sz="2000">
                <a:solidFill>
                  <a:schemeClr val="accent5">
                    <a:lumMod val="50000"/>
                  </a:schemeClr>
                </a:solidFill>
              </a:rPr>
              <a:t>en </a:t>
            </a:r>
            <a:r>
              <a:rPr lang="es-GB" sz="2000" dirty="0">
                <a:solidFill>
                  <a:schemeClr val="accent5">
                    <a:lumMod val="50000"/>
                  </a:schemeClr>
                </a:solidFill>
              </a:rPr>
              <a:t>otra bolsa. Entonces, ¿cuánto cuesta todo?</a:t>
            </a:r>
          </a:p>
          <a:p>
            <a:pPr marL="285750" indent="-285750">
              <a:buFontTx/>
              <a:buChar char="-"/>
            </a:pPr>
            <a:r>
              <a:rPr lang="es-GB" sz="2000" dirty="0">
                <a:solidFill>
                  <a:schemeClr val="accent5">
                    <a:lumMod val="50000"/>
                  </a:schemeClr>
                </a:solidFill>
              </a:rPr>
              <a:t>A ver*... Todo </a:t>
            </a:r>
            <a:r>
              <a:rPr lang="es-GB" sz="2000">
                <a:solidFill>
                  <a:schemeClr val="accent5">
                    <a:lumMod val="50000"/>
                  </a:schemeClr>
                </a:solidFill>
              </a:rPr>
              <a:t>cuesta </a:t>
            </a:r>
            <a:r>
              <a:rPr lang="en-GB" sz="2000">
                <a:solidFill>
                  <a:schemeClr val="accent5">
                    <a:lumMod val="50000"/>
                  </a:schemeClr>
                </a:solidFill>
              </a:rPr>
              <a:t>nueve</a:t>
            </a:r>
            <a:r>
              <a:rPr lang="es-GB" sz="2000">
                <a:solidFill>
                  <a:schemeClr val="accent5">
                    <a:lumMod val="50000"/>
                  </a:schemeClr>
                </a:solidFill>
              </a:rPr>
              <a:t> euros.</a:t>
            </a:r>
            <a:endParaRPr lang="es-GB" sz="2000" dirty="0">
              <a:solidFill>
                <a:schemeClr val="accent5">
                  <a:lumMod val="50000"/>
                </a:schemeClr>
              </a:solidFill>
            </a:endParaRPr>
          </a:p>
          <a:p>
            <a:pPr marL="285750" indent="-285750">
              <a:buFontTx/>
              <a:buChar char="-"/>
            </a:pPr>
            <a:r>
              <a:rPr lang="es-GB" sz="2000" dirty="0">
                <a:solidFill>
                  <a:schemeClr val="accent5">
                    <a:lumMod val="50000"/>
                  </a:schemeClr>
                </a:solidFill>
              </a:rPr>
              <a:t>Bien, gracias. ¡Ah! También necesito verduras</a:t>
            </a:r>
            <a:r>
              <a:rPr lang="es-GB" sz="2000">
                <a:solidFill>
                  <a:schemeClr val="accent5">
                    <a:lumMod val="50000"/>
                  </a:schemeClr>
                </a:solidFill>
              </a:rPr>
              <a:t>. ¿</a:t>
            </a:r>
            <a:r>
              <a:rPr lang="en-GB" sz="2000">
                <a:solidFill>
                  <a:schemeClr val="accent5">
                    <a:lumMod val="50000"/>
                  </a:schemeClr>
                </a:solidFill>
              </a:rPr>
              <a:t>L</a:t>
            </a:r>
            <a:r>
              <a:rPr lang="es-GB" sz="2000">
                <a:solidFill>
                  <a:schemeClr val="accent5">
                    <a:lumMod val="50000"/>
                  </a:schemeClr>
                </a:solidFill>
              </a:rPr>
              <a:t>as </a:t>
            </a:r>
            <a:r>
              <a:rPr lang="es-GB" sz="2000" dirty="0">
                <a:solidFill>
                  <a:schemeClr val="accent5">
                    <a:lumMod val="50000"/>
                  </a:schemeClr>
                </a:solidFill>
              </a:rPr>
              <a:t>tienes frescas?</a:t>
            </a:r>
          </a:p>
          <a:p>
            <a:pPr marL="285750" indent="-285750">
              <a:buFontTx/>
              <a:buChar char="-"/>
            </a:pPr>
            <a:r>
              <a:rPr lang="en-GB" sz="2000">
                <a:solidFill>
                  <a:schemeClr val="accent5">
                    <a:lumMod val="50000"/>
                  </a:schemeClr>
                </a:solidFill>
              </a:rPr>
              <a:t>Sí, </a:t>
            </a:r>
            <a:r>
              <a:rPr lang="es-GB" sz="2000">
                <a:solidFill>
                  <a:schemeClr val="accent5">
                    <a:lumMod val="50000"/>
                  </a:schemeClr>
                </a:solidFill>
              </a:rPr>
              <a:t>¡</a:t>
            </a:r>
            <a:r>
              <a:rPr lang="en-GB" sz="2000">
                <a:solidFill>
                  <a:schemeClr val="accent5">
                    <a:lumMod val="50000"/>
                  </a:schemeClr>
                </a:solidFill>
              </a:rPr>
              <a:t>c</a:t>
            </a:r>
            <a:r>
              <a:rPr lang="es-GB" sz="2000">
                <a:solidFill>
                  <a:schemeClr val="accent5">
                    <a:lumMod val="50000"/>
                  </a:schemeClr>
                </a:solidFill>
              </a:rPr>
              <a:t>laro</a:t>
            </a:r>
            <a:r>
              <a:rPr lang="en-GB" sz="2000">
                <a:solidFill>
                  <a:schemeClr val="accent5">
                    <a:lumMod val="50000"/>
                  </a:schemeClr>
                </a:solidFill>
              </a:rPr>
              <a:t>*</a:t>
            </a:r>
            <a:r>
              <a:rPr lang="es-GB" sz="2000">
                <a:solidFill>
                  <a:schemeClr val="accent5">
                    <a:lumMod val="50000"/>
                  </a:schemeClr>
                </a:solidFill>
              </a:rPr>
              <a:t>! </a:t>
            </a:r>
            <a:r>
              <a:rPr lang="es-GB" sz="2000" dirty="0">
                <a:solidFill>
                  <a:schemeClr val="accent5">
                    <a:lumMod val="50000"/>
                  </a:schemeClr>
                </a:solidFill>
              </a:rPr>
              <a:t>¿</a:t>
            </a:r>
            <a:r>
              <a:rPr lang="es-GB" sz="2000">
                <a:solidFill>
                  <a:schemeClr val="accent5">
                    <a:lumMod val="50000"/>
                  </a:schemeClr>
                </a:solidFill>
              </a:rPr>
              <a:t>Qué </a:t>
            </a:r>
            <a:r>
              <a:rPr lang="en-GB" sz="2000">
                <a:solidFill>
                  <a:schemeClr val="accent5">
                    <a:lumMod val="50000"/>
                  </a:schemeClr>
                </a:solidFill>
              </a:rPr>
              <a:t>tipo de verdura</a:t>
            </a:r>
            <a:r>
              <a:rPr lang="es-GB" sz="2000">
                <a:solidFill>
                  <a:schemeClr val="accent5">
                    <a:lumMod val="50000"/>
                  </a:schemeClr>
                </a:solidFill>
              </a:rPr>
              <a:t>?</a:t>
            </a:r>
            <a:endParaRPr lang="es-GB" sz="2000" dirty="0">
              <a:solidFill>
                <a:schemeClr val="accent5">
                  <a:lumMod val="50000"/>
                </a:schemeClr>
              </a:solidFill>
            </a:endParaRPr>
          </a:p>
        </p:txBody>
      </p:sp>
      <p:sp>
        <p:nvSpPr>
          <p:cNvPr id="7" name="Rounded Rectangle 11">
            <a:extLst>
              <a:ext uri="{FF2B5EF4-FFF2-40B4-BE49-F238E27FC236}">
                <a16:creationId xmlns:a16="http://schemas.microsoft.com/office/drawing/2014/main" id="{ABE69048-57BB-BF41-9A90-4BCE791812C5}"/>
              </a:ext>
            </a:extLst>
          </p:cNvPr>
          <p:cNvSpPr/>
          <p:nvPr/>
        </p:nvSpPr>
        <p:spPr>
          <a:xfrm>
            <a:off x="9804400" y="258166"/>
            <a:ext cx="21237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2" name="Imagen 31">
            <a:extLst>
              <a:ext uri="{FF2B5EF4-FFF2-40B4-BE49-F238E27FC236}">
                <a16:creationId xmlns:a16="http://schemas.microsoft.com/office/drawing/2014/main" id="{97E19F93-6245-334B-A8CF-5FDDABACB78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20919" y="4501568"/>
            <a:ext cx="697796" cy="789741"/>
          </a:xfrm>
          <a:prstGeom prst="rect">
            <a:avLst/>
          </a:prstGeom>
        </p:spPr>
      </p:pic>
      <p:pic>
        <p:nvPicPr>
          <p:cNvPr id="34" name="Imagen 33">
            <a:extLst>
              <a:ext uri="{FF2B5EF4-FFF2-40B4-BE49-F238E27FC236}">
                <a16:creationId xmlns:a16="http://schemas.microsoft.com/office/drawing/2014/main" id="{5E6E7AC9-EB71-514C-9AC4-AA8181002AED}"/>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655986" y="2654074"/>
            <a:ext cx="721352" cy="682708"/>
          </a:xfrm>
          <a:prstGeom prst="rect">
            <a:avLst/>
          </a:prstGeom>
        </p:spPr>
      </p:pic>
      <p:pic>
        <p:nvPicPr>
          <p:cNvPr id="23" name="Picture 2" descr="http://www.clker.com/cliparts/h/n/L/q/t/u/bright-green-tick-md.png">
            <a:extLst>
              <a:ext uri="{FF2B5EF4-FFF2-40B4-BE49-F238E27FC236}">
                <a16:creationId xmlns:a16="http://schemas.microsoft.com/office/drawing/2014/main" id="{3560E788-2987-EE48-829B-BB6D14330145}"/>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767910" y="1585599"/>
            <a:ext cx="282367" cy="38112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www.clker.com/cliparts/h/n/L/q/t/u/bright-green-tick-md.png">
            <a:extLst>
              <a:ext uri="{FF2B5EF4-FFF2-40B4-BE49-F238E27FC236}">
                <a16:creationId xmlns:a16="http://schemas.microsoft.com/office/drawing/2014/main" id="{D1E21DA7-BDF1-944E-83AE-0CF52C13EB15}"/>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151972" y="2327340"/>
            <a:ext cx="282367" cy="38112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www.clker.com/cliparts/h/n/L/q/t/u/bright-green-tick-md.png">
            <a:extLst>
              <a:ext uri="{FF2B5EF4-FFF2-40B4-BE49-F238E27FC236}">
                <a16:creationId xmlns:a16="http://schemas.microsoft.com/office/drawing/2014/main" id="{13EBB95F-970B-F444-B0B4-5C87E1CF41DA}"/>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767911" y="3197137"/>
            <a:ext cx="282367" cy="38112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ttp://www.clker.com/cliparts/h/n/L/q/t/u/bright-green-tick-md.png">
            <a:extLst>
              <a:ext uri="{FF2B5EF4-FFF2-40B4-BE49-F238E27FC236}">
                <a16:creationId xmlns:a16="http://schemas.microsoft.com/office/drawing/2014/main" id="{1649E208-D749-524E-9028-ADE231D262F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740380" y="4427550"/>
            <a:ext cx="282367" cy="38112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http://www.clker.com/cliparts/h/n/L/q/t/u/bright-green-tick-md.png">
            <a:extLst>
              <a:ext uri="{FF2B5EF4-FFF2-40B4-BE49-F238E27FC236}">
                <a16:creationId xmlns:a16="http://schemas.microsoft.com/office/drawing/2014/main" id="{37A49127-DDEC-8541-8AE3-AD5350756CD7}"/>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151972" y="5690304"/>
            <a:ext cx="282367" cy="381125"/>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CB3AF809-8573-B346-BC58-B1CA71BBFA6F}"/>
              </a:ext>
            </a:extLst>
          </p:cNvPr>
          <p:cNvSpPr txBox="1"/>
          <p:nvPr/>
        </p:nvSpPr>
        <p:spPr>
          <a:xfrm>
            <a:off x="5847998" y="5688700"/>
            <a:ext cx="2468946" cy="707886"/>
          </a:xfrm>
          <a:prstGeom prst="rect">
            <a:avLst/>
          </a:prstGeom>
          <a:solidFill>
            <a:schemeClr val="accent4">
              <a:lumMod val="20000"/>
              <a:lumOff val="80000"/>
            </a:schemeClr>
          </a:solidFill>
        </p:spPr>
        <p:txBody>
          <a:bodyPr wrap="none" rtlCol="0">
            <a:spAutoFit/>
          </a:bodyPr>
          <a:lstStyle/>
          <a:p>
            <a:r>
              <a:rPr lang="en-GB" sz="2000">
                <a:solidFill>
                  <a:srgbClr val="002060"/>
                </a:solidFill>
              </a:rPr>
              <a:t>*a</a:t>
            </a:r>
            <a:r>
              <a:rPr lang="es-GB" sz="2000">
                <a:solidFill>
                  <a:srgbClr val="002060"/>
                </a:solidFill>
              </a:rPr>
              <a:t> ver = </a:t>
            </a:r>
            <a:r>
              <a:rPr lang="en-GB" sz="2000">
                <a:solidFill>
                  <a:srgbClr val="002060"/>
                </a:solidFill>
              </a:rPr>
              <a:t>l</a:t>
            </a:r>
            <a:r>
              <a:rPr lang="es-GB" sz="2000">
                <a:solidFill>
                  <a:srgbClr val="002060"/>
                </a:solidFill>
              </a:rPr>
              <a:t>et’s see</a:t>
            </a:r>
            <a:r>
              <a:rPr lang="en-GB" sz="2000">
                <a:solidFill>
                  <a:srgbClr val="002060"/>
                </a:solidFill>
              </a:rPr>
              <a:t> </a:t>
            </a:r>
          </a:p>
          <a:p>
            <a:r>
              <a:rPr lang="en-GB" sz="2000">
                <a:solidFill>
                  <a:srgbClr val="002060"/>
                </a:solidFill>
              </a:rPr>
              <a:t>*claro = of course</a:t>
            </a:r>
            <a:endParaRPr lang="es-GB" sz="2000" dirty="0">
              <a:solidFill>
                <a:srgbClr val="002060"/>
              </a:solidFill>
            </a:endParaRPr>
          </a:p>
        </p:txBody>
      </p:sp>
      <p:cxnSp>
        <p:nvCxnSpPr>
          <p:cNvPr id="8" name="Straight Connector 7">
            <a:extLst>
              <a:ext uri="{FF2B5EF4-FFF2-40B4-BE49-F238E27FC236}">
                <a16:creationId xmlns:a16="http://schemas.microsoft.com/office/drawing/2014/main" id="{8533E194-D713-504B-8F37-B2328BADF41D}"/>
              </a:ext>
            </a:extLst>
          </p:cNvPr>
          <p:cNvCxnSpPr>
            <a:cxnSpLocks/>
          </p:cNvCxnSpPr>
          <p:nvPr/>
        </p:nvCxnSpPr>
        <p:spPr>
          <a:xfrm>
            <a:off x="2511502" y="2257354"/>
            <a:ext cx="3545305"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6F700C77-6273-5648-BC94-5D63A8FEF536}"/>
              </a:ext>
            </a:extLst>
          </p:cNvPr>
          <p:cNvCxnSpPr>
            <a:cxnSpLocks/>
          </p:cNvCxnSpPr>
          <p:nvPr/>
        </p:nvCxnSpPr>
        <p:spPr>
          <a:xfrm>
            <a:off x="625642" y="2879268"/>
            <a:ext cx="2015416"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1B384E78-F868-054D-8E83-FB1B9B327194}"/>
              </a:ext>
            </a:extLst>
          </p:cNvPr>
          <p:cNvCxnSpPr>
            <a:cxnSpLocks/>
          </p:cNvCxnSpPr>
          <p:nvPr/>
        </p:nvCxnSpPr>
        <p:spPr>
          <a:xfrm>
            <a:off x="3612511" y="2879268"/>
            <a:ext cx="1343285"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a16="http://schemas.microsoft.com/office/drawing/2014/main" id="{D650EC60-CFEE-BA44-B575-0DB0B81C216A}"/>
              </a:ext>
            </a:extLst>
          </p:cNvPr>
          <p:cNvCxnSpPr>
            <a:cxnSpLocks/>
          </p:cNvCxnSpPr>
          <p:nvPr/>
        </p:nvCxnSpPr>
        <p:spPr>
          <a:xfrm>
            <a:off x="625642" y="4672019"/>
            <a:ext cx="3059777" cy="1813"/>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29" name="Straight Connector 28">
            <a:extLst>
              <a:ext uri="{FF2B5EF4-FFF2-40B4-BE49-F238E27FC236}">
                <a16:creationId xmlns:a16="http://schemas.microsoft.com/office/drawing/2014/main" id="{8C1DE50D-1EFF-FD44-A83C-9AC2B4C291BB}"/>
              </a:ext>
            </a:extLst>
          </p:cNvPr>
          <p:cNvCxnSpPr>
            <a:cxnSpLocks/>
          </p:cNvCxnSpPr>
          <p:nvPr/>
        </p:nvCxnSpPr>
        <p:spPr>
          <a:xfrm>
            <a:off x="4028383" y="5580900"/>
            <a:ext cx="3589310" cy="16711"/>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30" name="Straight Connector 29">
            <a:extLst>
              <a:ext uri="{FF2B5EF4-FFF2-40B4-BE49-F238E27FC236}">
                <a16:creationId xmlns:a16="http://schemas.microsoft.com/office/drawing/2014/main" id="{0192088A-CCF3-AD4E-9D9B-7926923FE6E4}"/>
              </a:ext>
            </a:extLst>
          </p:cNvPr>
          <p:cNvCxnSpPr>
            <a:cxnSpLocks/>
          </p:cNvCxnSpPr>
          <p:nvPr/>
        </p:nvCxnSpPr>
        <p:spPr>
          <a:xfrm flipV="1">
            <a:off x="625642" y="6202355"/>
            <a:ext cx="1177433" cy="1"/>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33" name="Straight Connector 32">
            <a:extLst>
              <a:ext uri="{FF2B5EF4-FFF2-40B4-BE49-F238E27FC236}">
                <a16:creationId xmlns:a16="http://schemas.microsoft.com/office/drawing/2014/main" id="{8C1DE50D-1EFF-FD44-A83C-9AC2B4C291BB}"/>
              </a:ext>
            </a:extLst>
          </p:cNvPr>
          <p:cNvCxnSpPr>
            <a:cxnSpLocks/>
          </p:cNvCxnSpPr>
          <p:nvPr/>
        </p:nvCxnSpPr>
        <p:spPr>
          <a:xfrm flipV="1">
            <a:off x="625642" y="5880866"/>
            <a:ext cx="1007708" cy="6196"/>
          </a:xfrm>
          <a:prstGeom prst="line">
            <a:avLst/>
          </a:prstGeom>
          <a:ln w="38100"/>
        </p:spPr>
        <p:style>
          <a:lnRef idx="1">
            <a:schemeClr val="accent2"/>
          </a:lnRef>
          <a:fillRef idx="0">
            <a:schemeClr val="accent2"/>
          </a:fillRef>
          <a:effectRef idx="0">
            <a:schemeClr val="accent2"/>
          </a:effectRef>
          <a:fontRef idx="minor">
            <a:schemeClr val="tx1"/>
          </a:fontRef>
        </p:style>
      </p:cxnSp>
      <p:pic>
        <p:nvPicPr>
          <p:cNvPr id="15" name="Picture 14"/>
          <p:cNvPicPr>
            <a:picLocks noChangeAspect="1"/>
          </p:cNvPicPr>
          <p:nvPr/>
        </p:nvPicPr>
        <p:blipFill rotWithShape="1">
          <a:blip r:embed="rId8" cstate="print">
            <a:clrChange>
              <a:clrFrom>
                <a:srgbClr val="FCFAFB"/>
              </a:clrFrom>
              <a:clrTo>
                <a:srgbClr val="FCFAFB">
                  <a:alpha val="0"/>
                </a:srgbClr>
              </a:clrTo>
            </a:clrChange>
            <a:extLst>
              <a:ext uri="{28A0092B-C50C-407E-A947-70E740481C1C}">
                <a14:useLocalDpi xmlns:a14="http://schemas.microsoft.com/office/drawing/2010/main" val="0"/>
              </a:ext>
            </a:extLst>
          </a:blip>
          <a:srcRect l="32768" r="31724"/>
          <a:stretch/>
        </p:blipFill>
        <p:spPr>
          <a:xfrm>
            <a:off x="7302806" y="1321273"/>
            <a:ext cx="738130" cy="1169300"/>
          </a:xfrm>
          <a:prstGeom prst="rect">
            <a:avLst/>
          </a:prstGeom>
        </p:spPr>
      </p:pic>
      <p:pic>
        <p:nvPicPr>
          <p:cNvPr id="6" name="Dialogue market.wav" descr="Dialogue market.wav">
            <a:hlinkClick r:id="" action="ppaction://media"/>
            <a:extLst>
              <a:ext uri="{FF2B5EF4-FFF2-40B4-BE49-F238E27FC236}">
                <a16:creationId xmlns:a16="http://schemas.microsoft.com/office/drawing/2014/main" id="{F40F0A2A-AF9D-1347-8286-77D2BBC380BB}"/>
              </a:ext>
            </a:extLst>
          </p:cNvPr>
          <p:cNvPicPr>
            <a:picLocks noChangeAspect="1"/>
          </p:cNvPicPr>
          <p:nvPr>
            <a:audioFile r:link="rId2"/>
            <p:extLst>
              <p:ext uri="{DAA4B4D4-6D71-4841-9C94-3DE7FCFB9230}">
                <p14:media xmlns:p14="http://schemas.microsoft.com/office/powerpoint/2010/main" r:embed="rId1"/>
              </p:ext>
            </p:extLst>
          </p:nvPr>
        </p:nvPicPr>
        <p:blipFill>
          <a:blip r:embed="rId9">
            <a:duotone>
              <a:prstClr val="black"/>
              <a:schemeClr val="accent2">
                <a:tint val="45000"/>
                <a:satMod val="400000"/>
              </a:schemeClr>
            </a:duotone>
          </a:blip>
          <a:stretch>
            <a:fillRect/>
          </a:stretch>
        </p:blipFill>
        <p:spPr>
          <a:xfrm>
            <a:off x="7588422" y="709089"/>
            <a:ext cx="812800" cy="812800"/>
          </a:xfrm>
          <a:prstGeom prst="rect">
            <a:avLst/>
          </a:prstGeom>
        </p:spPr>
      </p:pic>
    </p:spTree>
    <p:extLst>
      <p:ext uri="{BB962C8B-B14F-4D97-AF65-F5344CB8AC3E}">
        <p14:creationId xmlns:p14="http://schemas.microsoft.com/office/powerpoint/2010/main" val="2055859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mediacall" presetSubtype="0" fill="hold" nodeType="withEffect">
                                  <p:stCondLst>
                                    <p:cond delay="0"/>
                                  </p:stCondLst>
                                  <p:childTnLst>
                                    <p:cmd type="call" cmd="playFrom(0.0)">
                                      <p:cBhvr>
                                        <p:cTn id="30" dur="9017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6"/>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magen que contiene texto, señal, edificio, frente&#10;&#10;Descripción generada automáticamente">
            <a:extLst>
              <a:ext uri="{FF2B5EF4-FFF2-40B4-BE49-F238E27FC236}">
                <a16:creationId xmlns:a16="http://schemas.microsoft.com/office/drawing/2014/main" id="{6C9A38DD-34EC-4049-8C75-C2D96DAB2D8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414927"/>
          </a:xfrm>
          <a:prstGeom prst="rect">
            <a:avLst/>
          </a:prstGeom>
        </p:spPr>
      </p:pic>
      <p:sp>
        <p:nvSpPr>
          <p:cNvPr id="2" name="Título 1">
            <a:extLst>
              <a:ext uri="{FF2B5EF4-FFF2-40B4-BE49-F238E27FC236}">
                <a16:creationId xmlns:a16="http://schemas.microsoft.com/office/drawing/2014/main" id="{F8FDE6EA-6289-E544-874F-60B915230343}"/>
              </a:ext>
            </a:extLst>
          </p:cNvPr>
          <p:cNvSpPr>
            <a:spLocks noGrp="1"/>
          </p:cNvSpPr>
          <p:nvPr>
            <p:ph type="title"/>
          </p:nvPr>
        </p:nvSpPr>
        <p:spPr>
          <a:xfrm>
            <a:off x="596153" y="231105"/>
            <a:ext cx="7597276" cy="363751"/>
          </a:xfrm>
          <a:solidFill>
            <a:schemeClr val="bg1"/>
          </a:solidFill>
        </p:spPr>
        <p:txBody>
          <a:bodyPr>
            <a:noAutofit/>
          </a:bodyPr>
          <a:lstStyle/>
          <a:p>
            <a:r>
              <a:rPr lang="en-GB" sz="2400" b="1"/>
              <a:t>Ahora intenta completar este diálogo en español:</a:t>
            </a:r>
            <a:endParaRPr lang="es-GB" sz="2400" b="1" dirty="0"/>
          </a:p>
        </p:txBody>
      </p:sp>
      <p:sp>
        <p:nvSpPr>
          <p:cNvPr id="6" name="Rounded Rectangle 11">
            <a:extLst>
              <a:ext uri="{FF2B5EF4-FFF2-40B4-BE49-F238E27FC236}">
                <a16:creationId xmlns:a16="http://schemas.microsoft.com/office/drawing/2014/main" id="{DF026CD3-7E2B-014C-80E6-CB08790EECAB}"/>
              </a:ext>
            </a:extLst>
          </p:cNvPr>
          <p:cNvSpPr/>
          <p:nvPr/>
        </p:nvSpPr>
        <p:spPr>
          <a:xfrm>
            <a:off x="10757648" y="258166"/>
            <a:ext cx="117049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Llamada rectangular redondeada 8">
            <a:extLst>
              <a:ext uri="{FF2B5EF4-FFF2-40B4-BE49-F238E27FC236}">
                <a16:creationId xmlns:a16="http://schemas.microsoft.com/office/drawing/2014/main" id="{5F56119C-EF4E-1042-8AB2-072C03A6BB69}"/>
              </a:ext>
            </a:extLst>
          </p:cNvPr>
          <p:cNvSpPr/>
          <p:nvPr/>
        </p:nvSpPr>
        <p:spPr>
          <a:xfrm>
            <a:off x="3900841" y="709046"/>
            <a:ext cx="2635021" cy="981456"/>
          </a:xfrm>
          <a:prstGeom prst="wedgeRoundRectCallout">
            <a:avLst>
              <a:gd name="adj1" fmla="val 41602"/>
              <a:gd name="adj2" fmla="val 101033"/>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Hi, how much do the eggs </a:t>
            </a:r>
            <a:r>
              <a:rPr lang="es-GB" sz="2000" b="1" i="1" dirty="0">
                <a:solidFill>
                  <a:schemeClr val="accent5">
                    <a:lumMod val="50000"/>
                  </a:schemeClr>
                </a:solidFill>
              </a:rPr>
              <a:t>cost</a:t>
            </a:r>
            <a:r>
              <a:rPr lang="es-GB" sz="2000" dirty="0">
                <a:solidFill>
                  <a:schemeClr val="accent5">
                    <a:lumMod val="50000"/>
                  </a:schemeClr>
                </a:solidFill>
              </a:rPr>
              <a:t>?  </a:t>
            </a:r>
          </a:p>
        </p:txBody>
      </p:sp>
      <p:pic>
        <p:nvPicPr>
          <p:cNvPr id="10" name="Imagen 9">
            <a:extLst>
              <a:ext uri="{FF2B5EF4-FFF2-40B4-BE49-F238E27FC236}">
                <a16:creationId xmlns:a16="http://schemas.microsoft.com/office/drawing/2014/main" id="{10907DF1-EBE4-2245-B77D-DD76CB260DF9}"/>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2326" b="100000" l="6667" r="100000">
                        <a14:foregroundMark x1="35556" y1="83140" x2="18667" y2="76744"/>
                        <a14:foregroundMark x1="18667" y1="76744" x2="27556" y2="48256"/>
                        <a14:foregroundMark x1="27556" y1="48256" x2="20444" y2="29070"/>
                        <a14:foregroundMark x1="20444" y1="29070" x2="32000" y2="13372"/>
                        <a14:foregroundMark x1="32000" y1="13372" x2="46222" y2="17442"/>
                        <a14:foregroundMark x1="36000" y1="67442" x2="42222" y2="73256"/>
                        <a14:foregroundMark x1="15111" y1="76163" x2="9333" y2="85465"/>
                        <a14:foregroundMark x1="60889" y1="66860" x2="67556" y2="61047"/>
                        <a14:foregroundMark x1="78667" y1="10465" x2="76000" y2="9302"/>
                        <a14:foregroundMark x1="92444" y1="15698" x2="78667" y2="10465"/>
                        <a14:foregroundMark x1="76000" y1="9302" x2="75556" y2="9302"/>
                        <a14:foregroundMark x1="19556" y1="94767" x2="7111" y2="89535"/>
                        <a14:foregroundMark x1="42222" y1="9302" x2="39556" y2="4651"/>
                        <a14:foregroundMark x1="84889" y1="5233" x2="83111" y2="2326"/>
                        <a14:foregroundMark x1="40444" y1="3488" x2="36889" y2="2326"/>
                        <a14:backgroundMark x1="92889" y1="94767" x2="56889" y2="98256"/>
                        <a14:backgroundMark x1="68889" y1="86628" x2="69333" y2="94186"/>
                        <a14:backgroundMark x1="80444" y1="97674" x2="92444" y2="98837"/>
                        <a14:backgroundMark x1="60444" y1="98256" x2="69333" y2="99419"/>
                        <a14:backgroundMark x1="96000" y1="93605" x2="85333" y2="99419"/>
                        <a14:backgroundMark x1="48889" y1="97674" x2="46667" y2="99419"/>
                        <a14:backgroundMark x1="81778" y1="21512" x2="80889" y2="18605"/>
                        <a14:backgroundMark x1="77333" y1="19767" x2="77333" y2="19767"/>
                        <a14:backgroundMark x1="77778" y1="19186" x2="78222" y2="20349"/>
                      </a14:backgroundRemoval>
                    </a14:imgEffect>
                  </a14:imgLayer>
                </a14:imgProps>
              </a:ext>
              <a:ext uri="{28A0092B-C50C-407E-A947-70E740481C1C}">
                <a14:useLocalDpi xmlns:a14="http://schemas.microsoft.com/office/drawing/2010/main"/>
              </a:ext>
            </a:extLst>
          </a:blip>
          <a:srcRect/>
          <a:stretch/>
        </p:blipFill>
        <p:spPr>
          <a:xfrm>
            <a:off x="0" y="1352035"/>
            <a:ext cx="2859741" cy="2188883"/>
          </a:xfrm>
          <a:prstGeom prst="rect">
            <a:avLst/>
          </a:prstGeom>
        </p:spPr>
      </p:pic>
      <p:sp>
        <p:nvSpPr>
          <p:cNvPr id="11" name="Llamada rectangular redondeada 10">
            <a:extLst>
              <a:ext uri="{FF2B5EF4-FFF2-40B4-BE49-F238E27FC236}">
                <a16:creationId xmlns:a16="http://schemas.microsoft.com/office/drawing/2014/main" id="{D0E987DF-153A-854B-AEBE-1B98A192D3F7}"/>
              </a:ext>
            </a:extLst>
          </p:cNvPr>
          <p:cNvSpPr/>
          <p:nvPr/>
        </p:nvSpPr>
        <p:spPr>
          <a:xfrm>
            <a:off x="3069421" y="1582072"/>
            <a:ext cx="2993148" cy="981456"/>
          </a:xfrm>
          <a:prstGeom prst="wedgeRoundRectCallout">
            <a:avLst>
              <a:gd name="adj1" fmla="val -61043"/>
              <a:gd name="adj2" fmla="val -41629"/>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i="1" dirty="0">
                <a:solidFill>
                  <a:schemeClr val="accent5">
                    <a:lumMod val="50000"/>
                  </a:schemeClr>
                </a:solidFill>
              </a:rPr>
              <a:t>Do </a:t>
            </a:r>
            <a:r>
              <a:rPr lang="es-GB" sz="2000" b="1" i="1">
                <a:solidFill>
                  <a:schemeClr val="accent5">
                    <a:lumMod val="50000"/>
                  </a:schemeClr>
                </a:solidFill>
              </a:rPr>
              <a:t>you </a:t>
            </a:r>
            <a:r>
              <a:rPr lang="es-ES" sz="2000" b="1" i="1" dirty="0" err="1">
                <a:solidFill>
                  <a:schemeClr val="accent5">
                    <a:lumMod val="50000"/>
                  </a:schemeClr>
                </a:solidFill>
              </a:rPr>
              <a:t>prefer</a:t>
            </a:r>
            <a:r>
              <a:rPr lang="es-GB" sz="2000" b="1" i="1">
                <a:solidFill>
                  <a:schemeClr val="accent5">
                    <a:lumMod val="50000"/>
                  </a:schemeClr>
                </a:solidFill>
              </a:rPr>
              <a:t> </a:t>
            </a:r>
            <a:r>
              <a:rPr lang="es-GB" sz="2000" b="1" i="1" dirty="0">
                <a:solidFill>
                  <a:schemeClr val="accent5">
                    <a:lumMod val="50000"/>
                  </a:schemeClr>
                </a:solidFill>
              </a:rPr>
              <a:t>them </a:t>
            </a:r>
            <a:r>
              <a:rPr lang="es-GB" sz="2000" dirty="0">
                <a:solidFill>
                  <a:schemeClr val="accent5">
                    <a:lumMod val="50000"/>
                  </a:schemeClr>
                </a:solidFill>
              </a:rPr>
              <a:t>big or small?</a:t>
            </a:r>
          </a:p>
        </p:txBody>
      </p:sp>
      <p:sp>
        <p:nvSpPr>
          <p:cNvPr id="12" name="Llamada rectangular redondeada 11">
            <a:extLst>
              <a:ext uri="{FF2B5EF4-FFF2-40B4-BE49-F238E27FC236}">
                <a16:creationId xmlns:a16="http://schemas.microsoft.com/office/drawing/2014/main" id="{B9147531-A1C7-1941-A40D-3F8008321071}"/>
              </a:ext>
            </a:extLst>
          </p:cNvPr>
          <p:cNvSpPr/>
          <p:nvPr/>
        </p:nvSpPr>
        <p:spPr>
          <a:xfrm>
            <a:off x="3037200" y="2455098"/>
            <a:ext cx="2847910" cy="1533345"/>
          </a:xfrm>
          <a:prstGeom prst="wedgeRoundRectCallout">
            <a:avLst>
              <a:gd name="adj1" fmla="val 42871"/>
              <a:gd name="adj2" fmla="val 61725"/>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chemeClr val="accent5">
                    <a:lumMod val="50000"/>
                  </a:schemeClr>
                </a:solidFill>
              </a:rPr>
              <a:t>Mmmm, </a:t>
            </a:r>
            <a:r>
              <a:rPr lang="es-GB" sz="2000">
                <a:solidFill>
                  <a:schemeClr val="accent5">
                    <a:lumMod val="50000"/>
                  </a:schemeClr>
                </a:solidFill>
              </a:rPr>
              <a:t>big</a:t>
            </a:r>
            <a:r>
              <a:rPr lang="es-GB" sz="2000" dirty="0">
                <a:solidFill>
                  <a:schemeClr val="accent5">
                    <a:lumMod val="50000"/>
                  </a:schemeClr>
                </a:solidFill>
              </a:rPr>
              <a:t>. I also want to </a:t>
            </a:r>
            <a:r>
              <a:rPr lang="es-GB" sz="2000">
                <a:solidFill>
                  <a:schemeClr val="accent5">
                    <a:lumMod val="50000"/>
                  </a:schemeClr>
                </a:solidFill>
              </a:rPr>
              <a:t>buy </a:t>
            </a:r>
            <a:r>
              <a:rPr lang="en-GB" sz="2000" b="1">
                <a:solidFill>
                  <a:schemeClr val="accent5">
                    <a:lumMod val="50000"/>
                  </a:schemeClr>
                </a:solidFill>
              </a:rPr>
              <a:t>fruit and</a:t>
            </a:r>
            <a:r>
              <a:rPr lang="es-GB" sz="2000" b="1">
                <a:solidFill>
                  <a:schemeClr val="accent5">
                    <a:lumMod val="50000"/>
                  </a:schemeClr>
                </a:solidFill>
              </a:rPr>
              <a:t> </a:t>
            </a:r>
            <a:r>
              <a:rPr lang="es-ES" sz="2000" b="1" i="1">
                <a:solidFill>
                  <a:schemeClr val="accent5">
                    <a:lumMod val="50000"/>
                  </a:schemeClr>
                </a:solidFill>
              </a:rPr>
              <a:t>vegetables</a:t>
            </a:r>
            <a:r>
              <a:rPr lang="es-GB" sz="2000">
                <a:solidFill>
                  <a:schemeClr val="accent5">
                    <a:lumMod val="50000"/>
                  </a:schemeClr>
                </a:solidFill>
              </a:rPr>
              <a:t>. </a:t>
            </a:r>
            <a:endParaRPr lang="es-GB" sz="2000" dirty="0">
              <a:solidFill>
                <a:schemeClr val="accent5">
                  <a:lumMod val="50000"/>
                </a:schemeClr>
              </a:solidFill>
            </a:endParaRPr>
          </a:p>
        </p:txBody>
      </p:sp>
      <p:sp>
        <p:nvSpPr>
          <p:cNvPr id="13" name="Llamada rectangular redondeada 12">
            <a:extLst>
              <a:ext uri="{FF2B5EF4-FFF2-40B4-BE49-F238E27FC236}">
                <a16:creationId xmlns:a16="http://schemas.microsoft.com/office/drawing/2014/main" id="{364ACC22-0C2F-BA44-8340-50DEEDEC39B5}"/>
              </a:ext>
            </a:extLst>
          </p:cNvPr>
          <p:cNvSpPr/>
          <p:nvPr/>
        </p:nvSpPr>
        <p:spPr>
          <a:xfrm>
            <a:off x="2321926" y="3973722"/>
            <a:ext cx="3333005" cy="1234079"/>
          </a:xfrm>
          <a:prstGeom prst="wedgeRoundRectCallout">
            <a:avLst>
              <a:gd name="adj1" fmla="val -46502"/>
              <a:gd name="adj2" fmla="val -88746"/>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chemeClr val="accent5">
                    <a:lumMod val="50000"/>
                  </a:schemeClr>
                </a:solidFill>
              </a:rPr>
              <a:t>Look – I have some fresh apples. </a:t>
            </a:r>
            <a:r>
              <a:rPr lang="en-GB" sz="2000" b="1" i="1">
                <a:solidFill>
                  <a:schemeClr val="accent5">
                    <a:lumMod val="50000"/>
                  </a:schemeClr>
                </a:solidFill>
              </a:rPr>
              <a:t>You can try </a:t>
            </a:r>
            <a:r>
              <a:rPr lang="en-GB" sz="2000">
                <a:solidFill>
                  <a:schemeClr val="accent5">
                    <a:lumMod val="50000"/>
                  </a:schemeClr>
                </a:solidFill>
              </a:rPr>
              <a:t>one if you like.</a:t>
            </a:r>
            <a:endParaRPr lang="es-GB" sz="2000" dirty="0">
              <a:solidFill>
                <a:schemeClr val="accent5">
                  <a:lumMod val="50000"/>
                </a:schemeClr>
              </a:solidFill>
            </a:endParaRPr>
          </a:p>
        </p:txBody>
      </p:sp>
      <p:sp>
        <p:nvSpPr>
          <p:cNvPr id="14" name="Llamada rectangular redondeada 13">
            <a:extLst>
              <a:ext uri="{FF2B5EF4-FFF2-40B4-BE49-F238E27FC236}">
                <a16:creationId xmlns:a16="http://schemas.microsoft.com/office/drawing/2014/main" id="{425E17B9-A94F-AA4F-88F8-C70C2C6A8588}"/>
              </a:ext>
            </a:extLst>
          </p:cNvPr>
          <p:cNvSpPr/>
          <p:nvPr/>
        </p:nvSpPr>
        <p:spPr>
          <a:xfrm>
            <a:off x="2853780" y="5214147"/>
            <a:ext cx="2828688" cy="979023"/>
          </a:xfrm>
          <a:prstGeom prst="wedgeRoundRectCallout">
            <a:avLst>
              <a:gd name="adj1" fmla="val 56054"/>
              <a:gd name="adj2" fmla="val -85116"/>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chemeClr val="accent5">
                    <a:lumMod val="50000"/>
                  </a:schemeClr>
                </a:solidFill>
              </a:rPr>
              <a:t>Perfect, thank you</a:t>
            </a:r>
            <a:r>
              <a:rPr lang="es-GB" sz="2000">
                <a:solidFill>
                  <a:schemeClr val="accent5">
                    <a:lumMod val="50000"/>
                  </a:schemeClr>
                </a:solidFill>
              </a:rPr>
              <a:t>! </a:t>
            </a:r>
            <a:r>
              <a:rPr lang="es-GB" sz="2000" b="1" i="1" dirty="0">
                <a:solidFill>
                  <a:schemeClr val="accent5">
                    <a:lumMod val="50000"/>
                  </a:schemeClr>
                </a:solidFill>
              </a:rPr>
              <a:t>I need them</a:t>
            </a:r>
            <a:r>
              <a:rPr lang="es-GB" sz="2000" dirty="0">
                <a:solidFill>
                  <a:schemeClr val="accent5">
                    <a:lumMod val="50000"/>
                  </a:schemeClr>
                </a:solidFill>
              </a:rPr>
              <a:t> for a traditional dish.</a:t>
            </a:r>
          </a:p>
        </p:txBody>
      </p:sp>
      <p:sp>
        <p:nvSpPr>
          <p:cNvPr id="16" name="CuadroTexto 15">
            <a:extLst>
              <a:ext uri="{FF2B5EF4-FFF2-40B4-BE49-F238E27FC236}">
                <a16:creationId xmlns:a16="http://schemas.microsoft.com/office/drawing/2014/main" id="{AB515FF7-62D4-E04D-AB14-E6C8AF3E6865}"/>
              </a:ext>
            </a:extLst>
          </p:cNvPr>
          <p:cNvSpPr txBox="1"/>
          <p:nvPr/>
        </p:nvSpPr>
        <p:spPr>
          <a:xfrm>
            <a:off x="3900841" y="707148"/>
            <a:ext cx="327334" cy="400110"/>
          </a:xfrm>
          <a:prstGeom prst="rect">
            <a:avLst/>
          </a:prstGeom>
          <a:noFill/>
        </p:spPr>
        <p:txBody>
          <a:bodyPr wrap="none" rtlCol="0">
            <a:spAutoFit/>
          </a:bodyPr>
          <a:lstStyle/>
          <a:p>
            <a:r>
              <a:rPr lang="es-GB" sz="2000" b="1" dirty="0">
                <a:solidFill>
                  <a:schemeClr val="accent5">
                    <a:lumMod val="50000"/>
                  </a:schemeClr>
                </a:solidFill>
                <a:highlight>
                  <a:srgbClr val="E3EAFD"/>
                </a:highlight>
              </a:rPr>
              <a:t>1</a:t>
            </a:r>
          </a:p>
        </p:txBody>
      </p:sp>
      <p:sp>
        <p:nvSpPr>
          <p:cNvPr id="17" name="CuadroTexto 16">
            <a:extLst>
              <a:ext uri="{FF2B5EF4-FFF2-40B4-BE49-F238E27FC236}">
                <a16:creationId xmlns:a16="http://schemas.microsoft.com/office/drawing/2014/main" id="{B5439199-E481-D343-B12B-7CA6C7D47E4A}"/>
              </a:ext>
            </a:extLst>
          </p:cNvPr>
          <p:cNvSpPr txBox="1"/>
          <p:nvPr/>
        </p:nvSpPr>
        <p:spPr>
          <a:xfrm>
            <a:off x="3069462" y="1561380"/>
            <a:ext cx="328936" cy="400110"/>
          </a:xfrm>
          <a:prstGeom prst="rect">
            <a:avLst/>
          </a:prstGeom>
          <a:noFill/>
        </p:spPr>
        <p:txBody>
          <a:bodyPr wrap="none" rtlCol="0">
            <a:spAutoFit/>
          </a:bodyPr>
          <a:lstStyle/>
          <a:p>
            <a:r>
              <a:rPr lang="es-GB" sz="2000" b="1" dirty="0">
                <a:solidFill>
                  <a:schemeClr val="accent5">
                    <a:lumMod val="50000"/>
                  </a:schemeClr>
                </a:solidFill>
                <a:highlight>
                  <a:srgbClr val="E3EAFD"/>
                </a:highlight>
              </a:rPr>
              <a:t>2</a:t>
            </a:r>
          </a:p>
        </p:txBody>
      </p:sp>
      <p:sp>
        <p:nvSpPr>
          <p:cNvPr id="18" name="CuadroTexto 17">
            <a:extLst>
              <a:ext uri="{FF2B5EF4-FFF2-40B4-BE49-F238E27FC236}">
                <a16:creationId xmlns:a16="http://schemas.microsoft.com/office/drawing/2014/main" id="{61810B9C-2283-9840-BAF4-786A0FA8B84F}"/>
              </a:ext>
            </a:extLst>
          </p:cNvPr>
          <p:cNvSpPr txBox="1"/>
          <p:nvPr/>
        </p:nvSpPr>
        <p:spPr>
          <a:xfrm>
            <a:off x="3016165" y="2524832"/>
            <a:ext cx="328936" cy="400110"/>
          </a:xfrm>
          <a:prstGeom prst="rect">
            <a:avLst/>
          </a:prstGeom>
          <a:noFill/>
        </p:spPr>
        <p:txBody>
          <a:bodyPr wrap="none" rtlCol="0">
            <a:spAutoFit/>
          </a:bodyPr>
          <a:lstStyle/>
          <a:p>
            <a:r>
              <a:rPr lang="es-GB" sz="2000" b="1" dirty="0">
                <a:solidFill>
                  <a:schemeClr val="accent5">
                    <a:lumMod val="50000"/>
                  </a:schemeClr>
                </a:solidFill>
                <a:highlight>
                  <a:srgbClr val="E3EAFD"/>
                </a:highlight>
              </a:rPr>
              <a:t>3</a:t>
            </a:r>
          </a:p>
        </p:txBody>
      </p:sp>
      <p:sp>
        <p:nvSpPr>
          <p:cNvPr id="21" name="Llamada rectangular redondeada 20">
            <a:extLst>
              <a:ext uri="{FF2B5EF4-FFF2-40B4-BE49-F238E27FC236}">
                <a16:creationId xmlns:a16="http://schemas.microsoft.com/office/drawing/2014/main" id="{07D32D5D-6227-0249-89D3-01E310B61EE8}"/>
              </a:ext>
            </a:extLst>
          </p:cNvPr>
          <p:cNvSpPr/>
          <p:nvPr/>
        </p:nvSpPr>
        <p:spPr>
          <a:xfrm>
            <a:off x="6634277" y="669868"/>
            <a:ext cx="2834568" cy="981456"/>
          </a:xfrm>
          <a:prstGeom prst="wedgeRoundRectCallout">
            <a:avLst>
              <a:gd name="adj1" fmla="val -52326"/>
              <a:gd name="adj2" fmla="val 154972"/>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Hola</a:t>
            </a:r>
            <a:r>
              <a:rPr lang="es-GB" sz="2000">
                <a:solidFill>
                  <a:schemeClr val="accent5">
                    <a:lumMod val="50000"/>
                  </a:schemeClr>
                </a:solidFill>
              </a:rPr>
              <a:t>, ¿cuánto </a:t>
            </a:r>
            <a:r>
              <a:rPr lang="es-GB" sz="2000" dirty="0">
                <a:solidFill>
                  <a:schemeClr val="accent5">
                    <a:lumMod val="50000"/>
                  </a:schemeClr>
                </a:solidFill>
              </a:rPr>
              <a:t>_________ los huevos?</a:t>
            </a:r>
          </a:p>
        </p:txBody>
      </p:sp>
      <p:sp>
        <p:nvSpPr>
          <p:cNvPr id="22" name="CuadroTexto 21">
            <a:extLst>
              <a:ext uri="{FF2B5EF4-FFF2-40B4-BE49-F238E27FC236}">
                <a16:creationId xmlns:a16="http://schemas.microsoft.com/office/drawing/2014/main" id="{A7062474-4E3F-8E41-A3D2-86DB282865C9}"/>
              </a:ext>
            </a:extLst>
          </p:cNvPr>
          <p:cNvSpPr txBox="1"/>
          <p:nvPr/>
        </p:nvSpPr>
        <p:spPr>
          <a:xfrm>
            <a:off x="9141511" y="704866"/>
            <a:ext cx="327334" cy="400110"/>
          </a:xfrm>
          <a:prstGeom prst="rect">
            <a:avLst/>
          </a:prstGeom>
          <a:noFill/>
        </p:spPr>
        <p:txBody>
          <a:bodyPr wrap="none" rtlCol="0">
            <a:spAutoFit/>
          </a:bodyPr>
          <a:lstStyle/>
          <a:p>
            <a:r>
              <a:rPr lang="es-GB" sz="2000" b="1" dirty="0">
                <a:solidFill>
                  <a:schemeClr val="accent5">
                    <a:lumMod val="50000"/>
                  </a:schemeClr>
                </a:solidFill>
                <a:highlight>
                  <a:srgbClr val="E3EAFD"/>
                </a:highlight>
              </a:rPr>
              <a:t>1</a:t>
            </a:r>
          </a:p>
        </p:txBody>
      </p:sp>
      <p:sp>
        <p:nvSpPr>
          <p:cNvPr id="23" name="Llamada rectangular redondeada 22">
            <a:extLst>
              <a:ext uri="{FF2B5EF4-FFF2-40B4-BE49-F238E27FC236}">
                <a16:creationId xmlns:a16="http://schemas.microsoft.com/office/drawing/2014/main" id="{0FF77DE0-B8C3-C743-95FA-0900D5C4E966}"/>
              </a:ext>
            </a:extLst>
          </p:cNvPr>
          <p:cNvSpPr/>
          <p:nvPr/>
        </p:nvSpPr>
        <p:spPr>
          <a:xfrm>
            <a:off x="6535861" y="1641179"/>
            <a:ext cx="3075329" cy="981456"/>
          </a:xfrm>
          <a:prstGeom prst="wedgeRoundRectCallout">
            <a:avLst>
              <a:gd name="adj1" fmla="val -62631"/>
              <a:gd name="adj2" fmla="val -25692"/>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a:solidFill>
                  <a:schemeClr val="accent5">
                    <a:lumMod val="50000"/>
                  </a:schemeClr>
                </a:solidFill>
              </a:rPr>
              <a:t>¿___ _______</a:t>
            </a:r>
            <a:r>
              <a:rPr lang="es-ES" sz="2000" dirty="0">
                <a:solidFill>
                  <a:schemeClr val="accent5">
                    <a:lumMod val="50000"/>
                  </a:schemeClr>
                </a:solidFill>
              </a:rPr>
              <a:t>_</a:t>
            </a:r>
            <a:r>
              <a:rPr lang="es-GB" sz="2000">
                <a:solidFill>
                  <a:schemeClr val="accent5">
                    <a:lumMod val="50000"/>
                  </a:schemeClr>
                </a:solidFill>
              </a:rPr>
              <a:t>_ </a:t>
            </a:r>
            <a:r>
              <a:rPr lang="es-GB" sz="2000" dirty="0">
                <a:solidFill>
                  <a:schemeClr val="accent5">
                    <a:lumMod val="50000"/>
                  </a:schemeClr>
                </a:solidFill>
              </a:rPr>
              <a:t>grandes o pequeños?</a:t>
            </a:r>
          </a:p>
        </p:txBody>
      </p:sp>
      <p:sp>
        <p:nvSpPr>
          <p:cNvPr id="24" name="CuadroTexto 23">
            <a:extLst>
              <a:ext uri="{FF2B5EF4-FFF2-40B4-BE49-F238E27FC236}">
                <a16:creationId xmlns:a16="http://schemas.microsoft.com/office/drawing/2014/main" id="{74CDB4E7-186D-E54F-BD89-8BE04DD84C3D}"/>
              </a:ext>
            </a:extLst>
          </p:cNvPr>
          <p:cNvSpPr txBox="1"/>
          <p:nvPr/>
        </p:nvSpPr>
        <p:spPr>
          <a:xfrm>
            <a:off x="9304377" y="1641179"/>
            <a:ext cx="328936" cy="400110"/>
          </a:xfrm>
          <a:prstGeom prst="rect">
            <a:avLst/>
          </a:prstGeom>
          <a:noFill/>
        </p:spPr>
        <p:txBody>
          <a:bodyPr wrap="none" rtlCol="0">
            <a:spAutoFit/>
          </a:bodyPr>
          <a:lstStyle/>
          <a:p>
            <a:r>
              <a:rPr lang="es-GB" sz="2000" b="1" dirty="0">
                <a:solidFill>
                  <a:schemeClr val="accent5">
                    <a:lumMod val="50000"/>
                  </a:schemeClr>
                </a:solidFill>
                <a:highlight>
                  <a:srgbClr val="E3EAFD"/>
                </a:highlight>
              </a:rPr>
              <a:t>2</a:t>
            </a:r>
          </a:p>
        </p:txBody>
      </p:sp>
      <p:sp>
        <p:nvSpPr>
          <p:cNvPr id="25" name="Llamada rectangular redondeada 24">
            <a:extLst>
              <a:ext uri="{FF2B5EF4-FFF2-40B4-BE49-F238E27FC236}">
                <a16:creationId xmlns:a16="http://schemas.microsoft.com/office/drawing/2014/main" id="{B1EB5905-0A66-7840-BF24-BB47826F58F2}"/>
              </a:ext>
            </a:extLst>
          </p:cNvPr>
          <p:cNvSpPr/>
          <p:nvPr/>
        </p:nvSpPr>
        <p:spPr>
          <a:xfrm>
            <a:off x="6535862" y="2573397"/>
            <a:ext cx="3331121" cy="1434046"/>
          </a:xfrm>
          <a:prstGeom prst="wedgeRoundRectCallout">
            <a:avLst>
              <a:gd name="adj1" fmla="val -51013"/>
              <a:gd name="adj2" fmla="val 5178"/>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a:solidFill>
                  <a:schemeClr val="accent5">
                    <a:lumMod val="50000"/>
                  </a:schemeClr>
                </a:solidFill>
              </a:rPr>
              <a:t>Mmm, </a:t>
            </a:r>
            <a:r>
              <a:rPr lang="es-GB" sz="2000">
                <a:solidFill>
                  <a:schemeClr val="accent5">
                    <a:lumMod val="50000"/>
                  </a:schemeClr>
                </a:solidFill>
              </a:rPr>
              <a:t>grandes</a:t>
            </a:r>
            <a:r>
              <a:rPr lang="es-GB" sz="2000" dirty="0">
                <a:solidFill>
                  <a:schemeClr val="accent5">
                    <a:lumMod val="50000"/>
                  </a:schemeClr>
                </a:solidFill>
              </a:rPr>
              <a:t>. También quiero </a:t>
            </a:r>
            <a:r>
              <a:rPr lang="es-GB" sz="2000">
                <a:solidFill>
                  <a:schemeClr val="accent5">
                    <a:lumMod val="50000"/>
                  </a:schemeClr>
                </a:solidFill>
              </a:rPr>
              <a:t>comprar </a:t>
            </a:r>
            <a:r>
              <a:rPr lang="es-ES" sz="2000">
                <a:solidFill>
                  <a:schemeClr val="accent5">
                    <a:lumMod val="50000"/>
                  </a:schemeClr>
                </a:solidFill>
              </a:rPr>
              <a:t>_________             __________</a:t>
            </a:r>
            <a:r>
              <a:rPr lang="es-GB" sz="2000">
                <a:solidFill>
                  <a:schemeClr val="accent5">
                    <a:lumMod val="50000"/>
                  </a:schemeClr>
                </a:solidFill>
              </a:rPr>
              <a:t>. </a:t>
            </a:r>
            <a:endParaRPr lang="es-GB" sz="2000" dirty="0">
              <a:solidFill>
                <a:schemeClr val="accent5">
                  <a:lumMod val="50000"/>
                </a:schemeClr>
              </a:solidFill>
            </a:endParaRPr>
          </a:p>
        </p:txBody>
      </p:sp>
      <p:sp>
        <p:nvSpPr>
          <p:cNvPr id="26" name="CuadroTexto 25">
            <a:extLst>
              <a:ext uri="{FF2B5EF4-FFF2-40B4-BE49-F238E27FC236}">
                <a16:creationId xmlns:a16="http://schemas.microsoft.com/office/drawing/2014/main" id="{B0D985FD-CB82-814F-8D7F-0F0F26842589}"/>
              </a:ext>
            </a:extLst>
          </p:cNvPr>
          <p:cNvSpPr txBox="1"/>
          <p:nvPr/>
        </p:nvSpPr>
        <p:spPr>
          <a:xfrm>
            <a:off x="9446722" y="2629605"/>
            <a:ext cx="328936" cy="400110"/>
          </a:xfrm>
          <a:prstGeom prst="rect">
            <a:avLst/>
          </a:prstGeom>
          <a:noFill/>
        </p:spPr>
        <p:txBody>
          <a:bodyPr wrap="none" rtlCol="0">
            <a:spAutoFit/>
          </a:bodyPr>
          <a:lstStyle/>
          <a:p>
            <a:r>
              <a:rPr lang="es-GB" sz="2000" b="1" dirty="0">
                <a:solidFill>
                  <a:schemeClr val="accent5">
                    <a:lumMod val="50000"/>
                  </a:schemeClr>
                </a:solidFill>
                <a:highlight>
                  <a:srgbClr val="E3EAFD"/>
                </a:highlight>
              </a:rPr>
              <a:t>3</a:t>
            </a:r>
          </a:p>
        </p:txBody>
      </p:sp>
      <p:sp>
        <p:nvSpPr>
          <p:cNvPr id="27" name="Llamada rectangular redondeada 26">
            <a:extLst>
              <a:ext uri="{FF2B5EF4-FFF2-40B4-BE49-F238E27FC236}">
                <a16:creationId xmlns:a16="http://schemas.microsoft.com/office/drawing/2014/main" id="{EA79F037-D938-B543-893D-823E93202F75}"/>
              </a:ext>
            </a:extLst>
          </p:cNvPr>
          <p:cNvSpPr/>
          <p:nvPr/>
        </p:nvSpPr>
        <p:spPr>
          <a:xfrm>
            <a:off x="6719450" y="3978195"/>
            <a:ext cx="3210117" cy="1229606"/>
          </a:xfrm>
          <a:prstGeom prst="wedgeRoundRectCallout">
            <a:avLst>
              <a:gd name="adj1" fmla="val -71340"/>
              <a:gd name="adj2" fmla="val -43388"/>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chemeClr val="accent5">
                    <a:lumMod val="50000"/>
                  </a:schemeClr>
                </a:solidFill>
              </a:rPr>
              <a:t>Mira – tengo unas manzanas frescas. ______________ una si quieres.</a:t>
            </a:r>
            <a:endParaRPr lang="es-GB" sz="2000" dirty="0">
              <a:solidFill>
                <a:schemeClr val="accent5">
                  <a:lumMod val="50000"/>
                </a:schemeClr>
              </a:solidFill>
            </a:endParaRPr>
          </a:p>
        </p:txBody>
      </p:sp>
      <p:sp>
        <p:nvSpPr>
          <p:cNvPr id="28" name="CuadroTexto 27">
            <a:extLst>
              <a:ext uri="{FF2B5EF4-FFF2-40B4-BE49-F238E27FC236}">
                <a16:creationId xmlns:a16="http://schemas.microsoft.com/office/drawing/2014/main" id="{A93C9A72-7BF7-1442-82A5-3CDB887906A5}"/>
              </a:ext>
            </a:extLst>
          </p:cNvPr>
          <p:cNvSpPr txBox="1"/>
          <p:nvPr/>
        </p:nvSpPr>
        <p:spPr>
          <a:xfrm>
            <a:off x="2321926" y="4743701"/>
            <a:ext cx="328936" cy="400110"/>
          </a:xfrm>
          <a:prstGeom prst="rect">
            <a:avLst/>
          </a:prstGeom>
          <a:noFill/>
        </p:spPr>
        <p:txBody>
          <a:bodyPr wrap="none" rtlCol="0">
            <a:spAutoFit/>
          </a:bodyPr>
          <a:lstStyle/>
          <a:p>
            <a:r>
              <a:rPr lang="es-GB" sz="2000" b="1" dirty="0">
                <a:solidFill>
                  <a:schemeClr val="accent5">
                    <a:lumMod val="50000"/>
                  </a:schemeClr>
                </a:solidFill>
                <a:highlight>
                  <a:srgbClr val="E3EAFD"/>
                </a:highlight>
              </a:rPr>
              <a:t>4</a:t>
            </a:r>
          </a:p>
        </p:txBody>
      </p:sp>
      <p:sp>
        <p:nvSpPr>
          <p:cNvPr id="30" name="CuadroTexto 29">
            <a:extLst>
              <a:ext uri="{FF2B5EF4-FFF2-40B4-BE49-F238E27FC236}">
                <a16:creationId xmlns:a16="http://schemas.microsoft.com/office/drawing/2014/main" id="{4C626FF4-B3D8-874E-8DF6-0042C374F50F}"/>
              </a:ext>
            </a:extLst>
          </p:cNvPr>
          <p:cNvSpPr txBox="1"/>
          <p:nvPr/>
        </p:nvSpPr>
        <p:spPr>
          <a:xfrm>
            <a:off x="2818531" y="5530688"/>
            <a:ext cx="374822" cy="411706"/>
          </a:xfrm>
          <a:prstGeom prst="rect">
            <a:avLst/>
          </a:prstGeom>
          <a:noFill/>
        </p:spPr>
        <p:txBody>
          <a:bodyPr wrap="square" rtlCol="0">
            <a:spAutoFit/>
          </a:bodyPr>
          <a:lstStyle/>
          <a:p>
            <a:r>
              <a:rPr lang="es-GB" sz="2000" b="1" dirty="0">
                <a:solidFill>
                  <a:schemeClr val="accent5">
                    <a:lumMod val="50000"/>
                  </a:schemeClr>
                </a:solidFill>
                <a:highlight>
                  <a:srgbClr val="E3EAFD"/>
                </a:highlight>
              </a:rPr>
              <a:t>5</a:t>
            </a:r>
          </a:p>
        </p:txBody>
      </p:sp>
      <p:pic>
        <p:nvPicPr>
          <p:cNvPr id="15" name="Imagen 14" descr="Dibujo animado de un personaje animado&#10;&#10;Descripción generada automáticamente con confianza media">
            <a:extLst>
              <a:ext uri="{FF2B5EF4-FFF2-40B4-BE49-F238E27FC236}">
                <a16:creationId xmlns:a16="http://schemas.microsoft.com/office/drawing/2014/main" id="{8AABBDBE-CB6C-5743-904C-19A01B0C0F76}"/>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ackgroundRemoval t="10000" b="90556" l="0" r="100000">
                        <a14:foregroundMark x1="63333" y1="23889" x2="64561" y2="31111"/>
                        <a14:foregroundMark x1="75263" y1="26852" x2="76140" y2="30926"/>
                        <a14:foregroundMark x1="40526" y1="75278" x2="28246" y2="77685"/>
                        <a14:foregroundMark x1="41053" y1="74167" x2="38947" y2="82037"/>
                        <a14:foregroundMark x1="38947" y1="82037" x2="38947" y2="82037"/>
                        <a14:foregroundMark x1="31754" y1="87685" x2="32105" y2="89167"/>
                        <a14:foregroundMark x1="77895" y1="89352" x2="72456" y2="90556"/>
                        <a14:backgroundMark x1="26491" y1="70833" x2="26491" y2="70833"/>
                      </a14:backgroundRemoval>
                    </a14:imgEffect>
                  </a14:imgLayer>
                </a14:imgProps>
              </a:ext>
              <a:ext uri="{28A0092B-C50C-407E-A947-70E740481C1C}">
                <a14:useLocalDpi xmlns:a14="http://schemas.microsoft.com/office/drawing/2010/main"/>
              </a:ext>
            </a:extLst>
          </a:blip>
          <a:srcRect/>
          <a:stretch/>
        </p:blipFill>
        <p:spPr>
          <a:xfrm flipH="1">
            <a:off x="5428548" y="2387582"/>
            <a:ext cx="1891002" cy="3586086"/>
          </a:xfrm>
          <a:prstGeom prst="rect">
            <a:avLst/>
          </a:prstGeom>
          <a:effectLst>
            <a:outerShdw blurRad="76200" dist="317500" dir="18900000" sy="23000" kx="-1200000" algn="bl" rotWithShape="0">
              <a:prstClr val="black">
                <a:alpha val="20000"/>
              </a:prstClr>
            </a:outerShdw>
          </a:effectLst>
        </p:spPr>
      </p:pic>
      <p:sp>
        <p:nvSpPr>
          <p:cNvPr id="31" name="CuadroTexto 30">
            <a:extLst>
              <a:ext uri="{FF2B5EF4-FFF2-40B4-BE49-F238E27FC236}">
                <a16:creationId xmlns:a16="http://schemas.microsoft.com/office/drawing/2014/main" id="{30CEFCDB-5851-E44E-BFBB-C68D4CBF88DA}"/>
              </a:ext>
            </a:extLst>
          </p:cNvPr>
          <p:cNvSpPr txBox="1"/>
          <p:nvPr/>
        </p:nvSpPr>
        <p:spPr>
          <a:xfrm>
            <a:off x="9633313" y="4040142"/>
            <a:ext cx="328936" cy="400110"/>
          </a:xfrm>
          <a:prstGeom prst="rect">
            <a:avLst/>
          </a:prstGeom>
          <a:noFill/>
        </p:spPr>
        <p:txBody>
          <a:bodyPr wrap="none" rtlCol="0">
            <a:spAutoFit/>
          </a:bodyPr>
          <a:lstStyle/>
          <a:p>
            <a:r>
              <a:rPr lang="es-GB" sz="2000" b="1" dirty="0">
                <a:solidFill>
                  <a:schemeClr val="accent5">
                    <a:lumMod val="50000"/>
                  </a:schemeClr>
                </a:solidFill>
                <a:highlight>
                  <a:srgbClr val="E3EAFD"/>
                </a:highlight>
              </a:rPr>
              <a:t>4</a:t>
            </a:r>
          </a:p>
        </p:txBody>
      </p:sp>
      <p:sp>
        <p:nvSpPr>
          <p:cNvPr id="29" name="Llamada rectangular redondeada 28">
            <a:extLst>
              <a:ext uri="{FF2B5EF4-FFF2-40B4-BE49-F238E27FC236}">
                <a16:creationId xmlns:a16="http://schemas.microsoft.com/office/drawing/2014/main" id="{5B8606A2-B569-304E-B110-9571E6FDED15}"/>
              </a:ext>
            </a:extLst>
          </p:cNvPr>
          <p:cNvSpPr/>
          <p:nvPr/>
        </p:nvSpPr>
        <p:spPr>
          <a:xfrm>
            <a:off x="6659939" y="5215274"/>
            <a:ext cx="3095835" cy="979023"/>
          </a:xfrm>
          <a:prstGeom prst="wedgeRoundRectCallout">
            <a:avLst>
              <a:gd name="adj1" fmla="val -50156"/>
              <a:gd name="adj2" fmla="val -58513"/>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a:solidFill>
                  <a:schemeClr val="accent5">
                    <a:lumMod val="50000"/>
                  </a:schemeClr>
                </a:solidFill>
              </a:rPr>
              <a:t>¡</a:t>
            </a:r>
            <a:r>
              <a:rPr lang="en-GB" sz="2000">
                <a:solidFill>
                  <a:schemeClr val="accent5">
                    <a:lumMod val="50000"/>
                  </a:schemeClr>
                </a:solidFill>
              </a:rPr>
              <a:t>Perfecto, gracias</a:t>
            </a:r>
            <a:r>
              <a:rPr lang="es-GB" sz="2000">
                <a:solidFill>
                  <a:schemeClr val="accent5">
                    <a:lumMod val="50000"/>
                  </a:schemeClr>
                </a:solidFill>
              </a:rPr>
              <a:t>!</a:t>
            </a:r>
            <a:r>
              <a:rPr lang="es-ES" sz="2000">
                <a:solidFill>
                  <a:schemeClr val="accent5">
                    <a:lumMod val="50000"/>
                  </a:schemeClr>
                </a:solidFill>
              </a:rPr>
              <a:t> </a:t>
            </a:r>
            <a:r>
              <a:rPr lang="en-GB" sz="2000">
                <a:solidFill>
                  <a:schemeClr val="accent5">
                    <a:lumMod val="50000"/>
                  </a:schemeClr>
                </a:solidFill>
              </a:rPr>
              <a:t>________</a:t>
            </a:r>
            <a:r>
              <a:rPr lang="es-GB" sz="2000">
                <a:solidFill>
                  <a:schemeClr val="accent5">
                    <a:lumMod val="50000"/>
                  </a:schemeClr>
                </a:solidFill>
              </a:rPr>
              <a:t>___</a:t>
            </a:r>
            <a:r>
              <a:rPr lang="es-ES" sz="2000">
                <a:solidFill>
                  <a:schemeClr val="accent5">
                    <a:lumMod val="50000"/>
                  </a:schemeClr>
                </a:solidFill>
              </a:rPr>
              <a:t>__</a:t>
            </a:r>
            <a:r>
              <a:rPr lang="es-GB" sz="2000">
                <a:solidFill>
                  <a:schemeClr val="accent5">
                    <a:lumMod val="50000"/>
                  </a:schemeClr>
                </a:solidFill>
              </a:rPr>
              <a:t> </a:t>
            </a:r>
            <a:r>
              <a:rPr lang="en-GB" sz="2000">
                <a:solidFill>
                  <a:schemeClr val="accent5">
                    <a:lumMod val="50000"/>
                  </a:schemeClr>
                </a:solidFill>
              </a:rPr>
              <a:t>para un plato tradicional</a:t>
            </a:r>
            <a:r>
              <a:rPr lang="es-GB" sz="2000">
                <a:solidFill>
                  <a:schemeClr val="accent5">
                    <a:lumMod val="50000"/>
                  </a:schemeClr>
                </a:solidFill>
              </a:rPr>
              <a:t>.</a:t>
            </a:r>
            <a:endParaRPr lang="es-GB" sz="2000" dirty="0">
              <a:solidFill>
                <a:schemeClr val="accent5">
                  <a:lumMod val="50000"/>
                </a:schemeClr>
              </a:solidFill>
            </a:endParaRPr>
          </a:p>
        </p:txBody>
      </p:sp>
      <p:sp>
        <p:nvSpPr>
          <p:cNvPr id="32" name="CuadroTexto 31">
            <a:extLst>
              <a:ext uri="{FF2B5EF4-FFF2-40B4-BE49-F238E27FC236}">
                <a16:creationId xmlns:a16="http://schemas.microsoft.com/office/drawing/2014/main" id="{A57F4D50-08E0-874E-99E4-BD70B7C9F252}"/>
              </a:ext>
            </a:extLst>
          </p:cNvPr>
          <p:cNvSpPr txBox="1"/>
          <p:nvPr/>
        </p:nvSpPr>
        <p:spPr>
          <a:xfrm>
            <a:off x="9517372" y="5469554"/>
            <a:ext cx="491695" cy="400110"/>
          </a:xfrm>
          <a:prstGeom prst="rect">
            <a:avLst/>
          </a:prstGeom>
          <a:noFill/>
        </p:spPr>
        <p:txBody>
          <a:bodyPr wrap="square" rtlCol="0">
            <a:spAutoFit/>
          </a:bodyPr>
          <a:lstStyle/>
          <a:p>
            <a:r>
              <a:rPr lang="es-GB" sz="2000" b="1" dirty="0">
                <a:solidFill>
                  <a:schemeClr val="accent5">
                    <a:lumMod val="50000"/>
                  </a:schemeClr>
                </a:solidFill>
                <a:highlight>
                  <a:srgbClr val="E3EAFD"/>
                </a:highlight>
              </a:rPr>
              <a:t>5</a:t>
            </a:r>
          </a:p>
        </p:txBody>
      </p:sp>
      <p:sp>
        <p:nvSpPr>
          <p:cNvPr id="3" name="CuadroTexto 2">
            <a:extLst>
              <a:ext uri="{FF2B5EF4-FFF2-40B4-BE49-F238E27FC236}">
                <a16:creationId xmlns:a16="http://schemas.microsoft.com/office/drawing/2014/main" id="{D7C4B328-439C-6B4C-B7DC-08226FC27AD9}"/>
              </a:ext>
            </a:extLst>
          </p:cNvPr>
          <p:cNvSpPr txBox="1"/>
          <p:nvPr/>
        </p:nvSpPr>
        <p:spPr>
          <a:xfrm>
            <a:off x="7298630" y="931004"/>
            <a:ext cx="1178528" cy="400110"/>
          </a:xfrm>
          <a:prstGeom prst="rect">
            <a:avLst/>
          </a:prstGeom>
          <a:noFill/>
        </p:spPr>
        <p:txBody>
          <a:bodyPr wrap="none" rtlCol="0">
            <a:spAutoFit/>
          </a:bodyPr>
          <a:lstStyle/>
          <a:p>
            <a:r>
              <a:rPr lang="es-GB" sz="2000" b="1" dirty="0">
                <a:solidFill>
                  <a:srgbClr val="F66400"/>
                </a:solidFill>
              </a:rPr>
              <a:t>cuestan</a:t>
            </a:r>
          </a:p>
        </p:txBody>
      </p:sp>
      <p:sp>
        <p:nvSpPr>
          <p:cNvPr id="33" name="CuadroTexto 32">
            <a:extLst>
              <a:ext uri="{FF2B5EF4-FFF2-40B4-BE49-F238E27FC236}">
                <a16:creationId xmlns:a16="http://schemas.microsoft.com/office/drawing/2014/main" id="{35F9BDAB-B82F-C84C-AE0E-0132E723B702}"/>
              </a:ext>
            </a:extLst>
          </p:cNvPr>
          <p:cNvSpPr txBox="1"/>
          <p:nvPr/>
        </p:nvSpPr>
        <p:spPr>
          <a:xfrm>
            <a:off x="7261325" y="1752351"/>
            <a:ext cx="572593" cy="400110"/>
          </a:xfrm>
          <a:prstGeom prst="rect">
            <a:avLst/>
          </a:prstGeom>
          <a:noFill/>
        </p:spPr>
        <p:txBody>
          <a:bodyPr wrap="none" rtlCol="0">
            <a:spAutoFit/>
          </a:bodyPr>
          <a:lstStyle/>
          <a:p>
            <a:r>
              <a:rPr lang="es-GB" sz="2000" b="1" dirty="0">
                <a:solidFill>
                  <a:srgbClr val="F66400"/>
                </a:solidFill>
              </a:rPr>
              <a:t>Los</a:t>
            </a:r>
          </a:p>
        </p:txBody>
      </p:sp>
      <p:sp>
        <p:nvSpPr>
          <p:cNvPr id="34" name="CuadroTexto 33">
            <a:extLst>
              <a:ext uri="{FF2B5EF4-FFF2-40B4-BE49-F238E27FC236}">
                <a16:creationId xmlns:a16="http://schemas.microsoft.com/office/drawing/2014/main" id="{3C266673-4C0D-424D-929A-44A4C41930A8}"/>
              </a:ext>
            </a:extLst>
          </p:cNvPr>
          <p:cNvSpPr txBox="1"/>
          <p:nvPr/>
        </p:nvSpPr>
        <p:spPr>
          <a:xfrm>
            <a:off x="8192423" y="3243205"/>
            <a:ext cx="960519" cy="400110"/>
          </a:xfrm>
          <a:prstGeom prst="rect">
            <a:avLst/>
          </a:prstGeom>
          <a:noFill/>
        </p:spPr>
        <p:txBody>
          <a:bodyPr wrap="none" rtlCol="0">
            <a:spAutoFit/>
          </a:bodyPr>
          <a:lstStyle/>
          <a:p>
            <a:r>
              <a:rPr lang="es-ES" sz="2000" b="1">
                <a:solidFill>
                  <a:srgbClr val="F66400"/>
                </a:solidFill>
              </a:rPr>
              <a:t>fruta y</a:t>
            </a:r>
            <a:endParaRPr lang="es-GB" sz="2000" b="1" dirty="0">
              <a:solidFill>
                <a:srgbClr val="F66400"/>
              </a:solidFill>
            </a:endParaRPr>
          </a:p>
        </p:txBody>
      </p:sp>
      <p:sp>
        <p:nvSpPr>
          <p:cNvPr id="38" name="CuadroTexto 37">
            <a:extLst>
              <a:ext uri="{FF2B5EF4-FFF2-40B4-BE49-F238E27FC236}">
                <a16:creationId xmlns:a16="http://schemas.microsoft.com/office/drawing/2014/main" id="{22A382AA-B790-9846-989A-65417C547B5A}"/>
              </a:ext>
            </a:extLst>
          </p:cNvPr>
          <p:cNvSpPr txBox="1"/>
          <p:nvPr/>
        </p:nvSpPr>
        <p:spPr>
          <a:xfrm>
            <a:off x="6793462" y="5491087"/>
            <a:ext cx="1709122" cy="400110"/>
          </a:xfrm>
          <a:prstGeom prst="rect">
            <a:avLst/>
          </a:prstGeom>
          <a:noFill/>
        </p:spPr>
        <p:txBody>
          <a:bodyPr wrap="none" rtlCol="0">
            <a:spAutoFit/>
          </a:bodyPr>
          <a:lstStyle/>
          <a:p>
            <a:r>
              <a:rPr lang="es-ES" sz="2000" b="1">
                <a:solidFill>
                  <a:srgbClr val="F66400"/>
                </a:solidFill>
              </a:rPr>
              <a:t>Las necesito</a:t>
            </a:r>
            <a:endParaRPr lang="es-GB" sz="2000" b="1" dirty="0">
              <a:solidFill>
                <a:srgbClr val="F66400"/>
              </a:solidFill>
            </a:endParaRPr>
          </a:p>
        </p:txBody>
      </p:sp>
      <p:sp>
        <p:nvSpPr>
          <p:cNvPr id="41" name="CuadroTexto 40">
            <a:extLst>
              <a:ext uri="{FF2B5EF4-FFF2-40B4-BE49-F238E27FC236}">
                <a16:creationId xmlns:a16="http://schemas.microsoft.com/office/drawing/2014/main" id="{BDB750EB-E5F3-1747-BC01-1813523BD4D0}"/>
              </a:ext>
            </a:extLst>
          </p:cNvPr>
          <p:cNvSpPr txBox="1"/>
          <p:nvPr/>
        </p:nvSpPr>
        <p:spPr>
          <a:xfrm>
            <a:off x="7752510" y="1756462"/>
            <a:ext cx="1253869" cy="400110"/>
          </a:xfrm>
          <a:prstGeom prst="rect">
            <a:avLst/>
          </a:prstGeom>
          <a:noFill/>
        </p:spPr>
        <p:txBody>
          <a:bodyPr wrap="none" rtlCol="0">
            <a:spAutoFit/>
          </a:bodyPr>
          <a:lstStyle/>
          <a:p>
            <a:r>
              <a:rPr lang="es-ES" sz="2000" b="1" dirty="0" err="1">
                <a:solidFill>
                  <a:srgbClr val="F66400"/>
                </a:solidFill>
              </a:rPr>
              <a:t>prefier</a:t>
            </a:r>
            <a:r>
              <a:rPr lang="es-GB" sz="2000" b="1">
                <a:solidFill>
                  <a:srgbClr val="F66400"/>
                </a:solidFill>
              </a:rPr>
              <a:t>es</a:t>
            </a:r>
            <a:endParaRPr lang="es-GB" sz="2000" b="1" dirty="0">
              <a:solidFill>
                <a:srgbClr val="F66400"/>
              </a:solidFill>
            </a:endParaRPr>
          </a:p>
        </p:txBody>
      </p:sp>
      <p:sp>
        <p:nvSpPr>
          <p:cNvPr id="43" name="CuadroTexto 37">
            <a:extLst>
              <a:ext uri="{FF2B5EF4-FFF2-40B4-BE49-F238E27FC236}">
                <a16:creationId xmlns:a16="http://schemas.microsoft.com/office/drawing/2014/main" id="{22A382AA-B790-9846-989A-65417C547B5A}"/>
              </a:ext>
            </a:extLst>
          </p:cNvPr>
          <p:cNvSpPr txBox="1"/>
          <p:nvPr/>
        </p:nvSpPr>
        <p:spPr>
          <a:xfrm>
            <a:off x="6892158" y="4543646"/>
            <a:ext cx="2000869" cy="400110"/>
          </a:xfrm>
          <a:prstGeom prst="rect">
            <a:avLst/>
          </a:prstGeom>
          <a:noFill/>
        </p:spPr>
        <p:txBody>
          <a:bodyPr wrap="none" rtlCol="0">
            <a:spAutoFit/>
          </a:bodyPr>
          <a:lstStyle/>
          <a:p>
            <a:r>
              <a:rPr lang="es-ES" sz="2000" b="1">
                <a:solidFill>
                  <a:srgbClr val="F66400"/>
                </a:solidFill>
              </a:rPr>
              <a:t>Puedes probar</a:t>
            </a:r>
            <a:endParaRPr lang="es-GB" sz="2000" b="1" dirty="0">
              <a:solidFill>
                <a:srgbClr val="F66400"/>
              </a:solidFill>
            </a:endParaRPr>
          </a:p>
        </p:txBody>
      </p:sp>
      <p:sp>
        <p:nvSpPr>
          <p:cNvPr id="4" name="Rectangle 3"/>
          <p:cNvSpPr/>
          <p:nvPr/>
        </p:nvSpPr>
        <p:spPr>
          <a:xfrm>
            <a:off x="7498897" y="3554002"/>
            <a:ext cx="1261884" cy="400110"/>
          </a:xfrm>
          <a:prstGeom prst="rect">
            <a:avLst/>
          </a:prstGeom>
        </p:spPr>
        <p:txBody>
          <a:bodyPr wrap="none">
            <a:spAutoFit/>
          </a:bodyPr>
          <a:lstStyle/>
          <a:p>
            <a:r>
              <a:rPr lang="es-ES" sz="2000" b="1">
                <a:solidFill>
                  <a:srgbClr val="F66400"/>
                </a:solidFill>
              </a:rPr>
              <a:t>verduras</a:t>
            </a:r>
            <a:endParaRPr lang="es-GB" sz="2000" b="1" dirty="0">
              <a:solidFill>
                <a:srgbClr val="F66400"/>
              </a:solidFill>
            </a:endParaRPr>
          </a:p>
        </p:txBody>
      </p:sp>
    </p:spTree>
    <p:extLst>
      <p:ext uri="{BB962C8B-B14F-4D97-AF65-F5344CB8AC3E}">
        <p14:creationId xmlns:p14="http://schemas.microsoft.com/office/powerpoint/2010/main" val="945919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3" grpId="0"/>
      <p:bldP spid="34" grpId="0"/>
      <p:bldP spid="38" grpId="0"/>
      <p:bldP spid="41" grpId="0"/>
      <p:bldP spid="43" grpId="0"/>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22"/>
          <p:cNvSpPr txBox="1">
            <a:spLocks noGrp="1"/>
          </p:cNvSpPr>
          <p:nvPr>
            <p:ph type="title"/>
          </p:nvPr>
        </p:nvSpPr>
        <p:spPr>
          <a:xfrm>
            <a:off x="644577" y="10101"/>
            <a:ext cx="6893644" cy="66278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4400"/>
              <a:buFont typeface="Century Gothic"/>
              <a:buNone/>
            </a:pPr>
            <a:r>
              <a:rPr lang="en-GB" sz="3600" b="1" dirty="0"/>
              <a:t>Further resources from NCELP</a:t>
            </a:r>
            <a:endParaRPr sz="2400" b="1" dirty="0"/>
          </a:p>
        </p:txBody>
      </p:sp>
      <p:sp>
        <p:nvSpPr>
          <p:cNvPr id="336" name="Google Shape;336;p22"/>
          <p:cNvSpPr txBox="1">
            <a:spLocks noGrp="1"/>
          </p:cNvSpPr>
          <p:nvPr>
            <p:ph type="body" idx="1"/>
          </p:nvPr>
        </p:nvSpPr>
        <p:spPr>
          <a:xfrm>
            <a:off x="644577" y="1307552"/>
            <a:ext cx="11197653" cy="4708088"/>
          </a:xfrm>
          <a:prstGeom prst="rect">
            <a:avLst/>
          </a:prstGeom>
          <a:noFill/>
          <a:ln>
            <a:noFill/>
          </a:ln>
        </p:spPr>
        <p:txBody>
          <a:bodyPr spcFirstLastPara="1" wrap="square" lIns="91425" tIns="45700" rIns="91425" bIns="45700" anchor="t" anchorCtr="0">
            <a:normAutofit/>
          </a:bodyPr>
          <a:lstStyle/>
          <a:p>
            <a:pPr marL="0" indent="0">
              <a:spcBef>
                <a:spcPts val="0"/>
              </a:spcBef>
              <a:buSzPts val="2800"/>
              <a:buNone/>
            </a:pPr>
            <a:endParaRPr lang="en-US" b="1" dirty="0"/>
          </a:p>
          <a:p>
            <a:pPr marL="0" indent="0">
              <a:spcBef>
                <a:spcPts val="0"/>
              </a:spcBef>
              <a:buSzPts val="2800"/>
              <a:buNone/>
            </a:pPr>
            <a:r>
              <a:rPr lang="en-US" b="1" dirty="0"/>
              <a:t>For example, ‘</a:t>
            </a:r>
            <a:r>
              <a:rPr lang="en-US" b="1" dirty="0">
                <a:hlinkClick r:id="rId3"/>
              </a:rPr>
              <a:t>The culture collection</a:t>
            </a:r>
            <a:r>
              <a:rPr lang="en-US" b="1" dirty="0"/>
              <a:t>’ </a:t>
            </a:r>
            <a:endParaRPr lang="en-US" dirty="0"/>
          </a:p>
          <a:p>
            <a:pPr marL="228600" lvl="0" indent="-228600" algn="l" rtl="0">
              <a:lnSpc>
                <a:spcPct val="90000"/>
              </a:lnSpc>
              <a:spcBef>
                <a:spcPts val="0"/>
              </a:spcBef>
              <a:spcAft>
                <a:spcPts val="0"/>
              </a:spcAft>
              <a:buClr>
                <a:srgbClr val="1F3864"/>
              </a:buClr>
              <a:buSzPts val="2800"/>
              <a:buChar char="•"/>
            </a:pPr>
            <a:endParaRPr lang="en-GB" dirty="0"/>
          </a:p>
          <a:p>
            <a:pPr marL="228600" lvl="0" indent="-228600" algn="l" rtl="0">
              <a:lnSpc>
                <a:spcPct val="90000"/>
              </a:lnSpc>
              <a:spcBef>
                <a:spcPts val="0"/>
              </a:spcBef>
              <a:spcAft>
                <a:spcPts val="0"/>
              </a:spcAft>
              <a:buClr>
                <a:srgbClr val="1F3864"/>
              </a:buClr>
              <a:buSzPts val="2800"/>
              <a:buChar char="•"/>
            </a:pPr>
            <a:r>
              <a:rPr lang="en-GB" dirty="0"/>
              <a:t>Systematically revisit vocabulary, phonics, grammar</a:t>
            </a:r>
          </a:p>
          <a:p>
            <a:pPr marL="228600" lvl="0" indent="-228600" algn="l" rtl="0">
              <a:lnSpc>
                <a:spcPct val="90000"/>
              </a:lnSpc>
              <a:spcBef>
                <a:spcPts val="0"/>
              </a:spcBef>
              <a:spcAft>
                <a:spcPts val="0"/>
              </a:spcAft>
              <a:buClr>
                <a:srgbClr val="1F3864"/>
              </a:buClr>
              <a:buSzPts val="2800"/>
              <a:buChar char="•"/>
            </a:pPr>
            <a:r>
              <a:rPr lang="en-GB" dirty="0"/>
              <a:t>So we know that language will come back</a:t>
            </a:r>
          </a:p>
          <a:p>
            <a:pPr marL="228600" lvl="0" indent="-228600" algn="l" rtl="0">
              <a:lnSpc>
                <a:spcPct val="90000"/>
              </a:lnSpc>
              <a:spcBef>
                <a:spcPts val="0"/>
              </a:spcBef>
              <a:spcAft>
                <a:spcPts val="0"/>
              </a:spcAft>
              <a:buClr>
                <a:srgbClr val="1F3864"/>
              </a:buClr>
              <a:buSzPts val="2800"/>
              <a:buChar char="•"/>
            </a:pPr>
            <a:endParaRPr lang="en-GB" dirty="0"/>
          </a:p>
          <a:p>
            <a:pPr marL="228600" lvl="0" indent="-228600" algn="l" rtl="0">
              <a:lnSpc>
                <a:spcPct val="90000"/>
              </a:lnSpc>
              <a:spcBef>
                <a:spcPts val="0"/>
              </a:spcBef>
              <a:spcAft>
                <a:spcPts val="0"/>
              </a:spcAft>
              <a:buClr>
                <a:srgbClr val="1F3864"/>
              </a:buClr>
              <a:buSzPts val="2800"/>
              <a:buChar char="•"/>
            </a:pPr>
            <a:r>
              <a:rPr lang="en-GB" dirty="0"/>
              <a:t>But in different contexts - not the same topics</a:t>
            </a:r>
          </a:p>
          <a:p>
            <a:pPr marL="228600" lvl="0" indent="-228600" algn="l" rtl="0">
              <a:lnSpc>
                <a:spcPct val="90000"/>
              </a:lnSpc>
              <a:spcBef>
                <a:spcPts val="0"/>
              </a:spcBef>
              <a:spcAft>
                <a:spcPts val="0"/>
              </a:spcAft>
              <a:buClr>
                <a:srgbClr val="1F3864"/>
              </a:buClr>
              <a:buSzPts val="2800"/>
              <a:buChar char="•"/>
            </a:pPr>
            <a:r>
              <a:rPr lang="en-GB" dirty="0"/>
              <a:t>To help students understand and express meaning,</a:t>
            </a:r>
          </a:p>
          <a:p>
            <a:pPr marL="228600" lvl="0" indent="-228600" algn="l" rtl="0">
              <a:lnSpc>
                <a:spcPct val="90000"/>
              </a:lnSpc>
              <a:spcBef>
                <a:spcPts val="0"/>
              </a:spcBef>
              <a:spcAft>
                <a:spcPts val="0"/>
              </a:spcAft>
              <a:buClr>
                <a:srgbClr val="1F3864"/>
              </a:buClr>
              <a:buSzPts val="2800"/>
              <a:buChar char="•"/>
            </a:pPr>
            <a:r>
              <a:rPr lang="en-GB" dirty="0"/>
              <a:t>and learn about the countries and people where the language is spoken.</a:t>
            </a:r>
          </a:p>
          <a:p>
            <a:pPr marL="228600" lvl="0" indent="-228600" algn="l" rtl="0">
              <a:lnSpc>
                <a:spcPct val="90000"/>
              </a:lnSpc>
              <a:spcBef>
                <a:spcPts val="0"/>
              </a:spcBef>
              <a:spcAft>
                <a:spcPts val="0"/>
              </a:spcAft>
              <a:buClr>
                <a:srgbClr val="1F3864"/>
              </a:buClr>
              <a:buSzPts val="2800"/>
              <a:buChar char="•"/>
            </a:pPr>
            <a:endParaRPr lang="en-GB" dirty="0"/>
          </a:p>
        </p:txBody>
      </p:sp>
      <p:sp>
        <p:nvSpPr>
          <p:cNvPr id="337" name="Google Shape;337;p22"/>
          <p:cNvSpPr txBox="1"/>
          <p:nvPr/>
        </p:nvSpPr>
        <p:spPr>
          <a:xfrm>
            <a:off x="7304757" y="5784807"/>
            <a:ext cx="524107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u="sng" dirty="0">
                <a:solidFill>
                  <a:srgbClr val="002060"/>
                </a:solidFill>
                <a:latin typeface="Century Gothic"/>
                <a:ea typeface="Century Gothic"/>
                <a:cs typeface="Century Gothic"/>
                <a:sym typeface="Century Gothic"/>
                <a:hlinkClick r:id="rId4">
                  <a:extLst>
                    <a:ext uri="{A12FA001-AC4F-418D-AE19-62706E023703}">
                      <ahyp:hlinkClr xmlns:ahyp="http://schemas.microsoft.com/office/drawing/2018/hyperlinkcolor" val="tx"/>
                    </a:ext>
                  </a:extLst>
                </a:hlinkClick>
              </a:rPr>
              <a:t>Link to all resource collections</a:t>
            </a:r>
            <a:endParaRPr sz="2400" dirty="0">
              <a:solidFill>
                <a:srgbClr val="002060"/>
              </a:solidFill>
              <a:latin typeface="Century Gothic"/>
              <a:ea typeface="Century Gothic"/>
              <a:cs typeface="Century Gothic"/>
              <a:sym typeface="Century Gothic"/>
            </a:endParaRPr>
          </a:p>
        </p:txBody>
      </p:sp>
      <p:sp>
        <p:nvSpPr>
          <p:cNvPr id="5" name="Text Placeholder 4">
            <a:extLst>
              <a:ext uri="{FF2B5EF4-FFF2-40B4-BE49-F238E27FC236}">
                <a16:creationId xmlns:a16="http://schemas.microsoft.com/office/drawing/2014/main" id="{8A638472-5744-8C40-A774-1EBB8AB4C236}"/>
              </a:ext>
            </a:extLst>
          </p:cNvPr>
          <p:cNvSpPr txBox="1">
            <a:spLocks/>
          </p:cNvSpPr>
          <p:nvPr/>
        </p:nvSpPr>
        <p:spPr>
          <a:xfrm>
            <a:off x="644577" y="672882"/>
            <a:ext cx="10515600" cy="871105"/>
          </a:xfrm>
          <a:prstGeom prst="rect">
            <a:avLst/>
          </a:prstGeom>
          <a:noFill/>
          <a:ln>
            <a:noFill/>
          </a:ln>
        </p:spPr>
        <p:txBody>
          <a:bodyPr spcFirstLastPara="1" wrap="square" lIns="91425" tIns="45700" rIns="91425" bIns="45700" anchor="t" anchorCtr="0">
            <a:normAutofit fontScale="92500" lnSpcReduction="1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1F3864"/>
              </a:buClr>
              <a:buSzPts val="1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2pPr>
            <a:lvl3pPr marL="1371600" marR="0" lvl="2"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3pPr>
            <a:lvl4pPr marL="1828800" marR="0" lvl="3" indent="-330200" algn="l" rtl="0">
              <a:lnSpc>
                <a:spcPct val="90000"/>
              </a:lnSpc>
              <a:spcBef>
                <a:spcPts val="500"/>
              </a:spcBef>
              <a:spcAft>
                <a:spcPts val="0"/>
              </a:spcAft>
              <a:buClr>
                <a:srgbClr val="1F3864"/>
              </a:buClr>
              <a:buSzPts val="1600"/>
              <a:buFont typeface="Arial"/>
              <a:buChar char="•"/>
              <a:defRPr sz="1600" b="0" i="0" u="none" strike="noStrike" cap="none">
                <a:solidFill>
                  <a:srgbClr val="1F3864"/>
                </a:solidFill>
                <a:latin typeface="Century Gothic"/>
                <a:ea typeface="Century Gothic"/>
                <a:cs typeface="Century Gothic"/>
                <a:sym typeface="Century Gothic"/>
              </a:defRPr>
            </a:lvl4pPr>
            <a:lvl5pPr marL="2286000" marR="0" lvl="4" indent="-330200" algn="l" rtl="0">
              <a:lnSpc>
                <a:spcPct val="90000"/>
              </a:lnSpc>
              <a:spcBef>
                <a:spcPts val="500"/>
              </a:spcBef>
              <a:spcAft>
                <a:spcPts val="0"/>
              </a:spcAft>
              <a:buClr>
                <a:srgbClr val="1F3864"/>
              </a:buClr>
              <a:buSzPts val="1600"/>
              <a:buFont typeface="Arial"/>
              <a:buChar char="•"/>
              <a:defRPr sz="16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9pPr>
          </a:lstStyle>
          <a:p>
            <a:pPr marL="114300" indent="0" algn="ctr">
              <a:buNone/>
            </a:pPr>
            <a:r>
              <a:rPr lang="en-US" sz="5400" dirty="0"/>
              <a:t>https://</a:t>
            </a:r>
            <a:r>
              <a:rPr lang="en-US" sz="5400" dirty="0" err="1"/>
              <a:t>resources.ncelp.org</a:t>
            </a:r>
            <a:r>
              <a:rPr lang="en-US" sz="54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6">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2670048" cy="867128"/>
          </a:xfrm>
          <a:prstGeom prst="rect">
            <a:avLst/>
          </a:prstGeom>
        </p:spPr>
      </p:pic>
      <p:sp>
        <p:nvSpPr>
          <p:cNvPr id="2" name="Title 1"/>
          <p:cNvSpPr>
            <a:spLocks noGrp="1"/>
          </p:cNvSpPr>
          <p:nvPr>
            <p:ph type="title"/>
          </p:nvPr>
        </p:nvSpPr>
        <p:spPr>
          <a:xfrm>
            <a:off x="0" y="0"/>
            <a:ext cx="3449053" cy="1325563"/>
          </a:xfrm>
        </p:spPr>
        <p:txBody>
          <a:bodyPr>
            <a:normAutofit/>
          </a:bodyPr>
          <a:lstStyle/>
          <a:p>
            <a:r>
              <a:rPr lang="en-GB" sz="3200" b="1" dirty="0">
                <a:solidFill>
                  <a:schemeClr val="bg1"/>
                </a:solidFill>
              </a:rPr>
              <a:t>CPD offer</a:t>
            </a:r>
          </a:p>
        </p:txBody>
      </p:sp>
      <p:sp>
        <p:nvSpPr>
          <p:cNvPr id="9" name="Content Placeholder 8">
            <a:extLst>
              <a:ext uri="{FF2B5EF4-FFF2-40B4-BE49-F238E27FC236}">
                <a16:creationId xmlns:a16="http://schemas.microsoft.com/office/drawing/2014/main" id="{1231F0B8-55C0-4A42-A922-A1466074AFF3}"/>
              </a:ext>
            </a:extLst>
          </p:cNvPr>
          <p:cNvSpPr>
            <a:spLocks noGrp="1"/>
          </p:cNvSpPr>
          <p:nvPr>
            <p:ph sz="half" idx="1"/>
          </p:nvPr>
        </p:nvSpPr>
        <p:spPr>
          <a:xfrm>
            <a:off x="227739" y="1487006"/>
            <a:ext cx="6652315" cy="4351338"/>
          </a:xfrm>
        </p:spPr>
        <p:txBody>
          <a:bodyPr>
            <a:normAutofit fontScale="92500"/>
          </a:bodyPr>
          <a:lstStyle/>
          <a:p>
            <a:r>
              <a:rPr lang="en-GB" sz="2400" dirty="0"/>
              <a:t>CPD course is </a:t>
            </a:r>
            <a:r>
              <a:rPr lang="en-GB" sz="2400" b="1" dirty="0"/>
              <a:t>free </a:t>
            </a:r>
            <a:r>
              <a:rPr lang="en-GB" sz="2400" dirty="0"/>
              <a:t>to teachers in state schools</a:t>
            </a:r>
            <a:endParaRPr lang="en-GB" sz="2400" b="1" dirty="0"/>
          </a:p>
          <a:p>
            <a:r>
              <a:rPr lang="en-GB" sz="2400" dirty="0"/>
              <a:t>Content is research-informed languages teaching at KS3 and KS4</a:t>
            </a:r>
          </a:p>
          <a:p>
            <a:r>
              <a:rPr lang="en-GB" sz="2400" dirty="0"/>
              <a:t>5 remote learning sessions of 2.5 hours</a:t>
            </a:r>
          </a:p>
          <a:p>
            <a:r>
              <a:rPr lang="en-GB" sz="2400" dirty="0"/>
              <a:t>Course leaders are NCELP Specialist Teachers</a:t>
            </a:r>
          </a:p>
          <a:p>
            <a:r>
              <a:rPr lang="en-GB" sz="2400" dirty="0"/>
              <a:t>Additional online peer and instructor support</a:t>
            </a:r>
          </a:p>
          <a:p>
            <a:r>
              <a:rPr lang="en-GB" sz="2400" dirty="0"/>
              <a:t>An online self-study version of the course will be available for anyone to access for free (and to facilitate a cascade model)</a:t>
            </a:r>
          </a:p>
          <a:p>
            <a:r>
              <a:rPr lang="en-GB" sz="2400" dirty="0"/>
              <a:t>There is a link to register for the course here: </a:t>
            </a:r>
            <a:r>
              <a:rPr lang="en-GB" sz="2400" u="sng" dirty="0">
                <a:solidFill>
                  <a:schemeClr val="tx1"/>
                </a:solidFill>
                <a:hlinkClick r:id="rId4"/>
              </a:rPr>
              <a:t>www.ncelp.org/cpd</a:t>
            </a:r>
            <a:endParaRPr lang="en-GB" sz="2400" dirty="0"/>
          </a:p>
          <a:p>
            <a:endParaRPr lang="en-GB" sz="2400" dirty="0"/>
          </a:p>
          <a:p>
            <a:endParaRPr lang="en-GB" sz="2400" dirty="0"/>
          </a:p>
        </p:txBody>
      </p:sp>
      <p:pic>
        <p:nvPicPr>
          <p:cNvPr id="4" name="Picture 3">
            <a:extLst>
              <a:ext uri="{FF2B5EF4-FFF2-40B4-BE49-F238E27FC236}">
                <a16:creationId xmlns:a16="http://schemas.microsoft.com/office/drawing/2014/main" id="{20C94DE9-15D9-47B6-803F-19083B6CE2A4}"/>
              </a:ext>
            </a:extLst>
          </p:cNvPr>
          <p:cNvPicPr>
            <a:picLocks noChangeAspect="1"/>
          </p:cNvPicPr>
          <p:nvPr/>
        </p:nvPicPr>
        <p:blipFill>
          <a:blip r:embed="rId5"/>
          <a:stretch>
            <a:fillRect/>
          </a:stretch>
        </p:blipFill>
        <p:spPr>
          <a:xfrm>
            <a:off x="6880054" y="296863"/>
            <a:ext cx="4953861" cy="5694009"/>
          </a:xfrm>
          <a:prstGeom prst="rect">
            <a:avLst/>
          </a:prstGeom>
        </p:spPr>
      </p:pic>
    </p:spTree>
    <p:extLst>
      <p:ext uri="{BB962C8B-B14F-4D97-AF65-F5344CB8AC3E}">
        <p14:creationId xmlns:p14="http://schemas.microsoft.com/office/powerpoint/2010/main" val="33502258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BA490-0F9E-094D-AFE6-3725E121CD1B}"/>
              </a:ext>
            </a:extLst>
          </p:cNvPr>
          <p:cNvSpPr>
            <a:spLocks noGrp="1"/>
          </p:cNvSpPr>
          <p:nvPr>
            <p:ph type="title"/>
          </p:nvPr>
        </p:nvSpPr>
        <p:spPr>
          <a:xfrm>
            <a:off x="1132254" y="515714"/>
            <a:ext cx="7410564" cy="1325563"/>
          </a:xfrm>
        </p:spPr>
        <p:txBody>
          <a:bodyPr/>
          <a:lstStyle/>
          <a:p>
            <a:r>
              <a:rPr lang="en-US" dirty="0"/>
              <a:t>Want to hear more? </a:t>
            </a:r>
          </a:p>
        </p:txBody>
      </p:sp>
      <p:sp>
        <p:nvSpPr>
          <p:cNvPr id="3" name="Content Placeholder 2">
            <a:extLst>
              <a:ext uri="{FF2B5EF4-FFF2-40B4-BE49-F238E27FC236}">
                <a16:creationId xmlns:a16="http://schemas.microsoft.com/office/drawing/2014/main" id="{91B03132-BE50-3243-92CD-35B3CA2DEA38}"/>
              </a:ext>
            </a:extLst>
          </p:cNvPr>
          <p:cNvSpPr>
            <a:spLocks noGrp="1"/>
          </p:cNvSpPr>
          <p:nvPr>
            <p:ph idx="1"/>
          </p:nvPr>
        </p:nvSpPr>
        <p:spPr>
          <a:xfrm>
            <a:off x="1694006" y="1841277"/>
            <a:ext cx="8729938" cy="4351338"/>
          </a:xfrm>
        </p:spPr>
        <p:txBody>
          <a:bodyPr>
            <a:normAutofit/>
          </a:bodyPr>
          <a:lstStyle/>
          <a:p>
            <a:pPr marL="0" indent="0">
              <a:buNone/>
            </a:pPr>
            <a:endParaRPr lang="en-GB" dirty="0"/>
          </a:p>
          <a:p>
            <a:r>
              <a:rPr lang="en-GB" dirty="0"/>
              <a:t>Join the mailing list, email: </a:t>
            </a:r>
            <a:r>
              <a:rPr lang="en-GB" dirty="0">
                <a:hlinkClick r:id="rId3"/>
              </a:rPr>
              <a:t>enquiries@ncelp.org</a:t>
            </a:r>
            <a:r>
              <a:rPr lang="en-GB" dirty="0"/>
              <a:t> for monthly bulletins about resources arriving on the portal</a:t>
            </a:r>
          </a:p>
          <a:p>
            <a:endParaRPr lang="en-GB" dirty="0"/>
          </a:p>
          <a:p>
            <a:r>
              <a:rPr lang="en-GB" dirty="0"/>
              <a:t>To get monthly alerts to </a:t>
            </a:r>
            <a:r>
              <a:rPr lang="en-GB" b="1" dirty="0"/>
              <a:t>summaries</a:t>
            </a:r>
            <a:r>
              <a:rPr lang="en-GB" dirty="0"/>
              <a:t> of new research, sign up in 10 seconds at </a:t>
            </a:r>
          </a:p>
          <a:p>
            <a:pPr marL="457200" lvl="1" indent="0">
              <a:buNone/>
            </a:pPr>
            <a:r>
              <a:rPr lang="en-GB" sz="2800" dirty="0">
                <a:hlinkClick r:id="rId4"/>
              </a:rPr>
              <a:t>https://oasis-database.org/</a:t>
            </a:r>
            <a:endParaRPr lang="en-GB" sz="2800" dirty="0"/>
          </a:p>
          <a:p>
            <a:endParaRPr lang="en-US" dirty="0"/>
          </a:p>
        </p:txBody>
      </p:sp>
      <p:pic>
        <p:nvPicPr>
          <p:cNvPr id="4" name="Picture 3">
            <a:extLst>
              <a:ext uri="{FF2B5EF4-FFF2-40B4-BE49-F238E27FC236}">
                <a16:creationId xmlns:a16="http://schemas.microsoft.com/office/drawing/2014/main" id="{8FC68D9F-8053-4541-9A71-F6525A2F1D77}"/>
              </a:ext>
            </a:extLst>
          </p:cNvPr>
          <p:cNvPicPr>
            <a:picLocks noChangeAspect="1"/>
          </p:cNvPicPr>
          <p:nvPr/>
        </p:nvPicPr>
        <p:blipFill>
          <a:blip r:embed="rId5"/>
          <a:stretch>
            <a:fillRect/>
          </a:stretch>
        </p:blipFill>
        <p:spPr>
          <a:xfrm>
            <a:off x="9064584" y="1"/>
            <a:ext cx="1881126" cy="1881126"/>
          </a:xfrm>
          <a:prstGeom prst="rect">
            <a:avLst/>
          </a:prstGeom>
        </p:spPr>
      </p:pic>
      <p:pic>
        <p:nvPicPr>
          <p:cNvPr id="5" name="Picture 4">
            <a:extLst>
              <a:ext uri="{FF2B5EF4-FFF2-40B4-BE49-F238E27FC236}">
                <a16:creationId xmlns:a16="http://schemas.microsoft.com/office/drawing/2014/main" id="{4A0099DE-D74F-9E4B-B1A3-F8725AE3CACC}"/>
              </a:ext>
            </a:extLst>
          </p:cNvPr>
          <p:cNvPicPr>
            <a:picLocks noChangeAspect="1"/>
          </p:cNvPicPr>
          <p:nvPr/>
        </p:nvPicPr>
        <p:blipFill rotWithShape="1">
          <a:blip r:embed="rId6"/>
          <a:srcRect/>
          <a:stretch/>
        </p:blipFill>
        <p:spPr>
          <a:xfrm>
            <a:off x="7987373" y="5038532"/>
            <a:ext cx="2958337" cy="799759"/>
          </a:xfrm>
          <a:prstGeom prst="rect">
            <a:avLst/>
          </a:prstGeom>
        </p:spPr>
      </p:pic>
    </p:spTree>
    <p:extLst>
      <p:ext uri="{BB962C8B-B14F-4D97-AF65-F5344CB8AC3E}">
        <p14:creationId xmlns:p14="http://schemas.microsoft.com/office/powerpoint/2010/main" val="1034394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8" name="Google Shape;88;p2"/>
          <p:cNvSpPr txBox="1">
            <a:spLocks noGrp="1"/>
          </p:cNvSpPr>
          <p:nvPr>
            <p:ph type="body" idx="1"/>
          </p:nvPr>
        </p:nvSpPr>
        <p:spPr>
          <a:xfrm>
            <a:off x="644577" y="1321410"/>
            <a:ext cx="11197653" cy="4708088"/>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1000"/>
              </a:spcBef>
              <a:spcAft>
                <a:spcPts val="0"/>
              </a:spcAft>
              <a:buClr>
                <a:srgbClr val="1F3864"/>
              </a:buClr>
              <a:buSzPts val="2800"/>
              <a:buNone/>
            </a:pPr>
            <a:r>
              <a:rPr lang="en-GB" sz="3200" b="1" dirty="0"/>
              <a:t>Part 1/ Comparing 2015 and 2022</a:t>
            </a:r>
            <a:r>
              <a:rPr lang="en-GB" sz="3200" dirty="0"/>
              <a:t>: similarities and differences</a:t>
            </a:r>
            <a:endParaRPr sz="3200" dirty="0"/>
          </a:p>
          <a:p>
            <a:pPr marL="0" indent="0">
              <a:buSzPts val="2800"/>
              <a:buNone/>
            </a:pPr>
            <a:endParaRPr lang="en-GB" b="1" dirty="0"/>
          </a:p>
          <a:p>
            <a:pPr marL="0" indent="0">
              <a:buSzPts val="2800"/>
              <a:buNone/>
            </a:pPr>
            <a:r>
              <a:rPr lang="en-GB" sz="3200" b="1" dirty="0"/>
              <a:t>Part 2/ Fairer access?</a:t>
            </a:r>
            <a:r>
              <a:rPr lang="en-GB" sz="3200" dirty="0"/>
              <a:t> Research on how students’ individual differences interact with pedagogical choices</a:t>
            </a:r>
          </a:p>
          <a:p>
            <a:pPr marL="0" lvl="0" indent="0" algn="l" rtl="0">
              <a:lnSpc>
                <a:spcPct val="90000"/>
              </a:lnSpc>
              <a:spcBef>
                <a:spcPts val="1000"/>
              </a:spcBef>
              <a:spcAft>
                <a:spcPts val="0"/>
              </a:spcAft>
              <a:buClr>
                <a:srgbClr val="1F3864"/>
              </a:buClr>
              <a:buSzPts val="2800"/>
              <a:buNone/>
            </a:pPr>
            <a:endParaRPr lang="en-GB" sz="4000" b="1" dirty="0"/>
          </a:p>
          <a:p>
            <a:pPr marL="0" lvl="0" indent="0">
              <a:buSzPts val="2800"/>
              <a:buNone/>
            </a:pPr>
            <a:r>
              <a:rPr lang="en-GB" sz="3200" b="1" dirty="0"/>
              <a:t>Part 3/ Fairer achievement? </a:t>
            </a:r>
            <a:r>
              <a:rPr lang="en-GB" sz="3200" dirty="0"/>
              <a:t>Opportunities of assessment change for fairer curriculum design </a:t>
            </a:r>
          </a:p>
        </p:txBody>
      </p:sp>
      <p:pic>
        <p:nvPicPr>
          <p:cNvPr id="4" name="Google Shape;345;p23" descr="green checkmark">
            <a:extLst>
              <a:ext uri="{FF2B5EF4-FFF2-40B4-BE49-F238E27FC236}">
                <a16:creationId xmlns:a16="http://schemas.microsoft.com/office/drawing/2014/main" id="{A6825A73-9853-4BF8-B414-3B5C86BCA9AA}"/>
              </a:ext>
            </a:extLst>
          </p:cNvPr>
          <p:cNvPicPr preferRelativeResize="0"/>
          <p:nvPr/>
        </p:nvPicPr>
        <p:blipFill rotWithShape="1">
          <a:blip r:embed="rId3">
            <a:alphaModFix/>
          </a:blip>
          <a:srcRect/>
          <a:stretch/>
        </p:blipFill>
        <p:spPr>
          <a:xfrm>
            <a:off x="10648338" y="1481231"/>
            <a:ext cx="362196" cy="377289"/>
          </a:xfrm>
          <a:prstGeom prst="rect">
            <a:avLst/>
          </a:prstGeom>
          <a:noFill/>
          <a:ln>
            <a:noFill/>
          </a:ln>
        </p:spPr>
      </p:pic>
      <p:pic>
        <p:nvPicPr>
          <p:cNvPr id="5" name="Google Shape;345;p23" descr="green checkmark">
            <a:extLst>
              <a:ext uri="{FF2B5EF4-FFF2-40B4-BE49-F238E27FC236}">
                <a16:creationId xmlns:a16="http://schemas.microsoft.com/office/drawing/2014/main" id="{FC73670D-3828-4269-A234-037337DC3F5D}"/>
              </a:ext>
            </a:extLst>
          </p:cNvPr>
          <p:cNvPicPr preferRelativeResize="0"/>
          <p:nvPr/>
        </p:nvPicPr>
        <p:blipFill rotWithShape="1">
          <a:blip r:embed="rId3">
            <a:alphaModFix/>
          </a:blip>
          <a:srcRect/>
          <a:stretch/>
        </p:blipFill>
        <p:spPr>
          <a:xfrm>
            <a:off x="10648338" y="3109749"/>
            <a:ext cx="362196" cy="377289"/>
          </a:xfrm>
          <a:prstGeom prst="rect">
            <a:avLst/>
          </a:prstGeom>
          <a:noFill/>
          <a:ln>
            <a:noFill/>
          </a:ln>
        </p:spPr>
      </p:pic>
      <p:sp>
        <p:nvSpPr>
          <p:cNvPr id="6" name="Google Shape;87;p2">
            <a:extLst>
              <a:ext uri="{FF2B5EF4-FFF2-40B4-BE49-F238E27FC236}">
                <a16:creationId xmlns:a16="http://schemas.microsoft.com/office/drawing/2014/main" id="{6B7DECD4-EF4B-2845-A147-4527FEA9F9DB}"/>
              </a:ext>
            </a:extLst>
          </p:cNvPr>
          <p:cNvSpPr txBox="1">
            <a:spLocks/>
          </p:cNvSpPr>
          <p:nvPr/>
        </p:nvSpPr>
        <p:spPr>
          <a:xfrm>
            <a:off x="644577" y="176840"/>
            <a:ext cx="10515600" cy="1123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400"/>
            </a:pPr>
            <a:r>
              <a:rPr lang="en-GB" b="1" dirty="0"/>
              <a:t>Thanks for listening</a:t>
            </a:r>
            <a:endParaRPr lang="en-GB" sz="3200" b="1" dirty="0"/>
          </a:p>
        </p:txBody>
      </p:sp>
      <p:pic>
        <p:nvPicPr>
          <p:cNvPr id="9" name="Google Shape;345;p23" descr="green checkmark">
            <a:extLst>
              <a:ext uri="{FF2B5EF4-FFF2-40B4-BE49-F238E27FC236}">
                <a16:creationId xmlns:a16="http://schemas.microsoft.com/office/drawing/2014/main" id="{FB1F08DD-D9BC-A84E-8AE9-C41B8318BBB1}"/>
              </a:ext>
            </a:extLst>
          </p:cNvPr>
          <p:cNvPicPr preferRelativeResize="0"/>
          <p:nvPr/>
        </p:nvPicPr>
        <p:blipFill rotWithShape="1">
          <a:blip r:embed="rId3">
            <a:alphaModFix/>
          </a:blip>
          <a:srcRect/>
          <a:stretch/>
        </p:blipFill>
        <p:spPr>
          <a:xfrm>
            <a:off x="10311319" y="4980562"/>
            <a:ext cx="518117" cy="390400"/>
          </a:xfrm>
          <a:prstGeom prst="rect">
            <a:avLst/>
          </a:prstGeom>
          <a:noFill/>
          <a:ln>
            <a:noFill/>
          </a:ln>
        </p:spPr>
      </p:pic>
    </p:spTree>
    <p:extLst>
      <p:ext uri="{BB962C8B-B14F-4D97-AF65-F5344CB8AC3E}">
        <p14:creationId xmlns:p14="http://schemas.microsoft.com/office/powerpoint/2010/main" val="1012628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29670-28B2-B247-A4EB-4A7089BC0BED}"/>
              </a:ext>
            </a:extLst>
          </p:cNvPr>
          <p:cNvSpPr>
            <a:spLocks noGrp="1"/>
          </p:cNvSpPr>
          <p:nvPr>
            <p:ph type="title"/>
          </p:nvPr>
        </p:nvSpPr>
        <p:spPr/>
        <p:txBody>
          <a:bodyPr>
            <a:normAutofit fontScale="90000"/>
          </a:bodyPr>
          <a:lstStyle/>
          <a:p>
            <a:r>
              <a:rPr lang="en-US" dirty="0"/>
              <a:t>Selected references</a:t>
            </a:r>
            <a:br>
              <a:rPr lang="en-US" dirty="0"/>
            </a:br>
            <a:r>
              <a:rPr lang="en-US" sz="4000" dirty="0"/>
              <a:t>See OASIS for one-page accessible summaries</a:t>
            </a:r>
            <a:endParaRPr lang="en-US" dirty="0"/>
          </a:p>
        </p:txBody>
      </p:sp>
      <p:sp>
        <p:nvSpPr>
          <p:cNvPr id="3" name="Text Placeholder 2">
            <a:extLst>
              <a:ext uri="{FF2B5EF4-FFF2-40B4-BE49-F238E27FC236}">
                <a16:creationId xmlns:a16="http://schemas.microsoft.com/office/drawing/2014/main" id="{FA24A2C7-E955-994A-AF77-BCEC69C37F74}"/>
              </a:ext>
            </a:extLst>
          </p:cNvPr>
          <p:cNvSpPr>
            <a:spLocks noGrp="1"/>
          </p:cNvSpPr>
          <p:nvPr>
            <p:ph type="body" idx="1"/>
          </p:nvPr>
        </p:nvSpPr>
        <p:spPr/>
        <p:txBody>
          <a:bodyPr>
            <a:normAutofit fontScale="55000" lnSpcReduction="20000"/>
          </a:bodyPr>
          <a:lstStyle/>
          <a:p>
            <a:pPr marL="114300" indent="0">
              <a:buNone/>
            </a:pPr>
            <a:r>
              <a:rPr lang="en-GB" dirty="0" err="1"/>
              <a:t>Erlam</a:t>
            </a:r>
            <a:r>
              <a:rPr lang="en-GB" dirty="0"/>
              <a:t>, R. (2005). Language aptitude and its relationship to instructional effectiveness in second language acquisition. </a:t>
            </a:r>
            <a:r>
              <a:rPr lang="en-GB" i="1" dirty="0"/>
              <a:t>Language Teaching Research</a:t>
            </a:r>
            <a:r>
              <a:rPr lang="en-GB" dirty="0"/>
              <a:t>, 9, 2, 147-171. </a:t>
            </a:r>
            <a:r>
              <a:rPr lang="en-GB" dirty="0">
                <a:hlinkClick r:id="rId2"/>
              </a:rPr>
              <a:t>https://doi.org/10.1191/1362168805lr161oa</a:t>
            </a:r>
            <a:endParaRPr lang="en-GB" dirty="0"/>
          </a:p>
          <a:p>
            <a:pPr marL="114300" indent="0">
              <a:buNone/>
            </a:pPr>
            <a:r>
              <a:rPr lang="en-GB" dirty="0" err="1"/>
              <a:t>Erler</a:t>
            </a:r>
            <a:r>
              <a:rPr lang="en-GB" dirty="0"/>
              <a:t>, L., &amp; </a:t>
            </a:r>
            <a:r>
              <a:rPr lang="en-GB" dirty="0" err="1"/>
              <a:t>Macaro</a:t>
            </a:r>
            <a:r>
              <a:rPr lang="en-GB" dirty="0"/>
              <a:t>, E. (2011). Decoding ability in French as a foreign language and language learning motivation. </a:t>
            </a:r>
            <a:r>
              <a:rPr lang="en-GB" i="1" dirty="0"/>
              <a:t>The Modern Language Journal</a:t>
            </a:r>
            <a:r>
              <a:rPr lang="en-GB" dirty="0"/>
              <a:t>, 95 (4), 496–518. http://</a:t>
            </a:r>
            <a:r>
              <a:rPr lang="en-GB" dirty="0" err="1"/>
              <a:t>dx.doi.org</a:t>
            </a:r>
            <a:r>
              <a:rPr lang="en-GB" dirty="0"/>
              <a:t>/10.1111/j.1540-4781.2011.01238.x</a:t>
            </a:r>
          </a:p>
          <a:p>
            <a:pPr marL="114300" indent="0">
              <a:buNone/>
            </a:pPr>
            <a:r>
              <a:rPr lang="en-GB" dirty="0" err="1"/>
              <a:t>Kourtali</a:t>
            </a:r>
            <a:r>
              <a:rPr lang="en-GB" dirty="0"/>
              <a:t>, N.-E., &amp; </a:t>
            </a:r>
            <a:r>
              <a:rPr lang="en-GB" dirty="0" err="1"/>
              <a:t>Révész</a:t>
            </a:r>
            <a:r>
              <a:rPr lang="en-GB" dirty="0"/>
              <a:t>, A. (2019). The roles of recasts, task complexity, and aptitude in child second language development. </a:t>
            </a:r>
            <a:r>
              <a:rPr lang="en-GB" i="1" dirty="0"/>
              <a:t>Language Learning. </a:t>
            </a:r>
            <a:r>
              <a:rPr lang="en-GB" dirty="0">
                <a:hlinkClick r:id="rId3"/>
              </a:rPr>
              <a:t>https://doi.org/10.1111/lang.12374</a:t>
            </a:r>
            <a:endParaRPr lang="en-GB" dirty="0"/>
          </a:p>
          <a:p>
            <a:pPr marL="114300" indent="0">
              <a:buNone/>
            </a:pPr>
            <a:r>
              <a:rPr lang="en-GB" dirty="0"/>
              <a:t>Nakata, T. (2015). </a:t>
            </a:r>
            <a:r>
              <a:rPr lang="en-GB" sz="2900" dirty="0"/>
              <a:t>Effects of expanding and equal spacing on second language vocabulary learning:</a:t>
            </a:r>
            <a:r>
              <a:rPr lang="en-GB" dirty="0"/>
              <a:t> Does gradually increasing spacing increase vocabulary learning? </a:t>
            </a:r>
            <a:r>
              <a:rPr lang="en-GB" i="1" dirty="0"/>
              <a:t>Studies in Second Language Acquisition,</a:t>
            </a:r>
            <a:r>
              <a:rPr lang="en-GB" dirty="0"/>
              <a:t> </a:t>
            </a:r>
            <a:r>
              <a:rPr lang="en-GB" i="1" dirty="0"/>
              <a:t>37</a:t>
            </a:r>
            <a:r>
              <a:rPr lang="en-GB" dirty="0"/>
              <a:t>(4), 677-711. doi:10.1017/S0272263114000825</a:t>
            </a:r>
          </a:p>
          <a:p>
            <a:pPr marL="114300" indent="0">
              <a:buNone/>
            </a:pPr>
            <a:r>
              <a:rPr lang="en-GB" dirty="0"/>
              <a:t>Nakata, T., Tada, S., McLean, S., &amp; Kim, Y. (2020). Effects of distributed retrieval practice over a semester: Cumulative tests as a way to facilitate second language vocabulary learning. </a:t>
            </a:r>
            <a:r>
              <a:rPr lang="en-GB" i="1" dirty="0"/>
              <a:t>TESOL Quarterly. </a:t>
            </a:r>
            <a:r>
              <a:rPr lang="en-GB" dirty="0"/>
              <a:t>https://</a:t>
            </a:r>
            <a:r>
              <a:rPr lang="en-GB" dirty="0" err="1"/>
              <a:t>doi.org</a:t>
            </a:r>
            <a:r>
              <a:rPr lang="en-GB" dirty="0"/>
              <a:t>/10.1002/tesq.596 </a:t>
            </a:r>
          </a:p>
          <a:p>
            <a:pPr marL="114300" indent="0">
              <a:buNone/>
            </a:pPr>
            <a:r>
              <a:rPr lang="en-GB" dirty="0" err="1"/>
              <a:t>Roehr-Brackin</a:t>
            </a:r>
            <a:r>
              <a:rPr lang="en-GB" dirty="0"/>
              <a:t>, K. &amp; Tellier, A. (2019). The role of language-analytic ability in children’s instructed second language learning. </a:t>
            </a:r>
            <a:r>
              <a:rPr lang="en-GB" i="1" dirty="0"/>
              <a:t>Studies in Second Language Acquisition</a:t>
            </a:r>
            <a:r>
              <a:rPr lang="en-GB" dirty="0"/>
              <a:t>. DOI: 10.1117/S0272263119000214.</a:t>
            </a:r>
          </a:p>
          <a:p>
            <a:pPr marL="114300" indent="0">
              <a:buNone/>
            </a:pPr>
            <a:r>
              <a:rPr lang="en-GB" dirty="0"/>
              <a:t>Sanz, C., Lin, H.-J., </a:t>
            </a:r>
            <a:r>
              <a:rPr lang="en-GB" dirty="0" err="1"/>
              <a:t>Lado</a:t>
            </a:r>
            <a:r>
              <a:rPr lang="en-GB" dirty="0"/>
              <a:t>, B., Stafford, C.A., &amp; Bowden, H.W. (2016). One size fits all? Learning conditions and working memory capacity in ab initio language development. </a:t>
            </a:r>
            <a:r>
              <a:rPr lang="en-GB" i="1" dirty="0"/>
              <a:t>Applied Linguistics</a:t>
            </a:r>
            <a:r>
              <a:rPr lang="en-GB" dirty="0"/>
              <a:t>, 37 (5), 1-26. </a:t>
            </a:r>
            <a:r>
              <a:rPr lang="en-GB" dirty="0">
                <a:hlinkClick r:id="rId4"/>
              </a:rPr>
              <a:t>https://doi.org/10.1093/applin/amu058</a:t>
            </a:r>
            <a:endParaRPr lang="en-GB" dirty="0"/>
          </a:p>
          <a:p>
            <a:endParaRPr lang="en-GB" dirty="0"/>
          </a:p>
          <a:p>
            <a:endParaRPr lang="en-US" dirty="0"/>
          </a:p>
        </p:txBody>
      </p:sp>
    </p:spTree>
    <p:extLst>
      <p:ext uri="{BB962C8B-B14F-4D97-AF65-F5344CB8AC3E}">
        <p14:creationId xmlns:p14="http://schemas.microsoft.com/office/powerpoint/2010/main" val="30544497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588D4-281D-2344-82E3-B4FD5FB07FD2}"/>
              </a:ext>
            </a:extLst>
          </p:cNvPr>
          <p:cNvSpPr>
            <a:spLocks noGrp="1"/>
          </p:cNvSpPr>
          <p:nvPr>
            <p:ph type="title"/>
          </p:nvPr>
        </p:nvSpPr>
        <p:spPr/>
        <p:txBody>
          <a:bodyPr/>
          <a:lstStyle/>
          <a:p>
            <a:r>
              <a:rPr lang="en-US" dirty="0"/>
              <a:t>Spare slides</a:t>
            </a:r>
          </a:p>
        </p:txBody>
      </p:sp>
      <p:sp>
        <p:nvSpPr>
          <p:cNvPr id="3" name="Text Placeholder 2">
            <a:extLst>
              <a:ext uri="{FF2B5EF4-FFF2-40B4-BE49-F238E27FC236}">
                <a16:creationId xmlns:a16="http://schemas.microsoft.com/office/drawing/2014/main" id="{919CD529-5496-3748-9FFD-75F7223811A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5034740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27" y="153460"/>
            <a:ext cx="12005953" cy="820902"/>
          </a:xfrm>
          <a:prstGeom prst="rect">
            <a:avLst/>
          </a:prstGeom>
        </p:spPr>
      </p:pic>
      <p:sp>
        <p:nvSpPr>
          <p:cNvPr id="2" name="Title 1"/>
          <p:cNvSpPr>
            <a:spLocks noGrp="1"/>
          </p:cNvSpPr>
          <p:nvPr>
            <p:ph type="title"/>
          </p:nvPr>
        </p:nvSpPr>
        <p:spPr>
          <a:xfrm>
            <a:off x="166255" y="0"/>
            <a:ext cx="10125227" cy="1115424"/>
          </a:xfrm>
        </p:spPr>
        <p:txBody>
          <a:bodyPr>
            <a:normAutofit/>
          </a:bodyPr>
          <a:lstStyle/>
          <a:p>
            <a:r>
              <a:rPr lang="en-GB" sz="2800" b="1" dirty="0">
                <a:solidFill>
                  <a:schemeClr val="bg1"/>
                </a:solidFill>
              </a:rPr>
              <a:t>Having a word list is not very unusual</a:t>
            </a:r>
          </a:p>
        </p:txBody>
      </p:sp>
      <p:sp>
        <p:nvSpPr>
          <p:cNvPr id="7" name="Content Placeholder 2">
            <a:extLst>
              <a:ext uri="{FF2B5EF4-FFF2-40B4-BE49-F238E27FC236}">
                <a16:creationId xmlns:a16="http://schemas.microsoft.com/office/drawing/2014/main" id="{F0D3252A-E3C8-B840-AABE-D811AB8D0F5C}"/>
              </a:ext>
            </a:extLst>
          </p:cNvPr>
          <p:cNvSpPr>
            <a:spLocks noGrp="1"/>
          </p:cNvSpPr>
          <p:nvPr>
            <p:ph idx="1"/>
          </p:nvPr>
        </p:nvSpPr>
        <p:spPr>
          <a:xfrm>
            <a:off x="166255" y="1231876"/>
            <a:ext cx="11839698" cy="4851424"/>
          </a:xfrm>
        </p:spPr>
        <p:txBody>
          <a:bodyPr>
            <a:normAutofit/>
          </a:bodyPr>
          <a:lstStyle/>
          <a:p>
            <a:pPr marL="114300" indent="0">
              <a:buNone/>
            </a:pPr>
            <a:r>
              <a:rPr lang="en-GB" b="1" dirty="0"/>
              <a:t>Word lists for </a:t>
            </a:r>
            <a:r>
              <a:rPr lang="en-GB" b="1" u="sng" dirty="0"/>
              <a:t>proficiency tests</a:t>
            </a:r>
            <a:r>
              <a:rPr lang="en-GB" b="1" dirty="0"/>
              <a:t>:</a:t>
            </a:r>
          </a:p>
          <a:p>
            <a:pPr lvl="2"/>
            <a:r>
              <a:rPr lang="en-GB" b="1" dirty="0">
                <a:solidFill>
                  <a:srgbClr val="FF0000"/>
                </a:solidFill>
              </a:rPr>
              <a:t>Japanese</a:t>
            </a:r>
            <a:r>
              <a:rPr lang="en-GB" dirty="0"/>
              <a:t> Language Proficiency Test until 2010 </a:t>
            </a:r>
            <a:r>
              <a:rPr lang="en-GB" sz="1400" dirty="0"/>
              <a:t>(Japan Educational Exchanges and Services, 2009)</a:t>
            </a:r>
          </a:p>
          <a:p>
            <a:pPr marL="1371600" lvl="3" indent="0">
              <a:buNone/>
            </a:pPr>
            <a:r>
              <a:rPr lang="en-GB" dirty="0"/>
              <a:t>~A2: </a:t>
            </a:r>
            <a:r>
              <a:rPr lang="en-GB" dirty="0">
                <a:solidFill>
                  <a:srgbClr val="00B050"/>
                </a:solidFill>
              </a:rPr>
              <a:t>1,500</a:t>
            </a:r>
            <a:r>
              <a:rPr lang="en-GB" dirty="0"/>
              <a:t> words / ~B1: 3,750 words </a:t>
            </a:r>
          </a:p>
          <a:p>
            <a:pPr lvl="2"/>
            <a:r>
              <a:rPr lang="en-GB" b="1" dirty="0">
                <a:solidFill>
                  <a:srgbClr val="FF0000"/>
                </a:solidFill>
              </a:rPr>
              <a:t>German</a:t>
            </a:r>
            <a:r>
              <a:rPr lang="en-GB" dirty="0"/>
              <a:t>-</a:t>
            </a:r>
            <a:r>
              <a:rPr lang="en-GB" dirty="0" err="1"/>
              <a:t>Zertifikat</a:t>
            </a:r>
            <a:r>
              <a:rPr lang="en-GB" dirty="0"/>
              <a:t> Proficiency Test (Goethe-</a:t>
            </a:r>
            <a:r>
              <a:rPr lang="en-GB" dirty="0" err="1"/>
              <a:t>Institut</a:t>
            </a:r>
            <a:r>
              <a:rPr lang="en-GB" dirty="0"/>
              <a:t>, </a:t>
            </a:r>
            <a:r>
              <a:rPr lang="en-GB" sz="1400" dirty="0"/>
              <a:t>2016a, 2016b, 2016c)</a:t>
            </a:r>
          </a:p>
          <a:p>
            <a:pPr marL="1371600" lvl="3" indent="0">
              <a:buNone/>
            </a:pPr>
            <a:r>
              <a:rPr lang="en-GB" dirty="0"/>
              <a:t>A2: </a:t>
            </a:r>
            <a:r>
              <a:rPr lang="en-GB" dirty="0">
                <a:solidFill>
                  <a:srgbClr val="00B050"/>
                </a:solidFill>
              </a:rPr>
              <a:t>1,300</a:t>
            </a:r>
            <a:r>
              <a:rPr lang="en-GB" dirty="0"/>
              <a:t> words / B1: 2,400 words</a:t>
            </a:r>
          </a:p>
          <a:p>
            <a:pPr marL="114300" indent="0">
              <a:buNone/>
            </a:pPr>
            <a:r>
              <a:rPr lang="en-GB" b="1" dirty="0"/>
              <a:t>Word lists for </a:t>
            </a:r>
            <a:r>
              <a:rPr lang="en-GB" b="1" u="sng" dirty="0"/>
              <a:t>curricula</a:t>
            </a:r>
            <a:r>
              <a:rPr lang="en-GB" b="1" dirty="0"/>
              <a:t>: </a:t>
            </a:r>
          </a:p>
          <a:p>
            <a:pPr lvl="2"/>
            <a:r>
              <a:rPr lang="en-GB" dirty="0"/>
              <a:t>France, Ministry of National Education </a:t>
            </a:r>
            <a:r>
              <a:rPr lang="en-GB" sz="1300" dirty="0"/>
              <a:t>(</a:t>
            </a:r>
            <a:r>
              <a:rPr lang="en-GB" sz="1300" dirty="0" err="1"/>
              <a:t>éduscol</a:t>
            </a:r>
            <a:r>
              <a:rPr lang="en-GB" sz="1300" dirty="0"/>
              <a:t>, 2020) </a:t>
            </a:r>
            <a:r>
              <a:rPr lang="en-GB" dirty="0"/>
              <a:t>lists </a:t>
            </a:r>
            <a:r>
              <a:rPr lang="en-GB" dirty="0">
                <a:solidFill>
                  <a:srgbClr val="00B050"/>
                </a:solidFill>
              </a:rPr>
              <a:t>1,500 </a:t>
            </a:r>
            <a:r>
              <a:rPr lang="en-GB" dirty="0"/>
              <a:t>most frequent words in </a:t>
            </a:r>
            <a:r>
              <a:rPr lang="en-GB" b="1" dirty="0">
                <a:solidFill>
                  <a:srgbClr val="FF0000"/>
                </a:solidFill>
              </a:rPr>
              <a:t>French</a:t>
            </a:r>
            <a:r>
              <a:rPr lang="en-GB" b="1" dirty="0"/>
              <a:t> </a:t>
            </a:r>
            <a:r>
              <a:rPr lang="en-GB" dirty="0"/>
              <a:t>for French primary school children (6-11 years)</a:t>
            </a:r>
          </a:p>
          <a:p>
            <a:pPr lvl="2"/>
            <a:r>
              <a:rPr lang="en-GB" dirty="0">
                <a:latin typeface="Calibri" panose="020F0502020204030204" pitchFamily="34" charset="0"/>
                <a:cs typeface="Calibri" panose="020F0502020204030204" pitchFamily="34" charset="0"/>
              </a:rPr>
              <a:t>China, Ministry of Education </a:t>
            </a:r>
            <a:r>
              <a:rPr lang="en-GB" sz="1300" dirty="0">
                <a:latin typeface="Calibri" panose="020F0502020204030204" pitchFamily="34" charset="0"/>
                <a:cs typeface="Calibri" panose="020F0502020204030204" pitchFamily="34" charset="0"/>
              </a:rPr>
              <a:t>(2017) </a:t>
            </a:r>
            <a:r>
              <a:rPr lang="en-GB" dirty="0">
                <a:latin typeface="Calibri" panose="020F0502020204030204" pitchFamily="34" charset="0"/>
                <a:cs typeface="Calibri" panose="020F0502020204030204" pitchFamily="34" charset="0"/>
              </a:rPr>
              <a:t>lists </a:t>
            </a:r>
            <a:r>
              <a:rPr lang="en-GB" dirty="0">
                <a:solidFill>
                  <a:srgbClr val="00B050"/>
                </a:solidFill>
                <a:latin typeface="Calibri" panose="020F0502020204030204" pitchFamily="34" charset="0"/>
                <a:cs typeface="Calibri" panose="020F0502020204030204" pitchFamily="34" charset="0"/>
              </a:rPr>
              <a:t>1,500</a:t>
            </a:r>
            <a:r>
              <a:rPr lang="en-GB" dirty="0">
                <a:latin typeface="Calibri" panose="020F0502020204030204" pitchFamily="34" charset="0"/>
                <a:cs typeface="Calibri" panose="020F0502020204030204" pitchFamily="34" charset="0"/>
              </a:rPr>
              <a:t> words for </a:t>
            </a:r>
            <a:r>
              <a:rPr lang="en-GB" b="1" dirty="0">
                <a:solidFill>
                  <a:srgbClr val="FF0000"/>
                </a:solidFill>
                <a:latin typeface="Calibri" panose="020F0502020204030204" pitchFamily="34" charset="0"/>
                <a:cs typeface="Calibri" panose="020F0502020204030204" pitchFamily="34" charset="0"/>
              </a:rPr>
              <a:t>English </a:t>
            </a:r>
            <a:r>
              <a:rPr lang="en-GB" dirty="0">
                <a:latin typeface="Calibri" panose="020F0502020204030204" pitchFamily="34" charset="0"/>
                <a:cs typeface="Calibri" panose="020F0502020204030204" pitchFamily="34" charset="0"/>
              </a:rPr>
              <a:t>for 16 years olds (after 9 </a:t>
            </a:r>
            <a:r>
              <a:rPr lang="en-GB" dirty="0" err="1">
                <a:latin typeface="Calibri" panose="020F0502020204030204" pitchFamily="34" charset="0"/>
                <a:cs typeface="Calibri" panose="020F0502020204030204" pitchFamily="34" charset="0"/>
              </a:rPr>
              <a:t>yrs</a:t>
            </a:r>
            <a:r>
              <a:rPr lang="en-GB" dirty="0">
                <a:latin typeface="Calibri" panose="020F0502020204030204" pitchFamily="34" charset="0"/>
                <a:cs typeface="Calibri" panose="020F0502020204030204" pitchFamily="34" charset="0"/>
              </a:rPr>
              <a:t> of English)</a:t>
            </a:r>
          </a:p>
          <a:p>
            <a:pPr lvl="2"/>
            <a:r>
              <a:rPr lang="en-GB" dirty="0">
                <a:latin typeface="Calibri" panose="020F0502020204030204" pitchFamily="34" charset="0"/>
                <a:cs typeface="Calibri" panose="020F0502020204030204" pitchFamily="34" charset="0"/>
              </a:rPr>
              <a:t>Hungarian National Core Curriculum for </a:t>
            </a:r>
            <a:r>
              <a:rPr lang="en-GB" b="1" dirty="0">
                <a:solidFill>
                  <a:srgbClr val="FF0000"/>
                </a:solidFill>
                <a:latin typeface="Calibri" panose="020F0502020204030204" pitchFamily="34" charset="0"/>
                <a:cs typeface="Calibri" panose="020F0502020204030204" pitchFamily="34" charset="0"/>
              </a:rPr>
              <a:t>English</a:t>
            </a:r>
            <a:r>
              <a:rPr lang="en-GB" dirty="0">
                <a:latin typeface="Calibri" panose="020F0502020204030204" pitchFamily="34" charset="0"/>
                <a:cs typeface="Calibri" panose="020F0502020204030204" pitchFamily="34" charset="0"/>
              </a:rPr>
              <a:t> </a:t>
            </a:r>
            <a:r>
              <a:rPr lang="en-GB" sz="1300" dirty="0">
                <a:latin typeface="Calibri" panose="020F0502020204030204" pitchFamily="34" charset="0"/>
                <a:cs typeface="Calibri" panose="020F0502020204030204" pitchFamily="34" charset="0"/>
              </a:rPr>
              <a:t>(</a:t>
            </a:r>
            <a:r>
              <a:rPr lang="en-GB" sz="1300" dirty="0" err="1">
                <a:latin typeface="Calibri" panose="020F0502020204030204" pitchFamily="34" charset="0"/>
                <a:cs typeface="Calibri" panose="020F0502020204030204" pitchFamily="34" charset="0"/>
              </a:rPr>
              <a:t>Krizsán</a:t>
            </a:r>
            <a:r>
              <a:rPr lang="en-GB" sz="1300" dirty="0">
                <a:latin typeface="Calibri" panose="020F0502020204030204" pitchFamily="34" charset="0"/>
                <a:cs typeface="Calibri" panose="020F0502020204030204" pitchFamily="34" charset="0"/>
              </a:rPr>
              <a:t>, 2003): </a:t>
            </a:r>
            <a:r>
              <a:rPr lang="en-GB" dirty="0">
                <a:solidFill>
                  <a:srgbClr val="00B050"/>
                </a:solidFill>
                <a:latin typeface="Calibri" panose="020F0502020204030204" pitchFamily="34" charset="0"/>
                <a:cs typeface="Calibri" panose="020F0502020204030204" pitchFamily="34" charset="0"/>
              </a:rPr>
              <a:t>1,200 </a:t>
            </a:r>
            <a:r>
              <a:rPr lang="en-GB" dirty="0">
                <a:latin typeface="Calibri" panose="020F0502020204030204" pitchFamily="34" charset="0"/>
                <a:cs typeface="Calibri" panose="020F0502020204030204" pitchFamily="34" charset="0"/>
              </a:rPr>
              <a:t>active vocabulary for </a:t>
            </a:r>
            <a:r>
              <a:rPr lang="en-US" dirty="0">
                <a:latin typeface="Calibri" panose="020F0502020204030204" pitchFamily="34" charset="0"/>
                <a:cs typeface="Calibri" panose="020F0502020204030204" pitchFamily="34" charset="0"/>
              </a:rPr>
              <a:t>13-14 year </a:t>
            </a:r>
            <a:r>
              <a:rPr lang="en-US" dirty="0" err="1">
                <a:latin typeface="Calibri" panose="020F0502020204030204" pitchFamily="34" charset="0"/>
                <a:cs typeface="Calibri" panose="020F0502020204030204" pitchFamily="34" charset="0"/>
              </a:rPr>
              <a:t>olds</a:t>
            </a:r>
            <a:endParaRPr lang="en-US" dirty="0">
              <a:latin typeface="Calibri" panose="020F0502020204030204" pitchFamily="34" charset="0"/>
              <a:cs typeface="Calibri" panose="020F0502020204030204" pitchFamily="34" charset="0"/>
            </a:endParaRPr>
          </a:p>
          <a:p>
            <a:pPr marL="114300" indent="0">
              <a:buNone/>
            </a:pPr>
            <a:r>
              <a:rPr lang="en-GB" b="1" u="sng" dirty="0"/>
              <a:t>Guidelines</a:t>
            </a:r>
            <a:r>
              <a:rPr lang="en-GB" b="1" dirty="0"/>
              <a:t> about number of words: </a:t>
            </a:r>
          </a:p>
          <a:p>
            <a:pPr lvl="2"/>
            <a:r>
              <a:rPr lang="en-GB" dirty="0"/>
              <a:t>Japanese Ministry of Education </a:t>
            </a:r>
            <a:r>
              <a:rPr lang="en-GB" sz="1300" dirty="0"/>
              <a:t>(MEXT, 2008, 2009, 2016, 2017, 2018) </a:t>
            </a:r>
            <a:r>
              <a:rPr lang="en-GB" b="1" dirty="0">
                <a:solidFill>
                  <a:srgbClr val="FF0000"/>
                </a:solidFill>
              </a:rPr>
              <a:t>English</a:t>
            </a:r>
            <a:r>
              <a:rPr lang="en-GB" dirty="0"/>
              <a:t>: Junior high school students: </a:t>
            </a:r>
            <a:r>
              <a:rPr lang="en-GB" dirty="0">
                <a:solidFill>
                  <a:srgbClr val="00B050"/>
                </a:solidFill>
              </a:rPr>
              <a:t>1,200 </a:t>
            </a:r>
            <a:r>
              <a:rPr lang="en-GB" dirty="0"/>
              <a:t>words; High school students: </a:t>
            </a:r>
            <a:r>
              <a:rPr lang="en-GB" dirty="0">
                <a:solidFill>
                  <a:srgbClr val="00B050"/>
                </a:solidFill>
              </a:rPr>
              <a:t>1,800</a:t>
            </a:r>
            <a:r>
              <a:rPr lang="en-GB" dirty="0"/>
              <a:t> words</a:t>
            </a:r>
            <a:endParaRPr lang="en-US" dirty="0">
              <a:latin typeface="Century Gothic" panose="020B0502020202020204" pitchFamily="34" charset="0"/>
            </a:endParaRPr>
          </a:p>
          <a:p>
            <a:pPr marL="914400" lvl="2" indent="0">
              <a:buNone/>
            </a:pPr>
            <a:endParaRPr lang="en-GB" sz="1300" b="1" dirty="0"/>
          </a:p>
          <a:p>
            <a:pPr marL="914400" lvl="2" indent="0">
              <a:buNone/>
            </a:pPr>
            <a:endParaRPr lang="en-GB" dirty="0"/>
          </a:p>
        </p:txBody>
      </p:sp>
    </p:spTree>
    <p:extLst>
      <p:ext uri="{BB962C8B-B14F-4D97-AF65-F5344CB8AC3E}">
        <p14:creationId xmlns:p14="http://schemas.microsoft.com/office/powerpoint/2010/main" val="25030920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E216F43F-5380-4325-A0F6-EA5101495D2A}"/>
              </a:ext>
            </a:extLst>
          </p:cNvPr>
          <p:cNvSpPr/>
          <p:nvPr/>
        </p:nvSpPr>
        <p:spPr>
          <a:xfrm>
            <a:off x="659219" y="1354268"/>
            <a:ext cx="11249245" cy="4857183"/>
          </a:xfrm>
          <a:prstGeom prst="roundRect">
            <a:avLst/>
          </a:prstGeom>
          <a:solidFill>
            <a:srgbClr val="FFF9F3"/>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800" kern="1200" dirty="0">
                <a:solidFill>
                  <a:schemeClr val="accent1">
                    <a:lumMod val="50000"/>
                  </a:schemeClr>
                </a:solidFill>
                <a:latin typeface="Century Gothic" panose="020B0502020202020204" pitchFamily="34" charset="0"/>
              </a:rPr>
              <a:t>M</a:t>
            </a:r>
            <a:r>
              <a:rPr kumimoji="0" lang="en-GB" sz="28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sym typeface="Arial"/>
              </a:rPr>
              <a:t>uch</a:t>
            </a: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sym typeface="Arial"/>
              </a:rPr>
              <a:t> greater transparency</a:t>
            </a:r>
            <a:r>
              <a:rPr kumimoji="0" lang="en-GB" sz="2800" b="0" i="0" u="none" strike="noStrike" kern="1200" cap="none" spc="0" normalizeH="0" noProof="0" dirty="0">
                <a:ln>
                  <a:noFill/>
                </a:ln>
                <a:solidFill>
                  <a:schemeClr val="accent1">
                    <a:lumMod val="50000"/>
                  </a:schemeClr>
                </a:solidFill>
                <a:effectLst/>
                <a:uLnTx/>
                <a:uFillTx/>
                <a:latin typeface="Century Gothic" panose="020B0502020202020204" pitchFamily="34" charset="0"/>
                <a:sym typeface="Arial"/>
              </a:rPr>
              <a:t> about what </a:t>
            </a:r>
            <a:r>
              <a:rPr lang="en-GB" sz="2800" kern="1200" dirty="0">
                <a:solidFill>
                  <a:schemeClr val="accent1">
                    <a:lumMod val="50000"/>
                  </a:schemeClr>
                </a:solidFill>
                <a:latin typeface="Century Gothic" panose="020B0502020202020204" pitchFamily="34" charset="0"/>
              </a:rPr>
              <a:t>can</a:t>
            </a:r>
            <a:r>
              <a:rPr kumimoji="0" lang="en-GB" sz="2800" b="0" i="0" u="none" strike="noStrike" kern="1200" cap="none" spc="0" normalizeH="0" noProof="0" dirty="0">
                <a:ln>
                  <a:noFill/>
                </a:ln>
                <a:solidFill>
                  <a:schemeClr val="accent1">
                    <a:lumMod val="50000"/>
                  </a:schemeClr>
                </a:solidFill>
                <a:effectLst/>
                <a:uLnTx/>
                <a:uFillTx/>
                <a:latin typeface="Century Gothic" panose="020B0502020202020204" pitchFamily="34" charset="0"/>
                <a:sym typeface="Arial"/>
              </a:rPr>
              <a:t> be tested </a:t>
            </a:r>
          </a:p>
          <a:p>
            <a:pPr marR="0" lvl="0" algn="l" defTabSz="914400" rtl="0" eaLnBrk="1" fontAlgn="auto" latinLnBrk="0" hangingPunct="1">
              <a:lnSpc>
                <a:spcPct val="100000"/>
              </a:lnSpc>
              <a:spcBef>
                <a:spcPts val="0"/>
              </a:spcBef>
              <a:spcAft>
                <a:spcPts val="0"/>
              </a:spcAft>
              <a:buClrTx/>
              <a:buSzTx/>
              <a:tabLst/>
              <a:defRPr/>
            </a:pPr>
            <a:r>
              <a:rPr kumimoji="0" lang="en-GB" sz="2000" b="0" i="0" u="none" strike="noStrike" kern="1200" cap="none" spc="0" normalizeH="0" noProof="0" dirty="0">
                <a:ln>
                  <a:noFill/>
                </a:ln>
                <a:solidFill>
                  <a:schemeClr val="accent1">
                    <a:lumMod val="50000"/>
                  </a:schemeClr>
                </a:solidFill>
                <a:effectLst/>
                <a:uLnTx/>
                <a:uFillTx/>
                <a:latin typeface="Century Gothic" panose="020B0502020202020204" pitchFamily="34" charset="0"/>
                <a:sym typeface="Arial"/>
              </a:rPr>
              <a:t>(e.g., interrogative types laid out)</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sym typeface="Arial"/>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sym typeface="Arial"/>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sym typeface="Arial"/>
              </a:rPr>
              <a:t>Some features moved from Foundation</a:t>
            </a:r>
            <a:r>
              <a:rPr kumimoji="0" lang="en-GB" sz="2800" b="0" i="0" u="none" strike="noStrike" kern="1200" cap="none" spc="0" normalizeH="0" noProof="0" dirty="0">
                <a:ln>
                  <a:noFill/>
                </a:ln>
                <a:solidFill>
                  <a:schemeClr val="accent1">
                    <a:lumMod val="50000"/>
                  </a:schemeClr>
                </a:solidFill>
                <a:effectLst/>
                <a:uLnTx/>
                <a:uFillTx/>
                <a:latin typeface="Century Gothic" panose="020B0502020202020204" pitchFamily="34" charset="0"/>
                <a:sym typeface="Arial"/>
              </a:rPr>
              <a:t> </a:t>
            </a: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sym typeface="Arial"/>
              </a:rPr>
              <a:t>to Higher </a:t>
            </a:r>
          </a:p>
          <a:p>
            <a:pPr lvl="2">
              <a:buClrTx/>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sym typeface="Arial"/>
              </a:rPr>
              <a:t>(e.g. </a:t>
            </a:r>
            <a:r>
              <a:rPr lang="en-GB" sz="2000" i="1" kern="1200" dirty="0" err="1">
                <a:solidFill>
                  <a:schemeClr val="accent1">
                    <a:lumMod val="50000"/>
                  </a:schemeClr>
                </a:solidFill>
                <a:latin typeface="Century Gothic" panose="020B0502020202020204" pitchFamily="34" charset="0"/>
              </a:rPr>
              <a:t>depuis</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sym typeface="Arial"/>
              </a:rPr>
              <a:t> +present; inflectional future)</a:t>
            </a: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sym typeface="Arial"/>
            </a:endParaRPr>
          </a:p>
          <a:p>
            <a:pPr marL="457200" lvl="0" indent="-457200">
              <a:lnSpc>
                <a:spcPct val="90000"/>
              </a:lnSpc>
              <a:spcBef>
                <a:spcPts val="1000"/>
              </a:spcBef>
              <a:buClr>
                <a:srgbClr val="1F3864"/>
              </a:buClr>
              <a:buSzPts val="2800"/>
              <a:buFont typeface="Arial" panose="020B0604020202020204" pitchFamily="34" charset="0"/>
              <a:buChar char="•"/>
            </a:pPr>
            <a:r>
              <a:rPr lang="en-GB" sz="2800" dirty="0">
                <a:solidFill>
                  <a:schemeClr val="accent1">
                    <a:lumMod val="50000"/>
                  </a:schemeClr>
                </a:solidFill>
                <a:latin typeface="Century Gothic" panose="020B0502020202020204" pitchFamily="34" charset="0"/>
              </a:rPr>
              <a:t>Some features divided into sub-components: some can be tested at foundation, and some only at higher</a:t>
            </a:r>
          </a:p>
          <a:p>
            <a:pPr marL="685800" lvl="1" indent="-228600">
              <a:lnSpc>
                <a:spcPct val="90000"/>
              </a:lnSpc>
              <a:spcBef>
                <a:spcPts val="500"/>
              </a:spcBef>
              <a:buClr>
                <a:srgbClr val="1F3864"/>
              </a:buClr>
              <a:buSzPts val="2000"/>
              <a:buChar char="•"/>
            </a:pPr>
            <a:r>
              <a:rPr lang="en-GB" sz="2000" dirty="0">
                <a:solidFill>
                  <a:schemeClr val="accent1">
                    <a:lumMod val="50000"/>
                  </a:schemeClr>
                </a:solidFill>
                <a:latin typeface="Century Gothic" panose="020B0502020202020204" pitchFamily="34" charset="0"/>
              </a:rPr>
              <a:t>reflexive use of verbs</a:t>
            </a:r>
          </a:p>
          <a:p>
            <a:pPr marL="685800" lvl="1" indent="-228600">
              <a:lnSpc>
                <a:spcPct val="90000"/>
              </a:lnSpc>
              <a:spcBef>
                <a:spcPts val="500"/>
              </a:spcBef>
              <a:buClr>
                <a:srgbClr val="1F3864"/>
              </a:buClr>
              <a:buSzPts val="2000"/>
              <a:buChar char="•"/>
            </a:pPr>
            <a:r>
              <a:rPr lang="en-GB" sz="2000" dirty="0">
                <a:solidFill>
                  <a:schemeClr val="accent1">
                    <a:lumMod val="50000"/>
                  </a:schemeClr>
                </a:solidFill>
                <a:latin typeface="Century Gothic" panose="020B0502020202020204" pitchFamily="34" charset="0"/>
              </a:rPr>
              <a:t>present tense irregular verbs</a:t>
            </a:r>
          </a:p>
        </p:txBody>
      </p:sp>
      <p:sp>
        <p:nvSpPr>
          <p:cNvPr id="7" name="Google Shape;151;p7">
            <a:extLst>
              <a:ext uri="{FF2B5EF4-FFF2-40B4-BE49-F238E27FC236}">
                <a16:creationId xmlns:a16="http://schemas.microsoft.com/office/drawing/2014/main" id="{1559DA0B-D43E-C84A-8F78-C6C0E493CA47}"/>
              </a:ext>
            </a:extLst>
          </p:cNvPr>
          <p:cNvSpPr txBox="1">
            <a:spLocks/>
          </p:cNvSpPr>
          <p:nvPr/>
        </p:nvSpPr>
        <p:spPr>
          <a:xfrm>
            <a:off x="891308" y="0"/>
            <a:ext cx="10515600" cy="68892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3600"/>
            </a:pPr>
            <a:r>
              <a:rPr lang="en-GB" sz="3200" b="1" dirty="0"/>
              <a:t>Key difference in 2022 Subject Content [1/3]</a:t>
            </a:r>
            <a:endParaRPr lang="en-GB" sz="4000" dirty="0"/>
          </a:p>
        </p:txBody>
      </p:sp>
      <p:sp>
        <p:nvSpPr>
          <p:cNvPr id="4" name="Rectangle 3">
            <a:extLst>
              <a:ext uri="{FF2B5EF4-FFF2-40B4-BE49-F238E27FC236}">
                <a16:creationId xmlns:a16="http://schemas.microsoft.com/office/drawing/2014/main" id="{74E60D52-2EC8-3B46-9986-190FF078F67C}"/>
              </a:ext>
            </a:extLst>
          </p:cNvPr>
          <p:cNvSpPr/>
          <p:nvPr/>
        </p:nvSpPr>
        <p:spPr>
          <a:xfrm>
            <a:off x="194876" y="688920"/>
            <a:ext cx="11908464" cy="507831"/>
          </a:xfrm>
          <a:prstGeom prst="rect">
            <a:avLst/>
          </a:prstGeom>
        </p:spPr>
        <p:txBody>
          <a:bodyPr wrap="square">
            <a:spAutoFit/>
          </a:bodyPr>
          <a:lstStyle/>
          <a:p>
            <a:r>
              <a:rPr lang="en-GB" sz="2700" b="1" dirty="0"/>
              <a:t>Grammar content simplified, clarified, and sequenced: </a:t>
            </a:r>
            <a:endParaRPr lang="en-US" sz="2700" dirty="0"/>
          </a:p>
        </p:txBody>
      </p:sp>
    </p:spTree>
    <p:extLst>
      <p:ext uri="{BB962C8B-B14F-4D97-AF65-F5344CB8AC3E}">
        <p14:creationId xmlns:p14="http://schemas.microsoft.com/office/powerpoint/2010/main" val="15410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588D4-281D-2344-82E3-B4FD5FB07FD2}"/>
              </a:ext>
            </a:extLst>
          </p:cNvPr>
          <p:cNvSpPr>
            <a:spLocks noGrp="1"/>
          </p:cNvSpPr>
          <p:nvPr>
            <p:ph type="title"/>
          </p:nvPr>
        </p:nvSpPr>
        <p:spPr>
          <a:xfrm>
            <a:off x="879764" y="1087310"/>
            <a:ext cx="10515600" cy="3879545"/>
          </a:xfrm>
        </p:spPr>
        <p:txBody>
          <a:bodyPr>
            <a:normAutofit/>
          </a:bodyPr>
          <a:lstStyle/>
          <a:p>
            <a:r>
              <a:rPr lang="en-US" dirty="0"/>
              <a:t>Spare slides showing the other materials complementing the speaking activities included in the ppts, for sake of completion.</a:t>
            </a:r>
            <a:br>
              <a:rPr lang="en-US" dirty="0"/>
            </a:br>
            <a:r>
              <a:rPr lang="en-US" b="1" dirty="0"/>
              <a:t>All are available </a:t>
            </a:r>
            <a:r>
              <a:rPr lang="en-US" b="1"/>
              <a:t>in full on </a:t>
            </a:r>
            <a:r>
              <a:rPr lang="en-US" b="1" dirty="0"/>
              <a:t>NCELP resources portal</a:t>
            </a:r>
            <a:r>
              <a:rPr lang="en-US" dirty="0"/>
              <a:t>. </a:t>
            </a:r>
          </a:p>
        </p:txBody>
      </p:sp>
    </p:spTree>
    <p:extLst>
      <p:ext uri="{BB962C8B-B14F-4D97-AF65-F5344CB8AC3E}">
        <p14:creationId xmlns:p14="http://schemas.microsoft.com/office/powerpoint/2010/main" val="1771884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7E76DF-2E29-4062-86A7-84D0295FAE76}"/>
              </a:ext>
            </a:extLst>
          </p:cNvPr>
          <p:cNvSpPr txBox="1"/>
          <p:nvPr/>
        </p:nvSpPr>
        <p:spPr>
          <a:xfrm>
            <a:off x="271669" y="439886"/>
            <a:ext cx="8219661" cy="2677656"/>
          </a:xfrm>
          <a:prstGeom prst="rect">
            <a:avLst/>
          </a:prstGeom>
          <a:noFill/>
          <a:ln w="57150">
            <a:solidFill>
              <a:schemeClr val="accent5"/>
            </a:solidFill>
          </a:ln>
        </p:spPr>
        <p:txBody>
          <a:bodyPr wrap="square" rtlCol="0">
            <a:spAutoFit/>
          </a:bodyPr>
          <a:lstStyle/>
          <a:p>
            <a:pPr marL="514350" indent="-514350">
              <a:buFont typeface="+mj-lt"/>
              <a:buAutoNum type="arabicPeriod"/>
            </a:pPr>
            <a:r>
              <a:rPr lang="en-GB" sz="2800" dirty="0">
                <a:solidFill>
                  <a:srgbClr val="002060"/>
                </a:solidFill>
                <a:latin typeface="Century Gothic" panose="020B0502020202020204" pitchFamily="34" charset="0"/>
              </a:rPr>
              <a:t>How much are these (</a:t>
            </a:r>
            <a:r>
              <a:rPr lang="en-GB" sz="2800" strike="sngStrike" dirty="0">
                <a:solidFill>
                  <a:srgbClr val="002060"/>
                </a:solidFill>
                <a:latin typeface="Century Gothic" panose="020B0502020202020204" pitchFamily="34" charset="0"/>
              </a:rPr>
              <a:t>books</a:t>
            </a:r>
            <a:r>
              <a:rPr lang="en-GB" sz="2800" dirty="0">
                <a:solidFill>
                  <a:srgbClr val="002060"/>
                </a:solidFill>
                <a:latin typeface="Century Gothic" panose="020B0502020202020204" pitchFamily="34" charset="0"/>
              </a:rPr>
              <a:t>)</a:t>
            </a:r>
            <a:r>
              <a:rPr lang="is-IS" sz="2800" dirty="0">
                <a:solidFill>
                  <a:srgbClr val="002060"/>
                </a:solidFill>
                <a:latin typeface="Century Gothic" panose="020B0502020202020204" pitchFamily="34" charset="0"/>
              </a:rPr>
              <a:t>? </a:t>
            </a:r>
            <a:r>
              <a:rPr lang="is-IS" sz="2800" b="1" dirty="0">
                <a:solidFill>
                  <a:srgbClr val="002060"/>
                </a:solidFill>
                <a:latin typeface="Century Gothic" panose="020B0502020202020204" pitchFamily="34" charset="0"/>
              </a:rPr>
              <a:t>(m)</a:t>
            </a:r>
            <a:endParaRPr lang="en-GB" sz="2800" b="1" dirty="0">
              <a:solidFill>
                <a:srgbClr val="002060"/>
              </a:solidFill>
              <a:latin typeface="Century Gothic" panose="020B0502020202020204" pitchFamily="34" charset="0"/>
            </a:endParaRPr>
          </a:p>
          <a:p>
            <a:pPr marL="514350" indent="-514350">
              <a:buFont typeface="+mj-lt"/>
              <a:buAutoNum type="arabicPeriod"/>
            </a:pPr>
            <a:r>
              <a:rPr lang="en-GB" sz="2800" dirty="0">
                <a:solidFill>
                  <a:srgbClr val="002060"/>
                </a:solidFill>
                <a:latin typeface="Century Gothic" panose="020B0502020202020204" pitchFamily="34" charset="0"/>
              </a:rPr>
              <a:t>Why do you buy these (</a:t>
            </a:r>
            <a:r>
              <a:rPr lang="en-GB" sz="2800" strike="sngStrike" dirty="0">
                <a:solidFill>
                  <a:srgbClr val="002060"/>
                </a:solidFill>
                <a:latin typeface="Century Gothic" panose="020B0502020202020204" pitchFamily="34" charset="0"/>
              </a:rPr>
              <a:t>shirts</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(f)</a:t>
            </a:r>
          </a:p>
          <a:p>
            <a:pPr marL="514350" indent="-514350">
              <a:buFont typeface="+mj-lt"/>
              <a:buAutoNum type="arabicPeriod"/>
            </a:pPr>
            <a:r>
              <a:rPr lang="en-GB" sz="2800" dirty="0">
                <a:solidFill>
                  <a:srgbClr val="002060"/>
                </a:solidFill>
                <a:latin typeface="Century Gothic" panose="020B0502020202020204" pitchFamily="34" charset="0"/>
              </a:rPr>
              <a:t>What are these (m) (</a:t>
            </a:r>
            <a:r>
              <a:rPr lang="en-GB" sz="2800" strike="sngStrike" dirty="0">
                <a:solidFill>
                  <a:srgbClr val="002060"/>
                </a:solidFill>
                <a:latin typeface="Century Gothic" panose="020B0502020202020204" pitchFamily="34" charset="0"/>
              </a:rPr>
              <a:t>shoes</a:t>
            </a:r>
            <a:r>
              <a:rPr lang="en-GB" sz="2800" dirty="0">
                <a:solidFill>
                  <a:srgbClr val="002060"/>
                </a:solidFill>
                <a:latin typeface="Century Gothic" panose="020B0502020202020204" pitchFamily="34" charset="0"/>
              </a:rPr>
              <a:t>) like? </a:t>
            </a:r>
            <a:r>
              <a:rPr lang="en-GB" sz="2800" b="1" dirty="0">
                <a:solidFill>
                  <a:srgbClr val="002060"/>
                </a:solidFill>
                <a:latin typeface="Century Gothic" panose="020B0502020202020204" pitchFamily="34" charset="0"/>
              </a:rPr>
              <a:t>(m)</a:t>
            </a:r>
          </a:p>
          <a:p>
            <a:pPr marL="514350" indent="-514350">
              <a:buFont typeface="+mj-lt"/>
              <a:buAutoNum type="arabicPeriod"/>
            </a:pPr>
            <a:r>
              <a:rPr lang="en-GB" sz="2800" dirty="0">
                <a:solidFill>
                  <a:srgbClr val="002060"/>
                </a:solidFill>
                <a:latin typeface="Century Gothic" panose="020B0502020202020204" pitchFamily="34" charset="0"/>
              </a:rPr>
              <a:t>Where do you keep these (</a:t>
            </a:r>
            <a:r>
              <a:rPr lang="en-GB" sz="2800" strike="sngStrike" dirty="0">
                <a:solidFill>
                  <a:srgbClr val="002060"/>
                </a:solidFill>
                <a:latin typeface="Century Gothic" panose="020B0502020202020204" pitchFamily="34" charset="0"/>
              </a:rPr>
              <a:t>boxes</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(f)</a:t>
            </a:r>
          </a:p>
          <a:p>
            <a:pPr marL="514350" indent="-514350">
              <a:buFont typeface="+mj-lt"/>
              <a:buAutoNum type="arabicPeriod"/>
            </a:pPr>
            <a:r>
              <a:rPr lang="en-GB" sz="2800" dirty="0">
                <a:solidFill>
                  <a:srgbClr val="002060"/>
                </a:solidFill>
                <a:latin typeface="Century Gothic" panose="020B0502020202020204" pitchFamily="34" charset="0"/>
              </a:rPr>
              <a:t>When do you need these (</a:t>
            </a:r>
            <a:r>
              <a:rPr lang="en-GB" sz="2800" strike="sngStrike" dirty="0">
                <a:solidFill>
                  <a:srgbClr val="002060"/>
                </a:solidFill>
                <a:latin typeface="Century Gothic" panose="020B0502020202020204" pitchFamily="34" charset="0"/>
              </a:rPr>
              <a:t>games</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(m)</a:t>
            </a:r>
          </a:p>
          <a:p>
            <a:pPr marL="514350" indent="-514350">
              <a:buFont typeface="+mj-lt"/>
              <a:buAutoNum type="arabicPeriod"/>
            </a:pPr>
            <a:r>
              <a:rPr lang="en-GB" sz="2800" dirty="0">
                <a:solidFill>
                  <a:srgbClr val="002060"/>
                </a:solidFill>
                <a:latin typeface="Century Gothic" panose="020B0502020202020204" pitchFamily="34" charset="0"/>
              </a:rPr>
              <a:t>Who uses these (</a:t>
            </a:r>
            <a:r>
              <a:rPr lang="en-GB" sz="2800" strike="sngStrike" dirty="0">
                <a:solidFill>
                  <a:srgbClr val="002060"/>
                </a:solidFill>
                <a:latin typeface="Century Gothic" panose="020B0502020202020204" pitchFamily="34" charset="0"/>
              </a:rPr>
              <a:t>watches</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(f)</a:t>
            </a:r>
          </a:p>
        </p:txBody>
      </p:sp>
      <p:sp>
        <p:nvSpPr>
          <p:cNvPr id="4" name="TextBox 3">
            <a:extLst>
              <a:ext uri="{FF2B5EF4-FFF2-40B4-BE49-F238E27FC236}">
                <a16:creationId xmlns:a16="http://schemas.microsoft.com/office/drawing/2014/main" id="{AE6733C5-F3C6-4E9C-A29D-E7CFDDB7CCFC}"/>
              </a:ext>
            </a:extLst>
          </p:cNvPr>
          <p:cNvSpPr txBox="1"/>
          <p:nvPr/>
        </p:nvSpPr>
        <p:spPr>
          <a:xfrm>
            <a:off x="144965" y="3145094"/>
            <a:ext cx="2002972"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Persona B</a:t>
            </a:r>
          </a:p>
        </p:txBody>
      </p:sp>
      <p:sp>
        <p:nvSpPr>
          <p:cNvPr id="5" name="TextBox 4">
            <a:extLst>
              <a:ext uri="{FF2B5EF4-FFF2-40B4-BE49-F238E27FC236}">
                <a16:creationId xmlns:a16="http://schemas.microsoft.com/office/drawing/2014/main" id="{101F61AD-E592-47B2-8012-839AC8220646}"/>
              </a:ext>
            </a:extLst>
          </p:cNvPr>
          <p:cNvSpPr txBox="1"/>
          <p:nvPr/>
        </p:nvSpPr>
        <p:spPr>
          <a:xfrm>
            <a:off x="271669" y="3561522"/>
            <a:ext cx="8219661" cy="2677656"/>
          </a:xfrm>
          <a:prstGeom prst="rect">
            <a:avLst/>
          </a:prstGeom>
          <a:noFill/>
          <a:ln w="57150">
            <a:solidFill>
              <a:schemeClr val="accent5"/>
            </a:solidFill>
          </a:ln>
        </p:spPr>
        <p:txBody>
          <a:bodyPr wrap="square" rtlCol="0">
            <a:spAutoFit/>
          </a:bodyPr>
          <a:lstStyle/>
          <a:p>
            <a:pPr marL="514350" indent="-514350">
              <a:buFont typeface="+mj-lt"/>
              <a:buAutoNum type="arabicPeriod"/>
            </a:pPr>
            <a:r>
              <a:rPr lang="en-GB" sz="2800" dirty="0">
                <a:solidFill>
                  <a:srgbClr val="002060"/>
                </a:solidFill>
                <a:latin typeface="Century Gothic" panose="020B0502020202020204" pitchFamily="34" charset="0"/>
              </a:rPr>
              <a:t>Where do you buy these (</a:t>
            </a:r>
            <a:r>
              <a:rPr lang="en-GB" sz="2800" strike="sngStrike" dirty="0">
                <a:solidFill>
                  <a:srgbClr val="002060"/>
                </a:solidFill>
                <a:latin typeface="Century Gothic" panose="020B0502020202020204" pitchFamily="34" charset="0"/>
              </a:rPr>
              <a:t>trousers</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(m)</a:t>
            </a:r>
          </a:p>
          <a:p>
            <a:pPr marL="514350" indent="-514350">
              <a:buFont typeface="+mj-lt"/>
              <a:buAutoNum type="arabicPeriod"/>
            </a:pPr>
            <a:r>
              <a:rPr lang="en-GB" sz="2800" dirty="0">
                <a:solidFill>
                  <a:srgbClr val="002060"/>
                </a:solidFill>
                <a:latin typeface="Century Gothic" panose="020B0502020202020204" pitchFamily="34" charset="0"/>
              </a:rPr>
              <a:t>When do you need these (</a:t>
            </a:r>
            <a:r>
              <a:rPr lang="en-GB" sz="2800" strike="sngStrike" dirty="0">
                <a:solidFill>
                  <a:srgbClr val="002060"/>
                </a:solidFill>
                <a:latin typeface="Century Gothic" panose="020B0502020202020204" pitchFamily="34" charset="0"/>
              </a:rPr>
              <a:t>bicycles</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(f)</a:t>
            </a:r>
          </a:p>
          <a:p>
            <a:pPr marL="514350" indent="-514350">
              <a:buFont typeface="+mj-lt"/>
              <a:buAutoNum type="arabicPeriod"/>
            </a:pPr>
            <a:r>
              <a:rPr lang="en-GB" sz="2800" dirty="0">
                <a:solidFill>
                  <a:srgbClr val="002060"/>
                </a:solidFill>
                <a:latin typeface="Century Gothic" panose="020B0502020202020204" pitchFamily="34" charset="0"/>
              </a:rPr>
              <a:t>Who pays for these (</a:t>
            </a:r>
            <a:r>
              <a:rPr lang="en-GB" sz="2800" strike="sngStrike" dirty="0">
                <a:solidFill>
                  <a:srgbClr val="002060"/>
                </a:solidFill>
                <a:latin typeface="Century Gothic" panose="020B0502020202020204" pitchFamily="34" charset="0"/>
              </a:rPr>
              <a:t>cards</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(f)</a:t>
            </a:r>
          </a:p>
          <a:p>
            <a:pPr marL="514350" indent="-514350">
              <a:buFont typeface="+mj-lt"/>
              <a:buAutoNum type="arabicPeriod"/>
            </a:pPr>
            <a:r>
              <a:rPr lang="en-GB" sz="2800" dirty="0">
                <a:solidFill>
                  <a:srgbClr val="002060"/>
                </a:solidFill>
                <a:latin typeface="Century Gothic" panose="020B0502020202020204" pitchFamily="34" charset="0"/>
              </a:rPr>
              <a:t>Why do you keep these (</a:t>
            </a:r>
            <a:r>
              <a:rPr lang="en-GB" sz="2800" strike="sngStrike" dirty="0">
                <a:solidFill>
                  <a:srgbClr val="002060"/>
                </a:solidFill>
                <a:latin typeface="Century Gothic" panose="020B0502020202020204" pitchFamily="34" charset="0"/>
              </a:rPr>
              <a:t>newspapers</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(m)</a:t>
            </a:r>
          </a:p>
          <a:p>
            <a:pPr marL="514350" indent="-514350">
              <a:buFont typeface="+mj-lt"/>
              <a:buAutoNum type="arabicPeriod"/>
            </a:pPr>
            <a:r>
              <a:rPr lang="en-GB" sz="2800" dirty="0">
                <a:solidFill>
                  <a:srgbClr val="002060"/>
                </a:solidFill>
                <a:latin typeface="Century Gothic" panose="020B0502020202020204" pitchFamily="34" charset="0"/>
              </a:rPr>
              <a:t>How much are these (</a:t>
            </a:r>
            <a:r>
              <a:rPr lang="en-GB" sz="2800" strike="sngStrike" dirty="0">
                <a:solidFill>
                  <a:srgbClr val="002060"/>
                </a:solidFill>
                <a:latin typeface="Century Gothic" panose="020B0502020202020204" pitchFamily="34" charset="0"/>
              </a:rPr>
              <a:t>shirts</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(f)</a:t>
            </a:r>
          </a:p>
          <a:p>
            <a:pPr marL="514350" indent="-514350">
              <a:buFont typeface="+mj-lt"/>
              <a:buAutoNum type="arabicPeriod"/>
            </a:pPr>
            <a:r>
              <a:rPr lang="en-GB" sz="2800" dirty="0">
                <a:solidFill>
                  <a:srgbClr val="002060"/>
                </a:solidFill>
                <a:latin typeface="Century Gothic" panose="020B0502020202020204" pitchFamily="34" charset="0"/>
              </a:rPr>
              <a:t>What are </a:t>
            </a:r>
            <a:r>
              <a:rPr lang="en-GB" sz="2800">
                <a:solidFill>
                  <a:srgbClr val="002060"/>
                </a:solidFill>
                <a:latin typeface="Century Gothic" panose="020B0502020202020204" pitchFamily="34" charset="0"/>
              </a:rPr>
              <a:t>these (</a:t>
            </a:r>
            <a:r>
              <a:rPr lang="en-GB" sz="2800" strike="sngStrike">
                <a:solidFill>
                  <a:srgbClr val="002060"/>
                </a:solidFill>
                <a:latin typeface="Century Gothic" panose="020B0502020202020204" pitchFamily="34" charset="0"/>
              </a:rPr>
              <a:t>dresses</a:t>
            </a:r>
            <a:r>
              <a:rPr lang="en-GB" sz="280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like? </a:t>
            </a:r>
            <a:r>
              <a:rPr lang="en-GB" sz="2800" b="1" dirty="0">
                <a:solidFill>
                  <a:srgbClr val="002060"/>
                </a:solidFill>
                <a:latin typeface="Century Gothic" panose="020B0502020202020204" pitchFamily="34" charset="0"/>
              </a:rPr>
              <a:t>(m)</a:t>
            </a:r>
          </a:p>
        </p:txBody>
      </p:sp>
      <p:sp>
        <p:nvSpPr>
          <p:cNvPr id="6" name="Title 5">
            <a:extLst>
              <a:ext uri="{FF2B5EF4-FFF2-40B4-BE49-F238E27FC236}">
                <a16:creationId xmlns:a16="http://schemas.microsoft.com/office/drawing/2014/main" id="{337DD3EC-B5D6-41C8-AAE9-64A62B37B6E6}"/>
              </a:ext>
            </a:extLst>
          </p:cNvPr>
          <p:cNvSpPr>
            <a:spLocks noGrp="1"/>
          </p:cNvSpPr>
          <p:nvPr>
            <p:ph type="title"/>
          </p:nvPr>
        </p:nvSpPr>
        <p:spPr>
          <a:xfrm>
            <a:off x="144965" y="-444885"/>
            <a:ext cx="2039319" cy="1325563"/>
          </a:xfrm>
        </p:spPr>
        <p:txBody>
          <a:bodyPr>
            <a:normAutofit/>
          </a:bodyPr>
          <a:lstStyle/>
          <a:p>
            <a:pPr rtl="0" eaLnBrk="1" latinLnBrk="0" hangingPunct="1"/>
            <a:r>
              <a:rPr lang="en-GB" sz="2000" b="1" kern="1200" dirty="0">
                <a:solidFill>
                  <a:srgbClr val="002060"/>
                </a:solidFill>
                <a:effectLst/>
                <a:ea typeface="+mn-ea"/>
                <a:cs typeface="+mn-cs"/>
              </a:rPr>
              <a:t>Persona A</a:t>
            </a:r>
            <a:endParaRPr lang="en-GB" sz="2000" dirty="0">
              <a:solidFill>
                <a:srgbClr val="002060"/>
              </a:solidFill>
              <a:effectLst/>
            </a:endParaRPr>
          </a:p>
        </p:txBody>
      </p:sp>
      <p:sp>
        <p:nvSpPr>
          <p:cNvPr id="7" name="Rounded Rectangle 11">
            <a:extLst>
              <a:ext uri="{FF2B5EF4-FFF2-40B4-BE49-F238E27FC236}">
                <a16:creationId xmlns:a16="http://schemas.microsoft.com/office/drawing/2014/main" id="{A316DD52-7894-4A75-969C-CA0645DA2978}"/>
              </a:ext>
            </a:extLst>
          </p:cNvPr>
          <p:cNvSpPr/>
          <p:nvPr/>
        </p:nvSpPr>
        <p:spPr>
          <a:xfrm>
            <a:off x="10833100" y="258166"/>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751073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6D5DA15-135C-4898-9CD6-6638224818C6}"/>
              </a:ext>
            </a:extLst>
          </p:cNvPr>
          <p:cNvSpPr txBox="1"/>
          <p:nvPr/>
        </p:nvSpPr>
        <p:spPr>
          <a:xfrm>
            <a:off x="177848" y="2252153"/>
            <a:ext cx="4811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2.</a:t>
            </a:r>
          </a:p>
        </p:txBody>
      </p:sp>
      <p:sp>
        <p:nvSpPr>
          <p:cNvPr id="6" name="TextBox 5">
            <a:extLst>
              <a:ext uri="{FF2B5EF4-FFF2-40B4-BE49-F238E27FC236}">
                <a16:creationId xmlns:a16="http://schemas.microsoft.com/office/drawing/2014/main" id="{8BE2D9B8-CED7-4981-97F3-6287D15F1607}"/>
              </a:ext>
            </a:extLst>
          </p:cNvPr>
          <p:cNvSpPr txBox="1"/>
          <p:nvPr/>
        </p:nvSpPr>
        <p:spPr>
          <a:xfrm>
            <a:off x="165933" y="4311438"/>
            <a:ext cx="4811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3.</a:t>
            </a:r>
          </a:p>
        </p:txBody>
      </p:sp>
      <p:sp>
        <p:nvSpPr>
          <p:cNvPr id="8" name="TextBox 7">
            <a:extLst>
              <a:ext uri="{FF2B5EF4-FFF2-40B4-BE49-F238E27FC236}">
                <a16:creationId xmlns:a16="http://schemas.microsoft.com/office/drawing/2014/main" id="{42AF3F02-119E-4FE3-A9CC-679FEEFECB6E}"/>
              </a:ext>
            </a:extLst>
          </p:cNvPr>
          <p:cNvSpPr txBox="1"/>
          <p:nvPr/>
        </p:nvSpPr>
        <p:spPr>
          <a:xfrm>
            <a:off x="6153417" y="186402"/>
            <a:ext cx="4108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4.</a:t>
            </a:r>
          </a:p>
        </p:txBody>
      </p:sp>
      <p:sp>
        <p:nvSpPr>
          <p:cNvPr id="9" name="TextBox 8">
            <a:extLst>
              <a:ext uri="{FF2B5EF4-FFF2-40B4-BE49-F238E27FC236}">
                <a16:creationId xmlns:a16="http://schemas.microsoft.com/office/drawing/2014/main" id="{9BFFE2FB-980D-4EAF-BC53-E059512C4A89}"/>
              </a:ext>
            </a:extLst>
          </p:cNvPr>
          <p:cNvSpPr txBox="1"/>
          <p:nvPr/>
        </p:nvSpPr>
        <p:spPr>
          <a:xfrm>
            <a:off x="6164791" y="2239125"/>
            <a:ext cx="4108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5.</a:t>
            </a:r>
          </a:p>
        </p:txBody>
      </p:sp>
      <p:sp>
        <p:nvSpPr>
          <p:cNvPr id="10" name="TextBox 9">
            <a:extLst>
              <a:ext uri="{FF2B5EF4-FFF2-40B4-BE49-F238E27FC236}">
                <a16:creationId xmlns:a16="http://schemas.microsoft.com/office/drawing/2014/main" id="{59442E98-2CA5-407A-A900-AF668E3418B1}"/>
              </a:ext>
            </a:extLst>
          </p:cNvPr>
          <p:cNvSpPr txBox="1"/>
          <p:nvPr/>
        </p:nvSpPr>
        <p:spPr>
          <a:xfrm>
            <a:off x="6192103" y="4326438"/>
            <a:ext cx="4108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6.</a:t>
            </a:r>
          </a:p>
        </p:txBody>
      </p:sp>
      <p:sp>
        <p:nvSpPr>
          <p:cNvPr id="22" name="Rectangle 21">
            <a:extLst>
              <a:ext uri="{FF2B5EF4-FFF2-40B4-BE49-F238E27FC236}">
                <a16:creationId xmlns:a16="http://schemas.microsoft.com/office/drawing/2014/main" id="{A49F4DFD-7E54-4AE5-8D10-AA648819E683}"/>
              </a:ext>
            </a:extLst>
          </p:cNvPr>
          <p:cNvSpPr/>
          <p:nvPr/>
        </p:nvSpPr>
        <p:spPr>
          <a:xfrm>
            <a:off x="525601" y="203488"/>
            <a:ext cx="397499"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effectLst>
                  <a:outerShdw blurRad="38100" dist="38100" dir="2700000" algn="tl">
                    <a:srgbClr val="000000">
                      <a:alpha val="43137"/>
                    </a:srgbClr>
                  </a:outerShdw>
                </a:effectLst>
                <a:latin typeface="Century Gothic" panose="020B0502020202020204" pitchFamily="34" charset="0"/>
              </a:rPr>
              <a:t>A</a:t>
            </a:r>
          </a:p>
        </p:txBody>
      </p:sp>
      <p:sp>
        <p:nvSpPr>
          <p:cNvPr id="23" name="Rectangle 22">
            <a:extLst>
              <a:ext uri="{FF2B5EF4-FFF2-40B4-BE49-F238E27FC236}">
                <a16:creationId xmlns:a16="http://schemas.microsoft.com/office/drawing/2014/main" id="{0B8C0821-AA0D-4180-882B-F3C574E9ECDB}"/>
              </a:ext>
            </a:extLst>
          </p:cNvPr>
          <p:cNvSpPr/>
          <p:nvPr/>
        </p:nvSpPr>
        <p:spPr>
          <a:xfrm>
            <a:off x="3261672" y="213006"/>
            <a:ext cx="380814"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effectLst>
                  <a:outerShdw blurRad="38100" dist="38100" dir="2700000" algn="tl">
                    <a:srgbClr val="000000">
                      <a:alpha val="43137"/>
                    </a:srgbClr>
                  </a:outerShdw>
                </a:effectLst>
                <a:latin typeface="Century Gothic" panose="020B0502020202020204" pitchFamily="34" charset="0"/>
              </a:rPr>
              <a:t>B</a:t>
            </a:r>
          </a:p>
        </p:txBody>
      </p:sp>
      <p:sp>
        <p:nvSpPr>
          <p:cNvPr id="24" name="Rectangle 23">
            <a:extLst>
              <a:ext uri="{FF2B5EF4-FFF2-40B4-BE49-F238E27FC236}">
                <a16:creationId xmlns:a16="http://schemas.microsoft.com/office/drawing/2014/main" id="{6F0DA585-461D-489B-A507-0BDCB144C559}"/>
              </a:ext>
            </a:extLst>
          </p:cNvPr>
          <p:cNvSpPr/>
          <p:nvPr/>
        </p:nvSpPr>
        <p:spPr>
          <a:xfrm>
            <a:off x="543705" y="2281297"/>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effectLst>
                  <a:outerShdw blurRad="38100" dist="38100" dir="2700000" algn="tl">
                    <a:srgbClr val="000000">
                      <a:alpha val="43137"/>
                    </a:srgbClr>
                  </a:outerShdw>
                </a:effectLst>
                <a:latin typeface="Century Gothic" panose="020B0502020202020204" pitchFamily="34" charset="0"/>
              </a:rPr>
              <a:t>A</a:t>
            </a:r>
          </a:p>
        </p:txBody>
      </p:sp>
      <p:sp>
        <p:nvSpPr>
          <p:cNvPr id="25" name="Rectangle 24">
            <a:extLst>
              <a:ext uri="{FF2B5EF4-FFF2-40B4-BE49-F238E27FC236}">
                <a16:creationId xmlns:a16="http://schemas.microsoft.com/office/drawing/2014/main" id="{51309029-4E61-41EF-BA17-D30647CAE7A3}"/>
              </a:ext>
            </a:extLst>
          </p:cNvPr>
          <p:cNvSpPr/>
          <p:nvPr/>
        </p:nvSpPr>
        <p:spPr>
          <a:xfrm>
            <a:off x="3268872" y="2277721"/>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effectLst>
                  <a:outerShdw blurRad="38100" dist="38100" dir="2700000" algn="tl">
                    <a:srgbClr val="000000">
                      <a:alpha val="43137"/>
                    </a:srgbClr>
                  </a:outerShdw>
                </a:effectLst>
                <a:latin typeface="Century Gothic" panose="020B0502020202020204" pitchFamily="34" charset="0"/>
              </a:rPr>
              <a:t>B</a:t>
            </a:r>
          </a:p>
        </p:txBody>
      </p:sp>
      <p:sp>
        <p:nvSpPr>
          <p:cNvPr id="26" name="Rectangle 25">
            <a:extLst>
              <a:ext uri="{FF2B5EF4-FFF2-40B4-BE49-F238E27FC236}">
                <a16:creationId xmlns:a16="http://schemas.microsoft.com/office/drawing/2014/main" id="{340E0429-3312-4BEA-BA4B-1F4D11E94006}"/>
              </a:ext>
            </a:extLst>
          </p:cNvPr>
          <p:cNvSpPr/>
          <p:nvPr/>
        </p:nvSpPr>
        <p:spPr>
          <a:xfrm>
            <a:off x="513211" y="4350120"/>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effectLst>
                  <a:outerShdw blurRad="38100" dist="38100" dir="2700000" algn="tl">
                    <a:srgbClr val="000000">
                      <a:alpha val="43137"/>
                    </a:srgbClr>
                  </a:outerShdw>
                </a:effectLst>
                <a:latin typeface="Century Gothic" panose="020B0502020202020204" pitchFamily="34" charset="0"/>
              </a:rPr>
              <a:t>A</a:t>
            </a:r>
          </a:p>
        </p:txBody>
      </p:sp>
      <p:sp>
        <p:nvSpPr>
          <p:cNvPr id="27" name="Rectangle 26">
            <a:extLst>
              <a:ext uri="{FF2B5EF4-FFF2-40B4-BE49-F238E27FC236}">
                <a16:creationId xmlns:a16="http://schemas.microsoft.com/office/drawing/2014/main" id="{23DC8816-DC8C-47F4-BECE-B8135D55FC95}"/>
              </a:ext>
            </a:extLst>
          </p:cNvPr>
          <p:cNvSpPr/>
          <p:nvPr/>
        </p:nvSpPr>
        <p:spPr>
          <a:xfrm>
            <a:off x="3268872" y="4361460"/>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effectLst>
                  <a:outerShdw blurRad="38100" dist="38100" dir="2700000" algn="tl">
                    <a:srgbClr val="000000">
                      <a:alpha val="43137"/>
                    </a:srgbClr>
                  </a:outerShdw>
                </a:effectLst>
                <a:latin typeface="Century Gothic" panose="020B0502020202020204" pitchFamily="34" charset="0"/>
              </a:rPr>
              <a:t>B</a:t>
            </a:r>
          </a:p>
        </p:txBody>
      </p:sp>
      <p:sp>
        <p:nvSpPr>
          <p:cNvPr id="28" name="Rectangle 27">
            <a:extLst>
              <a:ext uri="{FF2B5EF4-FFF2-40B4-BE49-F238E27FC236}">
                <a16:creationId xmlns:a16="http://schemas.microsoft.com/office/drawing/2014/main" id="{A4665A9D-0996-45B8-9AE4-CA5C581EBA41}"/>
              </a:ext>
            </a:extLst>
          </p:cNvPr>
          <p:cNvSpPr/>
          <p:nvPr/>
        </p:nvSpPr>
        <p:spPr>
          <a:xfrm>
            <a:off x="6480397" y="213006"/>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effectLst>
                  <a:outerShdw blurRad="38100" dist="38100" dir="2700000" algn="tl">
                    <a:srgbClr val="000000">
                      <a:alpha val="43137"/>
                    </a:srgbClr>
                  </a:outerShdw>
                </a:effectLst>
                <a:latin typeface="Century Gothic" panose="020B0502020202020204" pitchFamily="34" charset="0"/>
              </a:rPr>
              <a:t>A</a:t>
            </a:r>
          </a:p>
        </p:txBody>
      </p:sp>
      <p:sp>
        <p:nvSpPr>
          <p:cNvPr id="29" name="Rectangle 28">
            <a:extLst>
              <a:ext uri="{FF2B5EF4-FFF2-40B4-BE49-F238E27FC236}">
                <a16:creationId xmlns:a16="http://schemas.microsoft.com/office/drawing/2014/main" id="{AA5E2839-E09E-4C66-8025-186BDF839837}"/>
              </a:ext>
            </a:extLst>
          </p:cNvPr>
          <p:cNvSpPr/>
          <p:nvPr/>
        </p:nvSpPr>
        <p:spPr>
          <a:xfrm>
            <a:off x="9165984" y="213726"/>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effectLst>
                  <a:outerShdw blurRad="38100" dist="38100" dir="2700000" algn="tl">
                    <a:srgbClr val="000000">
                      <a:alpha val="43137"/>
                    </a:srgbClr>
                  </a:outerShdw>
                </a:effectLst>
                <a:latin typeface="Century Gothic" panose="020B0502020202020204" pitchFamily="34" charset="0"/>
              </a:rPr>
              <a:t>B</a:t>
            </a:r>
          </a:p>
        </p:txBody>
      </p:sp>
      <p:sp>
        <p:nvSpPr>
          <p:cNvPr id="30" name="Rectangle 29">
            <a:extLst>
              <a:ext uri="{FF2B5EF4-FFF2-40B4-BE49-F238E27FC236}">
                <a16:creationId xmlns:a16="http://schemas.microsoft.com/office/drawing/2014/main" id="{5C8E942C-13F3-4937-A9DD-AD1B9E2BB49A}"/>
              </a:ext>
            </a:extLst>
          </p:cNvPr>
          <p:cNvSpPr/>
          <p:nvPr/>
        </p:nvSpPr>
        <p:spPr>
          <a:xfrm>
            <a:off x="6476316" y="2277721"/>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effectLst>
                  <a:outerShdw blurRad="38100" dist="38100" dir="2700000" algn="tl">
                    <a:srgbClr val="000000">
                      <a:alpha val="43137"/>
                    </a:srgbClr>
                  </a:outerShdw>
                </a:effectLst>
                <a:latin typeface="Century Gothic" panose="020B0502020202020204" pitchFamily="34" charset="0"/>
              </a:rPr>
              <a:t>A</a:t>
            </a:r>
          </a:p>
        </p:txBody>
      </p:sp>
      <p:sp>
        <p:nvSpPr>
          <p:cNvPr id="31" name="Rectangle 30">
            <a:extLst>
              <a:ext uri="{FF2B5EF4-FFF2-40B4-BE49-F238E27FC236}">
                <a16:creationId xmlns:a16="http://schemas.microsoft.com/office/drawing/2014/main" id="{87688833-1137-4749-95C6-ADB953BC996D}"/>
              </a:ext>
            </a:extLst>
          </p:cNvPr>
          <p:cNvSpPr/>
          <p:nvPr/>
        </p:nvSpPr>
        <p:spPr>
          <a:xfrm>
            <a:off x="9163977" y="2287593"/>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effectLst>
                  <a:outerShdw blurRad="38100" dist="38100" dir="2700000" algn="tl">
                    <a:srgbClr val="000000">
                      <a:alpha val="43137"/>
                    </a:srgbClr>
                  </a:outerShdw>
                </a:effectLst>
                <a:latin typeface="Century Gothic" panose="020B0502020202020204" pitchFamily="34" charset="0"/>
              </a:rPr>
              <a:t>B</a:t>
            </a:r>
          </a:p>
        </p:txBody>
      </p:sp>
      <p:sp>
        <p:nvSpPr>
          <p:cNvPr id="32" name="Rectangle 31">
            <a:extLst>
              <a:ext uri="{FF2B5EF4-FFF2-40B4-BE49-F238E27FC236}">
                <a16:creationId xmlns:a16="http://schemas.microsoft.com/office/drawing/2014/main" id="{8A69BFDC-BAC4-45B9-9CC2-32C35D399751}"/>
              </a:ext>
            </a:extLst>
          </p:cNvPr>
          <p:cNvSpPr/>
          <p:nvPr/>
        </p:nvSpPr>
        <p:spPr>
          <a:xfrm>
            <a:off x="6508280" y="4401216"/>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effectLst>
                  <a:outerShdw blurRad="38100" dist="38100" dir="2700000" algn="tl">
                    <a:srgbClr val="000000">
                      <a:alpha val="43137"/>
                    </a:srgbClr>
                  </a:outerShdw>
                </a:effectLst>
                <a:latin typeface="Century Gothic" panose="020B0502020202020204" pitchFamily="34" charset="0"/>
              </a:rPr>
              <a:t>A</a:t>
            </a:r>
          </a:p>
        </p:txBody>
      </p:sp>
      <p:sp>
        <p:nvSpPr>
          <p:cNvPr id="33" name="Rectangle 32">
            <a:extLst>
              <a:ext uri="{FF2B5EF4-FFF2-40B4-BE49-F238E27FC236}">
                <a16:creationId xmlns:a16="http://schemas.microsoft.com/office/drawing/2014/main" id="{BC6F97FD-D43A-4E54-AC12-3B99FAE75167}"/>
              </a:ext>
            </a:extLst>
          </p:cNvPr>
          <p:cNvSpPr/>
          <p:nvPr/>
        </p:nvSpPr>
        <p:spPr>
          <a:xfrm>
            <a:off x="9165369" y="4401216"/>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effectLst>
                  <a:outerShdw blurRad="38100" dist="38100" dir="2700000" algn="tl">
                    <a:srgbClr val="000000">
                      <a:alpha val="43137"/>
                    </a:srgbClr>
                  </a:outerShdw>
                </a:effectLst>
                <a:latin typeface="Century Gothic" panose="020B0502020202020204" pitchFamily="34" charset="0"/>
              </a:rPr>
              <a:t>B</a:t>
            </a:r>
          </a:p>
        </p:txBody>
      </p:sp>
      <p:sp>
        <p:nvSpPr>
          <p:cNvPr id="34" name="Title 33">
            <a:extLst>
              <a:ext uri="{FF2B5EF4-FFF2-40B4-BE49-F238E27FC236}">
                <a16:creationId xmlns:a16="http://schemas.microsoft.com/office/drawing/2014/main" id="{77CCF47A-9478-4FB6-9619-92A2653875F9}"/>
              </a:ext>
            </a:extLst>
          </p:cNvPr>
          <p:cNvSpPr>
            <a:spLocks noGrp="1"/>
          </p:cNvSpPr>
          <p:nvPr>
            <p:ph type="title"/>
          </p:nvPr>
        </p:nvSpPr>
        <p:spPr>
          <a:xfrm>
            <a:off x="144061" y="-264776"/>
            <a:ext cx="549676" cy="1325563"/>
          </a:xfrm>
        </p:spPr>
        <p:txBody>
          <a:bodyPr/>
          <a:lstStyle/>
          <a:p>
            <a:pPr rtl="0" eaLnBrk="1" fontAlgn="auto" latinLnBrk="0" hangingPunct="1"/>
            <a:r>
              <a:rPr lang="en-GB" sz="2000" b="1" i="0" kern="1200" spc="0" baseline="0" dirty="0">
                <a:ln>
                  <a:noFill/>
                </a:ln>
                <a:solidFill>
                  <a:srgbClr val="000066"/>
                </a:solidFill>
                <a:effectLst/>
                <a:latin typeface="Century Gothic" panose="020B0502020202020204" pitchFamily="34" charset="0"/>
                <a:ea typeface="+mn-ea"/>
                <a:cs typeface="+mn-cs"/>
              </a:rPr>
              <a:t>1.</a:t>
            </a:r>
            <a:endParaRPr lang="en-GB" dirty="0">
              <a:effectLst/>
            </a:endParaRPr>
          </a:p>
        </p:txBody>
      </p:sp>
      <p:pic>
        <p:nvPicPr>
          <p:cNvPr id="4" name="Picture 3" descr="skirt 2.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875" y="694015"/>
            <a:ext cx="859764" cy="1022778"/>
          </a:xfrm>
          <a:prstGeom prst="rect">
            <a:avLst/>
          </a:prstGeom>
        </p:spPr>
      </p:pic>
      <p:pic>
        <p:nvPicPr>
          <p:cNvPr id="35" name="Picture 34" descr="skirt.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7536" y="694015"/>
            <a:ext cx="792775" cy="1029264"/>
          </a:xfrm>
          <a:prstGeom prst="rect">
            <a:avLst/>
          </a:prstGeom>
        </p:spPr>
      </p:pic>
      <p:pic>
        <p:nvPicPr>
          <p:cNvPr id="36" name="Picture 35" descr="book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5162" y="556233"/>
            <a:ext cx="1548029" cy="1255303"/>
          </a:xfrm>
          <a:prstGeom prst="rect">
            <a:avLst/>
          </a:prstGeom>
        </p:spPr>
      </p:pic>
      <p:sp>
        <p:nvSpPr>
          <p:cNvPr id="37" name="TextBox 36"/>
          <p:cNvSpPr txBox="1"/>
          <p:nvPr/>
        </p:nvSpPr>
        <p:spPr>
          <a:xfrm>
            <a:off x="558439" y="1783579"/>
            <a:ext cx="4402666" cy="400110"/>
          </a:xfrm>
          <a:prstGeom prst="rect">
            <a:avLst/>
          </a:prstGeom>
          <a:noFill/>
        </p:spPr>
        <p:txBody>
          <a:bodyPr wrap="square" rtlCol="0">
            <a:spAutoFit/>
          </a:bodyPr>
          <a:lstStyle/>
          <a:p>
            <a:r>
              <a:rPr lang="en-US" sz="2000" dirty="0">
                <a:solidFill>
                  <a:srgbClr val="002060"/>
                </a:solidFill>
              </a:rPr>
              <a:t>They are 29 euros.</a:t>
            </a:r>
          </a:p>
        </p:txBody>
      </p:sp>
      <p:sp>
        <p:nvSpPr>
          <p:cNvPr id="38" name="TextBox 37"/>
          <p:cNvSpPr txBox="1"/>
          <p:nvPr/>
        </p:nvSpPr>
        <p:spPr>
          <a:xfrm>
            <a:off x="3514957" y="1748383"/>
            <a:ext cx="2861733" cy="400110"/>
          </a:xfrm>
          <a:prstGeom prst="rect">
            <a:avLst/>
          </a:prstGeom>
          <a:noFill/>
        </p:spPr>
        <p:txBody>
          <a:bodyPr wrap="square" rtlCol="0">
            <a:spAutoFit/>
          </a:bodyPr>
          <a:lstStyle/>
          <a:p>
            <a:r>
              <a:rPr lang="en-US" sz="2000" dirty="0">
                <a:solidFill>
                  <a:srgbClr val="002060"/>
                </a:solidFill>
              </a:rPr>
              <a:t>They are 24 euros.</a:t>
            </a:r>
          </a:p>
        </p:txBody>
      </p:sp>
      <p:pic>
        <p:nvPicPr>
          <p:cNvPr id="40" name="Picture 39" descr="trousers 1.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8909" y="2681267"/>
            <a:ext cx="1027778" cy="1164166"/>
          </a:xfrm>
          <a:prstGeom prst="rect">
            <a:avLst/>
          </a:prstGeom>
        </p:spPr>
      </p:pic>
      <p:pic>
        <p:nvPicPr>
          <p:cNvPr id="41" name="Picture 40" descr="trousers 2.jpe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34283" y="2630467"/>
            <a:ext cx="912082" cy="1164165"/>
          </a:xfrm>
          <a:prstGeom prst="rect">
            <a:avLst/>
          </a:prstGeom>
        </p:spPr>
      </p:pic>
      <p:sp>
        <p:nvSpPr>
          <p:cNvPr id="42" name="TextBox 41"/>
          <p:cNvSpPr txBox="1"/>
          <p:nvPr/>
        </p:nvSpPr>
        <p:spPr>
          <a:xfrm>
            <a:off x="239452" y="3847580"/>
            <a:ext cx="3318933" cy="400110"/>
          </a:xfrm>
          <a:prstGeom prst="rect">
            <a:avLst/>
          </a:prstGeom>
          <a:noFill/>
        </p:spPr>
        <p:txBody>
          <a:bodyPr wrap="square" rtlCol="0">
            <a:spAutoFit/>
          </a:bodyPr>
          <a:lstStyle/>
          <a:p>
            <a:r>
              <a:rPr lang="en-US" sz="2000" dirty="0">
                <a:solidFill>
                  <a:srgbClr val="002060"/>
                </a:solidFill>
              </a:rPr>
              <a:t>They are not expensive.</a:t>
            </a:r>
          </a:p>
        </p:txBody>
      </p:sp>
      <p:sp>
        <p:nvSpPr>
          <p:cNvPr id="43" name="TextBox 42"/>
          <p:cNvSpPr txBox="1"/>
          <p:nvPr/>
        </p:nvSpPr>
        <p:spPr>
          <a:xfrm>
            <a:off x="3700024" y="3853518"/>
            <a:ext cx="2861734" cy="400110"/>
          </a:xfrm>
          <a:prstGeom prst="rect">
            <a:avLst/>
          </a:prstGeom>
          <a:noFill/>
        </p:spPr>
        <p:txBody>
          <a:bodyPr wrap="square" rtlCol="0">
            <a:spAutoFit/>
          </a:bodyPr>
          <a:lstStyle/>
          <a:p>
            <a:r>
              <a:rPr lang="en-US" sz="2000" dirty="0">
                <a:solidFill>
                  <a:srgbClr val="002060"/>
                </a:solidFill>
              </a:rPr>
              <a:t>I like the </a:t>
            </a:r>
            <a:r>
              <a:rPr lang="en-US" sz="2000" dirty="0" err="1">
                <a:solidFill>
                  <a:srgbClr val="002060"/>
                </a:solidFill>
              </a:rPr>
              <a:t>colour</a:t>
            </a:r>
            <a:r>
              <a:rPr lang="en-US" sz="2000" dirty="0">
                <a:solidFill>
                  <a:srgbClr val="002060"/>
                </a:solidFill>
              </a:rPr>
              <a:t>.</a:t>
            </a:r>
          </a:p>
        </p:txBody>
      </p:sp>
      <p:pic>
        <p:nvPicPr>
          <p:cNvPr id="44" name="Picture 43" descr="shoes.jpe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6029" y="4542108"/>
            <a:ext cx="1797446" cy="1185334"/>
          </a:xfrm>
          <a:prstGeom prst="rect">
            <a:avLst/>
          </a:prstGeom>
        </p:spPr>
      </p:pic>
      <p:pic>
        <p:nvPicPr>
          <p:cNvPr id="45" name="Picture 44" descr="boxes.jpe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15312" y="340064"/>
            <a:ext cx="1837267" cy="1419763"/>
          </a:xfrm>
          <a:prstGeom prst="rect">
            <a:avLst/>
          </a:prstGeom>
        </p:spPr>
      </p:pic>
      <p:pic>
        <p:nvPicPr>
          <p:cNvPr id="46" name="Picture 45" descr="board games.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81986" y="2585220"/>
            <a:ext cx="1725255" cy="1152732"/>
          </a:xfrm>
          <a:prstGeom prst="rect">
            <a:avLst/>
          </a:prstGeom>
        </p:spPr>
      </p:pic>
      <p:pic>
        <p:nvPicPr>
          <p:cNvPr id="47" name="Picture 46" descr="watch 1.jpe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53251" y="4770439"/>
            <a:ext cx="609844" cy="1032934"/>
          </a:xfrm>
          <a:prstGeom prst="rect">
            <a:avLst/>
          </a:prstGeom>
        </p:spPr>
      </p:pic>
      <p:pic>
        <p:nvPicPr>
          <p:cNvPr id="48" name="Picture 47" descr="watch 2.jpe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086690" y="4782569"/>
            <a:ext cx="690412" cy="1056830"/>
          </a:xfrm>
          <a:prstGeom prst="rect">
            <a:avLst/>
          </a:prstGeom>
        </p:spPr>
      </p:pic>
      <p:pic>
        <p:nvPicPr>
          <p:cNvPr id="49" name="Picture 48" descr="drinks.jpe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028757" y="4649594"/>
            <a:ext cx="1434019" cy="1076237"/>
          </a:xfrm>
          <a:prstGeom prst="rect">
            <a:avLst/>
          </a:prstGeom>
        </p:spPr>
      </p:pic>
      <p:sp>
        <p:nvSpPr>
          <p:cNvPr id="50" name="TextBox 49"/>
          <p:cNvSpPr txBox="1"/>
          <p:nvPr/>
        </p:nvSpPr>
        <p:spPr>
          <a:xfrm>
            <a:off x="262619" y="5610011"/>
            <a:ext cx="3308815" cy="707886"/>
          </a:xfrm>
          <a:prstGeom prst="rect">
            <a:avLst/>
          </a:prstGeom>
          <a:noFill/>
        </p:spPr>
        <p:txBody>
          <a:bodyPr wrap="square" rtlCol="0">
            <a:spAutoFit/>
          </a:bodyPr>
          <a:lstStyle/>
          <a:p>
            <a:r>
              <a:rPr lang="en-US" sz="2000" dirty="0">
                <a:solidFill>
                  <a:srgbClr val="002060"/>
                </a:solidFill>
              </a:rPr>
              <a:t>They are very practical/ useful.</a:t>
            </a:r>
          </a:p>
        </p:txBody>
      </p:sp>
      <p:sp>
        <p:nvSpPr>
          <p:cNvPr id="51" name="TextBox 50"/>
          <p:cNvSpPr txBox="1"/>
          <p:nvPr/>
        </p:nvSpPr>
        <p:spPr>
          <a:xfrm>
            <a:off x="3876669" y="5858359"/>
            <a:ext cx="2019816" cy="400110"/>
          </a:xfrm>
          <a:prstGeom prst="rect">
            <a:avLst/>
          </a:prstGeom>
          <a:noFill/>
        </p:spPr>
        <p:txBody>
          <a:bodyPr wrap="square" rtlCol="0">
            <a:spAutoFit/>
          </a:bodyPr>
          <a:lstStyle/>
          <a:p>
            <a:r>
              <a:rPr lang="en-US" sz="2000" dirty="0">
                <a:solidFill>
                  <a:srgbClr val="002060"/>
                </a:solidFill>
              </a:rPr>
              <a:t>They are tasty.</a:t>
            </a:r>
          </a:p>
        </p:txBody>
      </p:sp>
      <p:pic>
        <p:nvPicPr>
          <p:cNvPr id="52" name="Picture 51" descr="newspapers.jpe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129447" y="340063"/>
            <a:ext cx="1430334" cy="1296997"/>
          </a:xfrm>
          <a:prstGeom prst="rect">
            <a:avLst/>
          </a:prstGeom>
        </p:spPr>
      </p:pic>
      <p:sp>
        <p:nvSpPr>
          <p:cNvPr id="53" name="TextBox 52"/>
          <p:cNvSpPr txBox="1"/>
          <p:nvPr/>
        </p:nvSpPr>
        <p:spPr>
          <a:xfrm>
            <a:off x="6784271" y="1739220"/>
            <a:ext cx="2556934" cy="400110"/>
          </a:xfrm>
          <a:prstGeom prst="rect">
            <a:avLst/>
          </a:prstGeom>
          <a:noFill/>
        </p:spPr>
        <p:txBody>
          <a:bodyPr wrap="square" rtlCol="0">
            <a:spAutoFit/>
          </a:bodyPr>
          <a:lstStyle/>
          <a:p>
            <a:r>
              <a:rPr lang="en-US" sz="2000" dirty="0">
                <a:solidFill>
                  <a:srgbClr val="002060"/>
                </a:solidFill>
              </a:rPr>
              <a:t>in the kitchen</a:t>
            </a:r>
          </a:p>
        </p:txBody>
      </p:sp>
      <p:sp>
        <p:nvSpPr>
          <p:cNvPr id="54" name="TextBox 53"/>
          <p:cNvSpPr txBox="1"/>
          <p:nvPr/>
        </p:nvSpPr>
        <p:spPr>
          <a:xfrm>
            <a:off x="9872626" y="1735131"/>
            <a:ext cx="1736141" cy="400110"/>
          </a:xfrm>
          <a:prstGeom prst="rect">
            <a:avLst/>
          </a:prstGeom>
          <a:noFill/>
        </p:spPr>
        <p:txBody>
          <a:bodyPr wrap="square" rtlCol="0">
            <a:spAutoFit/>
          </a:bodyPr>
          <a:lstStyle/>
          <a:p>
            <a:r>
              <a:rPr lang="en-US" sz="2000" dirty="0">
                <a:solidFill>
                  <a:srgbClr val="002060"/>
                </a:solidFill>
              </a:rPr>
              <a:t>in the shop</a:t>
            </a:r>
          </a:p>
        </p:txBody>
      </p:sp>
      <p:pic>
        <p:nvPicPr>
          <p:cNvPr id="55" name="Picture 54" descr="cards.jpe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022179" y="2369427"/>
            <a:ext cx="1935467" cy="1502833"/>
          </a:xfrm>
          <a:prstGeom prst="rect">
            <a:avLst/>
          </a:prstGeom>
        </p:spPr>
      </p:pic>
      <p:sp>
        <p:nvSpPr>
          <p:cNvPr id="56" name="TextBox 55"/>
          <p:cNvSpPr txBox="1"/>
          <p:nvPr/>
        </p:nvSpPr>
        <p:spPr>
          <a:xfrm>
            <a:off x="6918658" y="3809076"/>
            <a:ext cx="2347559" cy="400110"/>
          </a:xfrm>
          <a:prstGeom prst="rect">
            <a:avLst/>
          </a:prstGeom>
          <a:noFill/>
        </p:spPr>
        <p:txBody>
          <a:bodyPr wrap="square" rtlCol="0">
            <a:spAutoFit/>
          </a:bodyPr>
          <a:lstStyle/>
          <a:p>
            <a:r>
              <a:rPr lang="en-US" sz="2000" dirty="0">
                <a:solidFill>
                  <a:srgbClr val="002060"/>
                </a:solidFill>
              </a:rPr>
              <a:t>at the weekend</a:t>
            </a:r>
          </a:p>
        </p:txBody>
      </p:sp>
      <p:sp>
        <p:nvSpPr>
          <p:cNvPr id="57" name="TextBox 56"/>
          <p:cNvSpPr txBox="1"/>
          <p:nvPr/>
        </p:nvSpPr>
        <p:spPr>
          <a:xfrm>
            <a:off x="10099811" y="3809076"/>
            <a:ext cx="1671444" cy="400110"/>
          </a:xfrm>
          <a:prstGeom prst="rect">
            <a:avLst/>
          </a:prstGeom>
          <a:noFill/>
        </p:spPr>
        <p:txBody>
          <a:bodyPr wrap="square" rtlCol="0">
            <a:spAutoFit/>
          </a:bodyPr>
          <a:lstStyle/>
          <a:p>
            <a:r>
              <a:rPr lang="en-US" sz="2000" dirty="0">
                <a:solidFill>
                  <a:srgbClr val="002060"/>
                </a:solidFill>
              </a:rPr>
              <a:t>this Sunday</a:t>
            </a:r>
          </a:p>
        </p:txBody>
      </p:sp>
      <p:pic>
        <p:nvPicPr>
          <p:cNvPr id="58" name="Picture 57" descr="bikes.jpe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135560" y="4713397"/>
            <a:ext cx="1571682" cy="1104688"/>
          </a:xfrm>
          <a:prstGeom prst="rect">
            <a:avLst/>
          </a:prstGeom>
        </p:spPr>
      </p:pic>
      <p:sp>
        <p:nvSpPr>
          <p:cNvPr id="59" name="TextBox 58"/>
          <p:cNvSpPr txBox="1"/>
          <p:nvPr/>
        </p:nvSpPr>
        <p:spPr>
          <a:xfrm>
            <a:off x="9748445" y="5898115"/>
            <a:ext cx="2523067" cy="400110"/>
          </a:xfrm>
          <a:prstGeom prst="rect">
            <a:avLst/>
          </a:prstGeom>
          <a:noFill/>
        </p:spPr>
        <p:txBody>
          <a:bodyPr wrap="square" rtlCol="0">
            <a:spAutoFit/>
          </a:bodyPr>
          <a:lstStyle/>
          <a:p>
            <a:r>
              <a:rPr lang="en-US" sz="2000" dirty="0">
                <a:solidFill>
                  <a:srgbClr val="002060"/>
                </a:solidFill>
              </a:rPr>
              <a:t>my grandfather</a:t>
            </a:r>
          </a:p>
        </p:txBody>
      </p:sp>
      <p:sp>
        <p:nvSpPr>
          <p:cNvPr id="60" name="TextBox 59"/>
          <p:cNvSpPr txBox="1"/>
          <p:nvPr/>
        </p:nvSpPr>
        <p:spPr>
          <a:xfrm>
            <a:off x="7104657" y="5898115"/>
            <a:ext cx="1710267" cy="400110"/>
          </a:xfrm>
          <a:prstGeom prst="rect">
            <a:avLst/>
          </a:prstGeom>
          <a:noFill/>
        </p:spPr>
        <p:txBody>
          <a:bodyPr wrap="square" rtlCol="0">
            <a:spAutoFit/>
          </a:bodyPr>
          <a:lstStyle/>
          <a:p>
            <a:r>
              <a:rPr lang="en-US" sz="2000" dirty="0">
                <a:solidFill>
                  <a:srgbClr val="002060"/>
                </a:solidFill>
              </a:rPr>
              <a:t>my aunt</a:t>
            </a:r>
          </a:p>
        </p:txBody>
      </p:sp>
      <p:pic>
        <p:nvPicPr>
          <p:cNvPr id="61" name="Picture 60" descr="watch 2.jpe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476846" y="4751032"/>
            <a:ext cx="679324" cy="1039857"/>
          </a:xfrm>
          <a:prstGeom prst="rect">
            <a:avLst/>
          </a:prstGeom>
        </p:spPr>
      </p:pic>
      <p:pic>
        <p:nvPicPr>
          <p:cNvPr id="62" name="Picture 2" descr="shirt clipart png&#10;"/>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558284" y="2707166"/>
            <a:ext cx="1215851" cy="105475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shirt clipart png&#10;"/>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614802" y="2740596"/>
            <a:ext cx="1215851" cy="1054750"/>
          </a:xfrm>
          <a:prstGeom prst="rect">
            <a:avLst/>
          </a:prstGeom>
          <a:noFill/>
          <a:extLst>
            <a:ext uri="{909E8E84-426E-40DD-AFC4-6F175D3DCCD1}">
              <a14:hiddenFill xmlns:a14="http://schemas.microsoft.com/office/drawing/2010/main">
                <a:solidFill>
                  <a:srgbClr val="FFFFFF"/>
                </a:solidFill>
              </a14:hiddenFill>
            </a:ext>
          </a:extLst>
        </p:spPr>
      </p:pic>
      <p:sp>
        <p:nvSpPr>
          <p:cNvPr id="64" name="TextBox 63"/>
          <p:cNvSpPr txBox="1"/>
          <p:nvPr/>
        </p:nvSpPr>
        <p:spPr>
          <a:xfrm>
            <a:off x="892583" y="151411"/>
            <a:ext cx="671272" cy="430887"/>
          </a:xfrm>
          <a:prstGeom prst="rect">
            <a:avLst/>
          </a:prstGeom>
          <a:noFill/>
        </p:spPr>
        <p:txBody>
          <a:bodyPr wrap="square" rtlCol="0">
            <a:spAutoFit/>
          </a:bodyPr>
          <a:lstStyle/>
          <a:p>
            <a:r>
              <a:rPr lang="en-GB" sz="2200" b="1">
                <a:solidFill>
                  <a:schemeClr val="accent5">
                    <a:lumMod val="50000"/>
                  </a:schemeClr>
                </a:solidFill>
              </a:rPr>
              <a:t>(f)</a:t>
            </a:r>
            <a:endParaRPr lang="en-GB" sz="2200" b="1" dirty="0">
              <a:solidFill>
                <a:schemeClr val="accent5">
                  <a:lumMod val="50000"/>
                </a:schemeClr>
              </a:solidFill>
            </a:endParaRPr>
          </a:p>
        </p:txBody>
      </p:sp>
      <p:sp>
        <p:nvSpPr>
          <p:cNvPr id="65" name="TextBox 64"/>
          <p:cNvSpPr txBox="1"/>
          <p:nvPr/>
        </p:nvSpPr>
        <p:spPr>
          <a:xfrm>
            <a:off x="3625898" y="182563"/>
            <a:ext cx="738905" cy="430887"/>
          </a:xfrm>
          <a:prstGeom prst="rect">
            <a:avLst/>
          </a:prstGeom>
          <a:noFill/>
        </p:spPr>
        <p:txBody>
          <a:bodyPr wrap="square" rtlCol="0">
            <a:spAutoFit/>
          </a:bodyPr>
          <a:lstStyle/>
          <a:p>
            <a:r>
              <a:rPr lang="en-GB" sz="2200" b="1">
                <a:solidFill>
                  <a:schemeClr val="accent5">
                    <a:lumMod val="50000"/>
                  </a:schemeClr>
                </a:solidFill>
              </a:rPr>
              <a:t>(m)</a:t>
            </a:r>
            <a:endParaRPr lang="en-GB" sz="2200" b="1" dirty="0">
              <a:solidFill>
                <a:schemeClr val="accent5">
                  <a:lumMod val="50000"/>
                </a:schemeClr>
              </a:solidFill>
            </a:endParaRPr>
          </a:p>
        </p:txBody>
      </p:sp>
      <p:sp>
        <p:nvSpPr>
          <p:cNvPr id="66" name="TextBox 65"/>
          <p:cNvSpPr txBox="1"/>
          <p:nvPr/>
        </p:nvSpPr>
        <p:spPr>
          <a:xfrm>
            <a:off x="881487" y="2236765"/>
            <a:ext cx="671272" cy="430887"/>
          </a:xfrm>
          <a:prstGeom prst="rect">
            <a:avLst/>
          </a:prstGeom>
          <a:noFill/>
        </p:spPr>
        <p:txBody>
          <a:bodyPr wrap="square" rtlCol="0">
            <a:spAutoFit/>
          </a:bodyPr>
          <a:lstStyle/>
          <a:p>
            <a:r>
              <a:rPr lang="en-GB" sz="2200" b="1">
                <a:solidFill>
                  <a:schemeClr val="accent5">
                    <a:lumMod val="50000"/>
                  </a:schemeClr>
                </a:solidFill>
              </a:rPr>
              <a:t>(m)</a:t>
            </a:r>
            <a:endParaRPr lang="en-GB" sz="2200" b="1" dirty="0">
              <a:solidFill>
                <a:schemeClr val="accent5">
                  <a:lumMod val="50000"/>
                </a:schemeClr>
              </a:solidFill>
            </a:endParaRPr>
          </a:p>
        </p:txBody>
      </p:sp>
      <p:sp>
        <p:nvSpPr>
          <p:cNvPr id="67" name="TextBox 66"/>
          <p:cNvSpPr txBox="1"/>
          <p:nvPr/>
        </p:nvSpPr>
        <p:spPr>
          <a:xfrm>
            <a:off x="3700261" y="2243269"/>
            <a:ext cx="738905" cy="430887"/>
          </a:xfrm>
          <a:prstGeom prst="rect">
            <a:avLst/>
          </a:prstGeom>
          <a:noFill/>
        </p:spPr>
        <p:txBody>
          <a:bodyPr wrap="square" rtlCol="0">
            <a:spAutoFit/>
          </a:bodyPr>
          <a:lstStyle/>
          <a:p>
            <a:r>
              <a:rPr lang="en-GB" sz="2200" b="1">
                <a:solidFill>
                  <a:schemeClr val="accent5">
                    <a:lumMod val="50000"/>
                  </a:schemeClr>
                </a:solidFill>
              </a:rPr>
              <a:t>(f)</a:t>
            </a:r>
            <a:endParaRPr lang="en-GB" sz="2200" b="1" dirty="0">
              <a:solidFill>
                <a:schemeClr val="accent5">
                  <a:lumMod val="50000"/>
                </a:schemeClr>
              </a:solidFill>
            </a:endParaRPr>
          </a:p>
        </p:txBody>
      </p:sp>
      <p:sp>
        <p:nvSpPr>
          <p:cNvPr id="68" name="TextBox 67"/>
          <p:cNvSpPr txBox="1"/>
          <p:nvPr/>
        </p:nvSpPr>
        <p:spPr>
          <a:xfrm>
            <a:off x="893753" y="4280389"/>
            <a:ext cx="671272" cy="430887"/>
          </a:xfrm>
          <a:prstGeom prst="rect">
            <a:avLst/>
          </a:prstGeom>
          <a:noFill/>
        </p:spPr>
        <p:txBody>
          <a:bodyPr wrap="square" rtlCol="0">
            <a:spAutoFit/>
          </a:bodyPr>
          <a:lstStyle/>
          <a:p>
            <a:r>
              <a:rPr lang="en-GB" sz="2200" b="1">
                <a:solidFill>
                  <a:schemeClr val="accent5">
                    <a:lumMod val="50000"/>
                  </a:schemeClr>
                </a:solidFill>
              </a:rPr>
              <a:t>(m)</a:t>
            </a:r>
            <a:endParaRPr lang="en-GB" sz="2200" b="1" dirty="0">
              <a:solidFill>
                <a:schemeClr val="accent5">
                  <a:lumMod val="50000"/>
                </a:schemeClr>
              </a:solidFill>
            </a:endParaRPr>
          </a:p>
        </p:txBody>
      </p:sp>
      <p:sp>
        <p:nvSpPr>
          <p:cNvPr id="69" name="TextBox 68"/>
          <p:cNvSpPr txBox="1"/>
          <p:nvPr/>
        </p:nvSpPr>
        <p:spPr>
          <a:xfrm>
            <a:off x="3712527" y="4286893"/>
            <a:ext cx="738905" cy="430887"/>
          </a:xfrm>
          <a:prstGeom prst="rect">
            <a:avLst/>
          </a:prstGeom>
          <a:noFill/>
        </p:spPr>
        <p:txBody>
          <a:bodyPr wrap="square" rtlCol="0">
            <a:spAutoFit/>
          </a:bodyPr>
          <a:lstStyle/>
          <a:p>
            <a:r>
              <a:rPr lang="en-GB" sz="2200" b="1">
                <a:solidFill>
                  <a:schemeClr val="accent5">
                    <a:lumMod val="50000"/>
                  </a:schemeClr>
                </a:solidFill>
              </a:rPr>
              <a:t>(f)</a:t>
            </a:r>
            <a:endParaRPr lang="en-GB" sz="2200" b="1" dirty="0">
              <a:solidFill>
                <a:schemeClr val="accent5">
                  <a:lumMod val="50000"/>
                </a:schemeClr>
              </a:solidFill>
            </a:endParaRPr>
          </a:p>
        </p:txBody>
      </p:sp>
      <p:sp>
        <p:nvSpPr>
          <p:cNvPr id="70" name="TextBox 69"/>
          <p:cNvSpPr txBox="1"/>
          <p:nvPr/>
        </p:nvSpPr>
        <p:spPr>
          <a:xfrm>
            <a:off x="6805574" y="156419"/>
            <a:ext cx="671272" cy="430887"/>
          </a:xfrm>
          <a:prstGeom prst="rect">
            <a:avLst/>
          </a:prstGeom>
          <a:noFill/>
        </p:spPr>
        <p:txBody>
          <a:bodyPr wrap="square" rtlCol="0">
            <a:spAutoFit/>
          </a:bodyPr>
          <a:lstStyle/>
          <a:p>
            <a:r>
              <a:rPr lang="en-GB" sz="2200" b="1">
                <a:solidFill>
                  <a:schemeClr val="accent5">
                    <a:lumMod val="50000"/>
                  </a:schemeClr>
                </a:solidFill>
              </a:rPr>
              <a:t>(f)</a:t>
            </a:r>
            <a:endParaRPr lang="en-GB" sz="2200" b="1" dirty="0">
              <a:solidFill>
                <a:schemeClr val="accent5">
                  <a:lumMod val="50000"/>
                </a:schemeClr>
              </a:solidFill>
            </a:endParaRPr>
          </a:p>
        </p:txBody>
      </p:sp>
      <p:sp>
        <p:nvSpPr>
          <p:cNvPr id="71" name="TextBox 70"/>
          <p:cNvSpPr txBox="1"/>
          <p:nvPr/>
        </p:nvSpPr>
        <p:spPr>
          <a:xfrm>
            <a:off x="9553210" y="162923"/>
            <a:ext cx="738905" cy="430887"/>
          </a:xfrm>
          <a:prstGeom prst="rect">
            <a:avLst/>
          </a:prstGeom>
          <a:noFill/>
        </p:spPr>
        <p:txBody>
          <a:bodyPr wrap="square" rtlCol="0">
            <a:spAutoFit/>
          </a:bodyPr>
          <a:lstStyle/>
          <a:p>
            <a:r>
              <a:rPr lang="en-GB" sz="2200" b="1">
                <a:solidFill>
                  <a:schemeClr val="accent5">
                    <a:lumMod val="50000"/>
                  </a:schemeClr>
                </a:solidFill>
              </a:rPr>
              <a:t>(m)</a:t>
            </a:r>
            <a:endParaRPr lang="en-GB" sz="2200" b="1" dirty="0">
              <a:solidFill>
                <a:schemeClr val="accent5">
                  <a:lumMod val="50000"/>
                </a:schemeClr>
              </a:solidFill>
            </a:endParaRPr>
          </a:p>
        </p:txBody>
      </p:sp>
      <p:sp>
        <p:nvSpPr>
          <p:cNvPr id="72" name="TextBox 71"/>
          <p:cNvSpPr txBox="1"/>
          <p:nvPr/>
        </p:nvSpPr>
        <p:spPr>
          <a:xfrm>
            <a:off x="6832777" y="2201844"/>
            <a:ext cx="671272" cy="430887"/>
          </a:xfrm>
          <a:prstGeom prst="rect">
            <a:avLst/>
          </a:prstGeom>
          <a:noFill/>
        </p:spPr>
        <p:txBody>
          <a:bodyPr wrap="square" rtlCol="0">
            <a:spAutoFit/>
          </a:bodyPr>
          <a:lstStyle/>
          <a:p>
            <a:r>
              <a:rPr lang="en-GB" sz="2200" b="1">
                <a:solidFill>
                  <a:schemeClr val="accent5">
                    <a:lumMod val="50000"/>
                  </a:schemeClr>
                </a:solidFill>
              </a:rPr>
              <a:t>(f)</a:t>
            </a:r>
            <a:endParaRPr lang="en-GB" sz="2200" b="1" dirty="0">
              <a:solidFill>
                <a:schemeClr val="accent5">
                  <a:lumMod val="50000"/>
                </a:schemeClr>
              </a:solidFill>
            </a:endParaRPr>
          </a:p>
        </p:txBody>
      </p:sp>
      <p:sp>
        <p:nvSpPr>
          <p:cNvPr id="73" name="TextBox 72"/>
          <p:cNvSpPr txBox="1"/>
          <p:nvPr/>
        </p:nvSpPr>
        <p:spPr>
          <a:xfrm>
            <a:off x="9580413" y="2208348"/>
            <a:ext cx="738905" cy="430887"/>
          </a:xfrm>
          <a:prstGeom prst="rect">
            <a:avLst/>
          </a:prstGeom>
          <a:noFill/>
        </p:spPr>
        <p:txBody>
          <a:bodyPr wrap="square" rtlCol="0">
            <a:spAutoFit/>
          </a:bodyPr>
          <a:lstStyle/>
          <a:p>
            <a:r>
              <a:rPr lang="en-GB" sz="2200" b="1">
                <a:solidFill>
                  <a:schemeClr val="accent5">
                    <a:lumMod val="50000"/>
                  </a:schemeClr>
                </a:solidFill>
              </a:rPr>
              <a:t>(m)</a:t>
            </a:r>
            <a:endParaRPr lang="en-GB" sz="2200" b="1" dirty="0">
              <a:solidFill>
                <a:schemeClr val="accent5">
                  <a:lumMod val="50000"/>
                </a:schemeClr>
              </a:solidFill>
            </a:endParaRPr>
          </a:p>
        </p:txBody>
      </p:sp>
      <p:sp>
        <p:nvSpPr>
          <p:cNvPr id="74" name="TextBox 73"/>
          <p:cNvSpPr txBox="1"/>
          <p:nvPr/>
        </p:nvSpPr>
        <p:spPr>
          <a:xfrm>
            <a:off x="6864897" y="4327796"/>
            <a:ext cx="671272" cy="430887"/>
          </a:xfrm>
          <a:prstGeom prst="rect">
            <a:avLst/>
          </a:prstGeom>
          <a:noFill/>
        </p:spPr>
        <p:txBody>
          <a:bodyPr wrap="square" rtlCol="0">
            <a:spAutoFit/>
          </a:bodyPr>
          <a:lstStyle/>
          <a:p>
            <a:r>
              <a:rPr lang="en-GB" sz="2200" b="1">
                <a:solidFill>
                  <a:schemeClr val="accent5">
                    <a:lumMod val="50000"/>
                  </a:schemeClr>
                </a:solidFill>
              </a:rPr>
              <a:t>(m)</a:t>
            </a:r>
            <a:endParaRPr lang="en-GB" sz="2200" b="1" dirty="0">
              <a:solidFill>
                <a:schemeClr val="accent5">
                  <a:lumMod val="50000"/>
                </a:schemeClr>
              </a:solidFill>
            </a:endParaRPr>
          </a:p>
        </p:txBody>
      </p:sp>
      <p:sp>
        <p:nvSpPr>
          <p:cNvPr id="75" name="TextBox 74"/>
          <p:cNvSpPr txBox="1"/>
          <p:nvPr/>
        </p:nvSpPr>
        <p:spPr>
          <a:xfrm>
            <a:off x="9584462" y="4334486"/>
            <a:ext cx="738905" cy="430887"/>
          </a:xfrm>
          <a:prstGeom prst="rect">
            <a:avLst/>
          </a:prstGeom>
          <a:noFill/>
        </p:spPr>
        <p:txBody>
          <a:bodyPr wrap="square" rtlCol="0">
            <a:spAutoFit/>
          </a:bodyPr>
          <a:lstStyle/>
          <a:p>
            <a:r>
              <a:rPr lang="en-GB" sz="2200" b="1">
                <a:solidFill>
                  <a:schemeClr val="accent5">
                    <a:lumMod val="50000"/>
                  </a:schemeClr>
                </a:solidFill>
              </a:rPr>
              <a:t>(f)</a:t>
            </a:r>
            <a:endParaRPr lang="en-GB" sz="2200" b="1" dirty="0">
              <a:solidFill>
                <a:schemeClr val="accent5">
                  <a:lumMod val="50000"/>
                </a:schemeClr>
              </a:solidFill>
            </a:endParaRPr>
          </a:p>
        </p:txBody>
      </p:sp>
      <p:sp>
        <p:nvSpPr>
          <p:cNvPr id="76" name="Rectangle 75">
            <a:extLst>
              <a:ext uri="{FF2B5EF4-FFF2-40B4-BE49-F238E27FC236}">
                <a16:creationId xmlns:a16="http://schemas.microsoft.com/office/drawing/2014/main" id="{301543F5-5427-4993-8DC8-A6F3E225B30C}"/>
              </a:ext>
            </a:extLst>
          </p:cNvPr>
          <p:cNvSpPr/>
          <p:nvPr/>
        </p:nvSpPr>
        <p:spPr>
          <a:xfrm>
            <a:off x="159024" y="118775"/>
            <a:ext cx="5755985"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ectangle 76">
            <a:extLst>
              <a:ext uri="{FF2B5EF4-FFF2-40B4-BE49-F238E27FC236}">
                <a16:creationId xmlns:a16="http://schemas.microsoft.com/office/drawing/2014/main" id="{70F26650-CAD1-4046-B673-D174468854CB}"/>
              </a:ext>
            </a:extLst>
          </p:cNvPr>
          <p:cNvSpPr/>
          <p:nvPr/>
        </p:nvSpPr>
        <p:spPr>
          <a:xfrm>
            <a:off x="6128402" y="125568"/>
            <a:ext cx="5948097"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Rectangle 77">
            <a:extLst>
              <a:ext uri="{FF2B5EF4-FFF2-40B4-BE49-F238E27FC236}">
                <a16:creationId xmlns:a16="http://schemas.microsoft.com/office/drawing/2014/main" id="{1AF13219-CCEE-4EEC-BF63-93DB51BEE6A4}"/>
              </a:ext>
            </a:extLst>
          </p:cNvPr>
          <p:cNvSpPr/>
          <p:nvPr/>
        </p:nvSpPr>
        <p:spPr>
          <a:xfrm>
            <a:off x="156168" y="2205777"/>
            <a:ext cx="5755985"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Rectangle 78">
            <a:extLst>
              <a:ext uri="{FF2B5EF4-FFF2-40B4-BE49-F238E27FC236}">
                <a16:creationId xmlns:a16="http://schemas.microsoft.com/office/drawing/2014/main" id="{FDF741AF-A5A2-480A-806A-663DD00B1B1E}"/>
              </a:ext>
            </a:extLst>
          </p:cNvPr>
          <p:cNvSpPr/>
          <p:nvPr/>
        </p:nvSpPr>
        <p:spPr>
          <a:xfrm>
            <a:off x="6125546" y="2186066"/>
            <a:ext cx="5948097"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Rectangle 79">
            <a:extLst>
              <a:ext uri="{FF2B5EF4-FFF2-40B4-BE49-F238E27FC236}">
                <a16:creationId xmlns:a16="http://schemas.microsoft.com/office/drawing/2014/main" id="{7E46FE1D-EBEA-4459-B2AC-180E37275231}"/>
              </a:ext>
            </a:extLst>
          </p:cNvPr>
          <p:cNvSpPr/>
          <p:nvPr/>
        </p:nvSpPr>
        <p:spPr>
          <a:xfrm>
            <a:off x="177640" y="4299001"/>
            <a:ext cx="5755985"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80">
            <a:extLst>
              <a:ext uri="{FF2B5EF4-FFF2-40B4-BE49-F238E27FC236}">
                <a16:creationId xmlns:a16="http://schemas.microsoft.com/office/drawing/2014/main" id="{6F28EBD6-2D06-45CD-AC5D-0C8C2DCC9E55}"/>
              </a:ext>
            </a:extLst>
          </p:cNvPr>
          <p:cNvSpPr/>
          <p:nvPr/>
        </p:nvSpPr>
        <p:spPr>
          <a:xfrm>
            <a:off x="6147018" y="4305794"/>
            <a:ext cx="5948097"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082693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magen que contiene texto, señal, edificio, frente&#10;&#10;Descripción generada automáticamente">
            <a:extLst>
              <a:ext uri="{FF2B5EF4-FFF2-40B4-BE49-F238E27FC236}">
                <a16:creationId xmlns:a16="http://schemas.microsoft.com/office/drawing/2014/main" id="{6C9A38DD-34EC-4049-8C75-C2D96DAB2D8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414927"/>
          </a:xfrm>
          <a:prstGeom prst="rect">
            <a:avLst/>
          </a:prstGeom>
        </p:spPr>
      </p:pic>
      <p:sp>
        <p:nvSpPr>
          <p:cNvPr id="2" name="Título 1">
            <a:extLst>
              <a:ext uri="{FF2B5EF4-FFF2-40B4-BE49-F238E27FC236}">
                <a16:creationId xmlns:a16="http://schemas.microsoft.com/office/drawing/2014/main" id="{F8FDE6EA-6289-E544-874F-60B915230343}"/>
              </a:ext>
            </a:extLst>
          </p:cNvPr>
          <p:cNvSpPr>
            <a:spLocks noGrp="1"/>
          </p:cNvSpPr>
          <p:nvPr>
            <p:ph type="title"/>
          </p:nvPr>
        </p:nvSpPr>
        <p:spPr>
          <a:xfrm>
            <a:off x="596153" y="231105"/>
            <a:ext cx="7332657" cy="363751"/>
          </a:xfrm>
          <a:solidFill>
            <a:schemeClr val="bg1"/>
          </a:solidFill>
        </p:spPr>
        <p:txBody>
          <a:bodyPr>
            <a:noAutofit/>
          </a:bodyPr>
          <a:lstStyle/>
          <a:p>
            <a:r>
              <a:rPr lang="es-GB" sz="2400" b="1" dirty="0"/>
              <a:t>Mira las respuestas. ¿Tu traducción es correcta?</a:t>
            </a:r>
          </a:p>
        </p:txBody>
      </p:sp>
      <p:sp>
        <p:nvSpPr>
          <p:cNvPr id="6" name="Rounded Rectangle 11">
            <a:extLst>
              <a:ext uri="{FF2B5EF4-FFF2-40B4-BE49-F238E27FC236}">
                <a16:creationId xmlns:a16="http://schemas.microsoft.com/office/drawing/2014/main" id="{DF026CD3-7E2B-014C-80E6-CB08790EECAB}"/>
              </a:ext>
            </a:extLst>
          </p:cNvPr>
          <p:cNvSpPr/>
          <p:nvPr/>
        </p:nvSpPr>
        <p:spPr>
          <a:xfrm>
            <a:off x="10757648" y="258166"/>
            <a:ext cx="117049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Llamada rectangular redondeada 8">
            <a:extLst>
              <a:ext uri="{FF2B5EF4-FFF2-40B4-BE49-F238E27FC236}">
                <a16:creationId xmlns:a16="http://schemas.microsoft.com/office/drawing/2014/main" id="{5F56119C-EF4E-1042-8AB2-072C03A6BB69}"/>
              </a:ext>
            </a:extLst>
          </p:cNvPr>
          <p:cNvSpPr/>
          <p:nvPr/>
        </p:nvSpPr>
        <p:spPr>
          <a:xfrm>
            <a:off x="3900841" y="709046"/>
            <a:ext cx="2635021" cy="981456"/>
          </a:xfrm>
          <a:prstGeom prst="wedgeRoundRectCallout">
            <a:avLst>
              <a:gd name="adj1" fmla="val 39674"/>
              <a:gd name="adj2" fmla="val 121737"/>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Hi, how much do the eggs cost?</a:t>
            </a:r>
          </a:p>
        </p:txBody>
      </p:sp>
      <p:pic>
        <p:nvPicPr>
          <p:cNvPr id="10" name="Imagen 9">
            <a:extLst>
              <a:ext uri="{FF2B5EF4-FFF2-40B4-BE49-F238E27FC236}">
                <a16:creationId xmlns:a16="http://schemas.microsoft.com/office/drawing/2014/main" id="{10907DF1-EBE4-2245-B77D-DD76CB260DF9}"/>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2326" b="100000" l="6667" r="100000">
                        <a14:foregroundMark x1="35556" y1="83140" x2="18667" y2="76744"/>
                        <a14:foregroundMark x1="18667" y1="76744" x2="27556" y2="48256"/>
                        <a14:foregroundMark x1="27556" y1="48256" x2="20444" y2="29070"/>
                        <a14:foregroundMark x1="20444" y1="29070" x2="32000" y2="13372"/>
                        <a14:foregroundMark x1="32000" y1="13372" x2="46222" y2="17442"/>
                        <a14:foregroundMark x1="36000" y1="67442" x2="42222" y2="73256"/>
                        <a14:foregroundMark x1="15111" y1="76163" x2="9333" y2="85465"/>
                        <a14:foregroundMark x1="60889" y1="66860" x2="67556" y2="61047"/>
                        <a14:foregroundMark x1="78667" y1="10465" x2="76000" y2="9302"/>
                        <a14:foregroundMark x1="92444" y1="15698" x2="78667" y2="10465"/>
                        <a14:foregroundMark x1="76000" y1="9302" x2="75556" y2="9302"/>
                        <a14:foregroundMark x1="19556" y1="94767" x2="7111" y2="89535"/>
                        <a14:foregroundMark x1="42222" y1="9302" x2="39556" y2="4651"/>
                        <a14:foregroundMark x1="84889" y1="5233" x2="83111" y2="2326"/>
                        <a14:foregroundMark x1="40444" y1="3488" x2="36889" y2="2326"/>
                        <a14:backgroundMark x1="92889" y1="94767" x2="56889" y2="98256"/>
                        <a14:backgroundMark x1="68889" y1="86628" x2="69333" y2="94186"/>
                        <a14:backgroundMark x1="80444" y1="97674" x2="92444" y2="98837"/>
                        <a14:backgroundMark x1="60444" y1="98256" x2="69333" y2="99419"/>
                        <a14:backgroundMark x1="96000" y1="93605" x2="85333" y2="99419"/>
                        <a14:backgroundMark x1="48889" y1="97674" x2="46667" y2="99419"/>
                        <a14:backgroundMark x1="81778" y1="21512" x2="80889" y2="18605"/>
                        <a14:backgroundMark x1="77333" y1="19767" x2="77333" y2="19767"/>
                        <a14:backgroundMark x1="77778" y1="19186" x2="78222" y2="20349"/>
                      </a14:backgroundRemoval>
                    </a14:imgEffect>
                  </a14:imgLayer>
                </a14:imgProps>
              </a:ext>
              <a:ext uri="{28A0092B-C50C-407E-A947-70E740481C1C}">
                <a14:useLocalDpi xmlns:a14="http://schemas.microsoft.com/office/drawing/2010/main"/>
              </a:ext>
            </a:extLst>
          </a:blip>
          <a:srcRect/>
          <a:stretch/>
        </p:blipFill>
        <p:spPr>
          <a:xfrm>
            <a:off x="0" y="1352035"/>
            <a:ext cx="2859741" cy="2188883"/>
          </a:xfrm>
          <a:prstGeom prst="rect">
            <a:avLst/>
          </a:prstGeom>
        </p:spPr>
      </p:pic>
      <p:sp>
        <p:nvSpPr>
          <p:cNvPr id="11" name="Llamada rectangular redondeada 10">
            <a:extLst>
              <a:ext uri="{FF2B5EF4-FFF2-40B4-BE49-F238E27FC236}">
                <a16:creationId xmlns:a16="http://schemas.microsoft.com/office/drawing/2014/main" id="{D0E987DF-153A-854B-AEBE-1B98A192D3F7}"/>
              </a:ext>
            </a:extLst>
          </p:cNvPr>
          <p:cNvSpPr/>
          <p:nvPr/>
        </p:nvSpPr>
        <p:spPr>
          <a:xfrm>
            <a:off x="3043547" y="1700230"/>
            <a:ext cx="3400957" cy="873026"/>
          </a:xfrm>
          <a:prstGeom prst="wedgeRoundRectCallout">
            <a:avLst>
              <a:gd name="adj1" fmla="val -61043"/>
              <a:gd name="adj2" fmla="val -41629"/>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Do </a:t>
            </a:r>
            <a:r>
              <a:rPr lang="es-GB" sz="2000">
                <a:solidFill>
                  <a:schemeClr val="accent5">
                    <a:lumMod val="50000"/>
                  </a:schemeClr>
                </a:solidFill>
              </a:rPr>
              <a:t>you </a:t>
            </a:r>
            <a:r>
              <a:rPr lang="en-GB" sz="2000" dirty="0">
                <a:solidFill>
                  <a:schemeClr val="accent5">
                    <a:lumMod val="50000"/>
                  </a:schemeClr>
                </a:solidFill>
              </a:rPr>
              <a:t>prefer</a:t>
            </a:r>
            <a:r>
              <a:rPr lang="es-GB" sz="2000">
                <a:solidFill>
                  <a:schemeClr val="accent5">
                    <a:lumMod val="50000"/>
                  </a:schemeClr>
                </a:solidFill>
              </a:rPr>
              <a:t> </a:t>
            </a:r>
            <a:r>
              <a:rPr lang="es-GB" sz="2000" dirty="0">
                <a:solidFill>
                  <a:schemeClr val="accent5">
                    <a:lumMod val="50000"/>
                  </a:schemeClr>
                </a:solidFill>
              </a:rPr>
              <a:t>them big or small?</a:t>
            </a:r>
          </a:p>
        </p:txBody>
      </p:sp>
      <p:sp>
        <p:nvSpPr>
          <p:cNvPr id="12" name="Llamada rectangular redondeada 11">
            <a:extLst>
              <a:ext uri="{FF2B5EF4-FFF2-40B4-BE49-F238E27FC236}">
                <a16:creationId xmlns:a16="http://schemas.microsoft.com/office/drawing/2014/main" id="{B9147531-A1C7-1941-A40D-3F8008321071}"/>
              </a:ext>
            </a:extLst>
          </p:cNvPr>
          <p:cNvSpPr/>
          <p:nvPr/>
        </p:nvSpPr>
        <p:spPr>
          <a:xfrm>
            <a:off x="3083312" y="2586066"/>
            <a:ext cx="2847910" cy="1277045"/>
          </a:xfrm>
          <a:prstGeom prst="wedgeRoundRectCallout">
            <a:avLst>
              <a:gd name="adj1" fmla="val 42871"/>
              <a:gd name="adj2" fmla="val 61725"/>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chemeClr val="accent5">
                    <a:lumMod val="50000"/>
                  </a:schemeClr>
                </a:solidFill>
              </a:rPr>
              <a:t>Mmmm, </a:t>
            </a:r>
            <a:r>
              <a:rPr lang="es-GB" sz="2000">
                <a:solidFill>
                  <a:schemeClr val="accent5">
                    <a:lumMod val="50000"/>
                  </a:schemeClr>
                </a:solidFill>
              </a:rPr>
              <a:t>big. I also want to buy </a:t>
            </a:r>
            <a:r>
              <a:rPr lang="en-GB" sz="2000">
                <a:solidFill>
                  <a:schemeClr val="accent5">
                    <a:lumMod val="50000"/>
                  </a:schemeClr>
                </a:solidFill>
              </a:rPr>
              <a:t>fruit and vegetables.</a:t>
            </a:r>
            <a:endParaRPr lang="es-GB" sz="2000" dirty="0">
              <a:solidFill>
                <a:schemeClr val="accent5">
                  <a:lumMod val="50000"/>
                </a:schemeClr>
              </a:solidFill>
            </a:endParaRPr>
          </a:p>
        </p:txBody>
      </p:sp>
      <p:sp>
        <p:nvSpPr>
          <p:cNvPr id="13" name="Llamada rectangular redondeada 12">
            <a:extLst>
              <a:ext uri="{FF2B5EF4-FFF2-40B4-BE49-F238E27FC236}">
                <a16:creationId xmlns:a16="http://schemas.microsoft.com/office/drawing/2014/main" id="{364ACC22-0C2F-BA44-8340-50DEEDEC39B5}"/>
              </a:ext>
            </a:extLst>
          </p:cNvPr>
          <p:cNvSpPr/>
          <p:nvPr/>
        </p:nvSpPr>
        <p:spPr>
          <a:xfrm>
            <a:off x="2759527" y="3863111"/>
            <a:ext cx="3207885" cy="764948"/>
          </a:xfrm>
          <a:prstGeom prst="wedgeRoundRectCallout">
            <a:avLst>
              <a:gd name="adj1" fmla="val -46502"/>
              <a:gd name="adj2" fmla="val -88746"/>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chemeClr val="accent5">
                    <a:lumMod val="50000"/>
                  </a:schemeClr>
                </a:solidFill>
              </a:rPr>
              <a:t>  Look - I have some fresh apples*! </a:t>
            </a:r>
            <a:endParaRPr lang="es-GB" sz="2000" dirty="0">
              <a:solidFill>
                <a:schemeClr val="accent5">
                  <a:lumMod val="50000"/>
                </a:schemeClr>
              </a:solidFill>
            </a:endParaRPr>
          </a:p>
        </p:txBody>
      </p:sp>
      <p:sp>
        <p:nvSpPr>
          <p:cNvPr id="14" name="Llamada rectangular redondeada 13">
            <a:extLst>
              <a:ext uri="{FF2B5EF4-FFF2-40B4-BE49-F238E27FC236}">
                <a16:creationId xmlns:a16="http://schemas.microsoft.com/office/drawing/2014/main" id="{425E17B9-A94F-AA4F-88F8-C70C2C6A8588}"/>
              </a:ext>
            </a:extLst>
          </p:cNvPr>
          <p:cNvSpPr/>
          <p:nvPr/>
        </p:nvSpPr>
        <p:spPr>
          <a:xfrm>
            <a:off x="3138724" y="4628059"/>
            <a:ext cx="2828688" cy="979023"/>
          </a:xfrm>
          <a:prstGeom prst="wedgeRoundRectCallout">
            <a:avLst>
              <a:gd name="adj1" fmla="val 56054"/>
              <a:gd name="adj2" fmla="val -85116"/>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chemeClr val="accent5">
                    <a:lumMod val="50000"/>
                  </a:schemeClr>
                </a:solidFill>
              </a:rPr>
              <a:t>Perfect, </a:t>
            </a:r>
            <a:r>
              <a:rPr lang="es-GB" sz="2000">
                <a:solidFill>
                  <a:schemeClr val="accent5">
                    <a:lumMod val="50000"/>
                  </a:schemeClr>
                </a:solidFill>
              </a:rPr>
              <a:t>thank you! I need them for a traditional dish.</a:t>
            </a:r>
            <a:endParaRPr lang="es-GB" sz="2000" dirty="0">
              <a:solidFill>
                <a:schemeClr val="accent5">
                  <a:lumMod val="50000"/>
                </a:schemeClr>
              </a:solidFill>
            </a:endParaRPr>
          </a:p>
        </p:txBody>
      </p:sp>
      <p:sp>
        <p:nvSpPr>
          <p:cNvPr id="16" name="CuadroTexto 15">
            <a:extLst>
              <a:ext uri="{FF2B5EF4-FFF2-40B4-BE49-F238E27FC236}">
                <a16:creationId xmlns:a16="http://schemas.microsoft.com/office/drawing/2014/main" id="{AB515FF7-62D4-E04D-AB14-E6C8AF3E6865}"/>
              </a:ext>
            </a:extLst>
          </p:cNvPr>
          <p:cNvSpPr txBox="1"/>
          <p:nvPr/>
        </p:nvSpPr>
        <p:spPr>
          <a:xfrm>
            <a:off x="3900841" y="707148"/>
            <a:ext cx="327334" cy="400110"/>
          </a:xfrm>
          <a:prstGeom prst="rect">
            <a:avLst/>
          </a:prstGeom>
          <a:noFill/>
        </p:spPr>
        <p:txBody>
          <a:bodyPr wrap="none" rtlCol="0">
            <a:spAutoFit/>
          </a:bodyPr>
          <a:lstStyle/>
          <a:p>
            <a:r>
              <a:rPr lang="es-GB" sz="2000" b="1" dirty="0">
                <a:solidFill>
                  <a:schemeClr val="accent5">
                    <a:lumMod val="50000"/>
                  </a:schemeClr>
                </a:solidFill>
                <a:highlight>
                  <a:srgbClr val="E3EAFD"/>
                </a:highlight>
              </a:rPr>
              <a:t>1</a:t>
            </a:r>
          </a:p>
        </p:txBody>
      </p:sp>
      <p:sp>
        <p:nvSpPr>
          <p:cNvPr id="17" name="CuadroTexto 16">
            <a:extLst>
              <a:ext uri="{FF2B5EF4-FFF2-40B4-BE49-F238E27FC236}">
                <a16:creationId xmlns:a16="http://schemas.microsoft.com/office/drawing/2014/main" id="{B5439199-E481-D343-B12B-7CA6C7D47E4A}"/>
              </a:ext>
            </a:extLst>
          </p:cNvPr>
          <p:cNvSpPr txBox="1"/>
          <p:nvPr/>
        </p:nvSpPr>
        <p:spPr>
          <a:xfrm>
            <a:off x="3043547" y="1688106"/>
            <a:ext cx="328936" cy="400110"/>
          </a:xfrm>
          <a:prstGeom prst="rect">
            <a:avLst/>
          </a:prstGeom>
          <a:noFill/>
        </p:spPr>
        <p:txBody>
          <a:bodyPr wrap="none" rtlCol="0">
            <a:spAutoFit/>
          </a:bodyPr>
          <a:lstStyle/>
          <a:p>
            <a:r>
              <a:rPr lang="es-GB" sz="2000" b="1" dirty="0">
                <a:solidFill>
                  <a:schemeClr val="accent5">
                    <a:lumMod val="50000"/>
                  </a:schemeClr>
                </a:solidFill>
                <a:highlight>
                  <a:srgbClr val="E3EAFD"/>
                </a:highlight>
              </a:rPr>
              <a:t>2</a:t>
            </a:r>
          </a:p>
        </p:txBody>
      </p:sp>
      <p:sp>
        <p:nvSpPr>
          <p:cNvPr id="18" name="CuadroTexto 17">
            <a:extLst>
              <a:ext uri="{FF2B5EF4-FFF2-40B4-BE49-F238E27FC236}">
                <a16:creationId xmlns:a16="http://schemas.microsoft.com/office/drawing/2014/main" id="{61810B9C-2283-9840-BAF4-786A0FA8B84F}"/>
              </a:ext>
            </a:extLst>
          </p:cNvPr>
          <p:cNvSpPr txBox="1"/>
          <p:nvPr/>
        </p:nvSpPr>
        <p:spPr>
          <a:xfrm>
            <a:off x="3045664" y="2608979"/>
            <a:ext cx="328936" cy="400110"/>
          </a:xfrm>
          <a:prstGeom prst="rect">
            <a:avLst/>
          </a:prstGeom>
          <a:noFill/>
        </p:spPr>
        <p:txBody>
          <a:bodyPr wrap="none" rtlCol="0">
            <a:spAutoFit/>
          </a:bodyPr>
          <a:lstStyle/>
          <a:p>
            <a:r>
              <a:rPr lang="es-GB" sz="2000" b="1" dirty="0">
                <a:solidFill>
                  <a:schemeClr val="accent5">
                    <a:lumMod val="50000"/>
                  </a:schemeClr>
                </a:solidFill>
                <a:highlight>
                  <a:srgbClr val="E3EAFD"/>
                </a:highlight>
              </a:rPr>
              <a:t>3</a:t>
            </a:r>
          </a:p>
        </p:txBody>
      </p:sp>
      <p:sp>
        <p:nvSpPr>
          <p:cNvPr id="21" name="Llamada rectangular redondeada 20">
            <a:extLst>
              <a:ext uri="{FF2B5EF4-FFF2-40B4-BE49-F238E27FC236}">
                <a16:creationId xmlns:a16="http://schemas.microsoft.com/office/drawing/2014/main" id="{07D32D5D-6227-0249-89D3-01E310B61EE8}"/>
              </a:ext>
            </a:extLst>
          </p:cNvPr>
          <p:cNvSpPr/>
          <p:nvPr/>
        </p:nvSpPr>
        <p:spPr>
          <a:xfrm>
            <a:off x="6634277" y="669868"/>
            <a:ext cx="2834568" cy="981456"/>
          </a:xfrm>
          <a:prstGeom prst="wedgeRoundRectCallout">
            <a:avLst>
              <a:gd name="adj1" fmla="val -52326"/>
              <a:gd name="adj2" fmla="val 154972"/>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Hola, ¿cuánto cuestan los huevos?</a:t>
            </a:r>
          </a:p>
        </p:txBody>
      </p:sp>
      <p:sp>
        <p:nvSpPr>
          <p:cNvPr id="22" name="CuadroTexto 21">
            <a:extLst>
              <a:ext uri="{FF2B5EF4-FFF2-40B4-BE49-F238E27FC236}">
                <a16:creationId xmlns:a16="http://schemas.microsoft.com/office/drawing/2014/main" id="{A7062474-4E3F-8E41-A3D2-86DB282865C9}"/>
              </a:ext>
            </a:extLst>
          </p:cNvPr>
          <p:cNvSpPr txBox="1"/>
          <p:nvPr/>
        </p:nvSpPr>
        <p:spPr>
          <a:xfrm>
            <a:off x="9141511" y="704866"/>
            <a:ext cx="327334" cy="400110"/>
          </a:xfrm>
          <a:prstGeom prst="rect">
            <a:avLst/>
          </a:prstGeom>
          <a:noFill/>
        </p:spPr>
        <p:txBody>
          <a:bodyPr wrap="none" rtlCol="0">
            <a:spAutoFit/>
          </a:bodyPr>
          <a:lstStyle/>
          <a:p>
            <a:r>
              <a:rPr lang="es-GB" sz="2000" b="1" dirty="0">
                <a:solidFill>
                  <a:schemeClr val="accent5">
                    <a:lumMod val="50000"/>
                  </a:schemeClr>
                </a:solidFill>
                <a:highlight>
                  <a:srgbClr val="E3EAFD"/>
                </a:highlight>
              </a:rPr>
              <a:t>1</a:t>
            </a:r>
          </a:p>
        </p:txBody>
      </p:sp>
      <p:sp>
        <p:nvSpPr>
          <p:cNvPr id="23" name="Llamada rectangular redondeada 22">
            <a:extLst>
              <a:ext uri="{FF2B5EF4-FFF2-40B4-BE49-F238E27FC236}">
                <a16:creationId xmlns:a16="http://schemas.microsoft.com/office/drawing/2014/main" id="{0FF77DE0-B8C3-C743-95FA-0900D5C4E966}"/>
              </a:ext>
            </a:extLst>
          </p:cNvPr>
          <p:cNvSpPr/>
          <p:nvPr/>
        </p:nvSpPr>
        <p:spPr>
          <a:xfrm>
            <a:off x="6628310" y="1658540"/>
            <a:ext cx="3075329" cy="981456"/>
          </a:xfrm>
          <a:prstGeom prst="wedgeRoundRectCallout">
            <a:avLst>
              <a:gd name="adj1" fmla="val -58914"/>
              <a:gd name="adj2" fmla="val -23104"/>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a:t>
            </a:r>
            <a:r>
              <a:rPr lang="es-GB" sz="2000">
                <a:solidFill>
                  <a:schemeClr val="accent5">
                    <a:lumMod val="50000"/>
                  </a:schemeClr>
                </a:solidFill>
              </a:rPr>
              <a:t>Los </a:t>
            </a:r>
            <a:r>
              <a:rPr lang="en-GB" sz="2000">
                <a:solidFill>
                  <a:schemeClr val="accent5">
                    <a:lumMod val="50000"/>
                  </a:schemeClr>
                </a:solidFill>
              </a:rPr>
              <a:t>prefieres</a:t>
            </a:r>
            <a:r>
              <a:rPr lang="es-GB" sz="2000">
                <a:solidFill>
                  <a:schemeClr val="accent5">
                    <a:lumMod val="50000"/>
                  </a:schemeClr>
                </a:solidFill>
              </a:rPr>
              <a:t> </a:t>
            </a:r>
            <a:r>
              <a:rPr lang="es-GB" sz="2000" dirty="0">
                <a:solidFill>
                  <a:schemeClr val="accent5">
                    <a:lumMod val="50000"/>
                  </a:schemeClr>
                </a:solidFill>
              </a:rPr>
              <a:t>grandes o pequeños?</a:t>
            </a:r>
          </a:p>
        </p:txBody>
      </p:sp>
      <p:sp>
        <p:nvSpPr>
          <p:cNvPr id="24" name="CuadroTexto 23">
            <a:extLst>
              <a:ext uri="{FF2B5EF4-FFF2-40B4-BE49-F238E27FC236}">
                <a16:creationId xmlns:a16="http://schemas.microsoft.com/office/drawing/2014/main" id="{74CDB4E7-186D-E54F-BD89-8BE04DD84C3D}"/>
              </a:ext>
            </a:extLst>
          </p:cNvPr>
          <p:cNvSpPr txBox="1"/>
          <p:nvPr/>
        </p:nvSpPr>
        <p:spPr>
          <a:xfrm>
            <a:off x="9396826" y="1658540"/>
            <a:ext cx="328936" cy="400110"/>
          </a:xfrm>
          <a:prstGeom prst="rect">
            <a:avLst/>
          </a:prstGeom>
          <a:noFill/>
        </p:spPr>
        <p:txBody>
          <a:bodyPr wrap="none" rtlCol="0">
            <a:spAutoFit/>
          </a:bodyPr>
          <a:lstStyle/>
          <a:p>
            <a:r>
              <a:rPr lang="es-GB" sz="2000" b="1" dirty="0">
                <a:solidFill>
                  <a:schemeClr val="accent5">
                    <a:lumMod val="50000"/>
                  </a:schemeClr>
                </a:solidFill>
                <a:highlight>
                  <a:srgbClr val="E3EAFD"/>
                </a:highlight>
              </a:rPr>
              <a:t>2</a:t>
            </a:r>
          </a:p>
        </p:txBody>
      </p:sp>
      <p:sp>
        <p:nvSpPr>
          <p:cNvPr id="25" name="Llamada rectangular redondeada 24">
            <a:extLst>
              <a:ext uri="{FF2B5EF4-FFF2-40B4-BE49-F238E27FC236}">
                <a16:creationId xmlns:a16="http://schemas.microsoft.com/office/drawing/2014/main" id="{B1EB5905-0A66-7840-BF24-BB47826F58F2}"/>
              </a:ext>
            </a:extLst>
          </p:cNvPr>
          <p:cNvSpPr/>
          <p:nvPr/>
        </p:nvSpPr>
        <p:spPr>
          <a:xfrm>
            <a:off x="6496934" y="2647182"/>
            <a:ext cx="3331121" cy="1309796"/>
          </a:xfrm>
          <a:prstGeom prst="wedgeRoundRectCallout">
            <a:avLst>
              <a:gd name="adj1" fmla="val -51013"/>
              <a:gd name="adj2" fmla="val 5178"/>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chemeClr val="accent5">
                    <a:lumMod val="50000"/>
                  </a:schemeClr>
                </a:solidFill>
              </a:rPr>
              <a:t>Mmmm, </a:t>
            </a:r>
            <a:r>
              <a:rPr lang="es-GB" sz="2000">
                <a:solidFill>
                  <a:schemeClr val="accent5">
                    <a:lumMod val="50000"/>
                  </a:schemeClr>
                </a:solidFill>
              </a:rPr>
              <a:t>grandes</a:t>
            </a:r>
            <a:r>
              <a:rPr lang="es-GB" sz="2000" dirty="0">
                <a:solidFill>
                  <a:schemeClr val="accent5">
                    <a:lumMod val="50000"/>
                  </a:schemeClr>
                </a:solidFill>
              </a:rPr>
              <a:t>. También quiero </a:t>
            </a:r>
            <a:r>
              <a:rPr lang="es-GB" sz="2000">
                <a:solidFill>
                  <a:schemeClr val="accent5">
                    <a:lumMod val="50000"/>
                  </a:schemeClr>
                </a:solidFill>
              </a:rPr>
              <a:t>comprar </a:t>
            </a:r>
            <a:r>
              <a:rPr lang="en-GB" sz="2000">
                <a:solidFill>
                  <a:schemeClr val="accent5">
                    <a:lumMod val="50000"/>
                  </a:schemeClr>
                </a:solidFill>
              </a:rPr>
              <a:t>fruta y verduras.</a:t>
            </a:r>
            <a:endParaRPr lang="es-GB" sz="2000" dirty="0">
              <a:solidFill>
                <a:schemeClr val="accent5">
                  <a:lumMod val="50000"/>
                </a:schemeClr>
              </a:solidFill>
            </a:endParaRPr>
          </a:p>
        </p:txBody>
      </p:sp>
      <p:sp>
        <p:nvSpPr>
          <p:cNvPr id="26" name="CuadroTexto 25">
            <a:extLst>
              <a:ext uri="{FF2B5EF4-FFF2-40B4-BE49-F238E27FC236}">
                <a16:creationId xmlns:a16="http://schemas.microsoft.com/office/drawing/2014/main" id="{B0D985FD-CB82-814F-8D7F-0F0F26842589}"/>
              </a:ext>
            </a:extLst>
          </p:cNvPr>
          <p:cNvSpPr txBox="1"/>
          <p:nvPr/>
        </p:nvSpPr>
        <p:spPr>
          <a:xfrm>
            <a:off x="9471936" y="2690885"/>
            <a:ext cx="328936" cy="400110"/>
          </a:xfrm>
          <a:prstGeom prst="rect">
            <a:avLst/>
          </a:prstGeom>
          <a:noFill/>
        </p:spPr>
        <p:txBody>
          <a:bodyPr wrap="none" rtlCol="0">
            <a:spAutoFit/>
          </a:bodyPr>
          <a:lstStyle/>
          <a:p>
            <a:r>
              <a:rPr lang="es-GB" sz="2000" b="1" dirty="0">
                <a:solidFill>
                  <a:schemeClr val="accent5">
                    <a:lumMod val="50000"/>
                  </a:schemeClr>
                </a:solidFill>
                <a:highlight>
                  <a:srgbClr val="E3EAFD"/>
                </a:highlight>
              </a:rPr>
              <a:t>3</a:t>
            </a:r>
          </a:p>
        </p:txBody>
      </p:sp>
      <p:sp>
        <p:nvSpPr>
          <p:cNvPr id="27" name="Llamada rectangular redondeada 26">
            <a:extLst>
              <a:ext uri="{FF2B5EF4-FFF2-40B4-BE49-F238E27FC236}">
                <a16:creationId xmlns:a16="http://schemas.microsoft.com/office/drawing/2014/main" id="{EA79F037-D938-B543-893D-823E93202F75}"/>
              </a:ext>
            </a:extLst>
          </p:cNvPr>
          <p:cNvSpPr/>
          <p:nvPr/>
        </p:nvSpPr>
        <p:spPr>
          <a:xfrm>
            <a:off x="6859803" y="3964164"/>
            <a:ext cx="3147532" cy="923108"/>
          </a:xfrm>
          <a:prstGeom prst="wedgeRoundRectCallout">
            <a:avLst>
              <a:gd name="adj1" fmla="val -60849"/>
              <a:gd name="adj2" fmla="val -57146"/>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chemeClr val="accent5">
                    <a:lumMod val="50000"/>
                  </a:schemeClr>
                </a:solidFill>
              </a:rPr>
              <a:t>Mira - tengo unas manzanas frescas. </a:t>
            </a:r>
            <a:endParaRPr lang="es-GB" sz="2000" dirty="0">
              <a:solidFill>
                <a:schemeClr val="accent5">
                  <a:lumMod val="50000"/>
                </a:schemeClr>
              </a:solidFill>
            </a:endParaRPr>
          </a:p>
        </p:txBody>
      </p:sp>
      <p:sp>
        <p:nvSpPr>
          <p:cNvPr id="28" name="CuadroTexto 27">
            <a:extLst>
              <a:ext uri="{FF2B5EF4-FFF2-40B4-BE49-F238E27FC236}">
                <a16:creationId xmlns:a16="http://schemas.microsoft.com/office/drawing/2014/main" id="{A93C9A72-7BF7-1442-82A5-3CDB887906A5}"/>
              </a:ext>
            </a:extLst>
          </p:cNvPr>
          <p:cNvSpPr txBox="1"/>
          <p:nvPr/>
        </p:nvSpPr>
        <p:spPr>
          <a:xfrm>
            <a:off x="2759527" y="3838054"/>
            <a:ext cx="328936" cy="400110"/>
          </a:xfrm>
          <a:prstGeom prst="rect">
            <a:avLst/>
          </a:prstGeom>
          <a:noFill/>
        </p:spPr>
        <p:txBody>
          <a:bodyPr wrap="none" rtlCol="0">
            <a:spAutoFit/>
          </a:bodyPr>
          <a:lstStyle/>
          <a:p>
            <a:r>
              <a:rPr lang="es-GB" sz="2000" b="1" dirty="0">
                <a:solidFill>
                  <a:schemeClr val="accent5">
                    <a:lumMod val="50000"/>
                  </a:schemeClr>
                </a:solidFill>
                <a:highlight>
                  <a:srgbClr val="E3EAFD"/>
                </a:highlight>
              </a:rPr>
              <a:t>4</a:t>
            </a:r>
          </a:p>
        </p:txBody>
      </p:sp>
      <p:sp>
        <p:nvSpPr>
          <p:cNvPr id="30" name="CuadroTexto 29">
            <a:extLst>
              <a:ext uri="{FF2B5EF4-FFF2-40B4-BE49-F238E27FC236}">
                <a16:creationId xmlns:a16="http://schemas.microsoft.com/office/drawing/2014/main" id="{4C626FF4-B3D8-874E-8DF6-0042C374F50F}"/>
              </a:ext>
            </a:extLst>
          </p:cNvPr>
          <p:cNvSpPr txBox="1"/>
          <p:nvPr/>
        </p:nvSpPr>
        <p:spPr>
          <a:xfrm>
            <a:off x="3104563" y="4972183"/>
            <a:ext cx="328936" cy="400110"/>
          </a:xfrm>
          <a:prstGeom prst="rect">
            <a:avLst/>
          </a:prstGeom>
          <a:noFill/>
        </p:spPr>
        <p:txBody>
          <a:bodyPr wrap="none" rtlCol="0">
            <a:spAutoFit/>
          </a:bodyPr>
          <a:lstStyle/>
          <a:p>
            <a:r>
              <a:rPr lang="es-GB" sz="2000" b="1" dirty="0">
                <a:solidFill>
                  <a:schemeClr val="accent5">
                    <a:lumMod val="50000"/>
                  </a:schemeClr>
                </a:solidFill>
                <a:highlight>
                  <a:srgbClr val="E3EAFD"/>
                </a:highlight>
              </a:rPr>
              <a:t>5</a:t>
            </a:r>
          </a:p>
        </p:txBody>
      </p:sp>
      <p:pic>
        <p:nvPicPr>
          <p:cNvPr id="15" name="Imagen 14" descr="Dibujo animado de un personaje animado&#10;&#10;Descripción generada automáticamente con confianza media">
            <a:extLst>
              <a:ext uri="{FF2B5EF4-FFF2-40B4-BE49-F238E27FC236}">
                <a16:creationId xmlns:a16="http://schemas.microsoft.com/office/drawing/2014/main" id="{8AABBDBE-CB6C-5743-904C-19A01B0C0F76}"/>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ackgroundRemoval t="10000" b="90556" l="0" r="100000">
                        <a14:foregroundMark x1="63333" y1="23889" x2="64561" y2="31111"/>
                        <a14:foregroundMark x1="75263" y1="26852" x2="76140" y2="30926"/>
                        <a14:foregroundMark x1="40526" y1="75278" x2="28246" y2="77685"/>
                        <a14:foregroundMark x1="41053" y1="74167" x2="38947" y2="82037"/>
                        <a14:foregroundMark x1="38947" y1="82037" x2="38947" y2="82037"/>
                        <a14:foregroundMark x1="31754" y1="87685" x2="32105" y2="89167"/>
                        <a14:foregroundMark x1="77895" y1="89352" x2="72456" y2="90556"/>
                        <a14:backgroundMark x1="26491" y1="70833" x2="26491" y2="70833"/>
                      </a14:backgroundRemoval>
                    </a14:imgEffect>
                  </a14:imgLayer>
                </a14:imgProps>
              </a:ext>
              <a:ext uri="{28A0092B-C50C-407E-A947-70E740481C1C}">
                <a14:useLocalDpi xmlns:a14="http://schemas.microsoft.com/office/drawing/2010/main"/>
              </a:ext>
            </a:extLst>
          </a:blip>
          <a:srcRect/>
          <a:stretch/>
        </p:blipFill>
        <p:spPr>
          <a:xfrm flipH="1">
            <a:off x="5557348" y="2491609"/>
            <a:ext cx="1891002" cy="3586086"/>
          </a:xfrm>
          <a:prstGeom prst="rect">
            <a:avLst/>
          </a:prstGeom>
          <a:effectLst>
            <a:outerShdw blurRad="76200" dist="317500" dir="18900000" sy="23000" kx="-1200000" algn="bl" rotWithShape="0">
              <a:prstClr val="black">
                <a:alpha val="20000"/>
              </a:prstClr>
            </a:outerShdw>
          </a:effectLst>
        </p:spPr>
      </p:pic>
      <p:sp>
        <p:nvSpPr>
          <p:cNvPr id="31" name="CuadroTexto 30">
            <a:extLst>
              <a:ext uri="{FF2B5EF4-FFF2-40B4-BE49-F238E27FC236}">
                <a16:creationId xmlns:a16="http://schemas.microsoft.com/office/drawing/2014/main" id="{30CEFCDB-5851-E44E-BFBB-C68D4CBF88DA}"/>
              </a:ext>
            </a:extLst>
          </p:cNvPr>
          <p:cNvSpPr txBox="1"/>
          <p:nvPr/>
        </p:nvSpPr>
        <p:spPr>
          <a:xfrm>
            <a:off x="9678399" y="3964164"/>
            <a:ext cx="328936" cy="400110"/>
          </a:xfrm>
          <a:prstGeom prst="rect">
            <a:avLst/>
          </a:prstGeom>
          <a:noFill/>
        </p:spPr>
        <p:txBody>
          <a:bodyPr wrap="none" rtlCol="0">
            <a:spAutoFit/>
          </a:bodyPr>
          <a:lstStyle/>
          <a:p>
            <a:r>
              <a:rPr lang="es-GB" sz="2000" b="1" dirty="0">
                <a:solidFill>
                  <a:schemeClr val="accent5">
                    <a:lumMod val="50000"/>
                  </a:schemeClr>
                </a:solidFill>
                <a:highlight>
                  <a:srgbClr val="E3EAFD"/>
                </a:highlight>
              </a:rPr>
              <a:t>4</a:t>
            </a:r>
          </a:p>
        </p:txBody>
      </p:sp>
      <p:sp>
        <p:nvSpPr>
          <p:cNvPr id="29" name="Llamada rectangular redondeada 28">
            <a:extLst>
              <a:ext uri="{FF2B5EF4-FFF2-40B4-BE49-F238E27FC236}">
                <a16:creationId xmlns:a16="http://schemas.microsoft.com/office/drawing/2014/main" id="{5B8606A2-B569-304E-B110-9571E6FDED15}"/>
              </a:ext>
            </a:extLst>
          </p:cNvPr>
          <p:cNvSpPr/>
          <p:nvPr/>
        </p:nvSpPr>
        <p:spPr>
          <a:xfrm>
            <a:off x="6888379" y="4895885"/>
            <a:ext cx="3095835" cy="979023"/>
          </a:xfrm>
          <a:prstGeom prst="wedgeRoundRectCallout">
            <a:avLst>
              <a:gd name="adj1" fmla="val -50156"/>
              <a:gd name="adj2" fmla="val -58513"/>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a:solidFill>
                  <a:schemeClr val="accent5">
                    <a:lumMod val="50000"/>
                  </a:schemeClr>
                </a:solidFill>
              </a:rPr>
              <a:t>¡</a:t>
            </a:r>
            <a:r>
              <a:rPr lang="en-GB" sz="2000">
                <a:solidFill>
                  <a:schemeClr val="accent5">
                    <a:lumMod val="50000"/>
                  </a:schemeClr>
                </a:solidFill>
              </a:rPr>
              <a:t>Perfecto, </a:t>
            </a:r>
            <a:r>
              <a:rPr lang="es-GB" sz="2000">
                <a:solidFill>
                  <a:schemeClr val="accent5">
                    <a:lumMod val="50000"/>
                  </a:schemeClr>
                </a:solidFill>
              </a:rPr>
              <a:t>gracias</a:t>
            </a:r>
            <a:r>
              <a:rPr lang="es-GB" sz="2000" dirty="0">
                <a:solidFill>
                  <a:schemeClr val="accent5">
                    <a:lumMod val="50000"/>
                  </a:schemeClr>
                </a:solidFill>
              </a:rPr>
              <a:t>! Las necesito para un plato tradicional.</a:t>
            </a:r>
          </a:p>
        </p:txBody>
      </p:sp>
      <p:sp>
        <p:nvSpPr>
          <p:cNvPr id="32" name="CuadroTexto 31">
            <a:extLst>
              <a:ext uri="{FF2B5EF4-FFF2-40B4-BE49-F238E27FC236}">
                <a16:creationId xmlns:a16="http://schemas.microsoft.com/office/drawing/2014/main" id="{A57F4D50-08E0-874E-99E4-BD70B7C9F252}"/>
              </a:ext>
            </a:extLst>
          </p:cNvPr>
          <p:cNvSpPr txBox="1"/>
          <p:nvPr/>
        </p:nvSpPr>
        <p:spPr>
          <a:xfrm>
            <a:off x="9675657" y="5478324"/>
            <a:ext cx="491695" cy="400110"/>
          </a:xfrm>
          <a:prstGeom prst="rect">
            <a:avLst/>
          </a:prstGeom>
          <a:noFill/>
        </p:spPr>
        <p:txBody>
          <a:bodyPr wrap="square" rtlCol="0">
            <a:spAutoFit/>
          </a:bodyPr>
          <a:lstStyle/>
          <a:p>
            <a:r>
              <a:rPr lang="es-GB" sz="2000" b="1" dirty="0">
                <a:solidFill>
                  <a:schemeClr val="accent5">
                    <a:lumMod val="50000"/>
                  </a:schemeClr>
                </a:solidFill>
                <a:highlight>
                  <a:srgbClr val="E3EAFD"/>
                </a:highlight>
              </a:rPr>
              <a:t>5</a:t>
            </a:r>
          </a:p>
        </p:txBody>
      </p:sp>
      <p:sp>
        <p:nvSpPr>
          <p:cNvPr id="3" name="Rectangle 2"/>
          <p:cNvSpPr/>
          <p:nvPr/>
        </p:nvSpPr>
        <p:spPr>
          <a:xfrm>
            <a:off x="9631098" y="6001322"/>
            <a:ext cx="2553904" cy="369332"/>
          </a:xfrm>
          <a:prstGeom prst="rect">
            <a:avLst/>
          </a:prstGeom>
          <a:solidFill>
            <a:schemeClr val="accent2">
              <a:lumMod val="20000"/>
              <a:lumOff val="80000"/>
            </a:schemeClr>
          </a:solidFill>
        </p:spPr>
        <p:txBody>
          <a:bodyPr wrap="none">
            <a:spAutoFit/>
          </a:bodyPr>
          <a:lstStyle/>
          <a:p>
            <a:r>
              <a:rPr lang="en-GB">
                <a:solidFill>
                  <a:schemeClr val="accent5">
                    <a:lumMod val="50000"/>
                  </a:schemeClr>
                </a:solidFill>
              </a:rPr>
              <a:t>*apple = la manzana</a:t>
            </a:r>
            <a:endParaRPr lang="en-GB"/>
          </a:p>
        </p:txBody>
      </p:sp>
    </p:spTree>
    <p:extLst>
      <p:ext uri="{BB962C8B-B14F-4D97-AF65-F5344CB8AC3E}">
        <p14:creationId xmlns:p14="http://schemas.microsoft.com/office/powerpoint/2010/main" val="3876294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23" grpId="0" animBg="1"/>
      <p:bldP spid="24" grpId="0"/>
      <p:bldP spid="25" grpId="0" animBg="1"/>
      <p:bldP spid="26" grpId="0"/>
      <p:bldP spid="27" grpId="0" animBg="1"/>
      <p:bldP spid="31" grpId="0"/>
      <p:bldP spid="29" grpId="0" animBg="1"/>
      <p:bldP spid="3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E216F43F-5380-4325-A0F6-EA5101495D2A}"/>
              </a:ext>
            </a:extLst>
          </p:cNvPr>
          <p:cNvSpPr/>
          <p:nvPr/>
        </p:nvSpPr>
        <p:spPr>
          <a:xfrm>
            <a:off x="551067" y="1261586"/>
            <a:ext cx="11421193" cy="5015095"/>
          </a:xfrm>
          <a:prstGeom prst="roundRect">
            <a:avLst/>
          </a:prstGeom>
          <a:solidFill>
            <a:srgbClr val="FFF9F3"/>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sym typeface="Arial"/>
              </a:rPr>
              <a:t>Some </a:t>
            </a:r>
            <a:r>
              <a:rPr kumimoji="0" lang="en-GB" sz="2800" b="0" i="0" u="none" strike="noStrike" kern="1200" cap="none" spc="0" normalizeH="0" noProof="0" dirty="0">
                <a:ln>
                  <a:noFill/>
                </a:ln>
                <a:solidFill>
                  <a:schemeClr val="accent1">
                    <a:lumMod val="50000"/>
                  </a:schemeClr>
                </a:solidFill>
                <a:effectLst/>
                <a:uLnTx/>
                <a:uFillTx/>
                <a:latin typeface="Century Gothic" panose="020B0502020202020204" pitchFamily="34" charset="0"/>
                <a:sym typeface="Arial"/>
              </a:rPr>
              <a:t>features removed completely </a:t>
            </a:r>
            <a:r>
              <a:rPr kumimoji="0" lang="en-GB" sz="2000" b="0" i="0" u="none" strike="noStrike" kern="1200" cap="none" spc="0" normalizeH="0" noProof="0" dirty="0">
                <a:ln>
                  <a:noFill/>
                </a:ln>
                <a:solidFill>
                  <a:schemeClr val="accent1">
                    <a:lumMod val="50000"/>
                  </a:schemeClr>
                </a:solidFill>
                <a:effectLst/>
                <a:uLnTx/>
                <a:uFillTx/>
                <a:latin typeface="Century Gothic" panose="020B0502020202020204" pitchFamily="34" charset="0"/>
                <a:sym typeface="Arial"/>
              </a:rPr>
              <a:t>(e.g., subjunctive in French)</a:t>
            </a:r>
          </a:p>
          <a:p>
            <a:pPr marR="0" lvl="0" algn="l" defTabSz="914400" rtl="0" eaLnBrk="1" fontAlgn="auto" latinLnBrk="0" hangingPunct="1">
              <a:lnSpc>
                <a:spcPct val="100000"/>
              </a:lnSpc>
              <a:spcBef>
                <a:spcPts val="0"/>
              </a:spcBef>
              <a:spcAft>
                <a:spcPts val="0"/>
              </a:spcAft>
              <a:buClrTx/>
              <a:buSzTx/>
              <a:tabLst/>
              <a:defRPr/>
            </a:pPr>
            <a:endParaRPr lang="en-GB" sz="2800" kern="1200" dirty="0">
              <a:solidFill>
                <a:schemeClr val="accent1">
                  <a:lumMod val="50000"/>
                </a:schemeClr>
              </a:solidFill>
              <a:latin typeface="Century Gothic" panose="020B0502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800" dirty="0">
                <a:solidFill>
                  <a:schemeClr val="accent1">
                    <a:lumMod val="50000"/>
                  </a:schemeClr>
                </a:solidFill>
                <a:latin typeface="Century Gothic" panose="020B0502020202020204" pitchFamily="34" charset="0"/>
              </a:rPr>
              <a:t>Some features given tolerance in production at foundation </a:t>
            </a:r>
            <a:r>
              <a:rPr lang="en-GB" sz="1800" dirty="0">
                <a:solidFill>
                  <a:schemeClr val="accent1">
                    <a:lumMod val="50000"/>
                  </a:schemeClr>
                </a:solidFill>
                <a:latin typeface="Century Gothic" panose="020B0502020202020204" pitchFamily="34" charset="0"/>
              </a:rPr>
              <a:t>(e.g., minor spelling changes in present tense stems)</a:t>
            </a:r>
            <a:r>
              <a:rPr lang="en-GB" sz="2400" dirty="0">
                <a:solidFill>
                  <a:schemeClr val="accent1">
                    <a:lumMod val="50000"/>
                  </a:schemeClr>
                </a:solidFill>
                <a:latin typeface="Century Gothic" panose="020B0502020202020204" pitchFamily="34" charset="0"/>
              </a:rPr>
              <a:t>, </a:t>
            </a:r>
            <a:r>
              <a:rPr lang="en-GB" sz="2800" dirty="0">
                <a:solidFill>
                  <a:schemeClr val="accent1">
                    <a:lumMod val="50000"/>
                  </a:schemeClr>
                </a:solidFill>
                <a:latin typeface="Century Gothic" panose="020B0502020202020204" pitchFamily="34" charset="0"/>
              </a:rPr>
              <a:t>but bear credit at Higher</a:t>
            </a:r>
          </a:p>
          <a:p>
            <a:pPr marR="0" lvl="0" algn="l" defTabSz="914400" rtl="0" eaLnBrk="1" fontAlgn="auto" latinLnBrk="0" hangingPunct="1">
              <a:lnSpc>
                <a:spcPct val="100000"/>
              </a:lnSpc>
              <a:spcBef>
                <a:spcPts val="0"/>
              </a:spcBef>
              <a:spcAft>
                <a:spcPts val="0"/>
              </a:spcAft>
              <a:buClrTx/>
              <a:buSzTx/>
              <a:tabLst/>
              <a:defRPr/>
            </a:pPr>
            <a:endPar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sym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sym typeface="Arial"/>
              </a:rPr>
              <a:t>Some </a:t>
            </a:r>
            <a:r>
              <a:rPr kumimoji="0" lang="en-GB" sz="2800" b="0" i="0" u="none" strike="noStrike" kern="1200" cap="none" spc="0" normalizeH="0" noProof="0" dirty="0">
                <a:ln>
                  <a:noFill/>
                </a:ln>
                <a:solidFill>
                  <a:schemeClr val="accent1">
                    <a:lumMod val="50000"/>
                  </a:schemeClr>
                </a:solidFill>
                <a:effectLst/>
                <a:uLnTx/>
                <a:uFillTx/>
                <a:latin typeface="Century Gothic" panose="020B0502020202020204" pitchFamily="34" charset="0"/>
                <a:sym typeface="Arial"/>
              </a:rPr>
              <a:t>moved from ‘grammar’ to ‘vocabulary’ </a:t>
            </a:r>
            <a:r>
              <a:rPr kumimoji="0" lang="en-GB" sz="1600" b="0" i="0" u="none" strike="noStrike" kern="1200" cap="none" spc="0" normalizeH="0" noProof="0" dirty="0">
                <a:ln>
                  <a:noFill/>
                </a:ln>
                <a:solidFill>
                  <a:schemeClr val="accent1">
                    <a:lumMod val="50000"/>
                  </a:schemeClr>
                </a:solidFill>
                <a:effectLst/>
                <a:uLnTx/>
                <a:uFillTx/>
                <a:latin typeface="Century Gothic" panose="020B0502020202020204" pitchFamily="34" charset="0"/>
                <a:sym typeface="Arial"/>
              </a:rPr>
              <a:t>(e.g., adverbs, pronouns)</a:t>
            </a:r>
            <a:endParaRPr kumimoji="0" lang="en-GB" sz="2400" b="0" i="0" u="none" strike="noStrike" kern="1200" cap="none" spc="0" normalizeH="0" noProof="0" dirty="0">
              <a:ln>
                <a:noFill/>
              </a:ln>
              <a:solidFill>
                <a:schemeClr val="accent1">
                  <a:lumMod val="50000"/>
                </a:schemeClr>
              </a:solidFill>
              <a:effectLst/>
              <a:uLnTx/>
              <a:uFillTx/>
              <a:latin typeface="Century Gothic" panose="020B0502020202020204" pitchFamily="34" charset="0"/>
              <a:sym typeface="Arial"/>
            </a:endParaRPr>
          </a:p>
        </p:txBody>
      </p:sp>
      <p:sp>
        <p:nvSpPr>
          <p:cNvPr id="7" name="Google Shape;151;p7">
            <a:extLst>
              <a:ext uri="{FF2B5EF4-FFF2-40B4-BE49-F238E27FC236}">
                <a16:creationId xmlns:a16="http://schemas.microsoft.com/office/drawing/2014/main" id="{1559DA0B-D43E-C84A-8F78-C6C0E493CA47}"/>
              </a:ext>
            </a:extLst>
          </p:cNvPr>
          <p:cNvSpPr txBox="1">
            <a:spLocks/>
          </p:cNvSpPr>
          <p:nvPr/>
        </p:nvSpPr>
        <p:spPr>
          <a:xfrm>
            <a:off x="891308" y="169084"/>
            <a:ext cx="10515600" cy="68892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3600"/>
            </a:pPr>
            <a:r>
              <a:rPr lang="en-GB" sz="3200" b="1" dirty="0"/>
              <a:t>Key difference in 2022 Subject Content </a:t>
            </a:r>
            <a:r>
              <a:rPr lang="en-GB" sz="2800" b="1" dirty="0"/>
              <a:t>[1/3]</a:t>
            </a:r>
            <a:endParaRPr lang="en-GB" sz="4000" dirty="0"/>
          </a:p>
        </p:txBody>
      </p:sp>
      <p:sp>
        <p:nvSpPr>
          <p:cNvPr id="5" name="Rectangle 4">
            <a:extLst>
              <a:ext uri="{FF2B5EF4-FFF2-40B4-BE49-F238E27FC236}">
                <a16:creationId xmlns:a16="http://schemas.microsoft.com/office/drawing/2014/main" id="{26E9D8D5-36C5-FD47-A74E-733A633BB0FC}"/>
              </a:ext>
            </a:extLst>
          </p:cNvPr>
          <p:cNvSpPr/>
          <p:nvPr/>
        </p:nvSpPr>
        <p:spPr>
          <a:xfrm>
            <a:off x="307431" y="858004"/>
            <a:ext cx="6603035" cy="369332"/>
          </a:xfrm>
          <a:prstGeom prst="rect">
            <a:avLst/>
          </a:prstGeom>
        </p:spPr>
        <p:txBody>
          <a:bodyPr wrap="square">
            <a:spAutoFit/>
          </a:bodyPr>
          <a:lstStyle/>
          <a:p>
            <a:r>
              <a:rPr lang="en-GB" sz="1800" b="1" dirty="0"/>
              <a:t>Grammar content: </a:t>
            </a:r>
            <a:endParaRPr lang="en-US" sz="1800" dirty="0"/>
          </a:p>
        </p:txBody>
      </p:sp>
    </p:spTree>
    <p:extLst>
      <p:ext uri="{BB962C8B-B14F-4D97-AF65-F5344CB8AC3E}">
        <p14:creationId xmlns:p14="http://schemas.microsoft.com/office/powerpoint/2010/main" val="2888742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7"/>
          <p:cNvSpPr txBox="1">
            <a:spLocks noGrp="1"/>
          </p:cNvSpPr>
          <p:nvPr>
            <p:ph type="title"/>
          </p:nvPr>
        </p:nvSpPr>
        <p:spPr>
          <a:xfrm>
            <a:off x="497173" y="0"/>
            <a:ext cx="11407516" cy="97451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3600"/>
              <a:buFont typeface="Century Gothic"/>
              <a:buNone/>
            </a:pPr>
            <a:r>
              <a:rPr lang="en-GB" sz="2800" b="1" dirty="0"/>
              <a:t>Key differences in 2022 Subject Content.  [2/3]</a:t>
            </a:r>
            <a:endParaRPr sz="3600" dirty="0"/>
          </a:p>
        </p:txBody>
      </p:sp>
      <p:sp>
        <p:nvSpPr>
          <p:cNvPr id="152" name="Google Shape;152;p7"/>
          <p:cNvSpPr txBox="1">
            <a:spLocks noGrp="1"/>
          </p:cNvSpPr>
          <p:nvPr>
            <p:ph type="body" idx="1"/>
          </p:nvPr>
        </p:nvSpPr>
        <p:spPr>
          <a:xfrm>
            <a:off x="497173" y="969308"/>
            <a:ext cx="11407516" cy="529827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rgbClr val="1F3864"/>
              </a:buClr>
              <a:buSzPct val="100000"/>
              <a:buNone/>
            </a:pPr>
            <a:r>
              <a:rPr lang="en-GB" b="1" dirty="0"/>
              <a:t>The lexicon</a:t>
            </a:r>
            <a:r>
              <a:rPr lang="en-GB" dirty="0"/>
              <a:t> is specified: </a:t>
            </a:r>
          </a:p>
          <a:p>
            <a:pPr marL="228600" lvl="0" indent="-228600" algn="l" rtl="0">
              <a:lnSpc>
                <a:spcPct val="90000"/>
              </a:lnSpc>
              <a:spcBef>
                <a:spcPts val="1000"/>
              </a:spcBef>
              <a:spcAft>
                <a:spcPts val="0"/>
              </a:spcAft>
              <a:buClr>
                <a:srgbClr val="1F3864"/>
              </a:buClr>
              <a:buSzPct val="100000"/>
              <a:buChar char="•"/>
            </a:pPr>
            <a:r>
              <a:rPr lang="en-GB" dirty="0"/>
              <a:t>1,200 lexical items at Foundation; 1700 at Higher, </a:t>
            </a:r>
          </a:p>
          <a:p>
            <a:pPr marL="228600" lvl="0" indent="-228600" algn="l" rtl="0">
              <a:lnSpc>
                <a:spcPct val="90000"/>
              </a:lnSpc>
              <a:spcBef>
                <a:spcPts val="1000"/>
              </a:spcBef>
              <a:spcAft>
                <a:spcPts val="0"/>
              </a:spcAft>
              <a:buClr>
                <a:srgbClr val="1F3864"/>
              </a:buClr>
              <a:buSzPct val="100000"/>
              <a:buChar char="•"/>
            </a:pPr>
            <a:r>
              <a:rPr lang="en-GB" dirty="0"/>
              <a:t>85% from most common 2000 word families, </a:t>
            </a:r>
          </a:p>
          <a:p>
            <a:pPr marL="228600" lvl="0" indent="-228600" algn="l" rtl="0">
              <a:lnSpc>
                <a:spcPct val="90000"/>
              </a:lnSpc>
              <a:spcBef>
                <a:spcPts val="1000"/>
              </a:spcBef>
              <a:spcAft>
                <a:spcPts val="0"/>
              </a:spcAft>
              <a:buClr>
                <a:srgbClr val="1F3864"/>
              </a:buClr>
              <a:buSzPct val="100000"/>
              <a:buChar char="•"/>
            </a:pPr>
            <a:r>
              <a:rPr lang="en-GB" dirty="0"/>
              <a:t>up to 30 additional multiword phrases </a:t>
            </a:r>
            <a:r>
              <a:rPr lang="en-GB" sz="1600" dirty="0"/>
              <a:t>(≤ five words; where English is multi-word) </a:t>
            </a:r>
            <a:endParaRPr lang="en-GB" dirty="0"/>
          </a:p>
          <a:p>
            <a:pPr marL="228600" lvl="0" indent="-228600" algn="l" rtl="0">
              <a:lnSpc>
                <a:spcPct val="90000"/>
              </a:lnSpc>
              <a:spcBef>
                <a:spcPts val="1000"/>
              </a:spcBef>
              <a:spcAft>
                <a:spcPts val="0"/>
              </a:spcAft>
              <a:buClr>
                <a:srgbClr val="1F3864"/>
              </a:buClr>
              <a:buSzPct val="100000"/>
              <a:buChar char="•"/>
            </a:pPr>
            <a:r>
              <a:rPr lang="en-GB" dirty="0"/>
              <a:t>Up to 20 additional cultural / geographical terms</a:t>
            </a:r>
          </a:p>
          <a:p>
            <a:pPr marL="0" lvl="0" indent="0">
              <a:buSzPct val="100000"/>
              <a:buNone/>
            </a:pPr>
            <a:endParaRPr lang="en-GB" dirty="0"/>
          </a:p>
          <a:p>
            <a:pPr marL="0" lvl="0" indent="0">
              <a:buSzPct val="100000"/>
              <a:buNone/>
            </a:pPr>
            <a:r>
              <a:rPr lang="en-GB" dirty="0"/>
              <a:t>All tasks fully accomplishable using only language from the defined vocabulary and grammar lists</a:t>
            </a:r>
          </a:p>
          <a:p>
            <a:pPr marL="685800" lvl="1" indent="-228600">
              <a:buSzPct val="100000"/>
            </a:pPr>
            <a:r>
              <a:rPr lang="en-GB" sz="2400" dirty="0"/>
              <a:t>Full credit given for successful production of language beyond content</a:t>
            </a:r>
            <a:endParaRPr lang="en-GB" sz="2400" b="1" dirty="0"/>
          </a:p>
          <a:p>
            <a:pPr marL="685800" lvl="1" indent="-228600">
              <a:spcBef>
                <a:spcPts val="1000"/>
              </a:spcBef>
              <a:buSzPct val="100000"/>
            </a:pPr>
            <a:endParaRPr lang="en-GB" dirty="0"/>
          </a:p>
        </p:txBody>
      </p:sp>
    </p:spTree>
    <p:extLst>
      <p:ext uri="{BB962C8B-B14F-4D97-AF65-F5344CB8AC3E}">
        <p14:creationId xmlns:p14="http://schemas.microsoft.com/office/powerpoint/2010/main" val="3564306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7"/>
          <p:cNvSpPr txBox="1">
            <a:spLocks noGrp="1"/>
          </p:cNvSpPr>
          <p:nvPr>
            <p:ph type="title"/>
          </p:nvPr>
        </p:nvSpPr>
        <p:spPr>
          <a:xfrm>
            <a:off x="619592" y="314794"/>
            <a:ext cx="11407516" cy="676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3600"/>
              <a:buFont typeface="Century Gothic"/>
              <a:buNone/>
            </a:pPr>
            <a:r>
              <a:rPr lang="en-GB" sz="3600" b="1" dirty="0"/>
              <a:t>Key difference in 2022 Subject Content [3/3]</a:t>
            </a:r>
            <a:endParaRPr dirty="0"/>
          </a:p>
        </p:txBody>
      </p:sp>
      <p:sp>
        <p:nvSpPr>
          <p:cNvPr id="152" name="Google Shape;152;p7"/>
          <p:cNvSpPr txBox="1">
            <a:spLocks noGrp="1"/>
          </p:cNvSpPr>
          <p:nvPr>
            <p:ph type="body" idx="1"/>
          </p:nvPr>
        </p:nvSpPr>
        <p:spPr>
          <a:xfrm>
            <a:off x="482183" y="1134116"/>
            <a:ext cx="11197653" cy="493690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rgbClr val="1F3864"/>
              </a:buClr>
              <a:buSzPct val="100000"/>
              <a:buNone/>
            </a:pPr>
            <a:r>
              <a:rPr lang="en-GB" sz="3200" dirty="0"/>
              <a:t>Vocabulary in </a:t>
            </a:r>
            <a:r>
              <a:rPr lang="en-GB" sz="3200" b="1" dirty="0"/>
              <a:t>Reading only</a:t>
            </a:r>
            <a:r>
              <a:rPr lang="en-GB" sz="3200" dirty="0"/>
              <a:t>:</a:t>
            </a:r>
          </a:p>
          <a:p>
            <a:pPr marL="685800" lvl="1" indent="-228600">
              <a:spcBef>
                <a:spcPts val="1000"/>
              </a:spcBef>
              <a:buSzPct val="100000"/>
            </a:pPr>
            <a:r>
              <a:rPr lang="en-GB" sz="2400" b="1" i="1" dirty="0"/>
              <a:t>Glossing allowed</a:t>
            </a:r>
            <a:r>
              <a:rPr lang="en-GB" sz="2400" dirty="0"/>
              <a:t>: up to 2% of words in a text can be glossed</a:t>
            </a:r>
          </a:p>
          <a:p>
            <a:pPr marL="685800" lvl="1" indent="-228600">
              <a:spcBef>
                <a:spcPts val="1000"/>
              </a:spcBef>
              <a:buSzPct val="100000"/>
            </a:pPr>
            <a:endParaRPr lang="en-GB" sz="2400" b="1" i="1" dirty="0"/>
          </a:p>
          <a:p>
            <a:pPr marL="685800" lvl="1" indent="-228600">
              <a:spcBef>
                <a:spcPts val="1000"/>
              </a:spcBef>
              <a:buSzPct val="100000"/>
            </a:pPr>
            <a:r>
              <a:rPr lang="en-GB" sz="2400" b="1" i="1" dirty="0"/>
              <a:t>Use of cognates more constrained</a:t>
            </a:r>
            <a:r>
              <a:rPr lang="en-GB" sz="2400" dirty="0"/>
              <a:t>: ‘very similar’ spelling + meaning</a:t>
            </a:r>
          </a:p>
          <a:p>
            <a:pPr marL="685800" lvl="1" indent="-228600">
              <a:buSzPct val="100000"/>
            </a:pPr>
            <a:endParaRPr lang="en-GB" sz="2400" b="1" i="1" dirty="0"/>
          </a:p>
          <a:p>
            <a:pPr marL="685800" lvl="1" indent="-228600">
              <a:buSzPct val="100000"/>
            </a:pPr>
            <a:r>
              <a:rPr lang="en-GB" sz="2400" b="1" i="1" dirty="0"/>
              <a:t>Derivational morphology clearly defined, based on ‘bang for buck’</a:t>
            </a:r>
            <a:endParaRPr lang="en-GB" sz="2400" dirty="0"/>
          </a:p>
          <a:p>
            <a:pPr marL="457200" lvl="1" indent="0">
              <a:buSzPct val="100000"/>
              <a:buNone/>
            </a:pPr>
            <a:endParaRPr lang="en-GB" sz="2400" dirty="0"/>
          </a:p>
          <a:p>
            <a:pPr marL="685800" lvl="1" indent="-228600">
              <a:buSzPct val="100000"/>
            </a:pPr>
            <a:r>
              <a:rPr lang="en-GB" sz="2400" b="1" i="1" dirty="0"/>
              <a:t>‘Inferencing’ will still be tested, but in an identifiable and short component</a:t>
            </a:r>
            <a:r>
              <a:rPr lang="en-GB" sz="2400" dirty="0"/>
              <a:t>: students must infer plausible meaning of words </a:t>
            </a:r>
            <a:r>
              <a:rPr lang="en-GB" sz="2400" b="1" i="1" dirty="0"/>
              <a:t>not</a:t>
            </a:r>
            <a:r>
              <a:rPr lang="en-GB" sz="2400" dirty="0"/>
              <a:t> on the list, when words are embedded in sentences that have all </a:t>
            </a:r>
            <a:r>
              <a:rPr lang="en-GB" sz="2400" i="1" dirty="0"/>
              <a:t>other</a:t>
            </a:r>
            <a:r>
              <a:rPr lang="en-GB" sz="2400" dirty="0"/>
              <a:t> words </a:t>
            </a:r>
            <a:r>
              <a:rPr lang="en-GB" sz="2400" b="1" dirty="0"/>
              <a:t>on</a:t>
            </a:r>
            <a:r>
              <a:rPr lang="en-GB" sz="2400" dirty="0"/>
              <a:t> the list</a:t>
            </a:r>
          </a:p>
          <a:p>
            <a:pPr marL="685800" lvl="1" indent="-228600">
              <a:buSzPct val="100000"/>
            </a:pPr>
            <a:endParaRPr lang="en-GB" sz="2400" dirty="0"/>
          </a:p>
        </p:txBody>
      </p:sp>
    </p:spTree>
    <p:extLst>
      <p:ext uri="{BB962C8B-B14F-4D97-AF65-F5344CB8AC3E}">
        <p14:creationId xmlns:p14="http://schemas.microsoft.com/office/powerpoint/2010/main" val="3683617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6563</TotalTime>
  <Words>12650</Words>
  <Application>Microsoft Macintosh PowerPoint</Application>
  <PresentationFormat>Widescreen</PresentationFormat>
  <Paragraphs>1181</Paragraphs>
  <Slides>63</Slides>
  <Notes>54</Notes>
  <HiddenSlides>0</HiddenSlides>
  <MMClips>4</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63</vt:i4>
      </vt:variant>
    </vt:vector>
  </HeadingPairs>
  <TitlesOfParts>
    <vt:vector size="72" baseType="lpstr">
      <vt:lpstr>Century Gothic</vt:lpstr>
      <vt:lpstr>Times New Roman</vt:lpstr>
      <vt:lpstr>Twentieth Century</vt:lpstr>
      <vt:lpstr>MS Mincho</vt:lpstr>
      <vt:lpstr>Calibri</vt:lpstr>
      <vt:lpstr>Arial</vt:lpstr>
      <vt:lpstr>Wingdings</vt:lpstr>
      <vt:lpstr>1_Office Theme</vt:lpstr>
      <vt:lpstr>2_Office Theme</vt:lpstr>
      <vt:lpstr>Fairer Foreign Languages?   Assessment, analytic ability, and access to achievement  </vt:lpstr>
      <vt:lpstr>Session overview: </vt:lpstr>
      <vt:lpstr>Session overview</vt:lpstr>
      <vt:lpstr>Similarities</vt:lpstr>
      <vt:lpstr>Differences. To address what problems?</vt:lpstr>
      <vt:lpstr>PowerPoint Presentation</vt:lpstr>
      <vt:lpstr>PowerPoint Presentation</vt:lpstr>
      <vt:lpstr>Key differences in 2022 Subject Content.  [2/3]</vt:lpstr>
      <vt:lpstr>Key difference in 2022 Subject Content [3/3]</vt:lpstr>
      <vt:lpstr>Some consequences of not having a defined lexical content, with no glossing &amp; no guide about lexical frequency</vt:lpstr>
      <vt:lpstr>Some consequences of not having a defined lexical content (cont’d)</vt:lpstr>
      <vt:lpstr>Inferencing skills are, of course, important BUT difficult</vt:lpstr>
      <vt:lpstr>Hanoucca</vt:lpstr>
      <vt:lpstr>So, how many words is ‘fair to expect’ if we want to teach…</vt:lpstr>
      <vt:lpstr>What might inform decisions about how many words can be really learnt? </vt:lpstr>
      <vt:lpstr>Is the amount  (1,250 and 1,750 items) about right? </vt:lpstr>
      <vt:lpstr>How many words does it take to create one exam? Three or four exams?</vt:lpstr>
      <vt:lpstr>Why should “85%” be high frequency words? </vt:lpstr>
      <vt:lpstr>Does this ‘constrained’ lexicon mean that students are less well prepared for an A level exam?</vt:lpstr>
      <vt:lpstr>But is a frequency-informed list useful for the current GCSEs? </vt:lpstr>
      <vt:lpstr>In summary,</vt:lpstr>
      <vt:lpstr>More information about the new GCSE? UNDERSTANDING THE NEW SUBJECT CONTENT FOR GCSE FRENCH, GERMAN, AND SPANISH</vt:lpstr>
      <vt:lpstr>Session overview: </vt:lpstr>
      <vt:lpstr>Individual differences affect how well learners can crack the code and ‘get meaning’</vt:lpstr>
      <vt:lpstr>Example 1: An aptitude to analyse language predicts learning</vt:lpstr>
      <vt:lpstr>Example 2: So, what kind of teaching can best help those who have less of it? </vt:lpstr>
      <vt:lpstr>Example 3: What kind of teaching can best help those who have less aptitude?</vt:lpstr>
      <vt:lpstr>Aptitude in language learning – what kind of teaching can best help those who have less aptitude? </vt:lpstr>
      <vt:lpstr>In summary…</vt:lpstr>
      <vt:lpstr>Session overview</vt:lpstr>
      <vt:lpstr>Implications for curriculum. The new content increases attention on …</vt:lpstr>
      <vt:lpstr>How to sequence a curriculum, if not with phrases on ‘my routine’, ‘school uniform’, ‘describing house’?</vt:lpstr>
      <vt:lpstr>and also space words out across varied, interesting contexts?</vt:lpstr>
      <vt:lpstr>An example of an expanding practice schedule</vt:lpstr>
      <vt:lpstr>Revisiting vocabulary in different semantic contexts</vt:lpstr>
      <vt:lpstr>2. Design</vt:lpstr>
      <vt:lpstr>But won’t this lead to a dull diet and so end up not motivating anyone? </vt:lpstr>
      <vt:lpstr>Be wary of ‘false dichotomies’</vt:lpstr>
      <vt:lpstr>El pasado de Medellín</vt:lpstr>
      <vt:lpstr>El Medellín de hoy</vt:lpstr>
      <vt:lpstr>La Manche</vt:lpstr>
      <vt:lpstr>Una tradición mexicana: el Día de Muertos</vt:lpstr>
      <vt:lpstr>Be wary of ‘straw men’ </vt:lpstr>
      <vt:lpstr>Le festival de Dieppe </vt:lpstr>
      <vt:lpstr>PowerPoint Presentation</vt:lpstr>
      <vt:lpstr>¡Lucía y Nadia van de compras! Están en una tienda de ropa.  Lee la conversación. Escribe 1-9 y ‘este’ o ‘esta’.</vt:lpstr>
      <vt:lpstr>leer / escuchar</vt:lpstr>
      <vt:lpstr>Persona A: read the question in Spanish but don’t say the crossed out word! </vt:lpstr>
      <vt:lpstr>1.</vt:lpstr>
      <vt:lpstr>Y Daniel, ¿cómo ayuda? </vt:lpstr>
      <vt:lpstr>Lucía compra en el mercado y habla con un dependiente. Lee y escucha el diálogo. Después, lee las frases en inglés. ¿Son verdaderas o falsas?</vt:lpstr>
      <vt:lpstr>Ahora intenta completar este diálogo en español:</vt:lpstr>
      <vt:lpstr>Further resources from NCELP</vt:lpstr>
      <vt:lpstr>CPD offer</vt:lpstr>
      <vt:lpstr>Want to hear more? </vt:lpstr>
      <vt:lpstr>PowerPoint Presentation</vt:lpstr>
      <vt:lpstr>Selected references See OASIS for one-page accessible summaries</vt:lpstr>
      <vt:lpstr>Spare slides</vt:lpstr>
      <vt:lpstr>Having a word list is not very unusual</vt:lpstr>
      <vt:lpstr>Spare slides showing the other materials complementing the speaking activities included in the ppts, for sake of completion. All are available in full on NCELP resources portal. </vt:lpstr>
      <vt:lpstr>Persona A</vt:lpstr>
      <vt:lpstr>1.</vt:lpstr>
      <vt:lpstr>Mira las respuestas. ¿Tu traducción es correcta?</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TRG 2 GCSE Consultation</dc:title>
  <dc:creator>Rachel Hawkes</dc:creator>
  <cp:lastModifiedBy>Microsoft Office User</cp:lastModifiedBy>
  <cp:revision>329</cp:revision>
  <dcterms:created xsi:type="dcterms:W3CDTF">2020-11-07T18:31:19Z</dcterms:created>
  <dcterms:modified xsi:type="dcterms:W3CDTF">2022-03-29T10:33:51Z</dcterms:modified>
</cp:coreProperties>
</file>