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5" r:id="rId9"/>
    <p:sldId id="617" r:id="rId10"/>
    <p:sldId id="618" r:id="rId11"/>
    <p:sldId id="612" r:id="rId12"/>
    <p:sldId id="619" r:id="rId13"/>
    <p:sldId id="62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0D5"/>
    <a:srgbClr val="DAA520"/>
    <a:srgbClr val="115076"/>
    <a:srgbClr val="E3E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68" autoAdjust="0"/>
    <p:restoredTop sz="92523" autoAdjust="0"/>
  </p:normalViewPr>
  <p:slideViewPr>
    <p:cSldViewPr snapToGrid="0">
      <p:cViewPr varScale="1">
        <p:scale>
          <a:sx n="123" d="100"/>
          <a:sy n="123" d="100"/>
        </p:scale>
        <p:origin x="224" y="1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70" d="100"/>
        <a:sy n="17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BAE9C-ACF2-4362-814B-1AB50972AD2E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212F4-EB5A-464B-92EC-DACFCB1C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85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38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674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46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460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739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889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679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952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513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01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3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5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17/03/2021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1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17/03/2021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0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0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708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4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6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17/03/2021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1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17/03/2021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7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17/03/2021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4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0" y="-61459"/>
            <a:ext cx="1627856" cy="563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75200" cy="41783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9088583" y="6572243"/>
            <a:ext cx="84346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Material</a:t>
            </a:r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licensed as </a:t>
            </a:r>
            <a:r>
              <a:rPr lang="en-GB" sz="1100" b="1" u="sng" dirty="0">
                <a:solidFill>
                  <a:srgbClr val="FFFFFF"/>
                </a:solidFill>
                <a:latin typeface="Century Gothic" panose="020B0502020202020204" pitchFamily="34" charset="0"/>
                <a:hlinkClick r:id="rId16"/>
              </a:rPr>
              <a:t>CC BY-NC-SA 4.0</a:t>
            </a:r>
            <a:b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sz="11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6572241"/>
            <a:ext cx="84346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Rachel Hawkes</a:t>
            </a:r>
            <a:endParaRPr lang="en-GB" sz="10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2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enquiries@ncelp.or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tiff"/><Relationship Id="rId4" Type="http://schemas.openxmlformats.org/officeDocument/2006/relationships/hyperlink" Target="https://oasis-database.org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s.ncelp.org/concern/resources/t722h880z?locale=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asis-database.org/concern/summaries/rf55z7692?locale=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hyperlink" Target="https://oasis-database.org/concern/summaries/0c483j59s?locale=e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asis-database.org/concern/summaries/n296wz13w?locale=e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hyperlink" Target="https://oasis-database.org/concern/summaries/r207tp32d?locale=e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esources.ncelp.org/collections/qf85nc16k?locale=en" TargetMode="External"/><Relationship Id="rId3" Type="http://schemas.openxmlformats.org/officeDocument/2006/relationships/hyperlink" Target="https://resources.ncelp.org/collections/1c18dg751?locale=en" TargetMode="External"/><Relationship Id="rId7" Type="http://schemas.openxmlformats.org/officeDocument/2006/relationships/hyperlink" Target="https://resources.ncelp.org/concern/resources/j6731454d?locale=e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sources.ncelp.org/collections/9p290b10f?locale=en" TargetMode="External"/><Relationship Id="rId5" Type="http://schemas.openxmlformats.org/officeDocument/2006/relationships/hyperlink" Target="https://resources.ncelp.org/concern/resources/0c483k36p?locale=en" TargetMode="External"/><Relationship Id="rId4" Type="http://schemas.openxmlformats.org/officeDocument/2006/relationships/hyperlink" Target="https://resources.ncelp.org/concern/resources/n870zq94c?locale=en" TargetMode="External"/><Relationship Id="rId9" Type="http://schemas.openxmlformats.org/officeDocument/2006/relationships/hyperlink" Target="https://resources.ncelp.org/collections/tt44pn854?locale=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 descr="background rectangle"/>
          <p:cNvGrpSpPr/>
          <p:nvPr/>
        </p:nvGrpSpPr>
        <p:grpSpPr>
          <a:xfrm>
            <a:off x="-56445" y="0"/>
            <a:ext cx="12192000" cy="6858000"/>
            <a:chOff x="-56445" y="0"/>
            <a:chExt cx="12192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-56445" y="0"/>
              <a:ext cx="12192000" cy="6858000"/>
              <a:chOff x="0" y="0"/>
              <a:chExt cx="12192000" cy="6858000"/>
            </a:xfrm>
            <a:solidFill>
              <a:srgbClr val="FDEFE3"/>
            </a:solidFill>
          </p:grpSpPr>
          <p:sp>
            <p:nvSpPr>
              <p:cNvPr id="9" name="Isosceles Triangle 8"/>
              <p:cNvSpPr/>
              <p:nvPr/>
            </p:nvSpPr>
            <p:spPr>
              <a:xfrm rot="5400000">
                <a:off x="4992512" y="-341488"/>
                <a:ext cx="6857998" cy="7540978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465102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Isosceles Triangle 3"/>
            <p:cNvSpPr/>
            <p:nvPr/>
          </p:nvSpPr>
          <p:spPr>
            <a:xfrm rot="5400000">
              <a:off x="4636029" y="-341488"/>
              <a:ext cx="6857998" cy="7540978"/>
            </a:xfrm>
            <a:prstGeom prst="triangle">
              <a:avLst>
                <a:gd name="adj" fmla="val 0"/>
              </a:avLst>
            </a:prstGeom>
            <a:solidFill>
              <a:srgbClr val="E56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5" name="Rectangle 4" descr="background rectangle"/>
          <p:cNvSpPr/>
          <p:nvPr/>
        </p:nvSpPr>
        <p:spPr>
          <a:xfrm>
            <a:off x="-27340" y="0"/>
            <a:ext cx="4350984" cy="6858000"/>
          </a:xfrm>
          <a:prstGeom prst="rect">
            <a:avLst/>
          </a:prstGeom>
          <a:solidFill>
            <a:srgbClr val="E5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111" y="317241"/>
            <a:ext cx="6818489" cy="36576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prstClr val="white"/>
                </a:solidFill>
              </a:rPr>
              <a:t>Consolidating knowledge and making practice meaningful</a:t>
            </a:r>
            <a:br>
              <a:rPr lang="en-GB" b="1" dirty="0">
                <a:solidFill>
                  <a:prstClr val="white"/>
                </a:solidFill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44" y="3486331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GB" sz="3200" dirty="0">
                <a:solidFill>
                  <a:prstClr val="white"/>
                </a:solidFill>
              </a:rPr>
              <a:t>An Introduction to NCELP</a:t>
            </a:r>
          </a:p>
          <a:p>
            <a:pPr algn="l"/>
            <a:r>
              <a:rPr lang="en-GB" sz="3200" dirty="0">
                <a:solidFill>
                  <a:prstClr val="white"/>
                </a:solidFill>
              </a:rPr>
              <a:t>At Language World, 2021</a:t>
            </a:r>
          </a:p>
          <a:p>
            <a:pPr algn="l"/>
            <a:r>
              <a:rPr lang="en-GB" sz="2800" i="1" dirty="0">
                <a:solidFill>
                  <a:prstClr val="white"/>
                </a:solidFill>
              </a:rPr>
              <a:t>Association for Language Learning</a:t>
            </a:r>
          </a:p>
          <a:p>
            <a:endParaRPr lang="en-GB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C0508B9B-5891-4D3C-9F6E-ECDA43B43AC2}"/>
              </a:ext>
            </a:extLst>
          </p:cNvPr>
          <p:cNvSpPr txBox="1">
            <a:spLocks/>
          </p:cNvSpPr>
          <p:nvPr/>
        </p:nvSpPr>
        <p:spPr>
          <a:xfrm>
            <a:off x="395111" y="6133670"/>
            <a:ext cx="5784972" cy="59418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Emma Marsden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Date updated: 13 March 2021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5" name="Picture 14" descr="NCELP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61" y="6458444"/>
            <a:ext cx="3077513" cy="2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80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BA490-0F9E-094D-AFE6-3725E121C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254" y="515714"/>
            <a:ext cx="7410564" cy="1325563"/>
          </a:xfrm>
        </p:spPr>
        <p:txBody>
          <a:bodyPr/>
          <a:lstStyle/>
          <a:p>
            <a:r>
              <a:rPr lang="en-US" dirty="0"/>
              <a:t>Want to hear more from NCELP?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03132-BE50-3243-92CD-35B3CA2DE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4006" y="1841277"/>
            <a:ext cx="872993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Join the mailing list, email: </a:t>
            </a:r>
            <a:r>
              <a:rPr lang="en-GB" dirty="0">
                <a:hlinkClick r:id="rId3"/>
              </a:rPr>
              <a:t>enquiries@ncelp.org</a:t>
            </a:r>
            <a:r>
              <a:rPr lang="en-GB" dirty="0"/>
              <a:t> for regular bulletins about resources arriving on the portal</a:t>
            </a:r>
          </a:p>
          <a:p>
            <a:endParaRPr lang="en-GB" dirty="0"/>
          </a:p>
          <a:p>
            <a:r>
              <a:rPr lang="en-GB" dirty="0"/>
              <a:t>To get monthly alerts to </a:t>
            </a:r>
            <a:r>
              <a:rPr lang="en-GB" b="1" dirty="0"/>
              <a:t>summaries</a:t>
            </a:r>
            <a:r>
              <a:rPr lang="en-GB" dirty="0"/>
              <a:t> of new research, sign up in 10 seconds at </a:t>
            </a:r>
          </a:p>
          <a:p>
            <a:pPr marL="457200" lvl="1" indent="0">
              <a:buNone/>
            </a:pPr>
            <a:r>
              <a:rPr lang="en-GB" sz="2800" dirty="0">
                <a:hlinkClick r:id="rId4"/>
              </a:rPr>
              <a:t>https://oasis-database.org/</a:t>
            </a:r>
            <a:endParaRPr lang="en-GB" sz="28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C68D9F-8053-4541-9A71-F6525A2F1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4584" y="1"/>
            <a:ext cx="1881126" cy="1881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0099DE-D74F-9E4B-B1A3-F8725AE3CA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>
            <a:off x="7987373" y="5038532"/>
            <a:ext cx="2958337" cy="79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1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0F228-9091-0E4F-858B-1DA7A8B9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next session (break out)…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39E91-D9F9-874A-9929-DE21C4C69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Planning practice: NCELP Schemes of Work</a:t>
            </a:r>
          </a:p>
          <a:p>
            <a:pPr marL="514350" indent="-514350">
              <a:buFont typeface="+mj-lt"/>
              <a:buAutoNum type="arabicPeriod"/>
            </a:pPr>
            <a:endParaRPr lang="en-US" sz="3200" b="1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Choosing which words to teach: “high frequency”</a:t>
            </a:r>
          </a:p>
          <a:p>
            <a:pPr marL="514350" indent="-514350">
              <a:buFont typeface="+mj-lt"/>
              <a:buAutoNum type="arabicPeriod"/>
            </a:pPr>
            <a:endParaRPr lang="en-US" sz="3200" b="1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Checking consolidation: NCELP tests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Questions? Discussion.</a:t>
            </a:r>
          </a:p>
        </p:txBody>
      </p:sp>
    </p:spTree>
    <p:extLst>
      <p:ext uri="{BB962C8B-B14F-4D97-AF65-F5344CB8AC3E}">
        <p14:creationId xmlns:p14="http://schemas.microsoft.com/office/powerpoint/2010/main" val="3432854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52749-BF1D-1A44-B0CE-6BD6B37E6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75"/>
            <a:ext cx="10515600" cy="759603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4841C-1946-D246-8A00-14B99A74E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498" y="877078"/>
            <a:ext cx="11308702" cy="5299885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GB" sz="1200" dirty="0" err="1"/>
              <a:t>Dekeyser</a:t>
            </a:r>
            <a:r>
              <a:rPr lang="en-GB" sz="1200" dirty="0"/>
              <a:t>, R., &amp; Prieto Botana, G. (2015). The Effectiveness of Processing Instruction in L2 Grammar Acquisition: A Narrative Review. </a:t>
            </a:r>
            <a:r>
              <a:rPr lang="en-GB" sz="1200" i="1" dirty="0"/>
              <a:t>Applied Linguistics</a:t>
            </a:r>
            <a:r>
              <a:rPr lang="en-GB" sz="1200" dirty="0"/>
              <a:t>, </a:t>
            </a:r>
            <a:r>
              <a:rPr lang="en-GB" sz="1200" i="1" dirty="0"/>
              <a:t>36</a:t>
            </a:r>
            <a:r>
              <a:rPr lang="en-GB" sz="1200" dirty="0"/>
              <a:t>(3), 290–305. https://</a:t>
            </a:r>
            <a:r>
              <a:rPr lang="en-GB" sz="1200" dirty="0" err="1"/>
              <a:t>doi.org</a:t>
            </a:r>
            <a:r>
              <a:rPr lang="en-GB" sz="1200" dirty="0"/>
              <a:t>/10.1093/</a:t>
            </a:r>
            <a:r>
              <a:rPr lang="en-GB" sz="1200" dirty="0" err="1"/>
              <a:t>applin</a:t>
            </a:r>
            <a:r>
              <a:rPr lang="en-GB" sz="1200" dirty="0"/>
              <a:t>/amu071</a:t>
            </a:r>
          </a:p>
          <a:p>
            <a:pPr>
              <a:spcBef>
                <a:spcPts val="800"/>
              </a:spcBef>
            </a:pPr>
            <a:r>
              <a:rPr lang="en-GB" sz="1200" dirty="0"/>
              <a:t>Goodman, K. S. (1967). Reading: A psycholinguistic guessing game. </a:t>
            </a:r>
            <a:r>
              <a:rPr lang="en-GB" sz="1200" i="1" dirty="0"/>
              <a:t>Journal of the Reading Specialist</a:t>
            </a:r>
            <a:r>
              <a:rPr lang="en-GB" sz="1200" dirty="0"/>
              <a:t>, </a:t>
            </a:r>
            <a:r>
              <a:rPr lang="en-GB" sz="1200" i="1" dirty="0"/>
              <a:t>6</a:t>
            </a:r>
            <a:r>
              <a:rPr lang="en-GB" sz="1200" dirty="0"/>
              <a:t>(4), 126–135. https://</a:t>
            </a:r>
            <a:r>
              <a:rPr lang="en-GB" sz="1200" dirty="0" err="1"/>
              <a:t>doi.org</a:t>
            </a:r>
            <a:r>
              <a:rPr lang="en-GB" sz="1200" dirty="0"/>
              <a:t>/10.1080/19388076709556976</a:t>
            </a:r>
          </a:p>
          <a:p>
            <a:pPr>
              <a:spcBef>
                <a:spcPts val="800"/>
              </a:spcBef>
            </a:pPr>
            <a:r>
              <a:rPr lang="en-GB" sz="1200" dirty="0"/>
              <a:t>Goodman, K. S. (1969). Analysis of Oral Reading Miscues: Applied Psycholinguistics. </a:t>
            </a:r>
            <a:r>
              <a:rPr lang="en-GB" sz="1200" i="1" dirty="0"/>
              <a:t>Reading Research Quarterly</a:t>
            </a:r>
            <a:r>
              <a:rPr lang="en-GB" sz="1200" dirty="0"/>
              <a:t>, </a:t>
            </a:r>
            <a:r>
              <a:rPr lang="en-GB" sz="1200" i="1" dirty="0"/>
              <a:t>5</a:t>
            </a:r>
            <a:r>
              <a:rPr lang="en-GB" sz="1200" dirty="0"/>
              <a:t>(1), 9. https://</a:t>
            </a:r>
            <a:r>
              <a:rPr lang="en-GB" sz="1200" dirty="0" err="1"/>
              <a:t>doi.org</a:t>
            </a:r>
            <a:r>
              <a:rPr lang="en-GB" sz="1200" dirty="0"/>
              <a:t>/10.2307/747158</a:t>
            </a:r>
          </a:p>
          <a:p>
            <a:pPr>
              <a:spcBef>
                <a:spcPts val="800"/>
              </a:spcBef>
            </a:pPr>
            <a:r>
              <a:rPr lang="en-GB" sz="1200" dirty="0"/>
              <a:t>Horst, M., Cobb, T., &amp; Meara, P. M. (1998). Beyond A Clockwork Orange: Acquiring second language vocabulary through reading. </a:t>
            </a:r>
            <a:r>
              <a:rPr lang="en-GB" sz="1200" i="1" dirty="0"/>
              <a:t>Reading in a Foreign Language</a:t>
            </a:r>
            <a:r>
              <a:rPr lang="en-GB" sz="1200" dirty="0"/>
              <a:t>, </a:t>
            </a:r>
            <a:r>
              <a:rPr lang="en-GB" sz="1200" i="1" dirty="0"/>
              <a:t>11</a:t>
            </a:r>
            <a:r>
              <a:rPr lang="en-GB" sz="1200" dirty="0"/>
              <a:t>(2), 207–223.</a:t>
            </a:r>
          </a:p>
          <a:p>
            <a:pPr>
              <a:spcBef>
                <a:spcPts val="800"/>
              </a:spcBef>
            </a:pPr>
            <a:r>
              <a:rPr lang="en-GB" sz="1200" dirty="0"/>
              <a:t>Johns, B. T., Dye, M., &amp; Jones, M. N. (2016). The influence of contextual diversity on word learning. </a:t>
            </a:r>
            <a:r>
              <a:rPr lang="en-GB" sz="1200" i="1" dirty="0"/>
              <a:t>Psychonomic Bulletin &amp; Review</a:t>
            </a:r>
            <a:r>
              <a:rPr lang="en-GB" sz="1200" dirty="0"/>
              <a:t>, </a:t>
            </a:r>
            <a:r>
              <a:rPr lang="en-GB" sz="1200" i="1" dirty="0"/>
              <a:t>23</a:t>
            </a:r>
            <a:r>
              <a:rPr lang="en-GB" sz="1200" dirty="0"/>
              <a:t>(4), 1214–1220. https://</a:t>
            </a:r>
            <a:r>
              <a:rPr lang="en-GB" sz="1200" dirty="0" err="1"/>
              <a:t>doi.org</a:t>
            </a:r>
            <a:r>
              <a:rPr lang="en-GB" sz="1200" dirty="0"/>
              <a:t>/10.3758/s13423-015-0980-7</a:t>
            </a:r>
          </a:p>
          <a:p>
            <a:pPr>
              <a:spcBef>
                <a:spcPts val="800"/>
              </a:spcBef>
            </a:pPr>
            <a:r>
              <a:rPr lang="en-GB" sz="1200" dirty="0"/>
              <a:t>Long, M. H. (1983). Linguistic and Conversational Adjustments to Non-Native Speakers. </a:t>
            </a:r>
            <a:r>
              <a:rPr lang="en-GB" sz="1200" i="1" dirty="0"/>
              <a:t>Studies in Second Language Acquisition</a:t>
            </a:r>
            <a:r>
              <a:rPr lang="en-GB" sz="1200" dirty="0"/>
              <a:t>, </a:t>
            </a:r>
            <a:r>
              <a:rPr lang="en-GB" sz="1200" i="1" dirty="0"/>
              <a:t>5</a:t>
            </a:r>
            <a:r>
              <a:rPr lang="en-GB" sz="1200" dirty="0"/>
              <a:t>(2), 177–193. https://</a:t>
            </a:r>
            <a:r>
              <a:rPr lang="en-GB" sz="1200" dirty="0" err="1"/>
              <a:t>doi.org</a:t>
            </a:r>
            <a:r>
              <a:rPr lang="en-GB" sz="1200" dirty="0"/>
              <a:t>/10.1017/S0272263100004848</a:t>
            </a:r>
          </a:p>
          <a:p>
            <a:pPr>
              <a:spcBef>
                <a:spcPts val="800"/>
              </a:spcBef>
            </a:pPr>
            <a:r>
              <a:rPr lang="en-GB" sz="1200" dirty="0"/>
              <a:t>Mackey, A. (1999). Input, interaction and second language development: an empirical study of question formation in ESL. </a:t>
            </a:r>
            <a:r>
              <a:rPr lang="en-GB" sz="1200" i="1" dirty="0"/>
              <a:t>Studies in Second Language Acquisition</a:t>
            </a:r>
            <a:r>
              <a:rPr lang="en-GB" sz="1200" dirty="0"/>
              <a:t>, </a:t>
            </a:r>
            <a:r>
              <a:rPr lang="en-GB" sz="1200" i="1" dirty="0"/>
              <a:t>21</a:t>
            </a:r>
            <a:r>
              <a:rPr lang="en-GB" sz="1200" dirty="0"/>
              <a:t>(4), 557–587. https://</a:t>
            </a:r>
            <a:r>
              <a:rPr lang="en-GB" sz="1200" dirty="0" err="1"/>
              <a:t>doi.org</a:t>
            </a:r>
            <a:r>
              <a:rPr lang="en-GB" sz="1200" dirty="0"/>
              <a:t>/10.1017/S0272263199004027</a:t>
            </a:r>
          </a:p>
          <a:p>
            <a:pPr>
              <a:spcBef>
                <a:spcPts val="800"/>
              </a:spcBef>
            </a:pPr>
            <a:r>
              <a:rPr lang="en-GB" sz="1200" dirty="0"/>
              <a:t>Milton, J. (2006). Language Lite? Learning French Vocabulary in School. </a:t>
            </a:r>
            <a:r>
              <a:rPr lang="en-GB" sz="1200" i="1" dirty="0"/>
              <a:t>Journal of French Language Studies</a:t>
            </a:r>
            <a:r>
              <a:rPr lang="en-GB" sz="1200" dirty="0"/>
              <a:t>, </a:t>
            </a:r>
            <a:r>
              <a:rPr lang="en-GB" sz="1200" i="1" dirty="0"/>
              <a:t>16</a:t>
            </a:r>
            <a:r>
              <a:rPr lang="en-GB" sz="1200" dirty="0"/>
              <a:t>(2), 187–205. https://</a:t>
            </a:r>
            <a:r>
              <a:rPr lang="en-GB" sz="1200" dirty="0" err="1"/>
              <a:t>doi.org</a:t>
            </a:r>
            <a:r>
              <a:rPr lang="en-GB" sz="1200" dirty="0"/>
              <a:t>/10.1017/S0959269506002420</a:t>
            </a:r>
          </a:p>
          <a:p>
            <a:pPr>
              <a:spcBef>
                <a:spcPts val="800"/>
              </a:spcBef>
            </a:pPr>
            <a:r>
              <a:rPr lang="en-GB" sz="1200" dirty="0"/>
              <a:t>Nakata, T. (2015). Effects of expanding and equal spacing on second language vocabulary learning: Does gradually increasing spacing increase vocabulary learning? </a:t>
            </a:r>
            <a:r>
              <a:rPr lang="en-GB" sz="1200" i="1" dirty="0"/>
              <a:t>Studies in Second Language Acquisition</a:t>
            </a:r>
            <a:r>
              <a:rPr lang="en-GB" sz="1200" dirty="0"/>
              <a:t>, </a:t>
            </a:r>
            <a:r>
              <a:rPr lang="en-GB" sz="1200" i="1" dirty="0"/>
              <a:t>37</a:t>
            </a:r>
            <a:r>
              <a:rPr lang="en-GB" sz="1200" dirty="0"/>
              <a:t>(4), 677–711. https://</a:t>
            </a:r>
            <a:r>
              <a:rPr lang="en-GB" sz="1200" dirty="0" err="1"/>
              <a:t>doi.org</a:t>
            </a:r>
            <a:r>
              <a:rPr lang="en-GB" sz="1200" dirty="0"/>
              <a:t>/10.1017/S0272263114000825</a:t>
            </a:r>
          </a:p>
          <a:p>
            <a:pPr>
              <a:spcBef>
                <a:spcPts val="800"/>
              </a:spcBef>
            </a:pPr>
            <a:r>
              <a:rPr lang="en-GB" sz="1200" dirty="0"/>
              <a:t>Nakata, T., &amp; Suzuki, Y. (2019). Mixing Grammar Exercises Facilitates Long‐Term Retention: Effects of Blocking, Interleaving, and Increasing Practice. </a:t>
            </a:r>
            <a:r>
              <a:rPr lang="en-GB" sz="1200" i="1" dirty="0"/>
              <a:t>The Modern Language Journal</a:t>
            </a:r>
            <a:r>
              <a:rPr lang="en-GB" sz="1200" dirty="0"/>
              <a:t>, </a:t>
            </a:r>
            <a:r>
              <a:rPr lang="en-GB" sz="1200" i="1" dirty="0"/>
              <a:t>103</a:t>
            </a:r>
            <a:r>
              <a:rPr lang="en-GB" sz="1200" dirty="0"/>
              <a:t>(3), 629–647. https://</a:t>
            </a:r>
            <a:r>
              <a:rPr lang="en-GB" sz="1200" dirty="0" err="1"/>
              <a:t>doi.org</a:t>
            </a:r>
            <a:r>
              <a:rPr lang="en-GB" sz="1200" dirty="0"/>
              <a:t>/10.1111/modl.12581</a:t>
            </a:r>
          </a:p>
          <a:p>
            <a:pPr>
              <a:spcBef>
                <a:spcPts val="800"/>
              </a:spcBef>
            </a:pPr>
            <a:r>
              <a:rPr lang="en-GB" sz="1200" dirty="0"/>
              <a:t>Nation, I. S. P. (2001). </a:t>
            </a:r>
            <a:r>
              <a:rPr lang="en-GB" sz="1200" i="1" dirty="0"/>
              <a:t>Learning Vocabulary in Another Language</a:t>
            </a:r>
            <a:r>
              <a:rPr lang="en-GB" sz="1200" dirty="0"/>
              <a:t>. Cambridge University Press. https://</a:t>
            </a:r>
            <a:r>
              <a:rPr lang="en-GB" sz="1200" dirty="0" err="1"/>
              <a:t>doi.org</a:t>
            </a:r>
            <a:r>
              <a:rPr lang="en-GB" sz="1200" dirty="0"/>
              <a:t>/10.1017/CBO9781139524759</a:t>
            </a:r>
          </a:p>
          <a:p>
            <a:pPr>
              <a:spcBef>
                <a:spcPts val="800"/>
              </a:spcBef>
            </a:pPr>
            <a:r>
              <a:rPr lang="en-GB" sz="1200" dirty="0"/>
              <a:t>Nation, P., &amp; Waring, R. (1997). Vocabulary Size, Text Coverage and Word Lists. In N. Schmitt &amp; M. McCarthy (Eds.), </a:t>
            </a:r>
            <a:r>
              <a:rPr lang="en-GB" sz="1200" i="1" dirty="0"/>
              <a:t>Vocabulary: Description, Acquisition, and Pedagogy</a:t>
            </a:r>
            <a:r>
              <a:rPr lang="en-GB" sz="1200" dirty="0"/>
              <a:t> (pp. 6–19). Cambridge University Press.</a:t>
            </a:r>
          </a:p>
          <a:p>
            <a:pPr>
              <a:spcBef>
                <a:spcPts val="800"/>
              </a:spcBef>
            </a:pPr>
            <a:r>
              <a:rPr lang="en-GB" sz="1200" dirty="0" err="1"/>
              <a:t>Pagán</a:t>
            </a:r>
            <a:r>
              <a:rPr lang="en-GB" sz="1200" dirty="0"/>
              <a:t>, A., &amp; Nation, K. (2019). Learning Words Via Reading: Contextual Diversity, Spacing, and Retrieval Effects in Adults. </a:t>
            </a:r>
            <a:r>
              <a:rPr lang="en-GB" sz="1200" i="1" dirty="0"/>
              <a:t>Cognitive Science</a:t>
            </a:r>
            <a:r>
              <a:rPr lang="en-GB" sz="1200" dirty="0"/>
              <a:t>, </a:t>
            </a:r>
            <a:r>
              <a:rPr lang="en-GB" sz="1200" i="1" dirty="0"/>
              <a:t>43</a:t>
            </a:r>
            <a:r>
              <a:rPr lang="en-GB" sz="1200" dirty="0"/>
              <a:t>(1), e12705. https://</a:t>
            </a:r>
            <a:r>
              <a:rPr lang="en-GB" sz="1200" dirty="0" err="1"/>
              <a:t>doi.org</a:t>
            </a:r>
            <a:r>
              <a:rPr lang="en-GB" sz="1200" dirty="0"/>
              <a:t>/10.1111/cogs.12705</a:t>
            </a:r>
          </a:p>
        </p:txBody>
      </p:sp>
    </p:spTree>
    <p:extLst>
      <p:ext uri="{BB962C8B-B14F-4D97-AF65-F5344CB8AC3E}">
        <p14:creationId xmlns:p14="http://schemas.microsoft.com/office/powerpoint/2010/main" val="3064814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52749-BF1D-1A44-B0CE-6BD6B37E6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76"/>
            <a:ext cx="10515600" cy="535668"/>
          </a:xfrm>
        </p:spPr>
        <p:txBody>
          <a:bodyPr>
            <a:normAutofit/>
          </a:bodyPr>
          <a:lstStyle/>
          <a:p>
            <a:r>
              <a:rPr lang="en-US" sz="2800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4841C-1946-D246-8A00-14B99A74E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76" y="653144"/>
            <a:ext cx="11268532" cy="5523819"/>
          </a:xfrm>
        </p:spPr>
        <p:txBody>
          <a:bodyPr>
            <a:noAutofit/>
          </a:bodyPr>
          <a:lstStyle/>
          <a:p>
            <a:pPr lvl="0">
              <a:spcBef>
                <a:spcPts val="800"/>
              </a:spcBef>
            </a:pPr>
            <a:r>
              <a:rPr lang="en-GB" sz="1200" dirty="0" err="1"/>
              <a:t>Shintani</a:t>
            </a:r>
            <a:r>
              <a:rPr lang="en-GB" sz="1200" dirty="0"/>
              <a:t>, N. (2015). The Effectiveness of Processing Instruction and Production-based Instruction on L2 Grammar Acquisition: A Meta-Analysis. </a:t>
            </a:r>
            <a:r>
              <a:rPr lang="en-GB" sz="1200" i="1" dirty="0"/>
              <a:t>Applied Linguistics</a:t>
            </a:r>
            <a:r>
              <a:rPr lang="en-GB" sz="1200" dirty="0"/>
              <a:t>, </a:t>
            </a:r>
            <a:r>
              <a:rPr lang="en-GB" sz="1200" i="1" dirty="0"/>
              <a:t>36</a:t>
            </a:r>
            <a:r>
              <a:rPr lang="en-GB" sz="1200" dirty="0"/>
              <a:t>(3), 306–325. https://</a:t>
            </a:r>
            <a:r>
              <a:rPr lang="en-GB" sz="1200" dirty="0" err="1"/>
              <a:t>doi.org</a:t>
            </a:r>
            <a:r>
              <a:rPr lang="en-GB" sz="1200" dirty="0"/>
              <a:t>/10.1093/</a:t>
            </a:r>
            <a:r>
              <a:rPr lang="en-GB" sz="1200" dirty="0" err="1"/>
              <a:t>applin</a:t>
            </a:r>
            <a:r>
              <a:rPr lang="en-GB" sz="1200" dirty="0"/>
              <a:t>/amu067</a:t>
            </a:r>
          </a:p>
          <a:p>
            <a:pPr lvl="0">
              <a:spcBef>
                <a:spcPts val="800"/>
              </a:spcBef>
            </a:pPr>
            <a:r>
              <a:rPr lang="en-GB" sz="1200" dirty="0" err="1"/>
              <a:t>Shintani</a:t>
            </a:r>
            <a:r>
              <a:rPr lang="en-GB" sz="1200" dirty="0"/>
              <a:t>, N., Li, S., &amp; Ellis, R. (2013). Comprehension-Based Versus Production-Based Grammar Instruction: A Meta-Analysis of Comparative Studies. </a:t>
            </a:r>
            <a:r>
              <a:rPr lang="en-GB" sz="1200" i="1" dirty="0"/>
              <a:t>Language Learning</a:t>
            </a:r>
            <a:r>
              <a:rPr lang="en-GB" sz="1200" dirty="0"/>
              <a:t>, </a:t>
            </a:r>
            <a:r>
              <a:rPr lang="en-GB" sz="1200" i="1" dirty="0"/>
              <a:t>63</a:t>
            </a:r>
            <a:r>
              <a:rPr lang="en-GB" sz="1200" dirty="0"/>
              <a:t>(2), 296–329. https://</a:t>
            </a:r>
            <a:r>
              <a:rPr lang="en-GB" sz="1200" dirty="0" err="1"/>
              <a:t>doi.org</a:t>
            </a:r>
            <a:r>
              <a:rPr lang="en-GB" sz="1200" dirty="0"/>
              <a:t>/10.1111/lang.12001</a:t>
            </a:r>
          </a:p>
          <a:p>
            <a:pPr lvl="0">
              <a:spcBef>
                <a:spcPts val="800"/>
              </a:spcBef>
            </a:pPr>
            <a:r>
              <a:rPr lang="en-GB" sz="1200" dirty="0"/>
              <a:t>Smith, F. (1971). </a:t>
            </a:r>
            <a:r>
              <a:rPr lang="en-GB" sz="1200" i="1" dirty="0"/>
              <a:t>Understanding reading</a:t>
            </a:r>
            <a:r>
              <a:rPr lang="en-GB" sz="1200" dirty="0"/>
              <a:t>. Holt, Rinehart and Winston.</a:t>
            </a:r>
          </a:p>
          <a:p>
            <a:pPr lvl="0">
              <a:spcBef>
                <a:spcPts val="800"/>
              </a:spcBef>
            </a:pPr>
            <a:r>
              <a:rPr lang="en-GB" sz="1200" dirty="0"/>
              <a:t>Suzuki, Y., Nakata, T., &amp; </a:t>
            </a:r>
            <a:r>
              <a:rPr lang="en-GB" sz="1200" dirty="0" err="1"/>
              <a:t>DeKeyser</a:t>
            </a:r>
            <a:r>
              <a:rPr lang="en-GB" sz="1200" dirty="0"/>
              <a:t>, R. (2019). Optimizing Second Language Practice in the Classroom: Perspectives from Cognitive Psychology. </a:t>
            </a:r>
            <a:r>
              <a:rPr lang="en-GB" sz="1200" i="1" dirty="0"/>
              <a:t>The Modern Language Journal</a:t>
            </a:r>
            <a:r>
              <a:rPr lang="en-GB" sz="1200" dirty="0"/>
              <a:t>, modl.12582. https://</a:t>
            </a:r>
            <a:r>
              <a:rPr lang="en-GB" sz="1200" dirty="0" err="1"/>
              <a:t>doi.org</a:t>
            </a:r>
            <a:r>
              <a:rPr lang="en-GB" sz="1200" dirty="0"/>
              <a:t>/10.1111/modl.12582</a:t>
            </a:r>
          </a:p>
          <a:p>
            <a:pPr lvl="0">
              <a:spcBef>
                <a:spcPts val="800"/>
              </a:spcBef>
            </a:pPr>
            <a:r>
              <a:rPr lang="en-GB" sz="1200" dirty="0"/>
              <a:t>Swain, M. (1985). Communicative competence: Some roles of comprehensible input and comprehensible output in its development. In S. </a:t>
            </a:r>
            <a:r>
              <a:rPr lang="en-GB" sz="1200" dirty="0" err="1"/>
              <a:t>Gass</a:t>
            </a:r>
            <a:r>
              <a:rPr lang="en-GB" sz="1200" dirty="0"/>
              <a:t> &amp; C. Madden (Eds.), </a:t>
            </a:r>
            <a:r>
              <a:rPr lang="en-GB" sz="1200" i="1" dirty="0"/>
              <a:t>Input in second language acquisition</a:t>
            </a:r>
            <a:r>
              <a:rPr lang="en-GB" sz="1200" dirty="0"/>
              <a:t> (pp. 235–253). Newbury House.</a:t>
            </a:r>
          </a:p>
          <a:p>
            <a:pPr lvl="0">
              <a:spcBef>
                <a:spcPts val="800"/>
              </a:spcBef>
            </a:pPr>
            <a:r>
              <a:rPr lang="en-GB" sz="1200" dirty="0"/>
              <a:t>Toth, P. D. (2006). Processing Instruction and a Role for Output in Second Language Acquisition. </a:t>
            </a:r>
            <a:r>
              <a:rPr lang="en-GB" sz="1200" i="1" dirty="0"/>
              <a:t>Language Learning</a:t>
            </a:r>
            <a:r>
              <a:rPr lang="en-GB" sz="1200" dirty="0"/>
              <a:t>, </a:t>
            </a:r>
            <a:r>
              <a:rPr lang="en-GB" sz="1200" i="1" dirty="0"/>
              <a:t>56</a:t>
            </a:r>
            <a:r>
              <a:rPr lang="en-GB" sz="1200" dirty="0"/>
              <a:t>(2), 319–385. https://</a:t>
            </a:r>
            <a:r>
              <a:rPr lang="en-GB" sz="1200" dirty="0" err="1"/>
              <a:t>doi.org</a:t>
            </a:r>
            <a:r>
              <a:rPr lang="en-GB" sz="1200" dirty="0"/>
              <a:t>/10.1111/j.0023-8333.2006.00349.x</a:t>
            </a:r>
          </a:p>
          <a:p>
            <a:pPr lvl="0">
              <a:spcBef>
                <a:spcPts val="800"/>
              </a:spcBef>
            </a:pPr>
            <a:r>
              <a:rPr lang="en-GB" sz="1200" dirty="0" err="1"/>
              <a:t>Uchihara</a:t>
            </a:r>
            <a:r>
              <a:rPr lang="en-GB" sz="1200" dirty="0"/>
              <a:t>, T., Webb, S., &amp; Yanagisawa, A. (2019). The Effects of Repetition on Incidental Vocabulary Learning: A Meta‐Analysis of Correlational Studies. </a:t>
            </a:r>
            <a:r>
              <a:rPr lang="en-GB" sz="1200" i="1" dirty="0"/>
              <a:t>Language Learning</a:t>
            </a:r>
            <a:r>
              <a:rPr lang="en-GB" sz="1200" dirty="0"/>
              <a:t>, </a:t>
            </a:r>
            <a:r>
              <a:rPr lang="en-GB" sz="1200" i="1" dirty="0"/>
              <a:t>69</a:t>
            </a:r>
            <a:r>
              <a:rPr lang="en-GB" sz="1200" dirty="0"/>
              <a:t>(3), 559–599. https://</a:t>
            </a:r>
            <a:r>
              <a:rPr lang="en-GB" sz="1200" dirty="0" err="1"/>
              <a:t>doi.org</a:t>
            </a:r>
            <a:r>
              <a:rPr lang="en-GB" sz="1200" dirty="0"/>
              <a:t>/10.1111/lang.12343</a:t>
            </a:r>
          </a:p>
          <a:p>
            <a:pPr lvl="0">
              <a:spcBef>
                <a:spcPts val="800"/>
              </a:spcBef>
            </a:pPr>
            <a:r>
              <a:rPr lang="en-GB" sz="1200" dirty="0"/>
              <a:t>Ullman, M. T., &amp; </a:t>
            </a:r>
            <a:r>
              <a:rPr lang="en-GB" sz="1200" dirty="0" err="1"/>
              <a:t>Lovelett</a:t>
            </a:r>
            <a:r>
              <a:rPr lang="en-GB" sz="1200" dirty="0"/>
              <a:t>, J. T. (2018). Implications of the declarative/procedural model for improving second language learning: The role of memory enhancement techniques. </a:t>
            </a:r>
            <a:r>
              <a:rPr lang="en-GB" sz="1200" i="1" dirty="0"/>
              <a:t>Second Language Research</a:t>
            </a:r>
            <a:r>
              <a:rPr lang="en-GB" sz="1200" dirty="0"/>
              <a:t>, </a:t>
            </a:r>
            <a:r>
              <a:rPr lang="en-GB" sz="1200" i="1" dirty="0"/>
              <a:t>34</a:t>
            </a:r>
            <a:r>
              <a:rPr lang="en-GB" sz="1200" dirty="0"/>
              <a:t>(1), 39–65. https://</a:t>
            </a:r>
            <a:r>
              <a:rPr lang="en-GB" sz="1200" dirty="0" err="1"/>
              <a:t>doi.org</a:t>
            </a:r>
            <a:r>
              <a:rPr lang="en-GB" sz="1200" dirty="0"/>
              <a:t>/10.1177/0267658316675195</a:t>
            </a:r>
          </a:p>
          <a:p>
            <a:pPr lvl="0">
              <a:spcBef>
                <a:spcPts val="800"/>
              </a:spcBef>
            </a:pPr>
            <a:r>
              <a:rPr lang="en-GB" sz="1200" dirty="0"/>
              <a:t>VanPatten, B. (2002). Processing Instruction: An Update. </a:t>
            </a:r>
            <a:r>
              <a:rPr lang="en-GB" sz="1200" i="1" dirty="0"/>
              <a:t>Language Learning</a:t>
            </a:r>
            <a:r>
              <a:rPr lang="en-GB" sz="1200" dirty="0"/>
              <a:t>, </a:t>
            </a:r>
            <a:r>
              <a:rPr lang="en-GB" sz="1200" i="1" dirty="0"/>
              <a:t>52</a:t>
            </a:r>
            <a:r>
              <a:rPr lang="en-GB" sz="1200" dirty="0"/>
              <a:t>(4), 755–803. https://</a:t>
            </a:r>
            <a:r>
              <a:rPr lang="en-GB" sz="1200" dirty="0" err="1"/>
              <a:t>doi.org</a:t>
            </a:r>
            <a:r>
              <a:rPr lang="en-GB" sz="1200" dirty="0"/>
              <a:t>/10.1111/1467-9922.00203</a:t>
            </a:r>
          </a:p>
          <a:p>
            <a:pPr lvl="0">
              <a:spcBef>
                <a:spcPts val="800"/>
              </a:spcBef>
            </a:pPr>
            <a:r>
              <a:rPr lang="en-GB" sz="1200" dirty="0"/>
              <a:t>Webb, S., Yanagisawa, A., &amp; </a:t>
            </a:r>
            <a:r>
              <a:rPr lang="en-GB" sz="1200" dirty="0" err="1"/>
              <a:t>Uchihara</a:t>
            </a:r>
            <a:r>
              <a:rPr lang="en-GB" sz="1200" dirty="0"/>
              <a:t>, T. (2020). How Effective Are Intentional Vocabulary‐Learning Activities? A Meta‐Analysis. </a:t>
            </a:r>
            <a:r>
              <a:rPr lang="en-GB" sz="1200" i="1" dirty="0"/>
              <a:t>The Modern Language Journal</a:t>
            </a:r>
            <a:r>
              <a:rPr lang="en-GB" sz="1200" dirty="0"/>
              <a:t>, </a:t>
            </a:r>
            <a:r>
              <a:rPr lang="en-GB" sz="1200" i="1" dirty="0"/>
              <a:t>104</a:t>
            </a:r>
            <a:r>
              <a:rPr lang="en-GB" sz="1200" dirty="0"/>
              <a:t>(4), 715–738. https://</a:t>
            </a:r>
            <a:r>
              <a:rPr lang="en-GB" sz="1200" dirty="0" err="1"/>
              <a:t>doi.org</a:t>
            </a:r>
            <a:r>
              <a:rPr lang="en-GB" sz="1200" dirty="0"/>
              <a:t>/10.1111/modl.12671</a:t>
            </a:r>
          </a:p>
          <a:p>
            <a:pPr lvl="0">
              <a:spcBef>
                <a:spcPts val="800"/>
              </a:spcBef>
            </a:pPr>
            <a:r>
              <a:rPr lang="en-GB" sz="1200" dirty="0"/>
              <a:t>VanPatten, B. (2002).Processing Instruction: An Update. </a:t>
            </a:r>
            <a:r>
              <a:rPr lang="en-GB" sz="1200" i="1" dirty="0"/>
              <a:t>Language Learning 52 (4) 755-803</a:t>
            </a:r>
            <a:endParaRPr lang="en-GB" sz="1200" dirty="0"/>
          </a:p>
          <a:p>
            <a:pPr lvl="0">
              <a:spcBef>
                <a:spcPts val="800"/>
              </a:spcBef>
            </a:pPr>
            <a:r>
              <a:rPr lang="en-GB" sz="1200" dirty="0"/>
              <a:t>Webb, S., Yanagisawa, A., &amp; </a:t>
            </a:r>
            <a:r>
              <a:rPr lang="en-GB" sz="1200" dirty="0" err="1"/>
              <a:t>Uchihara</a:t>
            </a:r>
            <a:r>
              <a:rPr lang="en-GB" sz="1200" dirty="0"/>
              <a:t>, T. (2020). How effective are intentional vocabulary learning activities? A meta-analysis. Modern Language Journal, 104 (4). https://</a:t>
            </a:r>
            <a:r>
              <a:rPr lang="en-GB" sz="1200" dirty="0" err="1"/>
              <a:t>doi.org</a:t>
            </a:r>
            <a:r>
              <a:rPr lang="en-GB" sz="1200" dirty="0"/>
              <a:t>/10.1111/modl.12671</a:t>
            </a:r>
          </a:p>
        </p:txBody>
      </p:sp>
    </p:spTree>
    <p:extLst>
      <p:ext uri="{BB962C8B-B14F-4D97-AF65-F5344CB8AC3E}">
        <p14:creationId xmlns:p14="http://schemas.microsoft.com/office/powerpoint/2010/main" val="3463632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1142"/>
            <a:ext cx="7732643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21925"/>
            <a:ext cx="6484584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Five niggles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Emma Marsden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49C80-73EF-6347-B174-353165CDB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83" y="1423764"/>
            <a:ext cx="1285040" cy="12850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B2DEA2-4248-4B40-A41C-53B15D7CC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634" y="4750167"/>
            <a:ext cx="897331" cy="1003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B6CB29-778E-4440-9DF4-2385A6A033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2403" y="1180495"/>
            <a:ext cx="1434396" cy="14200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B56752-7A7D-5245-8E83-3CDC37E132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4940" y="5216187"/>
            <a:ext cx="1415535" cy="1075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79D86D-7BFF-CE4E-8287-E93D9D5AFF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0725" y="1505212"/>
            <a:ext cx="1406113" cy="1450651"/>
          </a:xfrm>
          <a:prstGeom prst="rect">
            <a:avLst/>
          </a:prstGeom>
        </p:spPr>
      </p:pic>
      <p:sp>
        <p:nvSpPr>
          <p:cNvPr id="10" name="Oval Callout 9">
            <a:extLst>
              <a:ext uri="{FF2B5EF4-FFF2-40B4-BE49-F238E27FC236}">
                <a16:creationId xmlns:a16="http://schemas.microsoft.com/office/drawing/2014/main" id="{7994C1CE-8B8C-1443-AD9B-8D8FD84810F9}"/>
              </a:ext>
            </a:extLst>
          </p:cNvPr>
          <p:cNvSpPr/>
          <p:nvPr/>
        </p:nvSpPr>
        <p:spPr>
          <a:xfrm>
            <a:off x="1699407" y="1331493"/>
            <a:ext cx="2782957" cy="1670878"/>
          </a:xfrm>
          <a:prstGeom prst="wedgeEllipseCallout">
            <a:avLst>
              <a:gd name="adj1" fmla="val -74193"/>
              <a:gd name="adj2" fmla="val 24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Are these really the most useful words I could be teaching? </a:t>
            </a: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E2F077EA-48E2-4248-9325-3D90D55834E0}"/>
              </a:ext>
            </a:extLst>
          </p:cNvPr>
          <p:cNvSpPr/>
          <p:nvPr/>
        </p:nvSpPr>
        <p:spPr>
          <a:xfrm>
            <a:off x="1083363" y="3914728"/>
            <a:ext cx="2782957" cy="1670878"/>
          </a:xfrm>
          <a:prstGeom prst="wedgeEllipseCallout">
            <a:avLst>
              <a:gd name="adj1" fmla="val -69357"/>
              <a:gd name="adj2" fmla="val -109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Do grammar and meaning have to feel so separate? </a:t>
            </a:r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E22DAC2F-FD85-884A-8A7A-9C242997657F}"/>
              </a:ext>
            </a:extLst>
          </p:cNvPr>
          <p:cNvSpPr/>
          <p:nvPr/>
        </p:nvSpPr>
        <p:spPr>
          <a:xfrm>
            <a:off x="8498878" y="120712"/>
            <a:ext cx="3687600" cy="2119567"/>
          </a:xfrm>
          <a:prstGeom prst="wedgeEllipseCallout">
            <a:avLst>
              <a:gd name="adj1" fmla="val -50200"/>
              <a:gd name="adj2" fmla="val 621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I’m jumping around! Will they ever practice that vocab and grammar again? </a:t>
            </a: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78C6DC29-25B5-3346-917E-1CCD27A639F8}"/>
              </a:ext>
            </a:extLst>
          </p:cNvPr>
          <p:cNvSpPr/>
          <p:nvPr/>
        </p:nvSpPr>
        <p:spPr>
          <a:xfrm>
            <a:off x="7924555" y="2982213"/>
            <a:ext cx="3997922" cy="2937375"/>
          </a:xfrm>
          <a:prstGeom prst="wedgeEllipseCallout">
            <a:avLst>
              <a:gd name="adj1" fmla="val -58052"/>
              <a:gd name="adj2" fmla="val 275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They seem to say and understand some impressive phrases, but what about the basics? Can they read or spell unknown words? </a:t>
            </a:r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97F96C57-5B03-714C-981E-E0D2F1FDAEB3}"/>
              </a:ext>
            </a:extLst>
          </p:cNvPr>
          <p:cNvSpPr/>
          <p:nvPr/>
        </p:nvSpPr>
        <p:spPr>
          <a:xfrm>
            <a:off x="4020844" y="2631054"/>
            <a:ext cx="3079080" cy="2954552"/>
          </a:xfrm>
          <a:prstGeom prst="wedgeEllipseCallout">
            <a:avLst>
              <a:gd name="adj1" fmla="val -17873"/>
              <a:gd name="adj2" fmla="val -574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 feel I need to create ‘fun’ and keep saying ‘languages ARE useful!’.</a:t>
            </a:r>
          </a:p>
          <a:p>
            <a:pPr algn="ctr"/>
            <a:r>
              <a:rPr lang="en-US" sz="2000" dirty="0"/>
              <a:t>Do they feel reward from ‘making </a:t>
            </a:r>
            <a:r>
              <a:rPr lang="en-US" sz="2000" i="1" dirty="0"/>
              <a:t>progres</a:t>
            </a:r>
            <a:r>
              <a:rPr lang="en-US" sz="2000" dirty="0"/>
              <a:t>s’?</a:t>
            </a:r>
          </a:p>
        </p:txBody>
      </p:sp>
    </p:spTree>
    <p:extLst>
      <p:ext uri="{BB962C8B-B14F-4D97-AF65-F5344CB8AC3E}">
        <p14:creationId xmlns:p14="http://schemas.microsoft.com/office/powerpoint/2010/main" val="302408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179" y="137287"/>
            <a:ext cx="10515600" cy="1325563"/>
          </a:xfrm>
        </p:spPr>
        <p:txBody>
          <a:bodyPr/>
          <a:lstStyle/>
          <a:p>
            <a:r>
              <a:rPr lang="en-GB" sz="3600" dirty="0"/>
              <a:t>Leaps in research (1): </a:t>
            </a:r>
            <a:br>
              <a:rPr lang="en-GB" dirty="0"/>
            </a:br>
            <a:r>
              <a:rPr lang="en-GB" b="1" dirty="0"/>
              <a:t>Big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7645" y="1324947"/>
            <a:ext cx="11025052" cy="51019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Massive digital collections of words!</a:t>
            </a:r>
          </a:p>
          <a:p>
            <a:pPr marL="0" indent="0">
              <a:buNone/>
            </a:pPr>
            <a:r>
              <a:rPr lang="en-GB" sz="2400" dirty="0"/>
              <a:t>-&gt; We know what the ‘most used and useful’ words are</a:t>
            </a:r>
          </a:p>
          <a:p>
            <a:pPr marL="0" indent="0">
              <a:buNone/>
            </a:pPr>
            <a:r>
              <a:rPr lang="en-GB" sz="2400" dirty="0"/>
              <a:t>The </a:t>
            </a:r>
            <a:r>
              <a:rPr lang="en-GB" sz="2400" b="1" i="1" dirty="0"/>
              <a:t>most</a:t>
            </a:r>
            <a:r>
              <a:rPr lang="en-GB" sz="2400" dirty="0"/>
              <a:t> frequent words change very little, over time or context</a:t>
            </a:r>
          </a:p>
          <a:p>
            <a:pPr marL="0" indent="0">
              <a:buNone/>
            </a:pPr>
            <a:r>
              <a:rPr lang="en-GB" sz="2400" dirty="0"/>
              <a:t>2,000 most common words cover 80-87% of written text </a:t>
            </a:r>
          </a:p>
          <a:p>
            <a:pPr marL="0" indent="0" algn="r">
              <a:buNone/>
            </a:pPr>
            <a:r>
              <a:rPr lang="en-GB" sz="1200" dirty="0"/>
              <a:t>(Meara, 1995; Nation, 2001; Nation &amp; Waring, 1997).</a:t>
            </a:r>
          </a:p>
          <a:p>
            <a:pPr marL="0" indent="0">
              <a:buNone/>
            </a:pPr>
            <a:r>
              <a:rPr lang="en-GB" sz="2400" dirty="0"/>
              <a:t>90+% of words in informal conversation </a:t>
            </a:r>
            <a:r>
              <a:rPr lang="en-GB" sz="1200" dirty="0"/>
              <a:t>(Nation, 2001)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Some massive </a:t>
            </a:r>
            <a:r>
              <a:rPr lang="en-GB" sz="2400" dirty="0">
                <a:hlinkClick r:id="rId3"/>
              </a:rPr>
              <a:t>FL corpora</a:t>
            </a:r>
            <a:r>
              <a:rPr lang="en-GB" sz="2400" dirty="0"/>
              <a:t>: French 23 million; Spanish 2 billion; German 20 million</a:t>
            </a:r>
          </a:p>
          <a:p>
            <a:pPr marL="0" indent="0">
              <a:buNone/>
            </a:pPr>
            <a:r>
              <a:rPr lang="en-GB" sz="2400" dirty="0"/>
              <a:t>These huge datasets are so useful for teaching and testing </a:t>
            </a:r>
          </a:p>
          <a:p>
            <a:pPr marL="0" indent="0">
              <a:buNone/>
            </a:pPr>
            <a:r>
              <a:rPr lang="en-GB" sz="2400" dirty="0"/>
              <a:t>There are about 425 hours of teaching in years 7-11</a:t>
            </a:r>
          </a:p>
          <a:p>
            <a:pPr marL="0" indent="0">
              <a:buNone/>
            </a:pPr>
            <a:r>
              <a:rPr lang="en-GB" sz="2400" dirty="0"/>
              <a:t>Children seem to learn an average of about 4 words per lesson </a:t>
            </a:r>
            <a:r>
              <a:rPr lang="en-GB" sz="1600" dirty="0"/>
              <a:t>(Milton, 2006)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-&gt; Careful selection of each word to be learnt</a:t>
            </a:r>
            <a:endParaRPr lang="en-GB" sz="2400" b="1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62A859-13FB-AC42-A031-388EA78E6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904" y="290750"/>
            <a:ext cx="1285040" cy="1285040"/>
          </a:xfrm>
          <a:prstGeom prst="rect">
            <a:avLst/>
          </a:prstGeom>
        </p:spPr>
      </p:pic>
      <p:sp>
        <p:nvSpPr>
          <p:cNvPr id="6" name="Oval Callout 5">
            <a:extLst>
              <a:ext uri="{FF2B5EF4-FFF2-40B4-BE49-F238E27FC236}">
                <a16:creationId xmlns:a16="http://schemas.microsoft.com/office/drawing/2014/main" id="{0667A8F2-80E3-924B-AAAD-4C21DBB4B3A7}"/>
              </a:ext>
            </a:extLst>
          </p:cNvPr>
          <p:cNvSpPr/>
          <p:nvPr/>
        </p:nvSpPr>
        <p:spPr>
          <a:xfrm>
            <a:off x="9352721" y="102419"/>
            <a:ext cx="2782957" cy="1670878"/>
          </a:xfrm>
          <a:prstGeom prst="wedgeEllipseCallout">
            <a:avLst>
              <a:gd name="adj1" fmla="val -78881"/>
              <a:gd name="adj2" fmla="val 77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Are these really the most useful words I could be teaching? </a:t>
            </a:r>
          </a:p>
        </p:txBody>
      </p:sp>
    </p:spTree>
    <p:extLst>
      <p:ext uri="{BB962C8B-B14F-4D97-AF65-F5344CB8AC3E}">
        <p14:creationId xmlns:p14="http://schemas.microsoft.com/office/powerpoint/2010/main" val="138571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71" y="323537"/>
            <a:ext cx="10515600" cy="1296400"/>
          </a:xfrm>
        </p:spPr>
        <p:txBody>
          <a:bodyPr>
            <a:normAutofit/>
          </a:bodyPr>
          <a:lstStyle/>
          <a:p>
            <a:r>
              <a:rPr lang="en-GB" sz="3600" dirty="0"/>
              <a:t>Leaps in research (2): </a:t>
            </a:r>
            <a:br>
              <a:rPr lang="en-GB" dirty="0"/>
            </a:br>
            <a:r>
              <a:rPr lang="en-GB" b="1" dirty="0"/>
              <a:t>Careful studies about ‘practice</a:t>
            </a:r>
            <a:r>
              <a:rPr lang="en-GB" dirty="0"/>
              <a:t>’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7437" y="1933440"/>
            <a:ext cx="11610975" cy="4165677"/>
          </a:xfrm>
        </p:spPr>
        <p:txBody>
          <a:bodyPr>
            <a:normAutofit/>
          </a:bodyPr>
          <a:lstStyle/>
          <a:p>
            <a:r>
              <a:rPr lang="en-GB" dirty="0"/>
              <a:t>Mere exposure (enriched input) isn’t </a:t>
            </a:r>
            <a:r>
              <a:rPr lang="en-GB" b="1" dirty="0"/>
              <a:t>reliable or efficient</a:t>
            </a:r>
            <a:endParaRPr lang="en-GB" dirty="0"/>
          </a:p>
          <a:p>
            <a:pPr lvl="1"/>
            <a:r>
              <a:rPr lang="en-GB" dirty="0"/>
              <a:t>6-20 (!) encounters with a word are needed</a:t>
            </a:r>
          </a:p>
          <a:p>
            <a:pPr lvl="1"/>
            <a:r>
              <a:rPr lang="en-GB" dirty="0"/>
              <a:t>Very variable – risky approach for many learners (</a:t>
            </a:r>
            <a:r>
              <a:rPr lang="en-GB" sz="1800" b="1" dirty="0"/>
              <a:t>45 findings </a:t>
            </a:r>
            <a:r>
              <a:rPr lang="en-GB" sz="1800" dirty="0"/>
              <a:t>analysed by </a:t>
            </a:r>
            <a:r>
              <a:rPr lang="en-GB" sz="1800" dirty="0">
                <a:hlinkClick r:id="rId3"/>
              </a:rPr>
              <a:t>Uchihara et al, 2019</a:t>
            </a:r>
            <a:r>
              <a:rPr lang="en-GB" sz="1800" dirty="0"/>
              <a:t>; Horst, Cobb &amp; Meara, 1998)</a:t>
            </a:r>
            <a:endParaRPr lang="en-GB" dirty="0"/>
          </a:p>
          <a:p>
            <a:r>
              <a:rPr lang="en-GB" dirty="0"/>
              <a:t>Explicit, intentional practice helps </a:t>
            </a:r>
            <a:r>
              <a:rPr lang="en-GB" sz="1800" dirty="0"/>
              <a:t>(</a:t>
            </a:r>
            <a:r>
              <a:rPr lang="en-GB" sz="1800" b="1" dirty="0"/>
              <a:t>22 studies </a:t>
            </a:r>
            <a:r>
              <a:rPr lang="en-GB" sz="1800" dirty="0"/>
              <a:t>analysed by </a:t>
            </a:r>
            <a:r>
              <a:rPr lang="en-GB" sz="1800" dirty="0">
                <a:hlinkClick r:id="rId4"/>
              </a:rPr>
              <a:t>Webb et al. 2020)</a:t>
            </a:r>
            <a:endParaRPr lang="en-GB" sz="1800" dirty="0"/>
          </a:p>
          <a:p>
            <a:r>
              <a:rPr lang="en-GB" dirty="0"/>
              <a:t>Words in varied sets &amp; diverse contexts </a:t>
            </a:r>
            <a:r>
              <a:rPr lang="en-GB" sz="1400" dirty="0"/>
              <a:t>(Johns, B. T., Dye, M., &amp; Jones, M. N. (2016); </a:t>
            </a:r>
            <a:r>
              <a:rPr lang="en-GB" sz="1400" dirty="0" err="1"/>
              <a:t>Pagán</a:t>
            </a:r>
            <a:r>
              <a:rPr lang="en-GB" sz="1400" dirty="0"/>
              <a:t>, A., &amp; Nation, K. (2019)).</a:t>
            </a:r>
          </a:p>
          <a:p>
            <a:r>
              <a:rPr lang="en-GB" dirty="0"/>
              <a:t>Spreading out learning in expanding practice routines </a:t>
            </a:r>
            <a:r>
              <a:rPr lang="en-GB" sz="1400" dirty="0"/>
              <a:t>(Nakata, 2015; Ullman &amp; </a:t>
            </a:r>
            <a:r>
              <a:rPr lang="en-GB" sz="1400" dirty="0" err="1"/>
              <a:t>Lovelett</a:t>
            </a:r>
            <a:r>
              <a:rPr lang="en-GB" sz="1400" dirty="0"/>
              <a:t>, 2018)</a:t>
            </a:r>
          </a:p>
          <a:p>
            <a:r>
              <a:rPr lang="en-GB" dirty="0"/>
              <a:t>Mix grammar features </a:t>
            </a:r>
            <a:r>
              <a:rPr lang="en-GB" sz="1400" dirty="0"/>
              <a:t>(Nakata &amp; Suzuki 201; Suzuki, Nakata, </a:t>
            </a:r>
            <a:r>
              <a:rPr lang="en-GB" sz="1400" dirty="0" err="1"/>
              <a:t>DeKeyser</a:t>
            </a:r>
            <a:r>
              <a:rPr lang="en-GB" sz="1400" dirty="0"/>
              <a:t>, 2019).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CE8AE5-6F97-C74A-9A85-E85C8B96E0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5699" y="16330"/>
            <a:ext cx="997099" cy="1028682"/>
          </a:xfrm>
          <a:prstGeom prst="rect">
            <a:avLst/>
          </a:prstGeom>
        </p:spPr>
      </p:pic>
      <p:sp>
        <p:nvSpPr>
          <p:cNvPr id="9" name="Oval Callout 8">
            <a:extLst>
              <a:ext uri="{FF2B5EF4-FFF2-40B4-BE49-F238E27FC236}">
                <a16:creationId xmlns:a16="http://schemas.microsoft.com/office/drawing/2014/main" id="{F2A4CD7F-B59F-F141-A5E4-8C8C4630573F}"/>
              </a:ext>
            </a:extLst>
          </p:cNvPr>
          <p:cNvSpPr/>
          <p:nvPr/>
        </p:nvSpPr>
        <p:spPr>
          <a:xfrm>
            <a:off x="9575627" y="411659"/>
            <a:ext cx="2442785" cy="1208278"/>
          </a:xfrm>
          <a:prstGeom prst="wedgeEllipseCallout">
            <a:avLst>
              <a:gd name="adj1" fmla="val -51349"/>
              <a:gd name="adj2" fmla="val -150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 they ever </a:t>
            </a:r>
            <a:r>
              <a:rPr lang="en-US" dirty="0" err="1"/>
              <a:t>practise</a:t>
            </a:r>
            <a:r>
              <a:rPr lang="en-US" dirty="0"/>
              <a:t> that vocab and grammar again?</a:t>
            </a:r>
          </a:p>
        </p:txBody>
      </p:sp>
    </p:spTree>
    <p:extLst>
      <p:ext uri="{BB962C8B-B14F-4D97-AF65-F5344CB8AC3E}">
        <p14:creationId xmlns:p14="http://schemas.microsoft.com/office/powerpoint/2010/main" val="112644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370" y="395018"/>
            <a:ext cx="10859429" cy="1325563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Leaps in research (3): </a:t>
            </a:r>
            <a:br>
              <a:rPr lang="en-GB" dirty="0"/>
            </a:br>
            <a:r>
              <a:rPr lang="en-GB" sz="4200" b="1" dirty="0"/>
              <a:t>Understanding core components of literacy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199" y="1727741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We used to think that a very substantial part of reading comprehension happened ‘</a:t>
            </a:r>
            <a:r>
              <a:rPr lang="en-GB" b="1" i="1" dirty="0"/>
              <a:t>top-down</a:t>
            </a:r>
            <a:r>
              <a:rPr lang="en-GB" dirty="0"/>
              <a:t>’</a:t>
            </a:r>
          </a:p>
          <a:p>
            <a:pPr lvl="1"/>
            <a:r>
              <a:rPr lang="en-GB" dirty="0"/>
              <a:t>use context, your own experience, predicting what will be in the text (Goodman 1967 &amp; 1969; Smith, 1971) </a:t>
            </a:r>
          </a:p>
          <a:p>
            <a:r>
              <a:rPr lang="en-GB" dirty="0"/>
              <a:t>We now know that better readers have very fast ‘</a:t>
            </a:r>
            <a:r>
              <a:rPr lang="en-GB" b="1" i="1" dirty="0"/>
              <a:t>bottom-up</a:t>
            </a:r>
            <a:r>
              <a:rPr lang="en-GB" dirty="0"/>
              <a:t>’ processes: </a:t>
            </a:r>
          </a:p>
          <a:p>
            <a:pPr lvl="1"/>
            <a:r>
              <a:rPr lang="en-GB" dirty="0"/>
              <a:t>fast and reliable knowledge of sound-spelling-meaning correspondences </a:t>
            </a:r>
            <a:r>
              <a:rPr lang="en-GB" sz="1500" dirty="0"/>
              <a:t>(In L1: </a:t>
            </a:r>
            <a:r>
              <a:rPr lang="en-GB" altLang="en-US" sz="1500" dirty="0">
                <a:solidFill>
                  <a:srgbClr val="002060"/>
                </a:solidFill>
                <a:cs typeface="Calibri" panose="020F0502020204030204" pitchFamily="34" charset="0"/>
              </a:rPr>
              <a:t>Gough &amp; </a:t>
            </a:r>
            <a:r>
              <a:rPr lang="en-GB" altLang="en-US" sz="1500" dirty="0" err="1">
                <a:solidFill>
                  <a:srgbClr val="002060"/>
                </a:solidFill>
                <a:cs typeface="Calibri" panose="020F0502020204030204" pitchFamily="34" charset="0"/>
              </a:rPr>
              <a:t>Tunmer</a:t>
            </a:r>
            <a:r>
              <a:rPr lang="en-GB" altLang="en-US" sz="1500" dirty="0">
                <a:solidFill>
                  <a:srgbClr val="002060"/>
                </a:solidFill>
                <a:cs typeface="Calibri" panose="020F0502020204030204" pitchFamily="34" charset="0"/>
              </a:rPr>
              <a:t>, 1986, ‘Simple View of Reading’)</a:t>
            </a:r>
            <a:endParaRPr lang="en-GB" altLang="en-US" sz="11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r>
              <a:rPr lang="en-GB" dirty="0"/>
              <a:t>‘Top down’ kicks in particularly when ‘bottom-up’ fails</a:t>
            </a:r>
          </a:p>
          <a:p>
            <a:r>
              <a:rPr lang="en-GB" dirty="0">
                <a:solidFill>
                  <a:srgbClr val="002060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Ability to decode (sound out) in L2 seems to benefit: </a:t>
            </a:r>
          </a:p>
          <a:p>
            <a:pPr lvl="1"/>
            <a:r>
              <a:rPr lang="en-GB" dirty="0">
                <a:solidFill>
                  <a:srgbClr val="002060"/>
                </a:solidFill>
                <a:cs typeface="Calibri" panose="020F0502020204030204" pitchFamily="34" charset="0"/>
              </a:rPr>
              <a:t>Reading comprehension, Vocabulary learning </a:t>
            </a:r>
            <a:r>
              <a:rPr lang="en-GB" sz="1300" dirty="0">
                <a:solidFill>
                  <a:srgbClr val="002060"/>
                </a:solidFill>
                <a:cs typeface="Calibri" panose="020F0502020204030204" pitchFamily="34" charset="0"/>
              </a:rPr>
              <a:t>(Hamada &amp; </a:t>
            </a:r>
            <a:r>
              <a:rPr lang="en-GB" sz="1300" dirty="0" err="1">
                <a:solidFill>
                  <a:srgbClr val="002060"/>
                </a:solidFill>
                <a:cs typeface="Calibri" panose="020F0502020204030204" pitchFamily="34" charset="0"/>
              </a:rPr>
              <a:t>Koda</a:t>
            </a:r>
            <a:r>
              <a:rPr lang="en-GB" sz="1300" dirty="0">
                <a:solidFill>
                  <a:srgbClr val="002060"/>
                </a:solidFill>
                <a:cs typeface="Calibri" panose="020F0502020204030204" pitchFamily="34" charset="0"/>
              </a:rPr>
              <a:t>, 2008, 2011; Li, in progress), </a:t>
            </a:r>
            <a:r>
              <a:rPr lang="en-GB" dirty="0">
                <a:solidFill>
                  <a:srgbClr val="002060"/>
                </a:solidFill>
                <a:cs typeface="Calibri" panose="020F0502020204030204" pitchFamily="34" charset="0"/>
              </a:rPr>
              <a:t>Learner autonomy, Grammar learning </a:t>
            </a:r>
            <a:r>
              <a:rPr lang="en-GB" sz="1600" dirty="0">
                <a:solidFill>
                  <a:srgbClr val="002060"/>
                </a:solidFill>
                <a:cs typeface="Calibri" panose="020F0502020204030204" pitchFamily="34" charset="0"/>
              </a:rPr>
              <a:t>(</a:t>
            </a:r>
            <a:r>
              <a:rPr lang="en-GB" sz="1600" dirty="0" err="1">
                <a:solidFill>
                  <a:srgbClr val="002060"/>
                </a:solidFill>
                <a:cs typeface="Calibri" panose="020F0502020204030204" pitchFamily="34" charset="0"/>
              </a:rPr>
              <a:t>Erler</a:t>
            </a:r>
            <a:r>
              <a:rPr lang="en-GB" sz="1600" dirty="0">
                <a:solidFill>
                  <a:srgbClr val="002060"/>
                </a:solidFill>
                <a:cs typeface="Calibri" panose="020F0502020204030204" pitchFamily="34" charset="0"/>
              </a:rPr>
              <a:t>, 2003),</a:t>
            </a:r>
            <a:r>
              <a:rPr lang="en-GB" dirty="0">
                <a:solidFill>
                  <a:srgbClr val="002060"/>
                </a:solidFill>
                <a:cs typeface="Calibri" panose="020F0502020204030204" pitchFamily="34" charset="0"/>
              </a:rPr>
              <a:t> Motivation </a:t>
            </a:r>
            <a:r>
              <a:rPr lang="en-GB" sz="1600" dirty="0">
                <a:solidFill>
                  <a:srgbClr val="002060"/>
                </a:solidFill>
                <a:cs typeface="Calibri" panose="020F0502020204030204" pitchFamily="34" charset="0"/>
              </a:rPr>
              <a:t>(</a:t>
            </a:r>
            <a:r>
              <a:rPr lang="en-GB" sz="1600" dirty="0" err="1">
                <a:solidFill>
                  <a:srgbClr val="002060"/>
                </a:solidFill>
                <a:cs typeface="Calibri" panose="020F0502020204030204" pitchFamily="34" charset="0"/>
              </a:rPr>
              <a:t>Erler</a:t>
            </a:r>
            <a:r>
              <a:rPr lang="en-GB" sz="1600" dirty="0">
                <a:solidFill>
                  <a:srgbClr val="002060"/>
                </a:solidFill>
                <a:cs typeface="Calibri" panose="020F0502020204030204" pitchFamily="34" charset="0"/>
              </a:rPr>
              <a:t> &amp; </a:t>
            </a:r>
            <a:r>
              <a:rPr lang="en-GB" sz="1600" dirty="0" err="1">
                <a:solidFill>
                  <a:srgbClr val="002060"/>
                </a:solidFill>
                <a:cs typeface="Calibri" panose="020F0502020204030204" pitchFamily="34" charset="0"/>
              </a:rPr>
              <a:t>Macaro</a:t>
            </a:r>
            <a:r>
              <a:rPr lang="en-GB" sz="1600" dirty="0">
                <a:solidFill>
                  <a:srgbClr val="002060"/>
                </a:solidFill>
                <a:cs typeface="Calibri" panose="020F0502020204030204" pitchFamily="34" charset="0"/>
              </a:rPr>
              <a:t>, 2011), </a:t>
            </a:r>
            <a:r>
              <a:rPr lang="en-GB" dirty="0">
                <a:solidFill>
                  <a:srgbClr val="002060"/>
                </a:solidFill>
                <a:cs typeface="Calibri" panose="020F0502020204030204" pitchFamily="34" charset="0"/>
              </a:rPr>
              <a:t>Speaking, Listening, Writing </a:t>
            </a:r>
            <a:r>
              <a:rPr lang="en-GB" sz="1600" dirty="0">
                <a:solidFill>
                  <a:srgbClr val="002060"/>
                </a:solidFill>
                <a:cs typeface="Calibri" panose="020F0502020204030204" pitchFamily="34" charset="0"/>
              </a:rPr>
              <a:t>(</a:t>
            </a:r>
            <a:r>
              <a:rPr lang="en-GB" sz="1600" dirty="0" err="1">
                <a:solidFill>
                  <a:srgbClr val="002060"/>
                </a:solidFill>
                <a:cs typeface="Calibri" panose="020F0502020204030204" pitchFamily="34" charset="0"/>
              </a:rPr>
              <a:t>Macaro</a:t>
            </a:r>
            <a:r>
              <a:rPr lang="en-GB" sz="1600" dirty="0">
                <a:solidFill>
                  <a:srgbClr val="002060"/>
                </a:solidFill>
                <a:cs typeface="Calibri" panose="020F0502020204030204" pitchFamily="34" charset="0"/>
              </a:rPr>
              <a:t>, 2007)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58C978-DC79-5D46-A025-CB51654B4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783" y="111688"/>
            <a:ext cx="979368" cy="744090"/>
          </a:xfrm>
          <a:prstGeom prst="rect">
            <a:avLst/>
          </a:prstGeom>
        </p:spPr>
      </p:pic>
      <p:sp>
        <p:nvSpPr>
          <p:cNvPr id="8" name="Oval Callout 7">
            <a:extLst>
              <a:ext uri="{FF2B5EF4-FFF2-40B4-BE49-F238E27FC236}">
                <a16:creationId xmlns:a16="http://schemas.microsoft.com/office/drawing/2014/main" id="{522AAAFC-F69C-F04B-8D45-7CCC2805C938}"/>
              </a:ext>
            </a:extLst>
          </p:cNvPr>
          <p:cNvSpPr/>
          <p:nvPr/>
        </p:nvSpPr>
        <p:spPr>
          <a:xfrm>
            <a:off x="9207715" y="111688"/>
            <a:ext cx="2984285" cy="946112"/>
          </a:xfrm>
          <a:prstGeom prst="wedgeEllipseCallout">
            <a:avLst>
              <a:gd name="adj1" fmla="val -56087"/>
              <a:gd name="adj2" fmla="val -93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Can they read out loud or spell new language?</a:t>
            </a:r>
          </a:p>
        </p:txBody>
      </p:sp>
    </p:spTree>
    <p:extLst>
      <p:ext uri="{BB962C8B-B14F-4D97-AF65-F5344CB8AC3E}">
        <p14:creationId xmlns:p14="http://schemas.microsoft.com/office/powerpoint/2010/main" val="273346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22" y="111351"/>
            <a:ext cx="10515600" cy="1325563"/>
          </a:xfrm>
        </p:spPr>
        <p:txBody>
          <a:bodyPr/>
          <a:lstStyle/>
          <a:p>
            <a:r>
              <a:rPr lang="en-GB" sz="3600" dirty="0"/>
              <a:t>Leaps in research (4): </a:t>
            </a:r>
            <a:br>
              <a:rPr lang="en-GB" dirty="0"/>
            </a:br>
            <a:r>
              <a:rPr lang="en-GB" b="1" dirty="0"/>
              <a:t>Grammar &amp; meaning: Same coin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8022" y="1436914"/>
            <a:ext cx="11031583" cy="5001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We used to think ‘grammar knowledge’ was separable from ‘meaning’ </a:t>
            </a:r>
          </a:p>
          <a:p>
            <a:pPr marL="0" indent="0">
              <a:buNone/>
            </a:pPr>
            <a:r>
              <a:rPr lang="en-GB" sz="1600" dirty="0"/>
              <a:t>Grammatical knowledge ‘versus’ communicative competence debates of the 1980s. </a:t>
            </a:r>
          </a:p>
          <a:p>
            <a:pPr marL="0" indent="0">
              <a:buNone/>
            </a:pPr>
            <a:r>
              <a:rPr lang="en-GB" sz="2000" dirty="0"/>
              <a:t>Now, hundreds of ‘eye tracking’, ‘</a:t>
            </a:r>
            <a:r>
              <a:rPr lang="en-GB" sz="2000" dirty="0" err="1"/>
              <a:t>neurolinguistic</a:t>
            </a:r>
            <a:r>
              <a:rPr lang="en-GB" sz="2000" dirty="0"/>
              <a:t>’ and ‘reaction time’ studies show we use grammar to </a:t>
            </a:r>
            <a:r>
              <a:rPr lang="en-GB" sz="2000" b="1" dirty="0"/>
              <a:t>get meaning when we read &amp; listen. </a:t>
            </a:r>
          </a:p>
          <a:p>
            <a:pPr marL="0" indent="0">
              <a:buNone/>
            </a:pPr>
            <a:r>
              <a:rPr lang="en-GB" sz="2000" dirty="0"/>
              <a:t>As we hear or read, we use word endings and word order to </a:t>
            </a:r>
            <a:r>
              <a:rPr lang="en-GB" sz="2000" b="1" i="1" dirty="0"/>
              <a:t>comprehend</a:t>
            </a:r>
            <a:r>
              <a:rPr lang="en-GB" sz="2000" dirty="0"/>
              <a:t>, and to </a:t>
            </a:r>
            <a:r>
              <a:rPr lang="en-GB" sz="2000" b="1" i="1" dirty="0"/>
              <a:t>learn</a:t>
            </a:r>
            <a:r>
              <a:rPr lang="en-GB" sz="2000" dirty="0"/>
              <a:t> new grammar</a:t>
            </a:r>
          </a:p>
          <a:p>
            <a:pPr marL="0" indent="0">
              <a:buNone/>
            </a:pPr>
            <a:r>
              <a:rPr lang="en-GB" sz="2000" dirty="0"/>
              <a:t>Teaching can tap into this ‘</a:t>
            </a:r>
            <a:r>
              <a:rPr lang="en-GB" sz="2000" b="1" i="1" dirty="0"/>
              <a:t>processing</a:t>
            </a:r>
            <a:r>
              <a:rPr lang="en-GB" sz="2000" dirty="0"/>
              <a:t>’</a:t>
            </a:r>
          </a:p>
          <a:p>
            <a:pPr marL="0" indent="0">
              <a:buNone/>
            </a:pPr>
            <a:r>
              <a:rPr lang="en-GB" sz="2000" dirty="0"/>
              <a:t>When we listen or read, our attention </a:t>
            </a:r>
            <a:r>
              <a:rPr lang="en-GB" sz="2000" b="1" i="1" dirty="0"/>
              <a:t>can</a:t>
            </a:r>
            <a:r>
              <a:rPr lang="en-GB" sz="2000" dirty="0"/>
              <a:t> be focused on grammar </a:t>
            </a:r>
            <a:r>
              <a:rPr lang="en-GB" sz="1400" dirty="0"/>
              <a:t>(‘Processing Instruction’ 50+ studies e.g. </a:t>
            </a:r>
            <a:r>
              <a:rPr lang="en-GB" sz="1400" dirty="0" err="1"/>
              <a:t>Cadierno</a:t>
            </a:r>
            <a:r>
              <a:rPr lang="en-GB" sz="1400" dirty="0"/>
              <a:t> 1995; VanPatten &amp; </a:t>
            </a:r>
            <a:r>
              <a:rPr lang="en-GB" sz="1400" dirty="0" err="1"/>
              <a:t>Cadierno</a:t>
            </a:r>
            <a:r>
              <a:rPr lang="en-GB" sz="1400" dirty="0"/>
              <a:t>, 1993; VanPatten, 2002; Kasprowicz &amp; Marsden, 2018 &amp; 2019; Marsden, 2006; Marsden &amp; Chen 2011; McManus &amp; Marsden, 2018) </a:t>
            </a:r>
          </a:p>
          <a:p>
            <a:pPr marL="0" indent="0">
              <a:buNone/>
            </a:pPr>
            <a:r>
              <a:rPr lang="en-GB" sz="2000" dirty="0"/>
              <a:t>When we speak or write, we realise grammar is </a:t>
            </a:r>
            <a:r>
              <a:rPr lang="en-GB" sz="2000" b="1" dirty="0"/>
              <a:t>needed, </a:t>
            </a:r>
            <a:r>
              <a:rPr lang="en-GB" sz="2000" dirty="0"/>
              <a:t>to be precise </a:t>
            </a:r>
            <a:r>
              <a:rPr lang="en-GB" sz="1400" dirty="0"/>
              <a:t>(Long, 1983 Mackey 1999, Pica 1994, Swain, 1985)</a:t>
            </a:r>
          </a:p>
          <a:p>
            <a:pPr marL="0" indent="0">
              <a:buNone/>
            </a:pPr>
            <a:r>
              <a:rPr lang="en-GB" sz="2000" dirty="0"/>
              <a:t>Balance! Carefully designed </a:t>
            </a:r>
            <a:r>
              <a:rPr lang="en-GB" sz="2000" b="1" dirty="0"/>
              <a:t>comprehension AND production </a:t>
            </a:r>
            <a:r>
              <a:rPr lang="en-GB" sz="2000" dirty="0"/>
              <a:t>activities can ‘force’ learners to pay attention to grammar, to get or express </a:t>
            </a:r>
            <a:r>
              <a:rPr lang="en-GB" sz="2400" b="1" dirty="0"/>
              <a:t>meaning </a:t>
            </a:r>
          </a:p>
          <a:p>
            <a:pPr marL="0" indent="0" algn="r">
              <a:buNone/>
            </a:pPr>
            <a:r>
              <a:rPr lang="en-GB" sz="1400" dirty="0"/>
              <a:t>(</a:t>
            </a:r>
            <a:r>
              <a:rPr lang="en-GB" sz="1400" dirty="0" err="1"/>
              <a:t>Toth</a:t>
            </a:r>
            <a:r>
              <a:rPr lang="en-GB" sz="1400" dirty="0"/>
              <a:t>, 2006; </a:t>
            </a:r>
            <a:r>
              <a:rPr lang="en-GB" sz="1400" dirty="0" err="1"/>
              <a:t>Shintani</a:t>
            </a:r>
            <a:r>
              <a:rPr lang="en-GB" sz="1400" dirty="0"/>
              <a:t>, 2015; </a:t>
            </a:r>
            <a:r>
              <a:rPr lang="en-GB" sz="1400" dirty="0" err="1"/>
              <a:t>Shintani</a:t>
            </a:r>
            <a:r>
              <a:rPr lang="en-GB" sz="1400" dirty="0"/>
              <a:t>, Li &amp; Ellis, 2013; </a:t>
            </a:r>
            <a:r>
              <a:rPr lang="en-GB" sz="1400" dirty="0" err="1"/>
              <a:t>DeKeyser</a:t>
            </a:r>
            <a:r>
              <a:rPr lang="en-GB" sz="1400" dirty="0"/>
              <a:t> &amp; Prieto &amp; Botana, 2015)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04D483-817E-7E4D-81C4-6ECD5A488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498" y="111351"/>
            <a:ext cx="897331" cy="1003758"/>
          </a:xfrm>
          <a:prstGeom prst="rect">
            <a:avLst/>
          </a:prstGeom>
        </p:spPr>
      </p:pic>
      <p:sp>
        <p:nvSpPr>
          <p:cNvPr id="9" name="Oval Callout 8">
            <a:extLst>
              <a:ext uri="{FF2B5EF4-FFF2-40B4-BE49-F238E27FC236}">
                <a16:creationId xmlns:a16="http://schemas.microsoft.com/office/drawing/2014/main" id="{0C670BB2-62DB-8147-97D8-A177AF325B62}"/>
              </a:ext>
            </a:extLst>
          </p:cNvPr>
          <p:cNvSpPr/>
          <p:nvPr/>
        </p:nvSpPr>
        <p:spPr>
          <a:xfrm>
            <a:off x="9617008" y="580163"/>
            <a:ext cx="2573227" cy="1282168"/>
          </a:xfrm>
          <a:prstGeom prst="wedgeEllipseCallout">
            <a:avLst>
              <a:gd name="adj1" fmla="val -51227"/>
              <a:gd name="adj2" fmla="val -386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 grammar and meaning have to feel so separate? </a:t>
            </a:r>
          </a:p>
        </p:txBody>
      </p:sp>
    </p:spTree>
    <p:extLst>
      <p:ext uri="{BB962C8B-B14F-4D97-AF65-F5344CB8AC3E}">
        <p14:creationId xmlns:p14="http://schemas.microsoft.com/office/powerpoint/2010/main" val="322126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77079-46F5-0E4A-B408-85DD0A28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25" y="60518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Leaps in research (5): </a:t>
            </a:r>
            <a:br>
              <a:rPr lang="en-US" dirty="0"/>
            </a:br>
            <a:r>
              <a:rPr lang="en-US" b="1" dirty="0"/>
              <a:t>Understanding nature of motivation: </a:t>
            </a:r>
            <a:br>
              <a:rPr lang="en-US" b="1" dirty="0"/>
            </a:br>
            <a:r>
              <a:rPr lang="en-US" b="1" dirty="0"/>
              <a:t>The sense of progression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7DA88-620E-1F47-9571-711BC2A4A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60" y="2089869"/>
            <a:ext cx="10515600" cy="395860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construct of ‘self-efficacy’ and the achievement/motivation cycle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Perceptions of ‘</a:t>
            </a:r>
            <a:r>
              <a:rPr lang="en-US" b="1" dirty="0"/>
              <a:t>ease</a:t>
            </a:r>
            <a:r>
              <a:rPr lang="en-US" dirty="0"/>
              <a:t>’ and sense of ‘</a:t>
            </a:r>
            <a:r>
              <a:rPr lang="en-US" b="1" dirty="0"/>
              <a:t>achievement following effort</a:t>
            </a:r>
            <a:r>
              <a:rPr lang="en-US" dirty="0"/>
              <a:t>’ motivate</a:t>
            </a:r>
          </a:p>
          <a:p>
            <a:pPr marL="457200" lvl="1" indent="0" algn="r">
              <a:buNone/>
            </a:pPr>
            <a:r>
              <a:rPr lang="en-US" sz="2200" dirty="0"/>
              <a:t>Graham (2004)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Just telling learners “FLs are useful” does not influence uptake </a:t>
            </a:r>
          </a:p>
          <a:p>
            <a:pPr lvl="1"/>
            <a:r>
              <a:rPr lang="en-US" sz="2300" dirty="0"/>
              <a:t>perceptions of lessons, difficulty/ease, and personal relevance count most</a:t>
            </a:r>
          </a:p>
          <a:p>
            <a:pPr marL="457200" lvl="1" indent="0" algn="r">
              <a:buNone/>
            </a:pPr>
            <a:r>
              <a:rPr lang="en-US" sz="2200" dirty="0"/>
              <a:t>Taylor &amp; Marsden (2014) </a:t>
            </a:r>
            <a:r>
              <a:rPr lang="en-US" sz="2200" dirty="0">
                <a:hlinkClick r:id="rId3"/>
              </a:rPr>
              <a:t>OASIS summary</a:t>
            </a:r>
            <a:endParaRPr lang="en-US" sz="2200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Not being able to ‘sound out’ words is de-motivating</a:t>
            </a:r>
          </a:p>
          <a:p>
            <a:pPr marL="457200" lvl="1" indent="0" algn="r">
              <a:buNone/>
            </a:pPr>
            <a:r>
              <a:rPr lang="en-US" sz="2200" dirty="0" err="1"/>
              <a:t>Erler</a:t>
            </a:r>
            <a:r>
              <a:rPr lang="en-US" sz="2200" dirty="0"/>
              <a:t> &amp; </a:t>
            </a:r>
            <a:r>
              <a:rPr lang="en-US" sz="2200" dirty="0" err="1"/>
              <a:t>Macaro</a:t>
            </a:r>
            <a:r>
              <a:rPr lang="en-US" sz="2200" dirty="0"/>
              <a:t> (2012) </a:t>
            </a:r>
            <a:r>
              <a:rPr lang="en-US" sz="2200" dirty="0">
                <a:hlinkClick r:id="rId4"/>
              </a:rPr>
              <a:t>OASIS summary</a:t>
            </a: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2B2B03-4BF8-0E47-8D3C-545462DACA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0228" y="44934"/>
            <a:ext cx="869087" cy="860396"/>
          </a:xfrm>
          <a:prstGeom prst="rect">
            <a:avLst/>
          </a:prstGeom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3B6C800E-1187-A342-BF8F-B9C0F2E7D9B0}"/>
              </a:ext>
            </a:extLst>
          </p:cNvPr>
          <p:cNvSpPr/>
          <p:nvPr/>
        </p:nvSpPr>
        <p:spPr>
          <a:xfrm>
            <a:off x="9314252" y="44935"/>
            <a:ext cx="2717875" cy="1420052"/>
          </a:xfrm>
          <a:prstGeom prst="wedgeEllipseCallout">
            <a:avLst>
              <a:gd name="adj1" fmla="val -63671"/>
              <a:gd name="adj2" fmla="val -132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 they feel any sense of reward from making progress?</a:t>
            </a:r>
          </a:p>
        </p:txBody>
      </p:sp>
    </p:spTree>
    <p:extLst>
      <p:ext uri="{BB962C8B-B14F-4D97-AF65-F5344CB8AC3E}">
        <p14:creationId xmlns:p14="http://schemas.microsoft.com/office/powerpoint/2010/main" val="23731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1142"/>
            <a:ext cx="7732643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21925"/>
            <a:ext cx="6484584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Research can help us to…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Emma Marsden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80A84C-99AD-674B-B578-7400BEF0F955}"/>
              </a:ext>
            </a:extLst>
          </p:cNvPr>
          <p:cNvSpPr txBox="1"/>
          <p:nvPr/>
        </p:nvSpPr>
        <p:spPr>
          <a:xfrm>
            <a:off x="715800" y="1576705"/>
            <a:ext cx="106397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Define and plan an achievable body of language, so that: </a:t>
            </a:r>
          </a:p>
          <a:p>
            <a:endParaRPr lang="en-US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US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Phonics</a:t>
            </a:r>
          </a:p>
          <a:p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Vocabulary</a:t>
            </a:r>
          </a:p>
          <a:p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Grammar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808AF2-DB6C-844C-ADE5-EA0F949E7B46}"/>
              </a:ext>
            </a:extLst>
          </p:cNvPr>
          <p:cNvSpPr/>
          <p:nvPr/>
        </p:nvSpPr>
        <p:spPr>
          <a:xfrm>
            <a:off x="4109695" y="4009886"/>
            <a:ext cx="72458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-&gt; meaning -&gt; interest -&gt; motivation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5517A800-4441-1F42-8BB1-93BA93121F4D}"/>
              </a:ext>
            </a:extLst>
          </p:cNvPr>
          <p:cNvSpPr/>
          <p:nvPr/>
        </p:nvSpPr>
        <p:spPr>
          <a:xfrm>
            <a:off x="3598879" y="3759517"/>
            <a:ext cx="267441" cy="108551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90621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FF096-7EDD-5B42-B450-C3C8F70DE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767"/>
            <a:ext cx="10515600" cy="1062092"/>
          </a:xfrm>
        </p:spPr>
        <p:txBody>
          <a:bodyPr/>
          <a:lstStyle/>
          <a:p>
            <a:r>
              <a:rPr lang="en-US" dirty="0"/>
              <a:t>Alignment with the wider scene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2A113-A1BD-E64B-82BE-D03796867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2" y="1301859"/>
            <a:ext cx="11387138" cy="46116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See NCELP resources portal for ‘</a:t>
            </a:r>
            <a:r>
              <a:rPr lang="en-US" b="1" dirty="0">
                <a:hlinkClick r:id="rId3"/>
              </a:rPr>
              <a:t>NCELP alignment with wider policy'</a:t>
            </a:r>
            <a:r>
              <a:rPr lang="en-US" b="1" dirty="0"/>
              <a:t>: </a:t>
            </a:r>
          </a:p>
          <a:p>
            <a:r>
              <a:rPr lang="en-US" dirty="0"/>
              <a:t>NCELP alignment with </a:t>
            </a:r>
            <a:r>
              <a:rPr lang="en-US" dirty="0">
                <a:hlinkClick r:id="rId4"/>
              </a:rPr>
              <a:t>Ofsted Inspection Framework</a:t>
            </a:r>
            <a:endParaRPr lang="en-US" dirty="0"/>
          </a:p>
          <a:p>
            <a:r>
              <a:rPr lang="en-US" dirty="0"/>
              <a:t>NCELP alignment with </a:t>
            </a:r>
            <a:r>
              <a:rPr lang="en-US" dirty="0">
                <a:hlinkClick r:id="rId5"/>
              </a:rPr>
              <a:t>Early Career Framework</a:t>
            </a:r>
            <a:endParaRPr lang="en-US" dirty="0"/>
          </a:p>
          <a:p>
            <a:r>
              <a:rPr lang="en-US" dirty="0"/>
              <a:t>How </a:t>
            </a:r>
            <a:r>
              <a:rPr lang="en-US" dirty="0">
                <a:hlinkClick r:id="rId6"/>
              </a:rPr>
              <a:t>NCELP can support the draft GCSE Subject Content</a:t>
            </a:r>
            <a:endParaRPr lang="en-US" dirty="0"/>
          </a:p>
          <a:p>
            <a:r>
              <a:rPr lang="en-US" dirty="0"/>
              <a:t>NCELP alignment with </a:t>
            </a:r>
            <a:r>
              <a:rPr lang="en-US" dirty="0">
                <a:hlinkClick r:id="rId7"/>
              </a:rPr>
              <a:t>Rosenshine’s principles of instruction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…</a:t>
            </a:r>
          </a:p>
          <a:p>
            <a:r>
              <a:rPr lang="en-US" dirty="0"/>
              <a:t>NCELP’s </a:t>
            </a:r>
            <a:r>
              <a:rPr lang="en-US" dirty="0">
                <a:hlinkClick r:id="rId8"/>
              </a:rPr>
              <a:t>Cultural Collection</a:t>
            </a:r>
            <a:endParaRPr lang="en-US" dirty="0"/>
          </a:p>
          <a:p>
            <a:r>
              <a:rPr lang="en-US" dirty="0"/>
              <a:t>NCELP’s </a:t>
            </a:r>
            <a:r>
              <a:rPr lang="en-US" dirty="0">
                <a:hlinkClick r:id="rId9"/>
              </a:rPr>
              <a:t>Phonics Collection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3949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>
            <a:solidFill>
              <a:srgbClr val="002060"/>
            </a:solidFill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CELP_template.pptx" id="{851E8A6A-D5BB-4C26-B157-3EC16E233918}" vid="{8BFF32F4-6F0A-4FC3-899B-73F2A33C23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NCELP_template (3)</Template>
  <TotalTime>2754</TotalTime>
  <Words>2154</Words>
  <Application>Microsoft Macintosh PowerPoint</Application>
  <PresentationFormat>Widescreen</PresentationFormat>
  <Paragraphs>143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Tw Cen MT</vt:lpstr>
      <vt:lpstr>Wingdings</vt:lpstr>
      <vt:lpstr>1_Office Theme</vt:lpstr>
      <vt:lpstr>Consolidating knowledge and making practice meaningful </vt:lpstr>
      <vt:lpstr>Five niggles</vt:lpstr>
      <vt:lpstr>Leaps in research (1):  Big data</vt:lpstr>
      <vt:lpstr>Leaps in research (2):  Careful studies about ‘practice’</vt:lpstr>
      <vt:lpstr>Leaps in research (3):  Understanding core components of literacy </vt:lpstr>
      <vt:lpstr>Leaps in research (4):  Grammar &amp; meaning: Same coin</vt:lpstr>
      <vt:lpstr>Leaps in research (5):  Understanding nature of motivation:  The sense of progression</vt:lpstr>
      <vt:lpstr>Research can help us to…</vt:lpstr>
      <vt:lpstr>Alignment with the wider scene</vt:lpstr>
      <vt:lpstr>Want to hear more from NCELP? </vt:lpstr>
      <vt:lpstr>In the next session (break out)…</vt:lpstr>
      <vt:lpstr>References</vt:lpstr>
      <vt:lpstr>References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NCELP PPT/presentation template </dc:title>
  <dc:creator>Rachel Hawkes</dc:creator>
  <cp:lastModifiedBy>Microsoft Office User</cp:lastModifiedBy>
  <cp:revision>129</cp:revision>
  <dcterms:created xsi:type="dcterms:W3CDTF">2021-03-05T18:57:24Z</dcterms:created>
  <dcterms:modified xsi:type="dcterms:W3CDTF">2021-03-17T13:46:35Z</dcterms:modified>
</cp:coreProperties>
</file>