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69" r:id="rId3"/>
    <p:sldId id="357" r:id="rId4"/>
    <p:sldId id="610" r:id="rId5"/>
    <p:sldId id="611" r:id="rId6"/>
    <p:sldId id="267" r:id="rId7"/>
    <p:sldId id="281" r:id="rId8"/>
    <p:sldId id="613" r:id="rId9"/>
    <p:sldId id="599" r:id="rId10"/>
    <p:sldId id="600" r:id="rId11"/>
    <p:sldId id="283" r:id="rId12"/>
    <p:sldId id="286" r:id="rId13"/>
    <p:sldId id="287" r:id="rId14"/>
    <p:sldId id="276" r:id="rId15"/>
    <p:sldId id="280" r:id="rId16"/>
    <p:sldId id="389" r:id="rId17"/>
    <p:sldId id="390" r:id="rId18"/>
    <p:sldId id="391" r:id="rId19"/>
    <p:sldId id="392" r:id="rId20"/>
    <p:sldId id="394" r:id="rId21"/>
    <p:sldId id="288" r:id="rId22"/>
    <p:sldId id="388" r:id="rId23"/>
    <p:sldId id="601" r:id="rId24"/>
    <p:sldId id="264" r:id="rId25"/>
    <p:sldId id="266" r:id="rId26"/>
    <p:sldId id="604" r:id="rId27"/>
    <p:sldId id="615" r:id="rId28"/>
    <p:sldId id="619" r:id="rId29"/>
    <p:sldId id="62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0D5"/>
    <a:srgbClr val="DAA520"/>
    <a:srgbClr val="115076"/>
    <a:srgbClr val="E3E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2" autoAdjust="0"/>
    <p:restoredTop sz="63993" autoAdjust="0"/>
  </p:normalViewPr>
  <p:slideViewPr>
    <p:cSldViewPr snapToGrid="0">
      <p:cViewPr varScale="1">
        <p:scale>
          <a:sx n="106" d="100"/>
          <a:sy n="106" d="100"/>
        </p:scale>
        <p:origin x="192" y="4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BAE9C-ACF2-4362-814B-1AB50972AD2E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212F4-EB5A-464B-92EC-DACFCB1C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38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2888" y="373063"/>
            <a:ext cx="1790700" cy="1008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1013" y="1438275"/>
            <a:ext cx="3854450" cy="1176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58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347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902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203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000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118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2888" y="373063"/>
            <a:ext cx="1790700" cy="1008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1013" y="1438275"/>
            <a:ext cx="3854450" cy="1176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46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2888" y="373063"/>
            <a:ext cx="1790700" cy="1008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1013" y="1438275"/>
            <a:ext cx="3854450" cy="1176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16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2888" y="373063"/>
            <a:ext cx="1790700" cy="1008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1013" y="1438275"/>
            <a:ext cx="3854450" cy="1176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37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2888" y="373063"/>
            <a:ext cx="1790700" cy="1008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1013" y="1438275"/>
            <a:ext cx="3854450" cy="1176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8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863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2888" y="373063"/>
            <a:ext cx="1790700" cy="1008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1013" y="1438275"/>
            <a:ext cx="3854450" cy="1176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77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931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2888" y="373063"/>
            <a:ext cx="1790700" cy="1008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1013" y="1438275"/>
            <a:ext cx="3854450" cy="1176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504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076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9539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0843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0640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46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231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649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876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79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036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645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43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5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17/03/2021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1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17/03/2021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0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0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08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4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17/03/2021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1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17/03/2021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7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17/03/2021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4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b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572241"/>
            <a:ext cx="84346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teachers.thenational.academy/lessons/practice-and-assessment-applying-knowledge-64wk2r" TargetMode="External"/><Relationship Id="rId3" Type="http://schemas.openxmlformats.org/officeDocument/2006/relationships/hyperlink" Target="https://teachers.thenational.academy/lessons/practice-and-assessment-achievement-6wtpcc" TargetMode="External"/><Relationship Id="rId7" Type="http://schemas.openxmlformats.org/officeDocument/2006/relationships/hyperlink" Target="https://teachers.thenational.academy/lessons/practice-and-assessment-achievement-6grp6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achers.thenational.academy/lessons/practice-and-assessment-applying-knowledge-ctk36e" TargetMode="External"/><Relationship Id="rId5" Type="http://schemas.openxmlformats.org/officeDocument/2006/relationships/hyperlink" Target="https://teachers.thenational.academy/lessons/practice-and-assessment-achievement-64up2r" TargetMode="External"/><Relationship Id="rId4" Type="http://schemas.openxmlformats.org/officeDocument/2006/relationships/hyperlink" Target="https://teachers.thenational.academy/lessons/practice-and-assessment-applying-knowledge-6gwp6r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resources.ncelp.org/concern/parent/xp68kg56q/file_sets/9880vr31j" TargetMode="External"/><Relationship Id="rId13" Type="http://schemas.openxmlformats.org/officeDocument/2006/relationships/hyperlink" Target="https://resources.ncelp.org/concern/parent/gf06g298d/file_sets/8k71nh494" TargetMode="External"/><Relationship Id="rId3" Type="http://schemas.openxmlformats.org/officeDocument/2006/relationships/hyperlink" Target="https://resources.ncelp.org/concern/parent/1c18dg220/file_sets/sb397869t" TargetMode="External"/><Relationship Id="rId7" Type="http://schemas.openxmlformats.org/officeDocument/2006/relationships/hyperlink" Target="https://resources.ncelp.org/concern/parent/xp68kg56q/file_sets/3n203z440" TargetMode="External"/><Relationship Id="rId12" Type="http://schemas.openxmlformats.org/officeDocument/2006/relationships/hyperlink" Target="https://resources.ncelp.org/concern/parent/5q47rp15j/file_sets/41687h82q" TargetMode="External"/><Relationship Id="rId17" Type="http://schemas.openxmlformats.org/officeDocument/2006/relationships/hyperlink" Target="https://resources.ncelp.org/collections/6q182k495?locale=en" TargetMode="External"/><Relationship Id="rId2" Type="http://schemas.openxmlformats.org/officeDocument/2006/relationships/notesSlide" Target="../notesSlides/notesSlide23.xml"/><Relationship Id="rId16" Type="http://schemas.openxmlformats.org/officeDocument/2006/relationships/hyperlink" Target="https://resources.ncelp.org/collections/js956g19d?locale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ources.ncelp.org/concern/parent/hx11xf61p/file_sets/xg94hp87z" TargetMode="External"/><Relationship Id="rId11" Type="http://schemas.openxmlformats.org/officeDocument/2006/relationships/hyperlink" Target="https://resources.ncelp.org/concern/parent/5q47rp15j/file_sets/rf55z804f" TargetMode="External"/><Relationship Id="rId5" Type="http://schemas.openxmlformats.org/officeDocument/2006/relationships/hyperlink" Target="https://resources.ncelp.org/concern/parent/hx11xf61p/file_sets/cv43nx19h" TargetMode="External"/><Relationship Id="rId15" Type="http://schemas.openxmlformats.org/officeDocument/2006/relationships/hyperlink" Target="https://resources.ncelp.org/collections/dv13zt69c?locale=en" TargetMode="External"/><Relationship Id="rId10" Type="http://schemas.openxmlformats.org/officeDocument/2006/relationships/hyperlink" Target="https://resources.ncelp.org/concern/parent/c534fp27c/file_sets/hx11xf60d" TargetMode="External"/><Relationship Id="rId4" Type="http://schemas.openxmlformats.org/officeDocument/2006/relationships/hyperlink" Target="https://resources.ncelp.org/concern/parent/1c18dg220/file_sets/2v23vt75r" TargetMode="External"/><Relationship Id="rId9" Type="http://schemas.openxmlformats.org/officeDocument/2006/relationships/hyperlink" Target="https://resources.ncelp.org/concern/parent/c534fp27c/file_sets/z316q1857" TargetMode="External"/><Relationship Id="rId14" Type="http://schemas.openxmlformats.org/officeDocument/2006/relationships/hyperlink" Target="https://resources.ncelp.org/concern/parent/gf06g298d/file_sets/gx41mj23m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resources.ncelp.org/collections/qf85nc16k?locale=en" TargetMode="External"/><Relationship Id="rId3" Type="http://schemas.openxmlformats.org/officeDocument/2006/relationships/hyperlink" Target="https://resources.ncelp.org/collections/1c18dg751?locale=en" TargetMode="External"/><Relationship Id="rId7" Type="http://schemas.openxmlformats.org/officeDocument/2006/relationships/hyperlink" Target="https://resources.ncelp.org/concern/resources/j6731454d?locale=en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ources.ncelp.org/collections/9p290b10f?locale=en" TargetMode="External"/><Relationship Id="rId5" Type="http://schemas.openxmlformats.org/officeDocument/2006/relationships/hyperlink" Target="https://resources.ncelp.org/concern/resources/0c483k36p?locale=en" TargetMode="External"/><Relationship Id="rId4" Type="http://schemas.openxmlformats.org/officeDocument/2006/relationships/hyperlink" Target="https://resources.ncelp.org/concern/resources/n870zq94c?locale=en" TargetMode="External"/><Relationship Id="rId9" Type="http://schemas.openxmlformats.org/officeDocument/2006/relationships/hyperlink" Target="https://resources.ncelp.org/collections/tt44pn854?locale=e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ies@ncelp.or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tiff"/><Relationship Id="rId4" Type="http://schemas.openxmlformats.org/officeDocument/2006/relationships/hyperlink" Target="https://oasis-database.org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ncelp.org/resources/gaming-grammar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ncelp.org/concern/resources/1j92g777t?locale=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resources.ncelp.org/concern/resources/73666474j?locale=en" TargetMode="External"/><Relationship Id="rId4" Type="http://schemas.openxmlformats.org/officeDocument/2006/relationships/hyperlink" Target="https://resources.ncelp.org/concern/resources/vt150j69j?locale=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 descr="background rectangle"/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FDEFE3"/>
            </a:solidFill>
          </p:grpSpPr>
          <p:sp>
            <p:nvSpPr>
              <p:cNvPr id="9" name="Isosceles Triangle 8"/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Isosceles Triangle 3"/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E56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4" descr="background rectangle"/>
          <p:cNvSpPr/>
          <p:nvPr/>
        </p:nvSpPr>
        <p:spPr>
          <a:xfrm>
            <a:off x="-27340" y="0"/>
            <a:ext cx="4350984" cy="6858000"/>
          </a:xfrm>
          <a:prstGeom prst="rect">
            <a:avLst/>
          </a:prstGeom>
          <a:solidFill>
            <a:srgbClr val="E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111" y="317241"/>
            <a:ext cx="6818489" cy="36576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prstClr val="white"/>
                </a:solidFill>
              </a:rPr>
              <a:t>Consolidating knowledge and making practice meaningful</a:t>
            </a:r>
            <a:br>
              <a:rPr lang="en-GB" b="1" dirty="0">
                <a:solidFill>
                  <a:prstClr val="white"/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44" y="3486331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GB" sz="3200" dirty="0">
                <a:solidFill>
                  <a:prstClr val="white"/>
                </a:solidFill>
              </a:rPr>
              <a:t>An Introduction to NCELP</a:t>
            </a:r>
          </a:p>
          <a:p>
            <a:pPr algn="l"/>
            <a:r>
              <a:rPr lang="en-GB" sz="3200" dirty="0">
                <a:solidFill>
                  <a:prstClr val="white"/>
                </a:solidFill>
              </a:rPr>
              <a:t>At Language World, 2021</a:t>
            </a:r>
          </a:p>
          <a:p>
            <a:pPr algn="l"/>
            <a:r>
              <a:rPr lang="en-GB" sz="2800" i="1" dirty="0">
                <a:solidFill>
                  <a:prstClr val="white"/>
                </a:solidFill>
              </a:rPr>
              <a:t>Association for Language Learning</a:t>
            </a:r>
          </a:p>
          <a:p>
            <a:endParaRPr lang="en-GB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0508B9B-5891-4D3C-9F6E-ECDA43B43AC2}"/>
              </a:ext>
            </a:extLst>
          </p:cNvPr>
          <p:cNvSpPr txBox="1">
            <a:spLocks/>
          </p:cNvSpPr>
          <p:nvPr/>
        </p:nvSpPr>
        <p:spPr>
          <a:xfrm>
            <a:off x="395111" y="6133670"/>
            <a:ext cx="5784972" cy="59418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Emma Marsden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Date updated: 13 March 2021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5" name="Picture 14" descr="NCELP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80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9D412-3358-0A4E-A8E3-1157E164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029"/>
            <a:ext cx="8944465" cy="896355"/>
          </a:xfrm>
        </p:spPr>
        <p:txBody>
          <a:bodyPr/>
          <a:lstStyle/>
          <a:p>
            <a:r>
              <a:rPr lang="en-US" dirty="0"/>
              <a:t>Two types of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67E84-E268-2A4D-974F-8DEE0A31D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04" y="839756"/>
            <a:ext cx="10879494" cy="5337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/>
              <a:t>‘</a:t>
            </a:r>
            <a:r>
              <a:rPr lang="en-GB" sz="1800" b="1" u="sng" dirty="0"/>
              <a:t>Achievement</a:t>
            </a:r>
            <a:r>
              <a:rPr lang="en-GB" sz="1800" b="1" dirty="0"/>
              <a:t>’ tests (February &amp; June each year) </a:t>
            </a:r>
          </a:p>
          <a:p>
            <a:pPr marL="0" indent="0">
              <a:buNone/>
            </a:pPr>
            <a:r>
              <a:rPr lang="en-GB" sz="1800" dirty="0"/>
              <a:t>Tests to what extent students have learnt </a:t>
            </a:r>
            <a:r>
              <a:rPr lang="en-GB" sz="1800" i="1" dirty="0"/>
              <a:t>everything</a:t>
            </a:r>
            <a:r>
              <a:rPr lang="en-GB" sz="1800" dirty="0"/>
              <a:t> up to test</a:t>
            </a:r>
          </a:p>
          <a:p>
            <a:pPr marL="0" indent="0">
              <a:buNone/>
            </a:pPr>
            <a:r>
              <a:rPr lang="en-GB" sz="1800" dirty="0"/>
              <a:t>Assesses a principled </a:t>
            </a:r>
            <a:r>
              <a:rPr lang="en-GB" sz="1800" i="1" dirty="0"/>
              <a:t>sample</a:t>
            </a:r>
            <a:r>
              <a:rPr lang="en-GB" sz="1800" dirty="0"/>
              <a:t> of phonics, vocabulary, grammar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‘</a:t>
            </a:r>
            <a:r>
              <a:rPr lang="en-GB" sz="1800" b="1" u="sng" dirty="0"/>
              <a:t>Applying your knowledge</a:t>
            </a:r>
            <a:r>
              <a:rPr lang="en-GB" sz="1800" b="1" dirty="0"/>
              <a:t>’ test (June each year)</a:t>
            </a:r>
          </a:p>
          <a:p>
            <a:pPr marL="0" indent="0">
              <a:buNone/>
            </a:pPr>
            <a:r>
              <a:rPr lang="en-GB" sz="1800" dirty="0"/>
              <a:t>More holistic assessments, combining knowledge of phonics, vocabulary, grammar </a:t>
            </a:r>
          </a:p>
          <a:p>
            <a:pPr marL="0" indent="0">
              <a:buNone/>
            </a:pPr>
            <a:r>
              <a:rPr lang="en-GB" sz="1800" dirty="0"/>
              <a:t>As ‘knowledge’ turns to ‘skill’: More recognisable listening, reading, writing and speaking tasks. </a:t>
            </a:r>
          </a:p>
          <a:p>
            <a:pPr marL="0" indent="0">
              <a:buNone/>
            </a:pPr>
            <a:r>
              <a:rPr lang="en-GB" sz="1800" dirty="0"/>
              <a:t>Assesses ability to apply knowledge in context through:</a:t>
            </a:r>
          </a:p>
          <a:p>
            <a:pPr marL="337002" lvl="1" indent="0">
              <a:buNone/>
            </a:pPr>
            <a:r>
              <a:rPr lang="en-GB" sz="1800" dirty="0"/>
              <a:t>listening comprehension, </a:t>
            </a:r>
          </a:p>
          <a:p>
            <a:pPr marL="337002" lvl="1" indent="0">
              <a:buNone/>
            </a:pPr>
            <a:r>
              <a:rPr lang="en-GB" sz="1800" dirty="0"/>
              <a:t>oral picture description, </a:t>
            </a:r>
          </a:p>
          <a:p>
            <a:pPr marL="337002" lvl="1" indent="0">
              <a:buNone/>
            </a:pPr>
            <a:r>
              <a:rPr lang="en-GB" sz="1800" dirty="0"/>
              <a:t>short translation tasks.</a:t>
            </a:r>
            <a:endParaRPr lang="en-GB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rgbClr val="002060"/>
                </a:solidFill>
              </a:rPr>
              <a:t>Checking </a:t>
            </a:r>
            <a:r>
              <a:rPr lang="en-GB" sz="1800" b="1" i="1" dirty="0">
                <a:solidFill>
                  <a:srgbClr val="002060"/>
                </a:solidFill>
              </a:rPr>
              <a:t>cumulative</a:t>
            </a:r>
            <a:r>
              <a:rPr lang="en-GB" sz="1800" b="1" dirty="0">
                <a:solidFill>
                  <a:srgbClr val="002060"/>
                </a:solidFill>
              </a:rPr>
              <a:t> retention: </a:t>
            </a:r>
            <a:r>
              <a:rPr lang="en-GB" sz="1800" dirty="0">
                <a:solidFill>
                  <a:srgbClr val="002060"/>
                </a:solidFill>
              </a:rPr>
              <a:t>Half tests </a:t>
            </a:r>
            <a:r>
              <a:rPr lang="en-GB" sz="1800" i="1" dirty="0">
                <a:solidFill>
                  <a:srgbClr val="002060"/>
                </a:solidFill>
              </a:rPr>
              <a:t>new</a:t>
            </a:r>
            <a:r>
              <a:rPr lang="en-GB" sz="1800" dirty="0">
                <a:solidFill>
                  <a:srgbClr val="002060"/>
                </a:solidFill>
              </a:rPr>
              <a:t> material since last test; half tests material by sampling from everything </a:t>
            </a:r>
            <a:r>
              <a:rPr lang="en-GB" sz="1800" i="1" dirty="0">
                <a:solidFill>
                  <a:srgbClr val="002060"/>
                </a:solidFill>
              </a:rPr>
              <a:t>before</a:t>
            </a:r>
            <a:r>
              <a:rPr lang="en-GB" sz="1800" dirty="0">
                <a:solidFill>
                  <a:srgbClr val="002060"/>
                </a:solidFill>
              </a:rPr>
              <a:t> the last test</a:t>
            </a:r>
          </a:p>
          <a:p>
            <a:pPr marL="0" indent="0">
              <a:buNone/>
            </a:pPr>
            <a:r>
              <a:rPr lang="en-GB" sz="1800" b="1" dirty="0">
                <a:solidFill>
                  <a:srgbClr val="002060"/>
                </a:solidFill>
              </a:rPr>
              <a:t>Listening and reading can be done online and marked by the computer </a:t>
            </a:r>
            <a:r>
              <a:rPr lang="en-GB" sz="1800" dirty="0">
                <a:solidFill>
                  <a:srgbClr val="002060"/>
                </a:solidFill>
              </a:rPr>
              <a:t>(contact </a:t>
            </a:r>
            <a:r>
              <a:rPr lang="en-GB" sz="1800" dirty="0" err="1">
                <a:solidFill>
                  <a:srgbClr val="002060"/>
                </a:solidFill>
              </a:rPr>
              <a:t>enquiries@ncelp.org</a:t>
            </a:r>
            <a:r>
              <a:rPr lang="en-GB" sz="1800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791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D7F137F-25F7-4656-AE5A-A69D217239DE}"/>
              </a:ext>
            </a:extLst>
          </p:cNvPr>
          <p:cNvSpPr txBox="1"/>
          <p:nvPr/>
        </p:nvSpPr>
        <p:spPr>
          <a:xfrm>
            <a:off x="1063690" y="2262099"/>
            <a:ext cx="2598069" cy="581954"/>
          </a:xfrm>
          <a:prstGeom prst="rect">
            <a:avLst/>
          </a:prstGeom>
          <a:solidFill>
            <a:srgbClr val="1150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591" b="1" dirty="0">
                <a:solidFill>
                  <a:schemeClr val="bg1"/>
                </a:solidFill>
                <a:latin typeface="Century Gothic" panose="020B0502020202020204" pitchFamily="34" charset="0"/>
              </a:rPr>
              <a:t>Listening</a:t>
            </a:r>
          </a:p>
          <a:p>
            <a:pPr algn="ctr"/>
            <a:endParaRPr lang="en-GB" sz="1591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E75139-9F6E-47FD-88FC-5DC9F0D00418}"/>
              </a:ext>
            </a:extLst>
          </p:cNvPr>
          <p:cNvSpPr txBox="1"/>
          <p:nvPr/>
        </p:nvSpPr>
        <p:spPr>
          <a:xfrm>
            <a:off x="3801889" y="2262099"/>
            <a:ext cx="2210334" cy="581954"/>
          </a:xfrm>
          <a:prstGeom prst="rect">
            <a:avLst/>
          </a:prstGeom>
          <a:solidFill>
            <a:srgbClr val="1150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591" b="1" dirty="0">
                <a:solidFill>
                  <a:schemeClr val="bg1"/>
                </a:solidFill>
                <a:latin typeface="Century Gothic" panose="020B0502020202020204" pitchFamily="34" charset="0"/>
              </a:rPr>
              <a:t>Reading</a:t>
            </a:r>
          </a:p>
          <a:p>
            <a:pPr algn="ctr"/>
            <a:endParaRPr lang="en-GB" sz="1591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F3C044-933B-4A6D-9491-799FDFC51ADE}"/>
              </a:ext>
            </a:extLst>
          </p:cNvPr>
          <p:cNvSpPr txBox="1"/>
          <p:nvPr/>
        </p:nvSpPr>
        <p:spPr>
          <a:xfrm>
            <a:off x="6152352" y="2262099"/>
            <a:ext cx="2210334" cy="581954"/>
          </a:xfrm>
          <a:prstGeom prst="rect">
            <a:avLst/>
          </a:prstGeom>
          <a:solidFill>
            <a:srgbClr val="1150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591" b="1" dirty="0">
                <a:solidFill>
                  <a:schemeClr val="bg1"/>
                </a:solidFill>
                <a:latin typeface="Century Gothic" panose="020B0502020202020204" pitchFamily="34" charset="0"/>
              </a:rPr>
              <a:t>Writing</a:t>
            </a:r>
          </a:p>
          <a:p>
            <a:pPr algn="ctr"/>
            <a:endParaRPr lang="en-GB" sz="1591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ADBCD3-2970-40AA-8438-3AB38108DF76}"/>
              </a:ext>
            </a:extLst>
          </p:cNvPr>
          <p:cNvSpPr txBox="1"/>
          <p:nvPr/>
        </p:nvSpPr>
        <p:spPr>
          <a:xfrm>
            <a:off x="8502816" y="2262099"/>
            <a:ext cx="2210334" cy="581954"/>
          </a:xfrm>
          <a:prstGeom prst="rect">
            <a:avLst/>
          </a:prstGeom>
          <a:solidFill>
            <a:srgbClr val="1150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591" b="1" dirty="0">
                <a:solidFill>
                  <a:schemeClr val="bg1"/>
                </a:solidFill>
                <a:latin typeface="Century Gothic" panose="020B0502020202020204" pitchFamily="34" charset="0"/>
              </a:rPr>
              <a:t>Speaking</a:t>
            </a:r>
          </a:p>
          <a:p>
            <a:pPr algn="ctr"/>
            <a:endParaRPr lang="en-GB" sz="1591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D01DAF-4746-4E58-8101-57CE68974F36}"/>
              </a:ext>
            </a:extLst>
          </p:cNvPr>
          <p:cNvSpPr txBox="1"/>
          <p:nvPr/>
        </p:nvSpPr>
        <p:spPr>
          <a:xfrm>
            <a:off x="1873794" y="3058574"/>
            <a:ext cx="357593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5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40 </a:t>
            </a:r>
            <a:r>
              <a:rPr lang="en-GB" sz="175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x receptive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0A1D4C-1945-4B79-93D2-995685E118FB}"/>
              </a:ext>
            </a:extLst>
          </p:cNvPr>
          <p:cNvSpPr txBox="1"/>
          <p:nvPr/>
        </p:nvSpPr>
        <p:spPr>
          <a:xfrm>
            <a:off x="7080363" y="2948067"/>
            <a:ext cx="284490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5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40 </a:t>
            </a:r>
            <a:r>
              <a:rPr lang="en-GB" sz="175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x</a:t>
            </a:r>
            <a:r>
              <a:rPr lang="en-GB" sz="175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75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productive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23C7F5-0720-9147-9682-B0928999C29D}"/>
              </a:ext>
            </a:extLst>
          </p:cNvPr>
          <p:cNvSpPr txBox="1">
            <a:spLocks/>
          </p:cNvSpPr>
          <p:nvPr/>
        </p:nvSpPr>
        <p:spPr>
          <a:xfrm>
            <a:off x="1077497" y="567833"/>
            <a:ext cx="5448783" cy="506500"/>
          </a:xfrm>
          <a:prstGeom prst="rect">
            <a:avLst/>
          </a:prstGeom>
        </p:spPr>
        <p:txBody>
          <a:bodyPr vert="horz" lIns="82953" tIns="41476" rIns="82953" bIns="41476" rtlCol="0" anchor="ctr">
            <a:norm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2540" b="1" dirty="0"/>
              <a:t>Achievement test – Vocabulary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D9A714-0E28-7748-84A4-5F80E37F2E8B}"/>
              </a:ext>
            </a:extLst>
          </p:cNvPr>
          <p:cNvSpPr/>
          <p:nvPr/>
        </p:nvSpPr>
        <p:spPr>
          <a:xfrm>
            <a:off x="1207586" y="4314810"/>
            <a:ext cx="10203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Balance of parts of speech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: 2 nouns : 1 verb : 2 others types  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adj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, adv, preposition)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F71F47-A532-EC44-8F4E-CFA2EFC55583}"/>
              </a:ext>
            </a:extLst>
          </p:cNvPr>
          <p:cNvSpPr/>
          <p:nvPr/>
        </p:nvSpPr>
        <p:spPr>
          <a:xfrm>
            <a:off x="480166" y="5013438"/>
            <a:ext cx="10232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Test 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breadth  - the number of words known</a:t>
            </a:r>
          </a:p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Test 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depth  - how well the words are known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– definitions, collocations, synonyms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C010FE-52CC-A043-8530-FCE21D1FAC14}"/>
              </a:ext>
            </a:extLst>
          </p:cNvPr>
          <p:cNvSpPr txBox="1"/>
          <p:nvPr/>
        </p:nvSpPr>
        <p:spPr>
          <a:xfrm>
            <a:off x="9440077" y="5721324"/>
            <a:ext cx="1486269" cy="33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9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Read (2000)</a:t>
            </a:r>
          </a:p>
        </p:txBody>
      </p:sp>
    </p:spTree>
    <p:extLst>
      <p:ext uri="{BB962C8B-B14F-4D97-AF65-F5344CB8AC3E}">
        <p14:creationId xmlns:p14="http://schemas.microsoft.com/office/powerpoint/2010/main" val="39962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" grpId="0"/>
      <p:bldP spid="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1" y="937210"/>
            <a:ext cx="5289776" cy="689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218" y="701039"/>
            <a:ext cx="5158849" cy="1054560"/>
          </a:xfrm>
        </p:spPr>
        <p:txBody>
          <a:bodyPr>
            <a:normAutofit/>
          </a:bodyPr>
          <a:lstStyle/>
          <a:p>
            <a:r>
              <a:rPr lang="en-GB" sz="2546" b="1" dirty="0">
                <a:solidFill>
                  <a:schemeClr val="bg1"/>
                </a:solidFill>
              </a:rPr>
              <a:t>Question type 1</a:t>
            </a:r>
          </a:p>
        </p:txBody>
      </p:sp>
      <p:pic>
        <p:nvPicPr>
          <p:cNvPr id="4" name="Picture 3" descr="example fo a question type where students listen to audio and then select the correct picture ">
            <a:extLst>
              <a:ext uri="{FF2B5EF4-FFF2-40B4-BE49-F238E27FC236}">
                <a16:creationId xmlns:a16="http://schemas.microsoft.com/office/drawing/2014/main" id="{46147883-30DB-4FF6-A201-BEA5C2B251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" t="24024"/>
          <a:stretch/>
        </p:blipFill>
        <p:spPr>
          <a:xfrm>
            <a:off x="1610632" y="2170362"/>
            <a:ext cx="6477626" cy="413404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59865E4-ACF0-814A-8C2F-D94F17A816B8}"/>
              </a:ext>
            </a:extLst>
          </p:cNvPr>
          <p:cNvSpPr txBox="1">
            <a:spLocks/>
          </p:cNvSpPr>
          <p:nvPr/>
        </p:nvSpPr>
        <p:spPr>
          <a:xfrm>
            <a:off x="1377217" y="302169"/>
            <a:ext cx="5448783" cy="506500"/>
          </a:xfrm>
          <a:prstGeom prst="rect">
            <a:avLst/>
          </a:prstGeom>
        </p:spPr>
        <p:txBody>
          <a:bodyPr vert="horz" lIns="82953" tIns="41476" rIns="82953" bIns="41476" rtlCol="0" anchor="ctr">
            <a:normAutofit fontScale="77500" lnSpcReduction="20000"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2540" b="1" dirty="0"/>
              <a:t>Achievement test – Vocabulary - Listening</a:t>
            </a:r>
          </a:p>
        </p:txBody>
      </p:sp>
    </p:spTree>
    <p:extLst>
      <p:ext uri="{BB962C8B-B14F-4D97-AF65-F5344CB8AC3E}">
        <p14:creationId xmlns:p14="http://schemas.microsoft.com/office/powerpoint/2010/main" val="122300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1" y="937210"/>
            <a:ext cx="5289776" cy="689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218" y="701039"/>
            <a:ext cx="5158849" cy="1054560"/>
          </a:xfrm>
        </p:spPr>
        <p:txBody>
          <a:bodyPr>
            <a:normAutofit/>
          </a:bodyPr>
          <a:lstStyle/>
          <a:p>
            <a:r>
              <a:rPr lang="en-GB" sz="2546" b="1" dirty="0">
                <a:solidFill>
                  <a:schemeClr val="bg1"/>
                </a:solidFill>
              </a:rPr>
              <a:t>Question type 2</a:t>
            </a:r>
          </a:p>
        </p:txBody>
      </p:sp>
      <p:pic>
        <p:nvPicPr>
          <p:cNvPr id="4" name="Picture 3" descr="test question where students listen to audio and then select the correct written text">
            <a:extLst>
              <a:ext uri="{FF2B5EF4-FFF2-40B4-BE49-F238E27FC236}">
                <a16:creationId xmlns:a16="http://schemas.microsoft.com/office/drawing/2014/main" id="{46147883-30DB-4FF6-A201-BEA5C2B251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0" t="34167" r="41982" b="2017"/>
          <a:stretch/>
        </p:blipFill>
        <p:spPr>
          <a:xfrm>
            <a:off x="1704570" y="2508068"/>
            <a:ext cx="4493687" cy="33400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6C3006-2573-1943-874B-45175485A513}"/>
              </a:ext>
            </a:extLst>
          </p:cNvPr>
          <p:cNvSpPr txBox="1"/>
          <p:nvPr/>
        </p:nvSpPr>
        <p:spPr>
          <a:xfrm>
            <a:off x="1704570" y="1923151"/>
            <a:ext cx="3813786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77" dirty="0">
                <a:solidFill>
                  <a:srgbClr val="002060"/>
                </a:solidFill>
                <a:latin typeface="Century Gothic" panose="020B0502020202020204" pitchFamily="34" charset="0"/>
              </a:rPr>
              <a:t>Listen to the word.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3C6FBA-2252-E043-B1F2-DF79DC452B9E}"/>
              </a:ext>
            </a:extLst>
          </p:cNvPr>
          <p:cNvSpPr txBox="1">
            <a:spLocks/>
          </p:cNvSpPr>
          <p:nvPr/>
        </p:nvSpPr>
        <p:spPr>
          <a:xfrm>
            <a:off x="1377217" y="194539"/>
            <a:ext cx="5448783" cy="506500"/>
          </a:xfrm>
          <a:prstGeom prst="rect">
            <a:avLst/>
          </a:prstGeom>
        </p:spPr>
        <p:txBody>
          <a:bodyPr vert="horz" lIns="82953" tIns="41476" rIns="82953" bIns="41476" rtlCol="0" anchor="ctr">
            <a:norm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1814" b="1" dirty="0"/>
              <a:t>Achievement test – Vocabulary - Listening</a:t>
            </a:r>
          </a:p>
        </p:txBody>
      </p:sp>
    </p:spTree>
    <p:extLst>
      <p:ext uri="{BB962C8B-B14F-4D97-AF65-F5344CB8AC3E}">
        <p14:creationId xmlns:p14="http://schemas.microsoft.com/office/powerpoint/2010/main" val="2269983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1" y="937210"/>
            <a:ext cx="5289776" cy="689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218" y="701039"/>
            <a:ext cx="5158849" cy="1054560"/>
          </a:xfrm>
        </p:spPr>
        <p:txBody>
          <a:bodyPr>
            <a:normAutofit/>
          </a:bodyPr>
          <a:lstStyle/>
          <a:p>
            <a:r>
              <a:rPr lang="en-GB" sz="2546" b="1" dirty="0">
                <a:solidFill>
                  <a:schemeClr val="bg1"/>
                </a:solidFill>
              </a:rPr>
              <a:t>Question type 3</a:t>
            </a:r>
          </a:p>
        </p:txBody>
      </p:sp>
      <p:pic>
        <p:nvPicPr>
          <p:cNvPr id="4" name="Picture 3" descr="question type where students must select two different words to make sensible French sentences ">
            <a:extLst>
              <a:ext uri="{FF2B5EF4-FFF2-40B4-BE49-F238E27FC236}">
                <a16:creationId xmlns:a16="http://schemas.microsoft.com/office/drawing/2014/main" id="{46147883-30DB-4FF6-A201-BEA5C2B251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b="11077"/>
          <a:stretch/>
        </p:blipFill>
        <p:spPr>
          <a:xfrm>
            <a:off x="1377217" y="1991770"/>
            <a:ext cx="8673517" cy="38356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A9EFB83-981F-FA42-9466-BE21502D1049}"/>
              </a:ext>
            </a:extLst>
          </p:cNvPr>
          <p:cNvSpPr txBox="1">
            <a:spLocks/>
          </p:cNvSpPr>
          <p:nvPr/>
        </p:nvSpPr>
        <p:spPr>
          <a:xfrm>
            <a:off x="1377217" y="194539"/>
            <a:ext cx="5448783" cy="506500"/>
          </a:xfrm>
          <a:prstGeom prst="rect">
            <a:avLst/>
          </a:prstGeom>
        </p:spPr>
        <p:txBody>
          <a:bodyPr vert="horz" lIns="82953" tIns="41476" rIns="82953" bIns="41476" rtlCol="0" anchor="ctr">
            <a:norm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1814" b="1" dirty="0"/>
              <a:t>Achievement test – Vocabulary</a:t>
            </a:r>
          </a:p>
        </p:txBody>
      </p:sp>
    </p:spTree>
    <p:extLst>
      <p:ext uri="{BB962C8B-B14F-4D97-AF65-F5344CB8AC3E}">
        <p14:creationId xmlns:p14="http://schemas.microsoft.com/office/powerpoint/2010/main" val="3227781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1" y="937210"/>
            <a:ext cx="5289776" cy="689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218" y="701039"/>
            <a:ext cx="5158849" cy="1054560"/>
          </a:xfrm>
        </p:spPr>
        <p:txBody>
          <a:bodyPr>
            <a:normAutofit/>
          </a:bodyPr>
          <a:lstStyle/>
          <a:p>
            <a:r>
              <a:rPr lang="en-GB" sz="2546" b="1" dirty="0">
                <a:solidFill>
                  <a:schemeClr val="bg1"/>
                </a:solidFill>
              </a:rPr>
              <a:t>Question type 4</a:t>
            </a:r>
          </a:p>
        </p:txBody>
      </p:sp>
      <p:pic>
        <p:nvPicPr>
          <p:cNvPr id="4" name="Picture 3" descr="Question where students read an Egnlish sentence and type the corresponding French word">
            <a:extLst>
              <a:ext uri="{FF2B5EF4-FFF2-40B4-BE49-F238E27FC236}">
                <a16:creationId xmlns:a16="http://schemas.microsoft.com/office/drawing/2014/main" id="{46147883-30DB-4FF6-A201-BEA5C2B251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2" t="52324" r="43296" b="30269"/>
          <a:stretch/>
        </p:blipFill>
        <p:spPr>
          <a:xfrm>
            <a:off x="1583287" y="3964476"/>
            <a:ext cx="4781606" cy="1404597"/>
          </a:xfrm>
          <a:prstGeom prst="rect">
            <a:avLst/>
          </a:prstGeom>
        </p:spPr>
      </p:pic>
      <p:pic>
        <p:nvPicPr>
          <p:cNvPr id="6" name="Picture 5" descr="Question where students read an Egnlish sentence and type the corresponding French word">
            <a:extLst>
              <a:ext uri="{FF2B5EF4-FFF2-40B4-BE49-F238E27FC236}">
                <a16:creationId xmlns:a16="http://schemas.microsoft.com/office/drawing/2014/main" id="{07C8196E-1A95-574F-80CF-4BA797D4E8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2" r="43296" b="80913"/>
          <a:stretch/>
        </p:blipFill>
        <p:spPr>
          <a:xfrm>
            <a:off x="1583287" y="2189165"/>
            <a:ext cx="4705905" cy="151569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D322696-DE4E-2F48-B67B-7F0217A5FF89}"/>
              </a:ext>
            </a:extLst>
          </p:cNvPr>
          <p:cNvSpPr txBox="1">
            <a:spLocks/>
          </p:cNvSpPr>
          <p:nvPr/>
        </p:nvSpPr>
        <p:spPr>
          <a:xfrm>
            <a:off x="1377217" y="194539"/>
            <a:ext cx="5448783" cy="506500"/>
          </a:xfrm>
          <a:prstGeom prst="rect">
            <a:avLst/>
          </a:prstGeom>
        </p:spPr>
        <p:txBody>
          <a:bodyPr vert="horz" lIns="82953" tIns="41476" rIns="82953" bIns="41476" rtlCol="0" anchor="ctr">
            <a:norm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1814" b="1" dirty="0"/>
              <a:t>Achievement test – Vocabulary - Writing</a:t>
            </a:r>
          </a:p>
        </p:txBody>
      </p:sp>
    </p:spTree>
    <p:extLst>
      <p:ext uri="{BB962C8B-B14F-4D97-AF65-F5344CB8AC3E}">
        <p14:creationId xmlns:p14="http://schemas.microsoft.com/office/powerpoint/2010/main" val="916837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E9762-0FCF-DE40-B75D-652152CC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127" y="173478"/>
            <a:ext cx="8365749" cy="1325563"/>
          </a:xfrm>
        </p:spPr>
        <p:txBody>
          <a:bodyPr/>
          <a:lstStyle/>
          <a:p>
            <a:r>
              <a:rPr lang="en-US" b="1" dirty="0"/>
              <a:t>Achievement test – Phonics </a:t>
            </a:r>
            <a:br>
              <a:rPr lang="en-US" dirty="0"/>
            </a:br>
            <a:r>
              <a:rPr lang="en-US" dirty="0"/>
              <a:t>Listening -&gt; writing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84605-7578-6847-8B40-120092F17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746" y="1499042"/>
            <a:ext cx="8855202" cy="467792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You will hear 15 Spanish words. You will hear each word</a:t>
            </a:r>
            <a:r>
              <a:rPr lang="en-GB" b="1" dirty="0"/>
              <a:t> twice</a:t>
            </a:r>
            <a:r>
              <a:rPr lang="en-GB" dirty="0"/>
              <a:t>. 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Complete the spelling of each word by filling in the missing letters.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There may be more than one way of spelling them.  Just type in any one possible spelling for each word. 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You won’t know these words. Don’t worry – just do your best! </a:t>
            </a:r>
          </a:p>
          <a:p>
            <a:pPr marL="0" indent="0">
              <a:buNone/>
            </a:pPr>
            <a:endParaRPr lang="en-GB" dirty="0"/>
          </a:p>
          <a:p>
            <a:pPr marL="414772" indent="-414772">
              <a:buFont typeface="+mj-lt"/>
              <a:buAutoNum type="arabicPeriod"/>
            </a:pPr>
            <a:r>
              <a:rPr lang="es-CO" dirty="0"/>
              <a:t>_ mbral</a:t>
            </a:r>
            <a:endParaRPr lang="en-GB" dirty="0"/>
          </a:p>
          <a:p>
            <a:pPr marL="414772" indent="-414772">
              <a:buFont typeface="+mj-lt"/>
              <a:buAutoNum type="arabicPeriod"/>
            </a:pPr>
            <a:r>
              <a:rPr lang="es-CO" dirty="0"/>
              <a:t>_ _ ma</a:t>
            </a:r>
            <a:endParaRPr lang="en-GB" dirty="0"/>
          </a:p>
          <a:p>
            <a:pPr marL="414772" indent="-414772">
              <a:buFont typeface="+mj-lt"/>
              <a:buAutoNum type="arabicPeriod"/>
            </a:pPr>
            <a:r>
              <a:rPr lang="es-CO" dirty="0"/>
              <a:t>_ _ mba</a:t>
            </a:r>
            <a:endParaRPr lang="en-GB" dirty="0"/>
          </a:p>
          <a:p>
            <a:pPr marL="414772" indent="-414772">
              <a:buFont typeface="+mj-lt"/>
              <a:buAutoNum type="arabicPeriod"/>
            </a:pPr>
            <a:r>
              <a:rPr lang="es-CO" dirty="0"/>
              <a:t>_ _ rafa</a:t>
            </a:r>
            <a:endParaRPr lang="en-GB" dirty="0"/>
          </a:p>
          <a:p>
            <a:pPr marL="414772" indent="-414772">
              <a:buFont typeface="+mj-lt"/>
              <a:buAutoNum type="arabicPeriod"/>
            </a:pPr>
            <a:r>
              <a:rPr lang="es-CO" dirty="0"/>
              <a:t>_ _ na</a:t>
            </a:r>
          </a:p>
          <a:p>
            <a:pPr marL="414772" indent="-414772">
              <a:buFont typeface="+mj-lt"/>
              <a:buAutoNum type="arabicPeriod"/>
            </a:pPr>
            <a:r>
              <a:rPr lang="es-CO" dirty="0"/>
              <a:t>a _ _ oba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2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99390-9F42-FD4B-9D0E-660DC7CB7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Read the following list of Spanish words aloud. </a:t>
            </a:r>
          </a:p>
          <a:p>
            <a:pPr marL="0" indent="0">
              <a:buNone/>
            </a:pPr>
            <a:r>
              <a:rPr lang="en-GB" dirty="0"/>
              <a:t>You won't know these words. Just say them as you think they should sound in Spanish. </a:t>
            </a:r>
          </a:p>
          <a:p>
            <a:pPr marL="0" indent="0">
              <a:buNone/>
            </a:pPr>
            <a:r>
              <a:rPr lang="en-GB" dirty="0"/>
              <a:t>You will get marks for pronouncing the </a:t>
            </a:r>
            <a:r>
              <a:rPr lang="en-GB" b="1" u="sng" dirty="0"/>
              <a:t>bold</a:t>
            </a:r>
            <a:r>
              <a:rPr lang="en-GB" dirty="0"/>
              <a:t>, </a:t>
            </a:r>
            <a:r>
              <a:rPr lang="en-GB" b="1" u="sng" dirty="0"/>
              <a:t>underlined</a:t>
            </a:r>
            <a:r>
              <a:rPr lang="en-GB" dirty="0"/>
              <a:t> parts of each word.</a:t>
            </a:r>
          </a:p>
          <a:p>
            <a:pPr marL="0" indent="0">
              <a:buNone/>
            </a:pPr>
            <a:r>
              <a:rPr lang="en-GB" dirty="0"/>
              <a:t>If you’re not sure, don’t worry – just have a go and do your best. </a:t>
            </a:r>
          </a:p>
          <a:p>
            <a:pPr marL="0" indent="0">
              <a:buNone/>
            </a:pPr>
            <a:endParaRPr lang="en-GB" dirty="0"/>
          </a:p>
          <a:p>
            <a:pPr marL="414772" indent="-414772">
              <a:buFont typeface="+mj-lt"/>
              <a:buAutoNum type="arabicPeriod"/>
            </a:pPr>
            <a:r>
              <a:rPr lang="es-CO" dirty="0"/>
              <a:t>ampa</a:t>
            </a:r>
            <a:r>
              <a:rPr lang="es-CO" b="1" u="sng" dirty="0"/>
              <a:t>r</a:t>
            </a:r>
            <a:r>
              <a:rPr lang="es-CO" dirty="0"/>
              <a:t>a</a:t>
            </a:r>
            <a:r>
              <a:rPr lang="es-CO" b="1" u="sng" dirty="0"/>
              <a:t>r</a:t>
            </a:r>
            <a:endParaRPr lang="en-GB" dirty="0"/>
          </a:p>
          <a:p>
            <a:pPr marL="414772" indent="-414772">
              <a:buFont typeface="+mj-lt"/>
              <a:buAutoNum type="arabicPeriod"/>
            </a:pPr>
            <a:r>
              <a:rPr lang="es-CO" b="1" u="sng" dirty="0"/>
              <a:t>j</a:t>
            </a:r>
            <a:r>
              <a:rPr lang="es-CO" dirty="0"/>
              <a:t>inete</a:t>
            </a:r>
            <a:endParaRPr lang="en-GB" dirty="0"/>
          </a:p>
          <a:p>
            <a:pPr marL="414772" indent="-414772">
              <a:buFont typeface="+mj-lt"/>
              <a:buAutoNum type="arabicPeriod"/>
            </a:pPr>
            <a:r>
              <a:rPr lang="es-CO" b="1" u="sng" dirty="0"/>
              <a:t>qui</a:t>
            </a:r>
            <a:r>
              <a:rPr lang="es-CO" dirty="0"/>
              <a:t>co</a:t>
            </a:r>
            <a:endParaRPr lang="en-GB" dirty="0"/>
          </a:p>
          <a:p>
            <a:pPr marL="414772" indent="-414772">
              <a:buFont typeface="+mj-lt"/>
              <a:buAutoNum type="arabicPeriod"/>
            </a:pPr>
            <a:r>
              <a:rPr lang="es-CO" b="1" u="sng" dirty="0"/>
              <a:t>gi</a:t>
            </a:r>
            <a:r>
              <a:rPr lang="es-CO" dirty="0"/>
              <a:t>lar</a:t>
            </a:r>
            <a:endParaRPr lang="en-GB" dirty="0"/>
          </a:p>
          <a:p>
            <a:pPr marL="414772" indent="-414772">
              <a:buFont typeface="+mj-lt"/>
              <a:buAutoNum type="arabicPeriod"/>
            </a:pPr>
            <a:r>
              <a:rPr lang="es-CO" b="1" u="sng" dirty="0"/>
              <a:t>v</a:t>
            </a:r>
            <a:r>
              <a:rPr lang="es-CO" dirty="0"/>
              <a:t>alla</a:t>
            </a:r>
            <a:endParaRPr lang="en-GB" dirty="0"/>
          </a:p>
          <a:p>
            <a:pPr marL="414772" indent="-414772">
              <a:buFont typeface="+mj-lt"/>
              <a:buAutoNum type="arabicPeriod"/>
            </a:pPr>
            <a:r>
              <a:rPr lang="es-CO" b="1" u="sng" dirty="0"/>
              <a:t>ce</a:t>
            </a:r>
            <a:r>
              <a:rPr lang="es-CO" dirty="0"/>
              <a:t>rner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5B60D3-631D-8D4A-9370-0C9F20C4E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199"/>
            <a:ext cx="8365749" cy="1325563"/>
          </a:xfrm>
        </p:spPr>
        <p:txBody>
          <a:bodyPr/>
          <a:lstStyle/>
          <a:p>
            <a:r>
              <a:rPr lang="en-US" sz="2540" dirty="0"/>
              <a:t>Achievement test – Phonics</a:t>
            </a:r>
            <a:br>
              <a:rPr lang="en-US" dirty="0"/>
            </a:br>
            <a:r>
              <a:rPr lang="en-US" dirty="0"/>
              <a:t>Reading -&gt; speaking</a:t>
            </a:r>
          </a:p>
        </p:txBody>
      </p:sp>
    </p:spTree>
    <p:extLst>
      <p:ext uri="{BB962C8B-B14F-4D97-AF65-F5344CB8AC3E}">
        <p14:creationId xmlns:p14="http://schemas.microsoft.com/office/powerpoint/2010/main" val="1060528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6D3F0-2CCD-8B46-B324-9B9B6BDE3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127" y="1825626"/>
            <a:ext cx="878256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Listen to </a:t>
            </a:r>
            <a:r>
              <a:rPr lang="en-GB" dirty="0"/>
              <a:t>the sentences.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Choose </a:t>
            </a:r>
            <a:r>
              <a:rPr lang="en-GB" b="1" dirty="0"/>
              <a:t>who the verb is referring to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b="1" dirty="0"/>
              <a:t>Circle </a:t>
            </a:r>
            <a:r>
              <a:rPr lang="en-GB" dirty="0"/>
              <a:t>your answer.</a:t>
            </a:r>
          </a:p>
          <a:p>
            <a:endParaRPr lang="en-GB" dirty="0"/>
          </a:p>
          <a:p>
            <a:pPr marL="414772" indent="-414772">
              <a:buFont typeface="+mj-lt"/>
              <a:buAutoNum type="arabicPeriod"/>
            </a:pPr>
            <a:r>
              <a:rPr lang="en-GB" dirty="0"/>
              <a:t>   I		you	    he/she  	      they 		we</a:t>
            </a:r>
          </a:p>
          <a:p>
            <a:pPr marL="414772" indent="-414772">
              <a:buFont typeface="+mj-lt"/>
              <a:buAutoNum type="arabicPeriod"/>
            </a:pPr>
            <a:r>
              <a:rPr lang="en-GB" dirty="0"/>
              <a:t>   I		you	    he/she  	      they 		we</a:t>
            </a:r>
          </a:p>
          <a:p>
            <a:pPr marL="414772" indent="-414772">
              <a:buFont typeface="+mj-lt"/>
              <a:buAutoNum type="arabicPeriod"/>
            </a:pPr>
            <a:r>
              <a:rPr lang="en-GB" dirty="0"/>
              <a:t>   I		you	    he/she  	      they 		we </a:t>
            </a:r>
          </a:p>
          <a:p>
            <a:pPr marL="414772" indent="-414772">
              <a:buFont typeface="+mj-lt"/>
              <a:buAutoNum type="arabicPeriod"/>
            </a:pPr>
            <a:r>
              <a:rPr lang="en-GB" dirty="0"/>
              <a:t>   I		you	    he/she  	      they 		we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6E5BE8-2C1F-D643-9981-5DBECE029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Achievement test – Grammar </a:t>
            </a:r>
            <a:br>
              <a:rPr lang="en-US" dirty="0"/>
            </a:br>
            <a:r>
              <a:rPr lang="en-US" dirty="0"/>
              <a:t>Listening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6B204B6-442F-E84C-A979-FB27ED0A20CC}"/>
              </a:ext>
            </a:extLst>
          </p:cNvPr>
          <p:cNvSpPr/>
          <p:nvPr/>
        </p:nvSpPr>
        <p:spPr>
          <a:xfrm>
            <a:off x="2216857" y="3956180"/>
            <a:ext cx="974212" cy="653142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9E50A7-AEB7-4A41-B302-1DE57098A5BB}"/>
              </a:ext>
            </a:extLst>
          </p:cNvPr>
          <p:cNvSpPr/>
          <p:nvPr/>
        </p:nvSpPr>
        <p:spPr>
          <a:xfrm>
            <a:off x="9124621" y="4460033"/>
            <a:ext cx="974212" cy="678060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923AEC7-60F2-114B-B161-08627E735A09}"/>
              </a:ext>
            </a:extLst>
          </p:cNvPr>
          <p:cNvSpPr/>
          <p:nvPr/>
        </p:nvSpPr>
        <p:spPr>
          <a:xfrm>
            <a:off x="4870580" y="5001207"/>
            <a:ext cx="1772815" cy="681171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8DAFCB9-0922-684C-B515-9A00715DD3E3}"/>
              </a:ext>
            </a:extLst>
          </p:cNvPr>
          <p:cNvSpPr/>
          <p:nvPr/>
        </p:nvSpPr>
        <p:spPr>
          <a:xfrm>
            <a:off x="2238629" y="5446012"/>
            <a:ext cx="974212" cy="600225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1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7E9D6-E557-F842-9F85-5709A3FF8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911350"/>
            <a:ext cx="11106150" cy="4351338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Choose </a:t>
            </a:r>
            <a:r>
              <a:rPr lang="en-GB" dirty="0"/>
              <a:t>which word could replace the </a:t>
            </a:r>
            <a:r>
              <a:rPr lang="en-GB" b="1" u="sng" dirty="0"/>
              <a:t>underlined word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s-CO" b="1" dirty="0"/>
              <a:t>Circle</a:t>
            </a:r>
            <a:r>
              <a:rPr lang="es-CO" dirty="0"/>
              <a:t> your answer.</a:t>
            </a:r>
            <a:endParaRPr lang="en-GB" dirty="0"/>
          </a:p>
          <a:p>
            <a:pPr marL="0" indent="0">
              <a:buNone/>
            </a:pPr>
            <a:r>
              <a:rPr lang="es-ES" dirty="0"/>
              <a:t> </a:t>
            </a:r>
            <a:endParaRPr lang="en-GB" dirty="0"/>
          </a:p>
          <a:p>
            <a:pPr marL="0" indent="0">
              <a:buNone/>
            </a:pPr>
            <a:r>
              <a:rPr lang="es-ES" dirty="0"/>
              <a:t>1. Compra </a:t>
            </a:r>
            <a:r>
              <a:rPr lang="es-ES" u="sng" dirty="0"/>
              <a:t>una</a:t>
            </a:r>
            <a:r>
              <a:rPr lang="es-ES" dirty="0"/>
              <a:t> casa.	el		la		los		las</a:t>
            </a:r>
            <a:endParaRPr lang="en-GB" dirty="0"/>
          </a:p>
          <a:p>
            <a:pPr marL="0" indent="0">
              <a:buNone/>
            </a:pPr>
            <a:r>
              <a:rPr lang="es-ES" dirty="0"/>
              <a:t>2. Quiero </a:t>
            </a:r>
            <a:r>
              <a:rPr lang="es-ES" u="sng" dirty="0"/>
              <a:t>el</a:t>
            </a:r>
            <a:r>
              <a:rPr lang="es-ES" dirty="0"/>
              <a:t> bolígrafo.	un		una		unos		unas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8AAC966-5015-7142-A6A6-F377E595B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Achievement test – Grammar </a:t>
            </a:r>
            <a:br>
              <a:rPr lang="en-US" dirty="0"/>
            </a:br>
            <a:r>
              <a:rPr lang="en-US" dirty="0"/>
              <a:t>Reading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3700F3-79AA-984A-B56B-A66EF2B02CD5}"/>
              </a:ext>
            </a:extLst>
          </p:cNvPr>
          <p:cNvSpPr/>
          <p:nvPr/>
        </p:nvSpPr>
        <p:spPr>
          <a:xfrm>
            <a:off x="6754645" y="3693048"/>
            <a:ext cx="974212" cy="787942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047308-82CE-664C-9733-17974410C42B}"/>
              </a:ext>
            </a:extLst>
          </p:cNvPr>
          <p:cNvSpPr/>
          <p:nvPr/>
        </p:nvSpPr>
        <p:spPr>
          <a:xfrm>
            <a:off x="4907185" y="4480990"/>
            <a:ext cx="974212" cy="787942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9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0F228-9091-0E4F-858B-1DA7A8B9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this session</a:t>
            </a:r>
            <a:r>
              <a:rPr lang="en-US" sz="3200" dirty="0"/>
              <a:t>…(continued from the plenary…)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39E91-D9F9-874A-9929-DE21C4C69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/>
              <a:t>Planning practice: NCELP Schemes of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Choosing which words to teach: “high frequency”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Checking consolidation: NCELP tests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28006D-6385-084B-90E2-F8BE8BC9D210}"/>
              </a:ext>
            </a:extLst>
          </p:cNvPr>
          <p:cNvSpPr txBox="1">
            <a:spLocks/>
          </p:cNvSpPr>
          <p:nvPr/>
        </p:nvSpPr>
        <p:spPr>
          <a:xfrm>
            <a:off x="525740" y="4404049"/>
            <a:ext cx="5763093" cy="154003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Emma Marsden, University of York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accent2"/>
                </a:solidFill>
                <a:latin typeface="Century Gothic" panose="020B0502020202020204" pitchFamily="34" charset="0"/>
              </a:rPr>
              <a:t>13 March 2021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99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E91F7-3CB0-C940-95E7-3552E8F89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127" y="1825626"/>
            <a:ext cx="853009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Complete the Spanish sentences using the </a:t>
            </a:r>
            <a:r>
              <a:rPr lang="en-GB" b="1" dirty="0"/>
              <a:t>correct form</a:t>
            </a:r>
            <a:r>
              <a:rPr lang="en-GB" dirty="0"/>
              <a:t> of the word in brackets. </a:t>
            </a:r>
          </a:p>
          <a:p>
            <a:endParaRPr lang="en-GB" dirty="0"/>
          </a:p>
          <a:p>
            <a:pPr marL="0" indent="0">
              <a:buNone/>
            </a:pPr>
            <a:r>
              <a:rPr lang="es-CO" dirty="0"/>
              <a:t>1. ___________ en clase. (he asks)			</a:t>
            </a:r>
            <a:r>
              <a:rPr lang="es-CO" b="1" dirty="0"/>
              <a:t>preguntar</a:t>
            </a:r>
            <a:r>
              <a:rPr lang="es-CO" i="1" dirty="0"/>
              <a:t> </a:t>
            </a:r>
            <a:r>
              <a:rPr lang="es-CO" dirty="0"/>
              <a:t>= </a:t>
            </a:r>
            <a:r>
              <a:rPr lang="es-CO" i="1" dirty="0"/>
              <a:t>to ask</a:t>
            </a:r>
            <a:endParaRPr lang="en-GB" dirty="0"/>
          </a:p>
          <a:p>
            <a:pPr marL="0" indent="0">
              <a:buNone/>
            </a:pPr>
            <a:r>
              <a:rPr lang="es-CO" dirty="0"/>
              <a:t>2. ___________ en un museo.  (you work)</a:t>
            </a:r>
            <a:r>
              <a:rPr lang="es-CO" i="1" dirty="0"/>
              <a:t>		</a:t>
            </a:r>
            <a:r>
              <a:rPr lang="es-CO" b="1" dirty="0"/>
              <a:t>trabajar </a:t>
            </a:r>
            <a:r>
              <a:rPr lang="es-CO" dirty="0"/>
              <a:t>= </a:t>
            </a:r>
            <a:r>
              <a:rPr lang="es-CO" i="1" dirty="0"/>
              <a:t>to work</a:t>
            </a:r>
            <a:endParaRPr lang="en-GB" dirty="0"/>
          </a:p>
          <a:p>
            <a:pPr marL="0" indent="0">
              <a:buNone/>
            </a:pPr>
            <a:r>
              <a:rPr lang="es-CO" dirty="0"/>
              <a:t>3. ¿ ___________ bien?  </a:t>
            </a:r>
            <a:r>
              <a:rPr lang="en-GB" dirty="0"/>
              <a:t>(do I dance)			</a:t>
            </a:r>
            <a:r>
              <a:rPr lang="en-GB" b="1" dirty="0" err="1"/>
              <a:t>bailar</a:t>
            </a:r>
            <a:r>
              <a:rPr lang="en-GB" i="1" dirty="0"/>
              <a:t> </a:t>
            </a:r>
            <a:r>
              <a:rPr lang="en-GB" dirty="0"/>
              <a:t>= </a:t>
            </a:r>
            <a:r>
              <a:rPr lang="en-GB" i="1" dirty="0"/>
              <a:t>to dance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4. ¿ ___________ un </a:t>
            </a:r>
            <a:r>
              <a:rPr lang="en-GB" dirty="0" err="1"/>
              <a:t>teléfono</a:t>
            </a:r>
            <a:r>
              <a:rPr lang="en-GB" dirty="0"/>
              <a:t>? (do you use)	          	</a:t>
            </a:r>
            <a:r>
              <a:rPr lang="en-GB" b="1" dirty="0" err="1"/>
              <a:t>usar</a:t>
            </a:r>
            <a:r>
              <a:rPr lang="en-GB" i="1" dirty="0"/>
              <a:t> </a:t>
            </a:r>
            <a:r>
              <a:rPr lang="en-GB" dirty="0"/>
              <a:t>= </a:t>
            </a:r>
            <a:r>
              <a:rPr lang="en-GB" i="1" dirty="0"/>
              <a:t>to use</a:t>
            </a:r>
            <a:endParaRPr lang="en-GB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D4491E-4222-6843-81AE-5D8D6458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Achievement test – Grammar </a:t>
            </a:r>
            <a:br>
              <a:rPr lang="en-US" dirty="0"/>
            </a:br>
            <a:r>
              <a:rPr lang="en-US" dirty="0"/>
              <a:t>Writing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82E6292-CD36-2344-B632-1626D2172126}"/>
              </a:ext>
            </a:extLst>
          </p:cNvPr>
          <p:cNvSpPr/>
          <p:nvPr/>
        </p:nvSpPr>
        <p:spPr>
          <a:xfrm>
            <a:off x="5262465" y="4030824"/>
            <a:ext cx="4030825" cy="1810139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5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2E2FF-E58A-2C40-8BD9-74719666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126" y="143109"/>
            <a:ext cx="8365749" cy="901920"/>
          </a:xfrm>
        </p:spPr>
        <p:txBody>
          <a:bodyPr>
            <a:noAutofit/>
          </a:bodyPr>
          <a:lstStyle/>
          <a:p>
            <a:r>
              <a:rPr lang="en-US" sz="3600" b="1" dirty="0"/>
              <a:t>Applying your Knowledge test:</a:t>
            </a:r>
            <a:r>
              <a:rPr lang="en-US" sz="3600" dirty="0"/>
              <a:t> Reading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C33FA2A-1014-BE40-8772-27309B65F7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27"/>
          <a:stretch/>
        </p:blipFill>
        <p:spPr>
          <a:xfrm>
            <a:off x="1749447" y="1179484"/>
            <a:ext cx="8829024" cy="50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5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63" y="1333552"/>
            <a:ext cx="4513261" cy="2540035"/>
          </a:xfrm>
          <a:prstGeom prst="rect">
            <a:avLst/>
          </a:prstGeom>
        </p:spPr>
      </p:pic>
      <p:pic>
        <p:nvPicPr>
          <p:cNvPr id="12" name="Picture 11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1" y="586488"/>
            <a:ext cx="5137101" cy="68984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4305" y="614890"/>
            <a:ext cx="4971721" cy="573973"/>
          </a:xfrm>
        </p:spPr>
        <p:txBody>
          <a:bodyPr>
            <a:normAutofit/>
          </a:bodyPr>
          <a:lstStyle/>
          <a:p>
            <a:r>
              <a:rPr lang="en-GB" sz="2228" b="1" dirty="0">
                <a:solidFill>
                  <a:schemeClr val="bg1"/>
                </a:solidFill>
              </a:rPr>
              <a:t>Speaking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744549" y="2953126"/>
            <a:ext cx="3459612" cy="641025"/>
          </a:xfrm>
          <a:prstGeom prst="rect">
            <a:avLst/>
          </a:prstGeom>
          <a:noFill/>
          <a:ln w="12700">
            <a:solidFill>
              <a:srgbClr val="1F37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746" tIns="36373" rIns="72746" bIns="36373" numCol="1" anchor="ctr" anchorCtr="0" compatLnSpc="1">
            <a:prstTxWarp prst="textNoShape">
              <a:avLst/>
            </a:prstTxWarp>
          </a:bodyPr>
          <a:lstStyle/>
          <a:p>
            <a:pPr defTabSz="7275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11507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1. Here is the museum.</a:t>
            </a:r>
            <a:endParaRPr lang="en-US" altLang="zh-CN" sz="2400">
              <a:solidFill>
                <a:srgbClr val="115076"/>
              </a:solidFill>
            </a:endParaRPr>
          </a:p>
          <a:p>
            <a:pPr defTabSz="7275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11507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2. The building is very big.</a:t>
            </a:r>
            <a:endParaRPr lang="en-US" altLang="zh-CN" sz="2400">
              <a:solidFill>
                <a:srgbClr val="115076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246291" y="1418106"/>
            <a:ext cx="4605160" cy="118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746" tIns="36373" rIns="72746" bIns="36373" numCol="1" anchor="ctr" anchorCtr="0" compatLnSpc="1">
            <a:prstTxWarp prst="textNoShape">
              <a:avLst/>
            </a:prstTxWarp>
            <a:spAutoFit/>
          </a:bodyPr>
          <a:lstStyle/>
          <a:p>
            <a:pPr defTabSz="7275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CN" sz="2400" dirty="0">
                <a:solidFill>
                  <a:srgbClr val="11507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Look at the picture. </a:t>
            </a:r>
          </a:p>
          <a:p>
            <a:pPr defTabSz="7275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CN" sz="2400" dirty="0">
                <a:solidFill>
                  <a:srgbClr val="11507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Describe it to a friend</a:t>
            </a:r>
            <a:r>
              <a:rPr lang="en-GB" altLang="zh-CN" sz="2400" b="1" dirty="0">
                <a:solidFill>
                  <a:srgbClr val="11507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defTabSz="7275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CN" sz="2400" b="1" dirty="0">
                <a:solidFill>
                  <a:srgbClr val="11507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by saying </a:t>
            </a:r>
            <a:r>
              <a:rPr lang="en-GB" altLang="zh-CN" sz="2400" dirty="0">
                <a:solidFill>
                  <a:srgbClr val="11507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these sentences in French:</a:t>
            </a:r>
            <a:endParaRPr lang="en-GB" altLang="zh-CN" sz="2400" dirty="0">
              <a:solidFill>
                <a:srgbClr val="115076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403754" y="3988295"/>
            <a:ext cx="7161480" cy="178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746" tIns="36373" rIns="72746" bIns="36373" numCol="1" anchor="ctr" anchorCtr="0" compatLnSpc="1">
            <a:prstTxWarp prst="textNoShape">
              <a:avLst/>
            </a:prstTxWarp>
            <a:spAutoFit/>
          </a:bodyPr>
          <a:lstStyle/>
          <a:p>
            <a:pPr defTabSz="7275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CN" sz="1591" bmk="">
                <a:solidFill>
                  <a:srgbClr val="11507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Take </a:t>
            </a:r>
            <a:r>
              <a:rPr lang="en-GB" altLang="zh-CN" sz="1591" b="1" bmk="">
                <a:solidFill>
                  <a:srgbClr val="11507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up to</a:t>
            </a:r>
            <a:r>
              <a:rPr lang="en-GB" altLang="zh-CN" sz="1591" bmk="">
                <a:solidFill>
                  <a:srgbClr val="11507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1591" b="1" bmk="">
                <a:solidFill>
                  <a:srgbClr val="11507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one minute</a:t>
            </a:r>
            <a:r>
              <a:rPr lang="en-GB" altLang="zh-CN" sz="1591" bmk="">
                <a:solidFill>
                  <a:srgbClr val="11507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to think about what to say each time, but don’t write your sentences down. T</a:t>
            </a:r>
            <a:r>
              <a:rPr lang="en-GB" altLang="zh-CN" sz="1591">
                <a:solidFill>
                  <a:srgbClr val="11507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o help you work out what to say, </a:t>
            </a:r>
          </a:p>
          <a:p>
            <a:pPr defTabSz="7275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CN" sz="1591">
                <a:solidFill>
                  <a:srgbClr val="11507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try to </a:t>
            </a:r>
            <a:r>
              <a:rPr lang="en-GB" altLang="zh-CN" sz="1591" b="1">
                <a:solidFill>
                  <a:srgbClr val="11507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break each sentence</a:t>
            </a:r>
            <a:r>
              <a:rPr lang="en-GB" altLang="zh-CN" sz="1591">
                <a:solidFill>
                  <a:srgbClr val="11507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1591" b="1">
                <a:solidFill>
                  <a:srgbClr val="11507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down</a:t>
            </a:r>
            <a:r>
              <a:rPr lang="en-GB" altLang="zh-CN" sz="1591">
                <a:solidFill>
                  <a:srgbClr val="11507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into groups of words in your head. </a:t>
            </a:r>
          </a:p>
          <a:p>
            <a:pPr defTabSz="72751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zh-CN" sz="1591">
              <a:solidFill>
                <a:srgbClr val="115076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defTabSz="7275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CN" sz="1591">
                <a:solidFill>
                  <a:srgbClr val="11507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It doesn’t matter if you make a mistake - just have a go!</a:t>
            </a:r>
          </a:p>
          <a:p>
            <a:pPr defTabSz="72751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zh-CN" sz="1591">
              <a:solidFill>
                <a:srgbClr val="115076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defTabSz="7275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CN" sz="1591">
                <a:solidFill>
                  <a:srgbClr val="11507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It doesn’t matter if you speak slowly - just keep going! </a:t>
            </a:r>
            <a:endParaRPr lang="en-GB" altLang="zh-CN" sz="1591">
              <a:solidFill>
                <a:srgbClr val="115076"/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274305" y="2741327"/>
            <a:ext cx="3929856" cy="879391"/>
          </a:xfrm>
          <a:prstGeom prst="rect">
            <a:avLst/>
          </a:prstGeom>
          <a:noFill/>
          <a:ln w="12700">
            <a:solidFill>
              <a:srgbClr val="1F37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746" tIns="36373" rIns="72746" bIns="36373" numCol="1" anchor="ctr" anchorCtr="0" compatLnSpc="1">
            <a:prstTxWarp prst="textNoShape">
              <a:avLst/>
            </a:prstTxWarp>
          </a:bodyPr>
          <a:lstStyle/>
          <a:p>
            <a:pPr defTabSz="7275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11507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altLang="zh-CN" sz="2400" dirty="0" err="1">
                <a:solidFill>
                  <a:srgbClr val="11507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Voici</a:t>
            </a:r>
            <a:r>
              <a:rPr lang="en-US" altLang="zh-CN" sz="2400" dirty="0">
                <a:solidFill>
                  <a:srgbClr val="11507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le </a:t>
            </a:r>
            <a:r>
              <a:rPr lang="en-US" altLang="zh-CN" sz="2400" dirty="0" err="1">
                <a:solidFill>
                  <a:srgbClr val="11507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musée</a:t>
            </a:r>
            <a:r>
              <a:rPr lang="en-US" altLang="zh-CN" sz="2400" dirty="0">
                <a:solidFill>
                  <a:srgbClr val="11507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400" dirty="0">
              <a:solidFill>
                <a:srgbClr val="115076"/>
              </a:solidFill>
            </a:endParaRPr>
          </a:p>
          <a:p>
            <a:pPr defTabSz="7275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11507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2. Le </a:t>
            </a:r>
            <a:r>
              <a:rPr lang="en-US" altLang="zh-CN" sz="2400" dirty="0" err="1">
                <a:solidFill>
                  <a:srgbClr val="11507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bâtiment</a:t>
            </a:r>
            <a:r>
              <a:rPr lang="en-US" altLang="zh-CN" sz="2400" dirty="0">
                <a:solidFill>
                  <a:srgbClr val="11507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11507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est</a:t>
            </a:r>
            <a:r>
              <a:rPr lang="en-US" altLang="zh-CN" sz="2400" dirty="0">
                <a:solidFill>
                  <a:srgbClr val="11507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11507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très</a:t>
            </a:r>
            <a:r>
              <a:rPr lang="en-US" altLang="zh-CN" sz="2400" dirty="0">
                <a:solidFill>
                  <a:srgbClr val="11507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grand.</a:t>
            </a:r>
            <a:endParaRPr lang="en-US" altLang="zh-CN" sz="2400" dirty="0">
              <a:solidFill>
                <a:srgbClr val="115076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246291" y="4107689"/>
            <a:ext cx="9699419" cy="2506741"/>
          </a:xfrm>
          <a:prstGeom prst="wedgeRoundRectCallout">
            <a:avLst>
              <a:gd name="adj1" fmla="val -28533"/>
              <a:gd name="adj2" fmla="val -45155"/>
              <a:gd name="adj3" fmla="val 16667"/>
            </a:avLst>
          </a:prstGeom>
          <a:solidFill>
            <a:srgbClr val="104F75"/>
          </a:solidFill>
          <a:ln>
            <a:solidFill>
              <a:srgbClr val="104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59" dirty="0"/>
              <a:t>For </a:t>
            </a:r>
            <a:r>
              <a:rPr lang="en-GB" sz="1559" b="1" dirty="0"/>
              <a:t>meaning </a:t>
            </a:r>
            <a:r>
              <a:rPr lang="en-GB" sz="1559" dirty="0"/>
              <a:t>(per sentence):</a:t>
            </a:r>
          </a:p>
          <a:p>
            <a:r>
              <a:rPr lang="en-GB" sz="1559" b="1" dirty="0"/>
              <a:t>2 marks</a:t>
            </a:r>
            <a:r>
              <a:rPr lang="en-GB" sz="1559" dirty="0"/>
              <a:t> awarded where the meaning of the sentence is fully communicated with little effort required </a:t>
            </a:r>
          </a:p>
          <a:p>
            <a:r>
              <a:rPr lang="en-GB" sz="1559" dirty="0"/>
              <a:t>on the part of the listener.</a:t>
            </a:r>
          </a:p>
          <a:p>
            <a:r>
              <a:rPr lang="en-GB" sz="1559" b="1" dirty="0"/>
              <a:t>1 mark </a:t>
            </a:r>
            <a:r>
              <a:rPr lang="en-GB" sz="1559" dirty="0"/>
              <a:t>awarded where the meaning of the sentence is fully communicated with some effort required </a:t>
            </a:r>
          </a:p>
          <a:p>
            <a:r>
              <a:rPr lang="en-GB" sz="1559" dirty="0"/>
              <a:t>on the part of the listener.</a:t>
            </a:r>
          </a:p>
          <a:p>
            <a:r>
              <a:rPr lang="en-GB" sz="1559" b="1" dirty="0"/>
              <a:t>0 marks</a:t>
            </a:r>
            <a:r>
              <a:rPr lang="en-GB" sz="1559" dirty="0"/>
              <a:t> awarded where the meaning of the sentence is not communicated.</a:t>
            </a:r>
          </a:p>
          <a:p>
            <a:endParaRPr lang="en-GB" sz="1559" dirty="0"/>
          </a:p>
          <a:p>
            <a:r>
              <a:rPr lang="en-GB" sz="1559" dirty="0"/>
              <a:t>For </a:t>
            </a:r>
            <a:r>
              <a:rPr lang="en-GB" sz="1559" b="1" dirty="0"/>
              <a:t>accuracy </a:t>
            </a:r>
            <a:r>
              <a:rPr lang="en-GB" sz="1559" dirty="0"/>
              <a:t>(per sentence)</a:t>
            </a:r>
            <a:r>
              <a:rPr lang="en-GB" sz="1559" b="1" dirty="0"/>
              <a:t>:</a:t>
            </a:r>
            <a:endParaRPr lang="en-GB" sz="1559" dirty="0"/>
          </a:p>
          <a:p>
            <a:r>
              <a:rPr lang="en-GB" sz="1559" b="1" dirty="0"/>
              <a:t>2 marks</a:t>
            </a:r>
            <a:r>
              <a:rPr lang="en-GB" sz="1559" dirty="0"/>
              <a:t> awarded where all or most of the features tested are accurately produced.</a:t>
            </a:r>
          </a:p>
          <a:p>
            <a:r>
              <a:rPr lang="en-GB" sz="1559" b="1" dirty="0"/>
              <a:t>1 mark</a:t>
            </a:r>
            <a:r>
              <a:rPr lang="en-GB" sz="1559" dirty="0"/>
              <a:t> awarded where some of the features tested are accurately produced.</a:t>
            </a:r>
          </a:p>
          <a:p>
            <a:r>
              <a:rPr lang="en-GB" sz="1559" b="1" dirty="0"/>
              <a:t>0 marks</a:t>
            </a:r>
            <a:r>
              <a:rPr lang="en-GB" sz="1559" dirty="0"/>
              <a:t> awarded where few or none of the features tested are accurately produced.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836A202-51C2-A84C-9525-4F45F80E624E}"/>
              </a:ext>
            </a:extLst>
          </p:cNvPr>
          <p:cNvSpPr txBox="1">
            <a:spLocks/>
          </p:cNvSpPr>
          <p:nvPr/>
        </p:nvSpPr>
        <p:spPr>
          <a:xfrm>
            <a:off x="1403754" y="13189"/>
            <a:ext cx="8665353" cy="601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2800" b="1" dirty="0"/>
              <a:t>Applying your Knowledge test: Speaking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5799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0DAFA-4D9F-FD4A-9EE7-A81BF329E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081" y="443075"/>
            <a:ext cx="8862565" cy="1325563"/>
          </a:xfrm>
        </p:spPr>
        <p:txBody>
          <a:bodyPr>
            <a:normAutofit/>
          </a:bodyPr>
          <a:lstStyle/>
          <a:p>
            <a:r>
              <a:rPr lang="en-US" sz="3175" dirty="0"/>
              <a:t>Want to give a </a:t>
            </a:r>
            <a:r>
              <a:rPr lang="en-US" sz="3175" i="1" dirty="0"/>
              <a:t>flavour</a:t>
            </a:r>
            <a:r>
              <a:rPr lang="en-US" sz="3175" dirty="0"/>
              <a:t> of the tests to pupils? 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73001D56-9D24-7348-ADD0-AE805C7EFC54}"/>
              </a:ext>
            </a:extLst>
          </p:cNvPr>
          <p:cNvGraphicFramePr>
            <a:graphicFrameLocks/>
          </p:cNvGraphicFramePr>
          <p:nvPr/>
        </p:nvGraphicFramePr>
        <p:xfrm>
          <a:off x="1634124" y="3383738"/>
          <a:ext cx="8801604" cy="173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9871">
                  <a:extLst>
                    <a:ext uri="{9D8B030D-6E8A-4147-A177-3AD203B41FA5}">
                      <a16:colId xmlns:a16="http://schemas.microsoft.com/office/drawing/2014/main" val="861308348"/>
                    </a:ext>
                  </a:extLst>
                </a:gridCol>
                <a:gridCol w="3304556">
                  <a:extLst>
                    <a:ext uri="{9D8B030D-6E8A-4147-A177-3AD203B41FA5}">
                      <a16:colId xmlns:a16="http://schemas.microsoft.com/office/drawing/2014/main" val="555765235"/>
                    </a:ext>
                  </a:extLst>
                </a:gridCol>
                <a:gridCol w="4347177">
                  <a:extLst>
                    <a:ext uri="{9D8B030D-6E8A-4147-A177-3AD203B41FA5}">
                      <a16:colId xmlns:a16="http://schemas.microsoft.com/office/drawing/2014/main" val="651446356"/>
                    </a:ext>
                  </a:extLst>
                </a:gridCol>
              </a:tblGrid>
              <a:tr h="5781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French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hlinkClick r:id="rId3"/>
                        </a:rPr>
                        <a:t>1. Achievement test video prep lesson</a:t>
                      </a:r>
                      <a:endParaRPr lang="en-GB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hlinkClick r:id="rId4"/>
                        </a:rPr>
                        <a:t>2. Applying your knowledge test video prep lesson</a:t>
                      </a:r>
                      <a:endParaRPr lang="en-GB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 anchor="ctr"/>
                </a:tc>
                <a:extLst>
                  <a:ext uri="{0D108BD9-81ED-4DB2-BD59-A6C34878D82A}">
                    <a16:rowId xmlns:a16="http://schemas.microsoft.com/office/drawing/2014/main" val="1077302336"/>
                  </a:ext>
                </a:extLst>
              </a:tr>
              <a:tr h="5781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German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hlinkClick r:id="rId5"/>
                        </a:rPr>
                        <a:t>1. Achievement test video prep lesson</a:t>
                      </a:r>
                      <a:endParaRPr lang="en-GB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hlinkClick r:id="rId6"/>
                        </a:rPr>
                        <a:t>2. Applying your knowledge test video prep lesson</a:t>
                      </a:r>
                      <a:endParaRPr lang="en-GB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 anchor="ctr"/>
                </a:tc>
                <a:extLst>
                  <a:ext uri="{0D108BD9-81ED-4DB2-BD59-A6C34878D82A}">
                    <a16:rowId xmlns:a16="http://schemas.microsoft.com/office/drawing/2014/main" val="1383682700"/>
                  </a:ext>
                </a:extLst>
              </a:tr>
              <a:tr h="5781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Spanish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u="sng">
                          <a:effectLst/>
                          <a:hlinkClick r:id="rId7"/>
                        </a:rPr>
                        <a:t>1. Achievement test video prep lesson</a:t>
                      </a:r>
                      <a:endParaRPr lang="en-GB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hlinkClick r:id="rId8"/>
                        </a:rPr>
                        <a:t>2. Applying your knowledge test video prep lesson</a:t>
                      </a:r>
                      <a:endParaRPr lang="en-GB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 anchor="ctr"/>
                </a:tc>
                <a:extLst>
                  <a:ext uri="{0D108BD9-81ED-4DB2-BD59-A6C34878D82A}">
                    <a16:rowId xmlns:a16="http://schemas.microsoft.com/office/drawing/2014/main" val="3364785164"/>
                  </a:ext>
                </a:extLst>
              </a:tr>
            </a:tbl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E6E436E-CE68-594D-9C8A-4284AD3E3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127" y="1920818"/>
            <a:ext cx="8365749" cy="8125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ppts and videos of teachers delivering a lesson to prepare pupils for the test</a:t>
            </a:r>
          </a:p>
        </p:txBody>
      </p:sp>
    </p:spTree>
    <p:extLst>
      <p:ext uri="{BB962C8B-B14F-4D97-AF65-F5344CB8AC3E}">
        <p14:creationId xmlns:p14="http://schemas.microsoft.com/office/powerpoint/2010/main" val="1814868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0E8A5-90AC-8240-A546-FE838811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70" y="548280"/>
            <a:ext cx="10925795" cy="1406363"/>
          </a:xfrm>
        </p:spPr>
        <p:txBody>
          <a:bodyPr/>
          <a:lstStyle/>
          <a:p>
            <a:r>
              <a:rPr lang="en-US" dirty="0"/>
              <a:t>Links to tests, audio files, mark schemes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3A29D8-D8F7-FB44-ADC4-E8C6FCB2D6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26640" y="3531619"/>
          <a:ext cx="7584249" cy="1984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4022">
                  <a:extLst>
                    <a:ext uri="{9D8B030D-6E8A-4147-A177-3AD203B41FA5}">
                      <a16:colId xmlns:a16="http://schemas.microsoft.com/office/drawing/2014/main" val="4293633730"/>
                    </a:ext>
                  </a:extLst>
                </a:gridCol>
                <a:gridCol w="1673213">
                  <a:extLst>
                    <a:ext uri="{9D8B030D-6E8A-4147-A177-3AD203B41FA5}">
                      <a16:colId xmlns:a16="http://schemas.microsoft.com/office/drawing/2014/main" val="1476005099"/>
                    </a:ext>
                  </a:extLst>
                </a:gridCol>
                <a:gridCol w="1327612">
                  <a:extLst>
                    <a:ext uri="{9D8B030D-6E8A-4147-A177-3AD203B41FA5}">
                      <a16:colId xmlns:a16="http://schemas.microsoft.com/office/drawing/2014/main" val="1975405794"/>
                    </a:ext>
                  </a:extLst>
                </a:gridCol>
                <a:gridCol w="2128395">
                  <a:extLst>
                    <a:ext uri="{9D8B030D-6E8A-4147-A177-3AD203B41FA5}">
                      <a16:colId xmlns:a16="http://schemas.microsoft.com/office/drawing/2014/main" val="1366292200"/>
                    </a:ext>
                  </a:extLst>
                </a:gridCol>
                <a:gridCol w="1211007">
                  <a:extLst>
                    <a:ext uri="{9D8B030D-6E8A-4147-A177-3AD203B41FA5}">
                      <a16:colId xmlns:a16="http://schemas.microsoft.com/office/drawing/2014/main" val="4294105385"/>
                    </a:ext>
                  </a:extLst>
                </a:gridCol>
              </a:tblGrid>
              <a:tr h="8049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Achievement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Mark Scheme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Applying Your Knowledge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Mark Scheme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extLst>
                  <a:ext uri="{0D108BD9-81ED-4DB2-BD59-A6C34878D82A}">
                    <a16:rowId xmlns:a16="http://schemas.microsoft.com/office/drawing/2014/main" val="2809338096"/>
                  </a:ext>
                </a:extLst>
              </a:tr>
              <a:tr h="3930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French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u="sng">
                          <a:effectLst/>
                          <a:hlinkClick r:id="rId3"/>
                        </a:rPr>
                        <a:t>Link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u="sng">
                          <a:effectLst/>
                          <a:hlinkClick r:id="rId4"/>
                        </a:rPr>
                        <a:t>Link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u="sng">
                          <a:effectLst/>
                          <a:hlinkClick r:id="rId5"/>
                        </a:rPr>
                        <a:t>Link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u="sng">
                          <a:effectLst/>
                          <a:hlinkClick r:id="rId6"/>
                        </a:rPr>
                        <a:t>Link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extLst>
                  <a:ext uri="{0D108BD9-81ED-4DB2-BD59-A6C34878D82A}">
                    <a16:rowId xmlns:a16="http://schemas.microsoft.com/office/drawing/2014/main" val="2242856348"/>
                  </a:ext>
                </a:extLst>
              </a:tr>
              <a:tr h="3930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German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u="sng">
                          <a:effectLst/>
                          <a:hlinkClick r:id="rId7"/>
                        </a:rPr>
                        <a:t>Link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u="sng">
                          <a:effectLst/>
                          <a:hlinkClick r:id="rId8"/>
                        </a:rPr>
                        <a:t>Link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u="sng">
                          <a:effectLst/>
                          <a:hlinkClick r:id="rId9"/>
                        </a:rPr>
                        <a:t>Link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u="sng">
                          <a:effectLst/>
                          <a:hlinkClick r:id="rId10"/>
                        </a:rPr>
                        <a:t>Link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extLst>
                  <a:ext uri="{0D108BD9-81ED-4DB2-BD59-A6C34878D82A}">
                    <a16:rowId xmlns:a16="http://schemas.microsoft.com/office/drawing/2014/main" val="1007711383"/>
                  </a:ext>
                </a:extLst>
              </a:tr>
              <a:tr h="3930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Spanish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u="sng">
                          <a:effectLst/>
                          <a:hlinkClick r:id="rId11"/>
                        </a:rPr>
                        <a:t>Link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u="sng">
                          <a:effectLst/>
                          <a:hlinkClick r:id="rId12"/>
                        </a:rPr>
                        <a:t>Link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u="sng">
                          <a:effectLst/>
                          <a:hlinkClick r:id="rId13"/>
                        </a:rPr>
                        <a:t>Link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u="sng" dirty="0">
                          <a:effectLst/>
                          <a:hlinkClick r:id="rId14"/>
                        </a:rPr>
                        <a:t>Link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5" marR="62215" marT="0" marB="0"/>
                </a:tc>
                <a:extLst>
                  <a:ext uri="{0D108BD9-81ED-4DB2-BD59-A6C34878D82A}">
                    <a16:rowId xmlns:a16="http://schemas.microsoft.com/office/drawing/2014/main" val="186883716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3ACD372-46D9-F147-BA68-6BB1A3FF9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561" y="2074594"/>
            <a:ext cx="10035612" cy="69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53" tIns="41476" rIns="82953" bIns="41476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1F386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Tests, including audio, transcripts and scorings spreadsheets are available in the</a:t>
            </a:r>
          </a:p>
          <a:p>
            <a:pPr algn="just"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French</a:t>
            </a:r>
            <a:r>
              <a:rPr lang="en-US" altLang="en-US" sz="2000" dirty="0">
                <a:solidFill>
                  <a:srgbClr val="1F386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German</a:t>
            </a:r>
            <a:r>
              <a:rPr lang="en-US" altLang="en-US" sz="2000" dirty="0">
                <a:solidFill>
                  <a:srgbClr val="1F386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alt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Spanish</a:t>
            </a:r>
            <a:r>
              <a:rPr lang="en-US" altLang="en-US" sz="2000" dirty="0">
                <a:solidFill>
                  <a:srgbClr val="1F386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“test collections” on the NCELP Resource Portal.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92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FF096-7EDD-5B42-B450-C3C8F70D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767"/>
            <a:ext cx="10515600" cy="1062092"/>
          </a:xfrm>
        </p:spPr>
        <p:txBody>
          <a:bodyPr/>
          <a:lstStyle/>
          <a:p>
            <a:r>
              <a:rPr lang="en-US" dirty="0"/>
              <a:t>Alignment with the wider scene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2A113-A1BD-E64B-82BE-D03796867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2" y="1301859"/>
            <a:ext cx="11387138" cy="46116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See NCELP resources portal for ‘</a:t>
            </a:r>
            <a:r>
              <a:rPr lang="en-US" b="1" dirty="0">
                <a:hlinkClick r:id="rId3"/>
              </a:rPr>
              <a:t>NCELP alignment with wider policy'</a:t>
            </a:r>
            <a:r>
              <a:rPr lang="en-US" b="1" dirty="0"/>
              <a:t>: </a:t>
            </a:r>
          </a:p>
          <a:p>
            <a:r>
              <a:rPr lang="en-US" dirty="0"/>
              <a:t>NCELP alignment with </a:t>
            </a:r>
            <a:r>
              <a:rPr lang="en-US" dirty="0">
                <a:hlinkClick r:id="rId4"/>
              </a:rPr>
              <a:t>Ofsted Inspection Framework</a:t>
            </a:r>
            <a:endParaRPr lang="en-US" dirty="0"/>
          </a:p>
          <a:p>
            <a:r>
              <a:rPr lang="en-US" dirty="0"/>
              <a:t>NCELP alignment with </a:t>
            </a:r>
            <a:r>
              <a:rPr lang="en-US" dirty="0">
                <a:hlinkClick r:id="rId5"/>
              </a:rPr>
              <a:t>Early Career Framework</a:t>
            </a:r>
            <a:endParaRPr lang="en-US" dirty="0"/>
          </a:p>
          <a:p>
            <a:r>
              <a:rPr lang="en-US" dirty="0"/>
              <a:t>How </a:t>
            </a:r>
            <a:r>
              <a:rPr lang="en-US" dirty="0">
                <a:hlinkClick r:id="rId6"/>
              </a:rPr>
              <a:t>NCELP can support the draft GCSE Subject Content</a:t>
            </a:r>
            <a:endParaRPr lang="en-US" dirty="0"/>
          </a:p>
          <a:p>
            <a:r>
              <a:rPr lang="en-US" dirty="0"/>
              <a:t>NCELP alignment with </a:t>
            </a:r>
            <a:r>
              <a:rPr lang="en-US" dirty="0">
                <a:hlinkClick r:id="rId7"/>
              </a:rPr>
              <a:t>Rosenshine’s principles of instruction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…</a:t>
            </a:r>
          </a:p>
          <a:p>
            <a:r>
              <a:rPr lang="en-US" dirty="0"/>
              <a:t>NCELP’s </a:t>
            </a:r>
            <a:r>
              <a:rPr lang="en-US" dirty="0">
                <a:hlinkClick r:id="rId8"/>
              </a:rPr>
              <a:t>Cultural Collection</a:t>
            </a:r>
            <a:endParaRPr lang="en-US" dirty="0"/>
          </a:p>
          <a:p>
            <a:r>
              <a:rPr lang="en-US" dirty="0"/>
              <a:t>NCELP’s </a:t>
            </a:r>
            <a:r>
              <a:rPr lang="en-US" dirty="0">
                <a:hlinkClick r:id="rId9"/>
              </a:rPr>
              <a:t>Phonics Collection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68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BA490-0F9E-094D-AFE6-3725E121C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254" y="515714"/>
            <a:ext cx="7410564" cy="1325563"/>
          </a:xfrm>
        </p:spPr>
        <p:txBody>
          <a:bodyPr/>
          <a:lstStyle/>
          <a:p>
            <a:r>
              <a:rPr lang="en-US" dirty="0"/>
              <a:t>Want to hear more from NCELP?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03132-BE50-3243-92CD-35B3CA2DE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006" y="1841277"/>
            <a:ext cx="87299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Join the mailing list, email: </a:t>
            </a:r>
            <a:r>
              <a:rPr lang="en-GB" dirty="0">
                <a:hlinkClick r:id="rId3"/>
              </a:rPr>
              <a:t>enquiries@ncelp.org</a:t>
            </a:r>
            <a:r>
              <a:rPr lang="en-GB" dirty="0"/>
              <a:t> for regular bulletins about resources arriving on the portal</a:t>
            </a:r>
          </a:p>
          <a:p>
            <a:endParaRPr lang="en-GB" dirty="0"/>
          </a:p>
          <a:p>
            <a:r>
              <a:rPr lang="en-GB" dirty="0"/>
              <a:t>To get monthly alerts to </a:t>
            </a:r>
            <a:r>
              <a:rPr lang="en-GB" b="1" dirty="0"/>
              <a:t>summaries</a:t>
            </a:r>
            <a:r>
              <a:rPr lang="en-GB" dirty="0"/>
              <a:t> of new research, sign up in 10 seconds at </a:t>
            </a:r>
          </a:p>
          <a:p>
            <a:pPr marL="457200" lvl="1" indent="0">
              <a:buNone/>
            </a:pPr>
            <a:r>
              <a:rPr lang="en-GB" sz="2800" dirty="0">
                <a:hlinkClick r:id="rId4"/>
              </a:rPr>
              <a:t>https://oasis-database.org/</a:t>
            </a:r>
            <a:endParaRPr lang="en-GB" sz="2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C68D9F-8053-4541-9A71-F6525A2F1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584" y="1"/>
            <a:ext cx="1881126" cy="1881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0099DE-D74F-9E4B-B1A3-F8725AE3CA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7987373" y="5038532"/>
            <a:ext cx="2958337" cy="79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3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0F228-9091-0E4F-858B-1DA7A8B9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Discussion?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39E91-D9F9-874A-9929-DE21C4C69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1" y="1825625"/>
            <a:ext cx="113087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Planning practice: NCELP Schemes of Work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Choosing which words to teach: “high frequency”</a:t>
            </a:r>
          </a:p>
          <a:p>
            <a:pPr marL="742950" indent="-7429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Checking consolidation: NCELP tests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60AC3A-1414-D946-A889-AEE6696F0647}"/>
              </a:ext>
            </a:extLst>
          </p:cNvPr>
          <p:cNvSpPr txBox="1"/>
          <p:nvPr/>
        </p:nvSpPr>
        <p:spPr>
          <a:xfrm>
            <a:off x="8595822" y="1768636"/>
            <a:ext cx="751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8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</a:t>
            </a:r>
            <a:endParaRPr lang="en-GB" sz="4400" b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4928B2-965C-BA48-94E3-270C59E5087D}"/>
              </a:ext>
            </a:extLst>
          </p:cNvPr>
          <p:cNvSpPr txBox="1"/>
          <p:nvPr/>
        </p:nvSpPr>
        <p:spPr>
          <a:xfrm>
            <a:off x="10028508" y="2693521"/>
            <a:ext cx="751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8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</a:t>
            </a:r>
            <a:endParaRPr lang="en-GB" sz="4400" b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BE86DC-0894-E142-AF90-13796781265A}"/>
              </a:ext>
            </a:extLst>
          </p:cNvPr>
          <p:cNvSpPr txBox="1"/>
          <p:nvPr/>
        </p:nvSpPr>
        <p:spPr>
          <a:xfrm>
            <a:off x="7721889" y="3832526"/>
            <a:ext cx="751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8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</a:t>
            </a:r>
            <a:endParaRPr lang="en-GB" sz="4400" b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35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52749-BF1D-1A44-B0CE-6BD6B37E6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75"/>
            <a:ext cx="10515600" cy="759603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4841C-1946-D246-8A00-14B99A74E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98" y="877078"/>
            <a:ext cx="11308702" cy="5299885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GB" sz="1200" dirty="0" err="1"/>
              <a:t>Dekeyser</a:t>
            </a:r>
            <a:r>
              <a:rPr lang="en-GB" sz="1200" dirty="0"/>
              <a:t>, R., &amp; Prieto Botana, G. (2015). The Effectiveness of Processing Instruction in L2 Grammar Acquisition: A Narrative Review. </a:t>
            </a:r>
            <a:r>
              <a:rPr lang="en-GB" sz="1200" i="1" dirty="0"/>
              <a:t>Applied Linguistics</a:t>
            </a:r>
            <a:r>
              <a:rPr lang="en-GB" sz="1200" dirty="0"/>
              <a:t>, </a:t>
            </a:r>
            <a:r>
              <a:rPr lang="en-GB" sz="1200" i="1" dirty="0"/>
              <a:t>36</a:t>
            </a:r>
            <a:r>
              <a:rPr lang="en-GB" sz="1200" dirty="0"/>
              <a:t>(3), 290–305. https://</a:t>
            </a:r>
            <a:r>
              <a:rPr lang="en-GB" sz="1200" dirty="0" err="1"/>
              <a:t>doi.org</a:t>
            </a:r>
            <a:r>
              <a:rPr lang="en-GB" sz="1200" dirty="0"/>
              <a:t>/10.1093/</a:t>
            </a:r>
            <a:r>
              <a:rPr lang="en-GB" sz="1200" dirty="0" err="1"/>
              <a:t>applin</a:t>
            </a:r>
            <a:r>
              <a:rPr lang="en-GB" sz="1200" dirty="0"/>
              <a:t>/amu071</a:t>
            </a:r>
          </a:p>
          <a:p>
            <a:pPr>
              <a:spcBef>
                <a:spcPts val="800"/>
              </a:spcBef>
            </a:pPr>
            <a:r>
              <a:rPr lang="en-GB" sz="1200" dirty="0"/>
              <a:t>Goodman, K. S. (1967). Reading: A psycholinguistic guessing game. </a:t>
            </a:r>
            <a:r>
              <a:rPr lang="en-GB" sz="1200" i="1" dirty="0"/>
              <a:t>Journal of the Reading Specialist</a:t>
            </a:r>
            <a:r>
              <a:rPr lang="en-GB" sz="1200" dirty="0"/>
              <a:t>, </a:t>
            </a:r>
            <a:r>
              <a:rPr lang="en-GB" sz="1200" i="1" dirty="0"/>
              <a:t>6</a:t>
            </a:r>
            <a:r>
              <a:rPr lang="en-GB" sz="1200" dirty="0"/>
              <a:t>(4), 126–135. https://</a:t>
            </a:r>
            <a:r>
              <a:rPr lang="en-GB" sz="1200" dirty="0" err="1"/>
              <a:t>doi.org</a:t>
            </a:r>
            <a:r>
              <a:rPr lang="en-GB" sz="1200" dirty="0"/>
              <a:t>/10.1080/19388076709556976</a:t>
            </a:r>
          </a:p>
          <a:p>
            <a:pPr>
              <a:spcBef>
                <a:spcPts val="800"/>
              </a:spcBef>
            </a:pPr>
            <a:r>
              <a:rPr lang="en-GB" sz="1200" dirty="0"/>
              <a:t>Goodman, K. S. (1969). Analysis of Oral Reading Miscues: Applied Psycholinguistics. </a:t>
            </a:r>
            <a:r>
              <a:rPr lang="en-GB" sz="1200" i="1" dirty="0"/>
              <a:t>Reading Research Quarterly</a:t>
            </a:r>
            <a:r>
              <a:rPr lang="en-GB" sz="1200" dirty="0"/>
              <a:t>, </a:t>
            </a:r>
            <a:r>
              <a:rPr lang="en-GB" sz="1200" i="1" dirty="0"/>
              <a:t>5</a:t>
            </a:r>
            <a:r>
              <a:rPr lang="en-GB" sz="1200" dirty="0"/>
              <a:t>(1), 9. https://</a:t>
            </a:r>
            <a:r>
              <a:rPr lang="en-GB" sz="1200" dirty="0" err="1"/>
              <a:t>doi.org</a:t>
            </a:r>
            <a:r>
              <a:rPr lang="en-GB" sz="1200" dirty="0"/>
              <a:t>/10.2307/747158</a:t>
            </a:r>
          </a:p>
          <a:p>
            <a:pPr>
              <a:spcBef>
                <a:spcPts val="800"/>
              </a:spcBef>
            </a:pPr>
            <a:r>
              <a:rPr lang="en-GB" sz="1200" dirty="0"/>
              <a:t>Horst, M., Cobb, T., &amp; Meara, P. M. (1998). Beyond A Clockwork Orange: Acquiring second language vocabulary through reading. </a:t>
            </a:r>
            <a:r>
              <a:rPr lang="en-GB" sz="1200" i="1" dirty="0"/>
              <a:t>Reading in a Foreign Language</a:t>
            </a:r>
            <a:r>
              <a:rPr lang="en-GB" sz="1200" dirty="0"/>
              <a:t>, </a:t>
            </a:r>
            <a:r>
              <a:rPr lang="en-GB" sz="1200" i="1" dirty="0"/>
              <a:t>11</a:t>
            </a:r>
            <a:r>
              <a:rPr lang="en-GB" sz="1200" dirty="0"/>
              <a:t>(2), 207–223.</a:t>
            </a:r>
          </a:p>
          <a:p>
            <a:pPr>
              <a:spcBef>
                <a:spcPts val="800"/>
              </a:spcBef>
            </a:pPr>
            <a:r>
              <a:rPr lang="en-GB" sz="1200" dirty="0"/>
              <a:t>Johns, B. T., Dye, M., &amp; Jones, M. N. (2016). The influence of contextual diversity on word learning. </a:t>
            </a:r>
            <a:r>
              <a:rPr lang="en-GB" sz="1200" i="1" dirty="0"/>
              <a:t>Psychonomic Bulletin &amp; Review</a:t>
            </a:r>
            <a:r>
              <a:rPr lang="en-GB" sz="1200" dirty="0"/>
              <a:t>, </a:t>
            </a:r>
            <a:r>
              <a:rPr lang="en-GB" sz="1200" i="1" dirty="0"/>
              <a:t>23</a:t>
            </a:r>
            <a:r>
              <a:rPr lang="en-GB" sz="1200" dirty="0"/>
              <a:t>(4), 1214–1220. https://</a:t>
            </a:r>
            <a:r>
              <a:rPr lang="en-GB" sz="1200" dirty="0" err="1"/>
              <a:t>doi.org</a:t>
            </a:r>
            <a:r>
              <a:rPr lang="en-GB" sz="1200" dirty="0"/>
              <a:t>/10.3758/s13423-015-0980-7</a:t>
            </a:r>
          </a:p>
          <a:p>
            <a:pPr>
              <a:spcBef>
                <a:spcPts val="800"/>
              </a:spcBef>
            </a:pPr>
            <a:r>
              <a:rPr lang="en-GB" sz="1200" dirty="0"/>
              <a:t>Long, M. H. (1983). Linguistic and Conversational Adjustments to Non-Native Speakers. </a:t>
            </a:r>
            <a:r>
              <a:rPr lang="en-GB" sz="1200" i="1" dirty="0"/>
              <a:t>Studies in Second Language Acquisition</a:t>
            </a:r>
            <a:r>
              <a:rPr lang="en-GB" sz="1200" dirty="0"/>
              <a:t>, </a:t>
            </a:r>
            <a:r>
              <a:rPr lang="en-GB" sz="1200" i="1" dirty="0"/>
              <a:t>5</a:t>
            </a:r>
            <a:r>
              <a:rPr lang="en-GB" sz="1200" dirty="0"/>
              <a:t>(2), 177–193. https://</a:t>
            </a:r>
            <a:r>
              <a:rPr lang="en-GB" sz="1200" dirty="0" err="1"/>
              <a:t>doi.org</a:t>
            </a:r>
            <a:r>
              <a:rPr lang="en-GB" sz="1200" dirty="0"/>
              <a:t>/10.1017/S0272263100004848</a:t>
            </a:r>
          </a:p>
          <a:p>
            <a:pPr>
              <a:spcBef>
                <a:spcPts val="800"/>
              </a:spcBef>
            </a:pPr>
            <a:r>
              <a:rPr lang="en-GB" sz="1200" dirty="0"/>
              <a:t>Mackey, A. (1999). Input, interaction and second language development: an empirical study of question formation in ESL. </a:t>
            </a:r>
            <a:r>
              <a:rPr lang="en-GB" sz="1200" i="1" dirty="0"/>
              <a:t>Studies in Second Language Acquisition</a:t>
            </a:r>
            <a:r>
              <a:rPr lang="en-GB" sz="1200" dirty="0"/>
              <a:t>, </a:t>
            </a:r>
            <a:r>
              <a:rPr lang="en-GB" sz="1200" i="1" dirty="0"/>
              <a:t>21</a:t>
            </a:r>
            <a:r>
              <a:rPr lang="en-GB" sz="1200" dirty="0"/>
              <a:t>(4), 557–587. https://</a:t>
            </a:r>
            <a:r>
              <a:rPr lang="en-GB" sz="1200" dirty="0" err="1"/>
              <a:t>doi.org</a:t>
            </a:r>
            <a:r>
              <a:rPr lang="en-GB" sz="1200" dirty="0"/>
              <a:t>/10.1017/S0272263199004027</a:t>
            </a:r>
          </a:p>
          <a:p>
            <a:pPr>
              <a:spcBef>
                <a:spcPts val="800"/>
              </a:spcBef>
            </a:pPr>
            <a:r>
              <a:rPr lang="en-GB" sz="1200" dirty="0"/>
              <a:t>Milton, J. (2006). Language Lite? Learning French Vocabulary in School. </a:t>
            </a:r>
            <a:r>
              <a:rPr lang="en-GB" sz="1200" i="1" dirty="0"/>
              <a:t>Journal of French Language Studies</a:t>
            </a:r>
            <a:r>
              <a:rPr lang="en-GB" sz="1200" dirty="0"/>
              <a:t>, </a:t>
            </a:r>
            <a:r>
              <a:rPr lang="en-GB" sz="1200" i="1" dirty="0"/>
              <a:t>16</a:t>
            </a:r>
            <a:r>
              <a:rPr lang="en-GB" sz="1200" dirty="0"/>
              <a:t>(2), 187–205. https://</a:t>
            </a:r>
            <a:r>
              <a:rPr lang="en-GB" sz="1200" dirty="0" err="1"/>
              <a:t>doi.org</a:t>
            </a:r>
            <a:r>
              <a:rPr lang="en-GB" sz="1200" dirty="0"/>
              <a:t>/10.1017/S0959269506002420</a:t>
            </a:r>
          </a:p>
          <a:p>
            <a:pPr>
              <a:spcBef>
                <a:spcPts val="800"/>
              </a:spcBef>
            </a:pPr>
            <a:r>
              <a:rPr lang="en-GB" sz="1200" dirty="0"/>
              <a:t>Nakata, T. (2015). Effects of expanding and equal spacing on second language vocabulary learning: Does gradually increasing spacing increase vocabulary learning? </a:t>
            </a:r>
            <a:r>
              <a:rPr lang="en-GB" sz="1200" i="1" dirty="0"/>
              <a:t>Studies in Second Language Acquisition</a:t>
            </a:r>
            <a:r>
              <a:rPr lang="en-GB" sz="1200" dirty="0"/>
              <a:t>, </a:t>
            </a:r>
            <a:r>
              <a:rPr lang="en-GB" sz="1200" i="1" dirty="0"/>
              <a:t>37</a:t>
            </a:r>
            <a:r>
              <a:rPr lang="en-GB" sz="1200" dirty="0"/>
              <a:t>(4), 677–711. https://</a:t>
            </a:r>
            <a:r>
              <a:rPr lang="en-GB" sz="1200" dirty="0" err="1"/>
              <a:t>doi.org</a:t>
            </a:r>
            <a:r>
              <a:rPr lang="en-GB" sz="1200" dirty="0"/>
              <a:t>/10.1017/S0272263114000825</a:t>
            </a:r>
          </a:p>
          <a:p>
            <a:pPr>
              <a:spcBef>
                <a:spcPts val="800"/>
              </a:spcBef>
            </a:pPr>
            <a:r>
              <a:rPr lang="en-GB" sz="1200" dirty="0"/>
              <a:t>Nakata, T., &amp; Suzuki, Y. (2019). Mixing Grammar Exercises Facilitates Long‐Term Retention: Effects of Blocking, Interleaving, and Increasing Practice. </a:t>
            </a:r>
            <a:r>
              <a:rPr lang="en-GB" sz="1200" i="1" dirty="0"/>
              <a:t>The Modern Language Journal</a:t>
            </a:r>
            <a:r>
              <a:rPr lang="en-GB" sz="1200" dirty="0"/>
              <a:t>, </a:t>
            </a:r>
            <a:r>
              <a:rPr lang="en-GB" sz="1200" i="1" dirty="0"/>
              <a:t>103</a:t>
            </a:r>
            <a:r>
              <a:rPr lang="en-GB" sz="1200" dirty="0"/>
              <a:t>(3), 629–647. https://</a:t>
            </a:r>
            <a:r>
              <a:rPr lang="en-GB" sz="1200" dirty="0" err="1"/>
              <a:t>doi.org</a:t>
            </a:r>
            <a:r>
              <a:rPr lang="en-GB" sz="1200" dirty="0"/>
              <a:t>/10.1111/modl.12581</a:t>
            </a:r>
          </a:p>
          <a:p>
            <a:pPr>
              <a:spcBef>
                <a:spcPts val="800"/>
              </a:spcBef>
            </a:pPr>
            <a:r>
              <a:rPr lang="en-GB" sz="1200" dirty="0"/>
              <a:t>Nation, I. S. P. (2001). </a:t>
            </a:r>
            <a:r>
              <a:rPr lang="en-GB" sz="1200" i="1" dirty="0"/>
              <a:t>Learning Vocabulary in Another Language</a:t>
            </a:r>
            <a:r>
              <a:rPr lang="en-GB" sz="1200" dirty="0"/>
              <a:t>. Cambridge University Press. https://</a:t>
            </a:r>
            <a:r>
              <a:rPr lang="en-GB" sz="1200" dirty="0" err="1"/>
              <a:t>doi.org</a:t>
            </a:r>
            <a:r>
              <a:rPr lang="en-GB" sz="1200" dirty="0"/>
              <a:t>/10.1017/CBO9781139524759</a:t>
            </a:r>
          </a:p>
          <a:p>
            <a:pPr>
              <a:spcBef>
                <a:spcPts val="800"/>
              </a:spcBef>
            </a:pPr>
            <a:r>
              <a:rPr lang="en-GB" sz="1200" dirty="0"/>
              <a:t>Nation, P., &amp; Waring, R. (1997). Vocabulary Size, Text Coverage and Word Lists. In N. Schmitt &amp; M. McCarthy (Eds.), </a:t>
            </a:r>
            <a:r>
              <a:rPr lang="en-GB" sz="1200" i="1" dirty="0"/>
              <a:t>Vocabulary: Description, Acquisition, and Pedagogy</a:t>
            </a:r>
            <a:r>
              <a:rPr lang="en-GB" sz="1200" dirty="0"/>
              <a:t> (pp. 6–19). Cambridge University Press.</a:t>
            </a:r>
          </a:p>
          <a:p>
            <a:pPr>
              <a:spcBef>
                <a:spcPts val="800"/>
              </a:spcBef>
            </a:pPr>
            <a:r>
              <a:rPr lang="en-GB" sz="1200" dirty="0" err="1"/>
              <a:t>Pagán</a:t>
            </a:r>
            <a:r>
              <a:rPr lang="en-GB" sz="1200" dirty="0"/>
              <a:t>, A., &amp; Nation, K. (2019). Learning Words Via Reading: Contextual Diversity, Spacing, and Retrieval Effects in Adults. </a:t>
            </a:r>
            <a:r>
              <a:rPr lang="en-GB" sz="1200" i="1" dirty="0"/>
              <a:t>Cognitive Science</a:t>
            </a:r>
            <a:r>
              <a:rPr lang="en-GB" sz="1200" dirty="0"/>
              <a:t>, </a:t>
            </a:r>
            <a:r>
              <a:rPr lang="en-GB" sz="1200" i="1" dirty="0"/>
              <a:t>43</a:t>
            </a:r>
            <a:r>
              <a:rPr lang="en-GB" sz="1200" dirty="0"/>
              <a:t>(1), e12705. https://</a:t>
            </a:r>
            <a:r>
              <a:rPr lang="en-GB" sz="1200" dirty="0" err="1"/>
              <a:t>doi.org</a:t>
            </a:r>
            <a:r>
              <a:rPr lang="en-GB" sz="1200" dirty="0"/>
              <a:t>/10.1111/cogs.12705</a:t>
            </a:r>
          </a:p>
        </p:txBody>
      </p:sp>
    </p:spTree>
    <p:extLst>
      <p:ext uri="{BB962C8B-B14F-4D97-AF65-F5344CB8AC3E}">
        <p14:creationId xmlns:p14="http://schemas.microsoft.com/office/powerpoint/2010/main" val="3064814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52749-BF1D-1A44-B0CE-6BD6B37E6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76"/>
            <a:ext cx="10515600" cy="535668"/>
          </a:xfrm>
        </p:spPr>
        <p:txBody>
          <a:bodyPr>
            <a:normAutofit/>
          </a:bodyPr>
          <a:lstStyle/>
          <a:p>
            <a:r>
              <a:rPr lang="en-US" sz="2800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4841C-1946-D246-8A00-14B99A74E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76" y="653144"/>
            <a:ext cx="11268532" cy="5523819"/>
          </a:xfrm>
        </p:spPr>
        <p:txBody>
          <a:bodyPr>
            <a:noAutofit/>
          </a:bodyPr>
          <a:lstStyle/>
          <a:p>
            <a:pPr lvl="0">
              <a:spcBef>
                <a:spcPts val="800"/>
              </a:spcBef>
            </a:pPr>
            <a:r>
              <a:rPr lang="en-GB" sz="1200" dirty="0" err="1"/>
              <a:t>Shintani</a:t>
            </a:r>
            <a:r>
              <a:rPr lang="en-GB" sz="1200" dirty="0"/>
              <a:t>, N. (2015). The Effectiveness of Processing Instruction and Production-based Instruction on L2 Grammar Acquisition: A Meta-Analysis. </a:t>
            </a:r>
            <a:r>
              <a:rPr lang="en-GB" sz="1200" i="1" dirty="0"/>
              <a:t>Applied Linguistics</a:t>
            </a:r>
            <a:r>
              <a:rPr lang="en-GB" sz="1200" dirty="0"/>
              <a:t>, </a:t>
            </a:r>
            <a:r>
              <a:rPr lang="en-GB" sz="1200" i="1" dirty="0"/>
              <a:t>36</a:t>
            </a:r>
            <a:r>
              <a:rPr lang="en-GB" sz="1200" dirty="0"/>
              <a:t>(3), 306–325. https://</a:t>
            </a:r>
            <a:r>
              <a:rPr lang="en-GB" sz="1200" dirty="0" err="1"/>
              <a:t>doi.org</a:t>
            </a:r>
            <a:r>
              <a:rPr lang="en-GB" sz="1200" dirty="0"/>
              <a:t>/10.1093/</a:t>
            </a:r>
            <a:r>
              <a:rPr lang="en-GB" sz="1200" dirty="0" err="1"/>
              <a:t>applin</a:t>
            </a:r>
            <a:r>
              <a:rPr lang="en-GB" sz="1200" dirty="0"/>
              <a:t>/amu067</a:t>
            </a:r>
          </a:p>
          <a:p>
            <a:pPr lvl="0">
              <a:spcBef>
                <a:spcPts val="800"/>
              </a:spcBef>
            </a:pPr>
            <a:r>
              <a:rPr lang="en-GB" sz="1200" dirty="0" err="1"/>
              <a:t>Shintani</a:t>
            </a:r>
            <a:r>
              <a:rPr lang="en-GB" sz="1200" dirty="0"/>
              <a:t>, N., Li, S., &amp; Ellis, R. (2013). Comprehension-Based Versus Production-Based Grammar Instruction: A Meta-Analysis of Comparative Studies. </a:t>
            </a:r>
            <a:r>
              <a:rPr lang="en-GB" sz="1200" i="1" dirty="0"/>
              <a:t>Language Learning</a:t>
            </a:r>
            <a:r>
              <a:rPr lang="en-GB" sz="1200" dirty="0"/>
              <a:t>, </a:t>
            </a:r>
            <a:r>
              <a:rPr lang="en-GB" sz="1200" i="1" dirty="0"/>
              <a:t>63</a:t>
            </a:r>
            <a:r>
              <a:rPr lang="en-GB" sz="1200" dirty="0"/>
              <a:t>(2), 296–329. https://</a:t>
            </a:r>
            <a:r>
              <a:rPr lang="en-GB" sz="1200" dirty="0" err="1"/>
              <a:t>doi.org</a:t>
            </a:r>
            <a:r>
              <a:rPr lang="en-GB" sz="1200" dirty="0"/>
              <a:t>/10.1111/lang.12001</a:t>
            </a:r>
          </a:p>
          <a:p>
            <a:pPr lvl="0">
              <a:spcBef>
                <a:spcPts val="800"/>
              </a:spcBef>
            </a:pPr>
            <a:r>
              <a:rPr lang="en-GB" sz="1200" dirty="0"/>
              <a:t>Smith, F. (1971). </a:t>
            </a:r>
            <a:r>
              <a:rPr lang="en-GB" sz="1200" i="1" dirty="0"/>
              <a:t>Understanding reading</a:t>
            </a:r>
            <a:r>
              <a:rPr lang="en-GB" sz="1200" dirty="0"/>
              <a:t>. Holt, Rinehart and Winston.</a:t>
            </a:r>
          </a:p>
          <a:p>
            <a:pPr lvl="0">
              <a:spcBef>
                <a:spcPts val="800"/>
              </a:spcBef>
            </a:pPr>
            <a:r>
              <a:rPr lang="en-GB" sz="1200" dirty="0"/>
              <a:t>Suzuki, Y., Nakata, T., &amp; </a:t>
            </a:r>
            <a:r>
              <a:rPr lang="en-GB" sz="1200" dirty="0" err="1"/>
              <a:t>DeKeyser</a:t>
            </a:r>
            <a:r>
              <a:rPr lang="en-GB" sz="1200" dirty="0"/>
              <a:t>, R. (2019). Optimizing Second Language Practice in the Classroom: Perspectives from Cognitive Psychology. </a:t>
            </a:r>
            <a:r>
              <a:rPr lang="en-GB" sz="1200" i="1" dirty="0"/>
              <a:t>The Modern Language Journal</a:t>
            </a:r>
            <a:r>
              <a:rPr lang="en-GB" sz="1200" dirty="0"/>
              <a:t>, modl.12582. https://</a:t>
            </a:r>
            <a:r>
              <a:rPr lang="en-GB" sz="1200" dirty="0" err="1"/>
              <a:t>doi.org</a:t>
            </a:r>
            <a:r>
              <a:rPr lang="en-GB" sz="1200" dirty="0"/>
              <a:t>/10.1111/modl.12582</a:t>
            </a:r>
          </a:p>
          <a:p>
            <a:pPr lvl="0">
              <a:spcBef>
                <a:spcPts val="800"/>
              </a:spcBef>
            </a:pPr>
            <a:r>
              <a:rPr lang="en-GB" sz="1200" dirty="0"/>
              <a:t>Swain, M. (1985). Communicative competence: Some roles of comprehensible input and comprehensible output in its development. In S. </a:t>
            </a:r>
            <a:r>
              <a:rPr lang="en-GB" sz="1200" dirty="0" err="1"/>
              <a:t>Gass</a:t>
            </a:r>
            <a:r>
              <a:rPr lang="en-GB" sz="1200" dirty="0"/>
              <a:t> &amp; C. Madden (Eds.), </a:t>
            </a:r>
            <a:r>
              <a:rPr lang="en-GB" sz="1200" i="1" dirty="0"/>
              <a:t>Input in second language acquisition</a:t>
            </a:r>
            <a:r>
              <a:rPr lang="en-GB" sz="1200" dirty="0"/>
              <a:t> (pp. 235–253). Newbury House.</a:t>
            </a:r>
          </a:p>
          <a:p>
            <a:pPr lvl="0">
              <a:spcBef>
                <a:spcPts val="800"/>
              </a:spcBef>
            </a:pPr>
            <a:r>
              <a:rPr lang="en-GB" sz="1200" dirty="0"/>
              <a:t>Toth, P. D. (2006). Processing Instruction and a Role for Output in Second Language Acquisition. </a:t>
            </a:r>
            <a:r>
              <a:rPr lang="en-GB" sz="1200" i="1" dirty="0"/>
              <a:t>Language Learning</a:t>
            </a:r>
            <a:r>
              <a:rPr lang="en-GB" sz="1200" dirty="0"/>
              <a:t>, </a:t>
            </a:r>
            <a:r>
              <a:rPr lang="en-GB" sz="1200" i="1" dirty="0"/>
              <a:t>56</a:t>
            </a:r>
            <a:r>
              <a:rPr lang="en-GB" sz="1200" dirty="0"/>
              <a:t>(2), 319–385. https://</a:t>
            </a:r>
            <a:r>
              <a:rPr lang="en-GB" sz="1200" dirty="0" err="1"/>
              <a:t>doi.org</a:t>
            </a:r>
            <a:r>
              <a:rPr lang="en-GB" sz="1200" dirty="0"/>
              <a:t>/10.1111/j.0023-8333.2006.00349.x</a:t>
            </a:r>
          </a:p>
          <a:p>
            <a:pPr lvl="0">
              <a:spcBef>
                <a:spcPts val="800"/>
              </a:spcBef>
            </a:pPr>
            <a:r>
              <a:rPr lang="en-GB" sz="1200" dirty="0" err="1"/>
              <a:t>Uchihara</a:t>
            </a:r>
            <a:r>
              <a:rPr lang="en-GB" sz="1200" dirty="0"/>
              <a:t>, T., Webb, S., &amp; Yanagisawa, A. (2019). The Effects of Repetition on Incidental Vocabulary Learning: A Meta‐Analysis of Correlational Studies. </a:t>
            </a:r>
            <a:r>
              <a:rPr lang="en-GB" sz="1200" i="1" dirty="0"/>
              <a:t>Language Learning</a:t>
            </a:r>
            <a:r>
              <a:rPr lang="en-GB" sz="1200" dirty="0"/>
              <a:t>, </a:t>
            </a:r>
            <a:r>
              <a:rPr lang="en-GB" sz="1200" i="1" dirty="0"/>
              <a:t>69</a:t>
            </a:r>
            <a:r>
              <a:rPr lang="en-GB" sz="1200" dirty="0"/>
              <a:t>(3), 559–599. https://</a:t>
            </a:r>
            <a:r>
              <a:rPr lang="en-GB" sz="1200" dirty="0" err="1"/>
              <a:t>doi.org</a:t>
            </a:r>
            <a:r>
              <a:rPr lang="en-GB" sz="1200" dirty="0"/>
              <a:t>/10.1111/lang.12343</a:t>
            </a:r>
          </a:p>
          <a:p>
            <a:pPr lvl="0">
              <a:spcBef>
                <a:spcPts val="800"/>
              </a:spcBef>
            </a:pPr>
            <a:r>
              <a:rPr lang="en-GB" sz="1200" dirty="0"/>
              <a:t>Ullman, M. T., &amp; </a:t>
            </a:r>
            <a:r>
              <a:rPr lang="en-GB" sz="1200" dirty="0" err="1"/>
              <a:t>Lovelett</a:t>
            </a:r>
            <a:r>
              <a:rPr lang="en-GB" sz="1200" dirty="0"/>
              <a:t>, J. T. (2018). Implications of the declarative/procedural model for improving second language learning: The role of memory enhancement techniques. </a:t>
            </a:r>
            <a:r>
              <a:rPr lang="en-GB" sz="1200" i="1" dirty="0"/>
              <a:t>Second Language Research</a:t>
            </a:r>
            <a:r>
              <a:rPr lang="en-GB" sz="1200" dirty="0"/>
              <a:t>, </a:t>
            </a:r>
            <a:r>
              <a:rPr lang="en-GB" sz="1200" i="1" dirty="0"/>
              <a:t>34</a:t>
            </a:r>
            <a:r>
              <a:rPr lang="en-GB" sz="1200" dirty="0"/>
              <a:t>(1), 39–65. https://</a:t>
            </a:r>
            <a:r>
              <a:rPr lang="en-GB" sz="1200" dirty="0" err="1"/>
              <a:t>doi.org</a:t>
            </a:r>
            <a:r>
              <a:rPr lang="en-GB" sz="1200" dirty="0"/>
              <a:t>/10.1177/0267658316675195</a:t>
            </a:r>
          </a:p>
          <a:p>
            <a:pPr lvl="0">
              <a:spcBef>
                <a:spcPts val="800"/>
              </a:spcBef>
            </a:pPr>
            <a:r>
              <a:rPr lang="en-GB" sz="1200" dirty="0"/>
              <a:t>VanPatten, B. (2002). Processing Instruction: An Update. </a:t>
            </a:r>
            <a:r>
              <a:rPr lang="en-GB" sz="1200" i="1" dirty="0"/>
              <a:t>Language Learning</a:t>
            </a:r>
            <a:r>
              <a:rPr lang="en-GB" sz="1200" dirty="0"/>
              <a:t>, </a:t>
            </a:r>
            <a:r>
              <a:rPr lang="en-GB" sz="1200" i="1" dirty="0"/>
              <a:t>52</a:t>
            </a:r>
            <a:r>
              <a:rPr lang="en-GB" sz="1200" dirty="0"/>
              <a:t>(4), 755–803. https://</a:t>
            </a:r>
            <a:r>
              <a:rPr lang="en-GB" sz="1200" dirty="0" err="1"/>
              <a:t>doi.org</a:t>
            </a:r>
            <a:r>
              <a:rPr lang="en-GB" sz="1200" dirty="0"/>
              <a:t>/10.1111/1467-9922.00203</a:t>
            </a:r>
          </a:p>
          <a:p>
            <a:pPr lvl="0">
              <a:spcBef>
                <a:spcPts val="800"/>
              </a:spcBef>
            </a:pPr>
            <a:r>
              <a:rPr lang="en-GB" sz="1200" dirty="0"/>
              <a:t>Webb, S., Yanagisawa, A., &amp; </a:t>
            </a:r>
            <a:r>
              <a:rPr lang="en-GB" sz="1200" dirty="0" err="1"/>
              <a:t>Uchihara</a:t>
            </a:r>
            <a:r>
              <a:rPr lang="en-GB" sz="1200" dirty="0"/>
              <a:t>, T. (2020). How Effective Are Intentional Vocabulary‐Learning Activities? A Meta‐Analysis. </a:t>
            </a:r>
            <a:r>
              <a:rPr lang="en-GB" sz="1200" i="1" dirty="0"/>
              <a:t>The Modern Language Journal</a:t>
            </a:r>
            <a:r>
              <a:rPr lang="en-GB" sz="1200" dirty="0"/>
              <a:t>, </a:t>
            </a:r>
            <a:r>
              <a:rPr lang="en-GB" sz="1200" i="1" dirty="0"/>
              <a:t>104</a:t>
            </a:r>
            <a:r>
              <a:rPr lang="en-GB" sz="1200" dirty="0"/>
              <a:t>(4), 715–738. https://</a:t>
            </a:r>
            <a:r>
              <a:rPr lang="en-GB" sz="1200" dirty="0" err="1"/>
              <a:t>doi.org</a:t>
            </a:r>
            <a:r>
              <a:rPr lang="en-GB" sz="1200" dirty="0"/>
              <a:t>/10.1111/modl.12671</a:t>
            </a:r>
          </a:p>
          <a:p>
            <a:pPr lvl="0">
              <a:spcBef>
                <a:spcPts val="800"/>
              </a:spcBef>
            </a:pPr>
            <a:r>
              <a:rPr lang="en-GB" sz="1200" dirty="0"/>
              <a:t>VanPatten, B. (2002).Processing Instruction: An Update. </a:t>
            </a:r>
            <a:r>
              <a:rPr lang="en-GB" sz="1200" i="1" dirty="0"/>
              <a:t>Language Learning 52 (4) 755-803</a:t>
            </a:r>
            <a:endParaRPr lang="en-GB" sz="1200" dirty="0"/>
          </a:p>
          <a:p>
            <a:pPr lvl="0">
              <a:spcBef>
                <a:spcPts val="800"/>
              </a:spcBef>
            </a:pPr>
            <a:r>
              <a:rPr lang="en-GB" sz="1200" dirty="0"/>
              <a:t>Webb, S., Yanagisawa, A., &amp; </a:t>
            </a:r>
            <a:r>
              <a:rPr lang="en-GB" sz="1200" dirty="0" err="1"/>
              <a:t>Uchihara</a:t>
            </a:r>
            <a:r>
              <a:rPr lang="en-GB" sz="1200" dirty="0"/>
              <a:t>, T. (2020). How effective are intentional vocabulary learning activities? A meta-analysis. Modern Language Journal, 104 (4). https://</a:t>
            </a:r>
            <a:r>
              <a:rPr lang="en-GB" sz="1200" dirty="0" err="1"/>
              <a:t>doi.org</a:t>
            </a:r>
            <a:r>
              <a:rPr lang="en-GB" sz="1200" dirty="0"/>
              <a:t>/10.1111/modl.12671</a:t>
            </a:r>
          </a:p>
        </p:txBody>
      </p:sp>
    </p:spTree>
    <p:extLst>
      <p:ext uri="{BB962C8B-B14F-4D97-AF65-F5344CB8AC3E}">
        <p14:creationId xmlns:p14="http://schemas.microsoft.com/office/powerpoint/2010/main" val="3463632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C44457-EF0C-AF46-9822-5161CB034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215" y="2465844"/>
            <a:ext cx="9699419" cy="2734599"/>
          </a:xfrm>
          <a:prstGeom prst="rect">
            <a:avLst/>
          </a:prstGeom>
        </p:spPr>
      </p:pic>
      <p:sp>
        <p:nvSpPr>
          <p:cNvPr id="10" name="Oval Callout 9">
            <a:extLst>
              <a:ext uri="{FF2B5EF4-FFF2-40B4-BE49-F238E27FC236}">
                <a16:creationId xmlns:a16="http://schemas.microsoft.com/office/drawing/2014/main" id="{056069BA-7343-4743-B9F4-550554AEDDDD}"/>
              </a:ext>
            </a:extLst>
          </p:cNvPr>
          <p:cNvSpPr/>
          <p:nvPr/>
        </p:nvSpPr>
        <p:spPr>
          <a:xfrm>
            <a:off x="1482685" y="3373717"/>
            <a:ext cx="8109183" cy="1920324"/>
          </a:xfrm>
          <a:prstGeom prst="wedgeEllipseCallout">
            <a:avLst>
              <a:gd name="adj1" fmla="val -35349"/>
              <a:gd name="adj2" fmla="val -65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2040" indent="-682040">
              <a:lnSpc>
                <a:spcPct val="150000"/>
              </a:lnSpc>
              <a:buClr>
                <a:schemeClr val="accent2"/>
              </a:buClr>
            </a:pPr>
            <a:r>
              <a:rPr lang="en-GB" sz="1591" dirty="0">
                <a:solidFill>
                  <a:schemeClr val="bg1"/>
                </a:solidFill>
                <a:latin typeface="Century Gothic" panose="020B0502020202020204" pitchFamily="34" charset="0"/>
              </a:rPr>
              <a:t>Sequencing of grammar is language specific</a:t>
            </a:r>
          </a:p>
          <a:p>
            <a:pPr marL="682040" indent="-682040">
              <a:lnSpc>
                <a:spcPct val="150000"/>
              </a:lnSpc>
              <a:buClr>
                <a:schemeClr val="accent2"/>
              </a:buClr>
            </a:pPr>
            <a:r>
              <a:rPr lang="en-GB" sz="1591" dirty="0">
                <a:solidFill>
                  <a:schemeClr val="bg1"/>
                </a:solidFill>
                <a:latin typeface="Century Gothic" panose="020B0502020202020204" pitchFamily="34" charset="0"/>
              </a:rPr>
              <a:t>Some extremely high frequency (irregular!) verbs at start</a:t>
            </a:r>
          </a:p>
          <a:p>
            <a:pPr marL="682040" indent="-682040">
              <a:lnSpc>
                <a:spcPct val="150000"/>
              </a:lnSpc>
              <a:buClr>
                <a:schemeClr val="accent2"/>
              </a:buClr>
            </a:pPr>
            <a:r>
              <a:rPr lang="en-GB" sz="1591" dirty="0">
                <a:solidFill>
                  <a:schemeClr val="bg1"/>
                </a:solidFill>
                <a:latin typeface="Century Gothic" panose="020B0502020202020204" pitchFamily="34" charset="0"/>
              </a:rPr>
              <a:t>A lot of revisiting of regular &amp; frequent verbs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F1C14D10-2B97-5042-81A9-B6D01DF0D288}"/>
              </a:ext>
            </a:extLst>
          </p:cNvPr>
          <p:cNvSpPr/>
          <p:nvPr/>
        </p:nvSpPr>
        <p:spPr>
          <a:xfrm>
            <a:off x="6752383" y="723542"/>
            <a:ext cx="4121478" cy="1868036"/>
          </a:xfrm>
          <a:prstGeom prst="wedgeEllipseCallout">
            <a:avLst>
              <a:gd name="adj1" fmla="val -10225"/>
              <a:gd name="adj2" fmla="val 723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2040" indent="-682040">
              <a:lnSpc>
                <a:spcPct val="150000"/>
              </a:lnSpc>
              <a:buClr>
                <a:schemeClr val="accent2"/>
              </a:buClr>
            </a:pPr>
            <a:r>
              <a:rPr lang="en-GB" sz="1591" dirty="0">
                <a:solidFill>
                  <a:schemeClr val="bg1"/>
                </a:solidFill>
                <a:latin typeface="Century Gothic" panose="020B0502020202020204" pitchFamily="34" charset="0"/>
              </a:rPr>
              <a:t>‘Context’/ purpose of the language e.g., “Describing a thing or person”</a:t>
            </a:r>
          </a:p>
        </p:txBody>
      </p:sp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F0ED25CB-2991-8E46-B0F5-17DE2DAD340D}"/>
              </a:ext>
            </a:extLst>
          </p:cNvPr>
          <p:cNvSpPr/>
          <p:nvPr/>
        </p:nvSpPr>
        <p:spPr>
          <a:xfrm>
            <a:off x="1541967" y="872305"/>
            <a:ext cx="2155424" cy="1396586"/>
          </a:xfrm>
          <a:prstGeom prst="wedgeRectCallout">
            <a:avLst>
              <a:gd name="adj1" fmla="val 106435"/>
              <a:gd name="adj2" fmla="val 100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2"/>
              </a:buClr>
            </a:pPr>
            <a:r>
              <a:rPr lang="en-GB" sz="1591" dirty="0">
                <a:solidFill>
                  <a:schemeClr val="bg1"/>
                </a:solidFill>
                <a:latin typeface="Century Gothic" panose="020B0502020202020204" pitchFamily="34" charset="0"/>
              </a:rPr>
              <a:t>Systematic revisiting of vocabulary, about every 3 and  9 weeks</a:t>
            </a:r>
          </a:p>
        </p:txBody>
      </p:sp>
      <p:sp>
        <p:nvSpPr>
          <p:cNvPr id="14" name="Punched Tape 13">
            <a:extLst>
              <a:ext uri="{FF2B5EF4-FFF2-40B4-BE49-F238E27FC236}">
                <a16:creationId xmlns:a16="http://schemas.microsoft.com/office/drawing/2014/main" id="{4C9E9FA4-1919-C944-9DE1-250426764A0C}"/>
              </a:ext>
            </a:extLst>
          </p:cNvPr>
          <p:cNvSpPr/>
          <p:nvPr/>
        </p:nvSpPr>
        <p:spPr>
          <a:xfrm>
            <a:off x="5889980" y="5273519"/>
            <a:ext cx="4723976" cy="55681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2040" indent="-682040">
              <a:lnSpc>
                <a:spcPct val="150000"/>
              </a:lnSpc>
              <a:buClr>
                <a:schemeClr val="accent2"/>
              </a:buClr>
            </a:pPr>
            <a:r>
              <a:rPr lang="en-GB" sz="1591" dirty="0">
                <a:solidFill>
                  <a:schemeClr val="bg1"/>
                </a:solidFill>
                <a:latin typeface="Century Gothic" panose="020B0502020202020204" pitchFamily="34" charset="0"/>
              </a:rPr>
              <a:t>Weeks set aside for work on ‘rich texts’</a:t>
            </a:r>
          </a:p>
        </p:txBody>
      </p:sp>
      <p:sp>
        <p:nvSpPr>
          <p:cNvPr id="15" name="Explosion 2 14">
            <a:extLst>
              <a:ext uri="{FF2B5EF4-FFF2-40B4-BE49-F238E27FC236}">
                <a16:creationId xmlns:a16="http://schemas.microsoft.com/office/drawing/2014/main" id="{4B18642D-18ED-F145-AD0E-92849F6B4B59}"/>
              </a:ext>
            </a:extLst>
          </p:cNvPr>
          <p:cNvSpPr/>
          <p:nvPr/>
        </p:nvSpPr>
        <p:spPr>
          <a:xfrm>
            <a:off x="3697391" y="0"/>
            <a:ext cx="3726114" cy="259157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GB" sz="1591" dirty="0">
                <a:solidFill>
                  <a:schemeClr val="bg1"/>
                </a:solidFill>
                <a:latin typeface="Century Gothic" panose="020B0502020202020204" pitchFamily="34" charset="0"/>
              </a:rPr>
              <a:t>Sounds of the language practice every lesson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FCDDC220-C149-EE4B-8AAC-C1D3C87BE2F3}"/>
              </a:ext>
            </a:extLst>
          </p:cNvPr>
          <p:cNvSpPr/>
          <p:nvPr/>
        </p:nvSpPr>
        <p:spPr>
          <a:xfrm>
            <a:off x="9521093" y="3660836"/>
            <a:ext cx="2155424" cy="1396586"/>
          </a:xfrm>
          <a:prstGeom prst="wedgeRectCallout">
            <a:avLst>
              <a:gd name="adj1" fmla="val -56"/>
              <a:gd name="adj2" fmla="val -76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2"/>
              </a:buClr>
            </a:pPr>
            <a:r>
              <a:rPr lang="en-GB" sz="1591" dirty="0">
                <a:solidFill>
                  <a:schemeClr val="bg1"/>
                </a:solidFill>
                <a:latin typeface="Century Gothic" panose="020B0502020202020204" pitchFamily="34" charset="0"/>
              </a:rPr>
              <a:t>Detailed notes for teachers</a:t>
            </a:r>
          </a:p>
        </p:txBody>
      </p:sp>
    </p:spTree>
    <p:extLst>
      <p:ext uri="{BB962C8B-B14F-4D97-AF65-F5344CB8AC3E}">
        <p14:creationId xmlns:p14="http://schemas.microsoft.com/office/powerpoint/2010/main" val="41916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 animBg="1"/>
      <p:bldP spid="6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B5CB-EB25-F54E-BEC7-D1215C2A1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86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Schemes of Work- Resources Tab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614D12-40C1-DB47-9E69-ED931AC2E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47" y="2230123"/>
            <a:ext cx="11315700" cy="2641600"/>
          </a:xfrm>
          <a:prstGeom prst="rect">
            <a:avLst/>
          </a:prstGeom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891D07AC-18E2-0640-B1BB-C6D20C8E2328}"/>
              </a:ext>
            </a:extLst>
          </p:cNvPr>
          <p:cNvSpPr/>
          <p:nvPr/>
        </p:nvSpPr>
        <p:spPr>
          <a:xfrm>
            <a:off x="397646" y="4354252"/>
            <a:ext cx="5461977" cy="1920324"/>
          </a:xfrm>
          <a:prstGeom prst="wedgeEllipseCallout">
            <a:avLst>
              <a:gd name="adj1" fmla="val -22822"/>
              <a:gd name="adj2" fmla="val -780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2040" indent="-682040">
              <a:lnSpc>
                <a:spcPct val="150000"/>
              </a:lnSpc>
              <a:buClr>
                <a:schemeClr val="accent2"/>
              </a:buClr>
            </a:pP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Links to full lesson power point for each week</a:t>
            </a:r>
          </a:p>
        </p:txBody>
      </p:sp>
      <p:sp>
        <p:nvSpPr>
          <p:cNvPr id="7" name="Explosion 2 6">
            <a:extLst>
              <a:ext uri="{FF2B5EF4-FFF2-40B4-BE49-F238E27FC236}">
                <a16:creationId xmlns:a16="http://schemas.microsoft.com/office/drawing/2014/main" id="{95523BE0-08FD-104C-83BB-EBAAD9F51E0F}"/>
              </a:ext>
            </a:extLst>
          </p:cNvPr>
          <p:cNvSpPr/>
          <p:nvPr/>
        </p:nvSpPr>
        <p:spPr>
          <a:xfrm>
            <a:off x="3881535" y="0"/>
            <a:ext cx="6692060" cy="487172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Vocab homework - audio practice: Listening &amp; Speaking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C251071C-A1DF-E74D-8F08-E0827BE98A42}"/>
              </a:ext>
            </a:extLst>
          </p:cNvPr>
          <p:cNvSpPr/>
          <p:nvPr/>
        </p:nvSpPr>
        <p:spPr>
          <a:xfrm>
            <a:off x="5859624" y="2832845"/>
            <a:ext cx="6294276" cy="3362682"/>
          </a:xfrm>
          <a:prstGeom prst="wedgeRectCallout">
            <a:avLst>
              <a:gd name="adj1" fmla="val 17161"/>
              <a:gd name="adj2" fmla="val -627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2"/>
              </a:buClr>
            </a:pP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Links to a free digital online game ‘Gaming Grammar’</a:t>
            </a:r>
          </a:p>
          <a:p>
            <a:pPr>
              <a:buClr>
                <a:schemeClr val="accent2"/>
              </a:buClr>
            </a:pP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https://ncelp.org/resources/gaming-grammar/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Clr>
                <a:schemeClr val="accent2"/>
              </a:buClr>
            </a:pP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Available via: </a:t>
            </a:r>
          </a:p>
          <a:p>
            <a:pPr>
              <a:buClr>
                <a:schemeClr val="accent2"/>
              </a:buClr>
            </a:pP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Web browser</a:t>
            </a:r>
          </a:p>
          <a:p>
            <a:pPr>
              <a:buClr>
                <a:schemeClr val="accent2"/>
              </a:buClr>
            </a:pP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Apple app (</a:t>
            </a:r>
            <a:r>
              <a:rPr lang="en-GB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ipads</a:t>
            </a: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  <a:p>
            <a:pPr>
              <a:buClr>
                <a:schemeClr val="accent2"/>
              </a:buClr>
            </a:pP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Google Play Store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19D880-E089-F648-98A1-3FB07128645B}"/>
              </a:ext>
            </a:extLst>
          </p:cNvPr>
          <p:cNvSpPr/>
          <p:nvPr/>
        </p:nvSpPr>
        <p:spPr>
          <a:xfrm>
            <a:off x="4477595" y="502968"/>
            <a:ext cx="6096000" cy="455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2040" indent="-682040">
              <a:lnSpc>
                <a:spcPct val="150000"/>
              </a:lnSpc>
              <a:buClr>
                <a:schemeClr val="accent2"/>
              </a:buClr>
            </a:pP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63A689C3-7E7D-6D4B-8938-8ADF181A9B12}"/>
              </a:ext>
            </a:extLst>
          </p:cNvPr>
          <p:cNvSpPr/>
          <p:nvPr/>
        </p:nvSpPr>
        <p:spPr>
          <a:xfrm>
            <a:off x="397646" y="0"/>
            <a:ext cx="3801130" cy="2829476"/>
          </a:xfrm>
          <a:prstGeom prst="wedgeRectCallout">
            <a:avLst>
              <a:gd name="adj1" fmla="val 82286"/>
              <a:gd name="adj2" fmla="val 47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2"/>
              </a:buClr>
            </a:pP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Sets of vocab on Quizlet - reading, writing, listening. </a:t>
            </a:r>
          </a:p>
          <a:p>
            <a:pPr>
              <a:buClr>
                <a:schemeClr val="accent2"/>
              </a:buClr>
            </a:pP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For learning prior to next lesson, in which that same  vocabulary is practised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8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39E91-D9F9-874A-9929-DE21C4C69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1" y="1825625"/>
            <a:ext cx="113087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Planning practice: NCELP Schemes of Work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sz="3600" b="1" dirty="0"/>
              <a:t>Choosing which words to teach: “high frequency”</a:t>
            </a:r>
          </a:p>
          <a:p>
            <a:pPr marL="742950" indent="-742950">
              <a:buFont typeface="+mj-lt"/>
              <a:buAutoNum type="arabicPeriod"/>
            </a:pPr>
            <a:endParaRPr lang="en-US" sz="3600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Checking consolidation: NCELP tests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9D588A-4C9B-6249-BD08-31649548C313}"/>
              </a:ext>
            </a:extLst>
          </p:cNvPr>
          <p:cNvSpPr txBox="1"/>
          <p:nvPr/>
        </p:nvSpPr>
        <p:spPr>
          <a:xfrm>
            <a:off x="8595822" y="1768636"/>
            <a:ext cx="751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8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</a:t>
            </a:r>
            <a:endParaRPr lang="en-GB" sz="4400" b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42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16DE7-4D99-724C-A80A-B80D9954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0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How many words in a text do you know if you know very high frequency words?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0AFDF5-AD2E-6C4D-9638-390331404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2"/>
          <a:stretch/>
        </p:blipFill>
        <p:spPr>
          <a:xfrm>
            <a:off x="838200" y="2081853"/>
            <a:ext cx="8835260" cy="28887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E75B4A-C7A6-3E4A-963F-FE9569C48B24}"/>
              </a:ext>
            </a:extLst>
          </p:cNvPr>
          <p:cNvSpPr txBox="1"/>
          <p:nvPr/>
        </p:nvSpPr>
        <p:spPr>
          <a:xfrm>
            <a:off x="577101" y="5031899"/>
            <a:ext cx="3268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</a:t>
            </a:r>
            <a:r>
              <a:rPr lang="en-GB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General conversation  </a:t>
            </a:r>
            <a:br>
              <a:rPr lang="en-GB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GB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 More formal speech – e.g. lectures</a:t>
            </a:r>
            <a:br>
              <a:rPr lang="en-GB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GB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 Written language </a:t>
            </a:r>
            <a:endParaRPr lang="en-GB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885D6F-CC09-E141-924B-EE075F8B5784}"/>
              </a:ext>
            </a:extLst>
          </p:cNvPr>
          <p:cNvSpPr/>
          <p:nvPr/>
        </p:nvSpPr>
        <p:spPr>
          <a:xfrm>
            <a:off x="5116010" y="5800874"/>
            <a:ext cx="68194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Milton, J. (2009) </a:t>
            </a:r>
            <a:r>
              <a:rPr lang="en-GB" sz="11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Measuring second language vocabulary acquisition </a:t>
            </a:r>
            <a:r>
              <a:rPr lang="en-GB" sz="11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(p. 58). Multilingual Matters.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E5D5DE-BB37-594F-A727-B176BA233134}"/>
              </a:ext>
            </a:extLst>
          </p:cNvPr>
          <p:cNvSpPr/>
          <p:nvPr/>
        </p:nvSpPr>
        <p:spPr>
          <a:xfrm>
            <a:off x="991893" y="2510726"/>
            <a:ext cx="1508240" cy="1598288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07ED25-5DA2-A948-BFD7-0A36C788257E}"/>
              </a:ext>
            </a:extLst>
          </p:cNvPr>
          <p:cNvSpPr/>
          <p:nvPr/>
        </p:nvSpPr>
        <p:spPr>
          <a:xfrm>
            <a:off x="4773445" y="1974210"/>
            <a:ext cx="1326272" cy="1109063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773927-4F20-824B-88AD-BB7105D02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4515" y="4031220"/>
            <a:ext cx="2930990" cy="16470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EA41C1E-9E5D-674D-807F-17EEBFE213BD}"/>
              </a:ext>
            </a:extLst>
          </p:cNvPr>
          <p:cNvSpPr/>
          <p:nvPr/>
        </p:nvSpPr>
        <p:spPr>
          <a:xfrm>
            <a:off x="6735337" y="1974209"/>
            <a:ext cx="2938123" cy="973649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7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826" y="860425"/>
            <a:ext cx="8651875" cy="4524315"/>
          </a:xfrm>
          <a:prstGeom prst="rect">
            <a:avLst/>
          </a:prstGeom>
          <a:solidFill>
            <a:schemeClr val="bg1">
              <a:alpha val="77000"/>
            </a:schemeClr>
          </a:solidFill>
          <a:ln w="38100">
            <a:solidFill>
              <a:srgbClr val="FF9966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Actually, I have _____ my mind and heart for what I ought to say to you today.  I have asked myself what I wish I had known at my own _____, and what important lessons I have learned in the number of years that have _____ between that day and this.</a:t>
            </a:r>
          </a:p>
          <a:p>
            <a:pPr>
              <a:defRPr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 have come up with two answers on this wonderful day, when we are gathered together to _____ your academic success.  I have decided to talk to you about the benefits of failure; and, as you stand on the _____ of what is sometimes called real life, I want to _____ the _____ importance of _____.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5542325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Words ≥ 2K removed (92.5% coverage)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6D598-CE98-E545-9252-1A9FF117B0E0}"/>
              </a:ext>
            </a:extLst>
          </p:cNvPr>
          <p:cNvSpPr txBox="1"/>
          <p:nvPr/>
        </p:nvSpPr>
        <p:spPr>
          <a:xfrm>
            <a:off x="1560513" y="244344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Full text: J. K. Rowling – Harvard Commencement Address, 2011: </a:t>
            </a:r>
            <a:br>
              <a:rPr lang="en-GB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b="1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Fringe Benefits of Failure and the Importance of Imagination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8682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39E91-D9F9-874A-9929-DE21C4C69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1" y="1825625"/>
            <a:ext cx="113087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Planning practice: NCELP Schemes of Work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Choosing which words to teach: “high frequency”</a:t>
            </a:r>
          </a:p>
          <a:p>
            <a:pPr marL="742950" indent="-742950">
              <a:buFont typeface="+mj-lt"/>
              <a:buAutoNum type="arabicPeriod"/>
            </a:pPr>
            <a:endParaRPr lang="en-US" sz="3600" b="1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Checking consolidation of knowledge: NCELP tests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8BDA63-6004-A148-A477-9465CA1D50F8}"/>
              </a:ext>
            </a:extLst>
          </p:cNvPr>
          <p:cNvSpPr txBox="1"/>
          <p:nvPr/>
        </p:nvSpPr>
        <p:spPr>
          <a:xfrm>
            <a:off x="8595822" y="1768636"/>
            <a:ext cx="751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8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</a:t>
            </a:r>
            <a:endParaRPr lang="en-GB" sz="4400" b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6C5563-1D41-3547-89E5-16546116DF7E}"/>
              </a:ext>
            </a:extLst>
          </p:cNvPr>
          <p:cNvSpPr txBox="1"/>
          <p:nvPr/>
        </p:nvSpPr>
        <p:spPr>
          <a:xfrm>
            <a:off x="10014567" y="2856129"/>
            <a:ext cx="751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8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</a:t>
            </a:r>
            <a:endParaRPr lang="en-GB" sz="4400" b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89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3105A-AF89-014A-9D31-5051FAF60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786" y="1816262"/>
            <a:ext cx="8365749" cy="1123049"/>
          </a:xfrm>
        </p:spPr>
        <p:txBody>
          <a:bodyPr>
            <a:normAutofit/>
          </a:bodyPr>
          <a:lstStyle/>
          <a:p>
            <a:r>
              <a:rPr lang="en-GB" dirty="0"/>
              <a:t>NCELP tests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6BD64-9B0C-444C-996E-395D12DCD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8786" y="3199475"/>
            <a:ext cx="8365749" cy="2046750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/>
              <a:t>For more on the principles of assessment and how it aligns with NCELP SOW, see short CPD sessions with voiceovers from NCELP colleagues: </a:t>
            </a:r>
          </a:p>
          <a:p>
            <a:endParaRPr lang="en-GB" sz="2000" dirty="0"/>
          </a:p>
          <a:p>
            <a:pPr marL="466618" indent="-466618">
              <a:buAutoNum type="romanLcParenR"/>
            </a:pPr>
            <a:r>
              <a:rPr lang="en-GB" sz="2000" u="sng" dirty="0">
                <a:hlinkClick r:id="rId3"/>
              </a:rPr>
              <a:t>Phonics</a:t>
            </a:r>
            <a:r>
              <a:rPr lang="en-GB" sz="2000" dirty="0"/>
              <a:t> </a:t>
            </a:r>
          </a:p>
          <a:p>
            <a:pPr marL="466618" indent="-466618">
              <a:buAutoNum type="romanLcParenR"/>
            </a:pPr>
            <a:r>
              <a:rPr lang="en-GB" sz="2000" u="sng" dirty="0">
                <a:hlinkClick r:id="rId4"/>
              </a:rPr>
              <a:t>Vocabulary</a:t>
            </a:r>
            <a:r>
              <a:rPr lang="en-GB" sz="2000" dirty="0"/>
              <a:t> </a:t>
            </a:r>
          </a:p>
          <a:p>
            <a:pPr marL="466618" indent="-466618">
              <a:buAutoNum type="romanLcParenR"/>
            </a:pPr>
            <a:r>
              <a:rPr lang="en-GB" sz="2000" u="sng" dirty="0">
                <a:hlinkClick r:id="rId5"/>
              </a:rPr>
              <a:t>Grammar</a:t>
            </a:r>
            <a:r>
              <a:rPr lang="en-GB" sz="2000" dirty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27292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solidFill>
              <a:srgbClr val="002060"/>
            </a:solidFill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CELP_template.pptx" id="{851E8A6A-D5BB-4C26-B157-3EC16E233918}" vid="{8BFF32F4-6F0A-4FC3-899B-73F2A33C23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NCELP_template (3)</Template>
  <TotalTime>2754</TotalTime>
  <Words>2709</Words>
  <Application>Microsoft Macintosh PowerPoint</Application>
  <PresentationFormat>Widescreen</PresentationFormat>
  <Paragraphs>279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SimSun</vt:lpstr>
      <vt:lpstr>Arial</vt:lpstr>
      <vt:lpstr>Calibri</vt:lpstr>
      <vt:lpstr>Century Gothic</vt:lpstr>
      <vt:lpstr>华文仿宋</vt:lpstr>
      <vt:lpstr>Times New Roman</vt:lpstr>
      <vt:lpstr>Tw Cen MT</vt:lpstr>
      <vt:lpstr>Wingdings</vt:lpstr>
      <vt:lpstr>Wingdings 3</vt:lpstr>
      <vt:lpstr>1_Office Theme</vt:lpstr>
      <vt:lpstr>Consolidating knowledge and making practice meaningful </vt:lpstr>
      <vt:lpstr>In this session…(continued from the plenary…)</vt:lpstr>
      <vt:lpstr>PowerPoint Presentation</vt:lpstr>
      <vt:lpstr>Schemes of Work- Resources Tab</vt:lpstr>
      <vt:lpstr>PowerPoint Presentation</vt:lpstr>
      <vt:lpstr>How many words in a text do you know if you know very high frequency words? </vt:lpstr>
      <vt:lpstr>PowerPoint Presentation</vt:lpstr>
      <vt:lpstr>PowerPoint Presentation</vt:lpstr>
      <vt:lpstr>NCELP tests</vt:lpstr>
      <vt:lpstr>Two types of tests</vt:lpstr>
      <vt:lpstr>PowerPoint Presentation</vt:lpstr>
      <vt:lpstr>Question type 1</vt:lpstr>
      <vt:lpstr>Question type 2</vt:lpstr>
      <vt:lpstr>Question type 3</vt:lpstr>
      <vt:lpstr>Question type 4</vt:lpstr>
      <vt:lpstr>Achievement test – Phonics  Listening -&gt; writing </vt:lpstr>
      <vt:lpstr>Achievement test – Phonics Reading -&gt; speaking</vt:lpstr>
      <vt:lpstr>Achievement test – Grammar  Listening</vt:lpstr>
      <vt:lpstr>Achievement test – Grammar  Reading</vt:lpstr>
      <vt:lpstr>Achievement test – Grammar  Writing</vt:lpstr>
      <vt:lpstr>Applying your Knowledge test: Reading</vt:lpstr>
      <vt:lpstr>Speaking</vt:lpstr>
      <vt:lpstr>Want to give a flavour of the tests to pupils? </vt:lpstr>
      <vt:lpstr>Links to tests, audio files, mark schemes</vt:lpstr>
      <vt:lpstr>Alignment with the wider scene</vt:lpstr>
      <vt:lpstr>Want to hear more from NCELP? </vt:lpstr>
      <vt:lpstr>Questions? Discussion? </vt:lpstr>
      <vt:lpstr>References</vt:lpstr>
      <vt:lpstr>References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NCELP PPT/presentation template </dc:title>
  <dc:creator>Rachel Hawkes</dc:creator>
  <cp:lastModifiedBy>Microsoft Office User</cp:lastModifiedBy>
  <cp:revision>129</cp:revision>
  <dcterms:created xsi:type="dcterms:W3CDTF">2021-03-05T18:57:24Z</dcterms:created>
  <dcterms:modified xsi:type="dcterms:W3CDTF">2021-03-17T13:50:23Z</dcterms:modified>
</cp:coreProperties>
</file>