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79" r:id="rId2"/>
    <p:sldId id="636" r:id="rId3"/>
    <p:sldId id="637" r:id="rId4"/>
    <p:sldId id="638" r:id="rId5"/>
    <p:sldId id="639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5193" autoAdjust="0"/>
  </p:normalViewPr>
  <p:slideViewPr>
    <p:cSldViewPr snapToGrid="0">
      <p:cViewPr varScale="1">
        <p:scale>
          <a:sx n="47" d="100"/>
          <a:sy n="47" d="100"/>
        </p:scale>
        <p:origin x="16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E2CE4-6C97-4453-BA1B-ECDB0C7A0B60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129F9-480D-45CB-B416-39743D64802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70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2 minutes</a:t>
            </a:r>
          </a:p>
          <a:p>
            <a:endParaRPr lang="fr-FR" b="1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Introduce </a:t>
            </a:r>
            <a:r>
              <a:rPr lang="en-GB" b="0" i="0" noProof="0" dirty="0"/>
              <a:t>negation with </a:t>
            </a:r>
            <a:r>
              <a:rPr lang="fr-FR" b="0" i="1" dirty="0"/>
              <a:t>ne…rien</a:t>
            </a:r>
            <a:r>
              <a:rPr lang="fr-FR" b="0" i="0" dirty="0"/>
              <a:t> and </a:t>
            </a:r>
            <a:r>
              <a:rPr lang="fr-FR" b="0" i="1" dirty="0"/>
              <a:t>ne…personne</a:t>
            </a:r>
            <a:endParaRPr lang="fr-FR" b="0" i="0" dirty="0"/>
          </a:p>
          <a:p>
            <a:endParaRPr lang="en-GB" b="1" i="0" noProof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  <a:endParaRPr lang="en-GB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1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Slide 1 of 2</a:t>
            </a:r>
          </a:p>
          <a:p>
            <a:r>
              <a:rPr lang="fr-FR" b="1" dirty="0"/>
              <a:t>Timing: 12 minutes</a:t>
            </a:r>
          </a:p>
          <a:p>
            <a:endParaRPr lang="fr-FR" b="1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Aural recognition of negation with </a:t>
            </a:r>
            <a:r>
              <a:rPr lang="fr-FR" b="0" i="1" dirty="0"/>
              <a:t>ne…rien </a:t>
            </a:r>
            <a:r>
              <a:rPr lang="fr-FR" b="0" i="0" dirty="0"/>
              <a:t>and </a:t>
            </a:r>
            <a:r>
              <a:rPr lang="fr-FR" b="0" i="1" dirty="0"/>
              <a:t>ne…personne</a:t>
            </a:r>
            <a:endParaRPr lang="fr-FR" b="0" i="0" dirty="0"/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the buttons on the left to play the audio.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listen and choose the correct option according to whether they hear </a:t>
            </a:r>
            <a:r>
              <a:rPr lang="en-GB" b="0" i="1" noProof="0" dirty="0"/>
              <a:t>ne</a:t>
            </a:r>
            <a:r>
              <a:rPr lang="en-GB" b="0" i="0" noProof="0" dirty="0"/>
              <a:t>. The verb is provided in English to support Foundation students.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the buttons on the right to listen to the full audio.</a:t>
            </a:r>
            <a:endParaRPr lang="en-GB" b="0" noProof="0" dirty="0"/>
          </a:p>
          <a:p>
            <a:endParaRPr lang="fr-FR" dirty="0"/>
          </a:p>
          <a:p>
            <a:r>
              <a:rPr lang="en-GB" b="1" noProof="0" dirty="0"/>
              <a:t>Transcript: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ne mange [rien le matin].</a:t>
            </a:r>
            <a:endParaRPr lang="fr-F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nage [tous les jours].</a:t>
            </a:r>
            <a:endParaRPr lang="fr-F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ne connais [personne dans cette école].</a:t>
            </a:r>
            <a:endParaRPr lang="fr-F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rencontre [des gens à la piscine].</a:t>
            </a:r>
            <a:endParaRPr lang="fr-F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dessine [les oiseaux dans le parc].</a:t>
            </a:r>
            <a:endParaRPr lang="fr-FR" b="0" dirty="0">
              <a:effectLst/>
            </a:endParaRPr>
          </a:p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18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fr-FR" b="1" dirty="0"/>
              <a:t>Slide 2 of 2</a:t>
            </a:r>
            <a:endParaRPr lang="fr-FR" b="1" dirty="0">
              <a:effectLst/>
            </a:endParaRPr>
          </a:p>
          <a:p>
            <a:endParaRPr lang="fr-FR" dirty="0"/>
          </a:p>
          <a:p>
            <a:r>
              <a:rPr lang="en-GB" b="1" noProof="0" dirty="0"/>
              <a:t>Transcript: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200" b="0" i="0" u="none" strike="noStrike" noProof="0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Les magasins ne vendent [rien ici].</a:t>
            </a:r>
            <a:endParaRPr lang="fr-FR" b="0" noProof="0" dirty="0">
              <a:effectLst/>
            </a:endParaRPr>
          </a:p>
          <a:p>
            <a:r>
              <a:rPr lang="fr-FR" noProof="0" dirty="0"/>
              <a:t>Je ne regrette [rien].</a:t>
            </a:r>
          </a:p>
          <a:p>
            <a:r>
              <a:rPr lang="fr-FR" noProof="0" dirty="0"/>
              <a:t>J’abandonne [ma vie au Canada].</a:t>
            </a:r>
          </a:p>
          <a:p>
            <a:r>
              <a:rPr lang="fr-FR" noProof="0" dirty="0"/>
              <a:t>Je n’interromps [personne au collège].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2"/>
                </a:solidFill>
              </a:rPr>
              <a:t>Je produis [de petits films pour les réseaux sociaux].</a:t>
            </a:r>
          </a:p>
          <a:p>
            <a:endParaRPr lang="fr-FR" noProof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41650-D3F0-41B0-AA9D-CF72DE37ED3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3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Higher version – contains some H only vocabulary</a:t>
            </a:r>
          </a:p>
          <a:p>
            <a:r>
              <a:rPr lang="en-GB" b="1" noProof="0" dirty="0"/>
              <a:t>Slide 1 of 2</a:t>
            </a:r>
          </a:p>
          <a:p>
            <a:r>
              <a:rPr lang="en-GB" b="1" noProof="0" dirty="0"/>
              <a:t>Timing: 12 minutes</a:t>
            </a:r>
          </a:p>
          <a:p>
            <a:endParaRPr lang="fr-FR" b="1" dirty="0"/>
          </a:p>
          <a:p>
            <a:r>
              <a:rPr lang="fr-FR" b="1" dirty="0"/>
              <a:t>Aim: </a:t>
            </a:r>
            <a:r>
              <a:rPr lang="en-GB" b="0" noProof="0" dirty="0"/>
              <a:t>Aural recognition of negation with </a:t>
            </a:r>
            <a:r>
              <a:rPr lang="fr-FR" b="0" i="1" dirty="0"/>
              <a:t>ne…rien </a:t>
            </a:r>
            <a:r>
              <a:rPr lang="fr-FR" b="0" i="0" dirty="0"/>
              <a:t>and </a:t>
            </a:r>
            <a:r>
              <a:rPr lang="fr-FR" b="0" i="1" dirty="0"/>
              <a:t>ne…personne.</a:t>
            </a:r>
            <a:endParaRPr lang="fr-FR" b="0" i="0" dirty="0"/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the buttons on the left to play the audio.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listen and choose the correct option according to whether they hear </a:t>
            </a:r>
            <a:r>
              <a:rPr lang="en-GB" b="0" i="1" noProof="0" dirty="0"/>
              <a:t>ne</a:t>
            </a:r>
            <a:r>
              <a:rPr lang="en-GB" b="0" i="0" noProof="0" dirty="0"/>
              <a:t>. Click to reveal answers.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listen again and note the verb in English.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the English.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the buttons on the right to listen to the full audio.</a:t>
            </a:r>
            <a:endParaRPr lang="en-GB" b="0" noProof="0" dirty="0"/>
          </a:p>
          <a:p>
            <a:endParaRPr lang="fr-FR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noProof="0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Transcript: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ne mange [rien le matin].</a:t>
            </a:r>
            <a:endParaRPr lang="fr-F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nage [tous les jours].</a:t>
            </a:r>
            <a:endParaRPr lang="fr-F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ne connais [personne dans cette école].</a:t>
            </a:r>
            <a:endParaRPr lang="fr-F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rencontre [des gens à la piscine].</a:t>
            </a:r>
            <a:endParaRPr lang="fr-F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800" b="0" i="0" u="none" strike="noStrike" dirty="0">
                <a:solidFill>
                  <a:srgbClr val="1F4E79"/>
                </a:solidFill>
                <a:effectLst/>
                <a:latin typeface="Century Gothic" panose="020B0502020202020204" pitchFamily="34" charset="0"/>
              </a:rPr>
              <a:t>Je dessine [les oiseaux dans le parc].</a:t>
            </a:r>
            <a:endParaRPr lang="fr-FR" b="0" dirty="0">
              <a:effectLst/>
            </a:endParaRPr>
          </a:p>
          <a:p>
            <a:br>
              <a:rPr lang="fr-FR" dirty="0"/>
            </a:b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93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noProof="0" dirty="0"/>
              <a:t>Higher version – contains some H </a:t>
            </a:r>
            <a:r>
              <a:rPr lang="en-GB" sz="1800" b="1" noProof="0"/>
              <a:t>only vocabulary</a:t>
            </a:r>
            <a:endParaRPr lang="en-GB" sz="1800" b="1" noProof="0" dirty="0"/>
          </a:p>
          <a:p>
            <a:r>
              <a:rPr lang="en-GB" sz="1800" b="1" noProof="0" dirty="0"/>
              <a:t>Slide 2 of 2</a:t>
            </a:r>
            <a:endParaRPr lang="en-GB" sz="1800" b="1" noProof="0" dirty="0">
              <a:effectLst/>
            </a:endParaRPr>
          </a:p>
          <a:p>
            <a:br>
              <a:rPr lang="fr-FR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41650-D3F0-41B0-AA9D-CF72DE37ED3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66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12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new and revisited vocabulary in the context of revisited grammar.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translate the sentences into French. 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Sentences 7-8 contain Higher vocabulary, so they can be omitted by Foundation students, or they could attempt them with the Higher vocabulary glossed on the whiteboard or on a sheet, although they would need extra support with the use of the plural direct object pronoun </a:t>
            </a:r>
            <a:r>
              <a:rPr lang="en-GB" b="0" i="1" noProof="0" dirty="0"/>
              <a:t>les</a:t>
            </a:r>
            <a:r>
              <a:rPr lang="en-GB" b="0" i="0" noProof="0" dirty="0"/>
              <a:t>.</a:t>
            </a:r>
            <a:endParaRPr lang="en-GB" b="0" noProof="0" dirty="0"/>
          </a:p>
          <a:p>
            <a:pPr marL="228600" indent="-228600">
              <a:buAutoNum type="arabicPeriod"/>
            </a:pPr>
            <a:r>
              <a:rPr lang="en-GB" b="0" noProof="0" dirty="0"/>
              <a:t>Click to reveal answers.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571446-7954-414E-9DB8-BF1D36218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7F76C-DA5B-49DF-A177-918DB6A6C2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478" y="6483598"/>
            <a:ext cx="2274092" cy="21287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FCC4F5-9CCC-4717-BE70-2F72AABF9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538" y="5329486"/>
            <a:ext cx="2974975" cy="115411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2FBAE8-A440-4E2A-AF34-22068D446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2796466"/>
            <a:ext cx="4864546" cy="4793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55EDF1-BA5E-4B1D-BBC1-D461B67A84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538" y="1952625"/>
            <a:ext cx="6640512" cy="844550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72950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ss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66587BCE-A7F1-4179-89F8-2398719317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8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34193" y="1260306"/>
            <a:ext cx="11123613" cy="46878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486051-81AD-43B6-AD4C-7A61DE5F9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5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58800" y="461639"/>
            <a:ext cx="11123613" cy="543313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chart</a:t>
            </a:r>
          </a:p>
        </p:txBody>
      </p:sp>
    </p:spTree>
    <p:extLst>
      <p:ext uri="{BB962C8B-B14F-4D97-AF65-F5344CB8AC3E}">
        <p14:creationId xmlns:p14="http://schemas.microsoft.com/office/powerpoint/2010/main" val="363667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36ABA6E-0756-48F7-A625-8EA2220E62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9128" y="170715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F06B0192-1A5A-4B80-AF1C-5C776E39E9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82563" y="2754077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0221A15-F26C-497D-8296-4787B600AC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5937" y="3860634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9D6B932B-8B45-4FFA-BDD8-9AB30FB5BC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9189" y="5076521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C27C6324-C464-44F5-B791-ACE63B3AC4C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8720" y="172040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0A13D7AE-E34F-4CDB-AAF4-C132357CC51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92155" y="2767329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964E7422-ADB1-4670-A633-1C8F2D04D79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85529" y="387388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C3ECA795-2EFA-4A36-949F-E8B4DE4C841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98781" y="5089773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8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9994A4A-D944-41F2-8DEA-F17F60432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034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E1EE79E-FB38-4A37-BA9B-631DCFF801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9401" y="132777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3CECB09-ECFC-4213-8BBB-5E3A94F6E4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72836" y="2374699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599634D-BD6D-4834-A7C9-980C8B48934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66210" y="348125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6DC617B-6FDE-4A8F-B7D5-282D64FD78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9462" y="4697143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A456C8A-BE46-4D0F-8213-46E52C20CD6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98993" y="1341030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5766683-7AC3-4E4F-A9A7-9EDC76C39CE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82428" y="2387951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65416C-6A60-4818-972A-2F8D549106C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5802" y="349450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B48A780-5959-4411-94B3-5C6A479C2B6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89054" y="4710395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8498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50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2799C8-81C0-4519-88E3-F9A241FAF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063" y="1065213"/>
            <a:ext cx="11514137" cy="5105400"/>
          </a:xfrm>
        </p:spPr>
        <p:txBody>
          <a:bodyPr/>
          <a:lstStyle>
            <a:lvl1pPr marL="0" indent="0">
              <a:buNone/>
              <a:defRPr sz="2400">
                <a:solidFill>
                  <a:srgbClr val="525050"/>
                </a:solidFill>
              </a:defRPr>
            </a:lvl1pPr>
            <a:lvl2pPr marL="457200" indent="0">
              <a:buNone/>
              <a:defRPr sz="2200">
                <a:solidFill>
                  <a:srgbClr val="525050"/>
                </a:solidFill>
              </a:defRPr>
            </a:lvl2pPr>
            <a:lvl3pPr marL="914400" indent="0">
              <a:buNone/>
              <a:defRPr>
                <a:solidFill>
                  <a:srgbClr val="525050"/>
                </a:solidFill>
              </a:defRPr>
            </a:lvl3pPr>
            <a:lvl4pPr marL="1371600" indent="0">
              <a:buNone/>
              <a:defRPr>
                <a:solidFill>
                  <a:srgbClr val="525050"/>
                </a:solidFill>
              </a:defRPr>
            </a:lvl4pPr>
            <a:lvl5pPr marL="1828800" indent="0">
              <a:buNone/>
              <a:defRPr sz="1600">
                <a:solidFill>
                  <a:srgbClr val="525050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5626083-07F5-422B-BAF9-8C03F4F10D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17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C91D381-37F9-4BE8-A2AB-C70829F37D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531" y="212956"/>
            <a:ext cx="11691690" cy="601916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70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1198563"/>
            <a:ext cx="10733087" cy="464343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table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BAD87-395B-431E-B3EE-E8110C1FE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705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479394"/>
            <a:ext cx="10733087" cy="5362606"/>
          </a:xfrm>
        </p:spPr>
        <p:txBody>
          <a:bodyPr/>
          <a:lstStyle>
            <a:lvl1pPr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icon to edit table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13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445599D-3087-4CD8-84AE-3226DD418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4D76083-378C-4F18-A41A-DF691C5BB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C96604B-D187-48EB-B216-EF8EB1032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5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CBF304C-CE99-40D8-AB7A-30072AC4C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1024D67-5226-41E5-A06A-E4C244D078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27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Gloss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535C424-5B8D-4C9E-A5A7-5D9ABAD23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75DCF8-1088-417D-A2D4-5DAC15A25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96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8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2505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7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7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audio" Target="../media/audio13.wav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7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7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audio" Target="../media/audio13.wav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2133507C-E540-E413-F64B-F834F8CA8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304" y="4064370"/>
            <a:ext cx="1926544" cy="22336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5AF125-D6C6-E39A-177B-079738A3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7051431" cy="647577"/>
          </a:xfrm>
        </p:spPr>
        <p:txBody>
          <a:bodyPr>
            <a:normAutofit/>
          </a:bodyPr>
          <a:lstStyle/>
          <a:p>
            <a:r>
              <a:rPr lang="en-GB"/>
              <a:t>Saying ‘nothing’ and ‘no one’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3804C-8D80-F12F-2EE6-604224DEC66A}"/>
              </a:ext>
            </a:extLst>
          </p:cNvPr>
          <p:cNvSpPr txBox="1"/>
          <p:nvPr/>
        </p:nvSpPr>
        <p:spPr>
          <a:xfrm>
            <a:off x="192503" y="926757"/>
            <a:ext cx="113245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nothing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we use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 … rien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verb in short form goes in between the two parts of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 … rien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6AA2A-071D-4341-B80A-1AF67DFD0928}"/>
              </a:ext>
            </a:extLst>
          </p:cNvPr>
          <p:cNvSpPr txBox="1"/>
          <p:nvPr/>
        </p:nvSpPr>
        <p:spPr>
          <a:xfrm>
            <a:off x="192503" y="1785464"/>
            <a:ext cx="279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fait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71CCEE-69D3-4136-B990-CEE1F28E5B67}"/>
              </a:ext>
            </a:extLst>
          </p:cNvPr>
          <p:cNvSpPr txBox="1"/>
          <p:nvPr/>
        </p:nvSpPr>
        <p:spPr>
          <a:xfrm>
            <a:off x="192503" y="2347324"/>
            <a:ext cx="4760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chien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veut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rien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manger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66209-8031-D642-BBCA-6F76F6E999DD}"/>
              </a:ext>
            </a:extLst>
          </p:cNvPr>
          <p:cNvSpPr txBox="1"/>
          <p:nvPr/>
        </p:nvSpPr>
        <p:spPr>
          <a:xfrm>
            <a:off x="192504" y="3298670"/>
            <a:ext cx="11324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 one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we use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 … personne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works the same way in single-verb structures.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121948-18A5-CFE4-E592-77AF789FC95A}"/>
              </a:ext>
            </a:extLst>
          </p:cNvPr>
          <p:cNvSpPr txBox="1"/>
          <p:nvPr/>
        </p:nvSpPr>
        <p:spPr>
          <a:xfrm>
            <a:off x="192503" y="4183724"/>
            <a:ext cx="3637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aide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personne.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4289D-50BA-BD38-534F-96DAE333BFDD}"/>
              </a:ext>
            </a:extLst>
          </p:cNvPr>
          <p:cNvSpPr txBox="1"/>
          <p:nvPr/>
        </p:nvSpPr>
        <p:spPr>
          <a:xfrm>
            <a:off x="192503" y="5469581"/>
            <a:ext cx="5129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Nous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allons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dessiner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personne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CBE3FF-6926-79D8-93CF-176A30213442}"/>
              </a:ext>
            </a:extLst>
          </p:cNvPr>
          <p:cNvSpPr txBox="1"/>
          <p:nvPr/>
        </p:nvSpPr>
        <p:spPr>
          <a:xfrm>
            <a:off x="192503" y="4953859"/>
            <a:ext cx="8069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two-verb structures,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personne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goes to the end.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4F23F-53C6-139A-8B8B-C212B4234F2B}"/>
              </a:ext>
            </a:extLst>
          </p:cNvPr>
          <p:cNvSpPr txBox="1"/>
          <p:nvPr/>
        </p:nvSpPr>
        <p:spPr>
          <a:xfrm>
            <a:off x="5149519" y="1785464"/>
            <a:ext cx="7022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She does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nothing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./She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doesn’t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anything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8A935A-D3BC-F5D4-8E0F-2BFADF26ED23}"/>
              </a:ext>
            </a:extLst>
          </p:cNvPr>
          <p:cNvSpPr txBox="1"/>
          <p:nvPr/>
        </p:nvSpPr>
        <p:spPr>
          <a:xfrm>
            <a:off x="5149519" y="2347324"/>
            <a:ext cx="7022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dog wants to eat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nothing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dog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doesn’t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want to eat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anything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62D18-7A05-76B3-4B3A-64CCFCCB9892}"/>
              </a:ext>
            </a:extLst>
          </p:cNvPr>
          <p:cNvSpPr txBox="1"/>
          <p:nvPr/>
        </p:nvSpPr>
        <p:spPr>
          <a:xfrm>
            <a:off x="5149519" y="4183724"/>
            <a:ext cx="5630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 help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 one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./I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don’t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help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anyone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55A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F4AB2F-76D2-1A97-4588-900CB519D91B}"/>
              </a:ext>
            </a:extLst>
          </p:cNvPr>
          <p:cNvSpPr txBox="1"/>
          <p:nvPr/>
        </p:nvSpPr>
        <p:spPr>
          <a:xfrm>
            <a:off x="5149519" y="5469581"/>
            <a:ext cx="66776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are going to draw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 one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aren’t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going to draw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anyone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E402C644-4750-82BE-F2EA-393A07B44249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39DCD14-74FF-2A32-A6A0-0DB188BF3B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3"/>
          <a:stretch/>
        </p:blipFill>
        <p:spPr>
          <a:xfrm>
            <a:off x="10717182" y="4830702"/>
            <a:ext cx="999005" cy="11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64FB42-9532-5718-A15A-A9439192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</a:t>
            </a:r>
            <a:r>
              <a:rPr lang="fr-FR"/>
              <a:t>nouvelle vie</a:t>
            </a:r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CDDFC-E133-8859-D868-7CB6230C577A}"/>
              </a:ext>
            </a:extLst>
          </p:cNvPr>
          <p:cNvSpPr txBox="1"/>
          <p:nvPr/>
        </p:nvSpPr>
        <p:spPr>
          <a:xfrm>
            <a:off x="4400674" y="161496"/>
            <a:ext cx="528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Jean parle de sa nouvelle vie en France.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Écoute et compl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ète les phrases.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EF4C6C4-EE69-4F57-C9D4-C90CE4CD7733}"/>
              </a:ext>
            </a:extLst>
          </p:cNvPr>
          <p:cNvGraphicFramePr>
            <a:graphicFrameLocks noGrp="1"/>
          </p:cNvGraphicFramePr>
          <p:nvPr/>
        </p:nvGraphicFramePr>
        <p:xfrm>
          <a:off x="298061" y="1032628"/>
          <a:ext cx="11668734" cy="5063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90694885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1678633988"/>
                    </a:ext>
                  </a:extLst>
                </a:gridCol>
                <a:gridCol w="3831512">
                  <a:extLst>
                    <a:ext uri="{9D8B030D-6E8A-4147-A177-3AD203B41FA5}">
                      <a16:colId xmlns:a16="http://schemas.microsoft.com/office/drawing/2014/main" val="513172723"/>
                    </a:ext>
                  </a:extLst>
                </a:gridCol>
                <a:gridCol w="3409578">
                  <a:extLst>
                    <a:ext uri="{9D8B030D-6E8A-4147-A177-3AD203B41FA5}">
                      <a16:colId xmlns:a16="http://schemas.microsoft.com/office/drawing/2014/main" val="404285200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43793251"/>
                    </a:ext>
                  </a:extLst>
                </a:gridCol>
              </a:tblGrid>
              <a:tr h="790102">
                <a:tc>
                  <a:txBody>
                    <a:bodyPr/>
                    <a:lstStyle/>
                    <a:p>
                      <a:r>
                        <a:rPr lang="fr-FR" sz="2000" dirty="0">
                          <a:latin typeface="+mn-lt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bg1"/>
                          </a:solidFill>
                          <a:latin typeface="+mn-lt"/>
                        </a:rPr>
                        <a:t>verbe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bg1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bg1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bg1"/>
                          </a:solidFill>
                          <a:latin typeface="+mn-lt"/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8604664"/>
                  </a:ext>
                </a:extLst>
              </a:tr>
              <a:tr h="844219">
                <a:tc>
                  <a:txBody>
                    <a:bodyPr/>
                    <a:lstStyle/>
                    <a:p>
                      <a:endParaRPr lang="fr-FR" sz="2000">
                        <a:latin typeface="+mn-lt"/>
                      </a:endParaRP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Je ne mange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rien le matin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le matin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945016"/>
                  </a:ext>
                </a:extLst>
              </a:tr>
              <a:tr h="844219">
                <a:tc>
                  <a:txBody>
                    <a:bodyPr/>
                    <a:lstStyle/>
                    <a:p>
                      <a:endParaRPr lang="fr-FR" sz="2000">
                        <a:latin typeface="+mn-lt"/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Je nage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rien tous les jours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tous les jours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743793"/>
                  </a:ext>
                </a:extLst>
              </a:tr>
              <a:tr h="896504">
                <a:tc>
                  <a:txBody>
                    <a:bodyPr/>
                    <a:lstStyle/>
                    <a:p>
                      <a:endParaRPr lang="fr-FR" sz="2000">
                        <a:latin typeface="+mn-lt"/>
                      </a:endParaRP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Je ne connais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personne dans cette école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dans cette école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68442"/>
                  </a:ext>
                </a:extLst>
              </a:tr>
              <a:tr h="844219">
                <a:tc>
                  <a:txBody>
                    <a:bodyPr/>
                    <a:lstStyle/>
                    <a:p>
                      <a:endParaRPr lang="fr-FR" sz="2000">
                        <a:latin typeface="+mn-lt"/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Je rencontre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personne à la piscine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des gens à la piscine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02886"/>
                  </a:ext>
                </a:extLst>
              </a:tr>
              <a:tr h="844219">
                <a:tc>
                  <a:txBody>
                    <a:bodyPr/>
                    <a:lstStyle/>
                    <a:p>
                      <a:endParaRPr lang="fr-FR" sz="2000">
                        <a:latin typeface="+mn-lt"/>
                      </a:endParaRP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Je dessine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rien dans le parc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  <a:latin typeface="+mn-lt"/>
                        </a:rPr>
                        <a:t>les oiseaux dans le parc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+mn-lt"/>
                      </a:endParaRP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610173"/>
                  </a:ext>
                </a:extLst>
              </a:tr>
            </a:tbl>
          </a:graphicData>
        </a:graphic>
      </p:graphicFrame>
      <p:pic>
        <p:nvPicPr>
          <p:cNvPr id="5" name="Picture 4" descr="green checkmark">
            <a:extLst>
              <a:ext uri="{FF2B5EF4-FFF2-40B4-BE49-F238E27FC236}">
                <a16:creationId xmlns:a16="http://schemas.microsoft.com/office/drawing/2014/main" id="{2263A319-505F-AB71-CE3D-4335C80EF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55" y="2020473"/>
            <a:ext cx="478860" cy="4988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91678D-1A2B-1674-DB07-139787C72118}"/>
              </a:ext>
            </a:extLst>
          </p:cNvPr>
          <p:cNvSpPr/>
          <p:nvPr/>
        </p:nvSpPr>
        <p:spPr>
          <a:xfrm>
            <a:off x="1051114" y="2048543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eat</a:t>
            </a:r>
          </a:p>
        </p:txBody>
      </p:sp>
      <p:sp>
        <p:nvSpPr>
          <p:cNvPr id="8" name="Rectangle: Rounded Corners 7">
            <a:hlinkClick r:id="" action="ppaction://noaction">
              <a:snd r:embed="rId4" name="je ne mange beep.wav"/>
            </a:hlinkClick>
            <a:extLst>
              <a:ext uri="{FF2B5EF4-FFF2-40B4-BE49-F238E27FC236}">
                <a16:creationId xmlns:a16="http://schemas.microsoft.com/office/drawing/2014/main" id="{7A3B4318-1439-184F-4436-D57DD3991D9A}"/>
              </a:ext>
            </a:extLst>
          </p:cNvPr>
          <p:cNvSpPr/>
          <p:nvPr/>
        </p:nvSpPr>
        <p:spPr>
          <a:xfrm>
            <a:off x="360175" y="2020473"/>
            <a:ext cx="517459" cy="505724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8" name="Rectangle: Rounded Corners 17">
            <a:hlinkClick r:id="" action="ppaction://noaction">
              <a:snd r:embed="rId5" name="je nage beep.wav"/>
            </a:hlinkClick>
            <a:extLst>
              <a:ext uri="{FF2B5EF4-FFF2-40B4-BE49-F238E27FC236}">
                <a16:creationId xmlns:a16="http://schemas.microsoft.com/office/drawing/2014/main" id="{3FB7F95E-691F-6860-9002-67EB82D1F23C}"/>
              </a:ext>
            </a:extLst>
          </p:cNvPr>
          <p:cNvSpPr/>
          <p:nvPr/>
        </p:nvSpPr>
        <p:spPr>
          <a:xfrm>
            <a:off x="360176" y="2883410"/>
            <a:ext cx="517460" cy="506124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: Rounded Corners 18">
            <a:hlinkClick r:id="" action="ppaction://noaction">
              <a:snd r:embed="rId6" name="je ne connais beep.wav"/>
            </a:hlinkClick>
            <a:extLst>
              <a:ext uri="{FF2B5EF4-FFF2-40B4-BE49-F238E27FC236}">
                <a16:creationId xmlns:a16="http://schemas.microsoft.com/office/drawing/2014/main" id="{99F7F9C1-DD40-8464-BCE3-1CDB3D0DB301}"/>
              </a:ext>
            </a:extLst>
          </p:cNvPr>
          <p:cNvSpPr/>
          <p:nvPr/>
        </p:nvSpPr>
        <p:spPr>
          <a:xfrm>
            <a:off x="360176" y="3714759"/>
            <a:ext cx="517460" cy="506124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0" name="Rectangle: Rounded Corners 19">
            <a:hlinkClick r:id="" action="ppaction://noaction">
              <a:snd r:embed="rId7" name="je rencontre beep.wav"/>
            </a:hlinkClick>
            <a:extLst>
              <a:ext uri="{FF2B5EF4-FFF2-40B4-BE49-F238E27FC236}">
                <a16:creationId xmlns:a16="http://schemas.microsoft.com/office/drawing/2014/main" id="{9FC02DB9-46CF-83A4-FCC5-1503B739E5D4}"/>
              </a:ext>
            </a:extLst>
          </p:cNvPr>
          <p:cNvSpPr/>
          <p:nvPr/>
        </p:nvSpPr>
        <p:spPr>
          <a:xfrm>
            <a:off x="360176" y="4593174"/>
            <a:ext cx="517460" cy="506124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21" name="Rectangle: Rounded Corners 20">
            <a:hlinkClick r:id="" action="ppaction://noaction">
              <a:snd r:embed="rId8" name="je dessine beep.wav"/>
            </a:hlinkClick>
            <a:extLst>
              <a:ext uri="{FF2B5EF4-FFF2-40B4-BE49-F238E27FC236}">
                <a16:creationId xmlns:a16="http://schemas.microsoft.com/office/drawing/2014/main" id="{64A4A9A1-0143-5301-AAB3-16CFCBF90616}"/>
              </a:ext>
            </a:extLst>
          </p:cNvPr>
          <p:cNvSpPr/>
          <p:nvPr/>
        </p:nvSpPr>
        <p:spPr>
          <a:xfrm>
            <a:off x="360176" y="5441429"/>
            <a:ext cx="517460" cy="506124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2" name="Rectangle: Rounded Corners 21">
            <a:hlinkClick r:id="" action="ppaction://noaction">
              <a:snd r:embed="rId9" name="je ne mange rien le matin.wav"/>
            </a:hlinkClick>
            <a:extLst>
              <a:ext uri="{FF2B5EF4-FFF2-40B4-BE49-F238E27FC236}">
                <a16:creationId xmlns:a16="http://schemas.microsoft.com/office/drawing/2014/main" id="{BDC2806E-0A61-F962-F24D-6D8B6582B560}"/>
              </a:ext>
            </a:extLst>
          </p:cNvPr>
          <p:cNvSpPr/>
          <p:nvPr/>
        </p:nvSpPr>
        <p:spPr>
          <a:xfrm>
            <a:off x="11312818" y="1997942"/>
            <a:ext cx="517459" cy="506123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23" name="Rectangle: Rounded Corners 22">
            <a:hlinkClick r:id="" action="ppaction://noaction">
              <a:snd r:embed="rId10" name="je nage tous les jours.wav"/>
            </a:hlinkClick>
            <a:extLst>
              <a:ext uri="{FF2B5EF4-FFF2-40B4-BE49-F238E27FC236}">
                <a16:creationId xmlns:a16="http://schemas.microsoft.com/office/drawing/2014/main" id="{5C42BBF9-D309-B541-062F-E49D416EB1F6}"/>
              </a:ext>
            </a:extLst>
          </p:cNvPr>
          <p:cNvSpPr/>
          <p:nvPr/>
        </p:nvSpPr>
        <p:spPr>
          <a:xfrm>
            <a:off x="11312941" y="2870663"/>
            <a:ext cx="517459" cy="506123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: Rounded Corners 23">
            <a:hlinkClick r:id="" action="ppaction://noaction">
              <a:snd r:embed="rId11" name="je ne connais personne.wav"/>
            </a:hlinkClick>
            <a:extLst>
              <a:ext uri="{FF2B5EF4-FFF2-40B4-BE49-F238E27FC236}">
                <a16:creationId xmlns:a16="http://schemas.microsoft.com/office/drawing/2014/main" id="{3DDF33AF-D975-5049-9079-7E81589D8986}"/>
              </a:ext>
            </a:extLst>
          </p:cNvPr>
          <p:cNvSpPr/>
          <p:nvPr/>
        </p:nvSpPr>
        <p:spPr>
          <a:xfrm>
            <a:off x="11312818" y="3773828"/>
            <a:ext cx="517459" cy="506123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5" name="Rectangle: Rounded Corners 24">
            <a:hlinkClick r:id="" action="ppaction://noaction">
              <a:snd r:embed="rId12" name="je rencontre personne.wav"/>
            </a:hlinkClick>
            <a:extLst>
              <a:ext uri="{FF2B5EF4-FFF2-40B4-BE49-F238E27FC236}">
                <a16:creationId xmlns:a16="http://schemas.microsoft.com/office/drawing/2014/main" id="{20AA5F19-269B-545E-07A5-7EC95FBB91F2}"/>
              </a:ext>
            </a:extLst>
          </p:cNvPr>
          <p:cNvSpPr/>
          <p:nvPr/>
        </p:nvSpPr>
        <p:spPr>
          <a:xfrm>
            <a:off x="11313189" y="4539508"/>
            <a:ext cx="517459" cy="506123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26" name="Rectangle: Rounded Corners 25">
            <a:hlinkClick r:id="" action="ppaction://noaction">
              <a:snd r:embed="rId13" name="je dessine les oiseaux.wav"/>
            </a:hlinkClick>
            <a:extLst>
              <a:ext uri="{FF2B5EF4-FFF2-40B4-BE49-F238E27FC236}">
                <a16:creationId xmlns:a16="http://schemas.microsoft.com/office/drawing/2014/main" id="{C5656CC5-E0ED-46CE-1B08-4F97E8AA588E}"/>
              </a:ext>
            </a:extLst>
          </p:cNvPr>
          <p:cNvSpPr/>
          <p:nvPr/>
        </p:nvSpPr>
        <p:spPr>
          <a:xfrm>
            <a:off x="11312818" y="5421973"/>
            <a:ext cx="517459" cy="506123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3F968D-7503-F771-8A03-DE21847A91EA}"/>
              </a:ext>
            </a:extLst>
          </p:cNvPr>
          <p:cNvSpPr/>
          <p:nvPr/>
        </p:nvSpPr>
        <p:spPr>
          <a:xfrm>
            <a:off x="1073382" y="4650834"/>
            <a:ext cx="2729578" cy="351666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3F92FE-B357-5F8A-3E63-668A05BE9C6A}"/>
              </a:ext>
            </a:extLst>
          </p:cNvPr>
          <p:cNvSpPr/>
          <p:nvPr/>
        </p:nvSpPr>
        <p:spPr>
          <a:xfrm>
            <a:off x="1073382" y="2917176"/>
            <a:ext cx="2729578" cy="351666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swim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508B7A-C3B1-C377-1585-C6760DE55C34}"/>
              </a:ext>
            </a:extLst>
          </p:cNvPr>
          <p:cNvSpPr/>
          <p:nvPr/>
        </p:nvSpPr>
        <p:spPr>
          <a:xfrm>
            <a:off x="1073382" y="3782201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know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3D24D1-ED0D-6693-C69F-DFBC9C56F3A2}"/>
              </a:ext>
            </a:extLst>
          </p:cNvPr>
          <p:cNvSpPr/>
          <p:nvPr/>
        </p:nvSpPr>
        <p:spPr>
          <a:xfrm>
            <a:off x="1051114" y="5518078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draw</a:t>
            </a:r>
          </a:p>
        </p:txBody>
      </p:sp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76BA1C38-8F6B-1DED-E5C1-B5C2F3B4A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622" y="5575965"/>
            <a:ext cx="478860" cy="498813"/>
          </a:xfrm>
          <a:prstGeom prst="rect">
            <a:avLst/>
          </a:prstGeom>
        </p:spPr>
      </p:pic>
      <p:pic>
        <p:nvPicPr>
          <p:cNvPr id="32" name="Picture 31" descr="green checkmark">
            <a:extLst>
              <a:ext uri="{FF2B5EF4-FFF2-40B4-BE49-F238E27FC236}">
                <a16:creationId xmlns:a16="http://schemas.microsoft.com/office/drawing/2014/main" id="{02D42E20-5A58-A521-BBDD-D24A0174E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59" y="3811581"/>
            <a:ext cx="478860" cy="498813"/>
          </a:xfrm>
          <a:prstGeom prst="rect">
            <a:avLst/>
          </a:prstGeom>
        </p:spPr>
      </p:pic>
      <p:pic>
        <p:nvPicPr>
          <p:cNvPr id="33" name="Picture 32" descr="green checkmark">
            <a:extLst>
              <a:ext uri="{FF2B5EF4-FFF2-40B4-BE49-F238E27FC236}">
                <a16:creationId xmlns:a16="http://schemas.microsoft.com/office/drawing/2014/main" id="{528CA513-39A7-D88C-FB8F-DF9055A87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622" y="4577261"/>
            <a:ext cx="478860" cy="498813"/>
          </a:xfrm>
          <a:prstGeom prst="rect">
            <a:avLst/>
          </a:prstGeom>
        </p:spPr>
      </p:pic>
      <p:pic>
        <p:nvPicPr>
          <p:cNvPr id="35" name="Picture 34" descr="green checkmark">
            <a:extLst>
              <a:ext uri="{FF2B5EF4-FFF2-40B4-BE49-F238E27FC236}">
                <a16:creationId xmlns:a16="http://schemas.microsoft.com/office/drawing/2014/main" id="{306AE4A5-2E56-7AFE-5FD6-96FB9E055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89" y="2770029"/>
            <a:ext cx="478860" cy="498813"/>
          </a:xfrm>
          <a:prstGeom prst="rect">
            <a:avLst/>
          </a:prstGeom>
        </p:spPr>
      </p:pic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54C722C8-F05C-6134-0750-9DB9E30AC799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</p:spTree>
    <p:extLst>
      <p:ext uri="{BB962C8B-B14F-4D97-AF65-F5344CB8AC3E}">
        <p14:creationId xmlns:p14="http://schemas.microsoft.com/office/powerpoint/2010/main" val="40844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2951D7-9D9F-0D01-C22C-009D86B2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Une nouvelle vie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F44FED69-C88D-73B5-144B-98CF42BAE854}"/>
              </a:ext>
            </a:extLst>
          </p:cNvPr>
          <p:cNvGraphicFramePr>
            <a:graphicFrameLocks noGrp="1"/>
          </p:cNvGraphicFramePr>
          <p:nvPr/>
        </p:nvGraphicFramePr>
        <p:xfrm>
          <a:off x="275118" y="1009930"/>
          <a:ext cx="11668734" cy="5209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90694885"/>
                    </a:ext>
                  </a:extLst>
                </a:gridCol>
                <a:gridCol w="3409578">
                  <a:extLst>
                    <a:ext uri="{9D8B030D-6E8A-4147-A177-3AD203B41FA5}">
                      <a16:colId xmlns:a16="http://schemas.microsoft.com/office/drawing/2014/main" val="1678633988"/>
                    </a:ext>
                  </a:extLst>
                </a:gridCol>
                <a:gridCol w="3409578">
                  <a:extLst>
                    <a:ext uri="{9D8B030D-6E8A-4147-A177-3AD203B41FA5}">
                      <a16:colId xmlns:a16="http://schemas.microsoft.com/office/drawing/2014/main" val="513172723"/>
                    </a:ext>
                  </a:extLst>
                </a:gridCol>
                <a:gridCol w="3409578">
                  <a:extLst>
                    <a:ext uri="{9D8B030D-6E8A-4147-A177-3AD203B41FA5}">
                      <a16:colId xmlns:a16="http://schemas.microsoft.com/office/drawing/2014/main" val="404285200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43793251"/>
                    </a:ext>
                  </a:extLst>
                </a:gridCol>
              </a:tblGrid>
              <a:tr h="727128">
                <a:tc>
                  <a:txBody>
                    <a:bodyPr/>
                    <a:lstStyle/>
                    <a:p>
                      <a:r>
                        <a:rPr lang="fr-FR" sz="2400" dirty="0"/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verbe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8604664"/>
                  </a:ext>
                </a:extLst>
              </a:tr>
              <a:tr h="776931"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Les magasins ne vendent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 ici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beaucoup de v</a:t>
                      </a:r>
                      <a:r>
                        <a:rPr lang="fr-FR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êtements</a:t>
                      </a:r>
                      <a:endParaRPr lang="fr-FR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393925"/>
                  </a:ext>
                </a:extLst>
              </a:tr>
              <a:tr h="776931"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ne regrette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mon voyage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458881"/>
                  </a:ext>
                </a:extLst>
              </a:tr>
              <a:tr h="776931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J’abandonne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ma vie au Canada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456021"/>
                  </a:ext>
                </a:extLst>
              </a:tr>
              <a:tr h="776931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n’interromps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personne au coll</a:t>
                      </a:r>
                      <a:r>
                        <a:rPr lang="fr-FR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ège</a:t>
                      </a:r>
                      <a:endParaRPr lang="fr-FR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les professeurs au coll</a:t>
                      </a:r>
                      <a:r>
                        <a:rPr lang="fr-FR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ège</a:t>
                      </a:r>
                      <a:endParaRPr lang="fr-FR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605872"/>
                  </a:ext>
                </a:extLst>
              </a:tr>
              <a:tr h="1374571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produis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 pour les réseaux sociaux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de petits films pour les réseaux sociaux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925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7D57793-3328-25E9-3149-D76AF2A3EAAA}"/>
              </a:ext>
            </a:extLst>
          </p:cNvPr>
          <p:cNvSpPr/>
          <p:nvPr/>
        </p:nvSpPr>
        <p:spPr>
          <a:xfrm>
            <a:off x="1060972" y="1961460"/>
            <a:ext cx="3206227" cy="32400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B47C0-99F9-A7B6-906E-79C33199F69E}"/>
              </a:ext>
            </a:extLst>
          </p:cNvPr>
          <p:cNvSpPr/>
          <p:nvPr/>
        </p:nvSpPr>
        <p:spPr>
          <a:xfrm>
            <a:off x="1051114" y="2734159"/>
            <a:ext cx="3206227" cy="338149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regret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AFF87-45FD-FB84-CD6B-C29809A37271}"/>
              </a:ext>
            </a:extLst>
          </p:cNvPr>
          <p:cNvSpPr/>
          <p:nvPr/>
        </p:nvSpPr>
        <p:spPr>
          <a:xfrm>
            <a:off x="1014687" y="4238253"/>
            <a:ext cx="3376466" cy="457780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interrupt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001F71-D3F8-2EE9-8C34-992BC52ECFBC}"/>
              </a:ext>
            </a:extLst>
          </p:cNvPr>
          <p:cNvSpPr/>
          <p:nvPr/>
        </p:nvSpPr>
        <p:spPr>
          <a:xfrm>
            <a:off x="1051114" y="3479448"/>
            <a:ext cx="3216085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give 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7780EF-9F7D-C96A-BCB3-3B5F2C46D030}"/>
              </a:ext>
            </a:extLst>
          </p:cNvPr>
          <p:cNvSpPr/>
          <p:nvPr/>
        </p:nvSpPr>
        <p:spPr>
          <a:xfrm>
            <a:off x="1051114" y="5370121"/>
            <a:ext cx="3216085" cy="45587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produce</a:t>
            </a:r>
          </a:p>
        </p:txBody>
      </p:sp>
      <p:sp>
        <p:nvSpPr>
          <p:cNvPr id="10" name="Rectangle: Rounded Corners 9">
            <a:hlinkClick r:id="" action="ppaction://noaction">
              <a:snd r:embed="rId3" name="j'abandonne beep.wav"/>
            </a:hlinkClick>
            <a:extLst>
              <a:ext uri="{FF2B5EF4-FFF2-40B4-BE49-F238E27FC236}">
                <a16:creationId xmlns:a16="http://schemas.microsoft.com/office/drawing/2014/main" id="{28F3AE36-E04B-427A-D5CE-A56E9B098055}"/>
              </a:ext>
            </a:extLst>
          </p:cNvPr>
          <p:cNvSpPr/>
          <p:nvPr/>
        </p:nvSpPr>
        <p:spPr>
          <a:xfrm>
            <a:off x="369619" y="3408664"/>
            <a:ext cx="529138" cy="51713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11" name="Rectangle: Rounded Corners 10">
            <a:hlinkClick r:id="" action="ppaction://noaction">
              <a:snd r:embed="rId4" name="je n'interrompe.wav"/>
            </a:hlinkClick>
            <a:extLst>
              <a:ext uri="{FF2B5EF4-FFF2-40B4-BE49-F238E27FC236}">
                <a16:creationId xmlns:a16="http://schemas.microsoft.com/office/drawing/2014/main" id="{08330FEC-FAB2-2381-6806-150DC61B0578}"/>
              </a:ext>
            </a:extLst>
          </p:cNvPr>
          <p:cNvSpPr/>
          <p:nvPr/>
        </p:nvSpPr>
        <p:spPr>
          <a:xfrm>
            <a:off x="369619" y="4238660"/>
            <a:ext cx="529138" cy="51713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</a:t>
            </a:r>
          </a:p>
        </p:txBody>
      </p:sp>
      <p:sp>
        <p:nvSpPr>
          <p:cNvPr id="12" name="Rectangle: Rounded Corners 11">
            <a:hlinkClick r:id="" action="ppaction://noaction">
              <a:snd r:embed="rId5" name="je produis beep.wav"/>
            </a:hlinkClick>
            <a:extLst>
              <a:ext uri="{FF2B5EF4-FFF2-40B4-BE49-F238E27FC236}">
                <a16:creationId xmlns:a16="http://schemas.microsoft.com/office/drawing/2014/main" id="{F0FF46A3-F5E9-1A7C-1549-966B9057E6F1}"/>
              </a:ext>
            </a:extLst>
          </p:cNvPr>
          <p:cNvSpPr/>
          <p:nvPr/>
        </p:nvSpPr>
        <p:spPr>
          <a:xfrm>
            <a:off x="369619" y="5293386"/>
            <a:ext cx="529138" cy="51713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</a:t>
            </a:r>
          </a:p>
        </p:txBody>
      </p:sp>
      <p:sp>
        <p:nvSpPr>
          <p:cNvPr id="13" name="Rectangle: Rounded Corners 12">
            <a:hlinkClick r:id="" action="ppaction://noaction">
              <a:snd r:embed="rId6" name="le magasins ne vendent rien ici.wav"/>
            </a:hlinkClick>
            <a:extLst>
              <a:ext uri="{FF2B5EF4-FFF2-40B4-BE49-F238E27FC236}">
                <a16:creationId xmlns:a16="http://schemas.microsoft.com/office/drawing/2014/main" id="{577FD8D1-CDD0-91FC-BB89-E107076715B0}"/>
              </a:ext>
            </a:extLst>
          </p:cNvPr>
          <p:cNvSpPr/>
          <p:nvPr/>
        </p:nvSpPr>
        <p:spPr>
          <a:xfrm>
            <a:off x="11271721" y="1846117"/>
            <a:ext cx="550660" cy="53859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4" name="Rectangle: Rounded Corners 13">
            <a:hlinkClick r:id="" action="ppaction://noaction">
              <a:snd r:embed="rId7" name="je ne regrette rien.wav"/>
            </a:hlinkClick>
            <a:extLst>
              <a:ext uri="{FF2B5EF4-FFF2-40B4-BE49-F238E27FC236}">
                <a16:creationId xmlns:a16="http://schemas.microsoft.com/office/drawing/2014/main" id="{C18C7A9C-4404-D29E-3C2B-BCB0000F2299}"/>
              </a:ext>
            </a:extLst>
          </p:cNvPr>
          <p:cNvSpPr/>
          <p:nvPr/>
        </p:nvSpPr>
        <p:spPr>
          <a:xfrm>
            <a:off x="11271721" y="2588890"/>
            <a:ext cx="550660" cy="53859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15" name="Rectangle: Rounded Corners 14">
            <a:hlinkClick r:id="" action="ppaction://noaction">
              <a:snd r:embed="rId8" name="j'abondonne ma vie.wav"/>
            </a:hlinkClick>
            <a:extLst>
              <a:ext uri="{FF2B5EF4-FFF2-40B4-BE49-F238E27FC236}">
                <a16:creationId xmlns:a16="http://schemas.microsoft.com/office/drawing/2014/main" id="{4300E051-1292-A1F5-C7EC-914046D91FB2}"/>
              </a:ext>
            </a:extLst>
          </p:cNvPr>
          <p:cNvSpPr/>
          <p:nvPr/>
        </p:nvSpPr>
        <p:spPr>
          <a:xfrm>
            <a:off x="11271721" y="3369182"/>
            <a:ext cx="550660" cy="53859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16" name="Rectangle: Rounded Corners 15">
            <a:hlinkClick r:id="" action="ppaction://noaction">
              <a:snd r:embed="rId9" name="je n'interrompe personne.wav"/>
            </a:hlinkClick>
            <a:extLst>
              <a:ext uri="{FF2B5EF4-FFF2-40B4-BE49-F238E27FC236}">
                <a16:creationId xmlns:a16="http://schemas.microsoft.com/office/drawing/2014/main" id="{D7E4B5AA-080C-CC60-F9D7-7F6EAFF6037A}"/>
              </a:ext>
            </a:extLst>
          </p:cNvPr>
          <p:cNvSpPr/>
          <p:nvPr/>
        </p:nvSpPr>
        <p:spPr>
          <a:xfrm>
            <a:off x="11271721" y="4160433"/>
            <a:ext cx="550660" cy="53859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</a:t>
            </a:r>
          </a:p>
        </p:txBody>
      </p:sp>
      <p:sp>
        <p:nvSpPr>
          <p:cNvPr id="17" name="Rectangle: Rounded Corners 16">
            <a:hlinkClick r:id="" action="ppaction://noaction">
              <a:snd r:embed="rId10" name="je produis des petits films.wav"/>
            </a:hlinkClick>
            <a:extLst>
              <a:ext uri="{FF2B5EF4-FFF2-40B4-BE49-F238E27FC236}">
                <a16:creationId xmlns:a16="http://schemas.microsoft.com/office/drawing/2014/main" id="{E6DEF95C-3A8E-901D-C691-A02D89A4CF14}"/>
              </a:ext>
            </a:extLst>
          </p:cNvPr>
          <p:cNvSpPr/>
          <p:nvPr/>
        </p:nvSpPr>
        <p:spPr>
          <a:xfrm>
            <a:off x="11271721" y="5257884"/>
            <a:ext cx="550660" cy="53859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</a:t>
            </a:r>
          </a:p>
        </p:txBody>
      </p:sp>
      <p:sp>
        <p:nvSpPr>
          <p:cNvPr id="18" name="Rectangle: Rounded Corners 17">
            <a:hlinkClick r:id="" action="ppaction://noaction">
              <a:snd r:embed="rId11" name="les magasins ne vendent beep.wav"/>
            </a:hlinkClick>
            <a:extLst>
              <a:ext uri="{FF2B5EF4-FFF2-40B4-BE49-F238E27FC236}">
                <a16:creationId xmlns:a16="http://schemas.microsoft.com/office/drawing/2014/main" id="{78A61E82-49EE-6BAF-962B-94C391EAAE87}"/>
              </a:ext>
            </a:extLst>
          </p:cNvPr>
          <p:cNvSpPr/>
          <p:nvPr/>
        </p:nvSpPr>
        <p:spPr>
          <a:xfrm>
            <a:off x="369619" y="1886309"/>
            <a:ext cx="529138" cy="51713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9" name="Rectangle: Rounded Corners 18">
            <a:hlinkClick r:id="" action="ppaction://noaction">
              <a:snd r:embed="rId12" name="je ne regrette beep.wav"/>
            </a:hlinkClick>
            <a:extLst>
              <a:ext uri="{FF2B5EF4-FFF2-40B4-BE49-F238E27FC236}">
                <a16:creationId xmlns:a16="http://schemas.microsoft.com/office/drawing/2014/main" id="{FFDAC965-8DBD-1B69-E961-1FDC5797C2AB}"/>
              </a:ext>
            </a:extLst>
          </p:cNvPr>
          <p:cNvSpPr/>
          <p:nvPr/>
        </p:nvSpPr>
        <p:spPr>
          <a:xfrm>
            <a:off x="369619" y="2624391"/>
            <a:ext cx="529138" cy="517138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pic>
        <p:nvPicPr>
          <p:cNvPr id="2" name="Picture 1" descr="green checkmark">
            <a:extLst>
              <a:ext uri="{FF2B5EF4-FFF2-40B4-BE49-F238E27FC236}">
                <a16:creationId xmlns:a16="http://schemas.microsoft.com/office/drawing/2014/main" id="{217D0B6C-53F4-3B6C-8E9E-922728206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43" y="1885901"/>
            <a:ext cx="478860" cy="498813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25C5CF1D-9478-2D11-32BB-C6D42205DD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43" y="2606479"/>
            <a:ext cx="478860" cy="498813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CAD41CF7-C527-F29C-36AF-BB2430EF21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757" y="3419033"/>
            <a:ext cx="478860" cy="498813"/>
          </a:xfrm>
          <a:prstGeom prst="rect">
            <a:avLst/>
          </a:prstGeom>
        </p:spPr>
      </p:pic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E1E63C5-09D8-22C1-4D90-F91542D5AF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43" y="4155380"/>
            <a:ext cx="478860" cy="498813"/>
          </a:xfrm>
          <a:prstGeom prst="rect">
            <a:avLst/>
          </a:prstGeom>
        </p:spPr>
      </p:pic>
      <p:pic>
        <p:nvPicPr>
          <p:cNvPr id="23" name="Picture 22" descr="green checkmark">
            <a:extLst>
              <a:ext uri="{FF2B5EF4-FFF2-40B4-BE49-F238E27FC236}">
                <a16:creationId xmlns:a16="http://schemas.microsoft.com/office/drawing/2014/main" id="{7C1809D8-8DF0-7C5E-D43C-77118A8C3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327" y="5411442"/>
            <a:ext cx="478860" cy="498813"/>
          </a:xfrm>
          <a:prstGeom prst="rect">
            <a:avLst/>
          </a:prstGeom>
        </p:spPr>
      </p:pic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5C4B4E59-3740-0AFC-BDBF-B46A5EAC2351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AA37F4-BB2E-4CCB-56B2-FDF61F3ABD02}"/>
              </a:ext>
            </a:extLst>
          </p:cNvPr>
          <p:cNvSpPr txBox="1"/>
          <p:nvPr/>
        </p:nvSpPr>
        <p:spPr>
          <a:xfrm>
            <a:off x="4400674" y="161496"/>
            <a:ext cx="528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Jean parle de sa nouvelle vie en France.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Écoute et compl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ète les phrases.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0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64FB42-9532-5718-A15A-A9439192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</a:t>
            </a:r>
            <a:r>
              <a:rPr lang="fr-FR"/>
              <a:t>nouvelle vie</a:t>
            </a:r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CDDFC-E133-8859-D868-7CB6230C577A}"/>
              </a:ext>
            </a:extLst>
          </p:cNvPr>
          <p:cNvSpPr txBox="1"/>
          <p:nvPr/>
        </p:nvSpPr>
        <p:spPr>
          <a:xfrm>
            <a:off x="4427580" y="213557"/>
            <a:ext cx="5245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Jean parle de sa nouvelle vie en France. Écoute et compl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ète les phrases.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55A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EF4C6C4-EE69-4F57-C9D4-C90CE4CD7733}"/>
              </a:ext>
            </a:extLst>
          </p:cNvPr>
          <p:cNvGraphicFramePr>
            <a:graphicFrameLocks noGrp="1"/>
          </p:cNvGraphicFramePr>
          <p:nvPr/>
        </p:nvGraphicFramePr>
        <p:xfrm>
          <a:off x="261633" y="935347"/>
          <a:ext cx="11668734" cy="5063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90694885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1678633988"/>
                    </a:ext>
                  </a:extLst>
                </a:gridCol>
                <a:gridCol w="3831512">
                  <a:extLst>
                    <a:ext uri="{9D8B030D-6E8A-4147-A177-3AD203B41FA5}">
                      <a16:colId xmlns:a16="http://schemas.microsoft.com/office/drawing/2014/main" val="513172723"/>
                    </a:ext>
                  </a:extLst>
                </a:gridCol>
                <a:gridCol w="3409578">
                  <a:extLst>
                    <a:ext uri="{9D8B030D-6E8A-4147-A177-3AD203B41FA5}">
                      <a16:colId xmlns:a16="http://schemas.microsoft.com/office/drawing/2014/main" val="404285200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43793251"/>
                    </a:ext>
                  </a:extLst>
                </a:gridCol>
              </a:tblGrid>
              <a:tr h="790102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verbe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8604664"/>
                  </a:ext>
                </a:extLst>
              </a:tr>
              <a:tr h="84421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ne mange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 le matin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le matin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945016"/>
                  </a:ext>
                </a:extLst>
              </a:tr>
              <a:tr h="84421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nage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 tous les jours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tous les jours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743793"/>
                  </a:ext>
                </a:extLst>
              </a:tr>
              <a:tr h="89650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ne connais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personne dans cette école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dans cette école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68442"/>
                  </a:ext>
                </a:extLst>
              </a:tr>
              <a:tr h="84421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rencontre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personne </a:t>
                      </a:r>
                      <a:r>
                        <a:rPr lang="fr-FR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à la piscine</a:t>
                      </a:r>
                      <a:endParaRPr lang="fr-FR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des gens </a:t>
                      </a:r>
                      <a:r>
                        <a:rPr lang="fr-FR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à la piscine</a:t>
                      </a:r>
                      <a:endParaRPr lang="fr-FR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02886"/>
                  </a:ext>
                </a:extLst>
              </a:tr>
              <a:tr h="844219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dessine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 dans le parc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les oiseaux dans le parc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610173"/>
                  </a:ext>
                </a:extLst>
              </a:tr>
            </a:tbl>
          </a:graphicData>
        </a:graphic>
      </p:graphicFrame>
      <p:pic>
        <p:nvPicPr>
          <p:cNvPr id="5" name="Picture 4" descr="green checkmark">
            <a:extLst>
              <a:ext uri="{FF2B5EF4-FFF2-40B4-BE49-F238E27FC236}">
                <a16:creationId xmlns:a16="http://schemas.microsoft.com/office/drawing/2014/main" id="{2263A319-505F-AB71-CE3D-4335C80EF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83" y="1920820"/>
            <a:ext cx="478860" cy="4988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91678D-1A2B-1674-DB07-139787C72118}"/>
              </a:ext>
            </a:extLst>
          </p:cNvPr>
          <p:cNvSpPr/>
          <p:nvPr/>
        </p:nvSpPr>
        <p:spPr>
          <a:xfrm>
            <a:off x="1051114" y="2010492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" action="ppaction://noaction">
              <a:snd r:embed="rId4" name="je ne mange beep.wav"/>
            </a:hlinkClick>
            <a:extLst>
              <a:ext uri="{FF2B5EF4-FFF2-40B4-BE49-F238E27FC236}">
                <a16:creationId xmlns:a16="http://schemas.microsoft.com/office/drawing/2014/main" id="{7A3B4318-1439-184F-4436-D57DD3991D9A}"/>
              </a:ext>
            </a:extLst>
          </p:cNvPr>
          <p:cNvSpPr/>
          <p:nvPr/>
        </p:nvSpPr>
        <p:spPr>
          <a:xfrm>
            <a:off x="381000" y="1859332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8" name="Rectangle: Rounded Corners 17">
            <a:hlinkClick r:id="" action="ppaction://noaction">
              <a:snd r:embed="rId5" name="je nage beep.wav"/>
            </a:hlinkClick>
            <a:extLst>
              <a:ext uri="{FF2B5EF4-FFF2-40B4-BE49-F238E27FC236}">
                <a16:creationId xmlns:a16="http://schemas.microsoft.com/office/drawing/2014/main" id="{3FB7F95E-691F-6860-9002-67EB82D1F23C}"/>
              </a:ext>
            </a:extLst>
          </p:cNvPr>
          <p:cNvSpPr/>
          <p:nvPr/>
        </p:nvSpPr>
        <p:spPr>
          <a:xfrm>
            <a:off x="381000" y="2732053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: Rounded Corners 18">
            <a:hlinkClick r:id="" action="ppaction://noaction">
              <a:snd r:embed="rId6" name="je ne connais beep.wav"/>
            </a:hlinkClick>
            <a:extLst>
              <a:ext uri="{FF2B5EF4-FFF2-40B4-BE49-F238E27FC236}">
                <a16:creationId xmlns:a16="http://schemas.microsoft.com/office/drawing/2014/main" id="{99F7F9C1-DD40-8464-BCE3-1CDB3D0DB301}"/>
              </a:ext>
            </a:extLst>
          </p:cNvPr>
          <p:cNvSpPr/>
          <p:nvPr/>
        </p:nvSpPr>
        <p:spPr>
          <a:xfrm>
            <a:off x="385352" y="3592485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0" name="Rectangle: Rounded Corners 19">
            <a:hlinkClick r:id="" action="ppaction://noaction">
              <a:snd r:embed="rId7" name="je rencontre beep.wav"/>
            </a:hlinkClick>
            <a:extLst>
              <a:ext uri="{FF2B5EF4-FFF2-40B4-BE49-F238E27FC236}">
                <a16:creationId xmlns:a16="http://schemas.microsoft.com/office/drawing/2014/main" id="{9FC02DB9-46CF-83A4-FCC5-1503B739E5D4}"/>
              </a:ext>
            </a:extLst>
          </p:cNvPr>
          <p:cNvSpPr/>
          <p:nvPr/>
        </p:nvSpPr>
        <p:spPr>
          <a:xfrm>
            <a:off x="381000" y="4445698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21" name="Rectangle: Rounded Corners 20">
            <a:hlinkClick r:id="" action="ppaction://noaction">
              <a:snd r:embed="rId8" name="je dessine beep.wav"/>
            </a:hlinkClick>
            <a:extLst>
              <a:ext uri="{FF2B5EF4-FFF2-40B4-BE49-F238E27FC236}">
                <a16:creationId xmlns:a16="http://schemas.microsoft.com/office/drawing/2014/main" id="{64A4A9A1-0143-5301-AAB3-16CFCBF90616}"/>
              </a:ext>
            </a:extLst>
          </p:cNvPr>
          <p:cNvSpPr/>
          <p:nvPr/>
        </p:nvSpPr>
        <p:spPr>
          <a:xfrm>
            <a:off x="381000" y="5318419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2" name="Rectangle: Rounded Corners 21">
            <a:hlinkClick r:id="" action="ppaction://noaction">
              <a:snd r:embed="rId9" name="je ne mange rien le matin.wav"/>
            </a:hlinkClick>
            <a:extLst>
              <a:ext uri="{FF2B5EF4-FFF2-40B4-BE49-F238E27FC236}">
                <a16:creationId xmlns:a16="http://schemas.microsoft.com/office/drawing/2014/main" id="{BDC2806E-0A61-F962-F24D-6D8B6582B560}"/>
              </a:ext>
            </a:extLst>
          </p:cNvPr>
          <p:cNvSpPr/>
          <p:nvPr/>
        </p:nvSpPr>
        <p:spPr>
          <a:xfrm>
            <a:off x="11327787" y="1854764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23" name="Rectangle: Rounded Corners 22">
            <a:hlinkClick r:id="" action="ppaction://noaction">
              <a:snd r:embed="rId10" name="je nage tous les jours.wav"/>
            </a:hlinkClick>
            <a:extLst>
              <a:ext uri="{FF2B5EF4-FFF2-40B4-BE49-F238E27FC236}">
                <a16:creationId xmlns:a16="http://schemas.microsoft.com/office/drawing/2014/main" id="{5C42BBF9-D309-B541-062F-E49D416EB1F6}"/>
              </a:ext>
            </a:extLst>
          </p:cNvPr>
          <p:cNvSpPr/>
          <p:nvPr/>
        </p:nvSpPr>
        <p:spPr>
          <a:xfrm>
            <a:off x="11327787" y="2727485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: Rounded Corners 23">
            <a:hlinkClick r:id="" action="ppaction://noaction">
              <a:snd r:embed="rId11" name="je ne connais personne.wav"/>
            </a:hlinkClick>
            <a:extLst>
              <a:ext uri="{FF2B5EF4-FFF2-40B4-BE49-F238E27FC236}">
                <a16:creationId xmlns:a16="http://schemas.microsoft.com/office/drawing/2014/main" id="{3DDF33AF-D975-5049-9079-7E81589D8986}"/>
              </a:ext>
            </a:extLst>
          </p:cNvPr>
          <p:cNvSpPr/>
          <p:nvPr/>
        </p:nvSpPr>
        <p:spPr>
          <a:xfrm>
            <a:off x="11327787" y="3587917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5" name="Rectangle: Rounded Corners 24">
            <a:hlinkClick r:id="" action="ppaction://noaction">
              <a:snd r:embed="rId12" name="je rencontre personne.wav"/>
            </a:hlinkClick>
            <a:extLst>
              <a:ext uri="{FF2B5EF4-FFF2-40B4-BE49-F238E27FC236}">
                <a16:creationId xmlns:a16="http://schemas.microsoft.com/office/drawing/2014/main" id="{20AA5F19-269B-545E-07A5-7EC95FBB91F2}"/>
              </a:ext>
            </a:extLst>
          </p:cNvPr>
          <p:cNvSpPr/>
          <p:nvPr/>
        </p:nvSpPr>
        <p:spPr>
          <a:xfrm>
            <a:off x="11327787" y="4441130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26" name="Rectangle: Rounded Corners 25">
            <a:hlinkClick r:id="" action="ppaction://noaction">
              <a:snd r:embed="rId13" name="je dessine les oiseaux.wav"/>
            </a:hlinkClick>
            <a:extLst>
              <a:ext uri="{FF2B5EF4-FFF2-40B4-BE49-F238E27FC236}">
                <a16:creationId xmlns:a16="http://schemas.microsoft.com/office/drawing/2014/main" id="{C5656CC5-E0ED-46CE-1B08-4F97E8AA588E}"/>
              </a:ext>
            </a:extLst>
          </p:cNvPr>
          <p:cNvSpPr/>
          <p:nvPr/>
        </p:nvSpPr>
        <p:spPr>
          <a:xfrm>
            <a:off x="11327787" y="5313851"/>
            <a:ext cx="546395" cy="534426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3F968D-7503-F771-8A03-DE21847A91EA}"/>
              </a:ext>
            </a:extLst>
          </p:cNvPr>
          <p:cNvSpPr/>
          <p:nvPr/>
        </p:nvSpPr>
        <p:spPr>
          <a:xfrm>
            <a:off x="1073382" y="4626685"/>
            <a:ext cx="2729578" cy="351666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3F92FE-B357-5F8A-3E63-668A05BE9C6A}"/>
              </a:ext>
            </a:extLst>
          </p:cNvPr>
          <p:cNvSpPr/>
          <p:nvPr/>
        </p:nvSpPr>
        <p:spPr>
          <a:xfrm>
            <a:off x="1073382" y="2800841"/>
            <a:ext cx="2729578" cy="351666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508B7A-C3B1-C377-1585-C6760DE55C34}"/>
              </a:ext>
            </a:extLst>
          </p:cNvPr>
          <p:cNvSpPr/>
          <p:nvPr/>
        </p:nvSpPr>
        <p:spPr>
          <a:xfrm>
            <a:off x="1051114" y="3746350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3D24D1-ED0D-6693-C69F-DFBC9C56F3A2}"/>
              </a:ext>
            </a:extLst>
          </p:cNvPr>
          <p:cNvSpPr/>
          <p:nvPr/>
        </p:nvSpPr>
        <p:spPr>
          <a:xfrm>
            <a:off x="991490" y="5419544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76BA1C38-8F6B-1DED-E5C1-B5C2F3B4A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34" y="5473706"/>
            <a:ext cx="478860" cy="498813"/>
          </a:xfrm>
          <a:prstGeom prst="rect">
            <a:avLst/>
          </a:prstGeom>
        </p:spPr>
      </p:pic>
      <p:pic>
        <p:nvPicPr>
          <p:cNvPr id="32" name="Picture 31" descr="green checkmark">
            <a:extLst>
              <a:ext uri="{FF2B5EF4-FFF2-40B4-BE49-F238E27FC236}">
                <a16:creationId xmlns:a16="http://schemas.microsoft.com/office/drawing/2014/main" id="{02D42E20-5A58-A521-BBDD-D24A0174EF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856" y="3746350"/>
            <a:ext cx="478860" cy="498813"/>
          </a:xfrm>
          <a:prstGeom prst="rect">
            <a:avLst/>
          </a:prstGeom>
        </p:spPr>
      </p:pic>
      <p:pic>
        <p:nvPicPr>
          <p:cNvPr id="33" name="Picture 32" descr="green checkmark">
            <a:extLst>
              <a:ext uri="{FF2B5EF4-FFF2-40B4-BE49-F238E27FC236}">
                <a16:creationId xmlns:a16="http://schemas.microsoft.com/office/drawing/2014/main" id="{528CA513-39A7-D88C-FB8F-DF9055A87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34" y="4509374"/>
            <a:ext cx="478860" cy="498813"/>
          </a:xfrm>
          <a:prstGeom prst="rect">
            <a:avLst/>
          </a:prstGeom>
        </p:spPr>
      </p:pic>
      <p:pic>
        <p:nvPicPr>
          <p:cNvPr id="35" name="Picture 34" descr="green checkmark">
            <a:extLst>
              <a:ext uri="{FF2B5EF4-FFF2-40B4-BE49-F238E27FC236}">
                <a16:creationId xmlns:a16="http://schemas.microsoft.com/office/drawing/2014/main" id="{306AE4A5-2E56-7AFE-5FD6-96FB9E055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34" y="2736075"/>
            <a:ext cx="478860" cy="498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04B933-BFB4-46AC-0ADD-A105BB65D726}"/>
              </a:ext>
            </a:extLst>
          </p:cNvPr>
          <p:cNvSpPr/>
          <p:nvPr/>
        </p:nvSpPr>
        <p:spPr>
          <a:xfrm>
            <a:off x="1051114" y="1990629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965B22-A0EC-4B45-E727-F028C9D926C9}"/>
              </a:ext>
            </a:extLst>
          </p:cNvPr>
          <p:cNvSpPr/>
          <p:nvPr/>
        </p:nvSpPr>
        <p:spPr>
          <a:xfrm>
            <a:off x="1073382" y="4582947"/>
            <a:ext cx="2729578" cy="351666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8291D0-E355-2F4C-8716-465AFDD0F727}"/>
              </a:ext>
            </a:extLst>
          </p:cNvPr>
          <p:cNvSpPr/>
          <p:nvPr/>
        </p:nvSpPr>
        <p:spPr>
          <a:xfrm>
            <a:off x="1073382" y="2856292"/>
            <a:ext cx="2729578" cy="351666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swim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31AC66-48F7-5F2D-1C22-1F0B064018F6}"/>
              </a:ext>
            </a:extLst>
          </p:cNvPr>
          <p:cNvSpPr/>
          <p:nvPr/>
        </p:nvSpPr>
        <p:spPr>
          <a:xfrm>
            <a:off x="1073382" y="3666504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A88FA5-E50B-F8A9-C8CD-2F11504BF8FA}"/>
              </a:ext>
            </a:extLst>
          </p:cNvPr>
          <p:cNvSpPr/>
          <p:nvPr/>
        </p:nvSpPr>
        <p:spPr>
          <a:xfrm>
            <a:off x="1073382" y="5399681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draw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69EB50FB-7C77-F7E3-A181-145FB529F2D1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</p:spTree>
    <p:extLst>
      <p:ext uri="{BB962C8B-B14F-4D97-AF65-F5344CB8AC3E}">
        <p14:creationId xmlns:p14="http://schemas.microsoft.com/office/powerpoint/2010/main" val="23652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2951D7-9D9F-0D01-C22C-009D86B2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Une nouvelle vie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F44FED69-C88D-73B5-144B-98CF42BAE854}"/>
              </a:ext>
            </a:extLst>
          </p:cNvPr>
          <p:cNvGraphicFramePr>
            <a:graphicFrameLocks noGrp="1"/>
          </p:cNvGraphicFramePr>
          <p:nvPr/>
        </p:nvGraphicFramePr>
        <p:xfrm>
          <a:off x="261633" y="948138"/>
          <a:ext cx="11668734" cy="5209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90694885"/>
                    </a:ext>
                  </a:extLst>
                </a:gridCol>
                <a:gridCol w="3409578">
                  <a:extLst>
                    <a:ext uri="{9D8B030D-6E8A-4147-A177-3AD203B41FA5}">
                      <a16:colId xmlns:a16="http://schemas.microsoft.com/office/drawing/2014/main" val="1678633988"/>
                    </a:ext>
                  </a:extLst>
                </a:gridCol>
                <a:gridCol w="3409578">
                  <a:extLst>
                    <a:ext uri="{9D8B030D-6E8A-4147-A177-3AD203B41FA5}">
                      <a16:colId xmlns:a16="http://schemas.microsoft.com/office/drawing/2014/main" val="513172723"/>
                    </a:ext>
                  </a:extLst>
                </a:gridCol>
                <a:gridCol w="3409578">
                  <a:extLst>
                    <a:ext uri="{9D8B030D-6E8A-4147-A177-3AD203B41FA5}">
                      <a16:colId xmlns:a16="http://schemas.microsoft.com/office/drawing/2014/main" val="404285200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43793251"/>
                    </a:ext>
                  </a:extLst>
                </a:gridCol>
              </a:tblGrid>
              <a:tr h="727128">
                <a:tc>
                  <a:txBody>
                    <a:bodyPr/>
                    <a:lstStyle/>
                    <a:p>
                      <a:r>
                        <a:rPr lang="fr-FR" sz="2400" dirty="0"/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verbe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8604664"/>
                  </a:ext>
                </a:extLst>
              </a:tr>
              <a:tr h="776931"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Les magasins ne vendent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 ici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beaucoup de v</a:t>
                      </a:r>
                      <a:r>
                        <a:rPr lang="fr-FR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êtements</a:t>
                      </a:r>
                      <a:endParaRPr lang="fr-FR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393925"/>
                  </a:ext>
                </a:extLst>
              </a:tr>
              <a:tr h="776931">
                <a:tc>
                  <a:txBody>
                    <a:bodyPr/>
                    <a:lstStyle/>
                    <a:p>
                      <a:endParaRPr lang="fr-FR" sz="200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ne regrette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mon voyage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458881"/>
                  </a:ext>
                </a:extLst>
              </a:tr>
              <a:tr h="776931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J’abandonne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ma vie au Canada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456021"/>
                  </a:ext>
                </a:extLst>
              </a:tr>
              <a:tr h="776931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n’interromps</a:t>
                      </a: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personne au coll</a:t>
                      </a:r>
                      <a:r>
                        <a:rPr lang="fr-FR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ège</a:t>
                      </a:r>
                      <a:endParaRPr lang="fr-FR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les professeurs au coll</a:t>
                      </a:r>
                      <a:r>
                        <a:rPr lang="fr-FR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ège</a:t>
                      </a:r>
                      <a:endParaRPr lang="fr-FR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FFF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605872"/>
                  </a:ext>
                </a:extLst>
              </a:tr>
              <a:tr h="1374571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55A5"/>
                          </a:solidFill>
                        </a:rPr>
                        <a:t>Je produis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rien pour les réseaux sociaux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tx2"/>
                          </a:solidFill>
                        </a:rPr>
                        <a:t>de petits films pour les réseaux sociaux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925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7D57793-3328-25E9-3149-D76AF2A3EAAA}"/>
              </a:ext>
            </a:extLst>
          </p:cNvPr>
          <p:cNvSpPr/>
          <p:nvPr/>
        </p:nvSpPr>
        <p:spPr>
          <a:xfrm>
            <a:off x="1051113" y="1934976"/>
            <a:ext cx="3204363" cy="356949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B47C0-99F9-A7B6-906E-79C33199F69E}"/>
              </a:ext>
            </a:extLst>
          </p:cNvPr>
          <p:cNvSpPr/>
          <p:nvPr/>
        </p:nvSpPr>
        <p:spPr>
          <a:xfrm>
            <a:off x="1051114" y="2713273"/>
            <a:ext cx="2729578" cy="351666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AFF87-45FD-FB84-CD6B-C29809A37271}"/>
              </a:ext>
            </a:extLst>
          </p:cNvPr>
          <p:cNvSpPr/>
          <p:nvPr/>
        </p:nvSpPr>
        <p:spPr>
          <a:xfrm>
            <a:off x="1051114" y="4196413"/>
            <a:ext cx="2729578" cy="351666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001F71-D3F8-2EE9-8C34-992BC52ECFBC}"/>
              </a:ext>
            </a:extLst>
          </p:cNvPr>
          <p:cNvSpPr/>
          <p:nvPr/>
        </p:nvSpPr>
        <p:spPr>
          <a:xfrm>
            <a:off x="1051114" y="3418117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7780EF-9F7D-C96A-BCB3-3B5F2C46D030}"/>
              </a:ext>
            </a:extLst>
          </p:cNvPr>
          <p:cNvSpPr/>
          <p:nvPr/>
        </p:nvSpPr>
        <p:spPr>
          <a:xfrm>
            <a:off x="1051114" y="5308790"/>
            <a:ext cx="2729578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: Rounded Corners 9">
            <a:hlinkClick r:id="" action="ppaction://noaction">
              <a:snd r:embed="rId3" name="j'abandonne beep.wav"/>
            </a:hlinkClick>
            <a:extLst>
              <a:ext uri="{FF2B5EF4-FFF2-40B4-BE49-F238E27FC236}">
                <a16:creationId xmlns:a16="http://schemas.microsoft.com/office/drawing/2014/main" id="{28F3AE36-E04B-427A-D5CE-A56E9B098055}"/>
              </a:ext>
            </a:extLst>
          </p:cNvPr>
          <p:cNvSpPr/>
          <p:nvPr/>
        </p:nvSpPr>
        <p:spPr>
          <a:xfrm>
            <a:off x="284063" y="3379233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11" name="Rectangle: Rounded Corners 10">
            <a:hlinkClick r:id="" action="ppaction://noaction">
              <a:snd r:embed="rId4" name="je n'interrompe.wav"/>
            </a:hlinkClick>
            <a:extLst>
              <a:ext uri="{FF2B5EF4-FFF2-40B4-BE49-F238E27FC236}">
                <a16:creationId xmlns:a16="http://schemas.microsoft.com/office/drawing/2014/main" id="{08330FEC-FAB2-2381-6806-150DC61B0578}"/>
              </a:ext>
            </a:extLst>
          </p:cNvPr>
          <p:cNvSpPr/>
          <p:nvPr/>
        </p:nvSpPr>
        <p:spPr>
          <a:xfrm>
            <a:off x="284063" y="4128452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</a:t>
            </a:r>
          </a:p>
        </p:txBody>
      </p:sp>
      <p:sp>
        <p:nvSpPr>
          <p:cNvPr id="12" name="Rectangle: Rounded Corners 11">
            <a:hlinkClick r:id="" action="ppaction://noaction">
              <a:snd r:embed="rId5" name="je produis beep.wav"/>
            </a:hlinkClick>
            <a:extLst>
              <a:ext uri="{FF2B5EF4-FFF2-40B4-BE49-F238E27FC236}">
                <a16:creationId xmlns:a16="http://schemas.microsoft.com/office/drawing/2014/main" id="{F0FF46A3-F5E9-1A7C-1549-966B9057E6F1}"/>
              </a:ext>
            </a:extLst>
          </p:cNvPr>
          <p:cNvSpPr/>
          <p:nvPr/>
        </p:nvSpPr>
        <p:spPr>
          <a:xfrm>
            <a:off x="298060" y="5258416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</a:t>
            </a:r>
          </a:p>
        </p:txBody>
      </p:sp>
      <p:sp>
        <p:nvSpPr>
          <p:cNvPr id="13" name="Rectangle: Rounded Corners 12">
            <a:hlinkClick r:id="" action="ppaction://noaction">
              <a:snd r:embed="rId6" name="le magasins ne vendent rien ici.wav"/>
            </a:hlinkClick>
            <a:extLst>
              <a:ext uri="{FF2B5EF4-FFF2-40B4-BE49-F238E27FC236}">
                <a16:creationId xmlns:a16="http://schemas.microsoft.com/office/drawing/2014/main" id="{577FD8D1-CDD0-91FC-BB89-E107076715B0}"/>
              </a:ext>
            </a:extLst>
          </p:cNvPr>
          <p:cNvSpPr/>
          <p:nvPr/>
        </p:nvSpPr>
        <p:spPr>
          <a:xfrm>
            <a:off x="11255547" y="1848864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4" name="Rectangle: Rounded Corners 13">
            <a:hlinkClick r:id="" action="ppaction://noaction">
              <a:snd r:embed="rId7" name="je ne regrette rien.wav"/>
            </a:hlinkClick>
            <a:extLst>
              <a:ext uri="{FF2B5EF4-FFF2-40B4-BE49-F238E27FC236}">
                <a16:creationId xmlns:a16="http://schemas.microsoft.com/office/drawing/2014/main" id="{C18C7A9C-4404-D29E-3C2B-BCB0000F2299}"/>
              </a:ext>
            </a:extLst>
          </p:cNvPr>
          <p:cNvSpPr/>
          <p:nvPr/>
        </p:nvSpPr>
        <p:spPr>
          <a:xfrm>
            <a:off x="11270695" y="2619869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15" name="Rectangle: Rounded Corners 14">
            <a:hlinkClick r:id="" action="ppaction://noaction">
              <a:snd r:embed="rId8" name="j'abondonne ma vie.wav"/>
            </a:hlinkClick>
            <a:extLst>
              <a:ext uri="{FF2B5EF4-FFF2-40B4-BE49-F238E27FC236}">
                <a16:creationId xmlns:a16="http://schemas.microsoft.com/office/drawing/2014/main" id="{4300E051-1292-A1F5-C7EC-914046D91FB2}"/>
              </a:ext>
            </a:extLst>
          </p:cNvPr>
          <p:cNvSpPr/>
          <p:nvPr/>
        </p:nvSpPr>
        <p:spPr>
          <a:xfrm>
            <a:off x="11270695" y="3389179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16" name="Rectangle: Rounded Corners 15">
            <a:hlinkClick r:id="" action="ppaction://noaction">
              <a:snd r:embed="rId9" name="je n'interrompe personne.wav"/>
            </a:hlinkClick>
            <a:extLst>
              <a:ext uri="{FF2B5EF4-FFF2-40B4-BE49-F238E27FC236}">
                <a16:creationId xmlns:a16="http://schemas.microsoft.com/office/drawing/2014/main" id="{D7E4B5AA-080C-CC60-F9D7-7F6EAFF6037A}"/>
              </a:ext>
            </a:extLst>
          </p:cNvPr>
          <p:cNvSpPr/>
          <p:nvPr/>
        </p:nvSpPr>
        <p:spPr>
          <a:xfrm>
            <a:off x="11270695" y="4160184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</a:t>
            </a:r>
          </a:p>
        </p:txBody>
      </p:sp>
      <p:sp>
        <p:nvSpPr>
          <p:cNvPr id="17" name="Rectangle: Rounded Corners 16">
            <a:hlinkClick r:id="" action="ppaction://noaction">
              <a:snd r:embed="rId10" name="je produis des petits films.wav"/>
            </a:hlinkClick>
            <a:extLst>
              <a:ext uri="{FF2B5EF4-FFF2-40B4-BE49-F238E27FC236}">
                <a16:creationId xmlns:a16="http://schemas.microsoft.com/office/drawing/2014/main" id="{E6DEF95C-3A8E-901D-C691-A02D89A4CF14}"/>
              </a:ext>
            </a:extLst>
          </p:cNvPr>
          <p:cNvSpPr/>
          <p:nvPr/>
        </p:nvSpPr>
        <p:spPr>
          <a:xfrm>
            <a:off x="11270695" y="5290147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</a:t>
            </a:r>
          </a:p>
        </p:txBody>
      </p:sp>
      <p:sp>
        <p:nvSpPr>
          <p:cNvPr id="18" name="Rectangle: Rounded Corners 17">
            <a:hlinkClick r:id="" action="ppaction://noaction">
              <a:snd r:embed="rId11" name="les magasins ne vendent beep.wav"/>
            </a:hlinkClick>
            <a:extLst>
              <a:ext uri="{FF2B5EF4-FFF2-40B4-BE49-F238E27FC236}">
                <a16:creationId xmlns:a16="http://schemas.microsoft.com/office/drawing/2014/main" id="{78A61E82-49EE-6BAF-962B-94C391EAAE87}"/>
              </a:ext>
            </a:extLst>
          </p:cNvPr>
          <p:cNvSpPr/>
          <p:nvPr/>
        </p:nvSpPr>
        <p:spPr>
          <a:xfrm>
            <a:off x="298060" y="1821824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9" name="Rectangle: Rounded Corners 18">
            <a:hlinkClick r:id="" action="ppaction://noaction">
              <a:snd r:embed="rId12" name="je ne regrette beep.wav"/>
            </a:hlinkClick>
            <a:extLst>
              <a:ext uri="{FF2B5EF4-FFF2-40B4-BE49-F238E27FC236}">
                <a16:creationId xmlns:a16="http://schemas.microsoft.com/office/drawing/2014/main" id="{FFDAC965-8DBD-1B69-E961-1FDC5797C2AB}"/>
              </a:ext>
            </a:extLst>
          </p:cNvPr>
          <p:cNvSpPr/>
          <p:nvPr/>
        </p:nvSpPr>
        <p:spPr>
          <a:xfrm>
            <a:off x="291597" y="2612094"/>
            <a:ext cx="580293" cy="567582"/>
          </a:xfrm>
          <a:prstGeom prst="roundRect">
            <a:avLst/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pic>
        <p:nvPicPr>
          <p:cNvPr id="2" name="Picture 1" descr="green checkmark">
            <a:extLst>
              <a:ext uri="{FF2B5EF4-FFF2-40B4-BE49-F238E27FC236}">
                <a16:creationId xmlns:a16="http://schemas.microsoft.com/office/drawing/2014/main" id="{217D0B6C-53F4-3B6C-8E9E-922728206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43" y="1840659"/>
            <a:ext cx="478860" cy="498813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25C5CF1D-9478-2D11-32BB-C6D42205DD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43" y="2606479"/>
            <a:ext cx="478860" cy="498813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CAD41CF7-C527-F29C-36AF-BB2430EF21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27" y="3418117"/>
            <a:ext cx="478860" cy="498813"/>
          </a:xfrm>
          <a:prstGeom prst="rect">
            <a:avLst/>
          </a:prstGeom>
        </p:spPr>
      </p:pic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E1E63C5-09D8-22C1-4D90-F91542D5AF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43" y="4155380"/>
            <a:ext cx="478860" cy="498813"/>
          </a:xfrm>
          <a:prstGeom prst="rect">
            <a:avLst/>
          </a:prstGeom>
        </p:spPr>
      </p:pic>
      <p:pic>
        <p:nvPicPr>
          <p:cNvPr id="23" name="Picture 22" descr="green checkmark">
            <a:extLst>
              <a:ext uri="{FF2B5EF4-FFF2-40B4-BE49-F238E27FC236}">
                <a16:creationId xmlns:a16="http://schemas.microsoft.com/office/drawing/2014/main" id="{7C1809D8-8DF0-7C5E-D43C-77118A8C3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672" y="5411049"/>
            <a:ext cx="478860" cy="49881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7CFCCA9-A91A-F9BC-A1A7-6664A715D597}"/>
              </a:ext>
            </a:extLst>
          </p:cNvPr>
          <p:cNvSpPr/>
          <p:nvPr/>
        </p:nvSpPr>
        <p:spPr>
          <a:xfrm>
            <a:off x="1060972" y="1937011"/>
            <a:ext cx="3206227" cy="25721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09AB92-FB14-B6E6-8E99-AF774E1581FE}"/>
              </a:ext>
            </a:extLst>
          </p:cNvPr>
          <p:cNvSpPr/>
          <p:nvPr/>
        </p:nvSpPr>
        <p:spPr>
          <a:xfrm>
            <a:off x="1051113" y="2708318"/>
            <a:ext cx="3206227" cy="278214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regret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2C9D23-E5E4-CD2F-FC19-0BDD59FEFC1D}"/>
              </a:ext>
            </a:extLst>
          </p:cNvPr>
          <p:cNvSpPr/>
          <p:nvPr/>
        </p:nvSpPr>
        <p:spPr>
          <a:xfrm>
            <a:off x="1051114" y="4257744"/>
            <a:ext cx="3107229" cy="457780"/>
          </a:xfrm>
          <a:prstGeom prst="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interrupt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4035C6-67AF-0BC4-FB7E-69FEC8FB19D2}"/>
              </a:ext>
            </a:extLst>
          </p:cNvPr>
          <p:cNvSpPr/>
          <p:nvPr/>
        </p:nvSpPr>
        <p:spPr>
          <a:xfrm>
            <a:off x="1051114" y="3479448"/>
            <a:ext cx="3216085" cy="35166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give up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531D3-1576-74BE-EE0C-AC09E942AC1A}"/>
              </a:ext>
            </a:extLst>
          </p:cNvPr>
          <p:cNvSpPr/>
          <p:nvPr/>
        </p:nvSpPr>
        <p:spPr>
          <a:xfrm>
            <a:off x="1051113" y="5208542"/>
            <a:ext cx="3204362" cy="455876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produce</a:t>
            </a:r>
          </a:p>
        </p:txBody>
      </p:sp>
      <p:sp>
        <p:nvSpPr>
          <p:cNvPr id="29" name="Rounded Rectangle 46">
            <a:extLst>
              <a:ext uri="{FF2B5EF4-FFF2-40B4-BE49-F238E27FC236}">
                <a16:creationId xmlns:a16="http://schemas.microsoft.com/office/drawing/2014/main" id="{EAA1E6C1-FE29-DBE0-6C83-0A02334F1330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F28CF4-DF12-9111-BCB5-3CFFF517BC87}"/>
              </a:ext>
            </a:extLst>
          </p:cNvPr>
          <p:cNvSpPr txBox="1"/>
          <p:nvPr/>
        </p:nvSpPr>
        <p:spPr>
          <a:xfrm>
            <a:off x="4427580" y="213557"/>
            <a:ext cx="5245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Jean parle de sa nouvelle vie en France. Écoute et compl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ète les phrases.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55A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66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B281034-D636-844F-2DFC-E35DDA802AA3}"/>
              </a:ext>
            </a:extLst>
          </p:cNvPr>
          <p:cNvSpPr txBox="1">
            <a:spLocks/>
          </p:cNvSpPr>
          <p:nvPr/>
        </p:nvSpPr>
        <p:spPr>
          <a:xfrm>
            <a:off x="429715" y="2542832"/>
            <a:ext cx="11514137" cy="3715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He never sends any e-mails.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He doesn’t speak to anyone on the phone.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She doesn’t write anything on Facebook.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He doesn’t share any photos on Instagram.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They read nothing on the internet.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They don’t buy anything from Amazon.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She reads the text messages, but she doesn’t send them. (H)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I send hundreds of photos, but they never look at them. (H)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83E8CB-7CC9-00E6-82CC-8A6450AFB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" y="958380"/>
            <a:ext cx="11059885" cy="1122202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Jean décrit la vie de ses grands-parents pour un journal canadien.</a:t>
            </a:r>
          </a:p>
          <a:p>
            <a:r>
              <a:rPr lang="fr-FR" dirty="0">
                <a:solidFill>
                  <a:schemeClr val="tx2"/>
                </a:solidFill>
              </a:rPr>
              <a:t>Le journaliste prend des notes en anglais. </a:t>
            </a:r>
          </a:p>
          <a:p>
            <a:r>
              <a:rPr lang="fr-FR" dirty="0">
                <a:solidFill>
                  <a:schemeClr val="tx2"/>
                </a:solidFill>
              </a:rPr>
              <a:t>Traduis ses notes en français.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B9E345-CEF3-5AB7-9850-B47A6EE0A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famille de Jean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3E0A2E-B8F2-66A7-E849-16CAD189AD08}"/>
              </a:ext>
            </a:extLst>
          </p:cNvPr>
          <p:cNvSpPr/>
          <p:nvPr/>
        </p:nvSpPr>
        <p:spPr>
          <a:xfrm>
            <a:off x="463847" y="5225772"/>
            <a:ext cx="10728074" cy="4717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Elle lit les textos, mais elle ne les envoie pas.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C5A158-0D90-5B52-31A2-656FFCE63484}"/>
              </a:ext>
            </a:extLst>
          </p:cNvPr>
          <p:cNvSpPr/>
          <p:nvPr/>
        </p:nvSpPr>
        <p:spPr>
          <a:xfrm>
            <a:off x="463847" y="2493188"/>
            <a:ext cx="10728074" cy="4542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Il n’envoie jamais d’e-mails.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33BAA4-1F92-E14D-E0C9-FB0D599513F5}"/>
              </a:ext>
            </a:extLst>
          </p:cNvPr>
          <p:cNvSpPr/>
          <p:nvPr/>
        </p:nvSpPr>
        <p:spPr>
          <a:xfrm>
            <a:off x="463847" y="2940902"/>
            <a:ext cx="10728074" cy="4430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Il ne parle à personne au téléphone.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5DE40-4E45-875A-EDCD-65D8A8F94B50}"/>
              </a:ext>
            </a:extLst>
          </p:cNvPr>
          <p:cNvSpPr/>
          <p:nvPr/>
        </p:nvSpPr>
        <p:spPr>
          <a:xfrm>
            <a:off x="463847" y="3377482"/>
            <a:ext cx="10728074" cy="4487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Elle n’écrit rien sur Facebook.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700D3-D291-48F2-BFC8-2F1EC1EA1AE8}"/>
              </a:ext>
            </a:extLst>
          </p:cNvPr>
          <p:cNvSpPr/>
          <p:nvPr/>
        </p:nvSpPr>
        <p:spPr>
          <a:xfrm>
            <a:off x="463847" y="3819736"/>
            <a:ext cx="10728074" cy="4457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Il ne partage pas de photos sur Instagram.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F9093E-BDE2-EFC9-9549-84DA70179A84}"/>
              </a:ext>
            </a:extLst>
          </p:cNvPr>
          <p:cNvSpPr/>
          <p:nvPr/>
        </p:nvSpPr>
        <p:spPr>
          <a:xfrm>
            <a:off x="463847" y="4259001"/>
            <a:ext cx="10728074" cy="489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Ils ne lisent rien sur internet.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E32A9E-887F-7588-0237-3F275B588CCF}"/>
              </a:ext>
            </a:extLst>
          </p:cNvPr>
          <p:cNvSpPr/>
          <p:nvPr/>
        </p:nvSpPr>
        <p:spPr>
          <a:xfrm>
            <a:off x="463847" y="4742386"/>
            <a:ext cx="10728074" cy="4899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 Ils n’achètent rien d’Amazon.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0FD74E-E515-D9D9-ADE5-A30E57C9CE40}"/>
              </a:ext>
            </a:extLst>
          </p:cNvPr>
          <p:cNvSpPr/>
          <p:nvPr/>
        </p:nvSpPr>
        <p:spPr>
          <a:xfrm>
            <a:off x="463847" y="5691028"/>
            <a:ext cx="10728074" cy="4177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J’envoie des centaines de photos, mais ils ne les regarde jamais.</a:t>
            </a:r>
          </a:p>
        </p:txBody>
      </p:sp>
      <p:sp>
        <p:nvSpPr>
          <p:cNvPr id="12" name="Rounded Rectangle 46">
            <a:extLst>
              <a:ext uri="{FF2B5EF4-FFF2-40B4-BE49-F238E27FC236}">
                <a16:creationId xmlns:a16="http://schemas.microsoft.com/office/drawing/2014/main" id="{CCCD2463-168B-476D-AEA8-F8E1C8079D67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pic>
        <p:nvPicPr>
          <p:cNvPr id="15" name="Picture 14" descr="A picture containing flag, underpants&#10;&#10;Description automatically generated">
            <a:extLst>
              <a:ext uri="{FF2B5EF4-FFF2-40B4-BE49-F238E27FC236}">
                <a16:creationId xmlns:a16="http://schemas.microsoft.com/office/drawing/2014/main" id="{40DD8626-2D13-3583-0F48-FE27EB444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49" y="1566309"/>
            <a:ext cx="2593220" cy="17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NCELP_German_2022">
  <a:themeElements>
    <a:clrScheme name="NCELP_French">
      <a:dk1>
        <a:srgbClr val="525050"/>
      </a:dk1>
      <a:lt1>
        <a:srgbClr val="FFFFFF"/>
      </a:lt1>
      <a:dk2>
        <a:srgbClr val="0055A4"/>
      </a:dk2>
      <a:lt2>
        <a:srgbClr val="FFFFFF"/>
      </a:lt2>
      <a:accent1>
        <a:srgbClr val="0060B8"/>
      </a:accent1>
      <a:accent2>
        <a:srgbClr val="EF4135"/>
      </a:accent2>
      <a:accent3>
        <a:srgbClr val="979595"/>
      </a:accent3>
      <a:accent4>
        <a:srgbClr val="2F9AFF"/>
      </a:accent4>
      <a:accent5>
        <a:srgbClr val="F7A59F"/>
      </a:accent5>
      <a:accent6>
        <a:srgbClr val="CCE7FE"/>
      </a:accent6>
      <a:hlink>
        <a:srgbClr val="00B0F0"/>
      </a:hlink>
      <a:folHlink>
        <a:srgbClr val="B87999"/>
      </a:folHlink>
    </a:clrScheme>
    <a:fontScheme name="NCELP_Default_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rench_Master_Template" id="{8527CCA5-71F5-40AF-9879-95464AC507DC}" vid="{BB1D041E-3947-48A9-8945-D40BC9A597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1124</Words>
  <Application>Microsoft Office PowerPoint</Application>
  <PresentationFormat>Widescreen</PresentationFormat>
  <Paragraphs>262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Century Gothic</vt:lpstr>
      <vt:lpstr>NCELP_German_2022</vt:lpstr>
      <vt:lpstr>Saying ‘nothing’ and ‘no one’</vt:lpstr>
      <vt:lpstr>Une nouvelle vie</vt:lpstr>
      <vt:lpstr>Une nouvelle vie</vt:lpstr>
      <vt:lpstr>Une nouvelle vie</vt:lpstr>
      <vt:lpstr>Une nouvelle vie</vt:lpstr>
      <vt:lpstr>La famille de Jean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‘nothing’ and ‘no one’</dc:title>
  <dc:creator>Catherine Salkeld</dc:creator>
  <cp:lastModifiedBy>Catherine Salkeld</cp:lastModifiedBy>
  <cp:revision>2</cp:revision>
  <dcterms:created xsi:type="dcterms:W3CDTF">2022-12-20T17:09:57Z</dcterms:created>
  <dcterms:modified xsi:type="dcterms:W3CDTF">2023-01-04T15:48:58Z</dcterms:modified>
</cp:coreProperties>
</file>