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1"/>
  </p:sldMasterIdLst>
  <p:notesMasterIdLst>
    <p:notesMasterId r:id="rId49"/>
  </p:notesMasterIdLst>
  <p:sldIdLst>
    <p:sldId id="259" r:id="rId2"/>
    <p:sldId id="670" r:id="rId3"/>
    <p:sldId id="708" r:id="rId4"/>
    <p:sldId id="496" r:id="rId5"/>
    <p:sldId id="498" r:id="rId6"/>
    <p:sldId id="499" r:id="rId7"/>
    <p:sldId id="497" r:id="rId8"/>
    <p:sldId id="500" r:id="rId9"/>
    <p:sldId id="286" r:id="rId10"/>
    <p:sldId id="273" r:id="rId11"/>
    <p:sldId id="695" r:id="rId12"/>
    <p:sldId id="696" r:id="rId13"/>
    <p:sldId id="312" r:id="rId14"/>
    <p:sldId id="697" r:id="rId15"/>
    <p:sldId id="698" r:id="rId16"/>
    <p:sldId id="279" r:id="rId17"/>
    <p:sldId id="699" r:id="rId18"/>
    <p:sldId id="281" r:id="rId19"/>
    <p:sldId id="702" r:id="rId20"/>
    <p:sldId id="705" r:id="rId21"/>
    <p:sldId id="706" r:id="rId22"/>
    <p:sldId id="707" r:id="rId23"/>
    <p:sldId id="285" r:id="rId24"/>
    <p:sldId id="287" r:id="rId25"/>
    <p:sldId id="288" r:id="rId26"/>
    <p:sldId id="289" r:id="rId27"/>
    <p:sldId id="502" r:id="rId28"/>
    <p:sldId id="291" r:id="rId29"/>
    <p:sldId id="293" r:id="rId30"/>
    <p:sldId id="294" r:id="rId31"/>
    <p:sldId id="501" r:id="rId32"/>
    <p:sldId id="700" r:id="rId33"/>
    <p:sldId id="715" r:id="rId34"/>
    <p:sldId id="720" r:id="rId35"/>
    <p:sldId id="716" r:id="rId36"/>
    <p:sldId id="274" r:id="rId37"/>
    <p:sldId id="709" r:id="rId38"/>
    <p:sldId id="690" r:id="rId39"/>
    <p:sldId id="711" r:id="rId40"/>
    <p:sldId id="712" r:id="rId41"/>
    <p:sldId id="717" r:id="rId42"/>
    <p:sldId id="718" r:id="rId43"/>
    <p:sldId id="719" r:id="rId44"/>
    <p:sldId id="713" r:id="rId45"/>
    <p:sldId id="714" r:id="rId46"/>
    <p:sldId id="650" r:id="rId47"/>
    <p:sldId id="26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Owen" initials="SO" lastIdx="1" clrIdx="0">
    <p:extLst>
      <p:ext uri="{19B8F6BF-5375-455C-9EA6-DF929625EA0E}">
        <p15:presenceInfo xmlns:p15="http://schemas.microsoft.com/office/powerpoint/2012/main" userId="Stephen Owen" providerId="None"/>
      </p:ext>
    </p:extLst>
  </p:cmAuthor>
  <p:cmAuthor id="2" name="Heike Krusemann" initials="HK" lastIdx="6" clrIdx="1">
    <p:extLst>
      <p:ext uri="{19B8F6BF-5375-455C-9EA6-DF929625EA0E}">
        <p15:presenceInfo xmlns:p15="http://schemas.microsoft.com/office/powerpoint/2012/main" userId="3205221db0cafe4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6400"/>
    <a:srgbClr val="115076"/>
    <a:srgbClr val="EBEFF7"/>
    <a:srgbClr val="DAA520"/>
    <a:srgbClr val="FFFAF3"/>
    <a:srgbClr val="FFF4E7"/>
    <a:srgbClr val="FFE8CB"/>
    <a:srgbClr val="D1DFEF"/>
    <a:srgbClr val="E3EAFD"/>
    <a:srgbClr val="FBF0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DB5F06-CAFF-451D-BEAF-A2A248ECB843}" v="1" dt="2021-07-07T14:14:38.181"/>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213" autoAdjust="0"/>
    <p:restoredTop sz="39738" autoAdjust="0"/>
  </p:normalViewPr>
  <p:slideViewPr>
    <p:cSldViewPr snapToGrid="0">
      <p:cViewPr varScale="1">
        <p:scale>
          <a:sx n="40" d="100"/>
          <a:sy n="40" d="100"/>
        </p:scale>
        <p:origin x="2688" y="184"/>
      </p:cViewPr>
      <p:guideLst/>
    </p:cSldViewPr>
  </p:slideViewPr>
  <p:outlineViewPr>
    <p:cViewPr>
      <p:scale>
        <a:sx n="33" d="100"/>
        <a:sy n="33" d="100"/>
      </p:scale>
      <p:origin x="0" y="0"/>
    </p:cViewPr>
  </p:outlineViewPr>
  <p:notesTextViewPr>
    <p:cViewPr>
      <p:scale>
        <a:sx n="3" d="2"/>
        <a:sy n="3" d="2"/>
      </p:scale>
      <p:origin x="0" y="-664"/>
    </p:cViewPr>
  </p:notesTextViewPr>
  <p:sorterViewPr>
    <p:cViewPr varScale="1">
      <p:scale>
        <a:sx n="1" d="1"/>
        <a:sy n="1" d="1"/>
      </p:scale>
      <p:origin x="0" y="-838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Independent revisiting of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use of R2 and R3 prepositions with pronouns and possessive adjectives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sz="1200" b="0" dirty="0"/>
            </a:br>
            <a:r>
              <a:rPr lang="en-GB" sz="1200" b="0" dirty="0"/>
              <a:t>Note: this week is envisaged as revisiting, much of which can be undertaken independently, to allow speaking assessments to take place.</a:t>
            </a:r>
            <a:br>
              <a:rPr lang="en-GB" sz="1200" b="0" dirty="0"/>
            </a:br>
            <a:r>
              <a:rPr lang="en-GB" sz="1200" b="0" dirty="0"/>
              <a:t>Speaking assessments do not necessarily require teachers.  Students could leave the room to record themselves.</a:t>
            </a:r>
            <a:br>
              <a:rPr lang="en-GB" sz="1200" b="0" dirty="0"/>
            </a:br>
            <a:r>
              <a:rPr lang="en-GB" sz="1200" b="0" dirty="0"/>
              <a:t>If teachers want to conduct speaking assessments from the front of class, it would be feasible for most of this lessons’ content to be provided as worksheets for students to complete (in conjunction with the Y9 language learning guide, which provides the vocabulary and grammar content from Y9).  The listening slides could be omitted or set as homework, as preferred.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The vocabulary tasks mirror some of the task types typically used in achievement tests.</a:t>
            </a:r>
            <a:br>
              <a:rPr lang="en-GB" sz="1200" b="0" dirty="0"/>
            </a:b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dirty="0">
                <a:solidFill>
                  <a:schemeClr val="tx1"/>
                </a:solidFill>
                <a:effectLst/>
                <a:latin typeface="+mn-lt"/>
                <a:ea typeface="Calibri"/>
                <a:cs typeface="Calibri"/>
                <a:sym typeface="Calibri"/>
              </a:rPr>
              <a:t>9.1.2.4 (</a:t>
            </a:r>
            <a:r>
              <a:rPr lang="de-DE" sz="1200" b="1" i="0" u="none" strike="noStrike" kern="1200" cap="none" dirty="0" err="1">
                <a:solidFill>
                  <a:schemeClr val="tx1"/>
                </a:solidFill>
                <a:effectLst/>
                <a:latin typeface="+mn-lt"/>
                <a:ea typeface="Calibri"/>
                <a:cs typeface="Calibri"/>
                <a:sym typeface="Calibri"/>
              </a:rPr>
              <a:t>revisit</a:t>
            </a:r>
            <a:r>
              <a:rPr lang="de-DE" sz="1200" b="1" i="0" u="none" strike="noStrike" kern="1200" cap="none"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besuchen [820] fehlen [420] halten [155] küssen [2644] lachen [444] tun [123] zeigen [136] mir [63] dir [244] nichts [109] uns [75] Antwort [522] Aktivität [1422] Aufgabe [256] Ausflug [4014] Brief [838] Erste [95] Frage [157] Freizeit [2594] Freund [273] Gefühl [462] Hand [180] Idee [451] Kino [2020] Paar [241] Schmerz [1483] Schwimmbad [&gt;5009] Stadt [204] Tour [2640] Unterricht [1823] Unterstützung [1141]  letzte [152] aus2 [37] bei [29] durch [55] für [17] mit [13] ohne [120] von [9] bald [503]  gar nicht [</a:t>
            </a:r>
            <a:r>
              <a:rPr lang="de-DE" sz="1200" b="0" i="0" u="none" strike="noStrike" kern="1200" cap="none" dirty="0" err="1">
                <a:solidFill>
                  <a:schemeClr val="tx1"/>
                </a:solidFill>
                <a:effectLst/>
                <a:latin typeface="+mn-lt"/>
                <a:ea typeface="Calibri"/>
                <a:cs typeface="Calibri"/>
                <a:sym typeface="Calibri"/>
              </a:rPr>
              <a:t>mwu</a:t>
            </a:r>
            <a:r>
              <a:rPr lang="de-DE" sz="1200" b="0" i="0" u="none" strike="noStrike" kern="1200" cap="none" dirty="0">
                <a:solidFill>
                  <a:schemeClr val="tx1"/>
                </a:solidFill>
                <a:effectLst/>
                <a:latin typeface="+mn-lt"/>
                <a:ea typeface="Calibri"/>
                <a:cs typeface="Calibri"/>
                <a:sym typeface="Calibri"/>
              </a:rPr>
              <a:t>] gegen [104] immer [64]  leider [643] seit [130] wieder [74] weh [2798] ach [587]</a:t>
            </a:r>
            <a:br>
              <a:rPr lang="de-DE" sz="1200" b="0" i="0" u="none" strike="noStrike" kern="1200" cap="none" dirty="0">
                <a:solidFill>
                  <a:schemeClr val="tx1"/>
                </a:solidFill>
                <a:effectLst/>
                <a:latin typeface="+mn-lt"/>
                <a:ea typeface="Calibri"/>
                <a:cs typeface="Calibri"/>
                <a:sym typeface="Calibri"/>
              </a:rPr>
            </a:b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a:t>
            </a:r>
            <a:r>
              <a:rPr lang="en-GB" dirty="0"/>
              <a:t> </a:t>
            </a:r>
            <a:r>
              <a:rPr lang="en-GB" b="1" dirty="0"/>
              <a:t>4 minutes</a:t>
            </a:r>
          </a:p>
          <a:p>
            <a:br>
              <a:rPr lang="en-GB" b="1" dirty="0"/>
            </a:br>
            <a:r>
              <a:rPr lang="en-GB" b="1" dirty="0"/>
              <a:t>Aim: </a:t>
            </a:r>
            <a:r>
              <a:rPr lang="en-GB" b="0" dirty="0"/>
              <a:t>to practise written comprehension of </a:t>
            </a:r>
            <a:r>
              <a:rPr lang="en-GB" b="0" baseline="0" dirty="0"/>
              <a:t>some more of this week’s vocabulary and in addition, segmentation skills, as students match what they read to what they are hearing.</a:t>
            </a:r>
          </a:p>
          <a:p>
            <a:br>
              <a:rPr lang="en-GB" dirty="0"/>
            </a:br>
            <a:r>
              <a:rPr lang="en-GB" b="1" dirty="0"/>
              <a:t>Procedure:</a:t>
            </a:r>
            <a:br>
              <a:rPr lang="en-GB" dirty="0"/>
            </a:br>
            <a:r>
              <a:rPr lang="en-GB" dirty="0"/>
              <a:t>1. Click on the audio buttons to play the recording. Each recording stops just before the bleeped word.</a:t>
            </a:r>
          </a:p>
          <a:p>
            <a:r>
              <a:rPr lang="en-GB" dirty="0"/>
              <a:t>2. Students</a:t>
            </a:r>
            <a:r>
              <a:rPr lang="en-GB" baseline="0" dirty="0"/>
              <a:t> listen and follow the text, choosing a word from the box at the bottom of the slide to fill each numbered gap. </a:t>
            </a:r>
          </a:p>
          <a:p>
            <a:r>
              <a:rPr lang="en-GB" dirty="0"/>
              <a:t>3. Play the full audio and click</a:t>
            </a:r>
            <a:r>
              <a:rPr lang="en-GB" baseline="0" dirty="0"/>
              <a:t> to reveal the answers one by one.</a:t>
            </a:r>
            <a:endParaRPr lang="en-GB" dirty="0"/>
          </a:p>
          <a:p>
            <a:r>
              <a:rPr lang="en-GB" dirty="0"/>
              <a:t>4. </a:t>
            </a:r>
            <a:r>
              <a:rPr lang="en-GB" baseline="0" dirty="0"/>
              <a:t>As a final step, click to cover the word box and the answers 1-10, and elicit a choral reading of the full text, whereby they insert the German gapped words, as they read.</a:t>
            </a:r>
            <a:br>
              <a:rPr lang="en-GB" baseline="0" dirty="0"/>
            </a:br>
            <a:br>
              <a:rPr lang="en-GB" baseline="0" dirty="0"/>
            </a:br>
            <a:r>
              <a:rPr lang="en-GB" baseline="0" dirty="0"/>
              <a:t>Note: </a:t>
            </a:r>
            <a:r>
              <a:rPr lang="en-GB" dirty="0"/>
              <a:t>To</a:t>
            </a:r>
            <a:r>
              <a:rPr lang="en-GB" baseline="0" dirty="0"/>
              <a:t> make the activity more challenging, the task could first be completed as a reading, and the full audio played as a listen and check.  Alternatively or additionally, the box containing the missing words could be deleted from the slide. </a:t>
            </a:r>
          </a:p>
          <a:p>
            <a:endParaRPr lang="de-DE" sz="1200" b="1" i="0" kern="1200" dirty="0">
              <a:solidFill>
                <a:schemeClr val="tx1"/>
              </a:solidFill>
              <a:effectLst/>
              <a:latin typeface="+mn-lt"/>
              <a:ea typeface="+mn-ea"/>
              <a:cs typeface="+mn-cs"/>
            </a:endParaRPr>
          </a:p>
          <a:p>
            <a:r>
              <a:rPr lang="de-DE" sz="1200" b="1" i="0" kern="1200" dirty="0">
                <a:solidFill>
                  <a:schemeClr val="tx1"/>
                </a:solidFill>
                <a:effectLst/>
                <a:latin typeface="+mn-lt"/>
                <a:ea typeface="+mn-ea"/>
                <a:cs typeface="+mn-cs"/>
              </a:rPr>
              <a:t>Transcript (showing gaps):</a:t>
            </a:r>
            <a:br>
              <a:rPr lang="de-DE" sz="1200" b="0" i="0" kern="1200" dirty="0">
                <a:solidFill>
                  <a:schemeClr val="tx1"/>
                </a:solidFill>
                <a:effectLst/>
                <a:latin typeface="+mn-lt"/>
                <a:ea typeface="+mn-ea"/>
                <a:cs typeface="+mn-cs"/>
              </a:rPr>
            </a:br>
            <a:r>
              <a:rPr lang="de-DE" sz="1200" b="0" i="0" kern="1200" dirty="0">
                <a:solidFill>
                  <a:schemeClr val="tx1"/>
                </a:solidFill>
                <a:effectLst/>
                <a:latin typeface="+mn-lt"/>
                <a:ea typeface="+mn-ea"/>
                <a:cs typeface="+mn-cs"/>
              </a:rPr>
              <a:t>Hallo Wolfgang! Also, ihr </a:t>
            </a:r>
            <a:r>
              <a:rPr lang="de-DE" sz="1200" b="1" i="0" kern="1200" dirty="0">
                <a:solidFill>
                  <a:schemeClr val="tx1"/>
                </a:solidFill>
                <a:effectLst/>
                <a:latin typeface="+mn-lt"/>
                <a:ea typeface="+mn-ea"/>
                <a:cs typeface="+mn-cs"/>
              </a:rPr>
              <a:t>//</a:t>
            </a:r>
            <a:r>
              <a:rPr lang="de-DE" sz="1200" b="0" i="0" kern="1200" dirty="0">
                <a:solidFill>
                  <a:schemeClr val="tx1"/>
                </a:solidFill>
                <a:effectLst/>
                <a:latin typeface="+mn-lt"/>
                <a:ea typeface="+mn-ea"/>
                <a:cs typeface="+mn-cs"/>
              </a:rPr>
              <a:t> seid nicht mehr zusammen? Ach! Es tut </a:t>
            </a:r>
            <a:r>
              <a:rPr lang="de-DE" sz="1200" b="1" i="0" kern="1200" dirty="0">
                <a:solidFill>
                  <a:schemeClr val="tx1"/>
                </a:solidFill>
                <a:effectLst/>
                <a:latin typeface="+mn-lt"/>
                <a:ea typeface="+mn-ea"/>
                <a:cs typeface="+mn-cs"/>
              </a:rPr>
              <a:t>//</a:t>
            </a:r>
            <a:r>
              <a:rPr lang="de-DE" sz="1200" b="0" i="0" kern="1200" dirty="0">
                <a:solidFill>
                  <a:schemeClr val="tx1"/>
                </a:solidFill>
                <a:effectLst/>
                <a:latin typeface="+mn-lt"/>
                <a:ea typeface="+mn-ea"/>
                <a:cs typeface="+mn-cs"/>
              </a:rPr>
              <a:t> mir leid. Ich unterstütze </a:t>
            </a:r>
            <a:r>
              <a:rPr lang="de-DE" sz="1200" b="1" i="0" kern="1200" dirty="0">
                <a:solidFill>
                  <a:schemeClr val="tx1"/>
                </a:solidFill>
                <a:effectLst/>
                <a:latin typeface="+mn-lt"/>
                <a:ea typeface="+mn-ea"/>
                <a:cs typeface="+mn-cs"/>
              </a:rPr>
              <a:t>//</a:t>
            </a:r>
            <a:r>
              <a:rPr lang="de-DE" sz="1200" b="0" i="0" kern="1200" dirty="0">
                <a:solidFill>
                  <a:schemeClr val="tx1"/>
                </a:solidFill>
                <a:effectLst/>
                <a:latin typeface="+mn-lt"/>
                <a:ea typeface="+mn-ea"/>
                <a:cs typeface="+mn-cs"/>
              </a:rPr>
              <a:t> dich – ich bin dein Freund! Heidi muss </a:t>
            </a:r>
            <a:r>
              <a:rPr lang="de-DE" sz="1200" b="1" i="0" kern="1200" dirty="0">
                <a:solidFill>
                  <a:schemeClr val="tx1"/>
                </a:solidFill>
                <a:effectLst/>
                <a:latin typeface="+mn-lt"/>
                <a:ea typeface="+mn-ea"/>
                <a:cs typeface="+mn-cs"/>
              </a:rPr>
              <a:t>//</a:t>
            </a:r>
            <a:r>
              <a:rPr lang="de-DE" sz="1200" b="0" i="0" kern="1200" dirty="0">
                <a:solidFill>
                  <a:schemeClr val="tx1"/>
                </a:solidFill>
                <a:effectLst/>
                <a:latin typeface="+mn-lt"/>
                <a:ea typeface="+mn-ea"/>
                <a:cs typeface="+mn-cs"/>
              </a:rPr>
              <a:t> dir sehr fehlen. So ein Schmerz! Manchmal </a:t>
            </a:r>
            <a:r>
              <a:rPr lang="de-DE" sz="1200" b="1" i="0" kern="1200" dirty="0">
                <a:solidFill>
                  <a:schemeClr val="tx1"/>
                </a:solidFill>
                <a:effectLst/>
                <a:latin typeface="+mn-lt"/>
                <a:ea typeface="+mn-ea"/>
                <a:cs typeface="+mn-cs"/>
              </a:rPr>
              <a:t>//</a:t>
            </a:r>
            <a:r>
              <a:rPr lang="de-DE" sz="1200" b="0" i="0" kern="1200" dirty="0">
                <a:solidFill>
                  <a:schemeClr val="tx1"/>
                </a:solidFill>
                <a:effectLst/>
                <a:latin typeface="+mn-lt"/>
                <a:ea typeface="+mn-ea"/>
                <a:cs typeface="+mn-cs"/>
              </a:rPr>
              <a:t> finden zwei Personen, dass sie sich nicht mehr küssen und nicht mehr genug </a:t>
            </a:r>
            <a:r>
              <a:rPr lang="de-DE" sz="1200" b="1" i="0" kern="1200" dirty="0">
                <a:solidFill>
                  <a:schemeClr val="tx1"/>
                </a:solidFill>
                <a:effectLst/>
                <a:latin typeface="+mn-lt"/>
                <a:ea typeface="+mn-ea"/>
                <a:cs typeface="+mn-cs"/>
              </a:rPr>
              <a:t>//</a:t>
            </a:r>
            <a:r>
              <a:rPr lang="de-DE" sz="1200" b="0" i="0" kern="1200" dirty="0">
                <a:solidFill>
                  <a:schemeClr val="tx1"/>
                </a:solidFill>
                <a:effectLst/>
                <a:latin typeface="+mn-lt"/>
                <a:ea typeface="+mn-ea"/>
                <a:cs typeface="+mn-cs"/>
              </a:rPr>
              <a:t> zusammen lachen. Ich denke jedoch, dass deine Idee möglich ist. Aber zuerst wollen wir ins Schwimmbad gehen, und dann deine Tante </a:t>
            </a:r>
            <a:r>
              <a:rPr lang="de-DE" sz="1200" b="1" i="0" kern="1200" dirty="0">
                <a:solidFill>
                  <a:schemeClr val="tx1"/>
                </a:solidFill>
                <a:effectLst/>
                <a:latin typeface="+mn-lt"/>
                <a:ea typeface="+mn-ea"/>
                <a:cs typeface="+mn-cs"/>
              </a:rPr>
              <a:t>//</a:t>
            </a:r>
            <a:r>
              <a:rPr lang="de-DE" sz="1200" b="0" i="0" kern="1200" dirty="0">
                <a:solidFill>
                  <a:schemeClr val="tx1"/>
                </a:solidFill>
                <a:effectLst/>
                <a:latin typeface="+mn-lt"/>
                <a:ea typeface="+mn-ea"/>
                <a:cs typeface="+mn-cs"/>
              </a:rPr>
              <a:t> besuchen. Sie ist sehr nett und backt leckere Kuchen! </a:t>
            </a:r>
            <a:r>
              <a:rPr lang="de-DE" sz="1200" b="1" i="0" kern="1200" dirty="0">
                <a:solidFill>
                  <a:schemeClr val="tx1"/>
                </a:solidFill>
                <a:effectLst/>
                <a:latin typeface="+mn-lt"/>
                <a:ea typeface="+mn-ea"/>
                <a:cs typeface="+mn-cs"/>
              </a:rPr>
              <a:t>//</a:t>
            </a:r>
            <a:r>
              <a:rPr lang="de-DE" sz="1200" b="0" i="0" kern="1200" dirty="0">
                <a:solidFill>
                  <a:schemeClr val="tx1"/>
                </a:solidFill>
                <a:effectLst/>
                <a:latin typeface="+mn-lt"/>
                <a:ea typeface="+mn-ea"/>
                <a:cs typeface="+mn-cs"/>
              </a:rPr>
              <a:t> Mit oder </a:t>
            </a:r>
            <a:r>
              <a:rPr lang="de-DE" sz="1200" b="1" i="0" kern="1200" dirty="0">
                <a:solidFill>
                  <a:schemeClr val="tx1"/>
                </a:solidFill>
                <a:effectLst/>
                <a:latin typeface="+mn-lt"/>
                <a:ea typeface="+mn-ea"/>
                <a:cs typeface="+mn-cs"/>
              </a:rPr>
              <a:t>//</a:t>
            </a:r>
            <a:r>
              <a:rPr lang="de-DE" sz="1200" b="0" i="0" kern="1200" dirty="0">
                <a:solidFill>
                  <a:schemeClr val="tx1"/>
                </a:solidFill>
                <a:effectLst/>
                <a:latin typeface="+mn-lt"/>
                <a:ea typeface="+mn-ea"/>
                <a:cs typeface="+mn-cs"/>
              </a:rPr>
              <a:t> ohne Heidi, du kannst deine </a:t>
            </a:r>
            <a:r>
              <a:rPr lang="de-DE" sz="1200" b="1" i="0" kern="1200" dirty="0">
                <a:solidFill>
                  <a:schemeClr val="tx1"/>
                </a:solidFill>
                <a:effectLst/>
                <a:latin typeface="+mn-lt"/>
                <a:ea typeface="+mn-ea"/>
                <a:cs typeface="+mn-cs"/>
              </a:rPr>
              <a:t>//</a:t>
            </a:r>
            <a:r>
              <a:rPr lang="de-DE" sz="1200" b="0" i="0" kern="1200" dirty="0">
                <a:solidFill>
                  <a:schemeClr val="tx1"/>
                </a:solidFill>
                <a:effectLst/>
                <a:latin typeface="+mn-lt"/>
                <a:ea typeface="+mn-ea"/>
                <a:cs typeface="+mn-cs"/>
              </a:rPr>
              <a:t> Freizeit gut nutzen!</a:t>
            </a:r>
            <a:br>
              <a:rPr lang="de-DE" sz="1200" b="0" i="0" kern="1200" dirty="0">
                <a:solidFill>
                  <a:schemeClr val="tx1"/>
                </a:solidFill>
                <a:effectLst/>
                <a:latin typeface="+mn-lt"/>
                <a:ea typeface="+mn-ea"/>
                <a:cs typeface="+mn-cs"/>
              </a:rPr>
            </a:br>
            <a:br>
              <a:rPr lang="de-DE" sz="1200" b="0" i="0" kern="1200" dirty="0">
                <a:solidFill>
                  <a:schemeClr val="tx1"/>
                </a:solidFill>
                <a:effectLst/>
                <a:latin typeface="+mn-lt"/>
                <a:ea typeface="+mn-ea"/>
                <a:cs typeface="+mn-cs"/>
              </a:rPr>
            </a:br>
            <a:endParaRPr lang="en-GB" sz="1200" strike="noStrike"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498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knowledge of direct object pronouns.</a:t>
            </a:r>
            <a:br>
              <a:rPr lang="en-GB" b="1" dirty="0"/>
            </a:br>
            <a:br>
              <a:rPr lang="en-GB" dirty="0"/>
            </a:br>
            <a:r>
              <a:rPr lang="en-GB" b="1" dirty="0"/>
              <a:t>Procedure:</a:t>
            </a:r>
            <a:br>
              <a:rPr lang="en-GB" dirty="0"/>
            </a:br>
            <a:r>
              <a:rPr lang="en-GB" dirty="0"/>
              <a:t>1. Click to animate</a:t>
            </a:r>
            <a:r>
              <a:rPr lang="en-GB" baseline="0" dirty="0"/>
              <a:t> the explanation.</a:t>
            </a:r>
            <a:endParaRPr lang="en-GB" dirty="0"/>
          </a:p>
          <a:p>
            <a:r>
              <a:rPr lang="en-GB" dirty="0"/>
              <a:t>2. Ensure students’ understanding at each stage.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932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Row 3 (dative) pronouns </a:t>
            </a:r>
            <a:r>
              <a:rPr lang="en-GB" b="0" i="1" dirty="0" err="1"/>
              <a:t>dir</a:t>
            </a:r>
            <a:r>
              <a:rPr lang="en-GB" b="0" i="1" dirty="0"/>
              <a:t>,</a:t>
            </a:r>
            <a:r>
              <a:rPr lang="en-GB" b="0" i="1" baseline="0" dirty="0"/>
              <a:t> </a:t>
            </a:r>
            <a:r>
              <a:rPr lang="en-GB" b="0" i="1" baseline="0" dirty="0" err="1"/>
              <a:t>mir</a:t>
            </a:r>
            <a:r>
              <a:rPr lang="en-GB" b="0" i="1" baseline="0" dirty="0"/>
              <a:t>, </a:t>
            </a:r>
            <a:r>
              <a:rPr lang="en-GB" b="0" i="1" baseline="0" dirty="0" err="1"/>
              <a:t>ihm</a:t>
            </a:r>
            <a:r>
              <a:rPr lang="en-GB" b="0" i="1" baseline="0" dirty="0"/>
              <a:t>, </a:t>
            </a:r>
            <a:r>
              <a:rPr lang="en-GB" b="0" i="1" baseline="0" dirty="0" err="1"/>
              <a:t>ihr</a:t>
            </a:r>
            <a:r>
              <a:rPr lang="en-GB" b="0" i="1" baseline="0" dirty="0"/>
              <a:t>, </a:t>
            </a:r>
            <a:r>
              <a:rPr lang="en-GB" b="0" i="1" baseline="0" dirty="0" err="1"/>
              <a:t>ihm</a:t>
            </a:r>
            <a:r>
              <a:rPr lang="en-GB" b="0" i="1" baseline="0" dirty="0"/>
              <a:t>, </a:t>
            </a:r>
            <a:r>
              <a:rPr lang="en-GB" b="0" i="1" baseline="0" dirty="0" err="1"/>
              <a:t>ihnen</a:t>
            </a:r>
            <a:r>
              <a:rPr lang="en-GB" b="0" i="1" baseline="0" dirty="0"/>
              <a:t>.</a:t>
            </a:r>
            <a:br>
              <a:rPr lang="en-GB" dirty="0"/>
            </a:br>
            <a:br>
              <a:rPr lang="en-GB" dirty="0"/>
            </a:br>
            <a:r>
              <a:rPr lang="en-GB" b="1" dirty="0"/>
              <a:t>Procedure:</a:t>
            </a:r>
            <a:br>
              <a:rPr lang="en-GB" dirty="0"/>
            </a:br>
            <a:r>
              <a:rPr lang="en-GB" dirty="0"/>
              <a:t>1. Click to animate</a:t>
            </a:r>
            <a:r>
              <a:rPr lang="en-GB" baseline="0" dirty="0"/>
              <a:t> the explanation. </a:t>
            </a:r>
            <a:endParaRPr lang="en-GB" dirty="0"/>
          </a:p>
          <a:p>
            <a:r>
              <a:rPr lang="en-GB" dirty="0"/>
              <a:t>2. Ensure students’ understanding at each stage.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5472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a:t>
            </a:r>
            <a:r>
              <a:rPr lang="en-GB" b="1" baseline="0" dirty="0"/>
              <a:t> minutes</a:t>
            </a:r>
            <a:br>
              <a:rPr lang="en-GB" dirty="0"/>
            </a:br>
            <a:br>
              <a:rPr lang="en-GB" b="1" dirty="0"/>
            </a:br>
            <a:r>
              <a:rPr lang="en-GB" b="1" dirty="0"/>
              <a:t>Aim: </a:t>
            </a:r>
            <a:r>
              <a:rPr lang="en-GB" b="0" dirty="0"/>
              <a:t>to provide practice</a:t>
            </a:r>
            <a:r>
              <a:rPr lang="en-GB" b="0" baseline="0" dirty="0"/>
              <a:t> in distinguishing R2 and R3 pronoun use; to revisit vocabulary from this week’s set.</a:t>
            </a:r>
            <a:br>
              <a:rPr lang="en-GB" b="0" dirty="0"/>
            </a:br>
            <a:br>
              <a:rPr lang="en-GB" b="0" dirty="0"/>
            </a:br>
            <a:r>
              <a:rPr lang="en-GB" b="1" dirty="0"/>
              <a:t>Procedure:</a:t>
            </a:r>
            <a:br>
              <a:rPr lang="en-GB" dirty="0"/>
            </a:br>
            <a:r>
              <a:rPr lang="en-GB" dirty="0"/>
              <a:t>1. Students listen to the sentences (click on numbered</a:t>
            </a:r>
            <a:r>
              <a:rPr lang="en-GB" baseline="0" dirty="0"/>
              <a:t> buttons) </a:t>
            </a:r>
            <a:r>
              <a:rPr lang="en-GB" dirty="0"/>
              <a:t>and choose the correct pronoun</a:t>
            </a:r>
            <a:r>
              <a:rPr lang="en-GB" baseline="0" dirty="0"/>
              <a:t> option in each case.</a:t>
            </a:r>
            <a:endParaRPr lang="en-GB" dirty="0"/>
          </a:p>
          <a:p>
            <a:r>
              <a:rPr lang="en-GB" dirty="0"/>
              <a:t>2. Click to bring up the written version of each sentence plus the correct answers, one by one.</a:t>
            </a:r>
          </a:p>
          <a:p>
            <a:endParaRPr lang="en-GB" dirty="0"/>
          </a:p>
          <a:p>
            <a:pPr rtl="0" eaLnBrk="1" fontAlgn="ctr" latinLnBrk="0" hangingPunct="1"/>
            <a:r>
              <a:rPr lang="en-GB" b="1" dirty="0"/>
              <a:t>Transcript:</a:t>
            </a:r>
            <a:br>
              <a:rPr lang="en-GB" dirty="0"/>
            </a:br>
            <a:r>
              <a:rPr lang="en-GB" dirty="0"/>
              <a:t>1. </a:t>
            </a:r>
            <a:r>
              <a:rPr lang="en-GB" sz="1200" b="0" i="0" u="none" strike="noStrike" kern="1200" dirty="0" err="1">
                <a:solidFill>
                  <a:schemeClr val="tx1"/>
                </a:solidFill>
                <a:effectLst/>
                <a:latin typeface="+mn-lt"/>
                <a:ea typeface="+mn-ea"/>
                <a:cs typeface="+mn-cs"/>
              </a:rPr>
              <a:t>Meine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Tante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sehr</a:t>
            </a:r>
            <a:r>
              <a:rPr lang="en-GB" sz="1200" b="0" i="0" u="none" strike="noStrike" kern="1200" dirty="0">
                <a:solidFill>
                  <a:schemeClr val="tx1"/>
                </a:solidFill>
                <a:effectLst/>
                <a:latin typeface="+mn-lt"/>
                <a:ea typeface="+mn-ea"/>
                <a:cs typeface="+mn-cs"/>
              </a:rPr>
              <a:t> nett. Ich</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gehe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mit</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ihr</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einkaufen</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a:t>
            </a:r>
            <a:r>
              <a:rPr lang="en-GB" sz="1200" b="0" i="0" u="none" strike="noStrike" kern="1200" baseline="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Heidi </a:t>
            </a:r>
            <a:r>
              <a:rPr lang="en-GB" sz="1200" b="0" i="0" u="none" strike="noStrike" kern="1200" dirty="0" err="1">
                <a:solidFill>
                  <a:schemeClr val="tx1"/>
                </a:solidFill>
                <a:effectLst/>
                <a:latin typeface="+mn-lt"/>
                <a:ea typeface="+mn-ea"/>
                <a:cs typeface="+mn-cs"/>
              </a:rPr>
              <a:t>fehlt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mir</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Ohne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sie</a:t>
            </a:r>
            <a:r>
              <a:rPr lang="en-GB" sz="1200" b="0" i="0" u="none" strike="noStrike" kern="1200" baseline="0" dirty="0">
                <a:solidFill>
                  <a:schemeClr val="tx1"/>
                </a:solidFill>
                <a:effectLst/>
                <a:latin typeface="+mn-lt"/>
                <a:ea typeface="+mn-ea"/>
                <a:cs typeface="+mn-cs"/>
              </a:rPr>
              <a:t>] bin ich </a:t>
            </a:r>
            <a:r>
              <a:rPr lang="en-GB" sz="1200" b="0" i="0" u="none" strike="noStrike" kern="1200" baseline="0" dirty="0" err="1">
                <a:solidFill>
                  <a:schemeClr val="tx1"/>
                </a:solidFill>
                <a:effectLst/>
                <a:latin typeface="+mn-lt"/>
                <a:ea typeface="+mn-ea"/>
                <a:cs typeface="+mn-cs"/>
              </a:rPr>
              <a:t>traurig</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t>
            </a:r>
            <a:r>
              <a:rPr lang="en-GB" sz="1200" b="0" i="0" u="none" strike="noStrike" kern="1200" dirty="0" err="1">
                <a:solidFill>
                  <a:schemeClr val="tx1"/>
                </a:solidFill>
                <a:effectLst/>
                <a:latin typeface="+mn-lt"/>
                <a:ea typeface="+mn-ea"/>
                <a:cs typeface="+mn-cs"/>
              </a:rPr>
              <a:t>Meine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Schwester</a:t>
            </a:r>
            <a:r>
              <a:rPr lang="en-GB" sz="1200" b="0" i="0" u="none" strike="noStrike" kern="1200" baseline="0" dirty="0">
                <a:solidFill>
                  <a:schemeClr val="tx1"/>
                </a:solidFill>
                <a:effectLst/>
                <a:latin typeface="+mn-lt"/>
                <a:ea typeface="+mn-ea"/>
                <a:cs typeface="+mn-cs"/>
              </a:rPr>
              <a:t> Mia </a:t>
            </a:r>
            <a:r>
              <a:rPr lang="en-GB" sz="1200" b="0" i="0" u="none" strike="noStrike" kern="1200" dirty="0" err="1">
                <a:solidFill>
                  <a:schemeClr val="tx1"/>
                </a:solidFill>
                <a:effectLst/>
                <a:latin typeface="+mn-lt"/>
                <a:ea typeface="+mn-ea"/>
                <a:cs typeface="+mn-cs"/>
              </a:rPr>
              <a:t>macht</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viel</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für</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mich</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4. Sie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wird</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ein</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Geschenk</a:t>
            </a:r>
            <a:r>
              <a:rPr lang="en-GB" sz="1200" b="0" i="0" u="none" strike="noStrike" kern="1200" baseline="0" dirty="0">
                <a:solidFill>
                  <a:schemeClr val="tx1"/>
                </a:solidFill>
                <a:effectLst/>
                <a:latin typeface="+mn-lt"/>
                <a:ea typeface="+mn-ea"/>
                <a:cs typeface="+mn-cs"/>
              </a:rPr>
              <a:t> von [</a:t>
            </a:r>
            <a:r>
              <a:rPr lang="en-GB" sz="1200" b="0" i="0" u="none" strike="noStrike" kern="1200" baseline="0" dirty="0" err="1">
                <a:solidFill>
                  <a:schemeClr val="tx1"/>
                </a:solidFill>
                <a:effectLst/>
                <a:latin typeface="+mn-lt"/>
                <a:ea typeface="+mn-ea"/>
                <a:cs typeface="+mn-cs"/>
              </a:rPr>
              <a:t>mir</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bekommen</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5. Ich </a:t>
            </a:r>
            <a:r>
              <a:rPr lang="en-GB" sz="1200" b="0" i="0" u="none" strike="noStrike" kern="1200" dirty="0" err="1">
                <a:solidFill>
                  <a:schemeClr val="tx1"/>
                </a:solidFill>
                <a:effectLst/>
                <a:latin typeface="+mn-lt"/>
                <a:ea typeface="+mn-ea"/>
                <a:cs typeface="+mn-cs"/>
              </a:rPr>
              <a:t>soll</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mit</a:t>
            </a:r>
            <a:r>
              <a:rPr lang="en-GB" sz="1200" b="0" i="0" u="none" strike="noStrike" kern="1200" dirty="0">
                <a:solidFill>
                  <a:schemeClr val="tx1"/>
                </a:solidFill>
                <a:effectLst/>
                <a:latin typeface="+mn-lt"/>
                <a:ea typeface="+mn-ea"/>
                <a:cs typeface="+mn-cs"/>
              </a:rPr>
              <a:t> </a:t>
            </a:r>
            <a:r>
              <a:rPr lang="en-GB" sz="1200" b="0" i="0" u="none" strike="noStrike" kern="1200" baseline="0" dirty="0">
                <a:solidFill>
                  <a:schemeClr val="tx1"/>
                </a:solidFill>
                <a:effectLst/>
                <a:latin typeface="+mn-lt"/>
                <a:ea typeface="+mn-ea"/>
                <a:cs typeface="+mn-cs"/>
              </a:rPr>
              <a:t>[</a:t>
            </a:r>
            <a:r>
              <a:rPr lang="en-GB" sz="1200" b="0" i="0" u="none" strike="noStrike" kern="1200" baseline="0" dirty="0" err="1">
                <a:solidFill>
                  <a:schemeClr val="tx1"/>
                </a:solidFill>
                <a:effectLst/>
                <a:latin typeface="+mn-lt"/>
                <a:ea typeface="+mn-ea"/>
                <a:cs typeface="+mn-cs"/>
              </a:rPr>
              <a:t>dir</a:t>
            </a:r>
            <a:r>
              <a:rPr lang="en-GB" sz="1200" b="0" i="0" u="none" strike="noStrike" kern="1200" baseline="0" dirty="0">
                <a:solidFill>
                  <a:schemeClr val="tx1"/>
                </a:solidFill>
                <a:effectLst/>
                <a:latin typeface="+mn-lt"/>
                <a:ea typeface="+mn-ea"/>
                <a:cs typeface="+mn-cs"/>
              </a:rPr>
              <a:t>] in die Stadt </a:t>
            </a:r>
            <a:r>
              <a:rPr lang="en-GB" sz="1200" b="0" i="0" u="none" strike="noStrike" kern="1200" baseline="0" dirty="0" err="1">
                <a:solidFill>
                  <a:schemeClr val="tx1"/>
                </a:solidFill>
                <a:effectLst/>
                <a:latin typeface="+mn-lt"/>
                <a:ea typeface="+mn-ea"/>
                <a:cs typeface="+mn-cs"/>
              </a:rPr>
              <a:t>gehen</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6. Ich </a:t>
            </a:r>
            <a:r>
              <a:rPr lang="en-GB" sz="1200" b="0" i="0" u="none" strike="noStrike" kern="1200" dirty="0" err="1">
                <a:solidFill>
                  <a:schemeClr val="tx1"/>
                </a:solidFill>
                <a:effectLst/>
                <a:latin typeface="+mn-lt"/>
                <a:ea typeface="+mn-ea"/>
                <a:cs typeface="+mn-cs"/>
              </a:rPr>
              <a:t>habe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eine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Frage</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f</a:t>
            </a:r>
            <a:r>
              <a:rPr lang="en-GB" sz="1200" b="0" i="0" u="none" strike="noStrike" kern="1200" baseline="0" dirty="0" err="1">
                <a:solidFill>
                  <a:schemeClr val="tx1"/>
                </a:solidFill>
                <a:effectLst/>
                <a:latin typeface="+mn-lt"/>
                <a:ea typeface="+mn-ea"/>
                <a:cs typeface="+mn-cs"/>
              </a:rPr>
              <a:t>ür</a:t>
            </a:r>
            <a:r>
              <a:rPr lang="en-GB" sz="1200" b="0" i="0" u="none" strike="noStrike" kern="1200" baseline="0" dirty="0">
                <a:solidFill>
                  <a:schemeClr val="tx1"/>
                </a:solidFill>
                <a:effectLst/>
                <a:latin typeface="+mn-lt"/>
                <a:ea typeface="+mn-ea"/>
                <a:cs typeface="+mn-cs"/>
              </a:rPr>
              <a:t> [dich]: Was </a:t>
            </a:r>
            <a:r>
              <a:rPr lang="en-GB" sz="1200" b="0" i="0" u="none" strike="noStrike" kern="1200" baseline="0" dirty="0" err="1">
                <a:solidFill>
                  <a:schemeClr val="tx1"/>
                </a:solidFill>
                <a:effectLst/>
                <a:latin typeface="+mn-lt"/>
                <a:ea typeface="+mn-ea"/>
                <a:cs typeface="+mn-cs"/>
              </a:rPr>
              <a:t>jetzt</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7. Mein Freund Hans </a:t>
            </a:r>
            <a:r>
              <a:rPr lang="en-GB" sz="1200" b="0" i="0" u="none" strike="noStrike" kern="1200" dirty="0" err="1">
                <a:solidFill>
                  <a:schemeClr val="tx1"/>
                </a:solidFill>
                <a:effectLst/>
                <a:latin typeface="+mn-lt"/>
                <a:ea typeface="+mn-ea"/>
                <a:cs typeface="+mn-cs"/>
              </a:rPr>
              <a:t>ist</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auch</a:t>
            </a:r>
            <a:r>
              <a:rPr lang="en-GB" sz="1200" b="0" i="0" u="none" strike="noStrike" kern="1200" baseline="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sehr</a:t>
            </a:r>
            <a:r>
              <a:rPr lang="en-GB" sz="1200" b="0" i="0" u="none" strike="noStrike" kern="1200" dirty="0">
                <a:solidFill>
                  <a:schemeClr val="tx1"/>
                </a:solidFill>
                <a:effectLst/>
                <a:latin typeface="+mn-lt"/>
                <a:ea typeface="+mn-ea"/>
                <a:cs typeface="+mn-cs"/>
              </a:rPr>
              <a:t> nett.</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Diese</a:t>
            </a:r>
            <a:r>
              <a:rPr lang="en-GB" sz="1200" b="0" i="0" u="none" strike="noStrike" kern="1200" baseline="0" dirty="0">
                <a:solidFill>
                  <a:schemeClr val="tx1"/>
                </a:solidFill>
                <a:effectLst/>
                <a:latin typeface="+mn-lt"/>
                <a:ea typeface="+mn-ea"/>
                <a:cs typeface="+mn-cs"/>
              </a:rPr>
              <a:t> SMS </a:t>
            </a:r>
            <a:r>
              <a:rPr lang="en-GB" sz="1200" b="0" i="0" u="none" strike="noStrike" kern="1200" baseline="0" dirty="0" err="1">
                <a:solidFill>
                  <a:schemeClr val="tx1"/>
                </a:solidFill>
                <a:effectLst/>
                <a:latin typeface="+mn-lt"/>
                <a:ea typeface="+mn-ea"/>
                <a:cs typeface="+mn-cs"/>
              </a:rPr>
              <a:t>ist</a:t>
            </a:r>
            <a:r>
              <a:rPr lang="en-GB" sz="1200" b="0" i="0" u="none" strike="noStrike" kern="1200" baseline="0" dirty="0">
                <a:solidFill>
                  <a:schemeClr val="tx1"/>
                </a:solidFill>
                <a:effectLst/>
                <a:latin typeface="+mn-lt"/>
                <a:ea typeface="+mn-ea"/>
                <a:cs typeface="+mn-cs"/>
              </a:rPr>
              <a:t> von [</a:t>
            </a:r>
            <a:r>
              <a:rPr lang="en-GB" sz="1200" b="0" i="0" u="none" strike="noStrike" kern="1200" baseline="0" dirty="0" err="1">
                <a:solidFill>
                  <a:schemeClr val="tx1"/>
                </a:solidFill>
                <a:effectLst/>
                <a:latin typeface="+mn-lt"/>
                <a:ea typeface="+mn-ea"/>
                <a:cs typeface="+mn-cs"/>
              </a:rPr>
              <a:t>ihm</a:t>
            </a:r>
            <a:r>
              <a:rPr lang="en-GB" sz="1200" b="0" i="0" u="none" strike="noStrike" kern="1200" baseline="0" dirty="0">
                <a:solidFill>
                  <a:schemeClr val="tx1"/>
                </a:solidFill>
                <a:effectLst/>
                <a:latin typeface="+mn-lt"/>
                <a:ea typeface="+mn-ea"/>
                <a:cs typeface="+mn-cs"/>
              </a:rPr>
              <a:t>].</a:t>
            </a:r>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8. Er</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ist</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wieder</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krank</a:t>
            </a:r>
            <a:r>
              <a:rPr lang="en-GB" sz="1200" b="0" i="0" u="none" strike="noStrike" kern="1200" baseline="0" dirty="0">
                <a:solidFill>
                  <a:schemeClr val="tx1"/>
                </a:solidFill>
                <a:effectLst/>
                <a:latin typeface="+mn-lt"/>
                <a:ea typeface="+mn-ea"/>
                <a:cs typeface="+mn-cs"/>
              </a:rPr>
              <a:t>. Ich </a:t>
            </a:r>
            <a:r>
              <a:rPr lang="en-GB" sz="1200" b="0" i="0" u="none" strike="noStrike" kern="1200" baseline="0" dirty="0" err="1">
                <a:solidFill>
                  <a:schemeClr val="tx1"/>
                </a:solidFill>
                <a:effectLst/>
                <a:latin typeface="+mn-lt"/>
                <a:ea typeface="+mn-ea"/>
                <a:cs typeface="+mn-cs"/>
              </a:rPr>
              <a:t>arbeite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im</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Unterricht</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ohne</a:t>
            </a:r>
            <a:r>
              <a:rPr lang="en-GB" sz="1200" b="0" i="0" u="none" strike="noStrike" kern="1200" baseline="0" dirty="0">
                <a:solidFill>
                  <a:schemeClr val="tx1"/>
                </a:solidFill>
                <a:effectLst/>
                <a:latin typeface="+mn-lt"/>
                <a:ea typeface="+mn-ea"/>
                <a:cs typeface="+mn-cs"/>
              </a:rPr>
              <a:t> [</a:t>
            </a:r>
            <a:r>
              <a:rPr lang="en-GB" sz="1200" b="0" i="0" u="none" strike="noStrike" kern="1200" baseline="0" dirty="0" err="1">
                <a:solidFill>
                  <a:schemeClr val="tx1"/>
                </a:solidFill>
                <a:effectLst/>
                <a:latin typeface="+mn-lt"/>
                <a:ea typeface="+mn-ea"/>
                <a:cs typeface="+mn-cs"/>
              </a:rPr>
              <a:t>ihn</a:t>
            </a:r>
            <a:r>
              <a:rPr lang="en-GB" sz="1200" b="0" i="0" u="none" strike="noStrike" kern="1200" baseline="0" dirty="0">
                <a:solidFill>
                  <a:schemeClr val="tx1"/>
                </a:solidFill>
                <a:effectLst/>
                <a:latin typeface="+mn-lt"/>
                <a:ea typeface="+mn-ea"/>
                <a:cs typeface="+mn-cs"/>
              </a:rPr>
              <a:t>].</a:t>
            </a:r>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412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br>
              <a:rPr lang="en-GB" dirty="0"/>
            </a:br>
            <a:br>
              <a:rPr lang="en-GB" b="1" dirty="0"/>
            </a:br>
            <a:r>
              <a:rPr lang="en-GB" b="1" dirty="0"/>
              <a:t>Aim: </a:t>
            </a:r>
            <a:r>
              <a:rPr lang="en-GB" b="0" dirty="0"/>
              <a:t>to revisit knowledge of possessive adjectives in R2 (accusative) after pronouns </a:t>
            </a:r>
            <a:r>
              <a:rPr lang="en-GB" b="0" i="1" dirty="0" err="1"/>
              <a:t>ohne</a:t>
            </a:r>
            <a:r>
              <a:rPr lang="en-GB" b="0" dirty="0"/>
              <a:t> and </a:t>
            </a:r>
            <a:r>
              <a:rPr lang="en-GB" b="0" i="1" dirty="0" err="1"/>
              <a:t>für</a:t>
            </a:r>
            <a:r>
              <a:rPr lang="en-GB" b="0" dirty="0"/>
              <a:t>.</a:t>
            </a:r>
            <a:br>
              <a:rPr lang="en-GB" b="0" dirty="0"/>
            </a:br>
            <a:br>
              <a:rPr lang="en-GB" b="0" dirty="0"/>
            </a:br>
            <a:r>
              <a:rPr lang="en-GB" b="1" dirty="0"/>
              <a:t>Procedure:</a:t>
            </a:r>
            <a:br>
              <a:rPr lang="en-GB" dirty="0"/>
            </a:br>
            <a:r>
              <a:rPr lang="en-GB" dirty="0"/>
              <a:t>1. Click to animate</a:t>
            </a:r>
            <a:r>
              <a:rPr lang="en-GB" baseline="0" dirty="0"/>
              <a:t> the explanation.</a:t>
            </a:r>
            <a:endParaRPr lang="en-GB" dirty="0"/>
          </a:p>
          <a:p>
            <a:r>
              <a:rPr lang="en-GB" dirty="0"/>
              <a:t>2. Ensure students’ understanding at each stage.</a:t>
            </a: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080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a:t>
            </a:r>
            <a:r>
              <a:rPr lang="en-GB" b="1" baseline="0" dirty="0"/>
              <a:t> </a:t>
            </a:r>
            <a:r>
              <a:rPr lang="en-GB" b="1" dirty="0"/>
              <a:t>minute</a:t>
            </a:r>
            <a:br>
              <a:rPr lang="en-GB" dirty="0"/>
            </a:br>
            <a:br>
              <a:rPr lang="en-GB" b="1" dirty="0"/>
            </a:br>
            <a:r>
              <a:rPr lang="en-GB" b="1" dirty="0"/>
              <a:t>Aim: </a:t>
            </a:r>
            <a:r>
              <a:rPr lang="en-GB" b="0" dirty="0"/>
              <a:t>to revisit possessive adjectives in R3 (dative) following pronouns </a:t>
            </a:r>
            <a:r>
              <a:rPr lang="en-GB" b="0" i="1" dirty="0" err="1"/>
              <a:t>mit</a:t>
            </a:r>
            <a:r>
              <a:rPr lang="en-GB" b="0" dirty="0"/>
              <a:t> and </a:t>
            </a:r>
            <a:r>
              <a:rPr lang="en-GB" b="0" i="1" dirty="0"/>
              <a:t>von</a:t>
            </a:r>
            <a:r>
              <a:rPr lang="en-GB" b="0" dirty="0"/>
              <a:t>.</a:t>
            </a:r>
            <a:br>
              <a:rPr lang="en-GB" b="0" dirty="0"/>
            </a:br>
            <a:br>
              <a:rPr lang="en-GB" b="0" dirty="0"/>
            </a:br>
            <a:r>
              <a:rPr lang="en-GB" b="1" dirty="0"/>
              <a:t>Procedure:</a:t>
            </a:r>
            <a:br>
              <a:rPr lang="en-GB" dirty="0"/>
            </a:br>
            <a:r>
              <a:rPr lang="en-GB" dirty="0"/>
              <a:t>1. Click to animate</a:t>
            </a:r>
            <a:r>
              <a:rPr lang="en-GB" baseline="0" dirty="0"/>
              <a:t> the explanation. </a:t>
            </a:r>
            <a:endParaRPr lang="en-GB" dirty="0"/>
          </a:p>
          <a:p>
            <a:r>
              <a:rPr lang="en-GB" dirty="0"/>
              <a:t>2. Ensure students’ understanding at each stage.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2451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a:t>
            </a:r>
            <a:r>
              <a:rPr lang="en-GB" b="1" baseline="0" dirty="0"/>
              <a:t> minutes</a:t>
            </a:r>
            <a:br>
              <a:rPr lang="en-GB" dirty="0"/>
            </a:br>
            <a:br>
              <a:rPr lang="en-GB" b="1" dirty="0"/>
            </a:br>
            <a:r>
              <a:rPr lang="en-GB" b="1" dirty="0"/>
              <a:t>Aim: </a:t>
            </a:r>
            <a:r>
              <a:rPr lang="en-GB" b="0" dirty="0"/>
              <a:t>to practise in written modality </a:t>
            </a:r>
            <a:r>
              <a:rPr lang="en-GB" b="0" baseline="0" dirty="0"/>
              <a:t>the correct R2 and R3 endings for possessive adjectives.</a:t>
            </a:r>
            <a:br>
              <a:rPr lang="en-GB" b="0" dirty="0"/>
            </a:br>
            <a:br>
              <a:rPr lang="en-GB" b="0" dirty="0"/>
            </a:br>
            <a:r>
              <a:rPr lang="en-GB" b="1" dirty="0"/>
              <a:t>Procedure:</a:t>
            </a:r>
            <a:br>
              <a:rPr lang="en-GB" dirty="0"/>
            </a:br>
            <a:r>
              <a:rPr lang="en-GB" dirty="0"/>
              <a:t>1. Students write 1-7 and the correct form of each possessive adjective.</a:t>
            </a:r>
          </a:p>
          <a:p>
            <a:r>
              <a:rPr lang="en-GB" dirty="0"/>
              <a:t>2. Click to</a:t>
            </a:r>
            <a:r>
              <a:rPr lang="en-GB" baseline="0" dirty="0"/>
              <a:t> reveal the correct answers one by one.</a:t>
            </a:r>
            <a:endParaRPr lang="en-GB" dirty="0"/>
          </a:p>
          <a:p>
            <a:endParaRPr lang="de-DE"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855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a:t>
            </a:r>
            <a:r>
              <a:rPr lang="en-GB" b="1" baseline="0" dirty="0"/>
              <a:t> minutes</a:t>
            </a:r>
            <a:br>
              <a:rPr lang="en-GB" dirty="0"/>
            </a:br>
            <a:br>
              <a:rPr lang="en-GB" b="1" dirty="0"/>
            </a:br>
            <a:r>
              <a:rPr lang="en-GB" b="1" dirty="0"/>
              <a:t>Aim: </a:t>
            </a:r>
            <a:r>
              <a:rPr lang="en-GB" b="0" dirty="0"/>
              <a:t>to practise recognising</a:t>
            </a:r>
            <a:r>
              <a:rPr lang="en-GB" b="0" baseline="0" dirty="0"/>
              <a:t> the endings on possessive adjectives following the four prepositions </a:t>
            </a:r>
            <a:r>
              <a:rPr lang="en-GB" b="0" baseline="0" dirty="0" err="1"/>
              <a:t>für</a:t>
            </a:r>
            <a:r>
              <a:rPr lang="en-GB" b="0" baseline="0" dirty="0"/>
              <a:t>, </a:t>
            </a:r>
            <a:r>
              <a:rPr lang="en-GB" b="0" baseline="0" dirty="0" err="1"/>
              <a:t>ohne</a:t>
            </a:r>
            <a:r>
              <a:rPr lang="en-GB" b="0" baseline="0" dirty="0"/>
              <a:t>, </a:t>
            </a:r>
            <a:r>
              <a:rPr lang="en-GB" b="0" baseline="0" dirty="0" err="1"/>
              <a:t>mit</a:t>
            </a:r>
            <a:r>
              <a:rPr lang="en-GB" b="0" baseline="0" dirty="0"/>
              <a:t>, von.</a:t>
            </a:r>
            <a:br>
              <a:rPr lang="en-GB" b="0" dirty="0"/>
            </a:br>
            <a:br>
              <a:rPr lang="en-GB" b="0" dirty="0"/>
            </a:br>
            <a:r>
              <a:rPr lang="en-GB" b="1" dirty="0"/>
              <a:t>Procedure:</a:t>
            </a:r>
            <a:br>
              <a:rPr lang="en-GB" dirty="0"/>
            </a:br>
            <a:r>
              <a:rPr lang="en-GB" dirty="0"/>
              <a:t>1. Students write 1-7 and the correct noun from the two option given, to follow each possessive adjective.</a:t>
            </a:r>
          </a:p>
          <a:p>
            <a:r>
              <a:rPr lang="en-GB" dirty="0"/>
              <a:t>2. Click to reveal</a:t>
            </a:r>
            <a:r>
              <a:rPr lang="en-GB" baseline="0" dirty="0"/>
              <a:t> </a:t>
            </a:r>
            <a:r>
              <a:rPr lang="en-GB" dirty="0"/>
              <a:t>the correct answers one by one.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854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practise written production of </a:t>
            </a:r>
            <a:r>
              <a:rPr lang="en-GB" b="0" i="1" baseline="0" dirty="0" err="1"/>
              <a:t>ohne</a:t>
            </a:r>
            <a:r>
              <a:rPr lang="en-GB" b="0" i="1" baseline="0" dirty="0"/>
              <a:t>, </a:t>
            </a:r>
            <a:r>
              <a:rPr lang="en-GB" b="0" i="1" baseline="0" dirty="0" err="1"/>
              <a:t>für</a:t>
            </a:r>
            <a:r>
              <a:rPr lang="en-GB" b="0" i="1" baseline="0" dirty="0"/>
              <a:t>, </a:t>
            </a:r>
            <a:r>
              <a:rPr lang="en-GB" b="0" i="1" baseline="0" dirty="0" err="1"/>
              <a:t>mit</a:t>
            </a:r>
            <a:r>
              <a:rPr lang="en-GB" b="0" i="1" baseline="0" dirty="0"/>
              <a:t> </a:t>
            </a:r>
            <a:r>
              <a:rPr lang="en-GB" b="0" baseline="0" dirty="0"/>
              <a:t>and </a:t>
            </a:r>
            <a:r>
              <a:rPr lang="en-GB" b="0" i="1" baseline="0" dirty="0"/>
              <a:t>von</a:t>
            </a:r>
            <a:r>
              <a:rPr lang="en-GB" b="0" baseline="0" dirty="0"/>
              <a:t>, together with the accusative and dative case of the pronoun and possessive adjective, as appropriate.</a:t>
            </a:r>
            <a:br>
              <a:rPr lang="en-GB" b="0" dirty="0"/>
            </a:br>
            <a:br>
              <a:rPr lang="en-GB" dirty="0"/>
            </a:br>
            <a:r>
              <a:rPr lang="en-GB" b="1" dirty="0"/>
              <a:t>Procedure:</a:t>
            </a:r>
            <a:br>
              <a:rPr lang="en-GB" dirty="0"/>
            </a:br>
            <a:r>
              <a:rPr lang="en-GB" dirty="0"/>
              <a:t>1. Students translate the words in brackets in each sentence into German.</a:t>
            </a:r>
          </a:p>
          <a:p>
            <a:r>
              <a:rPr lang="en-GB" dirty="0"/>
              <a:t>2. Click to bring up the answers one</a:t>
            </a:r>
            <a:r>
              <a:rPr lang="en-GB" baseline="0" dirty="0"/>
              <a:t> by one.</a:t>
            </a:r>
            <a:endParaRPr lang="en-GB" dirty="0"/>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2401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Independent revisiting of vocabulary</a:t>
            </a:r>
            <a:br>
              <a:rPr lang="en-GB" sz="1200" b="0" dirty="0"/>
            </a:br>
            <a:r>
              <a:rPr lang="en-GB" sz="1200" b="0" dirty="0"/>
              <a:t>Consolidation of perfect tense and past participles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a:t>
            </a:r>
            <a:r>
              <a:rPr lang="en-GB" sz="1200" b="1" i="0" u="none" strike="noStrike" kern="1200" cap="none">
                <a:solidFill>
                  <a:schemeClr val="tx1"/>
                </a:solidFill>
                <a:effectLst/>
                <a:latin typeface="+mn-lt"/>
                <a:ea typeface="Calibri"/>
                <a:cs typeface="Calibri"/>
                <a:sym typeface="Calibri"/>
              </a:rPr>
              <a:t>): </a:t>
            </a: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i="0" u="none" strike="noStrike" kern="1200" cap="none">
                <a:solidFill>
                  <a:schemeClr val="tx1"/>
                </a:solidFill>
                <a:effectLst/>
                <a:latin typeface="+mn-lt"/>
                <a:ea typeface="Calibri"/>
                <a:cs typeface="Calibri"/>
                <a:sym typeface="Calibri"/>
              </a:rPr>
              <a:t>9.1.2.4 </a:t>
            </a:r>
            <a:r>
              <a:rPr lang="de-DE" sz="1200" b="1" i="0" u="none" strike="noStrike" kern="1200" cap="none" dirty="0">
                <a:solidFill>
                  <a:schemeClr val="tx1"/>
                </a:solidFill>
                <a:effectLst/>
                <a:latin typeface="+mn-lt"/>
                <a:ea typeface="Calibri"/>
                <a:cs typeface="Calibri"/>
                <a:sym typeface="Calibri"/>
              </a:rPr>
              <a:t>(</a:t>
            </a:r>
            <a:r>
              <a:rPr lang="de-DE" sz="1200" b="1" i="0" u="none" strike="noStrike" kern="1200" cap="none" dirty="0" err="1">
                <a:solidFill>
                  <a:schemeClr val="tx1"/>
                </a:solidFill>
                <a:effectLst/>
                <a:latin typeface="+mn-lt"/>
                <a:ea typeface="Calibri"/>
                <a:cs typeface="Calibri"/>
                <a:sym typeface="Calibri"/>
              </a:rPr>
              <a:t>revisit</a:t>
            </a:r>
            <a:r>
              <a:rPr lang="de-DE" sz="1200" b="1" i="0" u="none" strike="noStrike" kern="1200" cap="none" dirty="0">
                <a:solidFill>
                  <a:schemeClr val="tx1"/>
                </a:solidFill>
                <a:effectLst/>
                <a:latin typeface="+mn-lt"/>
                <a:ea typeface="Calibri"/>
                <a:cs typeface="Calibri"/>
                <a:sym typeface="Calibri"/>
              </a:rPr>
              <a:t>): </a:t>
            </a:r>
            <a:r>
              <a:rPr lang="de-DE" sz="1200" b="0" i="0" u="none" strike="noStrike" kern="1200" cap="none" dirty="0">
                <a:solidFill>
                  <a:schemeClr val="tx1"/>
                </a:solidFill>
                <a:effectLst/>
                <a:latin typeface="+mn-lt"/>
                <a:ea typeface="Calibri"/>
                <a:cs typeface="Calibri"/>
                <a:sym typeface="Calibri"/>
              </a:rPr>
              <a:t>besuchen [820] fehlen [420] halten [155] küssen [2644] lachen [444] tun [123] zeigen [136] mir [63] dir [244] nichts [109] uns [75] Antwort [522] Aktivität [1422] Aufgabe [256] Ausflug [4014] Brief [838] Erste [95] Frage [157] Freizeit [2594] Freund [273] Gefühl [462] Hand [180] Idee [451] Kino [2020] Paar [241] Schmerz [1483] Schwimmbad [&gt;5009] Stadt [204] Tour [2640] Unterricht [1823] Unterstützung [1141]  letzte [152] aus2 [37] bei [29] durch [55] für [17] mit [13] ohne [120] von [9] bald [503]  gar nicht [</a:t>
            </a:r>
            <a:r>
              <a:rPr lang="de-DE" sz="1200" b="0" i="0" u="none" strike="noStrike" kern="1200" cap="none" dirty="0" err="1">
                <a:solidFill>
                  <a:schemeClr val="tx1"/>
                </a:solidFill>
                <a:effectLst/>
                <a:latin typeface="+mn-lt"/>
                <a:ea typeface="Calibri"/>
                <a:cs typeface="Calibri"/>
                <a:sym typeface="Calibri"/>
              </a:rPr>
              <a:t>mwu</a:t>
            </a:r>
            <a:r>
              <a:rPr lang="de-DE" sz="1200" b="0" i="0" u="none" strike="noStrike" kern="1200" cap="none" dirty="0">
                <a:solidFill>
                  <a:schemeClr val="tx1"/>
                </a:solidFill>
                <a:effectLst/>
                <a:latin typeface="+mn-lt"/>
                <a:ea typeface="Calibri"/>
                <a:cs typeface="Calibri"/>
                <a:sym typeface="Calibri"/>
              </a:rPr>
              <a:t>] gegen [104] immer [64]  leider [643] seit [130] wieder [74] weh [2798] ach [587]</a:t>
            </a:r>
            <a:br>
              <a:rPr lang="de-DE" sz="1200" b="0" i="0" u="none" strike="noStrike" kern="1200" cap="none" dirty="0">
                <a:solidFill>
                  <a:schemeClr val="tx1"/>
                </a:solidFill>
                <a:effectLst/>
                <a:latin typeface="+mn-lt"/>
                <a:ea typeface="Calibri"/>
                <a:cs typeface="Calibri"/>
                <a:sym typeface="Calibri"/>
              </a:rPr>
            </a:b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815523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9 minutes (2 slides)</a:t>
            </a:r>
            <a:br>
              <a:rPr lang="en-GB" dirty="0"/>
            </a:br>
            <a:r>
              <a:rPr lang="en-GB" dirty="0"/>
              <a:t> </a:t>
            </a:r>
            <a:br>
              <a:rPr lang="en-GB" b="1" dirty="0"/>
            </a:br>
            <a:r>
              <a:rPr lang="en-GB" b="1" dirty="0"/>
              <a:t>Aim: </a:t>
            </a:r>
            <a:br>
              <a:rPr lang="en-GB" b="1" dirty="0"/>
            </a:br>
            <a:r>
              <a:rPr lang="en-GB" b="0" dirty="0" err="1"/>
              <a:t>i</a:t>
            </a:r>
            <a:r>
              <a:rPr lang="en-GB" b="0" dirty="0"/>
              <a:t>) to review the homework task from two weeks ago.</a:t>
            </a:r>
          </a:p>
          <a:p>
            <a:r>
              <a:rPr lang="en-GB" b="0" dirty="0"/>
              <a:t>ii) to develop fluency in decoding by reading aloud the student versions, adapted for homework.</a:t>
            </a:r>
            <a:br>
              <a:rPr lang="en-GB" b="0" dirty="0"/>
            </a:br>
            <a:r>
              <a:rPr lang="en-GB" b="0" dirty="0"/>
              <a:t>iii) to listen attentively, noting differences in the original text.</a:t>
            </a:r>
            <a:br>
              <a:rPr lang="en-GB" b="0" dirty="0"/>
            </a:br>
            <a:r>
              <a:rPr lang="en-GB" b="0" dirty="0"/>
              <a:t>iv) to make judgements about the replacements made by a peer, and engage in peer feedback.</a:t>
            </a:r>
            <a:br>
              <a:rPr lang="en-GB" dirty="0"/>
            </a:br>
            <a:br>
              <a:rPr lang="en-GB" dirty="0"/>
            </a:br>
            <a:r>
              <a:rPr lang="en-GB" b="1" dirty="0"/>
              <a:t>Procedure:</a:t>
            </a:r>
            <a:br>
              <a:rPr lang="en-GB" dirty="0"/>
            </a:br>
            <a:r>
              <a:rPr lang="en-GB" dirty="0"/>
              <a:t>1. Student A reads his/her adapted HW text.  </a:t>
            </a:r>
            <a:br>
              <a:rPr lang="en-GB" dirty="0"/>
            </a:br>
            <a:r>
              <a:rPr lang="en-GB" dirty="0"/>
              <a:t>2. Student B follows along with the original and makes a note of any substituted words s/he hears (on his/her copy of the HW sheet)</a:t>
            </a:r>
          </a:p>
          <a:p>
            <a:r>
              <a:rPr lang="en-GB" dirty="0"/>
              <a:t>3. Swap roles.</a:t>
            </a:r>
          </a:p>
          <a:p>
            <a:r>
              <a:rPr lang="en-GB" dirty="0"/>
              <a:t>4. Compare and contrast the two versions. Scrutinise any differences and offer opinions about the correctness of the choices.</a:t>
            </a:r>
          </a:p>
          <a:p>
            <a:r>
              <a:rPr lang="en-GB" dirty="0"/>
              <a:t>5. Move to the next slide, which has a possible answer version, using all of the viable words. </a:t>
            </a:r>
            <a:br>
              <a:rPr lang="en-GB" dirty="0"/>
            </a:br>
            <a:r>
              <a:rPr lang="en-GB" b="1" i="1" dirty="0"/>
              <a:t>Note: </a:t>
            </a:r>
            <a:r>
              <a:rPr lang="en-GB" dirty="0"/>
              <a:t>the HW task set a time limit and asked students to try to replace at least ten of the words, so it’s to be expected that they might not have got them all.</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 (three slides</a:t>
            </a:r>
            <a:r>
              <a:rPr lang="en-GB" b="1" baseline="0" dirty="0"/>
              <a:t>)</a:t>
            </a:r>
            <a:br>
              <a:rPr lang="en-GB" dirty="0"/>
            </a:br>
            <a:br>
              <a:rPr lang="en-GB" b="1" dirty="0"/>
            </a:br>
            <a:r>
              <a:rPr lang="en-GB" b="1" dirty="0"/>
              <a:t>Aim: </a:t>
            </a:r>
            <a:r>
              <a:rPr lang="en-GB" b="0" dirty="0"/>
              <a:t>to revisit the vocabulary items from this week’s list which have not yet featured in other activities, as well as providing translation practice into English</a:t>
            </a:r>
            <a:r>
              <a:rPr lang="en-GB" b="0" baseline="0" dirty="0"/>
              <a:t> of some more complex German sentences (using mainly familiar vocabulary).</a:t>
            </a:r>
          </a:p>
          <a:p>
            <a:br>
              <a:rPr lang="en-GB" dirty="0"/>
            </a:br>
            <a:r>
              <a:rPr lang="en-GB" b="1" dirty="0"/>
              <a:t>Procedure:</a:t>
            </a:r>
            <a:br>
              <a:rPr lang="en-GB" dirty="0"/>
            </a:br>
            <a:r>
              <a:rPr lang="en-GB" dirty="0"/>
              <a:t>1. Students read the sentences</a:t>
            </a:r>
            <a:r>
              <a:rPr lang="en-GB" baseline="0" dirty="0"/>
              <a:t> and select the correct word from the box to fill each gap.</a:t>
            </a:r>
            <a:endParaRPr lang="en-GB" dirty="0"/>
          </a:p>
          <a:p>
            <a:r>
              <a:rPr lang="en-GB" dirty="0"/>
              <a:t>2. They then translate the sentences into English.</a:t>
            </a:r>
          </a:p>
          <a:p>
            <a:r>
              <a:rPr lang="en-GB" dirty="0"/>
              <a:t>3. Answers</a:t>
            </a:r>
            <a:r>
              <a:rPr lang="en-GB" baseline="0" dirty="0"/>
              <a:t> are on the following two slides.</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Beziehung</a:t>
            </a:r>
            <a:r>
              <a:rPr lang="en-GB" sz="1200" b="0" i="0" u="none" strike="noStrike" kern="1200" cap="none" baseline="0" dirty="0">
                <a:solidFill>
                  <a:schemeClr val="tx1"/>
                </a:solidFill>
                <a:effectLst/>
                <a:latin typeface="+mn-lt"/>
                <a:ea typeface="Calibri"/>
                <a:cs typeface="Calibri"/>
                <a:sym typeface="Calibri"/>
              </a:rPr>
              <a:t> [649]</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1887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provide</a:t>
            </a:r>
            <a:r>
              <a:rPr lang="en-GB" b="0" baseline="0" dirty="0"/>
              <a:t> the answers to the gap-fill activity on the previous slide.</a:t>
            </a:r>
          </a:p>
          <a:p>
            <a:endParaRPr lang="en-GB" dirty="0"/>
          </a:p>
          <a:p>
            <a:r>
              <a:rPr lang="en-GB" b="1" dirty="0"/>
              <a:t>Procedure: </a:t>
            </a:r>
            <a:br>
              <a:rPr lang="en-GB" dirty="0"/>
            </a:br>
            <a:r>
              <a:rPr lang="en-GB" dirty="0"/>
              <a:t>1. Students check their answers.</a:t>
            </a:r>
            <a:br>
              <a:rPr lang="en-GB" dirty="0"/>
            </a:br>
            <a:r>
              <a:rPr lang="en-GB" dirty="0"/>
              <a:t>2. Teacher clicks to prompt students to identify the case used following </a:t>
            </a:r>
            <a:r>
              <a:rPr lang="en-GB" dirty="0" err="1"/>
              <a:t>gegen</a:t>
            </a:r>
            <a:r>
              <a:rPr lang="en-GB" dirty="0"/>
              <a:t>, </a:t>
            </a:r>
            <a:r>
              <a:rPr lang="en-GB" dirty="0" err="1"/>
              <a:t>durch</a:t>
            </a:r>
            <a:r>
              <a:rPr lang="en-GB" dirty="0"/>
              <a:t> and </a:t>
            </a:r>
            <a:r>
              <a:rPr lang="en-GB" dirty="0" err="1"/>
              <a:t>bei</a:t>
            </a:r>
            <a:r>
              <a:rPr lang="en-GB" dirty="0"/>
              <a:t>.</a:t>
            </a:r>
            <a:br>
              <a:rPr lang="en-GB" dirty="0"/>
            </a:br>
            <a:br>
              <a:rPr lang="en-GB" dirty="0"/>
            </a:br>
            <a:r>
              <a:rPr lang="en-GB" sz="1200" b="1" i="0" u="none" strike="noStrike" kern="1200" cap="none" dirty="0">
                <a:solidFill>
                  <a:schemeClr val="tx1"/>
                </a:solidFill>
                <a:effectLst/>
                <a:latin typeface="+mn-lt"/>
                <a:ea typeface="Calibri"/>
                <a:cs typeface="Calibri"/>
                <a:sym typeface="Calibri"/>
              </a:rPr>
              <a:t>Word frequency (1 is the most frequent word in German):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err="1">
                <a:solidFill>
                  <a:schemeClr val="tx1"/>
                </a:solidFill>
                <a:effectLst/>
                <a:latin typeface="+mn-lt"/>
                <a:ea typeface="Calibri"/>
                <a:cs typeface="Calibri"/>
                <a:sym typeface="Calibri"/>
              </a:rPr>
              <a:t>Beziehung</a:t>
            </a:r>
            <a:r>
              <a:rPr lang="en-GB" sz="1200" b="0" i="0" u="none" strike="noStrike" kern="1200" cap="none" baseline="0" dirty="0">
                <a:solidFill>
                  <a:schemeClr val="tx1"/>
                </a:solidFill>
                <a:effectLst/>
                <a:latin typeface="+mn-lt"/>
                <a:ea typeface="Calibri"/>
                <a:cs typeface="Calibri"/>
                <a:sym typeface="Calibri"/>
              </a:rPr>
              <a:t> [649]</a:t>
            </a:r>
            <a:endParaRPr lang="en-GB" b="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3106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Aim: </a:t>
            </a:r>
            <a:r>
              <a:rPr lang="en-GB" b="0" dirty="0"/>
              <a:t>to provide</a:t>
            </a:r>
            <a:r>
              <a:rPr lang="en-GB" b="0" baseline="0" dirty="0"/>
              <a:t> suggested answers to the translation task.</a:t>
            </a:r>
            <a:br>
              <a:rPr lang="en-GB" b="0" baseline="0" dirty="0"/>
            </a:br>
            <a:br>
              <a:rPr lang="en-GB" b="0" baseline="0" dirty="0"/>
            </a:br>
            <a:r>
              <a:rPr lang="en-GB" b="1" dirty="0"/>
              <a:t>Procedure: </a:t>
            </a:r>
            <a:br>
              <a:rPr lang="en-GB" dirty="0"/>
            </a:br>
            <a:r>
              <a:rPr lang="en-GB" dirty="0"/>
              <a:t>Students check their answers and ask for any necessary clarification, as needed.</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1842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revisit 16 of this week’s vocabulary items and revise prepositions with R2 (accusative) and R3 (dative).</a:t>
            </a:r>
            <a:br>
              <a:rPr lang="en-GB" dirty="0"/>
            </a:br>
            <a:endParaRPr lang="en-GB" dirty="0"/>
          </a:p>
          <a:p>
            <a:r>
              <a:rPr lang="en-GB" b="1" dirty="0"/>
              <a:t>Procedure:</a:t>
            </a:r>
            <a:br>
              <a:rPr lang="en-GB" dirty="0"/>
            </a:br>
            <a:r>
              <a:rPr lang="en-GB" dirty="0"/>
              <a:t>1. Ask students to write down the category words and the words they think best fit with each. </a:t>
            </a:r>
          </a:p>
          <a:p>
            <a:r>
              <a:rPr lang="en-GB" dirty="0"/>
              <a:t>2. Click to reveal the answers.</a:t>
            </a:r>
            <a:br>
              <a:rPr lang="en-GB" dirty="0"/>
            </a:br>
            <a:br>
              <a:rPr lang="en-GB" dirty="0"/>
            </a:br>
            <a:br>
              <a:rPr lang="en-GB" sz="1200" dirty="0">
                <a:latin typeface="+mn-lt"/>
              </a:rPr>
            </a:br>
            <a:endParaRPr lang="en-GB" sz="1200" dirty="0">
              <a:latin typeface="+mn-lt"/>
            </a:endParaRPr>
          </a:p>
          <a:p>
            <a:endParaRPr lang="en-GB"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6335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4</a:t>
            </a:r>
            <a:r>
              <a:rPr lang="en-GB" b="1" baseline="0" dirty="0"/>
              <a:t> minutes </a:t>
            </a:r>
            <a:r>
              <a:rPr lang="en-GB" b="1" dirty="0"/>
              <a:t>(7 Slides)</a:t>
            </a:r>
          </a:p>
          <a:p>
            <a:br>
              <a:rPr lang="en-GB" b="1" dirty="0"/>
            </a:br>
            <a:r>
              <a:rPr lang="en-GB" b="1" dirty="0"/>
              <a:t>Aim: </a:t>
            </a:r>
            <a:r>
              <a:rPr lang="en-GB" b="0" dirty="0"/>
              <a:t>to revisit 20 of this week’s vocabulary items.</a:t>
            </a:r>
            <a:br>
              <a:rPr lang="en-GB" dirty="0"/>
            </a:br>
            <a:br>
              <a:rPr lang="en-GB" dirty="0"/>
            </a:br>
            <a:r>
              <a:rPr lang="en-GB" b="1" dirty="0"/>
              <a:t>Procedure:</a:t>
            </a:r>
            <a:br>
              <a:rPr lang="en-GB" dirty="0"/>
            </a:br>
            <a:r>
              <a:rPr lang="en-GB" dirty="0"/>
              <a:t>1. Ask students to note down which word is most closely linked to the word Mia says.</a:t>
            </a:r>
          </a:p>
          <a:p>
            <a:r>
              <a:rPr lang="en-GB" dirty="0"/>
              <a:t>2. Click to reveal the answers.</a:t>
            </a:r>
          </a:p>
          <a:p>
            <a:r>
              <a:rPr lang="en-GB" dirty="0"/>
              <a:t>3. On the final slide, Mia asks what her secret word is. Students look at all the answers they have written down and decide which category best fits these words.</a:t>
            </a:r>
          </a:p>
          <a:p>
            <a:br>
              <a:rPr lang="en-GB" sz="1200" dirty="0">
                <a:latin typeface="+mn-lt"/>
              </a:rPr>
            </a:br>
            <a:br>
              <a:rPr lang="en-GB" sz="1200" dirty="0">
                <a:latin typeface="+mn-lt"/>
              </a:rPr>
            </a:br>
            <a:endParaRPr lang="en-GB" sz="1200" dirty="0">
              <a:latin typeface="+mn-lt"/>
            </a:endParaRPr>
          </a:p>
          <a:p>
            <a:endParaRPr lang="en-GB" sz="1200"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061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2/7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4390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3/7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9598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4/7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7198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5/7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9809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6/7</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285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On successive clicks the bold words are underlined and the appropriate substitute word is highlighted.</a:t>
            </a:r>
            <a:br>
              <a:rPr lang="en-GB" dirty="0"/>
            </a:br>
            <a:r>
              <a:rPr lang="en-GB" dirty="0"/>
              <a:t>2. Note that sometimes changes are needed to other words in the sentence. All of these changes revisit previously taught grammar, which teachers can elicit and/or explain as needed. </a:t>
            </a:r>
          </a:p>
          <a:p>
            <a:br>
              <a:rPr lang="en-GB" dirty="0"/>
            </a:br>
            <a:r>
              <a:rPr lang="en-GB" dirty="0"/>
              <a:t>Changes are mostly due to the change from singular ‘</a:t>
            </a:r>
            <a:r>
              <a:rPr lang="en-GB" dirty="0" err="1"/>
              <a:t>Familie</a:t>
            </a:r>
            <a:r>
              <a:rPr lang="en-GB" dirty="0"/>
              <a:t>’ to plural ‘Freunde’:</a:t>
            </a:r>
            <a:br>
              <a:rPr lang="en-GB" dirty="0"/>
            </a:br>
            <a:r>
              <a:rPr lang="en-GB" dirty="0" err="1"/>
              <a:t>i</a:t>
            </a:r>
            <a:r>
              <a:rPr lang="en-GB" dirty="0"/>
              <a:t>) </a:t>
            </a:r>
            <a:r>
              <a:rPr lang="en-GB" dirty="0" err="1"/>
              <a:t>darf</a:t>
            </a:r>
            <a:r>
              <a:rPr lang="en-GB" dirty="0"/>
              <a:t> </a:t>
            </a:r>
            <a:r>
              <a:rPr lang="en-GB" dirty="0">
                <a:sym typeface="Wingdings" panose="05000000000000000000" pitchFamily="2" charset="2"/>
              </a:rPr>
              <a:t> </a:t>
            </a:r>
            <a:r>
              <a:rPr lang="en-GB" dirty="0" err="1">
                <a:sym typeface="Wingdings" panose="05000000000000000000" pitchFamily="2" charset="2"/>
              </a:rPr>
              <a:t>dürfen</a:t>
            </a:r>
            <a:br>
              <a:rPr lang="en-GB" dirty="0">
                <a:sym typeface="Wingdings" panose="05000000000000000000" pitchFamily="2" charset="2"/>
              </a:rPr>
            </a:br>
            <a:r>
              <a:rPr lang="en-GB" dirty="0">
                <a:sym typeface="Wingdings" panose="05000000000000000000" pitchFamily="2" charset="2"/>
              </a:rPr>
              <a:t>ii) </a:t>
            </a:r>
            <a:r>
              <a:rPr lang="en-GB" dirty="0" err="1">
                <a:sym typeface="Wingdings" panose="05000000000000000000" pitchFamily="2" charset="2"/>
              </a:rPr>
              <a:t>mir</a:t>
            </a:r>
            <a:r>
              <a:rPr lang="en-GB" dirty="0">
                <a:sym typeface="Wingdings" panose="05000000000000000000" pitchFamily="2" charset="2"/>
              </a:rPr>
              <a:t> </a:t>
            </a:r>
            <a:r>
              <a:rPr lang="en-GB" dirty="0" err="1">
                <a:sym typeface="Wingdings" panose="05000000000000000000" pitchFamily="2" charset="2"/>
              </a:rPr>
              <a:t>ihr</a:t>
            </a:r>
            <a:r>
              <a:rPr lang="en-GB" dirty="0">
                <a:sym typeface="Wingdings" panose="05000000000000000000" pitchFamily="2" charset="2"/>
              </a:rPr>
              <a:t>  </a:t>
            </a:r>
            <a:r>
              <a:rPr lang="en-GB" dirty="0" err="1">
                <a:sym typeface="Wingdings" panose="05000000000000000000" pitchFamily="2" charset="2"/>
              </a:rPr>
              <a:t>mit</a:t>
            </a:r>
            <a:r>
              <a:rPr lang="en-GB" dirty="0">
                <a:sym typeface="Wingdings" panose="05000000000000000000" pitchFamily="2" charset="2"/>
              </a:rPr>
              <a:t> </a:t>
            </a:r>
            <a:r>
              <a:rPr lang="en-GB" dirty="0" err="1">
                <a:sym typeface="Wingdings" panose="05000000000000000000" pitchFamily="2" charset="2"/>
              </a:rPr>
              <a:t>ihnen</a:t>
            </a:r>
            <a:br>
              <a:rPr lang="en-GB" dirty="0">
                <a:sym typeface="Wingdings" panose="05000000000000000000" pitchFamily="2" charset="2"/>
              </a:rPr>
            </a:br>
            <a:r>
              <a:rPr lang="en-GB" dirty="0">
                <a:sym typeface="Wingdings" panose="05000000000000000000" pitchFamily="2" charset="2"/>
              </a:rPr>
              <a:t>iii) </a:t>
            </a:r>
            <a:r>
              <a:rPr lang="en-GB" dirty="0" err="1">
                <a:sym typeface="Wingdings" panose="05000000000000000000" pitchFamily="2" charset="2"/>
              </a:rPr>
              <a:t>wird</a:t>
            </a:r>
            <a:r>
              <a:rPr lang="en-GB" dirty="0">
                <a:sym typeface="Wingdings" panose="05000000000000000000" pitchFamily="2" charset="2"/>
              </a:rPr>
              <a:t>  </a:t>
            </a:r>
            <a:r>
              <a:rPr lang="en-GB" dirty="0" err="1">
                <a:sym typeface="Wingdings" panose="05000000000000000000" pitchFamily="2" charset="2"/>
              </a:rPr>
              <a:t>werden</a:t>
            </a:r>
            <a:br>
              <a:rPr lang="en-GB" dirty="0">
                <a:sym typeface="Wingdings" panose="05000000000000000000" pitchFamily="2" charset="2"/>
              </a:rPr>
            </a:br>
            <a:r>
              <a:rPr lang="en-GB" dirty="0">
                <a:sym typeface="Wingdings" panose="05000000000000000000" pitchFamily="2" charset="2"/>
              </a:rPr>
              <a:t>iv) </a:t>
            </a:r>
            <a:r>
              <a:rPr lang="en-GB" dirty="0" err="1">
                <a:sym typeface="Wingdings" panose="05000000000000000000" pitchFamily="2" charset="2"/>
              </a:rPr>
              <a:t>bei</a:t>
            </a:r>
            <a:r>
              <a:rPr lang="en-GB" dirty="0">
                <a:sym typeface="Wingdings" panose="05000000000000000000" pitchFamily="2" charset="2"/>
              </a:rPr>
              <a:t> </a:t>
            </a:r>
            <a:r>
              <a:rPr lang="en-GB" dirty="0" err="1">
                <a:sym typeface="Wingdings" panose="05000000000000000000" pitchFamily="2" charset="2"/>
              </a:rPr>
              <a:t>ihr</a:t>
            </a:r>
            <a:r>
              <a:rPr lang="en-GB" dirty="0">
                <a:sym typeface="Wingdings" panose="05000000000000000000" pitchFamily="2" charset="2"/>
              </a:rPr>
              <a:t>  </a:t>
            </a:r>
            <a:r>
              <a:rPr lang="en-GB" dirty="0" err="1">
                <a:sym typeface="Wingdings" panose="05000000000000000000" pitchFamily="2" charset="2"/>
              </a:rPr>
              <a:t>bei</a:t>
            </a:r>
            <a:r>
              <a:rPr lang="en-GB" dirty="0">
                <a:sym typeface="Wingdings" panose="05000000000000000000" pitchFamily="2" charset="2"/>
              </a:rPr>
              <a:t> </a:t>
            </a:r>
            <a:r>
              <a:rPr lang="en-GB" dirty="0" err="1">
                <a:sym typeface="Wingdings" panose="05000000000000000000" pitchFamily="2" charset="2"/>
              </a:rPr>
              <a:t>ihnen</a:t>
            </a:r>
            <a:br>
              <a:rPr lang="en-GB" dirty="0">
                <a:sym typeface="Wingdings" panose="05000000000000000000" pitchFamily="2" charset="2"/>
              </a:rPr>
            </a:br>
            <a:br>
              <a:rPr lang="en-GB" dirty="0">
                <a:sym typeface="Wingdings" panose="05000000000000000000" pitchFamily="2" charset="2"/>
              </a:rPr>
            </a:br>
            <a:r>
              <a:rPr lang="en-GB" dirty="0">
                <a:sym typeface="Wingdings" panose="05000000000000000000" pitchFamily="2" charset="2"/>
              </a:rPr>
              <a:t>Other changes:</a:t>
            </a:r>
            <a:endParaRPr lang="en-GB" dirty="0"/>
          </a:p>
          <a:p>
            <a:r>
              <a:rPr lang="en-GB" dirty="0"/>
              <a:t>v) </a:t>
            </a:r>
            <a:r>
              <a:rPr lang="en-GB" dirty="0" err="1"/>
              <a:t>einen</a:t>
            </a:r>
            <a:r>
              <a:rPr lang="en-GB" dirty="0"/>
              <a:t> </a:t>
            </a:r>
            <a:r>
              <a:rPr lang="en-GB" dirty="0" err="1"/>
              <a:t>Ausflug</a:t>
            </a:r>
            <a:r>
              <a:rPr lang="en-GB" dirty="0"/>
              <a:t> </a:t>
            </a:r>
            <a:r>
              <a:rPr lang="en-GB" dirty="0">
                <a:sym typeface="Wingdings" panose="05000000000000000000" pitchFamily="2" charset="2"/>
              </a:rPr>
              <a:t> </a:t>
            </a:r>
            <a:r>
              <a:rPr lang="en-GB" dirty="0" err="1">
                <a:sym typeface="Wingdings" panose="05000000000000000000" pitchFamily="2" charset="2"/>
              </a:rPr>
              <a:t>eine</a:t>
            </a:r>
            <a:r>
              <a:rPr lang="en-GB" dirty="0">
                <a:sym typeface="Wingdings" panose="05000000000000000000" pitchFamily="2" charset="2"/>
              </a:rPr>
              <a:t> Tour</a:t>
            </a:r>
            <a:br>
              <a:rPr lang="en-GB" dirty="0">
                <a:sym typeface="Wingdings" panose="05000000000000000000" pitchFamily="2" charset="2"/>
              </a:rPr>
            </a:br>
            <a:r>
              <a:rPr lang="en-GB" dirty="0">
                <a:sym typeface="Wingdings" panose="05000000000000000000" pitchFamily="2" charset="2"/>
              </a:rPr>
              <a:t>vi) das Leben….</a:t>
            </a:r>
            <a:r>
              <a:rPr lang="en-GB" dirty="0" err="1">
                <a:sym typeface="Wingdings" panose="05000000000000000000" pitchFamily="2" charset="2"/>
              </a:rPr>
              <a:t>ist</a:t>
            </a:r>
            <a:r>
              <a:rPr lang="en-GB" dirty="0">
                <a:sym typeface="Wingdings" panose="05000000000000000000" pitchFamily="2" charset="2"/>
              </a:rPr>
              <a:t>  die </a:t>
            </a:r>
            <a:r>
              <a:rPr lang="en-GB" dirty="0" err="1">
                <a:sym typeface="Wingdings" panose="05000000000000000000" pitchFamily="2" charset="2"/>
              </a:rPr>
              <a:t>Gebäude</a:t>
            </a:r>
            <a:r>
              <a:rPr lang="en-GB" dirty="0">
                <a:sym typeface="Wingdings" panose="05000000000000000000" pitchFamily="2" charset="2"/>
              </a:rPr>
              <a:t>…..</a:t>
            </a:r>
            <a:r>
              <a:rPr lang="en-GB" dirty="0" err="1">
                <a:sym typeface="Wingdings" panose="05000000000000000000" pitchFamily="2" charset="2"/>
              </a:rPr>
              <a:t>sind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3787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7/7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Words: Kino, </a:t>
            </a:r>
            <a:r>
              <a:rPr lang="en-GB" b="0" dirty="0" err="1"/>
              <a:t>Schwimmbad</a:t>
            </a:r>
            <a:r>
              <a:rPr lang="en-GB" b="0" dirty="0"/>
              <a:t>, Tour, </a:t>
            </a:r>
            <a:r>
              <a:rPr lang="en-GB" b="0" dirty="0" err="1"/>
              <a:t>besuchen</a:t>
            </a:r>
            <a:r>
              <a:rPr lang="en-GB" b="0" dirty="0"/>
              <a:t>, </a:t>
            </a:r>
            <a:r>
              <a:rPr lang="en-GB" b="0" dirty="0" err="1"/>
              <a:t>lachen</a:t>
            </a:r>
            <a:r>
              <a:rPr lang="en-GB" b="0" dirty="0"/>
              <a:t>, </a:t>
            </a:r>
            <a:r>
              <a:rPr lang="en-GB" b="0" dirty="0" err="1"/>
              <a:t>Ausflug</a:t>
            </a:r>
            <a:r>
              <a:rPr lang="en-GB" b="0" dirty="0"/>
              <a:t> </a:t>
            </a:r>
            <a:r>
              <a:rPr lang="en-GB" b="0" dirty="0">
                <a:sym typeface="Wingdings" panose="05000000000000000000" pitchFamily="2" charset="2"/>
              </a:rPr>
              <a:t> </a:t>
            </a:r>
            <a:r>
              <a:rPr lang="en-GB" b="0" dirty="0" err="1">
                <a:sym typeface="Wingdings" panose="05000000000000000000" pitchFamily="2" charset="2"/>
              </a:rPr>
              <a:t>Freizeitaktivitäten</a:t>
            </a:r>
            <a:endParaRPr lang="en-GB"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8909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revisit 14 of this week’s vocabulary items as part of a translation exercise.</a:t>
            </a:r>
            <a:br>
              <a:rPr lang="en-GB" dirty="0"/>
            </a:br>
            <a:br>
              <a:rPr lang="en-GB" dirty="0"/>
            </a:br>
            <a:r>
              <a:rPr lang="en-GB" b="1" dirty="0"/>
              <a:t>Procedure:</a:t>
            </a:r>
            <a:br>
              <a:rPr lang="en-GB" dirty="0"/>
            </a:br>
            <a:r>
              <a:rPr lang="en-GB" dirty="0"/>
              <a:t>1. Ask students to translate the gaps in the German paragraph. (No need to write the whole text).</a:t>
            </a:r>
          </a:p>
          <a:p>
            <a:r>
              <a:rPr lang="en-GB" dirty="0"/>
              <a:t>2. Click to reveal the answers.</a:t>
            </a:r>
          </a:p>
          <a:p>
            <a:endParaRPr lang="en-GB" dirty="0"/>
          </a:p>
          <a:p>
            <a:r>
              <a:rPr lang="de-DE" dirty="0"/>
              <a:t>Map image: Von TUBS - Eigene Arbeit, basiert auf:, CC BY-SA 3.0, https://commons.wikimedia.org/w/index.php?curid=6509102 </a:t>
            </a:r>
            <a:br>
              <a:rPr lang="en-GB" dirty="0"/>
            </a:br>
            <a:br>
              <a:rPr lang="en-GB" dirty="0">
                <a:latin typeface="+mn-lt"/>
              </a:rPr>
            </a:br>
            <a:endParaRPr lang="en-GB" dirty="0">
              <a:latin typeface="+mn-lt"/>
            </a:endParaRPr>
          </a:p>
          <a:p>
            <a:endParaRPr lang="en-GB"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071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knowledge of the perfect tense with weak verbs +</a:t>
            </a:r>
            <a:r>
              <a:rPr lang="en-GB" b="0" i="1" dirty="0"/>
              <a:t> </a:t>
            </a:r>
            <a:r>
              <a:rPr lang="en-GB" b="0" i="1" dirty="0" err="1"/>
              <a:t>haben</a:t>
            </a:r>
            <a:r>
              <a:rPr lang="en-GB" b="0" i="1" dirty="0"/>
              <a:t>; t</a:t>
            </a:r>
            <a:r>
              <a:rPr lang="en-GB" b="0" dirty="0"/>
              <a:t>o present more formally the pattern of past participle formation with </a:t>
            </a:r>
            <a:r>
              <a:rPr lang="en-GB" b="0" i="1" dirty="0"/>
              <a:t>be</a:t>
            </a:r>
            <a:r>
              <a:rPr lang="en-GB" b="0" dirty="0"/>
              <a:t>-, </a:t>
            </a:r>
            <a:r>
              <a:rPr lang="en-GB" b="0" i="1" dirty="0"/>
              <a:t>er</a:t>
            </a:r>
            <a:r>
              <a:rPr lang="en-GB" b="0" dirty="0"/>
              <a:t>- and </a:t>
            </a:r>
            <a:r>
              <a:rPr lang="en-GB" b="0" i="1" dirty="0" err="1"/>
              <a:t>ver</a:t>
            </a:r>
            <a:r>
              <a:rPr lang="en-GB" b="0" dirty="0"/>
              <a:t>- verbs, including new knowledge about word stress.</a:t>
            </a:r>
            <a:br>
              <a:rPr lang="en-GB" b="0" dirty="0"/>
            </a:br>
            <a:endParaRPr lang="en-GB" b="0" dirty="0"/>
          </a:p>
          <a:p>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8855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knowledge of the perfect tense with strong verbs +</a:t>
            </a:r>
            <a:r>
              <a:rPr lang="en-GB" b="0" i="1" dirty="0"/>
              <a:t> </a:t>
            </a:r>
            <a:r>
              <a:rPr lang="en-GB" b="0" i="1" dirty="0" err="1"/>
              <a:t>haben</a:t>
            </a:r>
            <a:r>
              <a:rPr lang="en-GB" b="0" i="1" dirty="0"/>
              <a:t> </a:t>
            </a:r>
            <a:r>
              <a:rPr lang="en-GB" b="0" i="0" dirty="0"/>
              <a:t>or</a:t>
            </a:r>
            <a:r>
              <a:rPr lang="en-GB" b="0" i="1" dirty="0"/>
              <a:t> sein; t</a:t>
            </a:r>
            <a:r>
              <a:rPr lang="en-GB" b="0" dirty="0"/>
              <a:t>o present more formally the pattern of past participle formation with different groups of verbs with one known ‘anchor’ verb.</a:t>
            </a:r>
          </a:p>
          <a:p>
            <a:endParaRPr lang="en-GB" b="0" dirty="0"/>
          </a:p>
          <a:p>
            <a:r>
              <a:rPr lang="en-GB" b="0" dirty="0"/>
              <a:t>Note: These verbs and past participles were previously taught. They are re-presented here to prepare students to build their knowledge of past participles within particular verb groups. Here, we introduce the groups with their ‘prototype’ anchor verbs.</a:t>
            </a:r>
            <a:br>
              <a:rPr lang="en-GB" b="0" dirty="0"/>
            </a:br>
            <a:endParaRPr lang="en-GB" b="0" dirty="0"/>
          </a:p>
          <a:p>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49716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recap knowledge of the perfect tense with strong verbs +</a:t>
            </a:r>
            <a:r>
              <a:rPr lang="en-GB" b="0" i="1" dirty="0"/>
              <a:t> </a:t>
            </a:r>
            <a:r>
              <a:rPr lang="en-GB" b="0" i="1" dirty="0" err="1"/>
              <a:t>haben</a:t>
            </a:r>
            <a:r>
              <a:rPr lang="en-GB" b="0" i="1" dirty="0"/>
              <a:t> </a:t>
            </a:r>
            <a:r>
              <a:rPr lang="en-GB" b="0" i="0" dirty="0"/>
              <a:t>or</a:t>
            </a:r>
            <a:r>
              <a:rPr lang="en-GB" b="0" i="1" dirty="0"/>
              <a:t> sein; t</a:t>
            </a:r>
            <a:r>
              <a:rPr lang="en-GB" b="0" dirty="0"/>
              <a:t>o present more formally the pattern of past participle formation with different groups of verbs with one known ‘anchor’ verb.</a:t>
            </a:r>
          </a:p>
          <a:p>
            <a:endParaRPr lang="en-GB" b="0" dirty="0"/>
          </a:p>
          <a:p>
            <a:r>
              <a:rPr lang="en-GB" b="0" dirty="0"/>
              <a:t>Note: These verbs and past participles were previously taught. They are re-presented here to prepare students to build their knowledge of past participles within particular verb groups. Here, we introduce the groups with their ‘prototype’ anchor verbs.</a:t>
            </a:r>
            <a:br>
              <a:rPr lang="en-GB" b="0" dirty="0"/>
            </a:br>
            <a:endParaRPr lang="en-GB" b="0" dirty="0"/>
          </a:p>
          <a:p>
            <a:r>
              <a:rPr lang="en-GB" b="1" dirty="0"/>
              <a:t>Procedure:</a:t>
            </a:r>
            <a:br>
              <a:rPr lang="en-GB" dirty="0"/>
            </a:br>
            <a:r>
              <a:rPr lang="en-GB" dirty="0"/>
              <a:t>1. Click on the</a:t>
            </a:r>
            <a:r>
              <a:rPr lang="en-GB" baseline="0" dirty="0"/>
              <a:t> mouse to animate the explanation.</a:t>
            </a:r>
            <a:endParaRPr lang="en-GB" dirty="0"/>
          </a:p>
          <a:p>
            <a:r>
              <a:rPr lang="en-GB" dirty="0"/>
              <a:t>2. Ensure student understanding at each</a:t>
            </a:r>
            <a:r>
              <a:rPr lang="en-GB" baseline="0" dirty="0"/>
              <a:t> stage.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5840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 </a:t>
            </a:r>
            <a:r>
              <a:rPr lang="en-GB" b="0" dirty="0"/>
              <a:t>to practise written recognition of verbs that form their past participles in similar ways; to prepare students for the written production task that follows.</a:t>
            </a:r>
            <a:br>
              <a:rPr lang="en-GB" dirty="0"/>
            </a:br>
            <a:br>
              <a:rPr lang="en-GB" dirty="0"/>
            </a:br>
            <a:r>
              <a:rPr lang="en-GB" b="1" dirty="0"/>
              <a:t>Procedure:</a:t>
            </a:r>
            <a:br>
              <a:rPr lang="en-GB" dirty="0"/>
            </a:br>
            <a:r>
              <a:rPr lang="en-GB" dirty="0"/>
              <a:t>1. Students write the anchor verb and its past participle.</a:t>
            </a:r>
          </a:p>
          <a:p>
            <a:r>
              <a:rPr lang="en-GB" dirty="0"/>
              <a:t>2. They then categorise verbs 1-20 into the different categories, according to their past participle formation.</a:t>
            </a:r>
            <a:br>
              <a:rPr lang="en-GB" dirty="0"/>
            </a:br>
            <a:r>
              <a:rPr lang="en-GB" dirty="0"/>
              <a:t>3. Click to reveal answers. </a:t>
            </a:r>
            <a:r>
              <a:rPr lang="en-GB" b="1" dirty="0"/>
              <a:t>Note: answers are animated left to right for verbs from the lower table</a:t>
            </a:r>
            <a:r>
              <a:rPr lang="en-GB" dirty="0"/>
              <a:t>. Teachers can elicit the past participles orally from students, giving the infinitives.</a:t>
            </a:r>
            <a:br>
              <a:rPr lang="en-GB" dirty="0"/>
            </a:br>
            <a:br>
              <a:rPr lang="en-GB" dirty="0"/>
            </a:br>
            <a:r>
              <a:rPr lang="en-GB" dirty="0"/>
              <a:t>Note: students may need reminding that the anchor verb is a high-frequency verb with a past participle formation pattern shared by other verbs.  </a:t>
            </a:r>
          </a:p>
          <a:p>
            <a:endParaRPr lang="en-GB" dirty="0"/>
          </a:p>
          <a:p>
            <a:endParaRPr lang="en-GB" dirty="0"/>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100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 (two slides)</a:t>
            </a:r>
            <a:br>
              <a:rPr lang="en-GB" dirty="0"/>
            </a:br>
            <a:br>
              <a:rPr lang="en-GB" b="1" dirty="0"/>
            </a:br>
            <a:r>
              <a:rPr lang="en-GB" b="1" dirty="0"/>
              <a:t>Aim: </a:t>
            </a:r>
            <a:r>
              <a:rPr lang="en-GB" b="0" dirty="0"/>
              <a:t>to practise written production of perfect tense auxiliaries and past participles. </a:t>
            </a:r>
            <a:br>
              <a:rPr lang="en-GB" dirty="0"/>
            </a:br>
            <a:br>
              <a:rPr lang="en-GB" dirty="0"/>
            </a:br>
            <a:r>
              <a:rPr lang="en-GB" b="1" dirty="0"/>
              <a:t>Procedure:</a:t>
            </a:r>
            <a:br>
              <a:rPr lang="en-GB" dirty="0"/>
            </a:br>
            <a:r>
              <a:rPr lang="en-GB" dirty="0"/>
              <a:t>1. Students write the whole sentence, inserting the missing words (auxiliary verb and past participle). </a:t>
            </a:r>
          </a:p>
          <a:p>
            <a:r>
              <a:rPr lang="en-GB" dirty="0"/>
              <a:t>2. Click to reveal answers one by one. </a:t>
            </a:r>
            <a:br>
              <a:rPr lang="en-GB" dirty="0"/>
            </a:br>
            <a:br>
              <a:rPr lang="en-GB" dirty="0"/>
            </a:br>
            <a:r>
              <a:rPr lang="en-GB" b="1" i="1" dirty="0"/>
              <a:t>Note</a:t>
            </a:r>
            <a:r>
              <a:rPr lang="en-GB" dirty="0"/>
              <a:t>: we re-use the 20 past participles from the previous activity here. Students should be encouraged to complete the task without reference to their list of past participles.</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9048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EITHER this more challenging version (slides 38-40) OR the alternative,  supported version (42-43).</a:t>
            </a:r>
          </a:p>
          <a:p>
            <a:r>
              <a:rPr lang="en-GB" b="0" dirty="0"/>
              <a:t>Note: if the teacher is conducting speaking assessments and doesn’t want the additional noise generated by this speaking task, then students could write the questions instead, as further perfect tense revision.</a:t>
            </a:r>
            <a:br>
              <a:rPr lang="en-GB" b="1" dirty="0"/>
            </a:br>
            <a:endParaRPr lang="en-GB" b="1" dirty="0"/>
          </a:p>
          <a:p>
            <a:r>
              <a:rPr lang="en-GB" b="1" dirty="0"/>
              <a:t>Timing</a:t>
            </a:r>
            <a:r>
              <a:rPr lang="en-GB" dirty="0"/>
              <a:t>: </a:t>
            </a:r>
            <a:r>
              <a:rPr lang="en-GB" b="1" dirty="0"/>
              <a:t>8</a:t>
            </a:r>
            <a:r>
              <a:rPr lang="en-GB" b="1" baseline="0" dirty="0"/>
              <a:t> minutes</a:t>
            </a:r>
            <a:endParaRPr lang="en-GB" b="1" dirty="0"/>
          </a:p>
          <a:p>
            <a:endParaRPr lang="en-GB" dirty="0"/>
          </a:p>
          <a:p>
            <a:r>
              <a:rPr lang="en-US" b="1" dirty="0"/>
              <a:t>Aim: </a:t>
            </a:r>
          </a:p>
          <a:p>
            <a:pPr marL="285750" indent="-285750">
              <a:buAutoNum type="romanLcParenR"/>
            </a:pPr>
            <a:r>
              <a:rPr lang="en-US" b="0" dirty="0"/>
              <a:t>t</a:t>
            </a:r>
            <a:r>
              <a:rPr lang="en-GB" dirty="0"/>
              <a:t>o practise producing</a:t>
            </a:r>
            <a:r>
              <a:rPr lang="en-GB" baseline="0" dirty="0"/>
              <a:t> and understanding </a:t>
            </a:r>
            <a:r>
              <a:rPr lang="en-GB" dirty="0"/>
              <a:t>verbs in the perfect past tense in both the </a:t>
            </a:r>
            <a:r>
              <a:rPr lang="en-GB" i="1" dirty="0"/>
              <a:t>du</a:t>
            </a:r>
            <a:r>
              <a:rPr lang="en-GB" dirty="0"/>
              <a:t> (you, singular) and </a:t>
            </a:r>
            <a:r>
              <a:rPr lang="en-GB" i="1" dirty="0" err="1"/>
              <a:t>ihr</a:t>
            </a:r>
            <a:r>
              <a:rPr lang="en-GB" dirty="0"/>
              <a:t> (you, plural) forms.</a:t>
            </a:r>
          </a:p>
          <a:p>
            <a:pPr marL="285750" indent="-285750">
              <a:buAutoNum type="romanLcParenR"/>
            </a:pPr>
            <a:r>
              <a:rPr lang="en-GB" dirty="0"/>
              <a:t>to</a:t>
            </a:r>
            <a:r>
              <a:rPr lang="en-GB" baseline="0" dirty="0"/>
              <a:t> also consolidate use of question words and vocabulary (oral modality).</a:t>
            </a:r>
          </a:p>
          <a:p>
            <a:endParaRPr lang="en-GB" b="1" baseline="0" dirty="0"/>
          </a:p>
          <a:p>
            <a:pPr marL="0" indent="0">
              <a:buFontTx/>
              <a:buNone/>
            </a:pPr>
            <a:r>
              <a:rPr lang="en-GB" b="1" baseline="0" dirty="0"/>
              <a:t>Procedure: </a:t>
            </a:r>
          </a:p>
          <a:p>
            <a:pPr marL="228600" indent="-228600">
              <a:buFontTx/>
              <a:buAutoNum type="arabicPeriod"/>
            </a:pPr>
            <a:r>
              <a:rPr lang="en-GB" baseline="0" dirty="0"/>
              <a:t>Person A uses their cards to ask a question in German. </a:t>
            </a:r>
          </a:p>
          <a:p>
            <a:pPr marL="228600" indent="-228600">
              <a:buFontTx/>
              <a:buAutoNum type="arabicPeriod"/>
            </a:pPr>
            <a:r>
              <a:rPr lang="en-GB" baseline="0" dirty="0"/>
              <a:t>Student B listens and says the corresponding answer depending on the question – does the question refer to ‘you’ singular </a:t>
            </a:r>
            <a:r>
              <a:rPr lang="en-GB" i="1" baseline="0" dirty="0"/>
              <a:t>(du hast/</a:t>
            </a:r>
            <a:r>
              <a:rPr lang="en-GB" i="1" baseline="0" dirty="0" err="1"/>
              <a:t>ist</a:t>
            </a:r>
            <a:r>
              <a:rPr lang="en-GB" i="1" baseline="0" dirty="0"/>
              <a:t>) </a:t>
            </a:r>
            <a:r>
              <a:rPr lang="en-GB" baseline="0" dirty="0"/>
              <a:t>or to ‘you all’ </a:t>
            </a:r>
            <a:r>
              <a:rPr lang="en-GB" i="1" baseline="0" dirty="0"/>
              <a:t>(</a:t>
            </a:r>
            <a:r>
              <a:rPr lang="en-GB" i="1" baseline="0" dirty="0" err="1"/>
              <a:t>ihr</a:t>
            </a:r>
            <a:r>
              <a:rPr lang="en-GB" i="1" baseline="0" dirty="0"/>
              <a:t> </a:t>
            </a:r>
            <a:r>
              <a:rPr lang="en-GB" i="1" baseline="0" dirty="0" err="1"/>
              <a:t>habt</a:t>
            </a:r>
            <a:r>
              <a:rPr lang="en-GB" i="1" baseline="0" dirty="0"/>
              <a:t>/</a:t>
            </a:r>
            <a:r>
              <a:rPr lang="en-GB" i="1" baseline="0" dirty="0" err="1"/>
              <a:t>seid</a:t>
            </a:r>
            <a:r>
              <a:rPr lang="en-GB" i="1" baseline="0" dirty="0"/>
              <a:t>)</a:t>
            </a:r>
          </a:p>
          <a:p>
            <a:pPr marL="228600" indent="-228600">
              <a:buFontTx/>
              <a:buAutoNum type="arabicPeriod"/>
            </a:pPr>
            <a:r>
              <a:rPr lang="en-GB" baseline="0" dirty="0"/>
              <a:t>Student A then writes down their answer in German.</a:t>
            </a:r>
          </a:p>
          <a:p>
            <a:pPr marL="228600" indent="-228600">
              <a:buFontTx/>
              <a:buAutoNum type="arabicPeriod"/>
            </a:pPr>
            <a:r>
              <a:rPr lang="en-GB" baseline="0" dirty="0"/>
              <a:t>Teacher uses the answer slide to give feedback.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4515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Slide can be printed as handout.</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2145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 (5 Slides)</a:t>
            </a:r>
            <a:br>
              <a:rPr lang="en-GB" dirty="0"/>
            </a:br>
            <a:br>
              <a:rPr lang="en-GB" b="1" dirty="0"/>
            </a:br>
            <a:r>
              <a:rPr lang="en-GB" b="1" dirty="0"/>
              <a:t>Aim: </a:t>
            </a:r>
            <a:r>
              <a:rPr lang="en-GB" b="0" dirty="0"/>
              <a:t>to revisit 25 of this week’s vocabulary items.</a:t>
            </a:r>
            <a:br>
              <a:rPr lang="en-GB" dirty="0"/>
            </a:br>
            <a:br>
              <a:rPr lang="en-GB" dirty="0"/>
            </a:br>
            <a:r>
              <a:rPr lang="en-GB" b="1" dirty="0"/>
              <a:t>Procedure:</a:t>
            </a:r>
            <a:br>
              <a:rPr lang="en-GB" dirty="0"/>
            </a:br>
            <a:r>
              <a:rPr lang="en-GB" dirty="0"/>
              <a:t>1. Ask pupils to note down which words they think can follow the word in the middle.</a:t>
            </a:r>
          </a:p>
          <a:p>
            <a:r>
              <a:rPr lang="en-GB" dirty="0"/>
              <a:t>2. Click to reveal the answers.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8270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THE SUPPORTED VERSION</a:t>
            </a:r>
          </a:p>
          <a:p>
            <a:r>
              <a:rPr lang="en-GB" b="0" dirty="0"/>
              <a:t>Note: if the teacher is conducting speaking assessments and doesn’t want the additional noise generated by this speaking task, then students could write the questions instead, as further perfect tense revision.</a:t>
            </a:r>
            <a:br>
              <a:rPr lang="en-GB" b="1" dirty="0"/>
            </a:br>
            <a:endParaRPr lang="en-GB" b="1" dirty="0"/>
          </a:p>
          <a:p>
            <a:r>
              <a:rPr lang="en-GB" b="1" dirty="0"/>
              <a:t>Timing</a:t>
            </a:r>
            <a:r>
              <a:rPr lang="en-GB" dirty="0"/>
              <a:t>: </a:t>
            </a:r>
            <a:r>
              <a:rPr lang="en-GB" b="1" dirty="0"/>
              <a:t>8</a:t>
            </a:r>
            <a:r>
              <a:rPr lang="en-GB" b="1" baseline="0" dirty="0"/>
              <a:t> minutes</a:t>
            </a:r>
            <a:endParaRPr lang="en-GB" b="1" dirty="0"/>
          </a:p>
          <a:p>
            <a:endParaRPr lang="en-GB" dirty="0"/>
          </a:p>
          <a:p>
            <a:r>
              <a:rPr lang="en-US" b="1" dirty="0"/>
              <a:t>Aim: </a:t>
            </a:r>
          </a:p>
          <a:p>
            <a:pPr marL="285750" indent="-285750">
              <a:buAutoNum type="romanLcParenR"/>
            </a:pPr>
            <a:r>
              <a:rPr lang="en-US" b="0" dirty="0"/>
              <a:t>t</a:t>
            </a:r>
            <a:r>
              <a:rPr lang="en-GB" dirty="0"/>
              <a:t>o practise producing</a:t>
            </a:r>
            <a:r>
              <a:rPr lang="en-GB" baseline="0" dirty="0"/>
              <a:t> and understanding </a:t>
            </a:r>
            <a:r>
              <a:rPr lang="en-GB" dirty="0"/>
              <a:t>verbs in the perfect past tense in both the </a:t>
            </a:r>
            <a:r>
              <a:rPr lang="en-GB" i="1" dirty="0"/>
              <a:t>du</a:t>
            </a:r>
            <a:r>
              <a:rPr lang="en-GB" dirty="0"/>
              <a:t> (you, singular) and </a:t>
            </a:r>
            <a:r>
              <a:rPr lang="en-GB" i="1" dirty="0" err="1"/>
              <a:t>ihr</a:t>
            </a:r>
            <a:r>
              <a:rPr lang="en-GB" dirty="0"/>
              <a:t> (you, plural) forms.</a:t>
            </a:r>
          </a:p>
          <a:p>
            <a:pPr marL="285750" indent="-285750">
              <a:buAutoNum type="romanLcParenR"/>
            </a:pPr>
            <a:r>
              <a:rPr lang="en-GB" dirty="0"/>
              <a:t>to</a:t>
            </a:r>
            <a:r>
              <a:rPr lang="en-GB" baseline="0" dirty="0"/>
              <a:t> also consolidate use of question words and vocabulary (oral modality).</a:t>
            </a:r>
          </a:p>
          <a:p>
            <a:endParaRPr lang="en-GB" b="1" baseline="0" dirty="0"/>
          </a:p>
          <a:p>
            <a:pPr marL="0" indent="0">
              <a:buFontTx/>
              <a:buNone/>
            </a:pPr>
            <a:r>
              <a:rPr lang="en-GB" b="1" baseline="0" dirty="0"/>
              <a:t>Procedure: </a:t>
            </a:r>
          </a:p>
          <a:p>
            <a:pPr marL="228600" indent="-228600">
              <a:buFontTx/>
              <a:buAutoNum type="arabicPeriod"/>
            </a:pPr>
            <a:r>
              <a:rPr lang="en-GB" baseline="0" dirty="0"/>
              <a:t>Person A uses their cards to ask a question in German. </a:t>
            </a:r>
          </a:p>
          <a:p>
            <a:pPr marL="228600" indent="-228600">
              <a:buFontTx/>
              <a:buAutoNum type="arabicPeriod"/>
            </a:pPr>
            <a:r>
              <a:rPr lang="en-GB" baseline="0" dirty="0"/>
              <a:t>Student B listens and says the corresponding answer depending on the question – does the question refer to ‘you’ singular </a:t>
            </a:r>
            <a:r>
              <a:rPr lang="en-GB" i="1" baseline="0" dirty="0"/>
              <a:t>(du hast/</a:t>
            </a:r>
            <a:r>
              <a:rPr lang="en-GB" i="1" baseline="0" dirty="0" err="1"/>
              <a:t>ist</a:t>
            </a:r>
            <a:r>
              <a:rPr lang="en-GB" i="1" baseline="0" dirty="0"/>
              <a:t>) </a:t>
            </a:r>
            <a:r>
              <a:rPr lang="en-GB" baseline="0" dirty="0"/>
              <a:t>or to ‘you all’ </a:t>
            </a:r>
            <a:r>
              <a:rPr lang="en-GB" i="1" baseline="0" dirty="0"/>
              <a:t>(</a:t>
            </a:r>
            <a:r>
              <a:rPr lang="en-GB" i="1" baseline="0" dirty="0" err="1"/>
              <a:t>ihr</a:t>
            </a:r>
            <a:r>
              <a:rPr lang="en-GB" i="1" baseline="0" dirty="0"/>
              <a:t> </a:t>
            </a:r>
            <a:r>
              <a:rPr lang="en-GB" i="1" baseline="0" dirty="0" err="1"/>
              <a:t>habt</a:t>
            </a:r>
            <a:r>
              <a:rPr lang="en-GB" i="1" baseline="0" dirty="0"/>
              <a:t>/</a:t>
            </a:r>
            <a:r>
              <a:rPr lang="en-GB" i="1" baseline="0" dirty="0" err="1"/>
              <a:t>seid</a:t>
            </a:r>
            <a:r>
              <a:rPr lang="en-GB" i="1" baseline="0" dirty="0"/>
              <a:t>)</a:t>
            </a:r>
          </a:p>
          <a:p>
            <a:pPr marL="228600" indent="-228600">
              <a:buFontTx/>
              <a:buAutoNum type="arabicPeriod"/>
            </a:pPr>
            <a:r>
              <a:rPr lang="en-GB" baseline="0" dirty="0"/>
              <a:t>Student A then writes down their answer in German.</a:t>
            </a:r>
          </a:p>
          <a:p>
            <a:pPr marL="228600" indent="-228600">
              <a:buFontTx/>
              <a:buAutoNum type="arabicPeriod"/>
            </a:pPr>
            <a:r>
              <a:rPr lang="en-GB" baseline="0" dirty="0"/>
              <a:t>Teacher uses the answer slide to give feedback.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3795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Slide can be printed as handout.</a:t>
            </a:r>
          </a:p>
          <a:p>
            <a:pPr marL="0" indent="0">
              <a:buNone/>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1181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ACTIVITY</a:t>
            </a:r>
          </a:p>
          <a:p>
            <a:r>
              <a:rPr lang="en-GB" b="0" dirty="0"/>
              <a:t>See accompanying Word doc for printable version.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4542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ANSWER SLIDE</a:t>
            </a:r>
            <a:endParaRPr lang="en-GB" b="1" baseline="0" dirty="0"/>
          </a:p>
          <a:p>
            <a:r>
              <a:rPr lang="en-GB" b="0" baseline="0" dirty="0"/>
              <a:t>Teacher can use this slide to give feedback.</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6130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ANSWER SLIDE</a:t>
            </a:r>
            <a:endParaRPr lang="en-GB" b="1" baseline="0" dirty="0"/>
          </a:p>
          <a:p>
            <a:r>
              <a:rPr lang="en-GB" b="0" baseline="0" dirty="0"/>
              <a:t>Teacher can use this slide to give feedback.</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4569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855547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Use this slide to set the homework</a:t>
            </a:r>
          </a:p>
        </p:txBody>
      </p:sp>
      <p:sp>
        <p:nvSpPr>
          <p:cNvPr id="4" name="Slide Number Placeholder 3"/>
          <p:cNvSpPr>
            <a:spLocks noGrp="1"/>
          </p:cNvSpPr>
          <p:nvPr>
            <p:ph type="sldNum" sz="quarter" idx="10"/>
          </p:nvPr>
        </p:nvSpPr>
        <p:spPr/>
        <p:txBody>
          <a:bodyPr/>
          <a:lstStyle/>
          <a:p>
            <a:fld id="{051212F4-EB5A-464B-92EC-DACFCB1CC2CD}" type="slidenum">
              <a:rPr lang="en-GB" smtClean="0"/>
              <a:t>47</a:t>
            </a:fld>
            <a:endParaRPr lang="en-GB"/>
          </a:p>
        </p:txBody>
      </p:sp>
    </p:spTree>
    <p:extLst>
      <p:ext uri="{BB962C8B-B14F-4D97-AF65-F5344CB8AC3E}">
        <p14:creationId xmlns:p14="http://schemas.microsoft.com/office/powerpoint/2010/main" val="3178754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2/5</a:t>
            </a:r>
          </a:p>
          <a:p>
            <a:endParaRPr lang="en-GB" dirty="0"/>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6660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3/5</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6045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4/5</a:t>
            </a: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8567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Slide 5/5</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647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sz="1200" strike="noStrike" dirty="0">
                <a:latin typeface="+mn-lt"/>
              </a:rPr>
            </a:br>
            <a:br>
              <a:rPr lang="en-GB" sz="1200" b="1" strike="noStrike" dirty="0">
                <a:latin typeface="+mn-lt"/>
              </a:rPr>
            </a:br>
            <a:r>
              <a:rPr lang="en-GB" sz="1200" b="1" strike="noStrike" dirty="0">
                <a:latin typeface="+mn-lt"/>
              </a:rPr>
              <a:t>Aim: </a:t>
            </a:r>
            <a:r>
              <a:rPr lang="en-GB" sz="1200" b="0" strike="noStrike" dirty="0">
                <a:latin typeface="+mn-lt"/>
              </a:rPr>
              <a:t>to revisit 8 of this week’s vocabulary items.</a:t>
            </a:r>
            <a:br>
              <a:rPr lang="en-GB" sz="1200" strike="noStrike" dirty="0">
                <a:latin typeface="+mn-lt"/>
              </a:rPr>
            </a:br>
            <a:br>
              <a:rPr lang="en-GB" sz="1200" strike="noStrike" dirty="0">
                <a:latin typeface="+mn-lt"/>
              </a:rPr>
            </a:br>
            <a:r>
              <a:rPr lang="en-GB" sz="1200" b="1" strike="noStrike" dirty="0">
                <a:latin typeface="+mn-lt"/>
              </a:rPr>
              <a:t>Procedure:</a:t>
            </a:r>
            <a:br>
              <a:rPr lang="en-GB" sz="1200" strike="noStrike" dirty="0">
                <a:latin typeface="+mn-lt"/>
              </a:rPr>
            </a:br>
            <a:r>
              <a:rPr lang="en-GB" sz="1200" strike="noStrike" dirty="0">
                <a:latin typeface="+mn-lt"/>
              </a:rPr>
              <a:t>1. Students write 1-6 and a, b, c to correspond with the word that best fits each gap.</a:t>
            </a:r>
          </a:p>
          <a:p>
            <a:r>
              <a:rPr lang="en-GB" sz="1200" strike="noStrike" dirty="0">
                <a:latin typeface="+mn-lt"/>
              </a:rPr>
              <a:t>2. Click to reveal the answers.</a:t>
            </a:r>
          </a:p>
          <a:p>
            <a:endParaRPr lang="en-GB" sz="1200" strike="noStrike" dirty="0">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849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audio" Target="../media/audio4.wav"/><Relationship Id="rId18" Type="http://schemas.openxmlformats.org/officeDocument/2006/relationships/audio" Target="../media/audio9.wav"/><Relationship Id="rId3" Type="http://schemas.openxmlformats.org/officeDocument/2006/relationships/slideLayout" Target="../slideLayouts/slideLayout2.xml"/><Relationship Id="rId21" Type="http://schemas.openxmlformats.org/officeDocument/2006/relationships/image" Target="../media/image9.png"/><Relationship Id="rId7" Type="http://schemas.openxmlformats.org/officeDocument/2006/relationships/image" Target="../media/image6.gif"/><Relationship Id="rId12" Type="http://schemas.openxmlformats.org/officeDocument/2006/relationships/audio" Target="../media/audio3.wav"/><Relationship Id="rId17" Type="http://schemas.openxmlformats.org/officeDocument/2006/relationships/audio" Target="../media/audio8.wav"/><Relationship Id="rId2" Type="http://schemas.openxmlformats.org/officeDocument/2006/relationships/audio" Target="../media/media1.mp3"/><Relationship Id="rId16" Type="http://schemas.openxmlformats.org/officeDocument/2006/relationships/audio" Target="../media/audio7.wav"/><Relationship Id="rId20" Type="http://schemas.openxmlformats.org/officeDocument/2006/relationships/audio" Target="../media/audio11.wav"/><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audio" Target="../media/audio2.wav"/><Relationship Id="rId5" Type="http://schemas.openxmlformats.org/officeDocument/2006/relationships/image" Target="../media/image1.jpg"/><Relationship Id="rId15" Type="http://schemas.openxmlformats.org/officeDocument/2006/relationships/audio" Target="../media/audio6.wav"/><Relationship Id="rId10" Type="http://schemas.openxmlformats.org/officeDocument/2006/relationships/audio" Target="../media/audio1.wav"/><Relationship Id="rId19" Type="http://schemas.openxmlformats.org/officeDocument/2006/relationships/audio" Target="../media/audio10.wav"/><Relationship Id="rId4" Type="http://schemas.openxmlformats.org/officeDocument/2006/relationships/notesSlide" Target="../notesSlides/notesSlide10.xml"/><Relationship Id="rId9" Type="http://schemas.openxmlformats.org/officeDocument/2006/relationships/image" Target="../media/image8.png"/><Relationship Id="rId14" Type="http://schemas.openxmlformats.org/officeDocument/2006/relationships/audio" Target="../media/audio5.wav"/></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image" Target="../media/image6.gif"/><Relationship Id="rId3" Type="http://schemas.openxmlformats.org/officeDocument/2006/relationships/image" Target="../media/image3.png"/><Relationship Id="rId7" Type="http://schemas.openxmlformats.org/officeDocument/2006/relationships/audio" Target="../media/audio14.wav"/><Relationship Id="rId12" Type="http://schemas.openxmlformats.org/officeDocument/2006/relationships/audio" Target="../media/audio19.wav"/><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audio" Target="../media/audio13.wav"/><Relationship Id="rId11" Type="http://schemas.openxmlformats.org/officeDocument/2006/relationships/audio" Target="../media/audio18.wav"/><Relationship Id="rId5" Type="http://schemas.openxmlformats.org/officeDocument/2006/relationships/audio" Target="../media/audio12.wav"/><Relationship Id="rId15" Type="http://schemas.openxmlformats.org/officeDocument/2006/relationships/image" Target="../media/image8.png"/><Relationship Id="rId10" Type="http://schemas.openxmlformats.org/officeDocument/2006/relationships/audio" Target="../media/audio17.wav"/><Relationship Id="rId4" Type="http://schemas.openxmlformats.org/officeDocument/2006/relationships/image" Target="../media/image10.png"/><Relationship Id="rId9" Type="http://schemas.openxmlformats.org/officeDocument/2006/relationships/audio" Target="../media/audio16.wav"/><Relationship Id="rId14" Type="http://schemas.openxmlformats.org/officeDocument/2006/relationships/image" Target="../media/image5.gif"/></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g"/><Relationship Id="rId7" Type="http://schemas.openxmlformats.org/officeDocument/2006/relationships/image" Target="../media/image5.gi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audio" Target="../media/audio20.wav"/><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5.gif"/></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21.gif"/></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21.gif"/></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21.gif"/></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21.gif"/></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21.gif"/></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21.gif"/></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2.gif"/><Relationship Id="rId4" Type="http://schemas.openxmlformats.org/officeDocument/2006/relationships/image" Target="../media/image21.gif"/></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gif"/><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1.jpg"/><Relationship Id="rId7"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9.gif"/><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9.gi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www.gaminggrammar.com/" TargetMode="External"/></Relationships>
</file>

<file path=ppt/slides/_rels/slide4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openxmlformats.org/officeDocument/2006/relationships/image" Target="../media/image3.png"/><Relationship Id="rId7" Type="http://schemas.openxmlformats.org/officeDocument/2006/relationships/hyperlink" Target="https://quizlet.com/gb/597952689/year-9-german-term-12-week-5-mashup-3-flash-cards/" TargetMode="External"/><Relationship Id="rId12" Type="http://schemas.openxmlformats.org/officeDocument/2006/relationships/hyperlink" Target="https://quizlet.com/gb/597953201/year-9-german-term-12-week-5-mashup-4-flash-cards/"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quizlet.com/gb/597952308/year-9-german-term-12-week-5-mashup-2-flash-cards/" TargetMode="External"/><Relationship Id="rId11" Type="http://schemas.openxmlformats.org/officeDocument/2006/relationships/image" Target="../media/image40.png"/><Relationship Id="rId5" Type="http://schemas.openxmlformats.org/officeDocument/2006/relationships/hyperlink" Target="https://quizlet.com/gb/597950891/year-9-german-term-12-week-5-mashup-1-flash-cards/" TargetMode="External"/><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gif"/><Relationship Id="rId4" Type="http://schemas.openxmlformats.org/officeDocument/2006/relationships/image" Target="../media/image5.gif"/></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5" y="2452612"/>
            <a:ext cx="8733895" cy="1485422"/>
          </a:xfrm>
        </p:spPr>
        <p:txBody>
          <a:bodyPr anchor="t">
            <a:normAutofit/>
          </a:bodyPr>
          <a:lstStyle/>
          <a:p>
            <a:pPr algn="l"/>
            <a:r>
              <a:rPr lang="en-GB" sz="4000" b="1" dirty="0">
                <a:solidFill>
                  <a:prstClr val="white"/>
                </a:solidFill>
              </a:rPr>
              <a:t>What you do for and with others</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2"/>
            <a:ext cx="7382608" cy="1182367"/>
          </a:xfrm>
        </p:spPr>
        <p:txBody>
          <a:bodyPr>
            <a:normAutofit/>
          </a:bodyPr>
          <a:lstStyle/>
          <a:p>
            <a:pPr algn="l"/>
            <a:r>
              <a:rPr lang="en-GB" sz="3000" dirty="0">
                <a:solidFill>
                  <a:prstClr val="white"/>
                </a:solidFill>
              </a:rPr>
              <a:t>Revisit prepositions </a:t>
            </a:r>
            <a:r>
              <a:rPr lang="en-GB" sz="3000" dirty="0" err="1">
                <a:solidFill>
                  <a:prstClr val="white"/>
                </a:solidFill>
              </a:rPr>
              <a:t>für</a:t>
            </a:r>
            <a:r>
              <a:rPr lang="en-GB" sz="3000" dirty="0">
                <a:solidFill>
                  <a:prstClr val="white"/>
                </a:solidFill>
              </a:rPr>
              <a:t>, </a:t>
            </a:r>
            <a:r>
              <a:rPr lang="en-GB" sz="3000" dirty="0" err="1">
                <a:solidFill>
                  <a:prstClr val="white"/>
                </a:solidFill>
              </a:rPr>
              <a:t>ohne</a:t>
            </a:r>
            <a:r>
              <a:rPr lang="en-GB" sz="3000" dirty="0">
                <a:solidFill>
                  <a:prstClr val="white"/>
                </a:solidFill>
              </a:rPr>
              <a:t>, </a:t>
            </a:r>
            <a:r>
              <a:rPr lang="en-GB" sz="3000" dirty="0" err="1">
                <a:solidFill>
                  <a:prstClr val="white"/>
                </a:solidFill>
              </a:rPr>
              <a:t>mit</a:t>
            </a:r>
            <a:r>
              <a:rPr lang="en-GB" sz="3000" dirty="0">
                <a:solidFill>
                  <a:prstClr val="white"/>
                </a:solidFill>
              </a:rPr>
              <a:t>, von </a:t>
            </a:r>
          </a:p>
          <a:p>
            <a:pPr algn="l"/>
            <a:r>
              <a:rPr lang="en-GB" sz="3000" dirty="0">
                <a:solidFill>
                  <a:prstClr val="white"/>
                </a:solidFill>
              </a:rPr>
              <a:t>and possessive adjectives</a:t>
            </a:r>
          </a:p>
          <a:p>
            <a:pPr algn="l"/>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Lesson 21</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7326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Stephen Owen / Heike Krüsemann / Charlotte Moss 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20/12/21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A4CDBA9C-86A0-4638-9CF7-2E4E5459E9FB}"/>
              </a:ext>
            </a:extLst>
          </p:cNvPr>
          <p:cNvSpPr/>
          <p:nvPr/>
        </p:nvSpPr>
        <p:spPr>
          <a:xfrm>
            <a:off x="180000" y="1965960"/>
            <a:ext cx="11661480" cy="2971800"/>
          </a:xfrm>
          <a:prstGeom prst="wedgeRoundRectCallout">
            <a:avLst>
              <a:gd name="adj1" fmla="val 15139"/>
              <a:gd name="adj2" fmla="val -57885"/>
              <a:gd name="adj3" fmla="val 16667"/>
            </a:avLst>
          </a:prstGeom>
          <a:solidFill>
            <a:schemeClr val="bg1"/>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p:cNvSpPr txBox="1"/>
          <p:nvPr/>
        </p:nvSpPr>
        <p:spPr>
          <a:xfrm>
            <a:off x="211144" y="5348178"/>
            <a:ext cx="11746184" cy="830997"/>
          </a:xfrm>
          <a:prstGeom prst="rect">
            <a:avLst/>
          </a:prstGeom>
          <a:noFill/>
          <a:ln w="38100">
            <a:solidFill>
              <a:srgbClr val="115076"/>
            </a:solidFill>
          </a:ln>
        </p:spPr>
        <p:txBody>
          <a:bodyPr wrap="square" rtlCol="0">
            <a:spAutoFit/>
          </a:bodyPr>
          <a:lstStyle/>
          <a:p>
            <a:pPr algn="l"/>
            <a:r>
              <a:rPr lang="en-GB" sz="2400" dirty="0" err="1">
                <a:solidFill>
                  <a:schemeClr val="accent5">
                    <a:lumMod val="50000"/>
                  </a:schemeClr>
                </a:solidFill>
              </a:rPr>
              <a:t>dir</a:t>
            </a:r>
            <a:r>
              <a:rPr lang="en-GB" sz="2400" dirty="0">
                <a:solidFill>
                  <a:schemeClr val="accent5">
                    <a:lumMod val="50000"/>
                  </a:schemeClr>
                </a:solidFill>
              </a:rPr>
              <a:t> 		</a:t>
            </a:r>
            <a:r>
              <a:rPr lang="en-GB" sz="2400" dirty="0" err="1">
                <a:solidFill>
                  <a:schemeClr val="accent5">
                    <a:lumMod val="50000"/>
                  </a:schemeClr>
                </a:solidFill>
              </a:rPr>
              <a:t>besuchen</a:t>
            </a:r>
            <a:r>
              <a:rPr lang="en-GB" sz="2400" dirty="0">
                <a:solidFill>
                  <a:schemeClr val="accent5">
                    <a:lumMod val="50000"/>
                  </a:schemeClr>
                </a:solidFill>
              </a:rPr>
              <a:t>		mir		</a:t>
            </a:r>
            <a:r>
              <a:rPr lang="en-GB" sz="2400" dirty="0" err="1">
                <a:solidFill>
                  <a:schemeClr val="accent5">
                    <a:lumMod val="50000"/>
                  </a:schemeClr>
                </a:solidFill>
              </a:rPr>
              <a:t>zusammen</a:t>
            </a:r>
            <a:r>
              <a:rPr lang="en-GB" sz="2400" dirty="0">
                <a:solidFill>
                  <a:schemeClr val="accent5">
                    <a:lumMod val="50000"/>
                  </a:schemeClr>
                </a:solidFill>
              </a:rPr>
              <a:t>		dich	</a:t>
            </a:r>
          </a:p>
          <a:p>
            <a:pPr algn="l"/>
            <a:r>
              <a:rPr lang="en-GB" sz="2400" dirty="0">
                <a:solidFill>
                  <a:schemeClr val="accent5">
                    <a:lumMod val="50000"/>
                  </a:schemeClr>
                </a:solidFill>
              </a:rPr>
              <a:t>	</a:t>
            </a:r>
            <a:r>
              <a:rPr lang="en-GB" sz="2400" dirty="0" err="1">
                <a:solidFill>
                  <a:schemeClr val="accent5">
                    <a:lumMod val="50000"/>
                  </a:schemeClr>
                </a:solidFill>
              </a:rPr>
              <a:t>ohne</a:t>
            </a:r>
            <a:r>
              <a:rPr lang="en-GB" sz="2400" dirty="0">
                <a:solidFill>
                  <a:schemeClr val="accent5">
                    <a:lumMod val="50000"/>
                  </a:schemeClr>
                </a:solidFill>
              </a:rPr>
              <a:t>			</a:t>
            </a:r>
            <a:r>
              <a:rPr lang="en-GB" sz="2400" dirty="0" err="1">
                <a:solidFill>
                  <a:schemeClr val="accent5">
                    <a:lumMod val="50000"/>
                  </a:schemeClr>
                </a:solidFill>
              </a:rPr>
              <a:t>seid</a:t>
            </a:r>
            <a:r>
              <a:rPr lang="en-GB" sz="2400" dirty="0">
                <a:solidFill>
                  <a:schemeClr val="accent5">
                    <a:lumMod val="50000"/>
                  </a:schemeClr>
                </a:solidFill>
              </a:rPr>
              <a:t>		</a:t>
            </a:r>
            <a:r>
              <a:rPr lang="en-GB" sz="2400" dirty="0" err="1">
                <a:solidFill>
                  <a:schemeClr val="accent5">
                    <a:lumMod val="50000"/>
                  </a:schemeClr>
                </a:solidFill>
              </a:rPr>
              <a:t>mit</a:t>
            </a:r>
            <a:r>
              <a:rPr lang="en-GB" sz="2400" dirty="0">
                <a:solidFill>
                  <a:schemeClr val="accent5">
                    <a:lumMod val="50000"/>
                  </a:schemeClr>
                </a:solidFill>
              </a:rPr>
              <a:t> 		</a:t>
            </a:r>
            <a:r>
              <a:rPr lang="en-GB" sz="2400" dirty="0" err="1">
                <a:solidFill>
                  <a:schemeClr val="accent5">
                    <a:lumMod val="50000"/>
                  </a:schemeClr>
                </a:solidFill>
              </a:rPr>
              <a:t>Freizeit</a:t>
            </a:r>
            <a:r>
              <a:rPr lang="en-GB" sz="2400" dirty="0">
                <a:solidFill>
                  <a:schemeClr val="accent5">
                    <a:lumMod val="50000"/>
                  </a:schemeClr>
                </a:solidFill>
              </a:rPr>
              <a:t> 		</a:t>
            </a:r>
            <a:r>
              <a:rPr lang="en-GB" sz="2400" dirty="0" err="1">
                <a:solidFill>
                  <a:schemeClr val="accent5">
                    <a:lumMod val="50000"/>
                  </a:schemeClr>
                </a:solidFill>
              </a:rPr>
              <a:t>finden</a:t>
            </a:r>
            <a:endParaRPr lang="en-GB" sz="2400" dirty="0">
              <a:solidFill>
                <a:schemeClr val="accent5">
                  <a:lumMod val="50000"/>
                </a:schemeClr>
              </a:solidFill>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261845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Ein </a:t>
            </a:r>
            <a:r>
              <a:rPr lang="en-GB" sz="3600" b="1" dirty="0" err="1">
                <a:solidFill>
                  <a:schemeClr val="bg1"/>
                </a:solidFill>
              </a:rPr>
              <a:t>Anruf</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180000" y="1296000"/>
            <a:ext cx="10962921"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mj-lt"/>
              </a:rPr>
              <a:t>Mehmet </a:t>
            </a:r>
            <a:r>
              <a:rPr kumimoji="0" lang="en-US" sz="2400" b="0" i="0" u="none" strike="noStrike" kern="1200" cap="none" spc="0" normalizeH="0" baseline="0" noProof="0" dirty="0" err="1">
                <a:ln>
                  <a:noFill/>
                </a:ln>
                <a:solidFill>
                  <a:srgbClr val="4472C4">
                    <a:lumMod val="50000"/>
                  </a:srgbClr>
                </a:solidFill>
                <a:effectLst/>
                <a:uLnTx/>
                <a:uFillTx/>
                <a:latin typeface="+mj-lt"/>
              </a:rPr>
              <a:t>ruft</a:t>
            </a:r>
            <a:r>
              <a:rPr kumimoji="0" lang="en-US" sz="2400" b="0" i="0" u="none" strike="noStrike" kern="1200" cap="none" spc="0" normalizeH="0" baseline="0" noProof="0" dirty="0">
                <a:ln>
                  <a:noFill/>
                </a:ln>
                <a:solidFill>
                  <a:srgbClr val="4472C4">
                    <a:lumMod val="50000"/>
                  </a:srgbClr>
                </a:solidFill>
                <a:effectLst/>
                <a:uLnTx/>
                <a:uFillTx/>
                <a:latin typeface="+mj-lt"/>
              </a:rPr>
              <a:t> Wolfgang an. </a:t>
            </a:r>
            <a:r>
              <a:rPr kumimoji="0" lang="en-US" sz="2400" b="0" i="0" u="none" strike="noStrike" kern="1200" cap="none" spc="0" normalizeH="0" baseline="0" noProof="0" dirty="0" err="1">
                <a:ln>
                  <a:noFill/>
                </a:ln>
                <a:solidFill>
                  <a:srgbClr val="4472C4">
                    <a:lumMod val="50000"/>
                  </a:srgbClr>
                </a:solidFill>
                <a:effectLst/>
                <a:uLnTx/>
                <a:uFillTx/>
                <a:latin typeface="+mj-lt"/>
              </a:rPr>
              <a:t>H</a:t>
            </a:r>
            <a:r>
              <a:rPr kumimoji="0" lang="en-US" sz="2400" b="0" i="0" u="none" strike="noStrike" kern="1200" cap="none" spc="0" normalizeH="0" baseline="0" noProof="0" dirty="0" err="1">
                <a:ln>
                  <a:noFill/>
                </a:ln>
                <a:solidFill>
                  <a:srgbClr val="4472C4">
                    <a:lumMod val="50000"/>
                  </a:srgbClr>
                </a:solidFill>
                <a:effectLst/>
                <a:uLnTx/>
                <a:uFillTx/>
                <a:latin typeface="+mj-lt"/>
                <a:cs typeface="Calibri" panose="020F0502020204030204" pitchFamily="34" charset="0"/>
              </a:rPr>
              <a:t>ör</a:t>
            </a:r>
            <a:r>
              <a:rPr kumimoji="0" lang="en-US" sz="2400" b="0" i="0" u="none" strike="noStrike" kern="1200" cap="none" spc="0" normalizeH="0" baseline="0" noProof="0" dirty="0">
                <a:ln>
                  <a:noFill/>
                </a:ln>
                <a:solidFill>
                  <a:srgbClr val="4472C4">
                    <a:lumMod val="50000"/>
                  </a:srgbClr>
                </a:solidFill>
                <a:effectLst/>
                <a:uLnTx/>
                <a:uFillTx/>
                <a:latin typeface="+mj-lt"/>
                <a:cs typeface="Calibri" panose="020F0502020204030204" pitchFamily="34" charset="0"/>
              </a:rPr>
              <a:t> </a:t>
            </a:r>
            <a:r>
              <a:rPr kumimoji="0" lang="en-US" sz="2400" b="0" i="0" u="none" strike="noStrike" kern="1200" cap="none" spc="0" normalizeH="0" baseline="0" noProof="0" dirty="0" err="1">
                <a:ln>
                  <a:noFill/>
                </a:ln>
                <a:solidFill>
                  <a:srgbClr val="4472C4">
                    <a:lumMod val="50000"/>
                  </a:srgbClr>
                </a:solidFill>
                <a:effectLst/>
                <a:uLnTx/>
                <a:uFillTx/>
                <a:latin typeface="+mj-lt"/>
                <a:cs typeface="Calibri" panose="020F0502020204030204" pitchFamily="34" charset="0"/>
              </a:rPr>
              <a:t>zu</a:t>
            </a:r>
            <a:r>
              <a:rPr kumimoji="0" lang="en-US" sz="2400" b="0" i="0" u="none" strike="noStrike" kern="1200" cap="none" spc="0" normalizeH="0" baseline="0" noProof="0" dirty="0">
                <a:ln>
                  <a:noFill/>
                </a:ln>
                <a:solidFill>
                  <a:srgbClr val="4472C4">
                    <a:lumMod val="50000"/>
                  </a:srgbClr>
                </a:solidFill>
                <a:effectLst/>
                <a:uLnTx/>
                <a:uFillTx/>
                <a:latin typeface="+mj-lt"/>
                <a:cs typeface="Calibri" panose="020F0502020204030204" pitchFamily="34" charset="0"/>
              </a:rPr>
              <a:t> und </a:t>
            </a:r>
            <a:r>
              <a:rPr kumimoji="0" lang="en-US" sz="2400" b="0" i="0" u="none" strike="noStrike" kern="1200" cap="none" spc="0" normalizeH="0" baseline="0" noProof="0" dirty="0" err="1">
                <a:ln>
                  <a:noFill/>
                </a:ln>
                <a:solidFill>
                  <a:srgbClr val="4472C4">
                    <a:lumMod val="50000"/>
                  </a:srgbClr>
                </a:solidFill>
                <a:effectLst/>
                <a:uLnTx/>
                <a:uFillTx/>
                <a:latin typeface="+mj-lt"/>
                <a:cs typeface="Calibri" panose="020F0502020204030204" pitchFamily="34" charset="0"/>
              </a:rPr>
              <a:t>schreib</a:t>
            </a:r>
            <a:r>
              <a:rPr kumimoji="0" lang="en-US" sz="2400" b="0" i="0" u="none" strike="noStrike" kern="1200" cap="none" spc="0" normalizeH="0" baseline="0" noProof="0" dirty="0">
                <a:ln>
                  <a:noFill/>
                </a:ln>
                <a:solidFill>
                  <a:srgbClr val="4472C4">
                    <a:lumMod val="50000"/>
                  </a:srgbClr>
                </a:solidFill>
                <a:effectLst/>
                <a:uLnTx/>
                <a:uFillTx/>
                <a:latin typeface="+mj-lt"/>
                <a:cs typeface="Calibri" panose="020F0502020204030204" pitchFamily="34" charset="0"/>
              </a:rPr>
              <a:t> die</a:t>
            </a:r>
            <a:r>
              <a:rPr kumimoji="0" lang="en-US" sz="2400" b="0" i="0" u="none" strike="noStrike" kern="1200" cap="none" spc="0" normalizeH="0" noProof="0" dirty="0">
                <a:ln>
                  <a:noFill/>
                </a:ln>
                <a:solidFill>
                  <a:srgbClr val="4472C4">
                    <a:lumMod val="50000"/>
                  </a:srgbClr>
                </a:solidFill>
                <a:effectLst/>
                <a:uLnTx/>
                <a:uFillTx/>
                <a:latin typeface="+mj-lt"/>
                <a:cs typeface="Calibri" panose="020F0502020204030204" pitchFamily="34" charset="0"/>
              </a:rPr>
              <a:t> </a:t>
            </a:r>
            <a:r>
              <a:rPr kumimoji="0" lang="en-US" sz="2400" b="0" i="0" u="none" strike="noStrike" kern="1200" cap="none" spc="0" normalizeH="0" noProof="0" dirty="0" err="1">
                <a:ln>
                  <a:noFill/>
                </a:ln>
                <a:solidFill>
                  <a:srgbClr val="4472C4">
                    <a:lumMod val="50000"/>
                  </a:srgbClr>
                </a:solidFill>
                <a:effectLst/>
                <a:uLnTx/>
                <a:uFillTx/>
                <a:latin typeface="+mj-lt"/>
                <a:cs typeface="Calibri" panose="020F0502020204030204" pitchFamily="34" charset="0"/>
              </a:rPr>
              <a:t>fehlenden</a:t>
            </a:r>
            <a:r>
              <a:rPr kumimoji="0" lang="en-US" sz="2400" b="0" i="0" u="none" strike="noStrike" kern="1200" cap="none" spc="0" normalizeH="0" noProof="0" dirty="0">
                <a:ln>
                  <a:noFill/>
                </a:ln>
                <a:solidFill>
                  <a:srgbClr val="4472C4">
                    <a:lumMod val="50000"/>
                  </a:srgbClr>
                </a:solidFill>
                <a:effectLst/>
                <a:uLnTx/>
                <a:uFillTx/>
                <a:latin typeface="+mj-lt"/>
                <a:cs typeface="Calibri" panose="020F0502020204030204" pitchFamily="34" charset="0"/>
              </a:rPr>
              <a:t> W</a:t>
            </a:r>
            <a:r>
              <a:rPr lang="en-US" sz="2400" dirty="0" err="1">
                <a:solidFill>
                  <a:srgbClr val="4472C4">
                    <a:lumMod val="50000"/>
                  </a:srgbClr>
                </a:solidFill>
                <a:latin typeface="+mj-lt"/>
                <a:cs typeface="Calibri" panose="020F0502020204030204" pitchFamily="34" charset="0"/>
              </a:rPr>
              <a:t>örter</a:t>
            </a:r>
            <a:r>
              <a:rPr lang="en-US" sz="2400" dirty="0">
                <a:solidFill>
                  <a:srgbClr val="4472C4">
                    <a:lumMod val="50000"/>
                  </a:srgbClr>
                </a:solidFill>
                <a:latin typeface="+mj-lt"/>
                <a:cs typeface="Calibri" panose="020F0502020204030204" pitchFamily="34" charset="0"/>
              </a:rPr>
              <a:t>!</a:t>
            </a:r>
            <a:endParaRPr kumimoji="0" lang="en-US" sz="2400" b="0" i="0" u="none" strike="noStrike" kern="1200" cap="none" spc="0" normalizeH="0" baseline="0" noProof="0" dirty="0">
              <a:ln>
                <a:noFill/>
              </a:ln>
              <a:solidFill>
                <a:srgbClr val="4472C4">
                  <a:lumMod val="50000"/>
                </a:srgbClr>
              </a:solidFill>
              <a:effectLst/>
              <a:uLnTx/>
              <a:uFillTx/>
              <a:latin typeface="+mj-lt"/>
            </a:endParaRPr>
          </a:p>
        </p:txBody>
      </p:sp>
      <p:sp>
        <p:nvSpPr>
          <p:cNvPr id="7" name="Rectangle 6"/>
          <p:cNvSpPr/>
          <p:nvPr/>
        </p:nvSpPr>
        <p:spPr>
          <a:xfrm>
            <a:off x="211143" y="2176757"/>
            <a:ext cx="11746184" cy="2677656"/>
          </a:xfrm>
          <a:prstGeom prst="rect">
            <a:avLst/>
          </a:prstGeom>
        </p:spPr>
        <p:txBody>
          <a:bodyPr wrap="square">
            <a:spAutoFit/>
          </a:bodyPr>
          <a:lstStyle/>
          <a:p>
            <a:r>
              <a:rPr lang="de-DE" sz="2400" dirty="0">
                <a:solidFill>
                  <a:srgbClr val="002060"/>
                </a:solidFill>
              </a:rPr>
              <a:t>Hallo Wolfgang! Also, ihr </a:t>
            </a:r>
            <a:r>
              <a:rPr lang="de-DE" sz="2400" b="1" dirty="0">
                <a:solidFill>
                  <a:srgbClr val="002060"/>
                </a:solidFill>
              </a:rPr>
              <a:t>seid</a:t>
            </a:r>
            <a:r>
              <a:rPr lang="de-DE" sz="2400" dirty="0">
                <a:solidFill>
                  <a:srgbClr val="002060"/>
                </a:solidFill>
              </a:rPr>
              <a:t> nicht mehr zusammen? Ach! Es tut </a:t>
            </a:r>
            <a:r>
              <a:rPr lang="de-DE" sz="2400" b="1" dirty="0">
                <a:solidFill>
                  <a:srgbClr val="002060"/>
                </a:solidFill>
              </a:rPr>
              <a:t>mir</a:t>
            </a:r>
            <a:r>
              <a:rPr lang="de-DE" sz="2400" dirty="0">
                <a:solidFill>
                  <a:srgbClr val="002060"/>
                </a:solidFill>
              </a:rPr>
              <a:t> leid. Ich unterstütze </a:t>
            </a:r>
            <a:r>
              <a:rPr lang="de-DE" sz="2400" b="1" dirty="0">
                <a:solidFill>
                  <a:srgbClr val="002060"/>
                </a:solidFill>
              </a:rPr>
              <a:t>dich</a:t>
            </a:r>
            <a:r>
              <a:rPr lang="de-DE" sz="2400" dirty="0">
                <a:solidFill>
                  <a:srgbClr val="002060"/>
                </a:solidFill>
              </a:rPr>
              <a:t> – ich bin dein Freund! Heidi muss  </a:t>
            </a:r>
            <a:r>
              <a:rPr lang="de-DE" sz="2400" b="1" dirty="0">
                <a:solidFill>
                  <a:srgbClr val="002060"/>
                </a:solidFill>
              </a:rPr>
              <a:t>dir</a:t>
            </a:r>
            <a:r>
              <a:rPr lang="de-DE" sz="2400" dirty="0">
                <a:solidFill>
                  <a:srgbClr val="002060"/>
                </a:solidFill>
              </a:rPr>
              <a:t>  sehr fehlen. So ein Schmerz! Manchmal </a:t>
            </a:r>
            <a:r>
              <a:rPr lang="de-DE" sz="2400" b="1" dirty="0">
                <a:solidFill>
                  <a:srgbClr val="002060"/>
                </a:solidFill>
              </a:rPr>
              <a:t>finden</a:t>
            </a:r>
            <a:r>
              <a:rPr lang="de-DE" sz="2400" dirty="0">
                <a:solidFill>
                  <a:srgbClr val="002060"/>
                </a:solidFill>
              </a:rPr>
              <a:t> zwei Personen, dass sie sich* nicht mehr küssen und nicht mehr genug </a:t>
            </a:r>
            <a:r>
              <a:rPr lang="de-DE" sz="2400" b="1" dirty="0">
                <a:solidFill>
                  <a:srgbClr val="002060"/>
                </a:solidFill>
              </a:rPr>
              <a:t>zusammen</a:t>
            </a:r>
            <a:r>
              <a:rPr lang="de-DE" sz="2400" dirty="0">
                <a:solidFill>
                  <a:srgbClr val="002060"/>
                </a:solidFill>
              </a:rPr>
              <a:t> lachen. Ich denke jedoch, dass deine Idee möglich ist. Aber zuerst wollen wir ins Schwimmbad gehen, und dann deine Tante </a:t>
            </a:r>
            <a:r>
              <a:rPr lang="de-DE" sz="2400" b="1" dirty="0">
                <a:solidFill>
                  <a:srgbClr val="002060"/>
                </a:solidFill>
              </a:rPr>
              <a:t>besuchen</a:t>
            </a:r>
            <a:r>
              <a:rPr lang="de-DE" sz="2400" dirty="0">
                <a:solidFill>
                  <a:srgbClr val="002060"/>
                </a:solidFill>
              </a:rPr>
              <a:t>. Sie ist sehr nett und backt leckere Kuchen! </a:t>
            </a:r>
            <a:r>
              <a:rPr lang="de-DE" sz="2400" b="1" dirty="0">
                <a:solidFill>
                  <a:srgbClr val="002060"/>
                </a:solidFill>
              </a:rPr>
              <a:t>Mit</a:t>
            </a:r>
            <a:r>
              <a:rPr lang="de-DE" sz="2400" dirty="0">
                <a:solidFill>
                  <a:srgbClr val="002060"/>
                </a:solidFill>
              </a:rPr>
              <a:t>  oder                  </a:t>
            </a:r>
          </a:p>
          <a:p>
            <a:r>
              <a:rPr lang="de-DE" sz="2400" b="1" dirty="0">
                <a:solidFill>
                  <a:srgbClr val="002060"/>
                </a:solidFill>
              </a:rPr>
              <a:t> ohne</a:t>
            </a:r>
            <a:r>
              <a:rPr lang="de-DE" sz="2400" dirty="0">
                <a:solidFill>
                  <a:srgbClr val="002060"/>
                </a:solidFill>
              </a:rPr>
              <a:t> Heidi, du kannst deine </a:t>
            </a:r>
            <a:r>
              <a:rPr lang="de-DE" sz="2400" b="1" dirty="0">
                <a:solidFill>
                  <a:srgbClr val="002060"/>
                </a:solidFill>
              </a:rPr>
              <a:t>Freizeit</a:t>
            </a:r>
            <a:r>
              <a:rPr lang="de-DE" sz="2400" dirty="0">
                <a:solidFill>
                  <a:srgbClr val="002060"/>
                </a:solidFill>
              </a:rPr>
              <a:t> gut **nutzen!</a:t>
            </a:r>
            <a:endParaRPr lang="en-GB" sz="2400" dirty="0">
              <a:solidFill>
                <a:srgbClr val="002060"/>
              </a:solidFill>
            </a:endParaRPr>
          </a:p>
        </p:txBody>
      </p:sp>
      <p:sp>
        <p:nvSpPr>
          <p:cNvPr id="8" name="TextBox 7"/>
          <p:cNvSpPr txBox="1"/>
          <p:nvPr/>
        </p:nvSpPr>
        <p:spPr>
          <a:xfrm>
            <a:off x="3890561" y="2194644"/>
            <a:ext cx="766499" cy="369332"/>
          </a:xfrm>
          <a:prstGeom prst="rect">
            <a:avLst/>
          </a:prstGeom>
          <a:solidFill>
            <a:schemeClr val="bg1"/>
          </a:solidFill>
        </p:spPr>
        <p:txBody>
          <a:bodyPr wrap="square" rtlCol="0">
            <a:spAutoFit/>
          </a:bodyPr>
          <a:lstStyle/>
          <a:p>
            <a:pPr algn="ctr"/>
            <a:r>
              <a:rPr lang="en-GB" b="1" dirty="0">
                <a:solidFill>
                  <a:srgbClr val="DAA520"/>
                </a:solidFill>
              </a:rPr>
              <a:t>_1_</a:t>
            </a:r>
          </a:p>
        </p:txBody>
      </p:sp>
      <p:sp>
        <p:nvSpPr>
          <p:cNvPr id="9" name="TextBox 8"/>
          <p:cNvSpPr txBox="1"/>
          <p:nvPr/>
        </p:nvSpPr>
        <p:spPr>
          <a:xfrm>
            <a:off x="7569979" y="2623654"/>
            <a:ext cx="572382" cy="369332"/>
          </a:xfrm>
          <a:prstGeom prst="rect">
            <a:avLst/>
          </a:prstGeom>
          <a:solidFill>
            <a:schemeClr val="bg1"/>
          </a:solidFill>
        </p:spPr>
        <p:txBody>
          <a:bodyPr wrap="square" rtlCol="0">
            <a:spAutoFit/>
          </a:bodyPr>
          <a:lstStyle/>
          <a:p>
            <a:pPr algn="ctr"/>
            <a:r>
              <a:rPr lang="en-GB" b="1" dirty="0">
                <a:solidFill>
                  <a:srgbClr val="DAA520"/>
                </a:solidFill>
              </a:rPr>
              <a:t>_4_</a:t>
            </a:r>
          </a:p>
        </p:txBody>
      </p:sp>
      <p:sp>
        <p:nvSpPr>
          <p:cNvPr id="10" name="TextBox 9"/>
          <p:cNvSpPr txBox="1"/>
          <p:nvPr/>
        </p:nvSpPr>
        <p:spPr>
          <a:xfrm>
            <a:off x="1928892" y="2593475"/>
            <a:ext cx="701750" cy="369332"/>
          </a:xfrm>
          <a:prstGeom prst="rect">
            <a:avLst/>
          </a:prstGeom>
          <a:solidFill>
            <a:schemeClr val="bg1"/>
          </a:solidFill>
        </p:spPr>
        <p:txBody>
          <a:bodyPr wrap="square" rtlCol="0">
            <a:spAutoFit/>
          </a:bodyPr>
          <a:lstStyle/>
          <a:p>
            <a:pPr algn="ctr"/>
            <a:r>
              <a:rPr lang="en-GB" b="1" dirty="0">
                <a:solidFill>
                  <a:srgbClr val="DAA520"/>
                </a:solidFill>
              </a:rPr>
              <a:t>_3_</a:t>
            </a:r>
          </a:p>
        </p:txBody>
      </p:sp>
      <p:sp>
        <p:nvSpPr>
          <p:cNvPr id="11" name="TextBox 10"/>
          <p:cNvSpPr txBox="1"/>
          <p:nvPr/>
        </p:nvSpPr>
        <p:spPr>
          <a:xfrm>
            <a:off x="3400713" y="2955874"/>
            <a:ext cx="979696" cy="369332"/>
          </a:xfrm>
          <a:prstGeom prst="rect">
            <a:avLst/>
          </a:prstGeom>
          <a:solidFill>
            <a:schemeClr val="bg1"/>
          </a:solidFill>
        </p:spPr>
        <p:txBody>
          <a:bodyPr wrap="square" rtlCol="0">
            <a:spAutoFit/>
          </a:bodyPr>
          <a:lstStyle/>
          <a:p>
            <a:pPr algn="ctr"/>
            <a:r>
              <a:rPr lang="en-GB" b="1" dirty="0">
                <a:solidFill>
                  <a:srgbClr val="DAA520"/>
                </a:solidFill>
              </a:rPr>
              <a:t>_5_</a:t>
            </a:r>
          </a:p>
        </p:txBody>
      </p:sp>
      <p:sp>
        <p:nvSpPr>
          <p:cNvPr id="12" name="TextBox 11"/>
          <p:cNvSpPr txBox="1"/>
          <p:nvPr/>
        </p:nvSpPr>
        <p:spPr>
          <a:xfrm>
            <a:off x="3623297" y="3295046"/>
            <a:ext cx="1680691" cy="369332"/>
          </a:xfrm>
          <a:prstGeom prst="rect">
            <a:avLst/>
          </a:prstGeom>
          <a:solidFill>
            <a:schemeClr val="bg1"/>
          </a:solidFill>
        </p:spPr>
        <p:txBody>
          <a:bodyPr wrap="square" rtlCol="0">
            <a:spAutoFit/>
          </a:bodyPr>
          <a:lstStyle/>
          <a:p>
            <a:pPr algn="ctr"/>
            <a:r>
              <a:rPr lang="en-GB" b="1" dirty="0">
                <a:solidFill>
                  <a:srgbClr val="DAA520"/>
                </a:solidFill>
              </a:rPr>
              <a:t>_6_</a:t>
            </a:r>
          </a:p>
        </p:txBody>
      </p:sp>
      <p:sp>
        <p:nvSpPr>
          <p:cNvPr id="13" name="TextBox 12"/>
          <p:cNvSpPr txBox="1"/>
          <p:nvPr/>
        </p:nvSpPr>
        <p:spPr>
          <a:xfrm>
            <a:off x="9750468" y="2235777"/>
            <a:ext cx="566435" cy="369332"/>
          </a:xfrm>
          <a:prstGeom prst="rect">
            <a:avLst/>
          </a:prstGeom>
          <a:solidFill>
            <a:schemeClr val="bg1"/>
          </a:solidFill>
        </p:spPr>
        <p:txBody>
          <a:bodyPr wrap="square" rtlCol="0">
            <a:spAutoFit/>
          </a:bodyPr>
          <a:lstStyle/>
          <a:p>
            <a:pPr algn="ctr"/>
            <a:r>
              <a:rPr lang="en-GB" b="1" dirty="0">
                <a:solidFill>
                  <a:srgbClr val="DAA520"/>
                </a:solidFill>
              </a:rPr>
              <a:t>_2_</a:t>
            </a:r>
          </a:p>
        </p:txBody>
      </p:sp>
      <p:sp>
        <p:nvSpPr>
          <p:cNvPr id="14" name="TextBox 13"/>
          <p:cNvSpPr txBox="1"/>
          <p:nvPr/>
        </p:nvSpPr>
        <p:spPr>
          <a:xfrm>
            <a:off x="4548138" y="4395448"/>
            <a:ext cx="1075421" cy="369332"/>
          </a:xfrm>
          <a:prstGeom prst="rect">
            <a:avLst/>
          </a:prstGeom>
          <a:solidFill>
            <a:schemeClr val="bg1"/>
          </a:solidFill>
        </p:spPr>
        <p:txBody>
          <a:bodyPr wrap="square" rtlCol="0">
            <a:spAutoFit/>
          </a:bodyPr>
          <a:lstStyle/>
          <a:p>
            <a:pPr algn="ctr"/>
            <a:r>
              <a:rPr lang="en-GB" b="1" dirty="0">
                <a:solidFill>
                  <a:srgbClr val="DAA520"/>
                </a:solidFill>
              </a:rPr>
              <a:t>_10_</a:t>
            </a:r>
          </a:p>
        </p:txBody>
      </p:sp>
      <p:sp>
        <p:nvSpPr>
          <p:cNvPr id="15" name="TextBox 14"/>
          <p:cNvSpPr txBox="1"/>
          <p:nvPr/>
        </p:nvSpPr>
        <p:spPr>
          <a:xfrm>
            <a:off x="350520" y="4415774"/>
            <a:ext cx="792480" cy="369332"/>
          </a:xfrm>
          <a:prstGeom prst="rect">
            <a:avLst/>
          </a:prstGeom>
          <a:solidFill>
            <a:schemeClr val="bg1"/>
          </a:solidFill>
        </p:spPr>
        <p:txBody>
          <a:bodyPr wrap="square" rtlCol="0">
            <a:spAutoFit/>
          </a:bodyPr>
          <a:lstStyle/>
          <a:p>
            <a:pPr algn="ctr"/>
            <a:r>
              <a:rPr lang="en-GB" b="1" dirty="0">
                <a:solidFill>
                  <a:srgbClr val="DAA520"/>
                </a:solidFill>
              </a:rPr>
              <a:t>_9_</a:t>
            </a:r>
          </a:p>
        </p:txBody>
      </p:sp>
      <p:sp>
        <p:nvSpPr>
          <p:cNvPr id="16" name="TextBox 15"/>
          <p:cNvSpPr txBox="1"/>
          <p:nvPr/>
        </p:nvSpPr>
        <p:spPr>
          <a:xfrm>
            <a:off x="10097242" y="4062701"/>
            <a:ext cx="627321" cy="369332"/>
          </a:xfrm>
          <a:prstGeom prst="rect">
            <a:avLst/>
          </a:prstGeom>
          <a:solidFill>
            <a:schemeClr val="bg1"/>
          </a:solidFill>
        </p:spPr>
        <p:txBody>
          <a:bodyPr wrap="square" rtlCol="0">
            <a:spAutoFit/>
          </a:bodyPr>
          <a:lstStyle/>
          <a:p>
            <a:pPr algn="ctr"/>
            <a:r>
              <a:rPr lang="en-GB" b="1" dirty="0">
                <a:solidFill>
                  <a:srgbClr val="DAA520"/>
                </a:solidFill>
              </a:rPr>
              <a:t>_8_</a:t>
            </a:r>
          </a:p>
        </p:txBody>
      </p:sp>
      <p:sp>
        <p:nvSpPr>
          <p:cNvPr id="17" name="TextBox 16"/>
          <p:cNvSpPr txBox="1"/>
          <p:nvPr/>
        </p:nvSpPr>
        <p:spPr>
          <a:xfrm>
            <a:off x="2075662" y="4050309"/>
            <a:ext cx="1547635" cy="369332"/>
          </a:xfrm>
          <a:prstGeom prst="rect">
            <a:avLst/>
          </a:prstGeom>
          <a:solidFill>
            <a:schemeClr val="bg1"/>
          </a:solidFill>
        </p:spPr>
        <p:txBody>
          <a:bodyPr wrap="square" rtlCol="0">
            <a:spAutoFit/>
          </a:bodyPr>
          <a:lstStyle/>
          <a:p>
            <a:pPr algn="ctr"/>
            <a:r>
              <a:rPr lang="en-GB" b="1" dirty="0">
                <a:solidFill>
                  <a:srgbClr val="DAA520"/>
                </a:solidFill>
              </a:rPr>
              <a:t>_7_</a:t>
            </a:r>
          </a:p>
        </p:txBody>
      </p:sp>
      <p:pic>
        <p:nvPicPr>
          <p:cNvPr id="19" name="Picture 18" descr="A picture containing text&#10;&#10;Description automatically generated">
            <a:extLst>
              <a:ext uri="{FF2B5EF4-FFF2-40B4-BE49-F238E27FC236}">
                <a16:creationId xmlns:a16="http://schemas.microsoft.com/office/drawing/2014/main" id="{8801CFEF-F9E7-4666-B022-1BAAA253126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4623" y="55809"/>
            <a:ext cx="1196985" cy="1223719"/>
          </a:xfrm>
          <a:prstGeom prst="rect">
            <a:avLst/>
          </a:prstGeom>
        </p:spPr>
      </p:pic>
      <p:pic>
        <p:nvPicPr>
          <p:cNvPr id="20" name="Picture 19" descr="A picture containing text, vector graphics&#10;&#10;Description automatically generated">
            <a:extLst>
              <a:ext uri="{FF2B5EF4-FFF2-40B4-BE49-F238E27FC236}">
                <a16:creationId xmlns:a16="http://schemas.microsoft.com/office/drawing/2014/main" id="{5DFC2BBB-92F5-4762-8D27-4667D195C4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31127" y="21217"/>
            <a:ext cx="971552" cy="1312851"/>
          </a:xfrm>
          <a:prstGeom prst="rect">
            <a:avLst/>
          </a:prstGeom>
        </p:spPr>
      </p:pic>
      <p:pic>
        <p:nvPicPr>
          <p:cNvPr id="1026" name="Picture 2" descr="http://www.clker.com/cliparts/9/7/2/5/12236130811265148789shokunin_modern_touch_phone_mobile.svg.med.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125702">
            <a:off x="8948499" y="340343"/>
            <a:ext cx="425737" cy="823648"/>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1">
            <a:extLst>
              <a:ext uri="{FF2B5EF4-FFF2-40B4-BE49-F238E27FC236}">
                <a16:creationId xmlns:a16="http://schemas.microsoft.com/office/drawing/2014/main" id="{491C5D27-717B-4B91-B678-0E12E9AF2177}"/>
              </a:ext>
            </a:extLst>
          </p:cNvPr>
          <p:cNvSpPr/>
          <p:nvPr/>
        </p:nvSpPr>
        <p:spPr>
          <a:xfrm>
            <a:off x="1566096" y="4784131"/>
            <a:ext cx="2566766" cy="424253"/>
          </a:xfrm>
          <a:prstGeom prst="wedgeRoundRectCallout">
            <a:avLst>
              <a:gd name="adj1" fmla="val -15436"/>
              <a:gd name="adj2" fmla="val 49539"/>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a:t>
            </a:r>
            <a:r>
              <a:rPr lang="en-GB" sz="2000" noProof="0" dirty="0" err="1"/>
              <a:t>sich</a:t>
            </a:r>
            <a:r>
              <a:rPr lang="en-GB" sz="2000" noProof="0" dirty="0"/>
              <a:t> – each other</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sp>
        <p:nvSpPr>
          <p:cNvPr id="23" name="Speech Bubble: Rectangle with Corners Rounded 1">
            <a:extLst>
              <a:ext uri="{FF2B5EF4-FFF2-40B4-BE49-F238E27FC236}">
                <a16:creationId xmlns:a16="http://schemas.microsoft.com/office/drawing/2014/main" id="{D3E33539-02F3-41D3-AC4A-4104C70A5435}"/>
              </a:ext>
            </a:extLst>
          </p:cNvPr>
          <p:cNvSpPr/>
          <p:nvPr/>
        </p:nvSpPr>
        <p:spPr>
          <a:xfrm>
            <a:off x="6347400" y="4776439"/>
            <a:ext cx="5494080" cy="461665"/>
          </a:xfrm>
          <a:prstGeom prst="wedgeRoundRectCallout">
            <a:avLst>
              <a:gd name="adj1" fmla="val -15436"/>
              <a:gd name="adj2" fmla="val 49539"/>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noProof="0" dirty="0"/>
              <a:t>**</a:t>
            </a:r>
            <a:r>
              <a:rPr lang="en-GB" sz="2000" noProof="0" dirty="0" err="1"/>
              <a:t>nutzen</a:t>
            </a:r>
            <a:r>
              <a:rPr lang="en-GB" sz="2000" noProof="0" dirty="0"/>
              <a:t>  – to use (abstract, e.g. use time)</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sp>
        <p:nvSpPr>
          <p:cNvPr id="24" name="Action Button: Custom 16">
            <a:hlinkClick r:id="" action="ppaction://noaction" highlightClick="1">
              <a:snd r:embed="rId10" name="9.1.2.4 Slide 10 5.wav"/>
            </a:hlinkClick>
            <a:extLst>
              <a:ext uri="{FF2B5EF4-FFF2-40B4-BE49-F238E27FC236}">
                <a16:creationId xmlns:a16="http://schemas.microsoft.com/office/drawing/2014/main" id="{1A506EDA-A2C4-4F42-AEDD-CE7694EC5821}"/>
              </a:ext>
            </a:extLst>
          </p:cNvPr>
          <p:cNvSpPr/>
          <p:nvPr/>
        </p:nvSpPr>
        <p:spPr>
          <a:xfrm>
            <a:off x="6351756" y="300669"/>
            <a:ext cx="393922" cy="357939"/>
          </a:xfrm>
          <a:prstGeom prst="actionButtonBlank">
            <a:avLst/>
          </a:prstGeom>
          <a:solidFill>
            <a:schemeClr val="accent1">
              <a:lumMod val="50000"/>
            </a:schemeClr>
          </a:solidFill>
          <a:ln>
            <a:solidFill>
              <a:srgbClr val="DAA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11" name="9.1.2.4 Slide 10 1.wav"/>
            </a:hlinkClick>
            <a:extLst>
              <a:ext uri="{FF2B5EF4-FFF2-40B4-BE49-F238E27FC236}">
                <a16:creationId xmlns:a16="http://schemas.microsoft.com/office/drawing/2014/main" id="{0A33677F-FA99-4B9A-92CF-0F54CF9872D4}"/>
              </a:ext>
            </a:extLst>
          </p:cNvPr>
          <p:cNvSpPr/>
          <p:nvPr/>
        </p:nvSpPr>
        <p:spPr>
          <a:xfrm>
            <a:off x="3979966" y="300669"/>
            <a:ext cx="393922" cy="357939"/>
          </a:xfrm>
          <a:prstGeom prst="actionButtonBlank">
            <a:avLst/>
          </a:prstGeom>
          <a:solidFill>
            <a:schemeClr val="accent1">
              <a:lumMod val="50000"/>
            </a:schemeClr>
          </a:solidFill>
          <a:ln>
            <a:solidFill>
              <a:srgbClr val="DAA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12" name="9.1.2.4 Slide 10 2.wav"/>
            </a:hlinkClick>
            <a:extLst>
              <a:ext uri="{FF2B5EF4-FFF2-40B4-BE49-F238E27FC236}">
                <a16:creationId xmlns:a16="http://schemas.microsoft.com/office/drawing/2014/main" id="{1D4DC270-27CD-48D0-B3E5-2E413E18E8A4}"/>
              </a:ext>
            </a:extLst>
          </p:cNvPr>
          <p:cNvSpPr/>
          <p:nvPr/>
        </p:nvSpPr>
        <p:spPr>
          <a:xfrm>
            <a:off x="4572914" y="300669"/>
            <a:ext cx="393922" cy="357939"/>
          </a:xfrm>
          <a:prstGeom prst="actionButtonBlank">
            <a:avLst/>
          </a:prstGeom>
          <a:solidFill>
            <a:schemeClr val="accent1">
              <a:lumMod val="50000"/>
            </a:schemeClr>
          </a:solidFill>
          <a:ln>
            <a:solidFill>
              <a:srgbClr val="DAA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13" name="9.1.2.4 Slide 10 3.wav"/>
            </a:hlinkClick>
            <a:extLst>
              <a:ext uri="{FF2B5EF4-FFF2-40B4-BE49-F238E27FC236}">
                <a16:creationId xmlns:a16="http://schemas.microsoft.com/office/drawing/2014/main" id="{927A7A4E-12AC-47CE-8FC9-125DB0BDFF55}"/>
              </a:ext>
            </a:extLst>
          </p:cNvPr>
          <p:cNvSpPr/>
          <p:nvPr/>
        </p:nvSpPr>
        <p:spPr>
          <a:xfrm>
            <a:off x="5165862" y="300669"/>
            <a:ext cx="393922" cy="357939"/>
          </a:xfrm>
          <a:prstGeom prst="actionButtonBlank">
            <a:avLst/>
          </a:prstGeom>
          <a:solidFill>
            <a:schemeClr val="accent1">
              <a:lumMod val="50000"/>
            </a:schemeClr>
          </a:solidFill>
          <a:ln>
            <a:solidFill>
              <a:srgbClr val="DAA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14" name="9.1.2.4 Slide 10 4.wav"/>
            </a:hlinkClick>
            <a:extLst>
              <a:ext uri="{FF2B5EF4-FFF2-40B4-BE49-F238E27FC236}">
                <a16:creationId xmlns:a16="http://schemas.microsoft.com/office/drawing/2014/main" id="{C71EB197-FFFD-4C3B-BE07-EE96A137F574}"/>
              </a:ext>
            </a:extLst>
          </p:cNvPr>
          <p:cNvSpPr/>
          <p:nvPr/>
        </p:nvSpPr>
        <p:spPr>
          <a:xfrm>
            <a:off x="5758810" y="300669"/>
            <a:ext cx="393922" cy="357939"/>
          </a:xfrm>
          <a:prstGeom prst="actionButtonBlank">
            <a:avLst/>
          </a:prstGeom>
          <a:solidFill>
            <a:schemeClr val="accent1">
              <a:lumMod val="50000"/>
            </a:schemeClr>
          </a:solidFill>
          <a:ln>
            <a:solidFill>
              <a:srgbClr val="DAA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1" name="Action Button: Custom 16">
            <a:hlinkClick r:id="" action="ppaction://noaction" highlightClick="1">
              <a:snd r:embed="rId15" name="9.1.2.4 Slide 10 11.wav"/>
            </a:hlinkClick>
            <a:extLst>
              <a:ext uri="{FF2B5EF4-FFF2-40B4-BE49-F238E27FC236}">
                <a16:creationId xmlns:a16="http://schemas.microsoft.com/office/drawing/2014/main" id="{17E31168-B161-4E32-883E-7A057CC7FD0F}"/>
              </a:ext>
            </a:extLst>
          </p:cNvPr>
          <p:cNvSpPr/>
          <p:nvPr/>
        </p:nvSpPr>
        <p:spPr>
          <a:xfrm>
            <a:off x="6347400" y="818828"/>
            <a:ext cx="393922" cy="357939"/>
          </a:xfrm>
          <a:prstGeom prst="actionButtonBlank">
            <a:avLst/>
          </a:prstGeom>
          <a:solidFill>
            <a:schemeClr val="accent1">
              <a:lumMod val="50000"/>
            </a:schemeClr>
          </a:solidFill>
          <a:ln>
            <a:solidFill>
              <a:srgbClr val="DAA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32" name="Action Button: Custom 16">
            <a:hlinkClick r:id="" action="ppaction://noaction" highlightClick="1">
              <a:snd r:embed="rId16" name="9.1.2.4 Slide 10 7.wav"/>
            </a:hlinkClick>
            <a:extLst>
              <a:ext uri="{FF2B5EF4-FFF2-40B4-BE49-F238E27FC236}">
                <a16:creationId xmlns:a16="http://schemas.microsoft.com/office/drawing/2014/main" id="{BE9BAFBD-30CE-4445-913D-E19958DC8536}"/>
              </a:ext>
            </a:extLst>
          </p:cNvPr>
          <p:cNvSpPr/>
          <p:nvPr/>
        </p:nvSpPr>
        <p:spPr>
          <a:xfrm>
            <a:off x="3975610" y="818828"/>
            <a:ext cx="393922" cy="357939"/>
          </a:xfrm>
          <a:prstGeom prst="actionButtonBlank">
            <a:avLst/>
          </a:prstGeom>
          <a:solidFill>
            <a:schemeClr val="accent1">
              <a:lumMod val="50000"/>
            </a:schemeClr>
          </a:solidFill>
          <a:ln>
            <a:solidFill>
              <a:srgbClr val="DAA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3" name="Action Button: Custom 16">
            <a:hlinkClick r:id="" action="ppaction://noaction" highlightClick="1">
              <a:snd r:embed="rId17" name="9.1.2.4 Slide 10 8.wav"/>
            </a:hlinkClick>
            <a:extLst>
              <a:ext uri="{FF2B5EF4-FFF2-40B4-BE49-F238E27FC236}">
                <a16:creationId xmlns:a16="http://schemas.microsoft.com/office/drawing/2014/main" id="{B779613F-9C08-4E4F-9711-051172CF0AD0}"/>
              </a:ext>
            </a:extLst>
          </p:cNvPr>
          <p:cNvSpPr/>
          <p:nvPr/>
        </p:nvSpPr>
        <p:spPr>
          <a:xfrm>
            <a:off x="4568558" y="818828"/>
            <a:ext cx="393922" cy="357939"/>
          </a:xfrm>
          <a:prstGeom prst="actionButtonBlank">
            <a:avLst/>
          </a:prstGeom>
          <a:solidFill>
            <a:schemeClr val="accent1">
              <a:lumMod val="50000"/>
            </a:schemeClr>
          </a:solidFill>
          <a:ln>
            <a:solidFill>
              <a:srgbClr val="DAA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4" name="Action Button: Custom 16">
            <a:hlinkClick r:id="" action="ppaction://noaction" highlightClick="1">
              <a:snd r:embed="rId18" name="9.1.2.4 Slide 10 9.wav"/>
            </a:hlinkClick>
            <a:extLst>
              <a:ext uri="{FF2B5EF4-FFF2-40B4-BE49-F238E27FC236}">
                <a16:creationId xmlns:a16="http://schemas.microsoft.com/office/drawing/2014/main" id="{7D71EE9B-755C-4B5D-9C4D-4538BA4E5665}"/>
              </a:ext>
            </a:extLst>
          </p:cNvPr>
          <p:cNvSpPr/>
          <p:nvPr/>
        </p:nvSpPr>
        <p:spPr>
          <a:xfrm>
            <a:off x="5161506" y="818828"/>
            <a:ext cx="393922" cy="357939"/>
          </a:xfrm>
          <a:prstGeom prst="actionButtonBlank">
            <a:avLst/>
          </a:prstGeom>
          <a:solidFill>
            <a:schemeClr val="accent1">
              <a:lumMod val="50000"/>
            </a:schemeClr>
          </a:solidFill>
          <a:ln>
            <a:solidFill>
              <a:srgbClr val="DAA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5" name="Action Button: Custom 16">
            <a:hlinkClick r:id="" action="ppaction://noaction" highlightClick="1">
              <a:snd r:embed="rId19" name="9.1.2.4 Slide 10 10.wav"/>
            </a:hlinkClick>
            <a:extLst>
              <a:ext uri="{FF2B5EF4-FFF2-40B4-BE49-F238E27FC236}">
                <a16:creationId xmlns:a16="http://schemas.microsoft.com/office/drawing/2014/main" id="{1E8B1EE1-DF04-4191-BDA8-248544AEB60C}"/>
              </a:ext>
            </a:extLst>
          </p:cNvPr>
          <p:cNvSpPr/>
          <p:nvPr/>
        </p:nvSpPr>
        <p:spPr>
          <a:xfrm>
            <a:off x="5754454" y="818828"/>
            <a:ext cx="393922" cy="357939"/>
          </a:xfrm>
          <a:prstGeom prst="actionButtonBlank">
            <a:avLst/>
          </a:prstGeom>
          <a:solidFill>
            <a:schemeClr val="accent1">
              <a:lumMod val="50000"/>
            </a:schemeClr>
          </a:solidFill>
          <a:ln>
            <a:solidFill>
              <a:srgbClr val="DAA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36" name="Action Button: Custom 16">
            <a:hlinkClick r:id="" action="ppaction://noaction" highlightClick="1">
              <a:snd r:embed="rId20" name="9.1.2.4 Slide 10 6.wav"/>
            </a:hlinkClick>
            <a:extLst>
              <a:ext uri="{FF2B5EF4-FFF2-40B4-BE49-F238E27FC236}">
                <a16:creationId xmlns:a16="http://schemas.microsoft.com/office/drawing/2014/main" id="{399BBDA4-63EF-4511-80A3-256544543EB6}"/>
              </a:ext>
            </a:extLst>
          </p:cNvPr>
          <p:cNvSpPr/>
          <p:nvPr/>
        </p:nvSpPr>
        <p:spPr>
          <a:xfrm>
            <a:off x="6940605" y="306640"/>
            <a:ext cx="393922" cy="357939"/>
          </a:xfrm>
          <a:prstGeom prst="actionButtonBlank">
            <a:avLst/>
          </a:prstGeom>
          <a:solidFill>
            <a:schemeClr val="accent1">
              <a:lumMod val="50000"/>
            </a:schemeClr>
          </a:solidFill>
          <a:ln>
            <a:solidFill>
              <a:srgbClr val="DAA52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22" name="9.1.2.4 Slide 10 ">
            <a:hlinkClick r:id="" action="ppaction://media"/>
            <a:extLst>
              <a:ext uri="{FF2B5EF4-FFF2-40B4-BE49-F238E27FC236}">
                <a16:creationId xmlns:a16="http://schemas.microsoft.com/office/drawing/2014/main" id="{23246CEB-E7A6-4745-8095-7D7C04E6E27B}"/>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2784462" y="274459"/>
            <a:ext cx="995214" cy="995214"/>
          </a:xfrm>
          <a:prstGeom prst="rect">
            <a:avLst/>
          </a:prstGeom>
        </p:spPr>
      </p:pic>
      <p:sp>
        <p:nvSpPr>
          <p:cNvPr id="37" name="TextBox 36">
            <a:extLst>
              <a:ext uri="{FF2B5EF4-FFF2-40B4-BE49-F238E27FC236}">
                <a16:creationId xmlns:a16="http://schemas.microsoft.com/office/drawing/2014/main" id="{E90B9E92-34D4-4FB2-96A1-8DD764AB5991}"/>
              </a:ext>
            </a:extLst>
          </p:cNvPr>
          <p:cNvSpPr txBox="1"/>
          <p:nvPr/>
        </p:nvSpPr>
        <p:spPr>
          <a:xfrm>
            <a:off x="222908" y="5351666"/>
            <a:ext cx="11746184" cy="830997"/>
          </a:xfrm>
          <a:prstGeom prst="rect">
            <a:avLst/>
          </a:prstGeom>
          <a:solidFill>
            <a:schemeClr val="bg1"/>
          </a:solidFill>
          <a:ln w="38100">
            <a:solidFill>
              <a:srgbClr val="115076"/>
            </a:solidFill>
          </a:ln>
        </p:spPr>
        <p:txBody>
          <a:bodyPr wrap="square" rtlCol="0">
            <a:spAutoFit/>
          </a:bodyPr>
          <a:lstStyle/>
          <a:p>
            <a:pPr algn="l"/>
            <a:endParaRPr lang="en-GB" sz="2400" dirty="0">
              <a:solidFill>
                <a:schemeClr val="accent5">
                  <a:lumMod val="50000"/>
                </a:schemeClr>
              </a:solidFill>
            </a:endParaRPr>
          </a:p>
          <a:p>
            <a:pPr algn="l"/>
            <a:endParaRPr lang="en-GB" sz="2400" dirty="0">
              <a:solidFill>
                <a:schemeClr val="accent5">
                  <a:lumMod val="50000"/>
                </a:schemeClr>
              </a:solidFill>
            </a:endParaRPr>
          </a:p>
        </p:txBody>
      </p:sp>
    </p:spTree>
    <p:extLst>
      <p:ext uri="{BB962C8B-B14F-4D97-AF65-F5344CB8AC3E}">
        <p14:creationId xmlns:p14="http://schemas.microsoft.com/office/powerpoint/2010/main" val="407961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1" nodeType="with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par>
                                <p:cTn id="51" presetID="1" presetClass="entr" presetSubtype="0" fill="hold" grpId="1"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par>
                                <p:cTn id="53" presetID="1" presetClass="entr" presetSubtype="0" fill="hold" grpId="1" nodeType="with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grpId="1" nodeType="with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par>
                                <p:cTn id="57" presetID="1" presetClass="entr" presetSubtype="0" fill="hold" grpId="1" nodeType="with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par>
                                <p:cTn id="59" presetID="1" presetClass="entr" presetSubtype="0" fill="hold" grpId="1" nodeType="with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par>
                                <p:cTn id="61" presetID="1" presetClass="entr" presetSubtype="0" fill="hold" grpId="1" nodeType="with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1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2"/>
                </p:tgtEl>
              </p:cMediaNode>
            </p:audio>
          </p:childTnLst>
        </p:cTn>
      </p:par>
    </p:tnLst>
    <p:bldLst>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3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2" y="294041"/>
            <a:ext cx="6967249" cy="869950"/>
          </a:xfrm>
          <a:prstGeom prst="rect">
            <a:avLst/>
          </a:prstGeom>
        </p:spPr>
      </p:pic>
      <p:sp>
        <p:nvSpPr>
          <p:cNvPr id="4" name="Title 3"/>
          <p:cNvSpPr>
            <a:spLocks noGrp="1"/>
          </p:cNvSpPr>
          <p:nvPr>
            <p:ph type="title"/>
          </p:nvPr>
        </p:nvSpPr>
        <p:spPr>
          <a:xfrm>
            <a:off x="0" y="294041"/>
            <a:ext cx="6456784" cy="707849"/>
          </a:xfrm>
        </p:spPr>
        <p:txBody>
          <a:bodyPr>
            <a:normAutofit/>
          </a:bodyPr>
          <a:lstStyle/>
          <a:p>
            <a:r>
              <a:rPr lang="en-GB" sz="3600" b="1">
                <a:solidFill>
                  <a:schemeClr val="bg1"/>
                </a:solidFill>
              </a:rPr>
              <a:t>Pronomen [R2 – Akkusativ]</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146712"/>
            <a:ext cx="11647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we use pronouns to replace nouns that we do not need to repeat.</a:t>
            </a:r>
          </a:p>
        </p:txBody>
      </p:sp>
      <p:sp>
        <p:nvSpPr>
          <p:cNvPr id="6" name="TextBox 5">
            <a:extLst>
              <a:ext uri="{FF2B5EF4-FFF2-40B4-BE49-F238E27FC236}">
                <a16:creationId xmlns:a16="http://schemas.microsoft.com/office/drawing/2014/main" id="{C19970E2-530F-48B8-ADD0-82B7DDB9F36A}"/>
              </a:ext>
            </a:extLst>
          </p:cNvPr>
          <p:cNvSpPr txBox="1"/>
          <p:nvPr/>
        </p:nvSpPr>
        <p:spPr>
          <a:xfrm>
            <a:off x="179999" y="1510402"/>
            <a:ext cx="11647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most verbs, use </a:t>
            </a:r>
            <a:r>
              <a:rPr kumimoji="0" lang="en-US" sz="2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direct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object [R2 – accusative]</a:t>
            </a:r>
            <a:r>
              <a:rPr kumimoji="0" lang="en-US"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pronouns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9" name="Rectangle 8">
            <a:extLst>
              <a:ext uri="{FF2B5EF4-FFF2-40B4-BE49-F238E27FC236}">
                <a16:creationId xmlns:a16="http://schemas.microsoft.com/office/drawing/2014/main" id="{FD2F1299-C72E-43C9-9419-AF0EB8745FDA}"/>
              </a:ext>
            </a:extLst>
          </p:cNvPr>
          <p:cNvSpPr/>
          <p:nvPr/>
        </p:nvSpPr>
        <p:spPr>
          <a:xfrm>
            <a:off x="337100" y="3333674"/>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323B36BE-C4C6-4E4B-A1FF-AACAC17D379D}"/>
              </a:ext>
            </a:extLst>
          </p:cNvPr>
          <p:cNvSpPr txBox="1"/>
          <p:nvPr/>
        </p:nvSpPr>
        <p:spPr>
          <a:xfrm>
            <a:off x="379304" y="2880833"/>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11" name="TextBox 10">
            <a:extLst>
              <a:ext uri="{FF2B5EF4-FFF2-40B4-BE49-F238E27FC236}">
                <a16:creationId xmlns:a16="http://schemas.microsoft.com/office/drawing/2014/main" id="{146DE3C6-D787-4E27-83E8-6367E1683080}"/>
              </a:ext>
            </a:extLst>
          </p:cNvPr>
          <p:cNvSpPr txBox="1"/>
          <p:nvPr/>
        </p:nvSpPr>
        <p:spPr>
          <a:xfrm>
            <a:off x="2655130" y="2880833"/>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12" name="TextBox 11">
            <a:extLst>
              <a:ext uri="{FF2B5EF4-FFF2-40B4-BE49-F238E27FC236}">
                <a16:creationId xmlns:a16="http://schemas.microsoft.com/office/drawing/2014/main" id="{9B903B1C-4C77-4415-B5E3-B2066113CEA0}"/>
              </a:ext>
            </a:extLst>
          </p:cNvPr>
          <p:cNvSpPr txBox="1"/>
          <p:nvPr/>
        </p:nvSpPr>
        <p:spPr>
          <a:xfrm>
            <a:off x="4930956" y="2880833"/>
            <a:ext cx="185192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13" name="TextBox 12">
            <a:extLst>
              <a:ext uri="{FF2B5EF4-FFF2-40B4-BE49-F238E27FC236}">
                <a16:creationId xmlns:a16="http://schemas.microsoft.com/office/drawing/2014/main" id="{895ECBE0-E538-4C25-BE14-494638A8E161}"/>
              </a:ext>
            </a:extLst>
          </p:cNvPr>
          <p:cNvSpPr txBox="1"/>
          <p:nvPr/>
        </p:nvSpPr>
        <p:spPr>
          <a:xfrm>
            <a:off x="322656" y="3323147"/>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14" name="TextBox 13">
            <a:extLst>
              <a:ext uri="{FF2B5EF4-FFF2-40B4-BE49-F238E27FC236}">
                <a16:creationId xmlns:a16="http://schemas.microsoft.com/office/drawing/2014/main" id="{3BBAE92B-CB89-449F-A9DC-052321CC0470}"/>
              </a:ext>
            </a:extLst>
          </p:cNvPr>
          <p:cNvSpPr txBox="1"/>
          <p:nvPr/>
        </p:nvSpPr>
        <p:spPr>
          <a:xfrm>
            <a:off x="2612926" y="3322747"/>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mag</a:t>
            </a:r>
          </a:p>
        </p:txBody>
      </p:sp>
      <p:sp>
        <p:nvSpPr>
          <p:cNvPr id="15" name="TextBox 14">
            <a:extLst>
              <a:ext uri="{FF2B5EF4-FFF2-40B4-BE49-F238E27FC236}">
                <a16:creationId xmlns:a16="http://schemas.microsoft.com/office/drawing/2014/main" id="{010378CE-28DF-4787-BE40-A8A8E42D21B9}"/>
              </a:ext>
            </a:extLst>
          </p:cNvPr>
          <p:cNvSpPr txBox="1"/>
          <p:nvPr/>
        </p:nvSpPr>
        <p:spPr>
          <a:xfrm>
            <a:off x="4676799" y="3333674"/>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dich.</a:t>
            </a:r>
          </a:p>
        </p:txBody>
      </p:sp>
      <p:sp>
        <p:nvSpPr>
          <p:cNvPr id="16" name="Rectangle 15">
            <a:extLst>
              <a:ext uri="{FF2B5EF4-FFF2-40B4-BE49-F238E27FC236}">
                <a16:creationId xmlns:a16="http://schemas.microsoft.com/office/drawing/2014/main" id="{8DF0B373-E96B-4CF6-BADB-BA5855E95F3D}"/>
              </a:ext>
            </a:extLst>
          </p:cNvPr>
          <p:cNvSpPr/>
          <p:nvPr/>
        </p:nvSpPr>
        <p:spPr>
          <a:xfrm>
            <a:off x="337096" y="3807648"/>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CFF88389-50DB-4374-AEE2-634484FF9A26}"/>
              </a:ext>
            </a:extLst>
          </p:cNvPr>
          <p:cNvSpPr txBox="1"/>
          <p:nvPr/>
        </p:nvSpPr>
        <p:spPr>
          <a:xfrm>
            <a:off x="322652" y="3797121"/>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p>
        </p:txBody>
      </p:sp>
      <p:sp>
        <p:nvSpPr>
          <p:cNvPr id="18" name="TextBox 17">
            <a:extLst>
              <a:ext uri="{FF2B5EF4-FFF2-40B4-BE49-F238E27FC236}">
                <a16:creationId xmlns:a16="http://schemas.microsoft.com/office/drawing/2014/main" id="{A0E53584-7D80-4965-9B9B-ABAB7EEB5AB6}"/>
              </a:ext>
            </a:extLst>
          </p:cNvPr>
          <p:cNvSpPr txBox="1"/>
          <p:nvPr/>
        </p:nvSpPr>
        <p:spPr>
          <a:xfrm>
            <a:off x="2612922" y="3796721"/>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magst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22A808DD-C522-4799-80CA-BCE99961C68F}"/>
              </a:ext>
            </a:extLst>
          </p:cNvPr>
          <p:cNvSpPr txBox="1"/>
          <p:nvPr/>
        </p:nvSpPr>
        <p:spPr>
          <a:xfrm>
            <a:off x="4676795" y="3807648"/>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E6700"/>
                </a:solidFill>
                <a:effectLst/>
                <a:uLnTx/>
                <a:uFillTx/>
                <a:latin typeface="Century Gothic" panose="020F0302020204030204"/>
                <a:ea typeface="+mn-ea"/>
                <a:cs typeface="+mn-cs"/>
              </a:rPr>
              <a:t>mich.</a:t>
            </a:r>
            <a:endPar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4FE0846-F270-4AA3-B991-D1A79FFBFF50}"/>
              </a:ext>
            </a:extLst>
          </p:cNvPr>
          <p:cNvSpPr txBox="1"/>
          <p:nvPr/>
        </p:nvSpPr>
        <p:spPr>
          <a:xfrm>
            <a:off x="6967069" y="3328604"/>
            <a:ext cx="46251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8" name="Rectangle 27">
            <a:extLst>
              <a:ext uri="{FF2B5EF4-FFF2-40B4-BE49-F238E27FC236}">
                <a16:creationId xmlns:a16="http://schemas.microsoft.com/office/drawing/2014/main" id="{87D3862B-D704-4B55-83CA-5772D97EF654}"/>
              </a:ext>
            </a:extLst>
          </p:cNvPr>
          <p:cNvSpPr/>
          <p:nvPr/>
        </p:nvSpPr>
        <p:spPr>
          <a:xfrm>
            <a:off x="337095" y="4324226"/>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A6169C8-D488-4387-8684-E961AA459773}"/>
              </a:ext>
            </a:extLst>
          </p:cNvPr>
          <p:cNvSpPr txBox="1"/>
          <p:nvPr/>
        </p:nvSpPr>
        <p:spPr>
          <a:xfrm>
            <a:off x="322651" y="4313699"/>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677415E1-09FE-49F5-90CF-3029E0067AEC}"/>
              </a:ext>
            </a:extLst>
          </p:cNvPr>
          <p:cNvSpPr txBox="1"/>
          <p:nvPr/>
        </p:nvSpPr>
        <p:spPr>
          <a:xfrm>
            <a:off x="2612921" y="4313299"/>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mag</a:t>
            </a:r>
          </a:p>
        </p:txBody>
      </p:sp>
      <p:sp>
        <p:nvSpPr>
          <p:cNvPr id="31" name="TextBox 30">
            <a:extLst>
              <a:ext uri="{FF2B5EF4-FFF2-40B4-BE49-F238E27FC236}">
                <a16:creationId xmlns:a16="http://schemas.microsoft.com/office/drawing/2014/main" id="{11FC723A-B5BA-4CAC-A88E-62D66A7A13AE}"/>
              </a:ext>
            </a:extLst>
          </p:cNvPr>
          <p:cNvSpPr txBox="1"/>
          <p:nvPr/>
        </p:nvSpPr>
        <p:spPr>
          <a:xfrm>
            <a:off x="4676794" y="4324226"/>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E6700"/>
                </a:solidFill>
                <a:effectLst/>
                <a:uLnTx/>
                <a:uFillTx/>
                <a:latin typeface="Century Gothic" panose="020F0302020204030204"/>
                <a:ea typeface="+mn-ea"/>
                <a:cs typeface="+mn-cs"/>
              </a:rPr>
              <a:t>sie</a:t>
            </a: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a:t>
            </a:r>
          </a:p>
        </p:txBody>
      </p:sp>
      <p:sp>
        <p:nvSpPr>
          <p:cNvPr id="32" name="Rectangle 31">
            <a:extLst>
              <a:ext uri="{FF2B5EF4-FFF2-40B4-BE49-F238E27FC236}">
                <a16:creationId xmlns:a16="http://schemas.microsoft.com/office/drawing/2014/main" id="{0DA91D46-9E96-43A9-9685-D29E3E6985B5}"/>
              </a:ext>
            </a:extLst>
          </p:cNvPr>
          <p:cNvSpPr/>
          <p:nvPr/>
        </p:nvSpPr>
        <p:spPr>
          <a:xfrm>
            <a:off x="337091" y="4798200"/>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0539149C-BCC2-475D-9C23-C1B4D81C76DD}"/>
              </a:ext>
            </a:extLst>
          </p:cNvPr>
          <p:cNvSpPr txBox="1"/>
          <p:nvPr/>
        </p:nvSpPr>
        <p:spPr>
          <a:xfrm>
            <a:off x="322647" y="478767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p>
        </p:txBody>
      </p:sp>
      <p:sp>
        <p:nvSpPr>
          <p:cNvPr id="34" name="TextBox 33">
            <a:extLst>
              <a:ext uri="{FF2B5EF4-FFF2-40B4-BE49-F238E27FC236}">
                <a16:creationId xmlns:a16="http://schemas.microsoft.com/office/drawing/2014/main" id="{728E73BA-96FE-4737-A6F7-1B98064BC8F7}"/>
              </a:ext>
            </a:extLst>
          </p:cNvPr>
          <p:cNvSpPr txBox="1"/>
          <p:nvPr/>
        </p:nvSpPr>
        <p:spPr>
          <a:xfrm>
            <a:off x="2612917" y="478727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mag</a:t>
            </a:r>
          </a:p>
        </p:txBody>
      </p:sp>
      <p:sp>
        <p:nvSpPr>
          <p:cNvPr id="35" name="TextBox 34">
            <a:extLst>
              <a:ext uri="{FF2B5EF4-FFF2-40B4-BE49-F238E27FC236}">
                <a16:creationId xmlns:a16="http://schemas.microsoft.com/office/drawing/2014/main" id="{5265ABEF-9C7A-42B0-8E9C-CA423DEEAC08}"/>
              </a:ext>
            </a:extLst>
          </p:cNvPr>
          <p:cNvSpPr txBox="1"/>
          <p:nvPr/>
        </p:nvSpPr>
        <p:spPr>
          <a:xfrm>
            <a:off x="4676790" y="4798200"/>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E6700"/>
                </a:solidFill>
                <a:effectLst/>
                <a:uLnTx/>
                <a:uFillTx/>
                <a:latin typeface="Century Gothic" panose="020F0302020204030204"/>
                <a:ea typeface="+mn-ea"/>
                <a:cs typeface="+mn-cs"/>
              </a:rPr>
              <a:t>ihn</a:t>
            </a: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A45A1655-3AB5-4459-B0F0-8F5B34D73911}"/>
              </a:ext>
            </a:extLst>
          </p:cNvPr>
          <p:cNvSpPr txBox="1"/>
          <p:nvPr/>
        </p:nvSpPr>
        <p:spPr>
          <a:xfrm>
            <a:off x="6967068" y="3826162"/>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TextBox 36">
            <a:extLst>
              <a:ext uri="{FF2B5EF4-FFF2-40B4-BE49-F238E27FC236}">
                <a16:creationId xmlns:a16="http://schemas.microsoft.com/office/drawing/2014/main" id="{F8CEBAD4-3C92-4AB6-8ED3-1255442259ED}"/>
              </a:ext>
            </a:extLst>
          </p:cNvPr>
          <p:cNvSpPr txBox="1"/>
          <p:nvPr/>
        </p:nvSpPr>
        <p:spPr>
          <a:xfrm>
            <a:off x="6967068" y="4288027"/>
            <a:ext cx="52249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likes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her/it (feminine)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8" name="TextBox 37">
            <a:extLst>
              <a:ext uri="{FF2B5EF4-FFF2-40B4-BE49-F238E27FC236}">
                <a16:creationId xmlns:a16="http://schemas.microsoft.com/office/drawing/2014/main" id="{F6739E0F-861F-4522-B8AF-4EF8201F9888}"/>
              </a:ext>
            </a:extLst>
          </p:cNvPr>
          <p:cNvSpPr txBox="1"/>
          <p:nvPr/>
        </p:nvSpPr>
        <p:spPr>
          <a:xfrm>
            <a:off x="6984608" y="4761334"/>
            <a:ext cx="47377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likes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him/it (masculine)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Speech Bubble: Rectangle with Corners Rounded 1">
            <a:extLst>
              <a:ext uri="{FF2B5EF4-FFF2-40B4-BE49-F238E27FC236}">
                <a16:creationId xmlns:a16="http://schemas.microsoft.com/office/drawing/2014/main" id="{EFCC29E0-8A9A-49A3-B4E1-DB292A1E74D2}"/>
              </a:ext>
            </a:extLst>
          </p:cNvPr>
          <p:cNvSpPr/>
          <p:nvPr/>
        </p:nvSpPr>
        <p:spPr>
          <a:xfrm>
            <a:off x="7374589" y="2354350"/>
            <a:ext cx="3986667" cy="883353"/>
          </a:xfrm>
          <a:prstGeom prst="wedgeRoundRectCallout">
            <a:avLst>
              <a:gd name="adj1" fmla="val -59562"/>
              <a:gd name="adj2" fmla="val 27691"/>
              <a:gd name="adj3" fmla="val 16667"/>
            </a:avLst>
          </a:prstGeom>
          <a:solidFill>
            <a:srgbClr val="115076"/>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The </a:t>
            </a:r>
            <a:r>
              <a:rPr kumimoji="0" lang="en-GB" sz="2000" i="0" strike="noStrike" kern="1200" cap="none" spc="0" normalizeH="0" baseline="0" noProof="0" dirty="0">
                <a:ln>
                  <a:noFill/>
                </a:ln>
                <a:solidFill>
                  <a:prstClr val="white"/>
                </a:solidFill>
                <a:effectLst/>
                <a:uLnTx/>
                <a:uFillTx/>
                <a:latin typeface="Century Gothic" panose="020F0302020204030204"/>
                <a:ea typeface="+mn-ea"/>
                <a:cs typeface="+mn-cs"/>
              </a:rPr>
              <a:t>direct object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case is also called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Row 2</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accusative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39" name="Speech Bubble: Rectangle with Corners Rounded 38">
            <a:extLst>
              <a:ext uri="{FF2B5EF4-FFF2-40B4-BE49-F238E27FC236}">
                <a16:creationId xmlns:a16="http://schemas.microsoft.com/office/drawing/2014/main" id="{FEDC786C-B1D3-4B70-88F5-A35D56A4D8C1}"/>
              </a:ext>
            </a:extLst>
          </p:cNvPr>
          <p:cNvSpPr/>
          <p:nvPr/>
        </p:nvSpPr>
        <p:spPr>
          <a:xfrm>
            <a:off x="351535" y="2089895"/>
            <a:ext cx="6843263" cy="663543"/>
          </a:xfrm>
          <a:prstGeom prst="wedgeRoundRectCallout">
            <a:avLst>
              <a:gd name="adj1" fmla="val -12401"/>
              <a:gd name="adj2" fmla="val -80667"/>
              <a:gd name="adj3" fmla="val 16667"/>
            </a:avLst>
          </a:prstGeom>
          <a:solidFill>
            <a:srgbClr val="115076"/>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rPr>
              <a:t>R2 [accusative] pronouns are always used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rPr>
              <a:t>after the prepositions </a:t>
            </a:r>
            <a:r>
              <a:rPr kumimoji="0" lang="en-GB" sz="2000" b="1" i="0" u="none" strike="noStrike" kern="1200" cap="none" spc="0" normalizeH="0" baseline="0" noProof="0" dirty="0" err="1">
                <a:ln>
                  <a:noFill/>
                </a:ln>
                <a:solidFill>
                  <a:prstClr val="white"/>
                </a:solidFill>
                <a:effectLst/>
                <a:uLnTx/>
                <a:uFillTx/>
                <a:latin typeface="Century Gothic" panose="020F0302020204030204"/>
              </a:rPr>
              <a:t>ohne</a:t>
            </a:r>
            <a:r>
              <a:rPr kumimoji="0" lang="en-GB" sz="2000" i="0" u="none" strike="noStrike" kern="1200" cap="none" spc="0" normalizeH="0" baseline="0" noProof="0" dirty="0">
                <a:ln>
                  <a:noFill/>
                </a:ln>
                <a:solidFill>
                  <a:prstClr val="white"/>
                </a:solidFill>
                <a:effectLst/>
                <a:uLnTx/>
                <a:uFillTx/>
                <a:latin typeface="Century Gothic" panose="020F0302020204030204"/>
              </a:rPr>
              <a:t> </a:t>
            </a:r>
            <a:r>
              <a:rPr kumimoji="0" lang="en-GB" sz="2000" i="0" u="none" strike="noStrike" kern="1200" cap="none" spc="0" normalizeH="0" baseline="0" noProof="0" dirty="0">
                <a:ln>
                  <a:noFill/>
                </a:ln>
                <a:solidFill>
                  <a:prstClr val="white"/>
                </a:solidFill>
                <a:effectLst/>
                <a:uLnTx/>
                <a:uFillTx/>
              </a:rPr>
              <a:t>and </a:t>
            </a:r>
            <a:r>
              <a:rPr kumimoji="0" lang="en-GB" sz="2000" b="1" i="0" u="none" strike="noStrike" kern="1200" cap="none" spc="0" normalizeH="0" baseline="0" noProof="0" dirty="0" err="1">
                <a:ln>
                  <a:noFill/>
                </a:ln>
                <a:solidFill>
                  <a:prstClr val="white"/>
                </a:solidFill>
                <a:effectLst/>
                <a:uLnTx/>
                <a:uFillTx/>
              </a:rPr>
              <a:t>f</a:t>
            </a:r>
            <a:r>
              <a:rPr kumimoji="0" lang="en-GB" sz="2000" b="1" i="0" u="none" strike="noStrike" kern="1200" cap="none" spc="0" normalizeH="0" baseline="0" noProof="0" dirty="0" err="1">
                <a:ln>
                  <a:noFill/>
                </a:ln>
                <a:solidFill>
                  <a:prstClr val="white"/>
                </a:solidFill>
                <a:effectLst/>
                <a:uLnTx/>
                <a:uFillTx/>
                <a:cs typeface="Calibri" panose="020F0502020204030204" pitchFamily="34" charset="0"/>
              </a:rPr>
              <a:t>ür</a:t>
            </a:r>
            <a:r>
              <a:rPr kumimoji="0" lang="en-GB" sz="2000" i="0" u="none" strike="noStrike" kern="1200" cap="none" spc="0" normalizeH="0" baseline="0" noProof="0" dirty="0">
                <a:ln>
                  <a:noFill/>
                </a:ln>
                <a:solidFill>
                  <a:prstClr val="white"/>
                </a:solidFill>
                <a:effectLst/>
                <a:uLnTx/>
                <a:uFillTx/>
                <a:cs typeface="Calibri" panose="020F0502020204030204" pitchFamily="34" charset="0"/>
              </a:rPr>
              <a:t>.</a:t>
            </a:r>
            <a:endParaRPr kumimoji="0" lang="en-GB" sz="2000" b="0" i="0" u="none" strike="noStrike" kern="1200" cap="none" spc="0" normalizeH="0" baseline="0" noProof="0" dirty="0">
              <a:ln>
                <a:noFill/>
              </a:ln>
              <a:solidFill>
                <a:prstClr val="white"/>
              </a:solidFill>
              <a:effectLst/>
              <a:uLnTx/>
              <a:uFillTx/>
            </a:endParaRPr>
          </a:p>
        </p:txBody>
      </p:sp>
      <p:sp>
        <p:nvSpPr>
          <p:cNvPr id="40" name="Rectangle 39">
            <a:extLst>
              <a:ext uri="{FF2B5EF4-FFF2-40B4-BE49-F238E27FC236}">
                <a16:creationId xmlns:a16="http://schemas.microsoft.com/office/drawing/2014/main" id="{7CA1F56A-117A-4EDA-A2DF-E43572CA6831}"/>
              </a:ext>
            </a:extLst>
          </p:cNvPr>
          <p:cNvSpPr/>
          <p:nvPr/>
        </p:nvSpPr>
        <p:spPr>
          <a:xfrm>
            <a:off x="351535" y="5350281"/>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CE42F1A9-E52C-44CD-AA00-D2B25E55C9DA}"/>
              </a:ext>
            </a:extLst>
          </p:cNvPr>
          <p:cNvSpPr txBox="1"/>
          <p:nvPr/>
        </p:nvSpPr>
        <p:spPr>
          <a:xfrm>
            <a:off x="337091" y="5339754"/>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BF5A73AA-D783-46B3-B016-371039BF42D2}"/>
              </a:ext>
            </a:extLst>
          </p:cNvPr>
          <p:cNvSpPr txBox="1"/>
          <p:nvPr/>
        </p:nvSpPr>
        <p:spPr>
          <a:xfrm>
            <a:off x="2627361" y="5339354"/>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9F999A79-FE35-4957-AD30-A2DE0934F5FD}"/>
              </a:ext>
            </a:extLst>
          </p:cNvPr>
          <p:cNvSpPr txBox="1"/>
          <p:nvPr/>
        </p:nvSpPr>
        <p:spPr>
          <a:xfrm>
            <a:off x="4691234" y="5350281"/>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es.</a:t>
            </a:r>
          </a:p>
        </p:txBody>
      </p:sp>
      <p:sp>
        <p:nvSpPr>
          <p:cNvPr id="44" name="TextBox 43">
            <a:extLst>
              <a:ext uri="{FF2B5EF4-FFF2-40B4-BE49-F238E27FC236}">
                <a16:creationId xmlns:a16="http://schemas.microsoft.com/office/drawing/2014/main" id="{4E8FA8DF-AC24-4ED0-86D9-054E7D751017}"/>
              </a:ext>
            </a:extLst>
          </p:cNvPr>
          <p:cNvSpPr txBox="1"/>
          <p:nvPr/>
        </p:nvSpPr>
        <p:spPr>
          <a:xfrm>
            <a:off x="6999052" y="5313415"/>
            <a:ext cx="47377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(neuter)</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5" name="Rectangle 44">
            <a:extLst>
              <a:ext uri="{FF2B5EF4-FFF2-40B4-BE49-F238E27FC236}">
                <a16:creationId xmlns:a16="http://schemas.microsoft.com/office/drawing/2014/main" id="{C7639977-7F45-487E-A847-9C41689BC276}"/>
              </a:ext>
            </a:extLst>
          </p:cNvPr>
          <p:cNvSpPr/>
          <p:nvPr/>
        </p:nvSpPr>
        <p:spPr>
          <a:xfrm>
            <a:off x="365979" y="5866191"/>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5601A813-494E-40CF-9396-D9999094F772}"/>
              </a:ext>
            </a:extLst>
          </p:cNvPr>
          <p:cNvSpPr txBox="1"/>
          <p:nvPr/>
        </p:nvSpPr>
        <p:spPr>
          <a:xfrm>
            <a:off x="351535" y="5855664"/>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p>
        </p:txBody>
      </p:sp>
      <p:sp>
        <p:nvSpPr>
          <p:cNvPr id="47" name="TextBox 46">
            <a:extLst>
              <a:ext uri="{FF2B5EF4-FFF2-40B4-BE49-F238E27FC236}">
                <a16:creationId xmlns:a16="http://schemas.microsoft.com/office/drawing/2014/main" id="{4020E8E1-FA81-44DE-9CE5-8169454223A9}"/>
              </a:ext>
            </a:extLst>
          </p:cNvPr>
          <p:cNvSpPr txBox="1"/>
          <p:nvPr/>
        </p:nvSpPr>
        <p:spPr>
          <a:xfrm>
            <a:off x="2641805" y="5855264"/>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92A5EB01-E586-4D5F-B19B-FBDE6A2A0A8C}"/>
              </a:ext>
            </a:extLst>
          </p:cNvPr>
          <p:cNvSpPr txBox="1"/>
          <p:nvPr/>
        </p:nvSpPr>
        <p:spPr>
          <a:xfrm>
            <a:off x="4705678" y="5866191"/>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E6700"/>
                </a:solidFill>
                <a:effectLst/>
                <a:uLnTx/>
                <a:uFillTx/>
                <a:latin typeface="Century Gothic" panose="020F0302020204030204"/>
                <a:ea typeface="+mn-ea"/>
                <a:cs typeface="+mn-cs"/>
              </a:rPr>
              <a:t>sie</a:t>
            </a: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698C44C1-D014-497B-96C3-28BEF2327F19}"/>
              </a:ext>
            </a:extLst>
          </p:cNvPr>
          <p:cNvSpPr txBox="1"/>
          <p:nvPr/>
        </p:nvSpPr>
        <p:spPr>
          <a:xfrm>
            <a:off x="7013496" y="5829325"/>
            <a:ext cx="47377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like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them (all noun genders)</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0" name="Speech Bubble: Rectangle with Corners Rounded 49">
            <a:extLst>
              <a:ext uri="{FF2B5EF4-FFF2-40B4-BE49-F238E27FC236}">
                <a16:creationId xmlns:a16="http://schemas.microsoft.com/office/drawing/2014/main" id="{B29C418C-C382-4F80-84A1-3D2A60F75E7A}"/>
              </a:ext>
            </a:extLst>
          </p:cNvPr>
          <p:cNvSpPr/>
          <p:nvPr/>
        </p:nvSpPr>
        <p:spPr>
          <a:xfrm>
            <a:off x="10068125" y="5222818"/>
            <a:ext cx="1757896" cy="655035"/>
          </a:xfrm>
          <a:prstGeom prst="wedgeRoundRectCallout">
            <a:avLst>
              <a:gd name="adj1" fmla="val -59562"/>
              <a:gd name="adj2" fmla="val 27691"/>
              <a:gd name="adj3" fmla="val 16667"/>
            </a:avLst>
          </a:prstGeom>
          <a:solidFill>
            <a:srgbClr val="115076"/>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Or they like</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her</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7063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4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9"/>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2"/>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animBg="1"/>
      <p:bldP spid="10" grpId="0" animBg="1"/>
      <p:bldP spid="11" grpId="0" animBg="1"/>
      <p:bldP spid="12" grpId="0" animBg="1"/>
      <p:bldP spid="13" grpId="0"/>
      <p:bldP spid="14" grpId="0"/>
      <p:bldP spid="15" grpId="0"/>
      <p:bldP spid="16" grpId="0" animBg="1"/>
      <p:bldP spid="17" grpId="0"/>
      <p:bldP spid="18" grpId="0"/>
      <p:bldP spid="19" grpId="0"/>
      <p:bldP spid="21" grpId="0"/>
      <p:bldP spid="28" grpId="0" animBg="1"/>
      <p:bldP spid="29" grpId="0"/>
      <p:bldP spid="30" grpId="0"/>
      <p:bldP spid="31" grpId="0"/>
      <p:bldP spid="32" grpId="0" animBg="1"/>
      <p:bldP spid="33" grpId="0"/>
      <p:bldP spid="34" grpId="0"/>
      <p:bldP spid="35" grpId="0"/>
      <p:bldP spid="36" grpId="0"/>
      <p:bldP spid="37" grpId="0"/>
      <p:bldP spid="38" grpId="0"/>
      <p:bldP spid="2" grpId="0" animBg="1"/>
      <p:bldP spid="39" grpId="0" animBg="1"/>
      <p:bldP spid="40" grpId="0" animBg="1"/>
      <p:bldP spid="41" grpId="0"/>
      <p:bldP spid="42" grpId="0"/>
      <p:bldP spid="43" grpId="0"/>
      <p:bldP spid="44" grpId="0"/>
      <p:bldP spid="45" grpId="0" animBg="1"/>
      <p:bldP spid="46" grpId="0"/>
      <p:bldP spid="47" grpId="0"/>
      <p:bldP spid="48" grpId="0"/>
      <p:bldP spid="49" grpId="0"/>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328097"/>
            <a:ext cx="5951095" cy="869950"/>
          </a:xfrm>
          <a:prstGeom prst="rect">
            <a:avLst/>
          </a:prstGeom>
        </p:spPr>
      </p:pic>
      <p:sp>
        <p:nvSpPr>
          <p:cNvPr id="4" name="Title 3"/>
          <p:cNvSpPr>
            <a:spLocks noGrp="1"/>
          </p:cNvSpPr>
          <p:nvPr>
            <p:ph type="title"/>
          </p:nvPr>
        </p:nvSpPr>
        <p:spPr>
          <a:xfrm>
            <a:off x="0" y="294041"/>
            <a:ext cx="5426438" cy="707849"/>
          </a:xfrm>
        </p:spPr>
        <p:txBody>
          <a:bodyPr>
            <a:normAutofit/>
          </a:bodyPr>
          <a:lstStyle/>
          <a:p>
            <a:r>
              <a:rPr lang="en-GB" sz="3600" b="1" dirty="0" err="1">
                <a:solidFill>
                  <a:schemeClr val="bg1"/>
                </a:solidFill>
              </a:rPr>
              <a:t>Pronomen</a:t>
            </a:r>
            <a:r>
              <a:rPr lang="en-GB" sz="3600" b="1" dirty="0">
                <a:solidFill>
                  <a:schemeClr val="bg1"/>
                </a:solidFill>
              </a:rPr>
              <a:t> [R3 – </a:t>
            </a:r>
            <a:r>
              <a:rPr lang="en-GB" sz="3600" b="1" dirty="0" err="1">
                <a:solidFill>
                  <a:schemeClr val="bg1"/>
                </a:solidFill>
              </a:rPr>
              <a:t>Dativ</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02695"/>
            <a:ext cx="116472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certain verbs or prepositions, use </a:t>
            </a:r>
            <a:r>
              <a:rPr kumimoji="0" lang="en-US" sz="2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indirect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object [R3 – dative] pronouns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instead:</a:t>
            </a:r>
          </a:p>
        </p:txBody>
      </p:sp>
      <p:sp>
        <p:nvSpPr>
          <p:cNvPr id="42" name="TextBox 41">
            <a:extLst>
              <a:ext uri="{FF2B5EF4-FFF2-40B4-BE49-F238E27FC236}">
                <a16:creationId xmlns:a16="http://schemas.microsoft.com/office/drawing/2014/main" id="{79B00710-EF2D-4265-A522-1E543BEDBA5C}"/>
              </a:ext>
            </a:extLst>
          </p:cNvPr>
          <p:cNvSpPr txBox="1"/>
          <p:nvPr/>
        </p:nvSpPr>
        <p:spPr>
          <a:xfrm>
            <a:off x="199066" y="2867612"/>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SUBJECT</a:t>
            </a:r>
          </a:p>
        </p:txBody>
      </p:sp>
      <p:sp>
        <p:nvSpPr>
          <p:cNvPr id="43" name="TextBox 42">
            <a:extLst>
              <a:ext uri="{FF2B5EF4-FFF2-40B4-BE49-F238E27FC236}">
                <a16:creationId xmlns:a16="http://schemas.microsoft.com/office/drawing/2014/main" id="{EE4CDE66-6018-4968-865C-9F0471CAFC37}"/>
              </a:ext>
            </a:extLst>
          </p:cNvPr>
          <p:cNvSpPr txBox="1"/>
          <p:nvPr/>
        </p:nvSpPr>
        <p:spPr>
          <a:xfrm>
            <a:off x="2530742" y="2878710"/>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VERB</a:t>
            </a:r>
          </a:p>
        </p:txBody>
      </p:sp>
      <p:sp>
        <p:nvSpPr>
          <p:cNvPr id="44" name="TextBox 43">
            <a:extLst>
              <a:ext uri="{FF2B5EF4-FFF2-40B4-BE49-F238E27FC236}">
                <a16:creationId xmlns:a16="http://schemas.microsoft.com/office/drawing/2014/main" id="{2FD7BC92-5AE6-4408-AB64-80FC56F0C3DA}"/>
              </a:ext>
            </a:extLst>
          </p:cNvPr>
          <p:cNvSpPr txBox="1"/>
          <p:nvPr/>
        </p:nvSpPr>
        <p:spPr>
          <a:xfrm>
            <a:off x="4806568" y="2878710"/>
            <a:ext cx="185192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OBJECT</a:t>
            </a:r>
          </a:p>
        </p:txBody>
      </p:sp>
      <p:sp>
        <p:nvSpPr>
          <p:cNvPr id="28" name="Rectangle 27">
            <a:extLst>
              <a:ext uri="{FF2B5EF4-FFF2-40B4-BE49-F238E27FC236}">
                <a16:creationId xmlns:a16="http://schemas.microsoft.com/office/drawing/2014/main" id="{FD2F1299-C72E-43C9-9419-AF0EB8745FDA}"/>
              </a:ext>
            </a:extLst>
          </p:cNvPr>
          <p:cNvSpPr/>
          <p:nvPr/>
        </p:nvSpPr>
        <p:spPr>
          <a:xfrm>
            <a:off x="194453" y="3318573"/>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895ECBE0-E538-4C25-BE14-494638A8E161}"/>
              </a:ext>
            </a:extLst>
          </p:cNvPr>
          <p:cNvSpPr txBox="1"/>
          <p:nvPr/>
        </p:nvSpPr>
        <p:spPr>
          <a:xfrm>
            <a:off x="180009" y="3308046"/>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a:t>
            </a:r>
          </a:p>
        </p:txBody>
      </p:sp>
      <p:sp>
        <p:nvSpPr>
          <p:cNvPr id="30" name="TextBox 29">
            <a:extLst>
              <a:ext uri="{FF2B5EF4-FFF2-40B4-BE49-F238E27FC236}">
                <a16:creationId xmlns:a16="http://schemas.microsoft.com/office/drawing/2014/main" id="{3BBAE92B-CB89-449F-A9DC-052321CC0470}"/>
              </a:ext>
            </a:extLst>
          </p:cNvPr>
          <p:cNvSpPr txBox="1"/>
          <p:nvPr/>
        </p:nvSpPr>
        <p:spPr>
          <a:xfrm>
            <a:off x="2334061" y="3278413"/>
            <a:ext cx="233628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010378CE-28DF-4787-BE40-A8A8E42D21B9}"/>
              </a:ext>
            </a:extLst>
          </p:cNvPr>
          <p:cNvSpPr txBox="1"/>
          <p:nvPr/>
        </p:nvSpPr>
        <p:spPr>
          <a:xfrm>
            <a:off x="4572043" y="3331556"/>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6600"/>
                </a:solidFill>
                <a:effectLst/>
                <a:uLnTx/>
                <a:uFillTx/>
                <a:latin typeface="Century Gothic" panose="020F0302020204030204"/>
                <a:ea typeface="+mn-ea"/>
                <a:cs typeface="+mn-cs"/>
              </a:rPr>
              <a:t>dir.</a:t>
            </a:r>
          </a:p>
        </p:txBody>
      </p:sp>
      <p:sp>
        <p:nvSpPr>
          <p:cNvPr id="32" name="Rectangle 31">
            <a:extLst>
              <a:ext uri="{FF2B5EF4-FFF2-40B4-BE49-F238E27FC236}">
                <a16:creationId xmlns:a16="http://schemas.microsoft.com/office/drawing/2014/main" id="{8DF0B373-E96B-4CF6-BADB-BA5855E95F3D}"/>
              </a:ext>
            </a:extLst>
          </p:cNvPr>
          <p:cNvSpPr/>
          <p:nvPr/>
        </p:nvSpPr>
        <p:spPr>
          <a:xfrm>
            <a:off x="194449" y="3792547"/>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CFF88389-50DB-4374-AEE2-634484FF9A26}"/>
              </a:ext>
            </a:extLst>
          </p:cNvPr>
          <p:cNvSpPr txBox="1"/>
          <p:nvPr/>
        </p:nvSpPr>
        <p:spPr>
          <a:xfrm>
            <a:off x="180005" y="3782020"/>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p>
        </p:txBody>
      </p:sp>
      <p:sp>
        <p:nvSpPr>
          <p:cNvPr id="34" name="TextBox 33">
            <a:extLst>
              <a:ext uri="{FF2B5EF4-FFF2-40B4-BE49-F238E27FC236}">
                <a16:creationId xmlns:a16="http://schemas.microsoft.com/office/drawing/2014/main" id="{A0E53584-7D80-4965-9B9B-ABAB7EEB5AB6}"/>
              </a:ext>
            </a:extLst>
          </p:cNvPr>
          <p:cNvSpPr txBox="1"/>
          <p:nvPr/>
        </p:nvSpPr>
        <p:spPr>
          <a:xfrm>
            <a:off x="2402167" y="3781620"/>
            <a:ext cx="22000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glaubst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22A808DD-C522-4799-80CA-BCE99961C68F}"/>
              </a:ext>
            </a:extLst>
          </p:cNvPr>
          <p:cNvSpPr txBox="1"/>
          <p:nvPr/>
        </p:nvSpPr>
        <p:spPr>
          <a:xfrm>
            <a:off x="4534148" y="3792547"/>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E6700"/>
                </a:solidFill>
                <a:effectLst/>
                <a:uLnTx/>
                <a:uFillTx/>
                <a:latin typeface="Century Gothic" panose="020F0302020204030204"/>
                <a:ea typeface="+mn-ea"/>
                <a:cs typeface="+mn-cs"/>
              </a:rPr>
              <a:t>mir</a:t>
            </a: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a:t>
            </a:r>
          </a:p>
        </p:txBody>
      </p:sp>
      <p:sp>
        <p:nvSpPr>
          <p:cNvPr id="36" name="TextBox 35">
            <a:extLst>
              <a:ext uri="{FF2B5EF4-FFF2-40B4-BE49-F238E27FC236}">
                <a16:creationId xmlns:a16="http://schemas.microsoft.com/office/drawing/2014/main" id="{24FE0846-F270-4AA3-B991-D1A79FFBFF50}"/>
              </a:ext>
            </a:extLst>
          </p:cNvPr>
          <p:cNvSpPr txBox="1"/>
          <p:nvPr/>
        </p:nvSpPr>
        <p:spPr>
          <a:xfrm>
            <a:off x="6824422" y="3313503"/>
            <a:ext cx="46251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believe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7" name="Rectangle 36">
            <a:extLst>
              <a:ext uri="{FF2B5EF4-FFF2-40B4-BE49-F238E27FC236}">
                <a16:creationId xmlns:a16="http://schemas.microsoft.com/office/drawing/2014/main" id="{87D3862B-D704-4B55-83CA-5772D97EF654}"/>
              </a:ext>
            </a:extLst>
          </p:cNvPr>
          <p:cNvSpPr/>
          <p:nvPr/>
        </p:nvSpPr>
        <p:spPr>
          <a:xfrm>
            <a:off x="194448" y="4309125"/>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DA6169C8-D488-4387-8684-E961AA459773}"/>
              </a:ext>
            </a:extLst>
          </p:cNvPr>
          <p:cNvSpPr txBox="1"/>
          <p:nvPr/>
        </p:nvSpPr>
        <p:spPr>
          <a:xfrm>
            <a:off x="180004" y="4298598"/>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p>
        </p:txBody>
      </p:sp>
      <p:sp>
        <p:nvSpPr>
          <p:cNvPr id="39" name="TextBox 38">
            <a:extLst>
              <a:ext uri="{FF2B5EF4-FFF2-40B4-BE49-F238E27FC236}">
                <a16:creationId xmlns:a16="http://schemas.microsoft.com/office/drawing/2014/main" id="{677415E1-09FE-49F5-90CF-3029E0067AEC}"/>
              </a:ext>
            </a:extLst>
          </p:cNvPr>
          <p:cNvSpPr txBox="1"/>
          <p:nvPr/>
        </p:nvSpPr>
        <p:spPr>
          <a:xfrm>
            <a:off x="2470274" y="4298198"/>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11FC723A-B5BA-4CAC-A88E-62D66A7A13AE}"/>
              </a:ext>
            </a:extLst>
          </p:cNvPr>
          <p:cNvSpPr txBox="1"/>
          <p:nvPr/>
        </p:nvSpPr>
        <p:spPr>
          <a:xfrm>
            <a:off x="4534147" y="4309125"/>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E6700"/>
                </a:solidFill>
                <a:effectLst/>
                <a:uLnTx/>
                <a:uFillTx/>
                <a:latin typeface="Century Gothic" panose="020F0302020204030204"/>
                <a:ea typeface="+mn-ea"/>
                <a:cs typeface="+mn-cs"/>
              </a:rPr>
              <a:t>ihm</a:t>
            </a: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a:t>
            </a:r>
          </a:p>
        </p:txBody>
      </p:sp>
      <p:sp>
        <p:nvSpPr>
          <p:cNvPr id="45" name="Rectangle 44">
            <a:extLst>
              <a:ext uri="{FF2B5EF4-FFF2-40B4-BE49-F238E27FC236}">
                <a16:creationId xmlns:a16="http://schemas.microsoft.com/office/drawing/2014/main" id="{0DA91D46-9E96-43A9-9685-D29E3E6985B5}"/>
              </a:ext>
            </a:extLst>
          </p:cNvPr>
          <p:cNvSpPr/>
          <p:nvPr/>
        </p:nvSpPr>
        <p:spPr>
          <a:xfrm>
            <a:off x="194444" y="4783099"/>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0539149C-BCC2-475D-9C23-C1B4D81C76DD}"/>
              </a:ext>
            </a:extLst>
          </p:cNvPr>
          <p:cNvSpPr txBox="1"/>
          <p:nvPr/>
        </p:nvSpPr>
        <p:spPr>
          <a:xfrm>
            <a:off x="180000" y="4772572"/>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728E73BA-96FE-4737-A6F7-1B98064BC8F7}"/>
              </a:ext>
            </a:extLst>
          </p:cNvPr>
          <p:cNvSpPr txBox="1"/>
          <p:nvPr/>
        </p:nvSpPr>
        <p:spPr>
          <a:xfrm>
            <a:off x="2470270" y="4772172"/>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5265ABEF-9C7A-42B0-8E9C-CA423DEEAC08}"/>
              </a:ext>
            </a:extLst>
          </p:cNvPr>
          <p:cNvSpPr txBox="1"/>
          <p:nvPr/>
        </p:nvSpPr>
        <p:spPr>
          <a:xfrm>
            <a:off x="4534143" y="4783099"/>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E6700"/>
                </a:solidFill>
                <a:effectLst/>
                <a:uLnTx/>
                <a:uFillTx/>
                <a:latin typeface="Century Gothic" panose="020F0302020204030204"/>
                <a:ea typeface="+mn-ea"/>
                <a:cs typeface="+mn-cs"/>
              </a:rPr>
              <a:t>ihr</a:t>
            </a: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A45A1655-3AB5-4459-B0F0-8F5B34D73911}"/>
              </a:ext>
            </a:extLst>
          </p:cNvPr>
          <p:cNvSpPr txBox="1"/>
          <p:nvPr/>
        </p:nvSpPr>
        <p:spPr>
          <a:xfrm>
            <a:off x="6824421" y="3811061"/>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believe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0" name="TextBox 49">
            <a:extLst>
              <a:ext uri="{FF2B5EF4-FFF2-40B4-BE49-F238E27FC236}">
                <a16:creationId xmlns:a16="http://schemas.microsoft.com/office/drawing/2014/main" id="{F8CEBAD4-3C92-4AB6-8ED3-1255442259ED}"/>
              </a:ext>
            </a:extLst>
          </p:cNvPr>
          <p:cNvSpPr txBox="1"/>
          <p:nvPr/>
        </p:nvSpPr>
        <p:spPr>
          <a:xfrm>
            <a:off x="6824421" y="4319818"/>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believes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him/it (masculine)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52" name="Rectangle 51">
            <a:extLst>
              <a:ext uri="{FF2B5EF4-FFF2-40B4-BE49-F238E27FC236}">
                <a16:creationId xmlns:a16="http://schemas.microsoft.com/office/drawing/2014/main" id="{0DA91D46-9E96-43A9-9685-D29E3E6985B5}"/>
              </a:ext>
            </a:extLst>
          </p:cNvPr>
          <p:cNvSpPr/>
          <p:nvPr/>
        </p:nvSpPr>
        <p:spPr>
          <a:xfrm>
            <a:off x="194444" y="5274499"/>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3" name="TextBox 52">
            <a:extLst>
              <a:ext uri="{FF2B5EF4-FFF2-40B4-BE49-F238E27FC236}">
                <a16:creationId xmlns:a16="http://schemas.microsoft.com/office/drawing/2014/main" id="{0539149C-BCC2-475D-9C23-C1B4D81C76DD}"/>
              </a:ext>
            </a:extLst>
          </p:cNvPr>
          <p:cNvSpPr txBox="1"/>
          <p:nvPr/>
        </p:nvSpPr>
        <p:spPr>
          <a:xfrm>
            <a:off x="180000" y="5263972"/>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728E73BA-96FE-4737-A6F7-1B98064BC8F7}"/>
              </a:ext>
            </a:extLst>
          </p:cNvPr>
          <p:cNvSpPr txBox="1"/>
          <p:nvPr/>
        </p:nvSpPr>
        <p:spPr>
          <a:xfrm>
            <a:off x="2470270" y="5263572"/>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5" name="TextBox 54">
            <a:extLst>
              <a:ext uri="{FF2B5EF4-FFF2-40B4-BE49-F238E27FC236}">
                <a16:creationId xmlns:a16="http://schemas.microsoft.com/office/drawing/2014/main" id="{5265ABEF-9C7A-42B0-8E9C-CA423DEEAC08}"/>
              </a:ext>
            </a:extLst>
          </p:cNvPr>
          <p:cNvSpPr txBox="1"/>
          <p:nvPr/>
        </p:nvSpPr>
        <p:spPr>
          <a:xfrm>
            <a:off x="4534143" y="5274499"/>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FE6700"/>
                </a:solidFill>
                <a:effectLst/>
                <a:uLnTx/>
                <a:uFillTx/>
                <a:latin typeface="Century Gothic" panose="020F0302020204030204"/>
                <a:ea typeface="+mn-ea"/>
                <a:cs typeface="+mn-cs"/>
              </a:rPr>
              <a:t>ihm</a:t>
            </a: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a:t>
            </a:r>
          </a:p>
        </p:txBody>
      </p:sp>
      <p:sp>
        <p:nvSpPr>
          <p:cNvPr id="56" name="TextBox 55">
            <a:extLst>
              <a:ext uri="{FF2B5EF4-FFF2-40B4-BE49-F238E27FC236}">
                <a16:creationId xmlns:a16="http://schemas.microsoft.com/office/drawing/2014/main" id="{A45A1655-3AB5-4459-B0F0-8F5B34D73911}"/>
              </a:ext>
            </a:extLst>
          </p:cNvPr>
          <p:cNvSpPr txBox="1"/>
          <p:nvPr/>
        </p:nvSpPr>
        <p:spPr>
          <a:xfrm>
            <a:off x="6859591" y="4795795"/>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believes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her/it (feminine).</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A45A1655-3AB5-4459-B0F0-8F5B34D73911}"/>
              </a:ext>
            </a:extLst>
          </p:cNvPr>
          <p:cNvSpPr txBox="1"/>
          <p:nvPr/>
        </p:nvSpPr>
        <p:spPr>
          <a:xfrm>
            <a:off x="6847869" y="5241276"/>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believe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it (neuter).</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Rounded Rectangular Callout 67"/>
          <p:cNvSpPr/>
          <p:nvPr/>
        </p:nvSpPr>
        <p:spPr>
          <a:xfrm>
            <a:off x="7138467" y="1812390"/>
            <a:ext cx="4349995" cy="1347680"/>
          </a:xfrm>
          <a:prstGeom prst="wedgeRoundRectCallout">
            <a:avLst>
              <a:gd name="adj1" fmla="val -21979"/>
              <a:gd name="adj2" fmla="val 59420"/>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S</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ometimes these R3 (dative) pronouns mean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me’,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to</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you’ etc., but they can just mean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me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him</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her</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D6A76FB4-176D-4ECC-B881-8FC9769692D7}"/>
              </a:ext>
            </a:extLst>
          </p:cNvPr>
          <p:cNvSpPr/>
          <p:nvPr/>
        </p:nvSpPr>
        <p:spPr>
          <a:xfrm>
            <a:off x="208888" y="5765499"/>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487FBC70-0D93-44C4-BDFB-5A548AF1EE1B}"/>
              </a:ext>
            </a:extLst>
          </p:cNvPr>
          <p:cNvSpPr txBox="1"/>
          <p:nvPr/>
        </p:nvSpPr>
        <p:spPr>
          <a:xfrm>
            <a:off x="194444" y="5754972"/>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p>
        </p:txBody>
      </p:sp>
      <p:sp>
        <p:nvSpPr>
          <p:cNvPr id="60" name="TextBox 59">
            <a:extLst>
              <a:ext uri="{FF2B5EF4-FFF2-40B4-BE49-F238E27FC236}">
                <a16:creationId xmlns:a16="http://schemas.microsoft.com/office/drawing/2014/main" id="{324C8F83-D61F-4F1C-BF4F-792014EC0A85}"/>
              </a:ext>
            </a:extLst>
          </p:cNvPr>
          <p:cNvSpPr txBox="1"/>
          <p:nvPr/>
        </p:nvSpPr>
        <p:spPr>
          <a:xfrm>
            <a:off x="2484714" y="5754572"/>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glauben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07016B91-D69C-4FA8-BA10-CECB75E2216C}"/>
              </a:ext>
            </a:extLst>
          </p:cNvPr>
          <p:cNvSpPr txBox="1"/>
          <p:nvPr/>
        </p:nvSpPr>
        <p:spPr>
          <a:xfrm>
            <a:off x="4548587" y="5765499"/>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i</a:t>
            </a:r>
            <a:r>
              <a:rPr kumimoji="0" lang="en-GB" sz="2000" b="1" i="0" u="none" strike="noStrike" kern="1200" cap="none" spc="0" normalizeH="0" baseline="0" noProof="0" dirty="0" err="1">
                <a:ln>
                  <a:noFill/>
                </a:ln>
                <a:solidFill>
                  <a:srgbClr val="FE6700"/>
                </a:solidFill>
                <a:effectLst/>
                <a:uLnTx/>
                <a:uFillTx/>
                <a:latin typeface="Century Gothic" panose="020F0302020204030204"/>
                <a:ea typeface="+mn-ea"/>
                <a:cs typeface="+mn-cs"/>
              </a:rPr>
              <a:t>hnen</a:t>
            </a:r>
            <a:r>
              <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rPr>
              <a:t>.</a:t>
            </a:r>
          </a:p>
        </p:txBody>
      </p:sp>
      <p:sp>
        <p:nvSpPr>
          <p:cNvPr id="66" name="TextBox 65">
            <a:extLst>
              <a:ext uri="{FF2B5EF4-FFF2-40B4-BE49-F238E27FC236}">
                <a16:creationId xmlns:a16="http://schemas.microsoft.com/office/drawing/2014/main" id="{299AE976-EBDB-4A49-8750-92E132892CD6}"/>
              </a:ext>
            </a:extLst>
          </p:cNvPr>
          <p:cNvSpPr txBox="1"/>
          <p:nvPr/>
        </p:nvSpPr>
        <p:spPr>
          <a:xfrm>
            <a:off x="6862313" y="5732276"/>
            <a:ext cx="51869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a:t>
            </a:r>
            <a:r>
              <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believe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them (</a:t>
            </a:r>
            <a:r>
              <a:rPr kumimoji="0" lang="en-GB" sz="2000" b="1" i="1"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all noun genders</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0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0" name="Rounded Rectangular Callout 39"/>
          <p:cNvSpPr/>
          <p:nvPr/>
        </p:nvSpPr>
        <p:spPr>
          <a:xfrm>
            <a:off x="237860" y="1923490"/>
            <a:ext cx="6471127" cy="782299"/>
          </a:xfrm>
          <a:prstGeom prst="wedgeRoundRectCallout">
            <a:avLst>
              <a:gd name="adj1" fmla="val 26093"/>
              <a:gd name="adj2" fmla="val -87141"/>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R3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(dative)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pronouns are always used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after the prepositions</a:t>
            </a:r>
            <a:r>
              <a:rPr kumimoji="0" lang="en-GB" sz="2000" b="0" i="0" u="none" strike="noStrike" kern="1200" cap="none" spc="0" normalizeH="0" noProof="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noProof="0">
                <a:ln>
                  <a:noFill/>
                </a:ln>
                <a:solidFill>
                  <a:prstClr val="white"/>
                </a:solidFill>
                <a:effectLst/>
                <a:uLnTx/>
                <a:uFillTx/>
                <a:latin typeface="Century Gothic" panose="020B0502020202020204" pitchFamily="34" charset="0"/>
                <a:ea typeface="+mn-ea"/>
                <a:cs typeface="+mn-cs"/>
              </a:rPr>
              <a:t>von</a:t>
            </a:r>
            <a:r>
              <a:rPr kumimoji="0" lang="en-GB" sz="2000" b="0" i="0" u="none" strike="noStrike" kern="1200" cap="none" spc="0" normalizeH="0" noProof="0">
                <a:ln>
                  <a:noFill/>
                </a:ln>
                <a:solidFill>
                  <a:prstClr val="white"/>
                </a:solidFill>
                <a:effectLst/>
                <a:uLnTx/>
                <a:uFillTx/>
                <a:latin typeface="Century Gothic" panose="020B0502020202020204" pitchFamily="34" charset="0"/>
                <a:ea typeface="+mn-ea"/>
                <a:cs typeface="+mn-cs"/>
              </a:rPr>
              <a:t> and </a:t>
            </a:r>
            <a:r>
              <a:rPr kumimoji="0" lang="en-GB" sz="2000" b="1" i="0" u="none" strike="noStrike" kern="1200" cap="none" spc="0" normalizeH="0" noProof="0">
                <a:ln>
                  <a:noFill/>
                </a:ln>
                <a:solidFill>
                  <a:prstClr val="white"/>
                </a:solidFill>
                <a:effectLst/>
                <a:uLnTx/>
                <a:uFillTx/>
                <a:latin typeface="Century Gothic" panose="020B0502020202020204" pitchFamily="34" charset="0"/>
                <a:ea typeface="+mn-ea"/>
                <a:cs typeface="+mn-cs"/>
              </a:rPr>
              <a:t>mit</a:t>
            </a:r>
            <a:r>
              <a:rPr kumimoji="0" lang="en-GB" sz="2000" b="0" i="0" u="none" strike="noStrike" kern="1200" cap="none" spc="0" normalizeH="0" noProof="0">
                <a:ln>
                  <a:noFill/>
                </a:ln>
                <a:solidFill>
                  <a:prstClr val="white"/>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785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1"/>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2" grpId="0" animBg="1"/>
      <p:bldP spid="43" grpId="0" animBg="1"/>
      <p:bldP spid="44" grpId="0" animBg="1"/>
      <p:bldP spid="28" grpId="0" animBg="1"/>
      <p:bldP spid="29" grpId="0"/>
      <p:bldP spid="30" grpId="0"/>
      <p:bldP spid="31" grpId="0"/>
      <p:bldP spid="32" grpId="0" animBg="1"/>
      <p:bldP spid="33" grpId="0"/>
      <p:bldP spid="34" grpId="0"/>
      <p:bldP spid="35" grpId="0"/>
      <p:bldP spid="36" grpId="0"/>
      <p:bldP spid="37" grpId="0" animBg="1"/>
      <p:bldP spid="38" grpId="0"/>
      <p:bldP spid="39" grpId="0"/>
      <p:bldP spid="41" grpId="0"/>
      <p:bldP spid="45" grpId="0" animBg="1"/>
      <p:bldP spid="46" grpId="0"/>
      <p:bldP spid="47" grpId="0"/>
      <p:bldP spid="48" grpId="0"/>
      <p:bldP spid="49" grpId="0"/>
      <p:bldP spid="50" grpId="0"/>
      <p:bldP spid="52" grpId="0" animBg="1"/>
      <p:bldP spid="53" grpId="0"/>
      <p:bldP spid="54" grpId="0"/>
      <p:bldP spid="55" grpId="0"/>
      <p:bldP spid="56" grpId="0"/>
      <p:bldP spid="57" grpId="0"/>
      <p:bldP spid="68" grpId="0" animBg="1"/>
      <p:bldP spid="58" grpId="0" animBg="1"/>
      <p:bldP spid="59" grpId="0"/>
      <p:bldP spid="60" grpId="0"/>
      <p:bldP spid="61" grpId="0"/>
      <p:bldP spid="66" grpId="0"/>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3238416499"/>
              </p:ext>
            </p:extLst>
          </p:nvPr>
        </p:nvGraphicFramePr>
        <p:xfrm>
          <a:off x="754911" y="1846898"/>
          <a:ext cx="10400096" cy="4473603"/>
        </p:xfrm>
        <a:graphic>
          <a:graphicData uri="http://schemas.openxmlformats.org/drawingml/2006/table">
            <a:tbl>
              <a:tblPr firstRow="1" bandRow="1">
                <a:tableStyleId>{00A15C55-8517-42AA-B614-E9B94910E393}</a:tableStyleId>
              </a:tblPr>
              <a:tblGrid>
                <a:gridCol w="680484">
                  <a:extLst>
                    <a:ext uri="{9D8B030D-6E8A-4147-A177-3AD203B41FA5}">
                      <a16:colId xmlns:a16="http://schemas.microsoft.com/office/drawing/2014/main" val="2607353726"/>
                    </a:ext>
                  </a:extLst>
                </a:gridCol>
                <a:gridCol w="7113182">
                  <a:extLst>
                    <a:ext uri="{9D8B030D-6E8A-4147-A177-3AD203B41FA5}">
                      <a16:colId xmlns:a16="http://schemas.microsoft.com/office/drawing/2014/main" val="1600817978"/>
                    </a:ext>
                  </a:extLst>
                </a:gridCol>
                <a:gridCol w="1244009">
                  <a:extLst>
                    <a:ext uri="{9D8B030D-6E8A-4147-A177-3AD203B41FA5}">
                      <a16:colId xmlns:a16="http://schemas.microsoft.com/office/drawing/2014/main" val="4128092149"/>
                    </a:ext>
                  </a:extLst>
                </a:gridCol>
                <a:gridCol w="1362421">
                  <a:extLst>
                    <a:ext uri="{9D8B030D-6E8A-4147-A177-3AD203B41FA5}">
                      <a16:colId xmlns:a16="http://schemas.microsoft.com/office/drawing/2014/main" val="2609792770"/>
                    </a:ext>
                  </a:extLst>
                </a:gridCol>
              </a:tblGrid>
              <a:tr h="497067">
                <a:tc>
                  <a:txBody>
                    <a:bodyPr/>
                    <a:lstStyle/>
                    <a:p>
                      <a:endParaRPr lang="en-GB" dirty="0"/>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p>
                  </a:txBody>
                  <a:tcPr>
                    <a:solidFill>
                      <a:schemeClr val="bg1"/>
                    </a:solidFill>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latin typeface="+mn-lt"/>
                        </a:rPr>
                        <a:t>Meine Tante</a:t>
                      </a:r>
                      <a:r>
                        <a:rPr lang="en-GB" sz="2000">
                          <a:solidFill>
                            <a:srgbClr val="115076"/>
                          </a:solidFill>
                          <a:latin typeface="+mn-lt"/>
                          <a:cs typeface="Calibri" panose="020F0502020204030204" pitchFamily="34" charset="0"/>
                        </a:rPr>
                        <a:t> ist sehr nett. Ich</a:t>
                      </a:r>
                      <a:r>
                        <a:rPr lang="en-GB" sz="2000" baseline="0">
                          <a:solidFill>
                            <a:srgbClr val="115076"/>
                          </a:solidFill>
                          <a:latin typeface="+mn-lt"/>
                          <a:cs typeface="Calibri" panose="020F0502020204030204" pitchFamily="34" charset="0"/>
                        </a:rPr>
                        <a:t> gehe mit ... einkaufen.</a:t>
                      </a:r>
                      <a:endParaRPr lang="en-GB" sz="2000" dirty="0">
                        <a:solidFill>
                          <a:srgbClr val="115076"/>
                        </a:solidFill>
                        <a:latin typeface="+mn-lt"/>
                      </a:endParaRPr>
                    </a:p>
                  </a:txBody>
                  <a:tcPr anchor="ctr"/>
                </a:tc>
                <a:tc>
                  <a:txBody>
                    <a:bodyPr/>
                    <a:lstStyle/>
                    <a:p>
                      <a:pPr algn="ctr"/>
                      <a:r>
                        <a:rPr lang="en-GB" sz="2000">
                          <a:solidFill>
                            <a:schemeClr val="accent1">
                              <a:lumMod val="50000"/>
                            </a:schemeClr>
                          </a:solidFill>
                        </a:rPr>
                        <a:t>sie</a:t>
                      </a:r>
                      <a:endParaRPr lang="en-GB" sz="2000" dirty="0">
                        <a:solidFill>
                          <a:schemeClr val="accent1">
                            <a:lumMod val="50000"/>
                          </a:schemeClr>
                        </a:solidFill>
                      </a:endParaRPr>
                    </a:p>
                  </a:txBody>
                  <a:tcPr/>
                </a:tc>
                <a:tc>
                  <a:txBody>
                    <a:bodyPr/>
                    <a:lstStyle/>
                    <a:p>
                      <a:pPr algn="ctr"/>
                      <a:r>
                        <a:rPr lang="en-GB" sz="2000">
                          <a:solidFill>
                            <a:schemeClr val="accent1">
                              <a:lumMod val="50000"/>
                            </a:schemeClr>
                          </a:solidFill>
                        </a:rPr>
                        <a:t>ihr</a:t>
                      </a:r>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latin typeface="+mn-lt"/>
                          <a:cs typeface="Calibri" panose="020F0502020204030204" pitchFamily="34" charset="0"/>
                        </a:rPr>
                        <a:t>Heidi fehlt mir. Ohne</a:t>
                      </a:r>
                      <a:r>
                        <a:rPr lang="en-GB" sz="2000" baseline="0">
                          <a:solidFill>
                            <a:srgbClr val="115076"/>
                          </a:solidFill>
                          <a:latin typeface="+mn-lt"/>
                          <a:cs typeface="Calibri" panose="020F0502020204030204" pitchFamily="34" charset="0"/>
                        </a:rPr>
                        <a:t> ... bin ich traurig.</a:t>
                      </a:r>
                      <a:endParaRPr lang="en-GB" sz="2000" dirty="0">
                        <a:solidFill>
                          <a:srgbClr val="115076"/>
                        </a:solidFill>
                        <a:latin typeface="+mn-lt"/>
                      </a:endParaRPr>
                    </a:p>
                  </a:txBody>
                  <a:tcPr anchor="ctr"/>
                </a:tc>
                <a:tc>
                  <a:txBody>
                    <a:bodyPr/>
                    <a:lstStyle/>
                    <a:p>
                      <a:pPr algn="ctr"/>
                      <a:r>
                        <a:rPr lang="en-GB" sz="2000">
                          <a:solidFill>
                            <a:schemeClr val="accent1">
                              <a:lumMod val="50000"/>
                            </a:schemeClr>
                          </a:solidFill>
                        </a:rPr>
                        <a:t>sie </a:t>
                      </a:r>
                      <a:endParaRPr lang="en-GB" sz="2000" dirty="0">
                        <a:solidFill>
                          <a:schemeClr val="accent1">
                            <a:lumMod val="50000"/>
                          </a:schemeClr>
                        </a:solidFill>
                      </a:endParaRPr>
                    </a:p>
                  </a:txBody>
                  <a:tcPr/>
                </a:tc>
                <a:tc>
                  <a:txBody>
                    <a:bodyPr/>
                    <a:lstStyle/>
                    <a:p>
                      <a:pPr algn="ctr"/>
                      <a:r>
                        <a:rPr lang="en-GB" sz="2000">
                          <a:solidFill>
                            <a:schemeClr val="accent1">
                              <a:lumMod val="50000"/>
                            </a:schemeClr>
                          </a:solidFill>
                        </a:rPr>
                        <a:t>ihr</a:t>
                      </a:r>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latin typeface="+mn-lt"/>
                        </a:rPr>
                        <a:t>Meine</a:t>
                      </a:r>
                      <a:r>
                        <a:rPr lang="en-GB" sz="2000" baseline="0">
                          <a:solidFill>
                            <a:srgbClr val="115076"/>
                          </a:solidFill>
                          <a:latin typeface="+mn-lt"/>
                        </a:rPr>
                        <a:t> Schwester Mia </a:t>
                      </a:r>
                      <a:r>
                        <a:rPr lang="en-GB" sz="2000">
                          <a:solidFill>
                            <a:srgbClr val="115076"/>
                          </a:solidFill>
                          <a:latin typeface="+mn-lt"/>
                        </a:rPr>
                        <a:t>macht</a:t>
                      </a:r>
                      <a:r>
                        <a:rPr lang="en-GB" sz="2000" baseline="0">
                          <a:solidFill>
                            <a:srgbClr val="115076"/>
                          </a:solidFill>
                          <a:latin typeface="+mn-lt"/>
                        </a:rPr>
                        <a:t> viel f</a:t>
                      </a:r>
                      <a:r>
                        <a:rPr lang="en-GB" sz="2000" baseline="0">
                          <a:solidFill>
                            <a:srgbClr val="115076"/>
                          </a:solidFill>
                          <a:latin typeface="+mn-lt"/>
                          <a:cs typeface="Calibri" panose="020F0502020204030204" pitchFamily="34" charset="0"/>
                        </a:rPr>
                        <a:t>ür ... .</a:t>
                      </a:r>
                      <a:endParaRPr lang="en-GB" sz="2000" dirty="0">
                        <a:solidFill>
                          <a:srgbClr val="115076"/>
                        </a:solidFill>
                        <a:latin typeface="+mn-lt"/>
                      </a:endParaRPr>
                    </a:p>
                  </a:txBody>
                  <a:tcPr anchor="ctr"/>
                </a:tc>
                <a:tc>
                  <a:txBody>
                    <a:bodyPr/>
                    <a:lstStyle/>
                    <a:p>
                      <a:pPr algn="ctr"/>
                      <a:r>
                        <a:rPr lang="en-GB" sz="2000">
                          <a:solidFill>
                            <a:schemeClr val="accent1">
                              <a:lumMod val="50000"/>
                            </a:schemeClr>
                          </a:solidFill>
                        </a:rPr>
                        <a:t>mich </a:t>
                      </a:r>
                    </a:p>
                  </a:txBody>
                  <a:tcPr/>
                </a:tc>
                <a:tc>
                  <a:txBody>
                    <a:bodyPr/>
                    <a:lstStyle/>
                    <a:p>
                      <a:pPr algn="ctr"/>
                      <a:r>
                        <a:rPr lang="en-GB" sz="2000">
                          <a:solidFill>
                            <a:schemeClr val="accent1">
                              <a:lumMod val="50000"/>
                            </a:schemeClr>
                          </a:solidFill>
                        </a:rPr>
                        <a:t>mir</a:t>
                      </a:r>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latin typeface="+mn-lt"/>
                        </a:rPr>
                        <a:t>Sie</a:t>
                      </a:r>
                      <a:r>
                        <a:rPr lang="en-GB" sz="2000" baseline="0">
                          <a:solidFill>
                            <a:srgbClr val="115076"/>
                          </a:solidFill>
                          <a:latin typeface="+mn-lt"/>
                        </a:rPr>
                        <a:t> wird ein Geschenk von ... bekommen.</a:t>
                      </a:r>
                      <a:endParaRPr lang="en-GB" sz="2000" dirty="0">
                        <a:solidFill>
                          <a:srgbClr val="115076"/>
                        </a:solidFill>
                        <a:latin typeface="+mn-lt"/>
                      </a:endParaRPr>
                    </a:p>
                  </a:txBody>
                  <a:tcPr anchor="ctr"/>
                </a:tc>
                <a:tc>
                  <a:txBody>
                    <a:bodyPr/>
                    <a:lstStyle/>
                    <a:p>
                      <a:pPr algn="ctr"/>
                      <a:r>
                        <a:rPr lang="en-GB" sz="2000">
                          <a:solidFill>
                            <a:schemeClr val="accent1">
                              <a:lumMod val="50000"/>
                            </a:schemeClr>
                          </a:solidFill>
                        </a:rPr>
                        <a:t>mich</a:t>
                      </a:r>
                      <a:endParaRPr lang="en-GB" sz="2000" dirty="0">
                        <a:solidFill>
                          <a:schemeClr val="accent1">
                            <a:lumMod val="50000"/>
                          </a:schemeClr>
                        </a:solidFill>
                      </a:endParaRPr>
                    </a:p>
                  </a:txBody>
                  <a:tcPr/>
                </a:tc>
                <a:tc>
                  <a:txBody>
                    <a:bodyPr/>
                    <a:lstStyle/>
                    <a:p>
                      <a:pPr algn="ctr"/>
                      <a:r>
                        <a:rPr lang="en-GB" sz="2000">
                          <a:solidFill>
                            <a:schemeClr val="accent1">
                              <a:lumMod val="50000"/>
                            </a:schemeClr>
                          </a:solidFill>
                        </a:rPr>
                        <a:t>mir</a:t>
                      </a:r>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latin typeface="+mn-lt"/>
                        </a:rPr>
                        <a:t>Ich soll mit </a:t>
                      </a:r>
                      <a:r>
                        <a:rPr lang="en-GB" sz="2000" baseline="0">
                          <a:solidFill>
                            <a:srgbClr val="115076"/>
                          </a:solidFill>
                          <a:latin typeface="+mn-lt"/>
                          <a:cs typeface="Calibri" panose="020F0502020204030204" pitchFamily="34" charset="0"/>
                        </a:rPr>
                        <a:t>... in die Stadt gehen.</a:t>
                      </a:r>
                      <a:endParaRPr lang="en-GB" sz="2000" dirty="0">
                        <a:solidFill>
                          <a:srgbClr val="115076"/>
                        </a:solidFill>
                        <a:latin typeface="+mn-lt"/>
                      </a:endParaRPr>
                    </a:p>
                  </a:txBody>
                  <a:tcPr anchor="ctr"/>
                </a:tc>
                <a:tc>
                  <a:txBody>
                    <a:bodyPr/>
                    <a:lstStyle/>
                    <a:p>
                      <a:pPr algn="ctr"/>
                      <a:r>
                        <a:rPr lang="en-GB" sz="2000">
                          <a:solidFill>
                            <a:schemeClr val="accent1">
                              <a:lumMod val="50000"/>
                            </a:schemeClr>
                          </a:solidFill>
                        </a:rPr>
                        <a:t>dich</a:t>
                      </a:r>
                    </a:p>
                  </a:txBody>
                  <a:tcPr/>
                </a:tc>
                <a:tc>
                  <a:txBody>
                    <a:bodyPr/>
                    <a:lstStyle/>
                    <a:p>
                      <a:pPr algn="ctr"/>
                      <a:r>
                        <a:rPr lang="en-GB" sz="2000">
                          <a:solidFill>
                            <a:schemeClr val="accent1">
                              <a:lumMod val="50000"/>
                            </a:schemeClr>
                          </a:solidFill>
                        </a:rPr>
                        <a:t>dir</a:t>
                      </a:r>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rgbClr val="115076"/>
                          </a:solidFill>
                          <a:latin typeface="+mn-lt"/>
                        </a:rPr>
                        <a:t>Ich habe eine Frage f</a:t>
                      </a:r>
                      <a:r>
                        <a:rPr lang="en-GB" sz="2000" baseline="0">
                          <a:solidFill>
                            <a:srgbClr val="115076"/>
                          </a:solidFill>
                          <a:latin typeface="+mn-lt"/>
                          <a:cs typeface="Calibri" panose="020F0502020204030204" pitchFamily="34" charset="0"/>
                        </a:rPr>
                        <a:t>ür ... . Was jetzt?</a:t>
                      </a:r>
                      <a:endParaRPr lang="en-GB" sz="2000" dirty="0">
                        <a:solidFill>
                          <a:srgbClr val="115076"/>
                        </a:solidFill>
                        <a:latin typeface="+mn-lt"/>
                      </a:endParaRPr>
                    </a:p>
                  </a:txBody>
                  <a:tcPr anchor="ctr"/>
                </a:tc>
                <a:tc>
                  <a:txBody>
                    <a:bodyPr/>
                    <a:lstStyle/>
                    <a:p>
                      <a:pPr algn="ctr"/>
                      <a:r>
                        <a:rPr lang="en-GB" sz="2000">
                          <a:solidFill>
                            <a:schemeClr val="accent1">
                              <a:lumMod val="50000"/>
                            </a:schemeClr>
                          </a:solidFill>
                        </a:rPr>
                        <a:t>dich</a:t>
                      </a:r>
                      <a:endParaRPr lang="en-GB" sz="2000" dirty="0">
                        <a:solidFill>
                          <a:schemeClr val="accent1">
                            <a:lumMod val="50000"/>
                          </a:schemeClr>
                        </a:solidFill>
                      </a:endParaRPr>
                    </a:p>
                  </a:txBody>
                  <a:tcPr/>
                </a:tc>
                <a:tc>
                  <a:txBody>
                    <a:bodyPr/>
                    <a:lstStyle/>
                    <a:p>
                      <a:pPr algn="ctr"/>
                      <a:r>
                        <a:rPr lang="en-GB" sz="2000">
                          <a:solidFill>
                            <a:schemeClr val="accent1">
                              <a:lumMod val="50000"/>
                            </a:schemeClr>
                          </a:solidFill>
                        </a:rPr>
                        <a:t>dir</a:t>
                      </a:r>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115076"/>
                          </a:solidFill>
                          <a:latin typeface="+mn-lt"/>
                        </a:rPr>
                        <a:t>Mein Freund Hans ist auch sehr nett.</a:t>
                      </a:r>
                      <a:r>
                        <a:rPr lang="en-GB" sz="2000" baseline="0">
                          <a:solidFill>
                            <a:srgbClr val="115076"/>
                          </a:solidFill>
                          <a:latin typeface="+mn-lt"/>
                        </a:rPr>
                        <a:t> Diese SMS ist von ... </a:t>
                      </a:r>
                      <a:endParaRPr lang="en-GB" sz="2000" dirty="0">
                        <a:solidFill>
                          <a:srgbClr val="115076"/>
                        </a:solidFill>
                        <a:latin typeface="+mn-lt"/>
                      </a:endParaRPr>
                    </a:p>
                  </a:txBody>
                  <a:tcPr anchor="ctr"/>
                </a:tc>
                <a:tc>
                  <a:txBody>
                    <a:bodyPr/>
                    <a:lstStyle/>
                    <a:p>
                      <a:pPr algn="ctr"/>
                      <a:r>
                        <a:rPr lang="en-GB" sz="2000">
                          <a:solidFill>
                            <a:schemeClr val="accent1">
                              <a:lumMod val="50000"/>
                            </a:schemeClr>
                          </a:solidFill>
                        </a:rPr>
                        <a:t>ihn</a:t>
                      </a:r>
                      <a:endParaRPr lang="en-GB" sz="2000" dirty="0">
                        <a:solidFill>
                          <a:schemeClr val="accent1">
                            <a:lumMod val="50000"/>
                          </a:schemeClr>
                        </a:solidFill>
                      </a:endParaRPr>
                    </a:p>
                  </a:txBody>
                  <a:tcPr/>
                </a:tc>
                <a:tc>
                  <a:txBody>
                    <a:bodyPr/>
                    <a:lstStyle/>
                    <a:p>
                      <a:pPr algn="ctr"/>
                      <a:r>
                        <a:rPr lang="en-GB" sz="2000">
                          <a:solidFill>
                            <a:schemeClr val="accent1">
                              <a:lumMod val="50000"/>
                            </a:schemeClr>
                          </a:solidFill>
                        </a:rPr>
                        <a:t>ihm</a:t>
                      </a:r>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rgbClr val="115076"/>
                          </a:solidFill>
                          <a:latin typeface="+mn-lt"/>
                        </a:rPr>
                        <a:t>Er </a:t>
                      </a:r>
                      <a:r>
                        <a:rPr lang="en-GB" sz="2000" baseline="0">
                          <a:solidFill>
                            <a:srgbClr val="115076"/>
                          </a:solidFill>
                          <a:latin typeface="+mn-lt"/>
                        </a:rPr>
                        <a:t>ist wieder krank. Ich arbeite im Unterricht ohne ... .</a:t>
                      </a:r>
                      <a:endParaRPr lang="en-GB" sz="2000" dirty="0">
                        <a:solidFill>
                          <a:srgbClr val="115076"/>
                        </a:solidFill>
                        <a:latin typeface="+mn-lt"/>
                      </a:endParaRPr>
                    </a:p>
                  </a:txBody>
                  <a:tcPr anchor="ctr"/>
                </a:tc>
                <a:tc>
                  <a:txBody>
                    <a:bodyPr/>
                    <a:lstStyle/>
                    <a:p>
                      <a:pPr algn="ctr"/>
                      <a:r>
                        <a:rPr lang="en-GB" sz="2000">
                          <a:solidFill>
                            <a:schemeClr val="accent1">
                              <a:lumMod val="50000"/>
                            </a:schemeClr>
                          </a:solidFill>
                        </a:rPr>
                        <a:t>ihn</a:t>
                      </a:r>
                      <a:endParaRPr lang="en-GB" sz="2000" dirty="0">
                        <a:solidFill>
                          <a:schemeClr val="accent1">
                            <a:lumMod val="50000"/>
                          </a:schemeClr>
                        </a:solidFill>
                      </a:endParaRPr>
                    </a:p>
                  </a:txBody>
                  <a:tcPr/>
                </a:tc>
                <a:tc>
                  <a:txBody>
                    <a:bodyPr/>
                    <a:lstStyle/>
                    <a:p>
                      <a:pPr algn="ctr"/>
                      <a:r>
                        <a:rPr lang="en-GB" sz="2000">
                          <a:solidFill>
                            <a:schemeClr val="accent1">
                              <a:lumMod val="50000"/>
                            </a:schemeClr>
                          </a:solidFill>
                        </a:rPr>
                        <a:t>ihm</a:t>
                      </a:r>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Grammatik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180000" y="1434223"/>
            <a:ext cx="115689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Listen and</a:t>
            </a:r>
            <a:r>
              <a:rPr kumimoji="0" lang="en-US"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c</a:t>
            </a:r>
            <a:r>
              <a:rPr kumimoji="0" lang="en-US"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hoose</a:t>
            </a:r>
            <a:r>
              <a:rPr kumimoji="0" lang="en-US" sz="2000" b="0" i="0" u="none" strike="noStrike" kern="1200" cap="none" spc="0" normalizeH="0" noProof="0">
                <a:ln>
                  <a:noFill/>
                </a:ln>
                <a:solidFill>
                  <a:srgbClr val="4472C4">
                    <a:lumMod val="50000"/>
                  </a:srgbClr>
                </a:solidFill>
                <a:effectLst/>
                <a:uLnTx/>
                <a:uFillTx/>
                <a:latin typeface="Century Gothic" panose="020F0302020204030204"/>
                <a:ea typeface="+mn-ea"/>
                <a:cs typeface="+mn-cs"/>
              </a:rPr>
              <a:t> the correct form of the pronoun to fill the gap in each sentence.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1515218" y="2471679"/>
            <a:ext cx="6424083" cy="274548"/>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57659676-FF91-E744-A53B-2FB8359C68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7675" y="2426293"/>
            <a:ext cx="282522" cy="294294"/>
          </a:xfrm>
          <a:prstGeom prst="rect">
            <a:avLst/>
          </a:prstGeom>
        </p:spPr>
      </p:pic>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1455929" y="2913695"/>
            <a:ext cx="6640286" cy="392573"/>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89063457-6FB4-0F49-BA86-BE890AC7F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1059" y="2931783"/>
            <a:ext cx="282522" cy="294294"/>
          </a:xfrm>
          <a:prstGeom prst="rect">
            <a:avLst/>
          </a:prstGeom>
        </p:spPr>
      </p:pic>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1462351" y="3460563"/>
            <a:ext cx="4842013"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EF662689-2FD9-C34C-966B-BF198EDE2E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1059" y="3449078"/>
            <a:ext cx="282522" cy="294294"/>
          </a:xfrm>
          <a:prstGeom prst="rect">
            <a:avLst/>
          </a:prstGeom>
        </p:spPr>
      </p:pic>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1515218" y="3903763"/>
            <a:ext cx="5291982"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67DE927D-B684-4E4C-B1E7-D9412F7A76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7675" y="3940864"/>
            <a:ext cx="282522" cy="294294"/>
          </a:xfrm>
          <a:prstGeom prst="rect">
            <a:avLst/>
          </a:prstGeom>
        </p:spPr>
      </p:pic>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1455929" y="4436716"/>
            <a:ext cx="4229285"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E63036D-0C5D-A948-8471-290BEC4FEA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3766" y="4451452"/>
            <a:ext cx="282522" cy="294294"/>
          </a:xfrm>
          <a:prstGeom prst="rect">
            <a:avLst/>
          </a:prstGeom>
        </p:spPr>
      </p:pic>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1462351" y="4967925"/>
            <a:ext cx="4842013"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309AB055-15F8-2F45-856E-A6F218E76C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1059" y="4934727"/>
            <a:ext cx="282522" cy="294294"/>
          </a:xfrm>
          <a:prstGeom prst="rect">
            <a:avLst/>
          </a:prstGeom>
        </p:spPr>
      </p:pic>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1521892" y="5415229"/>
            <a:ext cx="6877829"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86E83B85-BDB0-D84C-8AB3-BE6BEEFCF8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9313" y="5444756"/>
            <a:ext cx="282522" cy="294294"/>
          </a:xfrm>
          <a:prstGeom prst="rect">
            <a:avLst/>
          </a:prstGeom>
        </p:spPr>
      </p:pic>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1515218" y="5928353"/>
            <a:ext cx="6866194" cy="374722"/>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6648AC49-2E03-094D-97A1-9268DC8B13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1059" y="5928353"/>
            <a:ext cx="282522" cy="294294"/>
          </a:xfrm>
          <a:prstGeom prst="rect">
            <a:avLst/>
          </a:prstGeom>
        </p:spPr>
      </p:pic>
      <p:sp>
        <p:nvSpPr>
          <p:cNvPr id="32" name="Action Button: Custom 16">
            <a:hlinkClick r:id="" action="ppaction://noaction" highlightClick="1">
              <a:snd r:embed="rId5" name="9.1.2.4 Slide 13 1.wav"/>
            </a:hlinkClick>
            <a:extLst>
              <a:ext uri="{FF2B5EF4-FFF2-40B4-BE49-F238E27FC236}">
                <a16:creationId xmlns:a16="http://schemas.microsoft.com/office/drawing/2014/main" id="{D2B1EA48-40BB-4F68-A104-4A8B31B4D4BB}"/>
              </a:ext>
            </a:extLst>
          </p:cNvPr>
          <p:cNvSpPr/>
          <p:nvPr/>
        </p:nvSpPr>
        <p:spPr>
          <a:xfrm>
            <a:off x="908459" y="2416718"/>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6" name="9.1.2.4 Slide 13 2.wav"/>
            </a:hlinkClick>
            <a:extLst>
              <a:ext uri="{FF2B5EF4-FFF2-40B4-BE49-F238E27FC236}">
                <a16:creationId xmlns:a16="http://schemas.microsoft.com/office/drawing/2014/main" id="{86670C6F-0031-4B33-8535-0B32F1075618}"/>
              </a:ext>
            </a:extLst>
          </p:cNvPr>
          <p:cNvSpPr/>
          <p:nvPr/>
        </p:nvSpPr>
        <p:spPr>
          <a:xfrm>
            <a:off x="908459" y="2899960"/>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7" name="9.1.2.4 Slide 13 3.wav"/>
            </a:hlinkClick>
            <a:extLst>
              <a:ext uri="{FF2B5EF4-FFF2-40B4-BE49-F238E27FC236}">
                <a16:creationId xmlns:a16="http://schemas.microsoft.com/office/drawing/2014/main" id="{1AEF7932-ED2E-4DD4-B6F3-44931C9B4D42}"/>
              </a:ext>
            </a:extLst>
          </p:cNvPr>
          <p:cNvSpPr/>
          <p:nvPr/>
        </p:nvSpPr>
        <p:spPr>
          <a:xfrm>
            <a:off x="908459" y="341044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8" name="9.1.2.4 Slide 13 4.wav"/>
            </a:hlinkClick>
            <a:extLst>
              <a:ext uri="{FF2B5EF4-FFF2-40B4-BE49-F238E27FC236}">
                <a16:creationId xmlns:a16="http://schemas.microsoft.com/office/drawing/2014/main" id="{94BC66DA-7CDF-4759-B490-8954E1259003}"/>
              </a:ext>
            </a:extLst>
          </p:cNvPr>
          <p:cNvSpPr/>
          <p:nvPr/>
        </p:nvSpPr>
        <p:spPr>
          <a:xfrm>
            <a:off x="908459" y="3915266"/>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9.1.2.4 Slide 13 5.wav"/>
            </a:hlinkClick>
            <a:extLst>
              <a:ext uri="{FF2B5EF4-FFF2-40B4-BE49-F238E27FC236}">
                <a16:creationId xmlns:a16="http://schemas.microsoft.com/office/drawing/2014/main" id="{F1C9904E-40A0-41A6-988C-0B50785DACB5}"/>
              </a:ext>
            </a:extLst>
          </p:cNvPr>
          <p:cNvSpPr/>
          <p:nvPr/>
        </p:nvSpPr>
        <p:spPr>
          <a:xfrm>
            <a:off x="908459" y="442009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7" name="Action Button: Custom 16">
            <a:hlinkClick r:id="" action="ppaction://noaction" highlightClick="1">
              <a:snd r:embed="rId10" name="9.1.2.4 Slide 13 6.wav"/>
            </a:hlinkClick>
            <a:extLst>
              <a:ext uri="{FF2B5EF4-FFF2-40B4-BE49-F238E27FC236}">
                <a16:creationId xmlns:a16="http://schemas.microsoft.com/office/drawing/2014/main" id="{C7C2F787-6D11-4287-A3C6-EEC152BD392F}"/>
              </a:ext>
            </a:extLst>
          </p:cNvPr>
          <p:cNvSpPr/>
          <p:nvPr/>
        </p:nvSpPr>
        <p:spPr>
          <a:xfrm>
            <a:off x="908459" y="489786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8" name="Action Button: Custom 16">
            <a:hlinkClick r:id="" action="ppaction://noaction" highlightClick="1">
              <a:snd r:embed="rId11" name="9.1.2.4 Slide 13 7.wav"/>
            </a:hlinkClick>
            <a:extLst>
              <a:ext uri="{FF2B5EF4-FFF2-40B4-BE49-F238E27FC236}">
                <a16:creationId xmlns:a16="http://schemas.microsoft.com/office/drawing/2014/main" id="{1FAB9E34-96F8-4EBA-82C2-5A64F9E98DEB}"/>
              </a:ext>
            </a:extLst>
          </p:cNvPr>
          <p:cNvSpPr/>
          <p:nvPr/>
        </p:nvSpPr>
        <p:spPr>
          <a:xfrm>
            <a:off x="908459" y="5381111"/>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9" name="Action Button: Custom 16">
            <a:hlinkClick r:id="" action="ppaction://noaction" highlightClick="1">
              <a:snd r:embed="rId12" name="9.1.2.4 Slide 13 8.wav"/>
            </a:hlinkClick>
            <a:extLst>
              <a:ext uri="{FF2B5EF4-FFF2-40B4-BE49-F238E27FC236}">
                <a16:creationId xmlns:a16="http://schemas.microsoft.com/office/drawing/2014/main" id="{C67A306D-D1B6-4E24-BA10-AB54D9801FEB}"/>
              </a:ext>
            </a:extLst>
          </p:cNvPr>
          <p:cNvSpPr/>
          <p:nvPr/>
        </p:nvSpPr>
        <p:spPr>
          <a:xfrm>
            <a:off x="908459" y="588048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0" name="Picture 39"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4514"/>
            <a:ext cx="6807200" cy="869950"/>
          </a:xfrm>
          <a:prstGeom prst="rect">
            <a:avLst/>
          </a:prstGeom>
        </p:spPr>
      </p:pic>
      <p:sp>
        <p:nvSpPr>
          <p:cNvPr id="41" name="TextBox 40"/>
          <p:cNvSpPr txBox="1"/>
          <p:nvPr/>
        </p:nvSpPr>
        <p:spPr>
          <a:xfrm>
            <a:off x="-2" y="327816"/>
            <a:ext cx="6517759" cy="461665"/>
          </a:xfrm>
          <a:prstGeom prst="rect">
            <a:avLst/>
          </a:prstGeom>
          <a:noFill/>
        </p:spPr>
        <p:txBody>
          <a:bodyPr wrap="square" rtlCol="0">
            <a:spAutoFit/>
          </a:bodyPr>
          <a:lstStyle/>
          <a:p>
            <a:pPr algn="l"/>
            <a:r>
              <a:rPr lang="en-GB" sz="2400">
                <a:solidFill>
                  <a:schemeClr val="bg1"/>
                </a:solidFill>
              </a:rPr>
              <a:t>Wolfgang redet wieder mit Mehmet!</a:t>
            </a:r>
            <a:endParaRPr lang="en-GB" sz="2400" dirty="0">
              <a:solidFill>
                <a:schemeClr val="bg1"/>
              </a:solidFill>
            </a:endParaRPr>
          </a:p>
        </p:txBody>
      </p:sp>
      <p:pic>
        <p:nvPicPr>
          <p:cNvPr id="42" name="Picture 41" descr="A picture containing text&#10;&#10;Description automatically generated">
            <a:extLst>
              <a:ext uri="{FF2B5EF4-FFF2-40B4-BE49-F238E27FC236}">
                <a16:creationId xmlns:a16="http://schemas.microsoft.com/office/drawing/2014/main" id="{8801CFEF-F9E7-4666-B022-1BAAA253126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51951" y="-18936"/>
            <a:ext cx="1196985" cy="1223719"/>
          </a:xfrm>
          <a:prstGeom prst="rect">
            <a:avLst/>
          </a:prstGeom>
        </p:spPr>
      </p:pic>
      <p:pic>
        <p:nvPicPr>
          <p:cNvPr id="43" name="Picture 42" descr="A picture containing text, vector graphics&#10;&#10;Description automatically generated">
            <a:extLst>
              <a:ext uri="{FF2B5EF4-FFF2-40B4-BE49-F238E27FC236}">
                <a16:creationId xmlns:a16="http://schemas.microsoft.com/office/drawing/2014/main" id="{5DFC2BBB-92F5-4762-8D27-4667D195C4E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427131" y="-18936"/>
            <a:ext cx="971552" cy="1312851"/>
          </a:xfrm>
          <a:prstGeom prst="rect">
            <a:avLst/>
          </a:prstGeom>
        </p:spPr>
      </p:pic>
      <p:pic>
        <p:nvPicPr>
          <p:cNvPr id="44" name="Picture 2" descr="http://www.clker.com/cliparts/9/7/2/5/12236130811265148789shokunin_modern_touch_phone_mobile.svg.med.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rot="2125702">
            <a:off x="8948499" y="340343"/>
            <a:ext cx="425737" cy="823648"/>
          </a:xfrm>
          <a:prstGeom prst="rect">
            <a:avLst/>
          </a:prstGeom>
          <a:noFill/>
          <a:extLst>
            <a:ext uri="{909E8E84-426E-40DD-AFC4-6F175D3DCCD1}">
              <a14:hiddenFill xmlns:a14="http://schemas.microsoft.com/office/drawing/2010/main">
                <a:solidFill>
                  <a:srgbClr val="FFFFFF"/>
                </a:solidFill>
              </a14:hiddenFill>
            </a:ext>
          </a:extLst>
        </p:spPr>
      </p:pic>
      <p:sp>
        <p:nvSpPr>
          <p:cNvPr id="45" name="Rounded Rectangular Callout 44"/>
          <p:cNvSpPr/>
          <p:nvPr/>
        </p:nvSpPr>
        <p:spPr>
          <a:xfrm>
            <a:off x="480491" y="1947569"/>
            <a:ext cx="10948935" cy="327868"/>
          </a:xfrm>
          <a:prstGeom prst="wedgeRoundRectCallout">
            <a:avLst>
              <a:gd name="adj1" fmla="val -16507"/>
              <a:gd name="adj2" fmla="val -84835"/>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a:t>
            </a:r>
            <a:r>
              <a:rPr lang="en-GB" sz="2000" b="1" dirty="0" err="1">
                <a:solidFill>
                  <a:prstClr val="white"/>
                </a:solidFill>
                <a:latin typeface="Century Gothic" panose="020F0302020204030204"/>
              </a:rPr>
              <a:t>ohne</a:t>
            </a:r>
            <a:r>
              <a:rPr lang="en-GB" sz="2000" dirty="0">
                <a:solidFill>
                  <a:prstClr val="white"/>
                </a:solidFill>
                <a:latin typeface="Century Gothic" panose="020F0302020204030204"/>
              </a:rPr>
              <a:t> and </a:t>
            </a:r>
            <a:r>
              <a:rPr lang="en-GB" sz="2000" b="1" dirty="0" err="1">
                <a:solidFill>
                  <a:prstClr val="white"/>
                </a:solidFill>
              </a:rPr>
              <a:t>f</a:t>
            </a:r>
            <a:r>
              <a:rPr lang="en-GB" sz="2000" b="1" dirty="0" err="1">
                <a:solidFill>
                  <a:prstClr val="white"/>
                </a:solidFill>
                <a:cs typeface="Calibri" panose="020F0502020204030204" pitchFamily="34" charset="0"/>
              </a:rPr>
              <a:t>ür</a:t>
            </a:r>
            <a:r>
              <a:rPr lang="en-GB" sz="2000" dirty="0">
                <a:solidFill>
                  <a:prstClr val="white"/>
                </a:solidFill>
                <a:cs typeface="Calibri" panose="020F0502020204030204" pitchFamily="34" charset="0"/>
              </a:rPr>
              <a:t> are followed by R2; </a:t>
            </a:r>
            <a:r>
              <a:rPr lang="en-GB" sz="2000" b="1" dirty="0" err="1">
                <a:solidFill>
                  <a:prstClr val="white"/>
                </a:solidFill>
                <a:cs typeface="Calibri" panose="020F0502020204030204" pitchFamily="34" charset="0"/>
              </a:rPr>
              <a:t>mit</a:t>
            </a:r>
            <a:r>
              <a:rPr lang="en-GB" sz="2000" dirty="0">
                <a:solidFill>
                  <a:prstClr val="white"/>
                </a:solidFill>
                <a:cs typeface="Calibri" panose="020F0502020204030204" pitchFamily="34" charset="0"/>
              </a:rPr>
              <a:t> and </a:t>
            </a:r>
            <a:r>
              <a:rPr lang="en-GB" sz="2000" b="1" dirty="0">
                <a:solidFill>
                  <a:prstClr val="white"/>
                </a:solidFill>
                <a:cs typeface="Calibri" panose="020F0502020204030204" pitchFamily="34" charset="0"/>
              </a:rPr>
              <a:t>von</a:t>
            </a:r>
            <a:r>
              <a:rPr lang="en-GB" sz="2000" dirty="0">
                <a:solidFill>
                  <a:prstClr val="white"/>
                </a:solidFill>
                <a:cs typeface="Calibri" panose="020F0502020204030204" pitchFamily="34" charset="0"/>
              </a:rPr>
              <a:t> are followed by R3!</a:t>
            </a:r>
            <a:endParaRPr kumimoji="0" lang="en-GB" sz="2000" b="0"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78464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4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2" y="294041"/>
            <a:ext cx="6967249" cy="869950"/>
          </a:xfrm>
          <a:prstGeom prst="rect">
            <a:avLst/>
          </a:prstGeom>
        </p:spPr>
      </p:pic>
      <p:sp>
        <p:nvSpPr>
          <p:cNvPr id="4" name="Title 3"/>
          <p:cNvSpPr>
            <a:spLocks noGrp="1"/>
          </p:cNvSpPr>
          <p:nvPr>
            <p:ph type="title"/>
          </p:nvPr>
        </p:nvSpPr>
        <p:spPr>
          <a:xfrm>
            <a:off x="0" y="294041"/>
            <a:ext cx="6456784" cy="707849"/>
          </a:xfrm>
        </p:spPr>
        <p:txBody>
          <a:bodyPr>
            <a:normAutofit/>
          </a:bodyPr>
          <a:lstStyle/>
          <a:p>
            <a:r>
              <a:rPr lang="en-GB" sz="3600" b="1">
                <a:solidFill>
                  <a:schemeClr val="bg1"/>
                </a:solidFill>
              </a:rPr>
              <a:t>Possessive adjectives [R2]</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03999" y="1298967"/>
            <a:ext cx="11647239" cy="707886"/>
          </a:xfrm>
          <a:prstGeom prst="rect">
            <a:avLst/>
          </a:prstGeom>
          <a:noFill/>
        </p:spPr>
        <p:txBody>
          <a:bodyPr wrap="square" rtlCol="0">
            <a:spAutoFit/>
          </a:bodyPr>
          <a:lstStyle/>
          <a:p>
            <a:pPr lvl="0">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 you know, after the</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prepositions </a:t>
            </a:r>
            <a:r>
              <a:rPr kumimoji="0" lang="en-US" sz="2000" b="1"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ohne</a:t>
            </a:r>
            <a:r>
              <a:rPr kumimoji="0" lang="en-US" sz="2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0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[without] and </a:t>
            </a:r>
            <a:r>
              <a:rPr kumimoji="0" lang="en-US" sz="2000" b="1" i="0" u="none" strike="noStrike" kern="1200" cap="none" spc="0" normalizeH="0" noProof="0" dirty="0" err="1">
                <a:ln>
                  <a:noFill/>
                </a:ln>
                <a:solidFill>
                  <a:srgbClr val="4472C4">
                    <a:lumMod val="50000"/>
                  </a:srgbClr>
                </a:solidFill>
                <a:effectLst/>
                <a:uLnTx/>
                <a:uFillTx/>
              </a:rPr>
              <a:t>f</a:t>
            </a:r>
            <a:r>
              <a:rPr kumimoji="0" lang="en-US" sz="2000" b="1" i="0" u="none" strike="noStrike" kern="1200" cap="none" spc="0" normalizeH="0" noProof="0" dirty="0" err="1">
                <a:ln>
                  <a:noFill/>
                </a:ln>
                <a:solidFill>
                  <a:srgbClr val="4472C4">
                    <a:lumMod val="50000"/>
                  </a:srgbClr>
                </a:solidFill>
                <a:effectLst/>
                <a:uLnTx/>
                <a:uFillTx/>
                <a:cs typeface="Calibri" panose="020F0502020204030204" pitchFamily="34" charset="0"/>
              </a:rPr>
              <a:t>ür</a:t>
            </a:r>
            <a:r>
              <a:rPr kumimoji="0" lang="en-US" sz="2000" b="1" i="0" u="none" strike="noStrike" kern="1200" cap="none" spc="0" normalizeH="0" noProof="0" dirty="0">
                <a:ln>
                  <a:noFill/>
                </a:ln>
                <a:solidFill>
                  <a:srgbClr val="4472C4">
                    <a:lumMod val="50000"/>
                  </a:srgbClr>
                </a:solidFill>
                <a:effectLst/>
                <a:uLnTx/>
                <a:uFillTx/>
                <a:cs typeface="Calibri" panose="020F0502020204030204" pitchFamily="34" charset="0"/>
              </a:rPr>
              <a:t> </a:t>
            </a:r>
            <a:r>
              <a:rPr kumimoji="0" lang="en-US" sz="2000" i="0" u="none" strike="noStrike" kern="1200" cap="none" spc="0" normalizeH="0" noProof="0" dirty="0">
                <a:ln>
                  <a:noFill/>
                </a:ln>
                <a:solidFill>
                  <a:srgbClr val="4472C4">
                    <a:lumMod val="50000"/>
                  </a:srgbClr>
                </a:solidFill>
                <a:effectLst/>
                <a:uLnTx/>
                <a:uFillTx/>
                <a:cs typeface="Calibri" panose="020F0502020204030204" pitchFamily="34" charset="0"/>
              </a:rPr>
              <a:t>[for], </a:t>
            </a:r>
            <a:r>
              <a:rPr kumimoji="0" lang="en-US" sz="2000" i="0" u="none" strike="noStrike" kern="1200" cap="none" spc="0" normalizeH="0" baseline="0" noProof="0" dirty="0">
                <a:ln>
                  <a:noFill/>
                </a:ln>
                <a:solidFill>
                  <a:srgbClr val="4472C4">
                    <a:lumMod val="50000"/>
                  </a:srgbClr>
                </a:solidFill>
                <a:effectLst/>
                <a:uLnTx/>
                <a:uFillTx/>
                <a:latin typeface="Century Gothic" panose="020F0302020204030204"/>
              </a:rPr>
              <a:t>we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 the </a:t>
            </a:r>
            <a:r>
              <a:rPr lang="en-US" sz="2000" b="1" u="sng" dirty="0">
                <a:solidFill>
                  <a:srgbClr val="4472C4">
                    <a:lumMod val="50000"/>
                  </a:srgbClr>
                </a:solidFill>
              </a:rPr>
              <a:t>direct</a:t>
            </a:r>
            <a:r>
              <a:rPr lang="en-US" sz="2000" dirty="0">
                <a:solidFill>
                  <a:srgbClr val="4472C4">
                    <a:lumMod val="50000"/>
                  </a:srgbClr>
                </a:solidFill>
              </a:rPr>
              <a:t> object [R2 – accusative]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case. The endings on the possessive</a:t>
            </a:r>
            <a:r>
              <a:rPr kumimoji="0" lang="en-US" sz="20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adjectives are: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ectangle 8">
            <a:extLst>
              <a:ext uri="{FF2B5EF4-FFF2-40B4-BE49-F238E27FC236}">
                <a16:creationId xmlns:a16="http://schemas.microsoft.com/office/drawing/2014/main" id="{FD2F1299-C72E-43C9-9419-AF0EB8745FDA}"/>
              </a:ext>
            </a:extLst>
          </p:cNvPr>
          <p:cNvSpPr/>
          <p:nvPr/>
        </p:nvSpPr>
        <p:spPr>
          <a:xfrm>
            <a:off x="337100" y="3536875"/>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323B36BE-C4C6-4E4B-A1FF-AACAC17D379D}"/>
              </a:ext>
            </a:extLst>
          </p:cNvPr>
          <p:cNvSpPr txBox="1"/>
          <p:nvPr/>
        </p:nvSpPr>
        <p:spPr>
          <a:xfrm>
            <a:off x="379304" y="3084034"/>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Preposition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146DE3C6-D787-4E27-83E8-6367E1683080}"/>
              </a:ext>
            </a:extLst>
          </p:cNvPr>
          <p:cNvSpPr txBox="1"/>
          <p:nvPr/>
        </p:nvSpPr>
        <p:spPr>
          <a:xfrm>
            <a:off x="2655130" y="3084034"/>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Possesssive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9B903B1C-4C77-4415-B5E3-B2066113CEA0}"/>
              </a:ext>
            </a:extLst>
          </p:cNvPr>
          <p:cNvSpPr txBox="1"/>
          <p:nvPr/>
        </p:nvSpPr>
        <p:spPr>
          <a:xfrm>
            <a:off x="4930956" y="3084034"/>
            <a:ext cx="185192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Noun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895ECBE0-E538-4C25-BE14-494638A8E161}"/>
              </a:ext>
            </a:extLst>
          </p:cNvPr>
          <p:cNvSpPr txBox="1"/>
          <p:nvPr/>
        </p:nvSpPr>
        <p:spPr>
          <a:xfrm>
            <a:off x="322656" y="3526348"/>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ohne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3BBAE92B-CB89-449F-A9DC-052321CC0470}"/>
              </a:ext>
            </a:extLst>
          </p:cNvPr>
          <p:cNvSpPr txBox="1"/>
          <p:nvPr/>
        </p:nvSpPr>
        <p:spPr>
          <a:xfrm>
            <a:off x="2612926" y="3525948"/>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mein</a:t>
            </a:r>
            <a:r>
              <a:rPr kumimoji="0" lang="en-GB" sz="2000" b="1" i="0" u="none" strike="noStrike" kern="1200" cap="none" spc="0" normalizeH="0" baseline="0" noProof="0">
                <a:ln>
                  <a:noFill/>
                </a:ln>
                <a:solidFill>
                  <a:srgbClr val="DAA520"/>
                </a:solidFill>
                <a:effectLst/>
                <a:uLnTx/>
                <a:uFillTx/>
                <a:latin typeface="Century Gothic" panose="020F0302020204030204"/>
                <a:ea typeface="+mn-ea"/>
                <a:cs typeface="+mn-cs"/>
              </a:rPr>
              <a:t>en</a:t>
            </a:r>
            <a:endPar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010378CE-28DF-4787-BE40-A8A8E42D21B9}"/>
              </a:ext>
            </a:extLst>
          </p:cNvPr>
          <p:cNvSpPr txBox="1"/>
          <p:nvPr/>
        </p:nvSpPr>
        <p:spPr>
          <a:xfrm>
            <a:off x="4676799" y="3536875"/>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E6700"/>
                </a:solidFill>
                <a:effectLst/>
                <a:uLnTx/>
                <a:uFillTx/>
                <a:latin typeface="Century Gothic" panose="020F0302020204030204"/>
                <a:ea typeface="+mn-ea"/>
                <a:cs typeface="+mn-cs"/>
              </a:rPr>
              <a:t>Freund</a:t>
            </a:r>
            <a:endPar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endParaRPr>
          </a:p>
        </p:txBody>
      </p:sp>
      <p:sp>
        <p:nvSpPr>
          <p:cNvPr id="16" name="Rectangle 15">
            <a:extLst>
              <a:ext uri="{FF2B5EF4-FFF2-40B4-BE49-F238E27FC236}">
                <a16:creationId xmlns:a16="http://schemas.microsoft.com/office/drawing/2014/main" id="{8DF0B373-E96B-4CF6-BADB-BA5855E95F3D}"/>
              </a:ext>
            </a:extLst>
          </p:cNvPr>
          <p:cNvSpPr/>
          <p:nvPr/>
        </p:nvSpPr>
        <p:spPr>
          <a:xfrm>
            <a:off x="337096" y="4010849"/>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CFF88389-50DB-4374-AEE2-634484FF9A26}"/>
              </a:ext>
            </a:extLst>
          </p:cNvPr>
          <p:cNvSpPr txBox="1"/>
          <p:nvPr/>
        </p:nvSpPr>
        <p:spPr>
          <a:xfrm>
            <a:off x="322652" y="4000322"/>
            <a:ext cx="1866364" cy="400110"/>
          </a:xfrm>
          <a:prstGeom prst="rect">
            <a:avLst/>
          </a:prstGeom>
          <a:noFill/>
        </p:spPr>
        <p:txBody>
          <a:bodyPr wrap="square" rtlCol="0">
            <a:spAutoFit/>
          </a:bodyPr>
          <a:lstStyle/>
          <a:p>
            <a:pPr lvl="0" algn="ctr">
              <a:defRPr/>
            </a:pPr>
            <a:r>
              <a:rPr lang="en-US" sz="2000" b="1">
                <a:solidFill>
                  <a:srgbClr val="4472C4">
                    <a:lumMod val="50000"/>
                  </a:srgbClr>
                </a:solidFill>
              </a:rPr>
              <a:t>f</a:t>
            </a:r>
            <a:r>
              <a:rPr lang="en-US" sz="2000" b="1">
                <a:solidFill>
                  <a:srgbClr val="4472C4">
                    <a:lumMod val="50000"/>
                  </a:srgbClr>
                </a:solidFill>
                <a:cs typeface="Calibri" panose="020F0502020204030204" pitchFamily="34" charset="0"/>
              </a:rPr>
              <a:t>ür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A0E53584-7D80-4965-9B9B-ABAB7EEB5AB6}"/>
              </a:ext>
            </a:extLst>
          </p:cNvPr>
          <p:cNvSpPr txBox="1"/>
          <p:nvPr/>
        </p:nvSpPr>
        <p:spPr>
          <a:xfrm>
            <a:off x="2612922" y="3999922"/>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dein</a:t>
            </a:r>
            <a:r>
              <a:rPr kumimoji="0" lang="en-GB" sz="2000" b="1" i="0" u="none" strike="noStrike" kern="1200" cap="none" spc="0" normalizeH="0" baseline="0" noProof="0">
                <a:ln>
                  <a:noFill/>
                </a:ln>
                <a:solidFill>
                  <a:srgbClr val="DAA520"/>
                </a:solidFill>
                <a:effectLst/>
                <a:uLnTx/>
                <a:uFillTx/>
                <a:latin typeface="Century Gothic" panose="020F0302020204030204"/>
                <a:ea typeface="+mn-ea"/>
                <a:cs typeface="+mn-cs"/>
              </a:rPr>
              <a:t>e</a:t>
            </a:r>
            <a:endPar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22A808DD-C522-4799-80CA-BCE99961C68F}"/>
              </a:ext>
            </a:extLst>
          </p:cNvPr>
          <p:cNvSpPr txBox="1"/>
          <p:nvPr/>
        </p:nvSpPr>
        <p:spPr>
          <a:xfrm>
            <a:off x="4676795" y="4010849"/>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E6700"/>
                </a:solidFill>
                <a:effectLst/>
                <a:uLnTx/>
                <a:uFillTx/>
                <a:latin typeface="Century Gothic" panose="020F0302020204030204"/>
                <a:ea typeface="+mn-ea"/>
                <a:cs typeface="+mn-cs"/>
              </a:rPr>
              <a:t>Freundin</a:t>
            </a:r>
            <a:endPar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24FE0846-F270-4AA3-B991-D1A79FFBFF50}"/>
              </a:ext>
            </a:extLst>
          </p:cNvPr>
          <p:cNvSpPr txBox="1"/>
          <p:nvPr/>
        </p:nvSpPr>
        <p:spPr>
          <a:xfrm>
            <a:off x="6967069" y="3531805"/>
            <a:ext cx="46251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without my (male) friend</a:t>
            </a:r>
            <a:r>
              <a:rPr lang="en-GB" sz="2000" b="1" i="1" dirty="0">
                <a:solidFill>
                  <a:srgbClr val="4472C4">
                    <a:lumMod val="50000"/>
                  </a:srgbClr>
                </a:solidFill>
                <a:latin typeface="Century Gothic" panose="020F0302020204030204"/>
              </a:rPr>
              <a:t> </a:t>
            </a:r>
            <a:r>
              <a:rPr lang="en-GB" sz="2000" i="1" dirty="0">
                <a:solidFill>
                  <a:srgbClr val="4472C4">
                    <a:lumMod val="50000"/>
                  </a:srgbClr>
                </a:solidFill>
                <a:latin typeface="Century Gothic" panose="020F0302020204030204"/>
              </a:rPr>
              <a:t>(m.)</a:t>
            </a:r>
            <a:endParaRPr kumimoji="0" lang="en-GB" sz="2000" i="1"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8" name="Rectangle 27">
            <a:extLst>
              <a:ext uri="{FF2B5EF4-FFF2-40B4-BE49-F238E27FC236}">
                <a16:creationId xmlns:a16="http://schemas.microsoft.com/office/drawing/2014/main" id="{87D3862B-D704-4B55-83CA-5772D97EF654}"/>
              </a:ext>
            </a:extLst>
          </p:cNvPr>
          <p:cNvSpPr/>
          <p:nvPr/>
        </p:nvSpPr>
        <p:spPr>
          <a:xfrm>
            <a:off x="337095" y="4527427"/>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DA6169C8-D488-4387-8684-E961AA459773}"/>
              </a:ext>
            </a:extLst>
          </p:cNvPr>
          <p:cNvSpPr txBox="1"/>
          <p:nvPr/>
        </p:nvSpPr>
        <p:spPr>
          <a:xfrm>
            <a:off x="322651" y="4516900"/>
            <a:ext cx="1866364" cy="400110"/>
          </a:xfrm>
          <a:prstGeom prst="rect">
            <a:avLst/>
          </a:prstGeom>
          <a:noFill/>
        </p:spPr>
        <p:txBody>
          <a:bodyPr wrap="square" rtlCol="0">
            <a:spAutoFit/>
          </a:bodyPr>
          <a:lstStyle/>
          <a:p>
            <a:pPr lvl="0" algn="ctr">
              <a:defRPr/>
            </a:pPr>
            <a:r>
              <a:rPr lang="en-GB" sz="2000" b="1">
                <a:solidFill>
                  <a:srgbClr val="4472C4">
                    <a:lumMod val="50000"/>
                  </a:srgbClr>
                </a:solidFill>
              </a:rPr>
              <a:t>ohne</a:t>
            </a:r>
            <a:endParaRPr lang="en-GB" sz="2000" b="1" dirty="0">
              <a:solidFill>
                <a:srgbClr val="4472C4">
                  <a:lumMod val="50000"/>
                </a:srgbClr>
              </a:solidFill>
            </a:endParaRPr>
          </a:p>
        </p:txBody>
      </p:sp>
      <p:sp>
        <p:nvSpPr>
          <p:cNvPr id="30" name="TextBox 29">
            <a:extLst>
              <a:ext uri="{FF2B5EF4-FFF2-40B4-BE49-F238E27FC236}">
                <a16:creationId xmlns:a16="http://schemas.microsoft.com/office/drawing/2014/main" id="{677415E1-09FE-49F5-90CF-3029E0067AEC}"/>
              </a:ext>
            </a:extLst>
          </p:cNvPr>
          <p:cNvSpPr txBox="1"/>
          <p:nvPr/>
        </p:nvSpPr>
        <p:spPr>
          <a:xfrm>
            <a:off x="2612921" y="4516500"/>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s</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ein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11FC723A-B5BA-4CAC-A88E-62D66A7A13AE}"/>
              </a:ext>
            </a:extLst>
          </p:cNvPr>
          <p:cNvSpPr txBox="1"/>
          <p:nvPr/>
        </p:nvSpPr>
        <p:spPr>
          <a:xfrm>
            <a:off x="4676794" y="4527427"/>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E6700"/>
                </a:solidFill>
                <a:effectLst/>
                <a:uLnTx/>
                <a:uFillTx/>
                <a:latin typeface="Century Gothic" panose="020F0302020204030204"/>
                <a:ea typeface="+mn-ea"/>
                <a:cs typeface="+mn-cs"/>
              </a:rPr>
              <a:t>Auto</a:t>
            </a:r>
            <a:endPar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0DA91D46-9E96-43A9-9685-D29E3E6985B5}"/>
              </a:ext>
            </a:extLst>
          </p:cNvPr>
          <p:cNvSpPr/>
          <p:nvPr/>
        </p:nvSpPr>
        <p:spPr>
          <a:xfrm>
            <a:off x="337091" y="5001401"/>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0539149C-BCC2-475D-9C23-C1B4D81C76DD}"/>
              </a:ext>
            </a:extLst>
          </p:cNvPr>
          <p:cNvSpPr txBox="1"/>
          <p:nvPr/>
        </p:nvSpPr>
        <p:spPr>
          <a:xfrm>
            <a:off x="322647" y="4990874"/>
            <a:ext cx="1866364" cy="400110"/>
          </a:xfrm>
          <a:prstGeom prst="rect">
            <a:avLst/>
          </a:prstGeom>
          <a:noFill/>
        </p:spPr>
        <p:txBody>
          <a:bodyPr wrap="square" rtlCol="0">
            <a:spAutoFit/>
          </a:bodyPr>
          <a:lstStyle/>
          <a:p>
            <a:pPr lvl="0" algn="ctr">
              <a:defRPr/>
            </a:pPr>
            <a:r>
              <a:rPr lang="en-US" sz="2000" b="1">
                <a:solidFill>
                  <a:srgbClr val="4472C4">
                    <a:lumMod val="50000"/>
                  </a:srgbClr>
                </a:solidFill>
              </a:rPr>
              <a:t>f</a:t>
            </a:r>
            <a:r>
              <a:rPr lang="en-US" sz="2000" b="1">
                <a:solidFill>
                  <a:srgbClr val="4472C4">
                    <a:lumMod val="50000"/>
                  </a:srgbClr>
                </a:solidFill>
                <a:cs typeface="Calibri" panose="020F0502020204030204" pitchFamily="34" charset="0"/>
              </a:rPr>
              <a:t>ür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728E73BA-96FE-4737-A6F7-1B98064BC8F7}"/>
              </a:ext>
            </a:extLst>
          </p:cNvPr>
          <p:cNvSpPr txBox="1"/>
          <p:nvPr/>
        </p:nvSpPr>
        <p:spPr>
          <a:xfrm>
            <a:off x="2612917" y="4990474"/>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ihr</a:t>
            </a:r>
            <a:r>
              <a:rPr kumimoji="0" lang="en-GB" sz="2000" b="1" i="0" u="none" strike="noStrike" kern="1200" cap="none" spc="0" normalizeH="0" baseline="0" noProof="0">
                <a:ln>
                  <a:noFill/>
                </a:ln>
                <a:solidFill>
                  <a:srgbClr val="DAA520"/>
                </a:solidFill>
                <a:effectLst/>
                <a:uLnTx/>
                <a:uFillTx/>
                <a:latin typeface="Century Gothic" panose="020F0302020204030204"/>
                <a:ea typeface="+mn-ea"/>
                <a:cs typeface="+mn-cs"/>
              </a:rPr>
              <a:t>e</a:t>
            </a:r>
            <a:endPar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5265ABEF-9C7A-42B0-8E9C-CA423DEEAC08}"/>
              </a:ext>
            </a:extLst>
          </p:cNvPr>
          <p:cNvSpPr txBox="1"/>
          <p:nvPr/>
        </p:nvSpPr>
        <p:spPr>
          <a:xfrm>
            <a:off x="4676790" y="5001401"/>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FE6700"/>
                </a:solidFill>
              </a:rPr>
              <a:t>Freunde</a:t>
            </a:r>
            <a:endParaRPr kumimoji="0" lang="en-GB" sz="2000" b="1" i="0" u="none" strike="noStrike" kern="1200" cap="none" spc="0" normalizeH="0" baseline="0" noProof="0" dirty="0">
              <a:ln>
                <a:noFill/>
              </a:ln>
              <a:solidFill>
                <a:srgbClr val="FE6700"/>
              </a:solidFill>
              <a:effectLst/>
              <a:uLnTx/>
              <a:uFillTx/>
            </a:endParaRPr>
          </a:p>
        </p:txBody>
      </p:sp>
      <p:sp>
        <p:nvSpPr>
          <p:cNvPr id="36" name="TextBox 35">
            <a:extLst>
              <a:ext uri="{FF2B5EF4-FFF2-40B4-BE49-F238E27FC236}">
                <a16:creationId xmlns:a16="http://schemas.microsoft.com/office/drawing/2014/main" id="{A45A1655-3AB5-4459-B0F0-8F5B34D73911}"/>
              </a:ext>
            </a:extLst>
          </p:cNvPr>
          <p:cNvSpPr txBox="1"/>
          <p:nvPr/>
        </p:nvSpPr>
        <p:spPr>
          <a:xfrm>
            <a:off x="6967068" y="4029363"/>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 your (female) friend</a:t>
            </a:r>
            <a:r>
              <a:rPr kumimoji="0" lang="en-GB"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(f.)</a:t>
            </a:r>
            <a:endParaRPr kumimoji="0" lang="en-GB"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F8CEBAD4-3C92-4AB6-8ED3-1255442259ED}"/>
              </a:ext>
            </a:extLst>
          </p:cNvPr>
          <p:cNvSpPr txBox="1"/>
          <p:nvPr/>
        </p:nvSpPr>
        <p:spPr>
          <a:xfrm>
            <a:off x="6967068" y="4491228"/>
            <a:ext cx="52249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without his car </a:t>
            </a:r>
            <a:r>
              <a:rPr kumimoji="0" lang="en-GB"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(nt.)</a:t>
            </a:r>
          </a:p>
        </p:txBody>
      </p:sp>
      <p:sp>
        <p:nvSpPr>
          <p:cNvPr id="38" name="TextBox 37">
            <a:extLst>
              <a:ext uri="{FF2B5EF4-FFF2-40B4-BE49-F238E27FC236}">
                <a16:creationId xmlns:a16="http://schemas.microsoft.com/office/drawing/2014/main" id="{F6739E0F-861F-4522-B8AF-4EF8201F9888}"/>
              </a:ext>
            </a:extLst>
          </p:cNvPr>
          <p:cNvSpPr txBox="1"/>
          <p:nvPr/>
        </p:nvSpPr>
        <p:spPr>
          <a:xfrm>
            <a:off x="6984608" y="4964535"/>
            <a:ext cx="47377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 her friend</a:t>
            </a:r>
            <a:r>
              <a:rPr kumimoji="0" lang="en-GB" sz="2000" b="1" i="1" u="none" strike="noStrike" kern="1200" cap="none" spc="0" normalizeH="0" baseline="0" noProof="0" dirty="0">
                <a:ln>
                  <a:noFill/>
                </a:ln>
                <a:solidFill>
                  <a:srgbClr val="DAA520"/>
                </a:solidFill>
                <a:effectLst/>
                <a:uLnTx/>
                <a:uFillTx/>
                <a:latin typeface="Century Gothic" panose="020F0302020204030204"/>
                <a:ea typeface="+mn-ea"/>
                <a:cs typeface="+mn-cs"/>
              </a:rPr>
              <a:t>s</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t>
            </a:r>
          </a:p>
        </p:txBody>
      </p:sp>
      <p:sp>
        <p:nvSpPr>
          <p:cNvPr id="2" name="Speech Bubble: Rectangle with Corners Rounded 1">
            <a:extLst>
              <a:ext uri="{FF2B5EF4-FFF2-40B4-BE49-F238E27FC236}">
                <a16:creationId xmlns:a16="http://schemas.microsoft.com/office/drawing/2014/main" id="{EFCC29E0-8A9A-49A3-B4E1-DB292A1E74D2}"/>
              </a:ext>
            </a:extLst>
          </p:cNvPr>
          <p:cNvSpPr/>
          <p:nvPr/>
        </p:nvSpPr>
        <p:spPr>
          <a:xfrm>
            <a:off x="7735682" y="2293096"/>
            <a:ext cx="3986667" cy="980874"/>
          </a:xfrm>
          <a:prstGeom prst="wedgeRoundRectCallout">
            <a:avLst>
              <a:gd name="adj1" fmla="val -3935"/>
              <a:gd name="adj2" fmla="val 78853"/>
              <a:gd name="adj3" fmla="val 16667"/>
            </a:avLst>
          </a:prstGeom>
          <a:solidFill>
            <a:srgbClr val="115076"/>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a:p>
            <a:pPr algn="ctr">
              <a:defRPr/>
            </a:pP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Here, </a:t>
            </a:r>
            <a:r>
              <a:rPr lang="en-GB" b="1" i="1">
                <a:solidFill>
                  <a:prstClr val="white"/>
                </a:solidFill>
                <a:latin typeface="Century Gothic" panose="020F0302020204030204"/>
              </a:rPr>
              <a:t>Freund</a:t>
            </a:r>
            <a:r>
              <a:rPr lang="en-GB" b="1">
                <a:solidFill>
                  <a:prstClr val="white"/>
                </a:solidFill>
                <a:latin typeface="Century Gothic" panose="020F0302020204030204"/>
              </a:rPr>
              <a:t> </a:t>
            </a:r>
            <a:r>
              <a:rPr lang="en-GB">
                <a:solidFill>
                  <a:prstClr val="white"/>
                </a:solidFill>
                <a:latin typeface="Century Gothic" panose="020F0302020204030204"/>
              </a:rPr>
              <a:t>is masculine, so the possessive adjective takes the masculine ending: </a:t>
            </a:r>
            <a:r>
              <a:rPr lang="en-GB" b="1" i="1">
                <a:solidFill>
                  <a:schemeClr val="bg1"/>
                </a:solidFill>
              </a:rPr>
              <a:t>mein</a:t>
            </a:r>
            <a:r>
              <a:rPr lang="en-GB" b="1" i="1">
                <a:solidFill>
                  <a:srgbClr val="DAA520"/>
                </a:solidFill>
              </a:rPr>
              <a:t>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white"/>
              </a:solidFill>
              <a:effectLst/>
              <a:uLnTx/>
              <a:uFillTx/>
              <a:latin typeface="Century Gothic" panose="020F0302020204030204"/>
            </a:endParaRPr>
          </a:p>
        </p:txBody>
      </p:sp>
      <p:sp>
        <p:nvSpPr>
          <p:cNvPr id="39" name="Speech Bubble: Rectangle with Corners Rounded 38">
            <a:extLst>
              <a:ext uri="{FF2B5EF4-FFF2-40B4-BE49-F238E27FC236}">
                <a16:creationId xmlns:a16="http://schemas.microsoft.com/office/drawing/2014/main" id="{FEDC786C-B1D3-4B70-88F5-A35D56A4D8C1}"/>
              </a:ext>
            </a:extLst>
          </p:cNvPr>
          <p:cNvSpPr/>
          <p:nvPr/>
        </p:nvSpPr>
        <p:spPr>
          <a:xfrm>
            <a:off x="351535" y="2293096"/>
            <a:ext cx="6843263" cy="663543"/>
          </a:xfrm>
          <a:prstGeom prst="wedgeRoundRectCallout">
            <a:avLst>
              <a:gd name="adj1" fmla="val -12401"/>
              <a:gd name="adj2" fmla="val -80667"/>
              <a:gd name="adj3" fmla="val 16667"/>
            </a:avLst>
          </a:prstGeom>
          <a:solidFill>
            <a:srgbClr val="115076"/>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Century Gothic" panose="020F0302020204030204"/>
              </a:rPr>
              <a:t>The endings agree with the thing</a:t>
            </a:r>
            <a:r>
              <a:rPr kumimoji="0" lang="en-GB" sz="2000" b="0" i="0" u="none" strike="noStrike" kern="1200" cap="none" spc="0" normalizeH="0" noProof="0">
                <a:ln>
                  <a:noFill/>
                </a:ln>
                <a:solidFill>
                  <a:prstClr val="white"/>
                </a:solidFill>
                <a:effectLst/>
                <a:uLnTx/>
                <a:uFillTx/>
                <a:latin typeface="Century Gothic" panose="020F0302020204030204"/>
              </a:rPr>
              <a:t> possessed, not the person possessing!</a:t>
            </a:r>
            <a:endParaRPr kumimoji="0" lang="en-GB" sz="2000" b="0"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236909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11" grpId="0" animBg="1"/>
      <p:bldP spid="12" grpId="0" animBg="1"/>
      <p:bldP spid="13" grpId="0"/>
      <p:bldP spid="14" grpId="0"/>
      <p:bldP spid="15" grpId="0"/>
      <p:bldP spid="16" grpId="0" animBg="1"/>
      <p:bldP spid="17" grpId="0"/>
      <p:bldP spid="18" grpId="0"/>
      <p:bldP spid="19" grpId="0"/>
      <p:bldP spid="21" grpId="0"/>
      <p:bldP spid="28" grpId="0" animBg="1"/>
      <p:bldP spid="29" grpId="0"/>
      <p:bldP spid="30" grpId="0"/>
      <p:bldP spid="31" grpId="0"/>
      <p:bldP spid="32" grpId="0" animBg="1"/>
      <p:bldP spid="33" grpId="0"/>
      <p:bldP spid="34" grpId="0"/>
      <p:bldP spid="35" grpId="0"/>
      <p:bldP spid="36" grpId="0"/>
      <p:bldP spid="37" grpId="0"/>
      <p:bldP spid="38" grpId="0"/>
      <p:bldP spid="2" grpId="0" animBg="1"/>
      <p:bldP spid="3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86057"/>
            <a:ext cx="6859592" cy="869950"/>
          </a:xfrm>
          <a:prstGeom prst="rect">
            <a:avLst/>
          </a:prstGeom>
        </p:spPr>
      </p:pic>
      <p:sp>
        <p:nvSpPr>
          <p:cNvPr id="4" name="Title 3"/>
          <p:cNvSpPr>
            <a:spLocks noGrp="1"/>
          </p:cNvSpPr>
          <p:nvPr>
            <p:ph type="title"/>
          </p:nvPr>
        </p:nvSpPr>
        <p:spPr>
          <a:xfrm>
            <a:off x="0" y="294041"/>
            <a:ext cx="6106510" cy="707849"/>
          </a:xfrm>
        </p:spPr>
        <p:txBody>
          <a:bodyPr>
            <a:normAutofit/>
          </a:bodyPr>
          <a:lstStyle/>
          <a:p>
            <a:r>
              <a:rPr lang="en-GB" sz="3600" b="1">
                <a:solidFill>
                  <a:schemeClr val="bg1"/>
                </a:solidFill>
              </a:rPr>
              <a:t>Possessive adjectives [R3]</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7" name="TextBox 6">
            <a:extLst>
              <a:ext uri="{FF2B5EF4-FFF2-40B4-BE49-F238E27FC236}">
                <a16:creationId xmlns:a16="http://schemas.microsoft.com/office/drawing/2014/main" id="{E7D76F78-96CE-0B43-AB66-B64A1E76CA07}"/>
              </a:ext>
            </a:extLst>
          </p:cNvPr>
          <p:cNvSpPr txBox="1"/>
          <p:nvPr/>
        </p:nvSpPr>
        <p:spPr>
          <a:xfrm>
            <a:off x="180000" y="1270427"/>
            <a:ext cx="11647239" cy="707886"/>
          </a:xfrm>
          <a:prstGeom prst="rect">
            <a:avLst/>
          </a:prstGeom>
          <a:noFill/>
        </p:spPr>
        <p:txBody>
          <a:bodyPr wrap="square" rtlCol="0">
            <a:spAutoFit/>
          </a:bodyPr>
          <a:lstStyle/>
          <a:p>
            <a:pPr lvl="0">
              <a:defRPr/>
            </a:pPr>
            <a:r>
              <a:rPr lang="en-US" sz="2000" dirty="0">
                <a:solidFill>
                  <a:srgbClr val="4472C4">
                    <a:lumMod val="50000"/>
                  </a:srgbClr>
                </a:solidFill>
              </a:rPr>
              <a:t>After the prepositions </a:t>
            </a:r>
            <a:r>
              <a:rPr lang="en-US" sz="2000" b="1" dirty="0" err="1">
                <a:solidFill>
                  <a:srgbClr val="4472C4">
                    <a:lumMod val="50000"/>
                  </a:srgbClr>
                </a:solidFill>
              </a:rPr>
              <a:t>mit</a:t>
            </a:r>
            <a:r>
              <a:rPr lang="en-US" sz="2000" b="1" dirty="0">
                <a:solidFill>
                  <a:srgbClr val="4472C4">
                    <a:lumMod val="50000"/>
                  </a:srgbClr>
                </a:solidFill>
              </a:rPr>
              <a:t> </a:t>
            </a:r>
            <a:r>
              <a:rPr lang="en-US" sz="2000" dirty="0">
                <a:solidFill>
                  <a:srgbClr val="4472C4">
                    <a:lumMod val="50000"/>
                  </a:srgbClr>
                </a:solidFill>
              </a:rPr>
              <a:t>[with] and </a:t>
            </a:r>
            <a:r>
              <a:rPr lang="en-US" sz="2000" b="1" dirty="0">
                <a:solidFill>
                  <a:srgbClr val="4472C4">
                    <a:lumMod val="50000"/>
                  </a:srgbClr>
                </a:solidFill>
              </a:rPr>
              <a:t>von</a:t>
            </a:r>
            <a:r>
              <a:rPr lang="en-US" sz="2000" b="1" dirty="0">
                <a:solidFill>
                  <a:srgbClr val="4472C4">
                    <a:lumMod val="50000"/>
                  </a:srgbClr>
                </a:solidFill>
                <a:cs typeface="Calibri" panose="020F0502020204030204" pitchFamily="34" charset="0"/>
              </a:rPr>
              <a:t> </a:t>
            </a:r>
            <a:r>
              <a:rPr lang="en-US" sz="2000" dirty="0">
                <a:solidFill>
                  <a:srgbClr val="4472C4">
                    <a:lumMod val="50000"/>
                  </a:srgbClr>
                </a:solidFill>
                <a:cs typeface="Calibri" panose="020F0502020204030204" pitchFamily="34" charset="0"/>
              </a:rPr>
              <a:t>[from], </a:t>
            </a:r>
            <a:r>
              <a:rPr lang="en-US" sz="2000" dirty="0">
                <a:solidFill>
                  <a:srgbClr val="4472C4">
                    <a:lumMod val="50000"/>
                  </a:srgbClr>
                </a:solidFill>
              </a:rPr>
              <a:t>we use the </a:t>
            </a:r>
            <a:r>
              <a:rPr lang="en-US" sz="2000" b="1" u="sng" dirty="0">
                <a:solidFill>
                  <a:srgbClr val="4472C4">
                    <a:lumMod val="50000"/>
                  </a:srgbClr>
                </a:solidFill>
              </a:rPr>
              <a:t>indirect</a:t>
            </a:r>
            <a:r>
              <a:rPr lang="en-US" sz="2000" dirty="0">
                <a:solidFill>
                  <a:srgbClr val="4472C4">
                    <a:lumMod val="50000"/>
                  </a:srgbClr>
                </a:solidFill>
              </a:rPr>
              <a:t> object [R3 – dative] case. The endings on the possessive adjectives are:</a:t>
            </a:r>
          </a:p>
        </p:txBody>
      </p:sp>
      <p:sp>
        <p:nvSpPr>
          <p:cNvPr id="51" name="Rectangle 50">
            <a:extLst>
              <a:ext uri="{FF2B5EF4-FFF2-40B4-BE49-F238E27FC236}">
                <a16:creationId xmlns:a16="http://schemas.microsoft.com/office/drawing/2014/main" id="{FD2F1299-C72E-43C9-9419-AF0EB8745FDA}"/>
              </a:ext>
            </a:extLst>
          </p:cNvPr>
          <p:cNvSpPr/>
          <p:nvPr/>
        </p:nvSpPr>
        <p:spPr>
          <a:xfrm>
            <a:off x="337100" y="3401406"/>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323B36BE-C4C6-4E4B-A1FF-AACAC17D379D}"/>
              </a:ext>
            </a:extLst>
          </p:cNvPr>
          <p:cNvSpPr txBox="1"/>
          <p:nvPr/>
        </p:nvSpPr>
        <p:spPr>
          <a:xfrm>
            <a:off x="379304" y="294856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Preposition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146DE3C6-D787-4E27-83E8-6367E1683080}"/>
              </a:ext>
            </a:extLst>
          </p:cNvPr>
          <p:cNvSpPr txBox="1"/>
          <p:nvPr/>
        </p:nvSpPr>
        <p:spPr>
          <a:xfrm>
            <a:off x="2655130" y="294856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Possesssive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9B903B1C-4C77-4415-B5E3-B2066113CEA0}"/>
              </a:ext>
            </a:extLst>
          </p:cNvPr>
          <p:cNvSpPr txBox="1"/>
          <p:nvPr/>
        </p:nvSpPr>
        <p:spPr>
          <a:xfrm>
            <a:off x="4930956" y="2948565"/>
            <a:ext cx="1851920" cy="400110"/>
          </a:xfrm>
          <a:prstGeom prst="rect">
            <a:avLst/>
          </a:prstGeom>
          <a:solidFill>
            <a:srgbClr val="FF66CC"/>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Noun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895ECBE0-E538-4C25-BE14-494638A8E161}"/>
              </a:ext>
            </a:extLst>
          </p:cNvPr>
          <p:cNvSpPr txBox="1"/>
          <p:nvPr/>
        </p:nvSpPr>
        <p:spPr>
          <a:xfrm>
            <a:off x="322656" y="3390879"/>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mit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a:extLst>
              <a:ext uri="{FF2B5EF4-FFF2-40B4-BE49-F238E27FC236}">
                <a16:creationId xmlns:a16="http://schemas.microsoft.com/office/drawing/2014/main" id="{3BBAE92B-CB89-449F-A9DC-052321CC0470}"/>
              </a:ext>
            </a:extLst>
          </p:cNvPr>
          <p:cNvSpPr txBox="1"/>
          <p:nvPr/>
        </p:nvSpPr>
        <p:spPr>
          <a:xfrm>
            <a:off x="2612926" y="3390479"/>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mein</a:t>
            </a:r>
            <a:r>
              <a:rPr kumimoji="0" lang="en-GB" sz="2000" b="1" i="0" u="none" strike="noStrike" kern="1200" cap="none" spc="0" normalizeH="0" baseline="0" noProof="0">
                <a:ln>
                  <a:noFill/>
                </a:ln>
                <a:solidFill>
                  <a:srgbClr val="DAA520"/>
                </a:solidFill>
                <a:effectLst/>
                <a:uLnTx/>
                <a:uFillTx/>
                <a:latin typeface="Century Gothic" panose="020F0302020204030204"/>
                <a:ea typeface="+mn-ea"/>
                <a:cs typeface="+mn-cs"/>
              </a:rPr>
              <a:t>em</a:t>
            </a:r>
            <a:endPar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69" name="TextBox 68">
            <a:extLst>
              <a:ext uri="{FF2B5EF4-FFF2-40B4-BE49-F238E27FC236}">
                <a16:creationId xmlns:a16="http://schemas.microsoft.com/office/drawing/2014/main" id="{010378CE-28DF-4787-BE40-A8A8E42D21B9}"/>
              </a:ext>
            </a:extLst>
          </p:cNvPr>
          <p:cNvSpPr txBox="1"/>
          <p:nvPr/>
        </p:nvSpPr>
        <p:spPr>
          <a:xfrm>
            <a:off x="4676799" y="3401406"/>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E6700"/>
                </a:solidFill>
                <a:effectLst/>
                <a:uLnTx/>
                <a:uFillTx/>
                <a:latin typeface="Century Gothic" panose="020F0302020204030204"/>
                <a:ea typeface="+mn-ea"/>
                <a:cs typeface="+mn-cs"/>
              </a:rPr>
              <a:t>Freund</a:t>
            </a:r>
            <a:endPar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8DF0B373-E96B-4CF6-BADB-BA5855E95F3D}"/>
              </a:ext>
            </a:extLst>
          </p:cNvPr>
          <p:cNvSpPr/>
          <p:nvPr/>
        </p:nvSpPr>
        <p:spPr>
          <a:xfrm>
            <a:off x="337096" y="3875380"/>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1" name="TextBox 70">
            <a:extLst>
              <a:ext uri="{FF2B5EF4-FFF2-40B4-BE49-F238E27FC236}">
                <a16:creationId xmlns:a16="http://schemas.microsoft.com/office/drawing/2014/main" id="{CFF88389-50DB-4374-AEE2-634484FF9A26}"/>
              </a:ext>
            </a:extLst>
          </p:cNvPr>
          <p:cNvSpPr txBox="1"/>
          <p:nvPr/>
        </p:nvSpPr>
        <p:spPr>
          <a:xfrm>
            <a:off x="322652" y="3864853"/>
            <a:ext cx="1866364" cy="400110"/>
          </a:xfrm>
          <a:prstGeom prst="rect">
            <a:avLst/>
          </a:prstGeom>
          <a:noFill/>
        </p:spPr>
        <p:txBody>
          <a:bodyPr wrap="square" rtlCol="0">
            <a:spAutoFit/>
          </a:bodyPr>
          <a:lstStyle/>
          <a:p>
            <a:pPr lvl="0" algn="ctr">
              <a:defRPr/>
            </a:pPr>
            <a:r>
              <a:rPr lang="en-US" sz="2000" b="1">
                <a:solidFill>
                  <a:srgbClr val="4472C4">
                    <a:lumMod val="50000"/>
                  </a:srgbClr>
                </a:solidFill>
              </a:rPr>
              <a:t>von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extLst>
              <a:ext uri="{FF2B5EF4-FFF2-40B4-BE49-F238E27FC236}">
                <a16:creationId xmlns:a16="http://schemas.microsoft.com/office/drawing/2014/main" id="{A0E53584-7D80-4965-9B9B-ABAB7EEB5AB6}"/>
              </a:ext>
            </a:extLst>
          </p:cNvPr>
          <p:cNvSpPr txBox="1"/>
          <p:nvPr/>
        </p:nvSpPr>
        <p:spPr>
          <a:xfrm>
            <a:off x="2612922" y="3864453"/>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dein</a:t>
            </a:r>
            <a:r>
              <a:rPr kumimoji="0" lang="en-GB" sz="2000" b="1" i="0" u="none" strike="noStrike" kern="1200" cap="none" spc="0" normalizeH="0" baseline="0" noProof="0">
                <a:ln>
                  <a:noFill/>
                </a:ln>
                <a:solidFill>
                  <a:srgbClr val="DAA520"/>
                </a:solidFill>
                <a:effectLst/>
                <a:uLnTx/>
                <a:uFillTx/>
                <a:latin typeface="Century Gothic" panose="020F0302020204030204"/>
                <a:ea typeface="+mn-ea"/>
                <a:cs typeface="+mn-cs"/>
              </a:rPr>
              <a:t>er</a:t>
            </a:r>
            <a:endPar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22A808DD-C522-4799-80CA-BCE99961C68F}"/>
              </a:ext>
            </a:extLst>
          </p:cNvPr>
          <p:cNvSpPr txBox="1"/>
          <p:nvPr/>
        </p:nvSpPr>
        <p:spPr>
          <a:xfrm>
            <a:off x="4676795" y="3875380"/>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E6700"/>
                </a:solidFill>
                <a:effectLst/>
                <a:uLnTx/>
                <a:uFillTx/>
                <a:latin typeface="Century Gothic" panose="020F0302020204030204"/>
                <a:ea typeface="+mn-ea"/>
                <a:cs typeface="+mn-cs"/>
              </a:rPr>
              <a:t>Freundin</a:t>
            </a:r>
            <a:endPar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24FE0846-F270-4AA3-B991-D1A79FFBFF50}"/>
              </a:ext>
            </a:extLst>
          </p:cNvPr>
          <p:cNvSpPr txBox="1"/>
          <p:nvPr/>
        </p:nvSpPr>
        <p:spPr>
          <a:xfrm>
            <a:off x="6967069" y="3396336"/>
            <a:ext cx="462519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my (male) friend </a:t>
            </a:r>
            <a:r>
              <a:rPr kumimoji="0" lang="en-GB"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p>
        </p:txBody>
      </p:sp>
      <p:sp>
        <p:nvSpPr>
          <p:cNvPr id="75" name="Rectangle 74">
            <a:extLst>
              <a:ext uri="{FF2B5EF4-FFF2-40B4-BE49-F238E27FC236}">
                <a16:creationId xmlns:a16="http://schemas.microsoft.com/office/drawing/2014/main" id="{87D3862B-D704-4B55-83CA-5772D97EF654}"/>
              </a:ext>
            </a:extLst>
          </p:cNvPr>
          <p:cNvSpPr/>
          <p:nvPr/>
        </p:nvSpPr>
        <p:spPr>
          <a:xfrm>
            <a:off x="337095" y="4391958"/>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6" name="TextBox 75">
            <a:extLst>
              <a:ext uri="{FF2B5EF4-FFF2-40B4-BE49-F238E27FC236}">
                <a16:creationId xmlns:a16="http://schemas.microsoft.com/office/drawing/2014/main" id="{DA6169C8-D488-4387-8684-E961AA459773}"/>
              </a:ext>
            </a:extLst>
          </p:cNvPr>
          <p:cNvSpPr txBox="1"/>
          <p:nvPr/>
        </p:nvSpPr>
        <p:spPr>
          <a:xfrm>
            <a:off x="322651" y="4381431"/>
            <a:ext cx="1866364" cy="400110"/>
          </a:xfrm>
          <a:prstGeom prst="rect">
            <a:avLst/>
          </a:prstGeom>
          <a:noFill/>
        </p:spPr>
        <p:txBody>
          <a:bodyPr wrap="square" rtlCol="0">
            <a:spAutoFit/>
          </a:bodyPr>
          <a:lstStyle/>
          <a:p>
            <a:pPr lvl="0" algn="ctr">
              <a:defRPr/>
            </a:pPr>
            <a:r>
              <a:rPr lang="en-GB" sz="2000" b="1">
                <a:solidFill>
                  <a:srgbClr val="4472C4">
                    <a:lumMod val="50000"/>
                  </a:srgbClr>
                </a:solidFill>
              </a:rPr>
              <a:t>mit</a:t>
            </a:r>
            <a:endParaRPr lang="en-GB" sz="2000" b="1" dirty="0">
              <a:solidFill>
                <a:srgbClr val="4472C4">
                  <a:lumMod val="50000"/>
                </a:srgbClr>
              </a:solidFill>
            </a:endParaRPr>
          </a:p>
        </p:txBody>
      </p:sp>
      <p:sp>
        <p:nvSpPr>
          <p:cNvPr id="77" name="TextBox 76">
            <a:extLst>
              <a:ext uri="{FF2B5EF4-FFF2-40B4-BE49-F238E27FC236}">
                <a16:creationId xmlns:a16="http://schemas.microsoft.com/office/drawing/2014/main" id="{677415E1-09FE-49F5-90CF-3029E0067AEC}"/>
              </a:ext>
            </a:extLst>
          </p:cNvPr>
          <p:cNvSpPr txBox="1"/>
          <p:nvPr/>
        </p:nvSpPr>
        <p:spPr>
          <a:xfrm>
            <a:off x="2612921" y="4381031"/>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srgbClr val="4472C4">
                    <a:lumMod val="50000"/>
                  </a:srgbClr>
                </a:solidFill>
                <a:latin typeface="Century Gothic" panose="020F0302020204030204"/>
              </a:rPr>
              <a:t>s</a:t>
            </a: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ein</a:t>
            </a:r>
            <a:r>
              <a:rPr kumimoji="0" lang="en-GB" sz="2000" b="1" i="0" u="none" strike="noStrike" kern="1200" cap="none" spc="0" normalizeH="0" baseline="0" noProof="0">
                <a:ln>
                  <a:noFill/>
                </a:ln>
                <a:solidFill>
                  <a:srgbClr val="DAA520"/>
                </a:solidFill>
                <a:effectLst/>
                <a:uLnTx/>
                <a:uFillTx/>
                <a:latin typeface="Century Gothic" panose="020F0302020204030204"/>
                <a:ea typeface="+mn-ea"/>
                <a:cs typeface="+mn-cs"/>
              </a:rPr>
              <a:t>em</a:t>
            </a:r>
            <a:endPar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78" name="TextBox 77">
            <a:extLst>
              <a:ext uri="{FF2B5EF4-FFF2-40B4-BE49-F238E27FC236}">
                <a16:creationId xmlns:a16="http://schemas.microsoft.com/office/drawing/2014/main" id="{11FC723A-B5BA-4CAC-A88E-62D66A7A13AE}"/>
              </a:ext>
            </a:extLst>
          </p:cNvPr>
          <p:cNvSpPr txBox="1"/>
          <p:nvPr/>
        </p:nvSpPr>
        <p:spPr>
          <a:xfrm>
            <a:off x="4676794" y="4391958"/>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E6700"/>
                </a:solidFill>
                <a:effectLst/>
                <a:uLnTx/>
                <a:uFillTx/>
                <a:latin typeface="Century Gothic" panose="020F0302020204030204"/>
                <a:ea typeface="+mn-ea"/>
                <a:cs typeface="+mn-cs"/>
              </a:rPr>
              <a:t>Auto</a:t>
            </a:r>
            <a:endParaRPr kumimoji="0" lang="en-GB" sz="2000" b="1" i="0" u="none" strike="noStrike" kern="1200" cap="none" spc="0" normalizeH="0" baseline="0" noProof="0" dirty="0">
              <a:ln>
                <a:noFill/>
              </a:ln>
              <a:solidFill>
                <a:srgbClr val="FE6700"/>
              </a:solidFill>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0DA91D46-9E96-43A9-9685-D29E3E6985B5}"/>
              </a:ext>
            </a:extLst>
          </p:cNvPr>
          <p:cNvSpPr/>
          <p:nvPr/>
        </p:nvSpPr>
        <p:spPr>
          <a:xfrm>
            <a:off x="337091" y="4865932"/>
            <a:ext cx="6615524" cy="389183"/>
          </a:xfrm>
          <a:prstGeom prst="rect">
            <a:avLst/>
          </a:prstGeom>
          <a:solidFill>
            <a:srgbClr val="FFF4E7"/>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80" name="TextBox 79">
            <a:extLst>
              <a:ext uri="{FF2B5EF4-FFF2-40B4-BE49-F238E27FC236}">
                <a16:creationId xmlns:a16="http://schemas.microsoft.com/office/drawing/2014/main" id="{0539149C-BCC2-475D-9C23-C1B4D81C76DD}"/>
              </a:ext>
            </a:extLst>
          </p:cNvPr>
          <p:cNvSpPr txBox="1"/>
          <p:nvPr/>
        </p:nvSpPr>
        <p:spPr>
          <a:xfrm>
            <a:off x="322647" y="4855405"/>
            <a:ext cx="1866364" cy="400110"/>
          </a:xfrm>
          <a:prstGeom prst="rect">
            <a:avLst/>
          </a:prstGeom>
          <a:noFill/>
        </p:spPr>
        <p:txBody>
          <a:bodyPr wrap="square" rtlCol="0">
            <a:spAutoFit/>
          </a:bodyPr>
          <a:lstStyle/>
          <a:p>
            <a:pPr lvl="0" algn="ctr">
              <a:defRPr/>
            </a:pPr>
            <a:r>
              <a:rPr lang="en-US" sz="2000" b="1">
                <a:solidFill>
                  <a:srgbClr val="4472C4">
                    <a:lumMod val="50000"/>
                  </a:srgbClr>
                </a:solidFill>
              </a:rPr>
              <a:t>von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728E73BA-96FE-4737-A6F7-1B98064BC8F7}"/>
              </a:ext>
            </a:extLst>
          </p:cNvPr>
          <p:cNvSpPr txBox="1"/>
          <p:nvPr/>
        </p:nvSpPr>
        <p:spPr>
          <a:xfrm>
            <a:off x="2612917" y="4855005"/>
            <a:ext cx="186636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ihr</a:t>
            </a:r>
            <a:r>
              <a:rPr kumimoji="0" lang="en-GB" sz="2000" b="1" i="0" u="none" strike="noStrike" kern="1200" cap="none" spc="0" normalizeH="0" baseline="0" noProof="0">
                <a:ln>
                  <a:noFill/>
                </a:ln>
                <a:solidFill>
                  <a:srgbClr val="DAA520"/>
                </a:solidFill>
                <a:effectLst/>
                <a:uLnTx/>
                <a:uFillTx/>
                <a:latin typeface="Century Gothic" panose="020F0302020204030204"/>
                <a:ea typeface="+mn-ea"/>
                <a:cs typeface="+mn-cs"/>
              </a:rPr>
              <a:t>en</a:t>
            </a:r>
            <a:endPar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5265ABEF-9C7A-42B0-8E9C-CA423DEEAC08}"/>
              </a:ext>
            </a:extLst>
          </p:cNvPr>
          <p:cNvSpPr txBox="1"/>
          <p:nvPr/>
        </p:nvSpPr>
        <p:spPr>
          <a:xfrm>
            <a:off x="4676790" y="4865932"/>
            <a:ext cx="22758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FE6700"/>
                </a:solidFill>
              </a:rPr>
              <a:t>F</a:t>
            </a:r>
            <a:r>
              <a:rPr lang="en-GB" sz="2000" b="1" dirty="0" err="1">
                <a:solidFill>
                  <a:srgbClr val="FE6700"/>
                </a:solidFill>
                <a:cs typeface="Calibri" panose="020F0502020204030204" pitchFamily="34" charset="0"/>
              </a:rPr>
              <a:t>reunde</a:t>
            </a:r>
            <a:r>
              <a:rPr lang="en-GB" sz="2000" b="1" dirty="0" err="1">
                <a:solidFill>
                  <a:srgbClr val="DAA520"/>
                </a:solidFill>
                <a:cs typeface="Calibri" panose="020F0502020204030204" pitchFamily="34" charset="0"/>
              </a:rPr>
              <a:t>n</a:t>
            </a:r>
            <a:endParaRPr kumimoji="0" lang="en-GB" sz="2000" b="1" i="0" u="none" strike="noStrike" kern="1200" cap="none" spc="0" normalizeH="0" baseline="0" noProof="0" dirty="0">
              <a:ln>
                <a:noFill/>
              </a:ln>
              <a:solidFill>
                <a:srgbClr val="DAA520"/>
              </a:solidFill>
              <a:effectLst/>
              <a:uLnTx/>
              <a:uFillTx/>
            </a:endParaRPr>
          </a:p>
        </p:txBody>
      </p:sp>
      <p:sp>
        <p:nvSpPr>
          <p:cNvPr id="83" name="TextBox 82">
            <a:extLst>
              <a:ext uri="{FF2B5EF4-FFF2-40B4-BE49-F238E27FC236}">
                <a16:creationId xmlns:a16="http://schemas.microsoft.com/office/drawing/2014/main" id="{A45A1655-3AB5-4459-B0F0-8F5B34D73911}"/>
              </a:ext>
            </a:extLst>
          </p:cNvPr>
          <p:cNvSpPr txBox="1"/>
          <p:nvPr/>
        </p:nvSpPr>
        <p:spPr>
          <a:xfrm>
            <a:off x="6967068" y="3893894"/>
            <a:ext cx="47552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i="1" dirty="0">
                <a:solidFill>
                  <a:srgbClr val="4472C4">
                    <a:lumMod val="50000"/>
                  </a:srgbClr>
                </a:solidFill>
                <a:latin typeface="Century Gothic" panose="020F0302020204030204"/>
              </a:rPr>
              <a:t>from</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your (female) friend </a:t>
            </a:r>
            <a:r>
              <a:rPr kumimoji="0" lang="en-GB"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a:t>
            </a:r>
          </a:p>
        </p:txBody>
      </p:sp>
      <p:sp>
        <p:nvSpPr>
          <p:cNvPr id="84" name="TextBox 83">
            <a:extLst>
              <a:ext uri="{FF2B5EF4-FFF2-40B4-BE49-F238E27FC236}">
                <a16:creationId xmlns:a16="http://schemas.microsoft.com/office/drawing/2014/main" id="{F8CEBAD4-3C92-4AB6-8ED3-1255442259ED}"/>
              </a:ext>
            </a:extLst>
          </p:cNvPr>
          <p:cNvSpPr txBox="1"/>
          <p:nvPr/>
        </p:nvSpPr>
        <p:spPr>
          <a:xfrm>
            <a:off x="6967068" y="4355759"/>
            <a:ext cx="522493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a:t>
            </a:r>
            <a:r>
              <a:rPr kumimoji="0" lang="en-GB" sz="2000" b="1"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his car </a:t>
            </a:r>
            <a:r>
              <a:rPr kumimoji="0" lang="en-GB"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(nt.)</a:t>
            </a:r>
          </a:p>
        </p:txBody>
      </p:sp>
      <p:sp>
        <p:nvSpPr>
          <p:cNvPr id="85" name="TextBox 84">
            <a:extLst>
              <a:ext uri="{FF2B5EF4-FFF2-40B4-BE49-F238E27FC236}">
                <a16:creationId xmlns:a16="http://schemas.microsoft.com/office/drawing/2014/main" id="{F6739E0F-861F-4522-B8AF-4EF8201F9888}"/>
              </a:ext>
            </a:extLst>
          </p:cNvPr>
          <p:cNvSpPr txBox="1"/>
          <p:nvPr/>
        </p:nvSpPr>
        <p:spPr>
          <a:xfrm>
            <a:off x="6984608" y="4829066"/>
            <a:ext cx="47377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from her friend</a:t>
            </a:r>
            <a:r>
              <a:rPr kumimoji="0" lang="en-GB" sz="2000" b="1" i="1" u="none" strike="noStrike" kern="1200" cap="none" spc="0" normalizeH="0" baseline="0" noProof="0" dirty="0">
                <a:ln>
                  <a:noFill/>
                </a:ln>
                <a:solidFill>
                  <a:srgbClr val="DAA520"/>
                </a:solidFill>
                <a:effectLst/>
                <a:uLnTx/>
                <a:uFillTx/>
                <a:latin typeface="Century Gothic" panose="020F0302020204030204"/>
                <a:ea typeface="+mn-ea"/>
                <a:cs typeface="+mn-cs"/>
              </a:rPr>
              <a:t>s</a:t>
            </a: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a:t>
            </a:r>
          </a:p>
        </p:txBody>
      </p:sp>
      <p:sp>
        <p:nvSpPr>
          <p:cNvPr id="86" name="Speech Bubble: Rectangle with Corners Rounded 1">
            <a:extLst>
              <a:ext uri="{FF2B5EF4-FFF2-40B4-BE49-F238E27FC236}">
                <a16:creationId xmlns:a16="http://schemas.microsoft.com/office/drawing/2014/main" id="{EFCC29E0-8A9A-49A3-B4E1-DB292A1E74D2}"/>
              </a:ext>
            </a:extLst>
          </p:cNvPr>
          <p:cNvSpPr/>
          <p:nvPr/>
        </p:nvSpPr>
        <p:spPr>
          <a:xfrm>
            <a:off x="7735682" y="2157627"/>
            <a:ext cx="3986667" cy="980874"/>
          </a:xfrm>
          <a:prstGeom prst="wedgeRoundRectCallout">
            <a:avLst>
              <a:gd name="adj1" fmla="val -3935"/>
              <a:gd name="adj2" fmla="val 78853"/>
              <a:gd name="adj3" fmla="val 16667"/>
            </a:avLst>
          </a:prstGeom>
          <a:solidFill>
            <a:srgbClr val="115076"/>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a:p>
            <a:pPr algn="ctr">
              <a:defRPr/>
            </a:pP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Again, </a:t>
            </a:r>
            <a:r>
              <a:rPr lang="en-GB" b="1" i="1">
                <a:solidFill>
                  <a:prstClr val="white"/>
                </a:solidFill>
                <a:latin typeface="Century Gothic" panose="020F0302020204030204"/>
              </a:rPr>
              <a:t>Freund</a:t>
            </a:r>
            <a:r>
              <a:rPr lang="en-GB" b="1">
                <a:solidFill>
                  <a:prstClr val="white"/>
                </a:solidFill>
                <a:latin typeface="Century Gothic" panose="020F0302020204030204"/>
              </a:rPr>
              <a:t> </a:t>
            </a:r>
            <a:r>
              <a:rPr lang="en-GB">
                <a:solidFill>
                  <a:prstClr val="white"/>
                </a:solidFill>
                <a:latin typeface="Century Gothic" panose="020F0302020204030204"/>
              </a:rPr>
              <a:t>is masculine, so the possessive adjective takes the masculine ending: </a:t>
            </a:r>
            <a:r>
              <a:rPr lang="en-GB" b="1" i="1">
                <a:solidFill>
                  <a:schemeClr val="bg1"/>
                </a:solidFill>
              </a:rPr>
              <a:t>mein</a:t>
            </a:r>
            <a:r>
              <a:rPr lang="en-GB" b="1" i="1">
                <a:solidFill>
                  <a:srgbClr val="DAA520"/>
                </a:solidFill>
              </a:rPr>
              <a:t>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white"/>
              </a:solidFill>
              <a:effectLst/>
              <a:uLnTx/>
              <a:uFillTx/>
              <a:latin typeface="Century Gothic" panose="020F0302020204030204"/>
            </a:endParaRPr>
          </a:p>
        </p:txBody>
      </p:sp>
      <p:sp>
        <p:nvSpPr>
          <p:cNvPr id="87" name="Speech Bubble: Rectangle with Corners Rounded 38">
            <a:extLst>
              <a:ext uri="{FF2B5EF4-FFF2-40B4-BE49-F238E27FC236}">
                <a16:creationId xmlns:a16="http://schemas.microsoft.com/office/drawing/2014/main" id="{FEDC786C-B1D3-4B70-88F5-A35D56A4D8C1}"/>
              </a:ext>
            </a:extLst>
          </p:cNvPr>
          <p:cNvSpPr/>
          <p:nvPr/>
        </p:nvSpPr>
        <p:spPr>
          <a:xfrm>
            <a:off x="351535" y="2157627"/>
            <a:ext cx="6843263" cy="663543"/>
          </a:xfrm>
          <a:prstGeom prst="wedgeRoundRectCallout">
            <a:avLst>
              <a:gd name="adj1" fmla="val -12401"/>
              <a:gd name="adj2" fmla="val -80667"/>
              <a:gd name="adj3" fmla="val 16667"/>
            </a:avLst>
          </a:prstGeom>
          <a:solidFill>
            <a:srgbClr val="115076"/>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a:solidFill>
                  <a:prstClr val="white"/>
                </a:solidFill>
                <a:latin typeface="Century Gothic" panose="020F0302020204030204"/>
              </a:rPr>
              <a:t>Again, t</a:t>
            </a:r>
            <a:r>
              <a:rPr kumimoji="0" lang="en-GB" sz="2000" b="0" i="0" u="none" strike="noStrike" kern="1200" cap="none" spc="0" normalizeH="0" baseline="0" noProof="0">
                <a:ln>
                  <a:noFill/>
                </a:ln>
                <a:solidFill>
                  <a:prstClr val="white"/>
                </a:solidFill>
                <a:effectLst/>
                <a:uLnTx/>
                <a:uFillTx/>
                <a:latin typeface="Century Gothic" panose="020F0302020204030204"/>
              </a:rPr>
              <a:t>he endings agree with the thing</a:t>
            </a:r>
            <a:r>
              <a:rPr kumimoji="0" lang="en-GB" sz="2000" b="0" i="0" u="none" strike="noStrike" kern="1200" cap="none" spc="0" normalizeH="0" noProof="0">
                <a:ln>
                  <a:noFill/>
                </a:ln>
                <a:solidFill>
                  <a:prstClr val="white"/>
                </a:solidFill>
                <a:effectLst/>
                <a:uLnTx/>
                <a:uFillTx/>
                <a:latin typeface="Century Gothic" panose="020F0302020204030204"/>
              </a:rPr>
              <a:t> possessed, not the person possessing!</a:t>
            </a:r>
            <a:endParaRPr kumimoji="0" lang="en-GB" sz="2000" b="0" i="0" u="none" strike="noStrike" kern="1200" cap="none" spc="0" normalizeH="0" baseline="0" noProof="0" dirty="0">
              <a:ln>
                <a:noFill/>
              </a:ln>
              <a:solidFill>
                <a:prstClr val="white"/>
              </a:solidFill>
              <a:effectLst/>
              <a:uLnTx/>
              <a:uFillTx/>
            </a:endParaRPr>
          </a:p>
        </p:txBody>
      </p:sp>
      <p:sp>
        <p:nvSpPr>
          <p:cNvPr id="31" name="Speech Bubble: Rectangle with Corners Rounded 1">
            <a:extLst>
              <a:ext uri="{FF2B5EF4-FFF2-40B4-BE49-F238E27FC236}">
                <a16:creationId xmlns:a16="http://schemas.microsoft.com/office/drawing/2014/main" id="{E2DE13F1-2D03-4329-86B3-0F570ADFEA6A}"/>
              </a:ext>
            </a:extLst>
          </p:cNvPr>
          <p:cNvSpPr/>
          <p:nvPr/>
        </p:nvSpPr>
        <p:spPr>
          <a:xfrm>
            <a:off x="5156218" y="5337287"/>
            <a:ext cx="3592793" cy="663543"/>
          </a:xfrm>
          <a:prstGeom prst="wedgeRoundRectCallout">
            <a:avLst>
              <a:gd name="adj1" fmla="val -16168"/>
              <a:gd name="adj2" fmla="val -66575"/>
              <a:gd name="adj3" fmla="val 16667"/>
            </a:avLst>
          </a:prstGeom>
          <a:solidFill>
            <a:srgbClr val="115076"/>
          </a:solidFill>
          <a:ln w="1905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algn="ctr">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to add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to most</a:t>
            </a:r>
            <a:r>
              <a:rPr kumimoji="0" lang="en-GB" sz="1800" b="0" i="0" u="none" strike="noStrike" kern="1200" cap="none" spc="0" normalizeH="0" noProof="0" dirty="0">
                <a:ln>
                  <a:noFill/>
                </a:ln>
                <a:solidFill>
                  <a:prstClr val="white"/>
                </a:solidFill>
                <a:effectLst/>
                <a:uLnTx/>
                <a:uFillTx/>
                <a:latin typeface="Century Gothic" panose="020F0302020204030204"/>
                <a:ea typeface="+mn-ea"/>
                <a:cs typeface="+mn-cs"/>
              </a:rPr>
              <a:t> nouns in R3 (dative).</a:t>
            </a:r>
            <a:endParaRPr lang="en-GB" b="1" i="1" dirty="0">
              <a:solidFill>
                <a:srgbClr val="DAA52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i="0" u="none" strike="noStrike" kern="1200" cap="none" spc="0" normalizeH="0" baseline="0" noProof="0" dirty="0">
              <a:ln>
                <a:noFill/>
              </a:ln>
              <a:solidFill>
                <a:prstClr val="white"/>
              </a:solidFill>
              <a:effectLst/>
              <a:uLnTx/>
              <a:uFillTx/>
              <a:latin typeface="Century Gothic" panose="020F0302020204030204"/>
            </a:endParaRPr>
          </a:p>
        </p:txBody>
      </p:sp>
    </p:spTree>
    <p:extLst>
      <p:ext uri="{BB962C8B-B14F-4D97-AF65-F5344CB8AC3E}">
        <p14:creationId xmlns:p14="http://schemas.microsoft.com/office/powerpoint/2010/main" val="301106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8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8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1" grpId="0" animBg="1"/>
      <p:bldP spid="62" grpId="0" animBg="1"/>
      <p:bldP spid="63" grpId="0" animBg="1"/>
      <p:bldP spid="64" grpId="0" animBg="1"/>
      <p:bldP spid="65" grpId="0"/>
      <p:bldP spid="67" grpId="0"/>
      <p:bldP spid="69" grpId="0"/>
      <p:bldP spid="70" grpId="0" animBg="1"/>
      <p:bldP spid="71" grpId="0"/>
      <p:bldP spid="72" grpId="0"/>
      <p:bldP spid="73" grpId="0"/>
      <p:bldP spid="74" grpId="0"/>
      <p:bldP spid="75" grpId="0" animBg="1"/>
      <p:bldP spid="76" grpId="0"/>
      <p:bldP spid="77" grpId="0"/>
      <p:bldP spid="78" grpId="0"/>
      <p:bldP spid="79" grpId="0" animBg="1"/>
      <p:bldP spid="80" grpId="0"/>
      <p:bldP spid="81" grpId="0"/>
      <p:bldP spid="82" grpId="0"/>
      <p:bldP spid="83" grpId="0"/>
      <p:bldP spid="84" grpId="0"/>
      <p:bldP spid="85" grpId="0"/>
      <p:bldP spid="86" grpId="0" animBg="1"/>
      <p:bldP spid="87" grpId="0" animBg="1"/>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8994710" cy="707849"/>
          </a:xfrm>
        </p:spPr>
        <p:txBody>
          <a:bodyPr>
            <a:normAutofit/>
          </a:bodyPr>
          <a:lstStyle/>
          <a:p>
            <a:pPr lvl="0">
              <a:lnSpc>
                <a:spcPct val="100000"/>
              </a:lnSpc>
              <a:spcBef>
                <a:spcPts val="0"/>
              </a:spcBef>
              <a:defRPr/>
            </a:pPr>
            <a:r>
              <a:rPr lang="en-US" sz="3600">
                <a:solidFill>
                  <a:schemeClr val="bg1"/>
                </a:solidFill>
                <a:latin typeface="Century Gothic" panose="020F0302020204030204"/>
              </a:rPr>
              <a:t>Mia schreibt an </a:t>
            </a:r>
            <a:r>
              <a:rPr lang="en-US" sz="3600">
                <a:solidFill>
                  <a:schemeClr val="bg1"/>
                </a:solidFill>
              </a:rPr>
              <a:t>Andrea!</a:t>
            </a:r>
            <a:endParaRPr lang="en-US" sz="3600"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4" name="Group 23">
            <a:extLst>
              <a:ext uri="{FF2B5EF4-FFF2-40B4-BE49-F238E27FC236}">
                <a16:creationId xmlns:a16="http://schemas.microsoft.com/office/drawing/2014/main" id="{981479B8-2076-431A-BD1C-54A4EA7B89BE}"/>
              </a:ext>
            </a:extLst>
          </p:cNvPr>
          <p:cNvGrpSpPr/>
          <p:nvPr/>
        </p:nvGrpSpPr>
        <p:grpSpPr>
          <a:xfrm>
            <a:off x="786854" y="1757665"/>
            <a:ext cx="9850044" cy="4379275"/>
            <a:chOff x="2022684" y="1891609"/>
            <a:chExt cx="8498055" cy="4217650"/>
          </a:xfrm>
        </p:grpSpPr>
        <p:pic>
          <p:nvPicPr>
            <p:cNvPr id="25" name="Picture 24">
              <a:extLst>
                <a:ext uri="{FF2B5EF4-FFF2-40B4-BE49-F238E27FC236}">
                  <a16:creationId xmlns:a16="http://schemas.microsoft.com/office/drawing/2014/main" id="{6964C2EF-0319-4C3D-9503-B0B770E56CC7}"/>
                </a:ext>
              </a:extLst>
            </p:cNvPr>
            <p:cNvPicPr>
              <a:picLocks noChangeAspect="1"/>
            </p:cNvPicPr>
            <p:nvPr/>
          </p:nvPicPr>
          <p:blipFill>
            <a:blip r:embed="rId5"/>
            <a:stretch>
              <a:fillRect/>
            </a:stretch>
          </p:blipFill>
          <p:spPr>
            <a:xfrm rot="5400000">
              <a:off x="4162887" y="-248594"/>
              <a:ext cx="4217650" cy="8498055"/>
            </a:xfrm>
            <a:prstGeom prst="rect">
              <a:avLst/>
            </a:prstGeom>
          </p:spPr>
        </p:pic>
        <p:sp>
          <p:nvSpPr>
            <p:cNvPr id="26" name="TextBox 25">
              <a:extLst>
                <a:ext uri="{FF2B5EF4-FFF2-40B4-BE49-F238E27FC236}">
                  <a16:creationId xmlns:a16="http://schemas.microsoft.com/office/drawing/2014/main" id="{7FBC604C-2BE2-495A-BE84-28EAF3DDA57B}"/>
                </a:ext>
              </a:extLst>
            </p:cNvPr>
            <p:cNvSpPr txBox="1"/>
            <p:nvPr/>
          </p:nvSpPr>
          <p:spPr>
            <a:xfrm>
              <a:off x="3325356" y="1998744"/>
              <a:ext cx="6100594" cy="3705219"/>
            </a:xfrm>
            <a:prstGeom prst="rect">
              <a:avLst/>
            </a:prstGeom>
            <a:noFill/>
          </p:spPr>
          <p:txBody>
            <a:bodyPr wrap="square" rtlCol="0">
              <a:spAutoFit/>
            </a:bodyPr>
            <a:lstStyle/>
            <a:p>
              <a:r>
                <a:rPr lang="en-GB" sz="2200" dirty="0">
                  <a:solidFill>
                    <a:schemeClr val="accent1">
                      <a:lumMod val="50000"/>
                    </a:schemeClr>
                  </a:solidFill>
                </a:rPr>
                <a:t>Hallo Andrea! </a:t>
              </a:r>
            </a:p>
            <a:p>
              <a:r>
                <a:rPr lang="en-GB" sz="2200" dirty="0">
                  <a:solidFill>
                    <a:schemeClr val="accent1">
                      <a:lumMod val="50000"/>
                    </a:schemeClr>
                  </a:solidFill>
                </a:rPr>
                <a:t>Wie </a:t>
              </a:r>
              <a:r>
                <a:rPr lang="en-GB" sz="2200" dirty="0" err="1">
                  <a:solidFill>
                    <a:schemeClr val="accent1">
                      <a:lumMod val="50000"/>
                    </a:schemeClr>
                  </a:solidFill>
                </a:rPr>
                <a:t>geht’s</a:t>
              </a:r>
              <a:r>
                <a:rPr lang="en-GB" sz="2200" dirty="0">
                  <a:solidFill>
                    <a:schemeClr val="accent1">
                      <a:lumMod val="50000"/>
                    </a:schemeClr>
                  </a:solidFill>
                </a:rPr>
                <a:t>? Mir </a:t>
              </a:r>
              <a:r>
                <a:rPr lang="en-GB" sz="2200" dirty="0" err="1">
                  <a:solidFill>
                    <a:schemeClr val="accent1">
                      <a:lumMod val="50000"/>
                    </a:schemeClr>
                  </a:solidFill>
                </a:rPr>
                <a:t>geht’s</a:t>
              </a:r>
              <a:r>
                <a:rPr lang="en-GB" sz="2200" dirty="0">
                  <a:solidFill>
                    <a:schemeClr val="accent1">
                      <a:lumMod val="50000"/>
                    </a:schemeClr>
                  </a:solidFill>
                </a:rPr>
                <a:t> gut, </a:t>
              </a:r>
              <a:r>
                <a:rPr lang="en-GB" sz="2200" dirty="0" err="1">
                  <a:solidFill>
                    <a:schemeClr val="accent1">
                      <a:lumMod val="50000"/>
                    </a:schemeClr>
                  </a:solidFill>
                </a:rPr>
                <a:t>aber</a:t>
              </a:r>
              <a:r>
                <a:rPr lang="en-GB" sz="2200" dirty="0">
                  <a:solidFill>
                    <a:schemeClr val="accent1">
                      <a:lumMod val="50000"/>
                    </a:schemeClr>
                  </a:solidFill>
                </a:rPr>
                <a:t> Wolfgang hat </a:t>
              </a:r>
              <a:r>
                <a:rPr lang="en-GB" sz="2200" dirty="0" err="1">
                  <a:solidFill>
                    <a:schemeClr val="accent1">
                      <a:lumMod val="50000"/>
                    </a:schemeClr>
                  </a:solidFill>
                </a:rPr>
                <a:t>Probleme</a:t>
              </a:r>
              <a:r>
                <a:rPr lang="en-GB" sz="2200" dirty="0">
                  <a:solidFill>
                    <a:schemeClr val="accent1">
                      <a:lumMod val="50000"/>
                    </a:schemeClr>
                  </a:solidFill>
                </a:rPr>
                <a:t> </a:t>
              </a:r>
              <a:r>
                <a:rPr lang="en-GB" sz="2200" dirty="0" err="1">
                  <a:solidFill>
                    <a:schemeClr val="accent1">
                      <a:lumMod val="50000"/>
                    </a:schemeClr>
                  </a:solidFill>
                </a:rPr>
                <a:t>mit</a:t>
              </a:r>
              <a:r>
                <a:rPr lang="en-GB" sz="2200" dirty="0">
                  <a:solidFill>
                    <a:schemeClr val="accent1">
                      <a:lumMod val="50000"/>
                    </a:schemeClr>
                  </a:solidFill>
                </a:rPr>
                <a:t> </a:t>
              </a:r>
              <a:r>
                <a:rPr lang="en-GB" sz="2200" b="1" dirty="0">
                  <a:solidFill>
                    <a:srgbClr val="DAA520"/>
                  </a:solidFill>
                </a:rPr>
                <a:t>seiner</a:t>
              </a:r>
              <a:r>
                <a:rPr lang="en-GB" sz="2200" b="1" dirty="0">
                  <a:solidFill>
                    <a:srgbClr val="115076"/>
                  </a:solidFill>
                </a:rPr>
                <a:t> </a:t>
              </a:r>
              <a:r>
                <a:rPr lang="en-GB" sz="2200" dirty="0" err="1">
                  <a:solidFill>
                    <a:srgbClr val="115076"/>
                  </a:solidFill>
                </a:rPr>
                <a:t>Freundin</a:t>
              </a:r>
              <a:r>
                <a:rPr lang="en-GB" sz="2200" dirty="0">
                  <a:solidFill>
                    <a:srgbClr val="115076"/>
                  </a:solidFill>
                </a:rPr>
                <a:t>. Eine </a:t>
              </a:r>
              <a:r>
                <a:rPr lang="en-GB" sz="2200" dirty="0" err="1">
                  <a:solidFill>
                    <a:srgbClr val="115076"/>
                  </a:solidFill>
                </a:rPr>
                <a:t>Trennung</a:t>
              </a:r>
              <a:r>
                <a:rPr lang="en-GB" sz="2200" dirty="0">
                  <a:solidFill>
                    <a:srgbClr val="115076"/>
                  </a:solidFill>
                </a:rPr>
                <a:t>! Was </a:t>
              </a:r>
              <a:r>
                <a:rPr lang="en-GB" sz="2200" dirty="0" err="1">
                  <a:solidFill>
                    <a:srgbClr val="115076"/>
                  </a:solidFill>
                </a:rPr>
                <a:t>f</a:t>
              </a:r>
              <a:r>
                <a:rPr lang="en-GB" sz="2200" dirty="0" err="1">
                  <a:solidFill>
                    <a:srgbClr val="115076"/>
                  </a:solidFill>
                  <a:cs typeface="Calibri" panose="020F0502020204030204" pitchFamily="34" charset="0"/>
                </a:rPr>
                <a:t>ür</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ein</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Paar</a:t>
              </a:r>
              <a:r>
                <a:rPr lang="en-GB" sz="2200" dirty="0">
                  <a:solidFill>
                    <a:srgbClr val="115076"/>
                  </a:solidFill>
                  <a:cs typeface="Calibri" panose="020F0502020204030204" pitchFamily="34" charset="0"/>
                </a:rPr>
                <a:t>! </a:t>
              </a:r>
              <a:r>
                <a:rPr lang="en-GB" sz="2200" dirty="0" err="1">
                  <a:solidFill>
                    <a:srgbClr val="115076"/>
                  </a:solidFill>
                </a:rPr>
                <a:t>Er</a:t>
              </a:r>
              <a:r>
                <a:rPr lang="en-GB" sz="2200" dirty="0">
                  <a:solidFill>
                    <a:srgbClr val="115076"/>
                  </a:solidFill>
                </a:rPr>
                <a:t> hat </a:t>
              </a:r>
              <a:r>
                <a:rPr lang="en-GB" sz="2200" dirty="0" err="1">
                  <a:solidFill>
                    <a:srgbClr val="115076"/>
                  </a:solidFill>
                </a:rPr>
                <a:t>eine</a:t>
              </a:r>
              <a:r>
                <a:rPr lang="en-GB" sz="2200" dirty="0">
                  <a:solidFill>
                    <a:srgbClr val="115076"/>
                  </a:solidFill>
                </a:rPr>
                <a:t> </a:t>
              </a:r>
              <a:r>
                <a:rPr lang="en-GB" sz="2200" dirty="0" err="1">
                  <a:solidFill>
                    <a:srgbClr val="115076"/>
                  </a:solidFill>
                </a:rPr>
                <a:t>nette</a:t>
              </a:r>
              <a:r>
                <a:rPr lang="en-GB" sz="2200" dirty="0">
                  <a:solidFill>
                    <a:srgbClr val="115076"/>
                  </a:solidFill>
                </a:rPr>
                <a:t> SMS von </a:t>
              </a:r>
              <a:r>
                <a:rPr lang="en-GB" sz="2200" b="1" dirty="0" err="1">
                  <a:solidFill>
                    <a:srgbClr val="DAA520"/>
                  </a:solidFill>
                </a:rPr>
                <a:t>seinem</a:t>
              </a:r>
              <a:r>
                <a:rPr lang="en-GB" sz="2200" b="1" dirty="0">
                  <a:solidFill>
                    <a:srgbClr val="DAA520"/>
                  </a:solidFill>
                </a:rPr>
                <a:t> </a:t>
              </a:r>
              <a:r>
                <a:rPr lang="en-GB" sz="2200" dirty="0">
                  <a:solidFill>
                    <a:srgbClr val="115076"/>
                  </a:solidFill>
                </a:rPr>
                <a:t>Freund Mehmet </a:t>
              </a:r>
              <a:r>
                <a:rPr lang="en-GB" sz="2200" dirty="0" err="1">
                  <a:solidFill>
                    <a:srgbClr val="115076"/>
                  </a:solidFill>
                </a:rPr>
                <a:t>gekriegt</a:t>
              </a:r>
              <a:r>
                <a:rPr lang="en-GB" sz="2200" dirty="0">
                  <a:solidFill>
                    <a:srgbClr val="115076"/>
                  </a:solidFill>
                </a:rPr>
                <a:t>, </a:t>
              </a:r>
              <a:r>
                <a:rPr lang="en-GB" sz="2200" dirty="0" err="1">
                  <a:solidFill>
                    <a:srgbClr val="115076"/>
                  </a:solidFill>
                </a:rPr>
                <a:t>aber</a:t>
              </a:r>
              <a:r>
                <a:rPr lang="en-GB" sz="2200" dirty="0">
                  <a:solidFill>
                    <a:srgbClr val="115076"/>
                  </a:solidFill>
                </a:rPr>
                <a:t> </a:t>
              </a:r>
              <a:r>
                <a:rPr lang="en-GB" sz="2200" dirty="0" err="1">
                  <a:solidFill>
                    <a:srgbClr val="115076"/>
                  </a:solidFill>
                </a:rPr>
                <a:t>er</a:t>
              </a:r>
              <a:r>
                <a:rPr lang="en-GB" sz="2200" dirty="0">
                  <a:solidFill>
                    <a:srgbClr val="115076"/>
                  </a:solidFill>
                </a:rPr>
                <a:t> </a:t>
              </a:r>
              <a:r>
                <a:rPr lang="en-GB" sz="2200" dirty="0" err="1">
                  <a:solidFill>
                    <a:srgbClr val="115076"/>
                  </a:solidFill>
                </a:rPr>
                <a:t>ist</a:t>
              </a:r>
              <a:r>
                <a:rPr lang="en-GB" sz="2200" dirty="0">
                  <a:solidFill>
                    <a:srgbClr val="115076"/>
                  </a:solidFill>
                </a:rPr>
                <a:t> </a:t>
              </a:r>
              <a:r>
                <a:rPr lang="en-GB" sz="2200" dirty="0" err="1">
                  <a:solidFill>
                    <a:srgbClr val="115076"/>
                  </a:solidFill>
                </a:rPr>
                <a:t>immer</a:t>
              </a:r>
              <a:r>
                <a:rPr lang="en-GB" sz="2200" dirty="0">
                  <a:solidFill>
                    <a:srgbClr val="115076"/>
                  </a:solidFill>
                </a:rPr>
                <a:t> </a:t>
              </a:r>
              <a:r>
                <a:rPr lang="en-GB" sz="2200" dirty="0" err="1">
                  <a:solidFill>
                    <a:srgbClr val="115076"/>
                  </a:solidFill>
                </a:rPr>
                <a:t>noch</a:t>
              </a:r>
              <a:r>
                <a:rPr lang="en-GB" sz="2200" dirty="0">
                  <a:solidFill>
                    <a:srgbClr val="115076"/>
                  </a:solidFill>
                </a:rPr>
                <a:t> </a:t>
              </a:r>
              <a:r>
                <a:rPr lang="en-GB" sz="2200" dirty="0" err="1">
                  <a:solidFill>
                    <a:srgbClr val="115076"/>
                  </a:solidFill>
                </a:rPr>
                <a:t>traurig</a:t>
              </a:r>
              <a:r>
                <a:rPr lang="en-GB" sz="2200" dirty="0">
                  <a:solidFill>
                    <a:srgbClr val="115076"/>
                  </a:solidFill>
                </a:rPr>
                <a:t>. </a:t>
              </a:r>
              <a:r>
                <a:rPr lang="en-GB" sz="2200" dirty="0" err="1">
                  <a:solidFill>
                    <a:srgbClr val="115076"/>
                  </a:solidFill>
                </a:rPr>
                <a:t>Er</a:t>
              </a:r>
              <a:r>
                <a:rPr lang="en-GB" sz="2200" dirty="0">
                  <a:solidFill>
                    <a:srgbClr val="115076"/>
                  </a:solidFill>
                </a:rPr>
                <a:t> </a:t>
              </a:r>
              <a:r>
                <a:rPr lang="en-GB" sz="2200" dirty="0" err="1">
                  <a:solidFill>
                    <a:srgbClr val="115076"/>
                  </a:solidFill>
                </a:rPr>
                <a:t>geht</a:t>
              </a:r>
              <a:r>
                <a:rPr lang="en-GB" sz="2200" dirty="0">
                  <a:solidFill>
                    <a:srgbClr val="115076"/>
                  </a:solidFill>
                </a:rPr>
                <a:t> </a:t>
              </a:r>
              <a:r>
                <a:rPr lang="en-GB" sz="2200" dirty="0" err="1">
                  <a:solidFill>
                    <a:srgbClr val="115076"/>
                  </a:solidFill>
                </a:rPr>
                <a:t>mit</a:t>
              </a:r>
              <a:r>
                <a:rPr lang="en-GB" sz="2200" dirty="0">
                  <a:solidFill>
                    <a:srgbClr val="115076"/>
                  </a:solidFill>
                </a:rPr>
                <a:t> </a:t>
              </a:r>
              <a:r>
                <a:rPr lang="en-GB" sz="2200" b="1" dirty="0" err="1">
                  <a:solidFill>
                    <a:srgbClr val="DAA520"/>
                  </a:solidFill>
                </a:rPr>
                <a:t>meiner</a:t>
              </a:r>
              <a:r>
                <a:rPr lang="en-GB" sz="2200" dirty="0">
                  <a:solidFill>
                    <a:srgbClr val="115076"/>
                  </a:solidFill>
                </a:rPr>
                <a:t> </a:t>
              </a:r>
              <a:r>
                <a:rPr lang="en-GB" sz="2200" dirty="0" err="1">
                  <a:solidFill>
                    <a:srgbClr val="115076"/>
                  </a:solidFill>
                </a:rPr>
                <a:t>Tante</a:t>
              </a:r>
              <a:r>
                <a:rPr lang="en-GB" sz="2200" dirty="0">
                  <a:solidFill>
                    <a:srgbClr val="115076"/>
                  </a:solidFill>
                </a:rPr>
                <a:t> </a:t>
              </a:r>
              <a:r>
                <a:rPr lang="en-GB" sz="2200" dirty="0" err="1">
                  <a:solidFill>
                    <a:srgbClr val="115076"/>
                  </a:solidFill>
                </a:rPr>
                <a:t>einkaufen</a:t>
              </a:r>
              <a:r>
                <a:rPr lang="en-GB" sz="2200" dirty="0">
                  <a:solidFill>
                    <a:srgbClr val="115076"/>
                  </a:solidFill>
                </a:rPr>
                <a:t>, </a:t>
              </a:r>
              <a:r>
                <a:rPr lang="en-GB" sz="2200" dirty="0" err="1">
                  <a:solidFill>
                    <a:srgbClr val="115076"/>
                  </a:solidFill>
                </a:rPr>
                <a:t>aber</a:t>
              </a:r>
              <a:r>
                <a:rPr lang="en-GB" sz="2200" dirty="0">
                  <a:solidFill>
                    <a:srgbClr val="115076"/>
                  </a:solidFill>
                </a:rPr>
                <a:t> </a:t>
              </a:r>
              <a:r>
                <a:rPr lang="en-GB" sz="2200" dirty="0" err="1">
                  <a:solidFill>
                    <a:srgbClr val="115076"/>
                  </a:solidFill>
                </a:rPr>
                <a:t>ohne</a:t>
              </a:r>
              <a:r>
                <a:rPr lang="en-GB" sz="2200" dirty="0">
                  <a:solidFill>
                    <a:srgbClr val="115076"/>
                  </a:solidFill>
                </a:rPr>
                <a:t> </a:t>
              </a:r>
              <a:r>
                <a:rPr lang="en-GB" sz="2200" b="1" dirty="0" err="1">
                  <a:solidFill>
                    <a:srgbClr val="DAA520"/>
                  </a:solidFill>
                </a:rPr>
                <a:t>meine</a:t>
              </a:r>
              <a:r>
                <a:rPr lang="en-GB" sz="2200" dirty="0">
                  <a:solidFill>
                    <a:srgbClr val="115076"/>
                  </a:solidFill>
                </a:rPr>
                <a:t>  </a:t>
              </a:r>
              <a:r>
                <a:rPr lang="en-GB" sz="2200" dirty="0" err="1">
                  <a:solidFill>
                    <a:srgbClr val="115076"/>
                  </a:solidFill>
                </a:rPr>
                <a:t>Freundin</a:t>
              </a:r>
              <a:r>
                <a:rPr lang="en-GB" sz="2200" dirty="0">
                  <a:solidFill>
                    <a:srgbClr val="115076"/>
                  </a:solidFill>
                </a:rPr>
                <a:t> Heidi! Was </a:t>
              </a:r>
              <a:r>
                <a:rPr lang="en-GB" sz="2200" dirty="0" err="1">
                  <a:solidFill>
                    <a:srgbClr val="115076"/>
                  </a:solidFill>
                </a:rPr>
                <a:t>kann</a:t>
              </a:r>
              <a:r>
                <a:rPr lang="en-GB" sz="2200" dirty="0">
                  <a:solidFill>
                    <a:srgbClr val="115076"/>
                  </a:solidFill>
                </a:rPr>
                <a:t> ich </a:t>
              </a:r>
              <a:r>
                <a:rPr lang="en-GB" sz="2200" dirty="0" err="1">
                  <a:solidFill>
                    <a:srgbClr val="115076"/>
                  </a:solidFill>
                </a:rPr>
                <a:t>f</a:t>
              </a:r>
              <a:r>
                <a:rPr lang="en-GB" sz="2200" dirty="0" err="1">
                  <a:solidFill>
                    <a:srgbClr val="115076"/>
                  </a:solidFill>
                  <a:cs typeface="Calibri" panose="020F0502020204030204" pitchFamily="34" charset="0"/>
                </a:rPr>
                <a:t>ür</a:t>
              </a:r>
              <a:r>
                <a:rPr lang="en-GB" sz="2200" dirty="0">
                  <a:solidFill>
                    <a:srgbClr val="115076"/>
                  </a:solidFill>
                  <a:cs typeface="Calibri" panose="020F0502020204030204" pitchFamily="34" charset="0"/>
                </a:rPr>
                <a:t> </a:t>
              </a:r>
              <a:r>
                <a:rPr lang="en-GB" sz="2200" b="1" dirty="0" err="1">
                  <a:solidFill>
                    <a:srgbClr val="DAA520"/>
                  </a:solidFill>
                  <a:cs typeface="Calibri" panose="020F0502020204030204" pitchFamily="34" charset="0"/>
                </a:rPr>
                <a:t>meinen</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Bruder</a:t>
              </a:r>
              <a:r>
                <a:rPr lang="en-GB" sz="2200" dirty="0">
                  <a:solidFill>
                    <a:srgbClr val="115076"/>
                  </a:solidFill>
                  <a:cs typeface="Calibri" panose="020F0502020204030204" pitchFamily="34" charset="0"/>
                </a:rPr>
                <a:t> tun?! </a:t>
              </a:r>
              <a:r>
                <a:rPr lang="en-GB" sz="2200" dirty="0" err="1">
                  <a:solidFill>
                    <a:srgbClr val="115076"/>
                  </a:solidFill>
                  <a:cs typeface="Calibri" panose="020F0502020204030204" pitchFamily="34" charset="0"/>
                </a:rPr>
                <a:t>Redest</a:t>
              </a:r>
              <a:r>
                <a:rPr lang="en-GB" sz="2200" dirty="0">
                  <a:solidFill>
                    <a:srgbClr val="115076"/>
                  </a:solidFill>
                  <a:cs typeface="Calibri" panose="020F0502020204030204" pitchFamily="34" charset="0"/>
                </a:rPr>
                <a:t> du oft </a:t>
              </a:r>
              <a:r>
                <a:rPr lang="en-GB" sz="2200" dirty="0" err="1">
                  <a:solidFill>
                    <a:srgbClr val="115076"/>
                  </a:solidFill>
                  <a:cs typeface="Calibri" panose="020F0502020204030204" pitchFamily="34" charset="0"/>
                </a:rPr>
                <a:t>mit</a:t>
              </a:r>
              <a:r>
                <a:rPr lang="en-GB" sz="2200" dirty="0">
                  <a:solidFill>
                    <a:srgbClr val="115076"/>
                  </a:solidFill>
                  <a:cs typeface="Calibri" panose="020F0502020204030204" pitchFamily="34" charset="0"/>
                </a:rPr>
                <a:t> </a:t>
              </a:r>
              <a:r>
                <a:rPr lang="en-GB" sz="2200" b="1" dirty="0" err="1">
                  <a:solidFill>
                    <a:srgbClr val="DAA520"/>
                  </a:solidFill>
                  <a:cs typeface="Calibri" panose="020F0502020204030204" pitchFamily="34" charset="0"/>
                </a:rPr>
                <a:t>deinem</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Bruder</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Weißt</a:t>
              </a:r>
              <a:r>
                <a:rPr lang="en-GB" sz="2200" dirty="0">
                  <a:solidFill>
                    <a:srgbClr val="115076"/>
                  </a:solidFill>
                  <a:cs typeface="Calibri" panose="020F0502020204030204" pitchFamily="34" charset="0"/>
                </a:rPr>
                <a:t> du, was ich tun </a:t>
              </a:r>
              <a:r>
                <a:rPr lang="en-GB" sz="2200" dirty="0" err="1">
                  <a:solidFill>
                    <a:srgbClr val="115076"/>
                  </a:solidFill>
                  <a:cs typeface="Calibri" panose="020F0502020204030204" pitchFamily="34" charset="0"/>
                </a:rPr>
                <a:t>soll</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oder</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kannst</a:t>
              </a:r>
              <a:r>
                <a:rPr lang="en-GB" sz="2200" dirty="0">
                  <a:solidFill>
                    <a:srgbClr val="115076"/>
                  </a:solidFill>
                  <a:cs typeface="Calibri" panose="020F0502020204030204" pitchFamily="34" charset="0"/>
                </a:rPr>
                <a:t> du </a:t>
              </a:r>
              <a:r>
                <a:rPr lang="en-GB" sz="2200" dirty="0" err="1">
                  <a:solidFill>
                    <a:srgbClr val="115076"/>
                  </a:solidFill>
                  <a:cs typeface="Calibri" panose="020F0502020204030204" pitchFamily="34" charset="0"/>
                </a:rPr>
                <a:t>eine</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Idee</a:t>
              </a:r>
              <a:r>
                <a:rPr lang="en-GB" sz="2200" dirty="0">
                  <a:solidFill>
                    <a:srgbClr val="115076"/>
                  </a:solidFill>
                  <a:cs typeface="Calibri" panose="020F0502020204030204" pitchFamily="34" charset="0"/>
                </a:rPr>
                <a:t> von </a:t>
              </a:r>
              <a:r>
                <a:rPr lang="en-GB" sz="2200" b="1" dirty="0" err="1">
                  <a:solidFill>
                    <a:srgbClr val="DAA520"/>
                  </a:solidFill>
                  <a:cs typeface="Calibri" panose="020F0502020204030204" pitchFamily="34" charset="0"/>
                </a:rPr>
                <a:t>deiner</a:t>
              </a:r>
              <a:r>
                <a:rPr lang="en-GB" sz="2200" dirty="0">
                  <a:solidFill>
                    <a:srgbClr val="115076"/>
                  </a:solidFill>
                  <a:cs typeface="Calibri" panose="020F0502020204030204" pitchFamily="34" charset="0"/>
                </a:rPr>
                <a:t> Mutter </a:t>
              </a:r>
              <a:r>
                <a:rPr lang="en-GB" sz="2200" dirty="0" err="1">
                  <a:solidFill>
                    <a:srgbClr val="115076"/>
                  </a:solidFill>
                  <a:cs typeface="Calibri" panose="020F0502020204030204" pitchFamily="34" charset="0"/>
                </a:rPr>
                <a:t>bekommen</a:t>
              </a:r>
              <a:r>
                <a:rPr lang="en-GB" sz="2200" dirty="0">
                  <a:solidFill>
                    <a:srgbClr val="115076"/>
                  </a:solidFill>
                  <a:cs typeface="Calibri" panose="020F0502020204030204" pitchFamily="34" charset="0"/>
                </a:rPr>
                <a:t>?					Mia x</a:t>
              </a:r>
              <a:r>
                <a:rPr lang="en-GB" sz="2400" dirty="0">
                  <a:solidFill>
                    <a:srgbClr val="115076"/>
                  </a:solidFill>
                  <a:cs typeface="Calibri" panose="020F0502020204030204" pitchFamily="34" charset="0"/>
                </a:rPr>
                <a:t>x</a:t>
              </a:r>
              <a:endParaRPr lang="en-GB" sz="2400" dirty="0">
                <a:solidFill>
                  <a:srgbClr val="115076"/>
                </a:solidFill>
              </a:endParaRPr>
            </a:p>
          </p:txBody>
        </p:sp>
      </p:grpSp>
      <p:sp>
        <p:nvSpPr>
          <p:cNvPr id="2" name="TextBox 1"/>
          <p:cNvSpPr txBox="1"/>
          <p:nvPr/>
        </p:nvSpPr>
        <p:spPr>
          <a:xfrm>
            <a:off x="343249" y="1223484"/>
            <a:ext cx="11615951" cy="461665"/>
          </a:xfrm>
          <a:prstGeom prst="rect">
            <a:avLst/>
          </a:prstGeom>
          <a:noFill/>
        </p:spPr>
        <p:txBody>
          <a:bodyPr wrap="square" rtlCol="0">
            <a:spAutoFit/>
          </a:bodyPr>
          <a:lstStyle/>
          <a:p>
            <a:pPr algn="l"/>
            <a:r>
              <a:rPr lang="en-GB" sz="2400">
                <a:solidFill>
                  <a:schemeClr val="accent5">
                    <a:lumMod val="50000"/>
                  </a:schemeClr>
                </a:solidFill>
              </a:rPr>
              <a:t>Mia’s text has bugs! Write the correct endings on the possessive adjectives.</a:t>
            </a:r>
            <a:endParaRPr lang="en-GB" sz="2400" dirty="0">
              <a:solidFill>
                <a:schemeClr val="accent5">
                  <a:lumMod val="50000"/>
                </a:schemeClr>
              </a:solidFill>
            </a:endParaRPr>
          </a:p>
        </p:txBody>
      </p:sp>
      <p:sp>
        <p:nvSpPr>
          <p:cNvPr id="27" name="Explosion 1 26"/>
          <p:cNvSpPr/>
          <p:nvPr/>
        </p:nvSpPr>
        <p:spPr>
          <a:xfrm>
            <a:off x="4747523" y="2596577"/>
            <a:ext cx="410547" cy="353925"/>
          </a:xfrm>
          <a:prstGeom prst="irregularSeal1">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1</a:t>
            </a:r>
          </a:p>
        </p:txBody>
      </p:sp>
      <p:sp>
        <p:nvSpPr>
          <p:cNvPr id="28" name="Explosion 1 27"/>
          <p:cNvSpPr/>
          <p:nvPr/>
        </p:nvSpPr>
        <p:spPr>
          <a:xfrm>
            <a:off x="8057931" y="2945119"/>
            <a:ext cx="592081" cy="355131"/>
          </a:xfrm>
          <a:prstGeom prst="irregularSeal1">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2</a:t>
            </a:r>
          </a:p>
        </p:txBody>
      </p:sp>
      <p:sp>
        <p:nvSpPr>
          <p:cNvPr id="29" name="Explosion 1 28"/>
          <p:cNvSpPr/>
          <p:nvPr/>
        </p:nvSpPr>
        <p:spPr>
          <a:xfrm>
            <a:off x="5577724" y="3615546"/>
            <a:ext cx="410547" cy="353925"/>
          </a:xfrm>
          <a:prstGeom prst="irregularSeal1">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3</a:t>
            </a:r>
          </a:p>
        </p:txBody>
      </p:sp>
      <p:sp>
        <p:nvSpPr>
          <p:cNvPr id="30" name="Explosion 1 29"/>
          <p:cNvSpPr/>
          <p:nvPr/>
        </p:nvSpPr>
        <p:spPr>
          <a:xfrm>
            <a:off x="3793632" y="3947302"/>
            <a:ext cx="490615" cy="353925"/>
          </a:xfrm>
          <a:prstGeom prst="irregularSeal1">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4</a:t>
            </a:r>
          </a:p>
        </p:txBody>
      </p:sp>
      <p:sp>
        <p:nvSpPr>
          <p:cNvPr id="31" name="Explosion 1 30"/>
          <p:cNvSpPr/>
          <p:nvPr/>
        </p:nvSpPr>
        <p:spPr>
          <a:xfrm>
            <a:off x="3052077" y="4284604"/>
            <a:ext cx="410547" cy="353925"/>
          </a:xfrm>
          <a:prstGeom prst="irregularSeal1">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5</a:t>
            </a:r>
          </a:p>
        </p:txBody>
      </p:sp>
      <p:sp>
        <p:nvSpPr>
          <p:cNvPr id="32" name="Explosion 1 31"/>
          <p:cNvSpPr/>
          <p:nvPr/>
        </p:nvSpPr>
        <p:spPr>
          <a:xfrm>
            <a:off x="8090746" y="4313114"/>
            <a:ext cx="587364" cy="353925"/>
          </a:xfrm>
          <a:prstGeom prst="irregularSeal1">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6</a:t>
            </a:r>
          </a:p>
        </p:txBody>
      </p:sp>
      <p:sp>
        <p:nvSpPr>
          <p:cNvPr id="33" name="Explosion 1 32"/>
          <p:cNvSpPr/>
          <p:nvPr/>
        </p:nvSpPr>
        <p:spPr>
          <a:xfrm>
            <a:off x="4876672" y="4972277"/>
            <a:ext cx="410547" cy="353925"/>
          </a:xfrm>
          <a:prstGeom prst="irregularSeal1">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t>7</a:t>
            </a:r>
          </a:p>
        </p:txBody>
      </p:sp>
      <p:pic>
        <p:nvPicPr>
          <p:cNvPr id="1026" name="Picture 2" descr="A picture containing toy, doll&#10;&#10;Description automatically generat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0538" y="30298"/>
            <a:ext cx="812232" cy="12353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4.googleusercontent.com/j76wB1MCHqdOL7BJ5hKopTjTD_vsou2WwHueNzFiyIwYIn7RPfWVDc1di6zYmAl1nqtI6x0AX5PfbhQBAnqLqLVOleFY_q2azU_Dkh1yhS2pXTKD1olqxvqElUZMcCCQgpllL3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9690" y="117148"/>
            <a:ext cx="1069476" cy="109154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6964C2EF-0319-4C3D-9503-B0B770E56CC7}"/>
              </a:ext>
            </a:extLst>
          </p:cNvPr>
          <p:cNvPicPr>
            <a:picLocks noChangeAspect="1"/>
          </p:cNvPicPr>
          <p:nvPr/>
        </p:nvPicPr>
        <p:blipFill>
          <a:blip r:embed="rId5"/>
          <a:stretch>
            <a:fillRect/>
          </a:stretch>
        </p:blipFill>
        <p:spPr>
          <a:xfrm rot="2499300">
            <a:off x="9133816" y="482547"/>
            <a:ext cx="300555" cy="572943"/>
          </a:xfrm>
          <a:prstGeom prst="rect">
            <a:avLst/>
          </a:prstGeom>
        </p:spPr>
      </p:pic>
    </p:spTree>
    <p:extLst>
      <p:ext uri="{BB962C8B-B14F-4D97-AF65-F5344CB8AC3E}">
        <p14:creationId xmlns:p14="http://schemas.microsoft.com/office/powerpoint/2010/main" val="184164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0" grpId="0" animBg="1"/>
      <p:bldP spid="31" grpId="0" animBg="1"/>
      <p:bldP spid="32" grpId="0" animBg="1"/>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8994710" cy="707849"/>
          </a:xfrm>
        </p:spPr>
        <p:txBody>
          <a:bodyPr>
            <a:normAutofit/>
          </a:bodyPr>
          <a:lstStyle/>
          <a:p>
            <a:pPr lvl="0">
              <a:lnSpc>
                <a:spcPct val="100000"/>
              </a:lnSpc>
              <a:spcBef>
                <a:spcPts val="0"/>
              </a:spcBef>
              <a:defRPr/>
            </a:pPr>
            <a:r>
              <a:rPr lang="en-US" sz="3600">
                <a:solidFill>
                  <a:schemeClr val="bg1"/>
                </a:solidFill>
                <a:latin typeface="Century Gothic" panose="020F0302020204030204"/>
              </a:rPr>
              <a:t>Andrea antwortet</a:t>
            </a:r>
            <a:r>
              <a:rPr lang="en-US" sz="3600">
                <a:solidFill>
                  <a:schemeClr val="bg1"/>
                </a:solidFill>
              </a:rPr>
              <a:t>!</a:t>
            </a:r>
            <a:endParaRPr lang="en-US" sz="3600"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24" name="Group 23">
            <a:extLst>
              <a:ext uri="{FF2B5EF4-FFF2-40B4-BE49-F238E27FC236}">
                <a16:creationId xmlns:a16="http://schemas.microsoft.com/office/drawing/2014/main" id="{981479B8-2076-431A-BD1C-54A4EA7B89BE}"/>
              </a:ext>
            </a:extLst>
          </p:cNvPr>
          <p:cNvGrpSpPr/>
          <p:nvPr/>
        </p:nvGrpSpPr>
        <p:grpSpPr>
          <a:xfrm>
            <a:off x="786854" y="1757665"/>
            <a:ext cx="9850044" cy="4379275"/>
            <a:chOff x="2022684" y="1891609"/>
            <a:chExt cx="8498055" cy="4217650"/>
          </a:xfrm>
        </p:grpSpPr>
        <p:pic>
          <p:nvPicPr>
            <p:cNvPr id="25" name="Picture 24">
              <a:extLst>
                <a:ext uri="{FF2B5EF4-FFF2-40B4-BE49-F238E27FC236}">
                  <a16:creationId xmlns:a16="http://schemas.microsoft.com/office/drawing/2014/main" id="{6964C2EF-0319-4C3D-9503-B0B770E56CC7}"/>
                </a:ext>
              </a:extLst>
            </p:cNvPr>
            <p:cNvPicPr>
              <a:picLocks noChangeAspect="1"/>
            </p:cNvPicPr>
            <p:nvPr/>
          </p:nvPicPr>
          <p:blipFill>
            <a:blip r:embed="rId5"/>
            <a:stretch>
              <a:fillRect/>
            </a:stretch>
          </p:blipFill>
          <p:spPr>
            <a:xfrm rot="5400000">
              <a:off x="4162887" y="-248594"/>
              <a:ext cx="4217650" cy="8498055"/>
            </a:xfrm>
            <a:prstGeom prst="rect">
              <a:avLst/>
            </a:prstGeom>
          </p:spPr>
        </p:pic>
        <p:sp>
          <p:nvSpPr>
            <p:cNvPr id="26" name="TextBox 25">
              <a:extLst>
                <a:ext uri="{FF2B5EF4-FFF2-40B4-BE49-F238E27FC236}">
                  <a16:creationId xmlns:a16="http://schemas.microsoft.com/office/drawing/2014/main" id="{7FBC604C-2BE2-495A-BE84-28EAF3DDA57B}"/>
                </a:ext>
              </a:extLst>
            </p:cNvPr>
            <p:cNvSpPr txBox="1"/>
            <p:nvPr/>
          </p:nvSpPr>
          <p:spPr>
            <a:xfrm>
              <a:off x="3325356" y="1998744"/>
              <a:ext cx="6100594" cy="4001637"/>
            </a:xfrm>
            <a:prstGeom prst="rect">
              <a:avLst/>
            </a:prstGeom>
            <a:noFill/>
          </p:spPr>
          <p:txBody>
            <a:bodyPr wrap="square" rtlCol="0">
              <a:spAutoFit/>
            </a:bodyPr>
            <a:lstStyle/>
            <a:p>
              <a:r>
                <a:rPr lang="en-GB" sz="2200" dirty="0">
                  <a:solidFill>
                    <a:schemeClr val="accent1">
                      <a:lumMod val="50000"/>
                    </a:schemeClr>
                  </a:solidFill>
                </a:rPr>
                <a:t>Hallo Mia! </a:t>
              </a:r>
            </a:p>
            <a:p>
              <a:r>
                <a:rPr lang="en-GB" sz="2200" dirty="0">
                  <a:solidFill>
                    <a:schemeClr val="accent1">
                      <a:lumMod val="50000"/>
                    </a:schemeClr>
                  </a:solidFill>
                </a:rPr>
                <a:t>Mir </a:t>
              </a:r>
              <a:r>
                <a:rPr lang="en-GB" sz="2200" dirty="0" err="1">
                  <a:solidFill>
                    <a:schemeClr val="accent1">
                      <a:lumMod val="50000"/>
                    </a:schemeClr>
                  </a:solidFill>
                </a:rPr>
                <a:t>geht’s</a:t>
              </a:r>
              <a:r>
                <a:rPr lang="en-GB" sz="2200" dirty="0">
                  <a:solidFill>
                    <a:schemeClr val="accent1">
                      <a:lumMod val="50000"/>
                    </a:schemeClr>
                  </a:solidFill>
                </a:rPr>
                <a:t> </a:t>
              </a:r>
              <a:r>
                <a:rPr lang="en-GB" sz="2200" dirty="0" err="1">
                  <a:solidFill>
                    <a:schemeClr val="accent1">
                      <a:lumMod val="50000"/>
                    </a:schemeClr>
                  </a:solidFill>
                </a:rPr>
                <a:t>auch</a:t>
              </a:r>
              <a:r>
                <a:rPr lang="en-GB" sz="2200" dirty="0">
                  <a:solidFill>
                    <a:schemeClr val="accent1">
                      <a:lumMod val="50000"/>
                    </a:schemeClr>
                  </a:solidFill>
                </a:rPr>
                <a:t> gut, </a:t>
              </a:r>
              <a:r>
                <a:rPr lang="en-GB" sz="2200" dirty="0" err="1">
                  <a:solidFill>
                    <a:schemeClr val="accent1">
                      <a:lumMod val="50000"/>
                    </a:schemeClr>
                  </a:solidFill>
                </a:rPr>
                <a:t>danke</a:t>
              </a:r>
              <a:r>
                <a:rPr lang="en-GB" sz="2200" dirty="0">
                  <a:solidFill>
                    <a:schemeClr val="accent1">
                      <a:lumMod val="50000"/>
                    </a:schemeClr>
                  </a:solidFill>
                </a:rPr>
                <a:t>. Aber es tut mir </a:t>
              </a:r>
              <a:r>
                <a:rPr lang="en-GB" sz="2200" dirty="0" err="1">
                  <a:solidFill>
                    <a:schemeClr val="accent1">
                      <a:lumMod val="50000"/>
                    </a:schemeClr>
                  </a:solidFill>
                </a:rPr>
                <a:t>leid</a:t>
              </a:r>
              <a:r>
                <a:rPr lang="en-GB" sz="2200" dirty="0">
                  <a:solidFill>
                    <a:schemeClr val="accent1">
                      <a:lumMod val="50000"/>
                    </a:schemeClr>
                  </a:solidFill>
                </a:rPr>
                <a:t>! </a:t>
              </a:r>
              <a:r>
                <a:rPr lang="en-GB" sz="2200" dirty="0" err="1">
                  <a:solidFill>
                    <a:schemeClr val="accent1">
                      <a:lumMod val="50000"/>
                    </a:schemeClr>
                  </a:solidFill>
                </a:rPr>
                <a:t>Meine</a:t>
              </a:r>
              <a:r>
                <a:rPr lang="en-GB" sz="2200" dirty="0">
                  <a:solidFill>
                    <a:schemeClr val="accent1">
                      <a:lumMod val="50000"/>
                    </a:schemeClr>
                  </a:solidFill>
                </a:rPr>
                <a:t> </a:t>
              </a:r>
              <a:r>
                <a:rPr lang="en-GB" sz="2200" dirty="0" err="1">
                  <a:solidFill>
                    <a:schemeClr val="accent1">
                      <a:lumMod val="50000"/>
                    </a:schemeClr>
                  </a:solidFill>
                </a:rPr>
                <a:t>Antwort</a:t>
              </a:r>
              <a:r>
                <a:rPr lang="en-GB" sz="2200" dirty="0">
                  <a:solidFill>
                    <a:schemeClr val="accent1">
                      <a:lumMod val="50000"/>
                    </a:schemeClr>
                  </a:solidFill>
                </a:rPr>
                <a:t>: Wolfgang </a:t>
              </a:r>
              <a:r>
                <a:rPr lang="en-GB" sz="2200" dirty="0" err="1">
                  <a:solidFill>
                    <a:schemeClr val="accent1">
                      <a:lumMod val="50000"/>
                    </a:schemeClr>
                  </a:solidFill>
                </a:rPr>
                <a:t>kann</a:t>
              </a:r>
              <a:r>
                <a:rPr lang="en-GB" sz="2200" dirty="0">
                  <a:solidFill>
                    <a:schemeClr val="accent1">
                      <a:lumMod val="50000"/>
                    </a:schemeClr>
                  </a:solidFill>
                </a:rPr>
                <a:t> </a:t>
              </a:r>
              <a:r>
                <a:rPr lang="en-GB" sz="2200" dirty="0" err="1">
                  <a:solidFill>
                    <a:schemeClr val="accent1">
                      <a:lumMod val="50000"/>
                    </a:schemeClr>
                  </a:solidFill>
                </a:rPr>
                <a:t>mit</a:t>
              </a:r>
              <a:r>
                <a:rPr lang="en-GB" sz="2200" dirty="0">
                  <a:solidFill>
                    <a:schemeClr val="accent1">
                      <a:lumMod val="50000"/>
                    </a:schemeClr>
                  </a:solidFill>
                </a:rPr>
                <a:t> </a:t>
              </a:r>
              <a:r>
                <a:rPr lang="en-GB" sz="2200" dirty="0" err="1">
                  <a:solidFill>
                    <a:srgbClr val="115076"/>
                  </a:solidFill>
                </a:rPr>
                <a:t>seinen</a:t>
              </a:r>
              <a:r>
                <a:rPr lang="en-GB" sz="2200" b="1" dirty="0">
                  <a:solidFill>
                    <a:srgbClr val="115076"/>
                  </a:solidFill>
                </a:rPr>
                <a:t> </a:t>
              </a:r>
              <a:r>
                <a:rPr lang="en-GB" sz="2200" b="1" dirty="0" err="1">
                  <a:solidFill>
                    <a:srgbClr val="115076"/>
                  </a:solidFill>
                </a:rPr>
                <a:t>Freundin</a:t>
              </a:r>
              <a:r>
                <a:rPr lang="en-GB" sz="2200" b="1" dirty="0">
                  <a:solidFill>
                    <a:srgbClr val="115076"/>
                  </a:solidFill>
                </a:rPr>
                <a:t>/</a:t>
              </a:r>
              <a:r>
                <a:rPr lang="en-GB" sz="2200" b="1" dirty="0" err="1">
                  <a:solidFill>
                    <a:srgbClr val="115076"/>
                  </a:solidFill>
                </a:rPr>
                <a:t>Freunden</a:t>
              </a:r>
              <a:r>
                <a:rPr lang="en-GB" sz="2200" dirty="0">
                  <a:solidFill>
                    <a:srgbClr val="115076"/>
                  </a:solidFill>
                </a:rPr>
                <a:t> </a:t>
              </a:r>
              <a:r>
                <a:rPr lang="en-GB" sz="2200" dirty="0" err="1">
                  <a:solidFill>
                    <a:srgbClr val="115076"/>
                  </a:solidFill>
                </a:rPr>
                <a:t>reden</a:t>
              </a:r>
              <a:r>
                <a:rPr lang="en-GB" sz="2200" dirty="0">
                  <a:solidFill>
                    <a:srgbClr val="115076"/>
                  </a:solidFill>
                </a:rPr>
                <a:t>. Er </a:t>
              </a:r>
              <a:r>
                <a:rPr lang="en-GB" sz="2200" dirty="0" err="1">
                  <a:solidFill>
                    <a:srgbClr val="115076"/>
                  </a:solidFill>
                </a:rPr>
                <a:t>soll</a:t>
              </a:r>
              <a:r>
                <a:rPr lang="en-GB" sz="2200" dirty="0">
                  <a:solidFill>
                    <a:srgbClr val="115076"/>
                  </a:solidFill>
                </a:rPr>
                <a:t> </a:t>
              </a:r>
              <a:r>
                <a:rPr lang="en-GB" sz="2200" dirty="0" err="1">
                  <a:solidFill>
                    <a:srgbClr val="115076"/>
                  </a:solidFill>
                </a:rPr>
                <a:t>mit</a:t>
              </a:r>
              <a:r>
                <a:rPr lang="en-GB" sz="2200" dirty="0">
                  <a:solidFill>
                    <a:srgbClr val="115076"/>
                  </a:solidFill>
                </a:rPr>
                <a:t> </a:t>
              </a:r>
              <a:r>
                <a:rPr lang="en-GB" sz="2200" dirty="0" err="1">
                  <a:solidFill>
                    <a:srgbClr val="115076"/>
                  </a:solidFill>
                </a:rPr>
                <a:t>seinem</a:t>
              </a:r>
              <a:r>
                <a:rPr lang="en-GB" sz="2200" b="1" dirty="0">
                  <a:solidFill>
                    <a:srgbClr val="DAA520"/>
                  </a:solidFill>
                </a:rPr>
                <a:t> </a:t>
              </a:r>
              <a:r>
                <a:rPr lang="en-GB" sz="2200" b="1" dirty="0" err="1">
                  <a:solidFill>
                    <a:srgbClr val="115076"/>
                  </a:solidFill>
                </a:rPr>
                <a:t>Tante</a:t>
              </a:r>
              <a:r>
                <a:rPr lang="en-GB" sz="2200" b="1" dirty="0">
                  <a:solidFill>
                    <a:srgbClr val="115076"/>
                  </a:solidFill>
                </a:rPr>
                <a:t>/Freund</a:t>
              </a:r>
              <a:r>
                <a:rPr lang="en-GB" sz="2200" dirty="0">
                  <a:solidFill>
                    <a:srgbClr val="115076"/>
                  </a:solidFill>
                </a:rPr>
                <a:t> in die Stadt </a:t>
              </a:r>
              <a:r>
                <a:rPr lang="en-GB" sz="2200" dirty="0" err="1">
                  <a:solidFill>
                    <a:srgbClr val="115076"/>
                  </a:solidFill>
                </a:rPr>
                <a:t>gehen</a:t>
              </a:r>
              <a:r>
                <a:rPr lang="en-GB" sz="2200" dirty="0">
                  <a:solidFill>
                    <a:srgbClr val="115076"/>
                  </a:solidFill>
                </a:rPr>
                <a:t> und </a:t>
              </a:r>
              <a:r>
                <a:rPr lang="en-GB" sz="2200" dirty="0" err="1">
                  <a:solidFill>
                    <a:srgbClr val="115076"/>
                  </a:solidFill>
                </a:rPr>
                <a:t>eine</a:t>
              </a:r>
              <a:r>
                <a:rPr lang="en-GB" sz="2200" dirty="0">
                  <a:solidFill>
                    <a:srgbClr val="115076"/>
                  </a:solidFill>
                </a:rPr>
                <a:t> Tour </a:t>
              </a:r>
              <a:r>
                <a:rPr lang="en-GB" sz="2200" dirty="0" err="1">
                  <a:solidFill>
                    <a:srgbClr val="115076"/>
                  </a:solidFill>
                </a:rPr>
                <a:t>machen</a:t>
              </a:r>
              <a:r>
                <a:rPr lang="en-GB" sz="2200" dirty="0">
                  <a:solidFill>
                    <a:srgbClr val="115076"/>
                  </a:solidFill>
                </a:rPr>
                <a:t>. Du </a:t>
              </a:r>
              <a:r>
                <a:rPr lang="en-GB" sz="2200" dirty="0" err="1">
                  <a:solidFill>
                    <a:srgbClr val="115076"/>
                  </a:solidFill>
                </a:rPr>
                <a:t>kannst</a:t>
              </a:r>
              <a:r>
                <a:rPr lang="en-GB" sz="2200" dirty="0">
                  <a:solidFill>
                    <a:srgbClr val="115076"/>
                  </a:solidFill>
                </a:rPr>
                <a:t> </a:t>
              </a:r>
              <a:r>
                <a:rPr lang="en-GB" sz="2200" dirty="0" err="1">
                  <a:solidFill>
                    <a:srgbClr val="115076"/>
                  </a:solidFill>
                </a:rPr>
                <a:t>auch</a:t>
              </a:r>
              <a:r>
                <a:rPr lang="en-GB" sz="2200" dirty="0">
                  <a:solidFill>
                    <a:srgbClr val="115076"/>
                  </a:solidFill>
                </a:rPr>
                <a:t> </a:t>
              </a:r>
              <a:r>
                <a:rPr lang="en-GB" sz="2200" dirty="0" err="1">
                  <a:solidFill>
                    <a:srgbClr val="115076"/>
                  </a:solidFill>
                </a:rPr>
                <a:t>viel</a:t>
              </a:r>
              <a:r>
                <a:rPr lang="en-GB" sz="2200" dirty="0">
                  <a:solidFill>
                    <a:srgbClr val="115076"/>
                  </a:solidFill>
                </a:rPr>
                <a:t> </a:t>
              </a:r>
              <a:r>
                <a:rPr lang="en-GB" sz="2200" dirty="0" err="1">
                  <a:solidFill>
                    <a:srgbClr val="115076"/>
                  </a:solidFill>
                </a:rPr>
                <a:t>f</a:t>
              </a:r>
              <a:r>
                <a:rPr lang="en-GB" sz="2200" dirty="0" err="1">
                  <a:solidFill>
                    <a:srgbClr val="115076"/>
                  </a:solidFill>
                  <a:cs typeface="Calibri" panose="020F0502020204030204" pitchFamily="34" charset="0"/>
                </a:rPr>
                <a:t>ür</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deinen</a:t>
              </a:r>
              <a:r>
                <a:rPr lang="en-GB" sz="2200" dirty="0">
                  <a:solidFill>
                    <a:srgbClr val="115076"/>
                  </a:solidFill>
                  <a:cs typeface="Calibri" panose="020F0502020204030204" pitchFamily="34" charset="0"/>
                </a:rPr>
                <a:t> </a:t>
              </a:r>
              <a:r>
                <a:rPr lang="en-GB" sz="2200" b="1" dirty="0" err="1">
                  <a:solidFill>
                    <a:srgbClr val="115076"/>
                  </a:solidFill>
                  <a:cs typeface="Calibri" panose="020F0502020204030204" pitchFamily="34" charset="0"/>
                </a:rPr>
                <a:t>Bruder</a:t>
              </a:r>
              <a:r>
                <a:rPr lang="en-GB" sz="2200" b="1" dirty="0">
                  <a:solidFill>
                    <a:srgbClr val="115076"/>
                  </a:solidFill>
                  <a:cs typeface="Calibri" panose="020F0502020204030204" pitchFamily="34" charset="0"/>
                </a:rPr>
                <a:t>/</a:t>
              </a:r>
              <a:r>
                <a:rPr lang="en-GB" sz="2200" b="1" dirty="0" err="1">
                  <a:solidFill>
                    <a:srgbClr val="115076"/>
                  </a:solidFill>
                  <a:cs typeface="Calibri" panose="020F0502020204030204" pitchFamily="34" charset="0"/>
                </a:rPr>
                <a:t>Freunden</a:t>
              </a:r>
              <a:r>
                <a:rPr lang="en-GB" sz="2200" dirty="0">
                  <a:solidFill>
                    <a:srgbClr val="115076"/>
                  </a:solidFill>
                  <a:cs typeface="Calibri" panose="020F0502020204030204" pitchFamily="34" charset="0"/>
                </a:rPr>
                <a:t> tun – </a:t>
              </a:r>
              <a:r>
                <a:rPr lang="en-GB" sz="2200" dirty="0" err="1">
                  <a:solidFill>
                    <a:srgbClr val="115076"/>
                  </a:solidFill>
                  <a:cs typeface="Calibri" panose="020F0502020204030204" pitchFamily="34" charset="0"/>
                </a:rPr>
                <a:t>deine</a:t>
              </a:r>
              <a:r>
                <a:rPr lang="en-GB" sz="2200" dirty="0">
                  <a:solidFill>
                    <a:srgbClr val="115076"/>
                  </a:solidFill>
                  <a:cs typeface="Calibri" panose="020F0502020204030204" pitchFamily="34" charset="0"/>
                </a:rPr>
                <a:t>   </a:t>
              </a:r>
              <a:r>
                <a:rPr lang="en-GB" sz="2200" b="1" dirty="0" err="1">
                  <a:solidFill>
                    <a:srgbClr val="115076"/>
                  </a:solidFill>
                  <a:cs typeface="Calibri" panose="020F0502020204030204" pitchFamily="34" charset="0"/>
                </a:rPr>
                <a:t>Gefühl</a:t>
              </a:r>
              <a:r>
                <a:rPr lang="en-GB" sz="2200" b="1" dirty="0">
                  <a:solidFill>
                    <a:srgbClr val="115076"/>
                  </a:solidFill>
                  <a:cs typeface="Calibri" panose="020F0502020204030204" pitchFamily="34" charset="0"/>
                </a:rPr>
                <a:t>/</a:t>
              </a:r>
              <a:r>
                <a:rPr lang="en-GB" sz="2200" b="1" dirty="0" err="1">
                  <a:solidFill>
                    <a:srgbClr val="115076"/>
                  </a:solidFill>
                  <a:cs typeface="Calibri" panose="020F0502020204030204" pitchFamily="34" charset="0"/>
                </a:rPr>
                <a:t>Unterstützung</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ist</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sehr</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wichtig</a:t>
              </a:r>
              <a:r>
                <a:rPr lang="en-GB" sz="2200" dirty="0">
                  <a:solidFill>
                    <a:srgbClr val="115076"/>
                  </a:solidFill>
                  <a:cs typeface="Calibri" panose="020F0502020204030204" pitchFamily="34" charset="0"/>
                </a:rPr>
                <a:t>. </a:t>
              </a:r>
            </a:p>
            <a:p>
              <a:r>
                <a:rPr lang="en-GB" sz="2200" dirty="0">
                  <a:solidFill>
                    <a:srgbClr val="115076"/>
                  </a:solidFill>
                  <a:cs typeface="Calibri" panose="020F0502020204030204" pitchFamily="34" charset="0"/>
                </a:rPr>
                <a:t>Heidi muss </a:t>
              </a:r>
              <a:r>
                <a:rPr lang="en-GB" sz="2200" dirty="0" err="1">
                  <a:solidFill>
                    <a:srgbClr val="115076"/>
                  </a:solidFill>
                  <a:cs typeface="Calibri" panose="020F0502020204030204" pitchFamily="34" charset="0"/>
                </a:rPr>
                <a:t>auch</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lernen</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ohne</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ihren</a:t>
              </a:r>
              <a:r>
                <a:rPr lang="en-GB" sz="2200" dirty="0">
                  <a:solidFill>
                    <a:srgbClr val="115076"/>
                  </a:solidFill>
                  <a:cs typeface="Calibri" panose="020F0502020204030204" pitchFamily="34" charset="0"/>
                </a:rPr>
                <a:t> </a:t>
              </a:r>
              <a:r>
                <a:rPr lang="en-GB" sz="2200" b="1" dirty="0">
                  <a:solidFill>
                    <a:srgbClr val="115076"/>
                  </a:solidFill>
                  <a:cs typeface="Calibri" panose="020F0502020204030204" pitchFamily="34" charset="0"/>
                </a:rPr>
                <a:t>Freund/</a:t>
              </a:r>
            </a:p>
            <a:p>
              <a:r>
                <a:rPr lang="en-GB" sz="2200" b="1" dirty="0" err="1">
                  <a:solidFill>
                    <a:srgbClr val="115076"/>
                  </a:solidFill>
                  <a:cs typeface="Calibri" panose="020F0502020204030204" pitchFamily="34" charset="0"/>
                </a:rPr>
                <a:t>Unterstützung</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zu</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funktionieren</a:t>
              </a:r>
              <a:r>
                <a:rPr lang="en-GB" sz="2200" dirty="0">
                  <a:solidFill>
                    <a:srgbClr val="115076"/>
                  </a:solidFill>
                  <a:cs typeface="Calibri" panose="020F0502020204030204" pitchFamily="34" charset="0"/>
                </a:rPr>
                <a:t>. Sie </a:t>
              </a:r>
              <a:r>
                <a:rPr lang="en-GB" sz="2200" dirty="0" err="1">
                  <a:solidFill>
                    <a:srgbClr val="115076"/>
                  </a:solidFill>
                  <a:cs typeface="Calibri" panose="020F0502020204030204" pitchFamily="34" charset="0"/>
                </a:rPr>
                <a:t>soll</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mit</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ihrer</a:t>
              </a:r>
              <a:r>
                <a:rPr lang="en-GB" sz="2200" dirty="0">
                  <a:solidFill>
                    <a:srgbClr val="115076"/>
                  </a:solidFill>
                  <a:cs typeface="Calibri" panose="020F0502020204030204" pitchFamily="34" charset="0"/>
                </a:rPr>
                <a:t> </a:t>
              </a:r>
              <a:r>
                <a:rPr lang="en-GB" sz="2200" b="1" dirty="0" err="1">
                  <a:solidFill>
                    <a:srgbClr val="115076"/>
                  </a:solidFill>
                  <a:cs typeface="Calibri" panose="020F0502020204030204" pitchFamily="34" charset="0"/>
                </a:rPr>
                <a:t>Freundin</a:t>
              </a:r>
              <a:r>
                <a:rPr lang="en-GB" sz="2200" b="1" dirty="0">
                  <a:solidFill>
                    <a:srgbClr val="115076"/>
                  </a:solidFill>
                  <a:cs typeface="Calibri" panose="020F0502020204030204" pitchFamily="34" charset="0"/>
                </a:rPr>
                <a:t>/</a:t>
              </a:r>
              <a:r>
                <a:rPr lang="en-GB" sz="2200" b="1" dirty="0" err="1">
                  <a:solidFill>
                    <a:srgbClr val="115076"/>
                  </a:solidFill>
                  <a:cs typeface="Calibri" panose="020F0502020204030204" pitchFamily="34" charset="0"/>
                </a:rPr>
                <a:t>Freunden</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reden</a:t>
              </a:r>
              <a:r>
                <a:rPr lang="en-GB" sz="2200" dirty="0">
                  <a:solidFill>
                    <a:srgbClr val="115076"/>
                  </a:solidFill>
                  <a:cs typeface="Calibri" panose="020F0502020204030204" pitchFamily="34" charset="0"/>
                </a:rPr>
                <a:t>. Hat </a:t>
              </a:r>
              <a:r>
                <a:rPr lang="en-GB" sz="2200" dirty="0" err="1">
                  <a:solidFill>
                    <a:srgbClr val="115076"/>
                  </a:solidFill>
                  <a:cs typeface="Calibri" panose="020F0502020204030204" pitchFamily="34" charset="0"/>
                </a:rPr>
                <a:t>sie</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eine</a:t>
              </a:r>
              <a:r>
                <a:rPr lang="en-GB" sz="2200" dirty="0">
                  <a:solidFill>
                    <a:srgbClr val="115076"/>
                  </a:solidFill>
                  <a:cs typeface="Calibri" panose="020F0502020204030204" pitchFamily="34" charset="0"/>
                </a:rPr>
                <a:t> SMS von </a:t>
              </a:r>
              <a:r>
                <a:rPr lang="en-GB" sz="2200" dirty="0" err="1">
                  <a:solidFill>
                    <a:srgbClr val="115076"/>
                  </a:solidFill>
                  <a:cs typeface="Calibri" panose="020F0502020204030204" pitchFamily="34" charset="0"/>
                </a:rPr>
                <a:t>deinem</a:t>
              </a:r>
              <a:r>
                <a:rPr lang="en-GB" sz="2200" dirty="0">
                  <a:solidFill>
                    <a:srgbClr val="115076"/>
                  </a:solidFill>
                  <a:cs typeface="Calibri" panose="020F0502020204030204" pitchFamily="34" charset="0"/>
                </a:rPr>
                <a:t> </a:t>
              </a:r>
              <a:r>
                <a:rPr lang="en-GB" sz="2200" b="1" dirty="0" err="1">
                  <a:solidFill>
                    <a:srgbClr val="115076"/>
                  </a:solidFill>
                  <a:cs typeface="Calibri" panose="020F0502020204030204" pitchFamily="34" charset="0"/>
                </a:rPr>
                <a:t>Freundin</a:t>
              </a:r>
              <a:r>
                <a:rPr lang="en-GB" sz="2200" b="1" dirty="0">
                  <a:solidFill>
                    <a:srgbClr val="115076"/>
                  </a:solidFill>
                  <a:cs typeface="Calibri" panose="020F0502020204030204" pitchFamily="34" charset="0"/>
                </a:rPr>
                <a:t>/</a:t>
              </a:r>
              <a:r>
                <a:rPr lang="en-GB" sz="2200" b="1" dirty="0" err="1">
                  <a:solidFill>
                    <a:srgbClr val="115076"/>
                  </a:solidFill>
                  <a:cs typeface="Calibri" panose="020F0502020204030204" pitchFamily="34" charset="0"/>
                </a:rPr>
                <a:t>Bruder</a:t>
              </a:r>
              <a:r>
                <a:rPr lang="en-GB" sz="2200" dirty="0">
                  <a:solidFill>
                    <a:srgbClr val="115076"/>
                  </a:solidFill>
                  <a:cs typeface="Calibri" panose="020F0502020204030204" pitchFamily="34" charset="0"/>
                </a:rPr>
                <a:t> </a:t>
              </a:r>
              <a:r>
                <a:rPr lang="en-GB" sz="2200" dirty="0" err="1">
                  <a:solidFill>
                    <a:srgbClr val="115076"/>
                  </a:solidFill>
                  <a:cs typeface="Calibri" panose="020F0502020204030204" pitchFamily="34" charset="0"/>
                </a:rPr>
                <a:t>bekommen</a:t>
              </a:r>
              <a:r>
                <a:rPr lang="en-GB" sz="2200" dirty="0">
                  <a:solidFill>
                    <a:srgbClr val="115076"/>
                  </a:solidFill>
                  <a:cs typeface="Calibri" panose="020F0502020204030204" pitchFamily="34" charset="0"/>
                </a:rPr>
                <a:t>? 	Andrea xx</a:t>
              </a:r>
              <a:endParaRPr lang="en-GB" sz="2200" dirty="0">
                <a:solidFill>
                  <a:srgbClr val="115076"/>
                </a:solidFill>
              </a:endParaRPr>
            </a:p>
          </p:txBody>
        </p:sp>
      </p:grpSp>
      <p:sp>
        <p:nvSpPr>
          <p:cNvPr id="2" name="TextBox 1"/>
          <p:cNvSpPr txBox="1"/>
          <p:nvPr/>
        </p:nvSpPr>
        <p:spPr>
          <a:xfrm>
            <a:off x="248656" y="1270520"/>
            <a:ext cx="12384779" cy="461665"/>
          </a:xfrm>
          <a:prstGeom prst="rect">
            <a:avLst/>
          </a:prstGeom>
          <a:noFill/>
        </p:spPr>
        <p:txBody>
          <a:bodyPr wrap="square" rtlCol="0">
            <a:spAutoFit/>
          </a:bodyPr>
          <a:lstStyle/>
          <a:p>
            <a:pPr algn="l"/>
            <a:r>
              <a:rPr lang="en-GB" sz="2400">
                <a:solidFill>
                  <a:schemeClr val="accent5">
                    <a:lumMod val="50000"/>
                  </a:schemeClr>
                </a:solidFill>
              </a:rPr>
              <a:t>Choose the correct </a:t>
            </a:r>
            <a:r>
              <a:rPr lang="en-GB" sz="2400" b="1">
                <a:solidFill>
                  <a:schemeClr val="accent5">
                    <a:lumMod val="50000"/>
                  </a:schemeClr>
                </a:solidFill>
              </a:rPr>
              <a:t>noun</a:t>
            </a:r>
            <a:r>
              <a:rPr lang="en-GB" sz="2400">
                <a:solidFill>
                  <a:schemeClr val="accent5">
                    <a:lumMod val="50000"/>
                  </a:schemeClr>
                </a:solidFill>
              </a:rPr>
              <a:t> following each possessive adjective in Andrea’s text.</a:t>
            </a:r>
            <a:endParaRPr lang="en-GB" sz="2400" dirty="0">
              <a:solidFill>
                <a:schemeClr val="accent5">
                  <a:lumMod val="50000"/>
                </a:schemeClr>
              </a:solidFill>
            </a:endParaRPr>
          </a:p>
        </p:txBody>
      </p:sp>
      <p:pic>
        <p:nvPicPr>
          <p:cNvPr id="1026" name="Picture 2" descr="A picture containing toy, doll&#10;&#10;Description automatically generated"/>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2396" y="72447"/>
            <a:ext cx="812232" cy="12353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4.googleusercontent.com/j76wB1MCHqdOL7BJ5hKopTjTD_vsou2WwHueNzFiyIwYIn7RPfWVDc1di6zYmAl1nqtI6x0AX5PfbhQBAnqLqLVOleFY_q2azU_Dkh1yhS2pXTKD1olqxvqElUZMcCCQgpllL3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97414" y="72447"/>
            <a:ext cx="1069476" cy="109154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6964C2EF-0319-4C3D-9503-B0B770E56CC7}"/>
              </a:ext>
            </a:extLst>
          </p:cNvPr>
          <p:cNvPicPr>
            <a:picLocks noChangeAspect="1"/>
          </p:cNvPicPr>
          <p:nvPr/>
        </p:nvPicPr>
        <p:blipFill>
          <a:blip r:embed="rId5"/>
          <a:stretch>
            <a:fillRect/>
          </a:stretch>
        </p:blipFill>
        <p:spPr>
          <a:xfrm rot="2499300">
            <a:off x="9133816" y="482547"/>
            <a:ext cx="300555" cy="572943"/>
          </a:xfrm>
          <a:prstGeom prst="rect">
            <a:avLst/>
          </a:prstGeom>
        </p:spPr>
      </p:pic>
      <p:cxnSp>
        <p:nvCxnSpPr>
          <p:cNvPr id="22" name="Straight Connector 21"/>
          <p:cNvCxnSpPr/>
          <p:nvPr/>
        </p:nvCxnSpPr>
        <p:spPr>
          <a:xfrm>
            <a:off x="2375337" y="3121573"/>
            <a:ext cx="1166648"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375337" y="3457904"/>
            <a:ext cx="746235"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376448" y="4109544"/>
            <a:ext cx="1234965" cy="1051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375337" y="4445876"/>
            <a:ext cx="914401" cy="1"/>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2375337" y="5125389"/>
            <a:ext cx="1844566" cy="5254"/>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3690007" y="5475890"/>
            <a:ext cx="1271752" cy="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572443" y="5814289"/>
            <a:ext cx="1103586" cy="5256"/>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5210876C-3588-412A-8141-794A47B1079E}"/>
              </a:ext>
            </a:extLst>
          </p:cNvPr>
          <p:cNvSpPr/>
          <p:nvPr/>
        </p:nvSpPr>
        <p:spPr>
          <a:xfrm>
            <a:off x="1898826" y="2992041"/>
            <a:ext cx="319383" cy="240026"/>
          </a:xfrm>
          <a:prstGeom prst="ellipse">
            <a:avLst/>
          </a:prstGeom>
          <a:solidFill>
            <a:srgbClr val="DAA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20" name="Oval 19">
            <a:extLst>
              <a:ext uri="{FF2B5EF4-FFF2-40B4-BE49-F238E27FC236}">
                <a16:creationId xmlns:a16="http://schemas.microsoft.com/office/drawing/2014/main" id="{AC4143DD-2A91-4D4F-BE9D-519481BD6F83}"/>
              </a:ext>
            </a:extLst>
          </p:cNvPr>
          <p:cNvSpPr/>
          <p:nvPr/>
        </p:nvSpPr>
        <p:spPr>
          <a:xfrm>
            <a:off x="1898826" y="3337891"/>
            <a:ext cx="319383" cy="240026"/>
          </a:xfrm>
          <a:prstGeom prst="ellipse">
            <a:avLst/>
          </a:prstGeom>
          <a:solidFill>
            <a:srgbClr val="DAA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21" name="Oval 20">
            <a:extLst>
              <a:ext uri="{FF2B5EF4-FFF2-40B4-BE49-F238E27FC236}">
                <a16:creationId xmlns:a16="http://schemas.microsoft.com/office/drawing/2014/main" id="{02F1EC01-80F0-437F-90DF-CFE010DC081D}"/>
              </a:ext>
            </a:extLst>
          </p:cNvPr>
          <p:cNvSpPr/>
          <p:nvPr/>
        </p:nvSpPr>
        <p:spPr>
          <a:xfrm>
            <a:off x="1898826" y="3957637"/>
            <a:ext cx="319383" cy="240026"/>
          </a:xfrm>
          <a:prstGeom prst="ellipse">
            <a:avLst/>
          </a:prstGeom>
          <a:solidFill>
            <a:srgbClr val="DAA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27" name="Oval 26">
            <a:extLst>
              <a:ext uri="{FF2B5EF4-FFF2-40B4-BE49-F238E27FC236}">
                <a16:creationId xmlns:a16="http://schemas.microsoft.com/office/drawing/2014/main" id="{3FF3A9EF-1560-412F-B456-28490F3298A9}"/>
              </a:ext>
            </a:extLst>
          </p:cNvPr>
          <p:cNvSpPr/>
          <p:nvPr/>
        </p:nvSpPr>
        <p:spPr>
          <a:xfrm>
            <a:off x="1898826" y="4307529"/>
            <a:ext cx="319383" cy="240026"/>
          </a:xfrm>
          <a:prstGeom prst="ellipse">
            <a:avLst/>
          </a:prstGeom>
          <a:solidFill>
            <a:srgbClr val="DAA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
        <p:nvSpPr>
          <p:cNvPr id="28" name="Oval 27">
            <a:extLst>
              <a:ext uri="{FF2B5EF4-FFF2-40B4-BE49-F238E27FC236}">
                <a16:creationId xmlns:a16="http://schemas.microsoft.com/office/drawing/2014/main" id="{0A010C58-760B-438D-B1EA-C38F1A83A5D0}"/>
              </a:ext>
            </a:extLst>
          </p:cNvPr>
          <p:cNvSpPr/>
          <p:nvPr/>
        </p:nvSpPr>
        <p:spPr>
          <a:xfrm>
            <a:off x="1921029" y="4982208"/>
            <a:ext cx="319383" cy="240026"/>
          </a:xfrm>
          <a:prstGeom prst="ellipse">
            <a:avLst/>
          </a:prstGeom>
          <a:solidFill>
            <a:srgbClr val="DAA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5</a:t>
            </a:r>
          </a:p>
        </p:txBody>
      </p:sp>
      <p:sp>
        <p:nvSpPr>
          <p:cNvPr id="29" name="Oval 28">
            <a:extLst>
              <a:ext uri="{FF2B5EF4-FFF2-40B4-BE49-F238E27FC236}">
                <a16:creationId xmlns:a16="http://schemas.microsoft.com/office/drawing/2014/main" id="{56375369-4371-4625-B6BD-623FC8FBAE76}"/>
              </a:ext>
            </a:extLst>
          </p:cNvPr>
          <p:cNvSpPr/>
          <p:nvPr/>
        </p:nvSpPr>
        <p:spPr>
          <a:xfrm>
            <a:off x="1921029" y="5332196"/>
            <a:ext cx="319383" cy="240026"/>
          </a:xfrm>
          <a:prstGeom prst="ellipse">
            <a:avLst/>
          </a:prstGeom>
          <a:solidFill>
            <a:srgbClr val="DAA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30" name="Oval 29">
            <a:extLst>
              <a:ext uri="{FF2B5EF4-FFF2-40B4-BE49-F238E27FC236}">
                <a16:creationId xmlns:a16="http://schemas.microsoft.com/office/drawing/2014/main" id="{7872D3AB-DCAF-4C4B-A388-63472E0D209C}"/>
              </a:ext>
            </a:extLst>
          </p:cNvPr>
          <p:cNvSpPr/>
          <p:nvPr/>
        </p:nvSpPr>
        <p:spPr>
          <a:xfrm>
            <a:off x="1938108" y="5672614"/>
            <a:ext cx="319383" cy="240026"/>
          </a:xfrm>
          <a:prstGeom prst="ellipse">
            <a:avLst/>
          </a:prstGeom>
          <a:solidFill>
            <a:srgbClr val="DAA52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7</a:t>
            </a:r>
          </a:p>
        </p:txBody>
      </p:sp>
    </p:spTree>
    <p:extLst>
      <p:ext uri="{BB962C8B-B14F-4D97-AF65-F5344CB8AC3E}">
        <p14:creationId xmlns:p14="http://schemas.microsoft.com/office/powerpoint/2010/main" val="411140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4041"/>
            <a:ext cx="5897159" cy="869950"/>
          </a:xfrm>
          <a:prstGeom prst="rect">
            <a:avLst/>
          </a:prstGeom>
        </p:spPr>
      </p:pic>
      <p:sp>
        <p:nvSpPr>
          <p:cNvPr id="4" name="Title 3"/>
          <p:cNvSpPr>
            <a:spLocks noGrp="1"/>
          </p:cNvSpPr>
          <p:nvPr>
            <p:ph type="title"/>
          </p:nvPr>
        </p:nvSpPr>
        <p:spPr>
          <a:xfrm>
            <a:off x="0" y="294041"/>
            <a:ext cx="5440870" cy="707849"/>
          </a:xfrm>
        </p:spPr>
        <p:txBody>
          <a:bodyPr>
            <a:normAutofit fontScale="90000"/>
          </a:bodyPr>
          <a:lstStyle/>
          <a:p>
            <a:r>
              <a:rPr lang="en-GB" sz="3600" b="1" dirty="0">
                <a:solidFill>
                  <a:schemeClr val="bg1"/>
                </a:solidFill>
              </a:rPr>
              <a:t>Alastair hat </a:t>
            </a:r>
            <a:r>
              <a:rPr lang="en-GB" sz="3600" b="1" dirty="0" err="1">
                <a:solidFill>
                  <a:schemeClr val="bg1"/>
                </a:solidFill>
              </a:rPr>
              <a:t>Ideen</a:t>
            </a:r>
            <a:r>
              <a:rPr lang="en-GB" sz="3600" b="1" dirty="0">
                <a:solidFill>
                  <a:schemeClr val="bg1"/>
                </a:solidFill>
              </a:rPr>
              <a:t> </a:t>
            </a:r>
            <a:r>
              <a:rPr lang="en-GB" sz="3600" b="1" dirty="0" err="1">
                <a:solidFill>
                  <a:schemeClr val="bg1"/>
                </a:solidFill>
              </a:rPr>
              <a:t>für</a:t>
            </a:r>
            <a:r>
              <a:rPr lang="en-GB" sz="3600" b="1" dirty="0">
                <a:solidFill>
                  <a:schemeClr val="bg1"/>
                </a:solidFill>
              </a:rPr>
              <a:t> Wolf</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059922B-7BB8-6A4C-A3D8-5E83A76F38CE}"/>
              </a:ext>
            </a:extLst>
          </p:cNvPr>
          <p:cNvSpPr txBox="1"/>
          <p:nvPr/>
        </p:nvSpPr>
        <p:spPr>
          <a:xfrm>
            <a:off x="179999" y="1296000"/>
            <a:ext cx="119279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Alastair will Wolfgang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auch</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helfen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Wolfgang Heidi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Alastair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Paar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Ideen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einige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000" dirty="0">
                <a:solidFill>
                  <a:srgbClr val="4472C4">
                    <a:lumMod val="50000"/>
                  </a:srgbClr>
                </a:solidFill>
                <a:latin typeface="Century Gothic" panose="020F0302020204030204"/>
              </a:rPr>
              <a:t>deutsche </a:t>
            </a:r>
            <a:r>
              <a:rPr lang="en-US" sz="2000" dirty="0" err="1">
                <a:solidFill>
                  <a:srgbClr val="4472C4">
                    <a:lumMod val="50000"/>
                  </a:srgbClr>
                </a:solidFill>
                <a:latin typeface="Century Gothic" panose="020F0302020204030204"/>
              </a:rPr>
              <a:t>Wörter</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vergessen</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Hilfst</a:t>
            </a:r>
            <a:r>
              <a:rPr lang="en-US" sz="2000" dirty="0">
                <a:solidFill>
                  <a:srgbClr val="4472C4">
                    <a:lumMod val="50000"/>
                  </a:srgbClr>
                </a:solidFill>
                <a:latin typeface="Century Gothic" panose="020F0302020204030204"/>
              </a:rPr>
              <a:t> du </a:t>
            </a:r>
            <a:r>
              <a:rPr lang="en-US" sz="2000" dirty="0" err="1">
                <a:solidFill>
                  <a:srgbClr val="4472C4">
                    <a:lumMod val="50000"/>
                  </a:srgbClr>
                </a:solidFill>
                <a:latin typeface="Century Gothic" panose="020F0302020204030204"/>
              </a:rPr>
              <a:t>ihm</a:t>
            </a:r>
            <a:r>
              <a:rPr lang="en-US" sz="2000" dirty="0">
                <a:solidFill>
                  <a:srgbClr val="4472C4">
                    <a:lumMod val="50000"/>
                  </a:srgbClr>
                </a:solidFill>
                <a:latin typeface="Century Gothic" panose="020F0302020204030204"/>
              </a:rPr>
              <a:t>? </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8" name="Table 6">
            <a:extLst>
              <a:ext uri="{FF2B5EF4-FFF2-40B4-BE49-F238E27FC236}">
                <a16:creationId xmlns:a16="http://schemas.microsoft.com/office/drawing/2014/main" id="{88E2F6CA-D064-544D-A9D7-D43E93F98A8A}"/>
              </a:ext>
            </a:extLst>
          </p:cNvPr>
          <p:cNvGraphicFramePr>
            <a:graphicFrameLocks noGrp="1"/>
          </p:cNvGraphicFramePr>
          <p:nvPr>
            <p:extLst>
              <p:ext uri="{D42A27DB-BD31-4B8C-83A1-F6EECF244321}">
                <p14:modId xmlns:p14="http://schemas.microsoft.com/office/powerpoint/2010/main" val="1345432844"/>
              </p:ext>
            </p:extLst>
          </p:nvPr>
        </p:nvGraphicFramePr>
        <p:xfrm>
          <a:off x="723380" y="2214760"/>
          <a:ext cx="10400096" cy="3976536"/>
        </p:xfrm>
        <a:graphic>
          <a:graphicData uri="http://schemas.openxmlformats.org/drawingml/2006/table">
            <a:tbl>
              <a:tblPr firstRow="1" bandRow="1">
                <a:tableStyleId>{00A15C55-8517-42AA-B614-E9B94910E393}</a:tableStyleId>
              </a:tblPr>
              <a:tblGrid>
                <a:gridCol w="680484">
                  <a:extLst>
                    <a:ext uri="{9D8B030D-6E8A-4147-A177-3AD203B41FA5}">
                      <a16:colId xmlns:a16="http://schemas.microsoft.com/office/drawing/2014/main" val="2607353726"/>
                    </a:ext>
                  </a:extLst>
                </a:gridCol>
                <a:gridCol w="9719612">
                  <a:extLst>
                    <a:ext uri="{9D8B030D-6E8A-4147-A177-3AD203B41FA5}">
                      <a16:colId xmlns:a16="http://schemas.microsoft.com/office/drawing/2014/main" val="1600817978"/>
                    </a:ext>
                  </a:extLst>
                </a:gridCol>
              </a:tblGrid>
              <a:tr h="497067">
                <a:tc>
                  <a:txBody>
                    <a:bodyPr/>
                    <a:lstStyle/>
                    <a:p>
                      <a:pPr algn="ctr"/>
                      <a:endParaRPr lang="en-GB" sz="2000" b="0" dirty="0">
                        <a:solidFill>
                          <a:schemeClr val="accent1">
                            <a:lumMod val="50000"/>
                          </a:schemeClr>
                        </a:solidFill>
                      </a:endParaRPr>
                    </a:p>
                  </a:txBody>
                  <a:tcPr>
                    <a:solidFill>
                      <a:srgbClr val="FFF4E7"/>
                    </a:solidFill>
                  </a:tcPr>
                </a:tc>
                <a:tc>
                  <a:txBody>
                    <a:bodyPr/>
                    <a:lstStyle/>
                    <a:p>
                      <a:r>
                        <a:rPr lang="en-GB" sz="2000" b="0">
                          <a:solidFill>
                            <a:schemeClr val="accent1">
                              <a:lumMod val="50000"/>
                            </a:schemeClr>
                          </a:solidFill>
                        </a:rPr>
                        <a:t>Heidi, seit</a:t>
                      </a:r>
                      <a:r>
                        <a:rPr lang="en-GB" sz="2000" b="0" baseline="0">
                          <a:solidFill>
                            <a:schemeClr val="accent1">
                              <a:lumMod val="50000"/>
                            </a:schemeClr>
                          </a:solidFill>
                        </a:rPr>
                        <a:t> der Trennung bin ich </a:t>
                      </a:r>
                      <a:r>
                        <a:rPr lang="en-GB" sz="2000" b="0">
                          <a:solidFill>
                            <a:schemeClr val="accent1">
                              <a:lumMod val="50000"/>
                            </a:schemeClr>
                          </a:solidFill>
                        </a:rPr>
                        <a:t>so [sad without you].</a:t>
                      </a:r>
                      <a:endParaRPr lang="en-GB" sz="2000" b="0" dirty="0">
                        <a:solidFill>
                          <a:schemeClr val="accent1">
                            <a:lumMod val="50000"/>
                          </a:schemeClr>
                        </a:solidFill>
                      </a:endParaRPr>
                    </a:p>
                  </a:txBody>
                  <a:tcPr anchor="ctr">
                    <a:solidFill>
                      <a:srgbClr val="FFF4E7"/>
                    </a:solidFill>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Hast du die SMS</a:t>
                      </a:r>
                      <a:r>
                        <a:rPr lang="en-GB" sz="2000" baseline="0">
                          <a:solidFill>
                            <a:schemeClr val="accent1">
                              <a:lumMod val="50000"/>
                            </a:schemeClr>
                          </a:solidFill>
                        </a:rPr>
                        <a:t> [from me] bekommen?</a:t>
                      </a: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Ich will</a:t>
                      </a:r>
                      <a:r>
                        <a:rPr lang="en-GB" sz="2000" baseline="0">
                          <a:solidFill>
                            <a:schemeClr val="accent1">
                              <a:lumMod val="50000"/>
                            </a:schemeClr>
                          </a:solidFill>
                        </a:rPr>
                        <a:t> [with you to the cinema] gehen!</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Kommst du [with me]?</a:t>
                      </a: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Ich bin [with</a:t>
                      </a:r>
                      <a:r>
                        <a:rPr lang="en-GB" sz="2000" baseline="0">
                          <a:solidFill>
                            <a:schemeClr val="accent1">
                              <a:lumMod val="50000"/>
                            </a:schemeClr>
                          </a:solidFill>
                        </a:rPr>
                        <a:t> my aunt] einkaufen gegangen.</a:t>
                      </a: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r>
                        <a:rPr lang="en-GB" sz="2000">
                          <a:solidFill>
                            <a:schemeClr val="accent1">
                              <a:lumMod val="50000"/>
                            </a:schemeClr>
                          </a:solidFill>
                        </a:rPr>
                        <a:t>Ich habe [a gift for you] gekauft!</a:t>
                      </a: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a:solidFill>
                            <a:schemeClr val="accent1">
                              <a:lumMod val="50000"/>
                            </a:schemeClr>
                          </a:solidFill>
                        </a:rPr>
                        <a:t>Ich</a:t>
                      </a:r>
                      <a:r>
                        <a:rPr lang="en-GB" sz="2000" baseline="0">
                          <a:solidFill>
                            <a:schemeClr val="accent1">
                              <a:lumMod val="50000"/>
                            </a:schemeClr>
                          </a:solidFill>
                        </a:rPr>
                        <a:t> habe die Idee [from my friend] bekommen.</a:t>
                      </a: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Ich </a:t>
                      </a:r>
                      <a:r>
                        <a:rPr lang="en-GB" sz="2000" dirty="0" err="1">
                          <a:solidFill>
                            <a:schemeClr val="accent1">
                              <a:lumMod val="50000"/>
                            </a:schemeClr>
                          </a:solidFill>
                        </a:rPr>
                        <a:t>habe</a:t>
                      </a:r>
                      <a:r>
                        <a:rPr lang="en-GB" sz="2000" dirty="0">
                          <a:solidFill>
                            <a:schemeClr val="accent1">
                              <a:lumMod val="50000"/>
                            </a:schemeClr>
                          </a:solidFill>
                        </a:rPr>
                        <a:t> </a:t>
                      </a:r>
                      <a:r>
                        <a:rPr lang="en-GB" sz="2000" dirty="0" err="1">
                          <a:solidFill>
                            <a:schemeClr val="accent1">
                              <a:lumMod val="50000"/>
                            </a:schemeClr>
                          </a:solidFill>
                        </a:rPr>
                        <a:t>auch</a:t>
                      </a:r>
                      <a:r>
                        <a:rPr lang="en-GB" sz="2000" dirty="0">
                          <a:solidFill>
                            <a:schemeClr val="accent1">
                              <a:lumMod val="50000"/>
                            </a:schemeClr>
                          </a:solidFill>
                        </a:rPr>
                        <a:t> </a:t>
                      </a:r>
                      <a:r>
                        <a:rPr lang="en-GB" sz="2000" dirty="0" err="1">
                          <a:solidFill>
                            <a:schemeClr val="accent1">
                              <a:lumMod val="50000"/>
                            </a:schemeClr>
                          </a:solidFill>
                        </a:rPr>
                        <a:t>etwas</a:t>
                      </a:r>
                      <a:r>
                        <a:rPr lang="en-GB" sz="2000" dirty="0">
                          <a:solidFill>
                            <a:schemeClr val="accent1">
                              <a:lumMod val="50000"/>
                            </a:schemeClr>
                          </a:solidFill>
                        </a:rPr>
                        <a:t> [for my sister]</a:t>
                      </a:r>
                      <a:r>
                        <a:rPr lang="en-GB" sz="2000" baseline="0" dirty="0">
                          <a:solidFill>
                            <a:schemeClr val="accent1">
                              <a:lumMod val="50000"/>
                            </a:schemeClr>
                          </a:solidFill>
                        </a:rPr>
                        <a:t> </a:t>
                      </a:r>
                      <a:r>
                        <a:rPr lang="en-GB" sz="2000" baseline="0" dirty="0" err="1">
                          <a:solidFill>
                            <a:schemeClr val="accent1">
                              <a:lumMod val="50000"/>
                            </a:schemeClr>
                          </a:solidFill>
                        </a:rPr>
                        <a:t>gekauft</a:t>
                      </a:r>
                      <a:r>
                        <a:rPr lang="en-GB" sz="2000" baseline="0" dirty="0">
                          <a:solidFill>
                            <a:schemeClr val="accent1">
                              <a:lumMod val="50000"/>
                            </a:schemeClr>
                          </a:solidFill>
                        </a:rPr>
                        <a:t>.</a:t>
                      </a: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9" name="Action Button: Custom 16">
            <a:hlinkClick r:id="" action="ppaction://noaction" highlightClick="1">
              <a:snd r:embed="rId5" name="1.wav"/>
            </a:hlinkClick>
            <a:extLst>
              <a:ext uri="{FF2B5EF4-FFF2-40B4-BE49-F238E27FC236}">
                <a16:creationId xmlns:a16="http://schemas.microsoft.com/office/drawing/2014/main" id="{D2B1EA48-40BB-4F68-A104-4A8B31B4D4BB}"/>
              </a:ext>
            </a:extLst>
          </p:cNvPr>
          <p:cNvSpPr/>
          <p:nvPr/>
        </p:nvSpPr>
        <p:spPr>
          <a:xfrm>
            <a:off x="887439" y="2290598"/>
            <a:ext cx="393922" cy="357939"/>
          </a:xfrm>
          <a:prstGeom prst="actionButtonBlank">
            <a:avLst/>
          </a:prstGeom>
          <a:solidFill>
            <a:srgbClr val="EBEFF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1.wav"/>
            </a:hlinkClick>
            <a:extLst>
              <a:ext uri="{FF2B5EF4-FFF2-40B4-BE49-F238E27FC236}">
                <a16:creationId xmlns:a16="http://schemas.microsoft.com/office/drawing/2014/main" id="{D2B1EA48-40BB-4F68-A104-4A8B31B4D4BB}"/>
              </a:ext>
            </a:extLst>
          </p:cNvPr>
          <p:cNvSpPr/>
          <p:nvPr/>
        </p:nvSpPr>
        <p:spPr>
          <a:xfrm>
            <a:off x="897048" y="2798876"/>
            <a:ext cx="393922" cy="357939"/>
          </a:xfrm>
          <a:prstGeom prst="actionButtonBlank">
            <a:avLst/>
          </a:prstGeom>
          <a:solidFill>
            <a:srgbClr val="EBEFF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2</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1" name="Action Button: Custom 16">
            <a:hlinkClick r:id="" action="ppaction://noaction" highlightClick="1">
              <a:snd r:embed="rId5" name="1.wav"/>
            </a:hlinkClick>
            <a:extLst>
              <a:ext uri="{FF2B5EF4-FFF2-40B4-BE49-F238E27FC236}">
                <a16:creationId xmlns:a16="http://schemas.microsoft.com/office/drawing/2014/main" id="{D2B1EA48-40BB-4F68-A104-4A8B31B4D4BB}"/>
              </a:ext>
            </a:extLst>
          </p:cNvPr>
          <p:cNvSpPr/>
          <p:nvPr/>
        </p:nvSpPr>
        <p:spPr>
          <a:xfrm>
            <a:off x="897048" y="3288557"/>
            <a:ext cx="393922" cy="357939"/>
          </a:xfrm>
          <a:prstGeom prst="actionButtonBlank">
            <a:avLst/>
          </a:prstGeom>
          <a:solidFill>
            <a:srgbClr val="EBEFF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3</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2" name="Action Button: Custom 16">
            <a:hlinkClick r:id="" action="ppaction://noaction" highlightClick="1">
              <a:snd r:embed="rId5" name="1.wav"/>
            </a:hlinkClick>
            <a:extLst>
              <a:ext uri="{FF2B5EF4-FFF2-40B4-BE49-F238E27FC236}">
                <a16:creationId xmlns:a16="http://schemas.microsoft.com/office/drawing/2014/main" id="{D2B1EA48-40BB-4F68-A104-4A8B31B4D4BB}"/>
              </a:ext>
            </a:extLst>
          </p:cNvPr>
          <p:cNvSpPr/>
          <p:nvPr/>
        </p:nvSpPr>
        <p:spPr>
          <a:xfrm>
            <a:off x="891108" y="3778238"/>
            <a:ext cx="393922" cy="357939"/>
          </a:xfrm>
          <a:prstGeom prst="actionButtonBlank">
            <a:avLst/>
          </a:prstGeom>
          <a:solidFill>
            <a:srgbClr val="EBEFF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4</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3" name="Action Button: Custom 16">
            <a:hlinkClick r:id="" action="ppaction://noaction" highlightClick="1">
              <a:snd r:embed="rId5" name="1.wav"/>
            </a:hlinkClick>
            <a:extLst>
              <a:ext uri="{FF2B5EF4-FFF2-40B4-BE49-F238E27FC236}">
                <a16:creationId xmlns:a16="http://schemas.microsoft.com/office/drawing/2014/main" id="{D2B1EA48-40BB-4F68-A104-4A8B31B4D4BB}"/>
              </a:ext>
            </a:extLst>
          </p:cNvPr>
          <p:cNvSpPr/>
          <p:nvPr/>
        </p:nvSpPr>
        <p:spPr>
          <a:xfrm>
            <a:off x="897048" y="4262008"/>
            <a:ext cx="393922" cy="357939"/>
          </a:xfrm>
          <a:prstGeom prst="actionButtonBlank">
            <a:avLst/>
          </a:prstGeom>
          <a:solidFill>
            <a:srgbClr val="EBEFF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5</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4" name="Action Button: Custom 16">
            <a:hlinkClick r:id="" action="ppaction://noaction" highlightClick="1">
              <a:snd r:embed="rId5" name="1.wav"/>
            </a:hlinkClick>
            <a:extLst>
              <a:ext uri="{FF2B5EF4-FFF2-40B4-BE49-F238E27FC236}">
                <a16:creationId xmlns:a16="http://schemas.microsoft.com/office/drawing/2014/main" id="{D2B1EA48-40BB-4F68-A104-4A8B31B4D4BB}"/>
              </a:ext>
            </a:extLst>
          </p:cNvPr>
          <p:cNvSpPr/>
          <p:nvPr/>
        </p:nvSpPr>
        <p:spPr>
          <a:xfrm>
            <a:off x="891793" y="4788403"/>
            <a:ext cx="393922" cy="357939"/>
          </a:xfrm>
          <a:prstGeom prst="actionButtonBlank">
            <a:avLst/>
          </a:prstGeom>
          <a:solidFill>
            <a:srgbClr val="EBEFF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accent5">
                    <a:lumMod val="50000"/>
                  </a:schemeClr>
                </a:solidFill>
                <a:effectLst/>
                <a:uLnTx/>
                <a:uFillTx/>
                <a:latin typeface="Century Gothic" panose="020B0502020202020204" pitchFamily="34" charset="0"/>
                <a:ea typeface="+mn-ea"/>
                <a:cs typeface="+mn-cs"/>
              </a:rPr>
              <a:t>6</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5" name="Action Button: Custom 16">
            <a:hlinkClick r:id="" action="ppaction://noaction" highlightClick="1">
              <a:snd r:embed="rId5" name="1.wav"/>
            </a:hlinkClick>
            <a:extLst>
              <a:ext uri="{FF2B5EF4-FFF2-40B4-BE49-F238E27FC236}">
                <a16:creationId xmlns:a16="http://schemas.microsoft.com/office/drawing/2014/main" id="{D2B1EA48-40BB-4F68-A104-4A8B31B4D4BB}"/>
              </a:ext>
            </a:extLst>
          </p:cNvPr>
          <p:cNvSpPr/>
          <p:nvPr/>
        </p:nvSpPr>
        <p:spPr>
          <a:xfrm>
            <a:off x="876244" y="5251779"/>
            <a:ext cx="393922" cy="357939"/>
          </a:xfrm>
          <a:prstGeom prst="actionButtonBlank">
            <a:avLst/>
          </a:prstGeom>
          <a:solidFill>
            <a:srgbClr val="EBEFF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latin typeface="Century Gothic" panose="020B0502020202020204" pitchFamily="34" charset="0"/>
              </a:rPr>
              <a:t>7</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sp>
        <p:nvSpPr>
          <p:cNvPr id="16" name="Action Button: Custom 16">
            <a:hlinkClick r:id="" action="ppaction://noaction" highlightClick="1">
              <a:snd r:embed="rId5" name="1.wav"/>
            </a:hlinkClick>
            <a:extLst>
              <a:ext uri="{FF2B5EF4-FFF2-40B4-BE49-F238E27FC236}">
                <a16:creationId xmlns:a16="http://schemas.microsoft.com/office/drawing/2014/main" id="{D2B1EA48-40BB-4F68-A104-4A8B31B4D4BB}"/>
              </a:ext>
            </a:extLst>
          </p:cNvPr>
          <p:cNvSpPr/>
          <p:nvPr/>
        </p:nvSpPr>
        <p:spPr>
          <a:xfrm>
            <a:off x="881283" y="5762118"/>
            <a:ext cx="393922" cy="357939"/>
          </a:xfrm>
          <a:prstGeom prst="actionButtonBlank">
            <a:avLst/>
          </a:prstGeom>
          <a:solidFill>
            <a:srgbClr val="EBEFF7"/>
          </a:solidFill>
          <a:ln>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noProof="0" dirty="0">
                <a:solidFill>
                  <a:schemeClr val="accent5">
                    <a:lumMod val="50000"/>
                  </a:schemeClr>
                </a:solidFill>
                <a:latin typeface="Century Gothic" panose="020B0502020202020204" pitchFamily="34" charset="0"/>
              </a:rPr>
              <a:t>8</a:t>
            </a:r>
            <a:endParaRPr kumimoji="0" lang="en-GB" sz="20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endParaRPr>
          </a:p>
        </p:txBody>
      </p:sp>
      <p:pic>
        <p:nvPicPr>
          <p:cNvPr id="2050" name="Picture 2" descr="https://lh6.googleusercontent.com/2jgDZVlOSkVqWb_WnZoN8-tE31zOmkd5XTspb20spkkVrU5HTVmjy8zzlDNBZ-MvxNIIAIr26OvwQpsVRQJX69XveyR8x3C0mnpEc-AfWeu7xVmnqT9x_NQxUgObUf7pvmMbiC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75862" y="-37507"/>
            <a:ext cx="946807" cy="13709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picture containing text, vector graphics&#10;&#10;Description automatically generated">
            <a:extLst>
              <a:ext uri="{FF2B5EF4-FFF2-40B4-BE49-F238E27FC236}">
                <a16:creationId xmlns:a16="http://schemas.microsoft.com/office/drawing/2014/main" id="{5DFC2BBB-92F5-4762-8D27-4667D195C4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01372" y="-8462"/>
            <a:ext cx="971552" cy="1312851"/>
          </a:xfrm>
          <a:prstGeom prst="rect">
            <a:avLst/>
          </a:prstGeom>
        </p:spPr>
      </p:pic>
      <p:pic>
        <p:nvPicPr>
          <p:cNvPr id="18" name="Picture 2" descr="http://www.clker.com/cliparts/9/7/2/5/12236130811265148789shokunin_modern_touch_phone_mobile.svg.med.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125702">
            <a:off x="8549152" y="341185"/>
            <a:ext cx="425737" cy="8236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45035" y="2269378"/>
            <a:ext cx="2427889" cy="400110"/>
          </a:xfrm>
          <a:prstGeom prst="rect">
            <a:avLst/>
          </a:prstGeom>
          <a:noFill/>
        </p:spPr>
        <p:txBody>
          <a:bodyPr wrap="square" rtlCol="0">
            <a:spAutoFit/>
          </a:bodyPr>
          <a:lstStyle/>
          <a:p>
            <a:pPr algn="l"/>
            <a:r>
              <a:rPr lang="en-GB" sz="2000" b="1">
                <a:solidFill>
                  <a:srgbClr val="DAA520"/>
                </a:solidFill>
              </a:rPr>
              <a:t>traurig ohne dich</a:t>
            </a:r>
            <a:endParaRPr lang="en-GB" sz="2000" b="1" dirty="0">
              <a:solidFill>
                <a:srgbClr val="DAA520"/>
              </a:solidFill>
            </a:endParaRPr>
          </a:p>
        </p:txBody>
      </p:sp>
      <p:sp>
        <p:nvSpPr>
          <p:cNvPr id="19" name="TextBox 18"/>
          <p:cNvSpPr txBox="1"/>
          <p:nvPr/>
        </p:nvSpPr>
        <p:spPr>
          <a:xfrm>
            <a:off x="6477499" y="2756705"/>
            <a:ext cx="2427889" cy="400110"/>
          </a:xfrm>
          <a:prstGeom prst="rect">
            <a:avLst/>
          </a:prstGeom>
          <a:noFill/>
        </p:spPr>
        <p:txBody>
          <a:bodyPr wrap="square" rtlCol="0">
            <a:spAutoFit/>
          </a:bodyPr>
          <a:lstStyle/>
          <a:p>
            <a:pPr algn="l"/>
            <a:r>
              <a:rPr lang="en-GB" sz="2000" b="1">
                <a:solidFill>
                  <a:srgbClr val="DAA520"/>
                </a:solidFill>
              </a:rPr>
              <a:t>von mir</a:t>
            </a:r>
            <a:endParaRPr lang="en-GB" sz="2000" b="1" dirty="0">
              <a:solidFill>
                <a:srgbClr val="DAA520"/>
              </a:solidFill>
            </a:endParaRPr>
          </a:p>
        </p:txBody>
      </p:sp>
      <p:sp>
        <p:nvSpPr>
          <p:cNvPr id="20" name="TextBox 19"/>
          <p:cNvSpPr txBox="1"/>
          <p:nvPr/>
        </p:nvSpPr>
        <p:spPr>
          <a:xfrm>
            <a:off x="6435320" y="3285803"/>
            <a:ext cx="2427889" cy="400110"/>
          </a:xfrm>
          <a:prstGeom prst="rect">
            <a:avLst/>
          </a:prstGeom>
          <a:noFill/>
        </p:spPr>
        <p:txBody>
          <a:bodyPr wrap="square" rtlCol="0">
            <a:spAutoFit/>
          </a:bodyPr>
          <a:lstStyle/>
          <a:p>
            <a:pPr algn="l"/>
            <a:r>
              <a:rPr lang="en-GB" sz="2000" b="1">
                <a:solidFill>
                  <a:srgbClr val="DAA520"/>
                </a:solidFill>
              </a:rPr>
              <a:t>mit dir ins Kino</a:t>
            </a:r>
            <a:endParaRPr lang="en-GB" sz="2000" b="1" dirty="0">
              <a:solidFill>
                <a:srgbClr val="DAA520"/>
              </a:solidFill>
            </a:endParaRPr>
          </a:p>
        </p:txBody>
      </p:sp>
      <p:sp>
        <p:nvSpPr>
          <p:cNvPr id="21" name="TextBox 20"/>
          <p:cNvSpPr txBox="1"/>
          <p:nvPr/>
        </p:nvSpPr>
        <p:spPr>
          <a:xfrm>
            <a:off x="4379310" y="3757152"/>
            <a:ext cx="2427889" cy="400110"/>
          </a:xfrm>
          <a:prstGeom prst="rect">
            <a:avLst/>
          </a:prstGeom>
          <a:noFill/>
        </p:spPr>
        <p:txBody>
          <a:bodyPr wrap="square" rtlCol="0">
            <a:spAutoFit/>
          </a:bodyPr>
          <a:lstStyle/>
          <a:p>
            <a:pPr algn="l"/>
            <a:r>
              <a:rPr lang="en-GB" sz="2000" b="1">
                <a:solidFill>
                  <a:srgbClr val="DAA520"/>
                </a:solidFill>
              </a:rPr>
              <a:t>mit mir</a:t>
            </a:r>
            <a:endParaRPr lang="en-GB" sz="2000" b="1" dirty="0">
              <a:solidFill>
                <a:srgbClr val="DAA520"/>
              </a:solidFill>
            </a:endParaRPr>
          </a:p>
        </p:txBody>
      </p:sp>
      <p:sp>
        <p:nvSpPr>
          <p:cNvPr id="22" name="TextBox 21"/>
          <p:cNvSpPr txBox="1"/>
          <p:nvPr/>
        </p:nvSpPr>
        <p:spPr>
          <a:xfrm>
            <a:off x="7023614" y="4241210"/>
            <a:ext cx="2377758" cy="400110"/>
          </a:xfrm>
          <a:prstGeom prst="rect">
            <a:avLst/>
          </a:prstGeom>
          <a:noFill/>
        </p:spPr>
        <p:txBody>
          <a:bodyPr wrap="square" rtlCol="0">
            <a:spAutoFit/>
          </a:bodyPr>
          <a:lstStyle/>
          <a:p>
            <a:pPr algn="l"/>
            <a:r>
              <a:rPr lang="en-GB" sz="2000" b="1">
                <a:solidFill>
                  <a:srgbClr val="DAA520"/>
                </a:solidFill>
              </a:rPr>
              <a:t>mit meiner Tante</a:t>
            </a:r>
            <a:endParaRPr lang="en-GB" sz="2000" b="1" dirty="0">
              <a:solidFill>
                <a:srgbClr val="DAA520"/>
              </a:solidFill>
            </a:endParaRPr>
          </a:p>
        </p:txBody>
      </p:sp>
      <p:sp>
        <p:nvSpPr>
          <p:cNvPr id="23" name="TextBox 22"/>
          <p:cNvSpPr txBox="1"/>
          <p:nvPr/>
        </p:nvSpPr>
        <p:spPr>
          <a:xfrm>
            <a:off x="5593255" y="4743051"/>
            <a:ext cx="3123324" cy="400110"/>
          </a:xfrm>
          <a:prstGeom prst="rect">
            <a:avLst/>
          </a:prstGeom>
          <a:noFill/>
        </p:spPr>
        <p:txBody>
          <a:bodyPr wrap="square" rtlCol="0">
            <a:spAutoFit/>
          </a:bodyPr>
          <a:lstStyle/>
          <a:p>
            <a:r>
              <a:rPr lang="en-GB" sz="2000" b="1">
                <a:solidFill>
                  <a:srgbClr val="DAA520"/>
                </a:solidFill>
              </a:rPr>
              <a:t>ein Geschenk f</a:t>
            </a:r>
            <a:r>
              <a:rPr lang="en-GB" sz="2000" b="1">
                <a:solidFill>
                  <a:srgbClr val="DAA520"/>
                </a:solidFill>
                <a:cs typeface="Calibri" panose="020F0502020204030204" pitchFamily="34" charset="0"/>
              </a:rPr>
              <a:t>ür dich</a:t>
            </a:r>
            <a:r>
              <a:rPr lang="en-GB" sz="2000" b="1">
                <a:solidFill>
                  <a:srgbClr val="DAA520"/>
                </a:solidFill>
              </a:rPr>
              <a:t> </a:t>
            </a:r>
            <a:endParaRPr lang="en-GB" sz="2000" b="1" dirty="0">
              <a:solidFill>
                <a:srgbClr val="DAA520"/>
              </a:solidFill>
            </a:endParaRPr>
          </a:p>
        </p:txBody>
      </p:sp>
      <p:sp>
        <p:nvSpPr>
          <p:cNvPr id="24" name="TextBox 23"/>
          <p:cNvSpPr txBox="1"/>
          <p:nvPr/>
        </p:nvSpPr>
        <p:spPr>
          <a:xfrm>
            <a:off x="7437852" y="5248598"/>
            <a:ext cx="2935072" cy="400110"/>
          </a:xfrm>
          <a:prstGeom prst="rect">
            <a:avLst/>
          </a:prstGeom>
          <a:noFill/>
        </p:spPr>
        <p:txBody>
          <a:bodyPr wrap="square" rtlCol="0">
            <a:spAutoFit/>
          </a:bodyPr>
          <a:lstStyle/>
          <a:p>
            <a:pPr algn="l"/>
            <a:r>
              <a:rPr lang="en-GB" sz="2000" b="1">
                <a:solidFill>
                  <a:srgbClr val="DAA520"/>
                </a:solidFill>
              </a:rPr>
              <a:t>von meinem Freund</a:t>
            </a:r>
            <a:endParaRPr lang="en-GB" sz="2000" b="1" dirty="0">
              <a:solidFill>
                <a:srgbClr val="DAA520"/>
              </a:solidFill>
            </a:endParaRPr>
          </a:p>
        </p:txBody>
      </p:sp>
      <p:sp>
        <p:nvSpPr>
          <p:cNvPr id="25" name="TextBox 24"/>
          <p:cNvSpPr txBox="1"/>
          <p:nvPr/>
        </p:nvSpPr>
        <p:spPr>
          <a:xfrm>
            <a:off x="7197834" y="5730457"/>
            <a:ext cx="3028732" cy="400110"/>
          </a:xfrm>
          <a:prstGeom prst="rect">
            <a:avLst/>
          </a:prstGeom>
          <a:noFill/>
        </p:spPr>
        <p:txBody>
          <a:bodyPr wrap="square" rtlCol="0">
            <a:spAutoFit/>
          </a:bodyPr>
          <a:lstStyle/>
          <a:p>
            <a:pPr algn="l"/>
            <a:r>
              <a:rPr lang="en-GB" sz="2000" b="1" dirty="0" err="1">
                <a:solidFill>
                  <a:srgbClr val="DAA520"/>
                </a:solidFill>
              </a:rPr>
              <a:t>f</a:t>
            </a:r>
            <a:r>
              <a:rPr lang="en-GB" sz="2000" b="1" dirty="0" err="1">
                <a:solidFill>
                  <a:srgbClr val="DAA520"/>
                </a:solidFill>
                <a:cs typeface="Calibri" panose="020F0502020204030204" pitchFamily="34" charset="0"/>
              </a:rPr>
              <a:t>ür</a:t>
            </a:r>
            <a:r>
              <a:rPr lang="en-GB" sz="2000" b="1" dirty="0">
                <a:solidFill>
                  <a:srgbClr val="DAA520"/>
                </a:solidFill>
                <a:cs typeface="Calibri" panose="020F0502020204030204" pitchFamily="34" charset="0"/>
              </a:rPr>
              <a:t> </a:t>
            </a:r>
            <a:r>
              <a:rPr lang="en-GB" sz="2000" b="1" dirty="0" err="1">
                <a:solidFill>
                  <a:srgbClr val="DAA520"/>
                </a:solidFill>
                <a:cs typeface="Calibri" panose="020F0502020204030204" pitchFamily="34" charset="0"/>
              </a:rPr>
              <a:t>meine</a:t>
            </a:r>
            <a:r>
              <a:rPr lang="en-GB" sz="2000" b="1" dirty="0">
                <a:solidFill>
                  <a:srgbClr val="DAA520"/>
                </a:solidFill>
                <a:cs typeface="Calibri" panose="020F0502020204030204" pitchFamily="34" charset="0"/>
              </a:rPr>
              <a:t> </a:t>
            </a:r>
            <a:r>
              <a:rPr lang="en-GB" sz="2000" b="1" dirty="0" err="1">
                <a:solidFill>
                  <a:srgbClr val="DAA520"/>
                </a:solidFill>
                <a:cs typeface="Calibri" panose="020F0502020204030204" pitchFamily="34" charset="0"/>
              </a:rPr>
              <a:t>Schwester</a:t>
            </a:r>
            <a:endParaRPr lang="en-GB" sz="2000" b="1" dirty="0">
              <a:solidFill>
                <a:srgbClr val="DAA520"/>
              </a:solidFill>
            </a:endParaRPr>
          </a:p>
        </p:txBody>
      </p:sp>
    </p:spTree>
    <p:extLst>
      <p:ext uri="{BB962C8B-B14F-4D97-AF65-F5344CB8AC3E}">
        <p14:creationId xmlns:p14="http://schemas.microsoft.com/office/powerpoint/2010/main" val="2377035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0" grpId="0"/>
      <p:bldP spid="21" grpId="0"/>
      <p:bldP spid="22" grpId="0"/>
      <p:bldP spid="23" grpId="0"/>
      <p:bldP spid="24"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5" y="2452612"/>
            <a:ext cx="8733895" cy="1485422"/>
          </a:xfrm>
        </p:spPr>
        <p:txBody>
          <a:bodyPr anchor="t">
            <a:normAutofit/>
          </a:bodyPr>
          <a:lstStyle/>
          <a:p>
            <a:pPr algn="l"/>
            <a:r>
              <a:rPr lang="en-GB" sz="4000" b="1" dirty="0">
                <a:solidFill>
                  <a:prstClr val="white"/>
                </a:solidFill>
              </a:rPr>
              <a:t>What you did for and with others</a:t>
            </a: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Revisit past (perfect) tense</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1.2</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4 - </a:t>
            </a:r>
            <a:r>
              <a:rPr kumimoji="0" lang="en-GB" sz="20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Lesson 22</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732685"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err="1">
                <a:solidFill>
                  <a:prstClr val="white"/>
                </a:solidFill>
                <a:latin typeface="Century Gothic" panose="020B0502020202020204" pitchFamily="34" charset="0"/>
              </a:rPr>
              <a:t>Sephen</a:t>
            </a:r>
            <a:r>
              <a:rPr lang="en-GB" sz="1400" dirty="0">
                <a:solidFill>
                  <a:prstClr val="white"/>
                </a:solidFill>
                <a:latin typeface="Century Gothic" panose="020B0502020202020204" pitchFamily="34" charset="0"/>
              </a:rPr>
              <a:t> Owen / Charlotte Moss /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Heike Krüsemann 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20/12/21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4191652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7018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In der DDR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3992739" y="276019"/>
            <a:ext cx="85306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Text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336801" y="1686530"/>
            <a:ext cx="7686976" cy="4708981"/>
          </a:xfrm>
          <a:prstGeom prst="rect">
            <a:avLst/>
          </a:prstGeom>
          <a:solidFill>
            <a:srgbClr val="FFF4E7"/>
          </a:solidFill>
          <a:ln>
            <a:solidFill>
              <a:srgbClr val="002060"/>
            </a:solidFill>
          </a:ln>
        </p:spPr>
        <p:txBody>
          <a:bodyPr wrap="square">
            <a:spAutoFit/>
          </a:bodyPr>
          <a:lstStyle/>
          <a:p>
            <a:r>
              <a:rPr lang="de-DE" sz="2000" b="1" dirty="0">
                <a:solidFill>
                  <a:srgbClr val="002060"/>
                </a:solidFill>
              </a:rPr>
              <a:t>Das Jahr ist</a:t>
            </a:r>
            <a:r>
              <a:rPr lang="de-DE" sz="2000" dirty="0">
                <a:solidFill>
                  <a:srgbClr val="002060"/>
                </a:solidFill>
              </a:rPr>
              <a:t> 1981 und ich wohne in Westberlin. Leider </a:t>
            </a:r>
            <a:r>
              <a:rPr lang="de-DE" sz="2000" b="1" dirty="0">
                <a:solidFill>
                  <a:srgbClr val="002060"/>
                </a:solidFill>
              </a:rPr>
              <a:t>wohnt</a:t>
            </a:r>
            <a:r>
              <a:rPr lang="de-DE" sz="2000" dirty="0">
                <a:solidFill>
                  <a:srgbClr val="002060"/>
                </a:solidFill>
              </a:rPr>
              <a:t> meine </a:t>
            </a:r>
            <a:r>
              <a:rPr lang="de-DE" sz="2000" b="1" dirty="0">
                <a:solidFill>
                  <a:srgbClr val="002060"/>
                </a:solidFill>
              </a:rPr>
              <a:t>Familie</a:t>
            </a:r>
            <a:r>
              <a:rPr lang="de-DE" sz="2000" dirty="0">
                <a:solidFill>
                  <a:srgbClr val="002060"/>
                </a:solidFill>
              </a:rPr>
              <a:t> </a:t>
            </a:r>
            <a:r>
              <a:rPr lang="de-DE" sz="2000" b="1" dirty="0">
                <a:solidFill>
                  <a:srgbClr val="002060"/>
                </a:solidFill>
              </a:rPr>
              <a:t>in</a:t>
            </a:r>
            <a:r>
              <a:rPr lang="de-DE" sz="2000" dirty="0">
                <a:solidFill>
                  <a:srgbClr val="002060"/>
                </a:solidFill>
              </a:rPr>
              <a:t> der DDR und darf in ihrer Freizeit kaum in den Westen fahren. Wir schreiben immer Briefe, aber </a:t>
            </a:r>
            <a:r>
              <a:rPr lang="de-DE" sz="2000" b="1" dirty="0">
                <a:solidFill>
                  <a:srgbClr val="002060"/>
                </a:solidFill>
              </a:rPr>
              <a:t>heute </a:t>
            </a:r>
            <a:r>
              <a:rPr lang="de-DE" sz="2000" dirty="0">
                <a:solidFill>
                  <a:srgbClr val="002060"/>
                </a:solidFill>
              </a:rPr>
              <a:t>mache ich einen </a:t>
            </a:r>
            <a:r>
              <a:rPr lang="de-DE" sz="2000" b="1" dirty="0">
                <a:solidFill>
                  <a:srgbClr val="002060"/>
                </a:solidFill>
              </a:rPr>
              <a:t>Ausflug</a:t>
            </a:r>
            <a:r>
              <a:rPr lang="de-DE" sz="2000" dirty="0">
                <a:solidFill>
                  <a:srgbClr val="002060"/>
                </a:solidFill>
              </a:rPr>
              <a:t> in den Osten und ich werde sie besuchen. Natürlich wird der Tag nicht ohne </a:t>
            </a:r>
            <a:r>
              <a:rPr lang="de-DE" sz="2000" b="1" dirty="0">
                <a:solidFill>
                  <a:srgbClr val="002060"/>
                </a:solidFill>
              </a:rPr>
              <a:t>Schmerzen</a:t>
            </a:r>
            <a:r>
              <a:rPr lang="de-DE" sz="2000" dirty="0">
                <a:solidFill>
                  <a:srgbClr val="002060"/>
                </a:solidFill>
              </a:rPr>
              <a:t> sein. Es wird aber so schön sein, sie zu *drücken und mit ihr zusammen zu </a:t>
            </a:r>
            <a:r>
              <a:rPr lang="de-DE" sz="2000" b="1" dirty="0">
                <a:solidFill>
                  <a:srgbClr val="002060"/>
                </a:solidFill>
              </a:rPr>
              <a:t>lachen</a:t>
            </a:r>
            <a:r>
              <a:rPr lang="de-DE" sz="2000" dirty="0">
                <a:solidFill>
                  <a:srgbClr val="002060"/>
                </a:solidFill>
              </a:rPr>
              <a:t>. Wir werden viele </a:t>
            </a:r>
            <a:r>
              <a:rPr lang="de-DE" sz="2000" b="1" dirty="0">
                <a:solidFill>
                  <a:srgbClr val="002060"/>
                </a:solidFill>
              </a:rPr>
              <a:t>Aktivitäten</a:t>
            </a:r>
            <a:r>
              <a:rPr lang="de-DE" sz="2000" dirty="0">
                <a:solidFill>
                  <a:srgbClr val="002060"/>
                </a:solidFill>
              </a:rPr>
              <a:t> machen. Zuerst wird sie mir </a:t>
            </a:r>
            <a:r>
              <a:rPr lang="de-DE" sz="2000" b="1" dirty="0">
                <a:solidFill>
                  <a:srgbClr val="002060"/>
                </a:solidFill>
              </a:rPr>
              <a:t>die</a:t>
            </a:r>
            <a:r>
              <a:rPr lang="de-DE" sz="2000" dirty="0">
                <a:solidFill>
                  <a:srgbClr val="002060"/>
                </a:solidFill>
              </a:rPr>
              <a:t> </a:t>
            </a:r>
            <a:r>
              <a:rPr lang="de-DE" sz="2000" b="1" dirty="0">
                <a:solidFill>
                  <a:srgbClr val="002060"/>
                </a:solidFill>
              </a:rPr>
              <a:t>Stadt</a:t>
            </a:r>
            <a:r>
              <a:rPr lang="de-DE" sz="2000" dirty="0">
                <a:solidFill>
                  <a:srgbClr val="002060"/>
                </a:solidFill>
              </a:rPr>
              <a:t> zeigen, weil das </a:t>
            </a:r>
            <a:r>
              <a:rPr lang="de-DE" sz="2000" b="1" dirty="0">
                <a:solidFill>
                  <a:srgbClr val="002060"/>
                </a:solidFill>
              </a:rPr>
              <a:t>Leben</a:t>
            </a:r>
            <a:r>
              <a:rPr lang="de-DE" sz="2000" dirty="0">
                <a:solidFill>
                  <a:srgbClr val="002060"/>
                </a:solidFill>
              </a:rPr>
              <a:t> im Osten ziemlich anders ist. Dann gehen wir </a:t>
            </a:r>
            <a:r>
              <a:rPr lang="de-DE" sz="2000" b="1" dirty="0">
                <a:solidFill>
                  <a:srgbClr val="002060"/>
                </a:solidFill>
              </a:rPr>
              <a:t>ins Kino</a:t>
            </a:r>
            <a:r>
              <a:rPr lang="de-DE" sz="2000" dirty="0">
                <a:solidFill>
                  <a:srgbClr val="002060"/>
                </a:solidFill>
              </a:rPr>
              <a:t> oder ins Schwimmbad. Danach werden wir </a:t>
            </a:r>
            <a:r>
              <a:rPr lang="de-DE" sz="2000" b="1" dirty="0">
                <a:solidFill>
                  <a:srgbClr val="002060"/>
                </a:solidFill>
              </a:rPr>
              <a:t>bei ihr</a:t>
            </a:r>
            <a:r>
              <a:rPr lang="de-DE" sz="2000" dirty="0">
                <a:solidFill>
                  <a:srgbClr val="002060"/>
                </a:solidFill>
              </a:rPr>
              <a:t> etwas essen.</a:t>
            </a:r>
            <a:endParaRPr lang="en-GB" sz="2000" dirty="0">
              <a:solidFill>
                <a:srgbClr val="002060"/>
              </a:solidFill>
            </a:endParaRPr>
          </a:p>
          <a:p>
            <a:r>
              <a:rPr lang="de-DE" sz="2000" dirty="0">
                <a:solidFill>
                  <a:srgbClr val="002060"/>
                </a:solidFill>
              </a:rPr>
              <a:t>Es tut mir so </a:t>
            </a:r>
            <a:r>
              <a:rPr lang="de-DE" sz="2000" b="1" dirty="0">
                <a:solidFill>
                  <a:srgbClr val="002060"/>
                </a:solidFill>
              </a:rPr>
              <a:t>weh</a:t>
            </a:r>
            <a:r>
              <a:rPr lang="de-DE" sz="2000" dirty="0">
                <a:solidFill>
                  <a:srgbClr val="002060"/>
                </a:solidFill>
              </a:rPr>
              <a:t>, wie schwierig das Leben im Osten ist. Deshalb ist es meine Aufgabe, meiner </a:t>
            </a:r>
            <a:r>
              <a:rPr lang="de-DE" sz="2000" b="1" dirty="0">
                <a:solidFill>
                  <a:srgbClr val="002060"/>
                </a:solidFill>
              </a:rPr>
              <a:t>Familie</a:t>
            </a:r>
            <a:r>
              <a:rPr lang="de-DE" sz="2000" dirty="0">
                <a:solidFill>
                  <a:srgbClr val="002060"/>
                </a:solidFill>
              </a:rPr>
              <a:t> viel </a:t>
            </a:r>
            <a:r>
              <a:rPr lang="de-DE" sz="2000" b="1" dirty="0">
                <a:solidFill>
                  <a:srgbClr val="002060"/>
                </a:solidFill>
              </a:rPr>
              <a:t>Unterstützung</a:t>
            </a:r>
            <a:r>
              <a:rPr lang="de-DE" sz="2000" dirty="0">
                <a:solidFill>
                  <a:srgbClr val="002060"/>
                </a:solidFill>
              </a:rPr>
              <a:t> zu geben. Ich </a:t>
            </a:r>
            <a:r>
              <a:rPr lang="de-DE" sz="2000" b="1" dirty="0">
                <a:solidFill>
                  <a:srgbClr val="002060"/>
                </a:solidFill>
              </a:rPr>
              <a:t>sehe</a:t>
            </a:r>
            <a:r>
              <a:rPr lang="de-DE" sz="2000" dirty="0">
                <a:solidFill>
                  <a:srgbClr val="002060"/>
                </a:solidFill>
              </a:rPr>
              <a:t> sie so oft wie möglich und bald werde ich </a:t>
            </a:r>
            <a:r>
              <a:rPr lang="de-DE" sz="2000" b="1" dirty="0">
                <a:solidFill>
                  <a:srgbClr val="002060"/>
                </a:solidFill>
              </a:rPr>
              <a:t>wieder</a:t>
            </a:r>
            <a:r>
              <a:rPr lang="de-DE" sz="2000" dirty="0">
                <a:solidFill>
                  <a:srgbClr val="002060"/>
                </a:solidFill>
              </a:rPr>
              <a:t> über die Grenze gehen und wir </a:t>
            </a:r>
            <a:r>
              <a:rPr lang="de-DE" sz="2000" b="1" dirty="0">
                <a:solidFill>
                  <a:srgbClr val="002060"/>
                </a:solidFill>
              </a:rPr>
              <a:t>können</a:t>
            </a:r>
            <a:r>
              <a:rPr lang="de-DE" sz="2000" dirty="0">
                <a:solidFill>
                  <a:srgbClr val="002060"/>
                </a:solidFill>
              </a:rPr>
              <a:t> Händchen halten und einfach zusammen sein.</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4C1C7C36-A3ED-4D57-9253-B3850414B202}"/>
              </a:ext>
            </a:extLst>
          </p:cNvPr>
          <p:cNvSpPr/>
          <p:nvPr/>
        </p:nvSpPr>
        <p:spPr>
          <a:xfrm>
            <a:off x="527050" y="443119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Sachen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527050" y="3703019"/>
            <a:ext cx="1543050" cy="60431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einmal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461251" y="3088154"/>
            <a:ext cx="16746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527050" y="2239104"/>
            <a:ext cx="1543050" cy="69919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traurige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Gefühle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527050" y="168653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476500" y="1144769"/>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Ostberlin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4384458" y="1155112"/>
            <a:ext cx="197254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Gebäude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462968" y="116399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Tour</a:t>
            </a: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111988" y="1158110"/>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2647950" y="630746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sprechen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4419600" y="631348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morgen</a:t>
            </a:r>
          </a:p>
        </p:txBody>
      </p:sp>
      <p:sp>
        <p:nvSpPr>
          <p:cNvPr id="24" name="Rectangle: Rounded Corners 23">
            <a:extLst>
              <a:ext uri="{FF2B5EF4-FFF2-40B4-BE49-F238E27FC236}">
                <a16:creationId xmlns:a16="http://schemas.microsoft.com/office/drawing/2014/main" id="{C62A63BA-F5A4-4565-AD3B-736306A22AE2}"/>
              </a:ext>
            </a:extLst>
          </p:cNvPr>
          <p:cNvSpPr/>
          <p:nvPr/>
        </p:nvSpPr>
        <p:spPr>
          <a:xfrm>
            <a:off x="6154912" y="6326685"/>
            <a:ext cx="2759393"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Restaurant</a:t>
            </a:r>
          </a:p>
        </p:txBody>
      </p:sp>
      <p:sp>
        <p:nvSpPr>
          <p:cNvPr id="25" name="Rectangle: Rounded Corners 24">
            <a:extLst>
              <a:ext uri="{FF2B5EF4-FFF2-40B4-BE49-F238E27FC236}">
                <a16:creationId xmlns:a16="http://schemas.microsoft.com/office/drawing/2014/main" id="{C7A37710-9231-4732-836A-30B69F18B17A}"/>
              </a:ext>
            </a:extLst>
          </p:cNvPr>
          <p:cNvSpPr/>
          <p:nvPr/>
        </p:nvSpPr>
        <p:spPr>
          <a:xfrm>
            <a:off x="9130266" y="6296410"/>
            <a:ext cx="927779"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Liebe</a:t>
            </a: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145548" y="406050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Unterricht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105342" y="3431319"/>
            <a:ext cx="17085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dürfen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089576" y="2842550"/>
            <a:ext cx="17085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Freunde x 2</a:t>
            </a: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129907" y="223910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einkaufen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115550" y="1649979"/>
            <a:ext cx="154940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Speech Bubble: Rectangle with Corners Rounded 32">
            <a:extLst>
              <a:ext uri="{FF2B5EF4-FFF2-40B4-BE49-F238E27FC236}">
                <a16:creationId xmlns:a16="http://schemas.microsoft.com/office/drawing/2014/main" id="{DC2CB9E4-AFFE-491D-80E4-6F0819572CAB}"/>
              </a:ext>
            </a:extLst>
          </p:cNvPr>
          <p:cNvSpPr/>
          <p:nvPr/>
        </p:nvSpPr>
        <p:spPr>
          <a:xfrm>
            <a:off x="131648" y="5020072"/>
            <a:ext cx="2139927" cy="1185494"/>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sp>
        <p:nvSpPr>
          <p:cNvPr id="26" name="Speech Bubble: Rectangle with Corners Rounded 25">
            <a:extLst>
              <a:ext uri="{FF2B5EF4-FFF2-40B4-BE49-F238E27FC236}">
                <a16:creationId xmlns:a16="http://schemas.microsoft.com/office/drawing/2014/main" id="{2F0102A0-A3BE-47E5-BC14-F7B947884C2A}"/>
              </a:ext>
            </a:extLst>
          </p:cNvPr>
          <p:cNvSpPr/>
          <p:nvPr/>
        </p:nvSpPr>
        <p:spPr>
          <a:xfrm>
            <a:off x="10301803" y="5560439"/>
            <a:ext cx="1708588" cy="645949"/>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drücken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t>– </a:t>
            </a:r>
            <a:br>
              <a:rPr lang="en-GB" sz="2000" dirty="0"/>
            </a:br>
            <a:r>
              <a:rPr lang="en-GB" sz="2000" dirty="0"/>
              <a:t>to hug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pic>
        <p:nvPicPr>
          <p:cNvPr id="31" name="Picture 30">
            <a:extLst>
              <a:ext uri="{FF2B5EF4-FFF2-40B4-BE49-F238E27FC236}">
                <a16:creationId xmlns:a16="http://schemas.microsoft.com/office/drawing/2014/main" id="{A40B8E5D-0AB9-4EC8-8035-5F1859EEC1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9859" y="136448"/>
            <a:ext cx="1375269" cy="916846"/>
          </a:xfrm>
          <a:prstGeom prst="rect">
            <a:avLst/>
          </a:prstGeom>
        </p:spPr>
      </p:pic>
    </p:spTree>
    <p:extLst>
      <p:ext uri="{BB962C8B-B14F-4D97-AF65-F5344CB8AC3E}">
        <p14:creationId xmlns:p14="http://schemas.microsoft.com/office/powerpoint/2010/main" val="3681532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200195" cy="869950"/>
          </a:xfrm>
          <a:prstGeom prst="rect">
            <a:avLst/>
          </a:prstGeom>
        </p:spPr>
      </p:pic>
      <p:sp>
        <p:nvSpPr>
          <p:cNvPr id="4" name="Title 3"/>
          <p:cNvSpPr>
            <a:spLocks noGrp="1"/>
          </p:cNvSpPr>
          <p:nvPr>
            <p:ph type="title"/>
          </p:nvPr>
        </p:nvSpPr>
        <p:spPr>
          <a:xfrm>
            <a:off x="0" y="294041"/>
            <a:ext cx="4709030" cy="707849"/>
          </a:xfrm>
        </p:spPr>
        <p:txBody>
          <a:bodyPr>
            <a:normAutofit/>
          </a:bodyPr>
          <a:lstStyle/>
          <a:p>
            <a:r>
              <a:rPr lang="en-GB" sz="3600" b="1" dirty="0">
                <a:solidFill>
                  <a:schemeClr val="bg1"/>
                </a:solidFill>
              </a:rPr>
              <a:t>Wolfgang und Heidi</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30015" y="247046"/>
            <a:ext cx="92731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64240" y="2123112"/>
            <a:ext cx="90375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rPr>
              <a:t>1. </a:t>
            </a:r>
            <a:r>
              <a:rPr kumimoji="0" lang="en-US" sz="2400" b="0" i="0" u="none" strike="noStrike" kern="1200" cap="none" spc="0" normalizeH="0" baseline="0" noProof="0" dirty="0" err="1">
                <a:ln>
                  <a:noFill/>
                </a:ln>
                <a:solidFill>
                  <a:srgbClr val="115076"/>
                </a:solidFill>
                <a:effectLst/>
                <a:uLnTx/>
                <a:uFillTx/>
              </a:rPr>
              <a:t>Wolfgangs</a:t>
            </a:r>
            <a:r>
              <a:rPr kumimoji="0" lang="en-US" sz="2400" b="0" i="0" u="none" strike="noStrike" kern="1200" cap="none" spc="0" normalizeH="0" baseline="0" noProof="0" dirty="0">
                <a:ln>
                  <a:noFill/>
                </a:ln>
                <a:solidFill>
                  <a:srgbClr val="115076"/>
                </a:solidFill>
                <a:effectLst/>
                <a:uLnTx/>
                <a:uFillTx/>
              </a:rPr>
              <a:t> </a:t>
            </a:r>
            <a:r>
              <a:rPr kumimoji="0" lang="en-US" sz="2400" b="0" i="0" u="none" strike="noStrike" kern="1200" cap="none" spc="0" normalizeH="0" baseline="0" noProof="0" dirty="0" err="1">
                <a:ln>
                  <a:noFill/>
                </a:ln>
                <a:solidFill>
                  <a:srgbClr val="115076"/>
                </a:solidFill>
                <a:effectLst/>
                <a:uLnTx/>
                <a:uFillTx/>
              </a:rPr>
              <a:t>Freundin</a:t>
            </a:r>
            <a:r>
              <a:rPr kumimoji="0" lang="en-US" sz="2400" b="0" i="0" u="none" strike="noStrike" kern="1200" cap="none" spc="0" normalizeH="0" baseline="0" noProof="0" dirty="0">
                <a:ln>
                  <a:noFill/>
                </a:ln>
                <a:solidFill>
                  <a:srgbClr val="115076"/>
                </a:solidFill>
                <a:effectLst/>
                <a:uLnTx/>
                <a:uFillTx/>
              </a:rPr>
              <a:t> Heidi </a:t>
            </a:r>
            <a:r>
              <a:rPr kumimoji="0" lang="en-US" sz="2400" b="0" i="0" u="none" strike="noStrike" kern="1200" cap="none" spc="0" normalizeH="0" baseline="0" noProof="0" dirty="0" err="1">
                <a:ln>
                  <a:noFill/>
                </a:ln>
                <a:solidFill>
                  <a:srgbClr val="115076"/>
                </a:solidFill>
                <a:effectLst/>
                <a:uLnTx/>
                <a:uFillTx/>
              </a:rPr>
              <a:t>kommt</a:t>
            </a:r>
            <a:r>
              <a:rPr kumimoji="0" lang="en-US" sz="2400" b="0" i="0" u="none" strike="noStrike" kern="1200" cap="none" spc="0" normalizeH="0" baseline="0" noProof="0" dirty="0">
                <a:ln>
                  <a:noFill/>
                </a:ln>
                <a:solidFill>
                  <a:srgbClr val="115076"/>
                </a:solidFill>
                <a:effectLst/>
                <a:uLnTx/>
                <a:uFillTx/>
              </a:rPr>
              <a:t> ____ </a:t>
            </a:r>
            <a:r>
              <a:rPr kumimoji="0" lang="en-US" sz="2400" b="0" i="0" u="none" strike="noStrike" kern="1200" cap="none" spc="0" normalizeH="0" baseline="0" noProof="0" dirty="0" err="1">
                <a:ln>
                  <a:noFill/>
                </a:ln>
                <a:solidFill>
                  <a:srgbClr val="115076"/>
                </a:solidFill>
                <a:effectLst/>
                <a:uLnTx/>
                <a:uFillTx/>
                <a:cs typeface="Calibri" panose="020F0502020204030204" pitchFamily="34" charset="0"/>
              </a:rPr>
              <a:t>Österreich</a:t>
            </a:r>
            <a:r>
              <a:rPr kumimoji="0" lang="en-US" sz="2400" b="0" i="0" u="none" strike="noStrike" kern="1200" cap="none" spc="0" normalizeH="0" baseline="0" noProof="0" dirty="0">
                <a:ln>
                  <a:noFill/>
                </a:ln>
                <a:solidFill>
                  <a:srgbClr val="115076"/>
                </a:solidFill>
                <a:effectLst/>
                <a:uLnTx/>
                <a:uFillTx/>
                <a:cs typeface="Calibri" panose="020F0502020204030204" pitchFamily="34" charset="0"/>
              </a:rPr>
              <a:t>.</a:t>
            </a:r>
            <a:endParaRPr kumimoji="0" lang="en-US" sz="2400" b="0" i="0" u="none" strike="noStrike" kern="1200" cap="none" spc="0" normalizeH="0" baseline="0" noProof="0" dirty="0">
              <a:ln>
                <a:noFill/>
              </a:ln>
              <a:solidFill>
                <a:srgbClr val="115076"/>
              </a:solidFill>
              <a:effectLst/>
              <a:uLnTx/>
              <a:uFillTx/>
            </a:endParaRPr>
          </a:p>
        </p:txBody>
      </p:sp>
      <p:sp>
        <p:nvSpPr>
          <p:cNvPr id="6" name="TextBox 5"/>
          <p:cNvSpPr txBox="1"/>
          <p:nvPr/>
        </p:nvSpPr>
        <p:spPr>
          <a:xfrm>
            <a:off x="714704" y="5780686"/>
            <a:ext cx="10699531" cy="461665"/>
          </a:xfrm>
          <a:prstGeom prst="rect">
            <a:avLst/>
          </a:prstGeom>
          <a:noFill/>
          <a:ln w="38100">
            <a:solidFill>
              <a:srgbClr val="115076"/>
            </a:solidFill>
          </a:ln>
        </p:spPr>
        <p:txBody>
          <a:bodyPr wrap="square" rtlCol="0">
            <a:spAutoFit/>
          </a:bodyPr>
          <a:lstStyle/>
          <a:p>
            <a:pPr algn="ctr"/>
            <a:r>
              <a:rPr lang="de-DE" sz="2400">
                <a:solidFill>
                  <a:srgbClr val="115076"/>
                </a:solidFill>
              </a:rPr>
              <a:t>Aktivität - Ausflug - </a:t>
            </a:r>
            <a:r>
              <a:rPr lang="en-GB" sz="2400">
                <a:solidFill>
                  <a:srgbClr val="115076"/>
                </a:solidFill>
              </a:rPr>
              <a:t>Hand - aus - bei - durch - gegen - bald</a:t>
            </a:r>
            <a:endParaRPr lang="en-GB" sz="2400" dirty="0">
              <a:solidFill>
                <a:srgbClr val="115076"/>
              </a:solidFill>
            </a:endParaRPr>
          </a:p>
        </p:txBody>
      </p:sp>
      <p:sp>
        <p:nvSpPr>
          <p:cNvPr id="8" name="TextBox 7">
            <a:extLst>
              <a:ext uri="{FF2B5EF4-FFF2-40B4-BE49-F238E27FC236}">
                <a16:creationId xmlns:a16="http://schemas.microsoft.com/office/drawing/2014/main" id="{166D8552-626C-6E44-91CB-C1B20389A00F}"/>
              </a:ext>
            </a:extLst>
          </p:cNvPr>
          <p:cNvSpPr txBox="1"/>
          <p:nvPr/>
        </p:nvSpPr>
        <p:spPr>
          <a:xfrm>
            <a:off x="164240" y="3268956"/>
            <a:ext cx="9037572" cy="461665"/>
          </a:xfrm>
          <a:prstGeom prst="rect">
            <a:avLst/>
          </a:prstGeom>
          <a:noFill/>
        </p:spPr>
        <p:txBody>
          <a:bodyPr wrap="square" rtlCol="0">
            <a:spAutoFit/>
          </a:bodyPr>
          <a:lstStyle/>
          <a:p>
            <a:pPr lvl="0" eaLnBrk="0" fontAlgn="base" hangingPunct="0">
              <a:spcBef>
                <a:spcPct val="0"/>
              </a:spcBef>
              <a:spcAft>
                <a:spcPct val="0"/>
              </a:spcAft>
            </a:pPr>
            <a:r>
              <a:rPr kumimoji="0" lang="en-US" sz="2400" b="0" i="0" u="none" strike="noStrike" kern="1200" cap="none" spc="0" normalizeH="0" baseline="0" noProof="0">
                <a:ln>
                  <a:noFill/>
                </a:ln>
                <a:solidFill>
                  <a:srgbClr val="115076"/>
                </a:solidFill>
                <a:effectLst/>
                <a:uLnTx/>
                <a:uFillTx/>
              </a:rPr>
              <a:t>3. Aber s</a:t>
            </a:r>
            <a:r>
              <a:rPr lang="de-DE" altLang="en-US" sz="2400">
                <a:solidFill>
                  <a:srgbClr val="115076"/>
                </a:solidFill>
              </a:rPr>
              <a:t>ie sagt, dass es viel ____ ihre Beziehung* gibt. </a:t>
            </a:r>
          </a:p>
        </p:txBody>
      </p:sp>
      <p:sp>
        <p:nvSpPr>
          <p:cNvPr id="9" name="TextBox 8">
            <a:extLst>
              <a:ext uri="{FF2B5EF4-FFF2-40B4-BE49-F238E27FC236}">
                <a16:creationId xmlns:a16="http://schemas.microsoft.com/office/drawing/2014/main" id="{166D8552-626C-6E44-91CB-C1B20389A00F}"/>
              </a:ext>
            </a:extLst>
          </p:cNvPr>
          <p:cNvSpPr txBox="1"/>
          <p:nvPr/>
        </p:nvSpPr>
        <p:spPr>
          <a:xfrm>
            <a:off x="164240" y="2696034"/>
            <a:ext cx="11667204" cy="461665"/>
          </a:xfrm>
          <a:prstGeom prst="rect">
            <a:avLst/>
          </a:prstGeom>
          <a:noFill/>
        </p:spPr>
        <p:txBody>
          <a:bodyPr wrap="square" rtlCol="0">
            <a:spAutoFit/>
          </a:bodyPr>
          <a:lstStyle/>
          <a:p>
            <a:pPr lvl="0" eaLnBrk="0" fontAlgn="base" hangingPunct="0">
              <a:spcBef>
                <a:spcPct val="0"/>
              </a:spcBef>
              <a:spcAft>
                <a:spcPct val="0"/>
              </a:spcAft>
            </a:pPr>
            <a:r>
              <a:rPr kumimoji="0" lang="en-US" sz="2400" b="0" i="0" u="none" strike="noStrike" kern="1200" cap="none" spc="0" normalizeH="0" baseline="0" noProof="0" dirty="0">
                <a:ln>
                  <a:noFill/>
                </a:ln>
                <a:solidFill>
                  <a:srgbClr val="115076"/>
                </a:solidFill>
                <a:effectLst/>
                <a:uLnTx/>
                <a:uFillTx/>
              </a:rPr>
              <a:t>2. </a:t>
            </a:r>
            <a:r>
              <a:rPr lang="de-DE" sz="2400" noProof="0" dirty="0">
                <a:solidFill>
                  <a:srgbClr val="115076"/>
                </a:solidFill>
              </a:rPr>
              <a:t>E</a:t>
            </a:r>
            <a:r>
              <a:rPr lang="de-DE" altLang="en-US" sz="2400" dirty="0">
                <a:solidFill>
                  <a:srgbClr val="115076"/>
                </a:solidFill>
              </a:rPr>
              <a:t>r wollte sie eines Tages an der  ____ nehmen und über ihre Zukunft reden.</a:t>
            </a:r>
          </a:p>
        </p:txBody>
      </p:sp>
      <p:sp>
        <p:nvSpPr>
          <p:cNvPr id="10" name="TextBox 9">
            <a:extLst>
              <a:ext uri="{FF2B5EF4-FFF2-40B4-BE49-F238E27FC236}">
                <a16:creationId xmlns:a16="http://schemas.microsoft.com/office/drawing/2014/main" id="{166D8552-626C-6E44-91CB-C1B20389A00F}"/>
              </a:ext>
            </a:extLst>
          </p:cNvPr>
          <p:cNvSpPr txBox="1"/>
          <p:nvPr/>
        </p:nvSpPr>
        <p:spPr>
          <a:xfrm>
            <a:off x="164240" y="3841878"/>
            <a:ext cx="100202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15076"/>
                </a:solidFill>
                <a:effectLst/>
                <a:uLnTx/>
                <a:uFillTx/>
              </a:rPr>
              <a:t>4. ____ seiner</a:t>
            </a:r>
            <a:r>
              <a:rPr kumimoji="0" lang="en-US" sz="2400" b="0" i="0" u="none" strike="noStrike" kern="1200" cap="none" spc="0" normalizeH="0" noProof="0">
                <a:ln>
                  <a:noFill/>
                </a:ln>
                <a:solidFill>
                  <a:srgbClr val="115076"/>
                </a:solidFill>
                <a:effectLst/>
                <a:uLnTx/>
                <a:uFillTx/>
              </a:rPr>
              <a:t> Tante Laura kann Wolfgang </a:t>
            </a:r>
            <a:r>
              <a:rPr kumimoji="0" lang="en-US" sz="2400" b="0" i="0" u="none" strike="noStrike" kern="1200" cap="none" spc="0" normalizeH="0" noProof="0">
                <a:ln>
                  <a:noFill/>
                </a:ln>
                <a:solidFill>
                  <a:srgbClr val="115076"/>
                </a:solidFill>
                <a:effectLst/>
                <a:uLnTx/>
                <a:uFillTx/>
                <a:cs typeface="Calibri" panose="020F0502020204030204" pitchFamily="34" charset="0"/>
              </a:rPr>
              <a:t>über Heidi sprechen.</a:t>
            </a:r>
            <a:endParaRPr kumimoji="0" lang="en-US" sz="2400" b="0" i="0" u="none" strike="noStrike" kern="1200" cap="none" spc="0" normalizeH="0" baseline="0" noProof="0" dirty="0">
              <a:ln>
                <a:noFill/>
              </a:ln>
              <a:solidFill>
                <a:srgbClr val="115076"/>
              </a:solidFill>
              <a:effectLst/>
              <a:uLnTx/>
              <a:uFillTx/>
            </a:endParaRPr>
          </a:p>
        </p:txBody>
      </p:sp>
      <p:sp>
        <p:nvSpPr>
          <p:cNvPr id="11" name="TextBox 10">
            <a:extLst>
              <a:ext uri="{FF2B5EF4-FFF2-40B4-BE49-F238E27FC236}">
                <a16:creationId xmlns:a16="http://schemas.microsoft.com/office/drawing/2014/main" id="{166D8552-626C-6E44-91CB-C1B20389A00F}"/>
              </a:ext>
            </a:extLst>
          </p:cNvPr>
          <p:cNvSpPr txBox="1"/>
          <p:nvPr/>
        </p:nvSpPr>
        <p:spPr>
          <a:xfrm>
            <a:off x="164239" y="4414800"/>
            <a:ext cx="12027767" cy="461665"/>
          </a:xfrm>
          <a:prstGeom prst="rect">
            <a:avLst/>
          </a:prstGeom>
          <a:noFill/>
        </p:spPr>
        <p:txBody>
          <a:bodyPr wrap="square" rtlCol="0">
            <a:spAutoFit/>
          </a:bodyPr>
          <a:lstStyle/>
          <a:p>
            <a:pPr>
              <a:defRPr/>
            </a:pPr>
            <a:r>
              <a:rPr kumimoji="0" lang="en-US" sz="2400" b="0" i="0" u="none" strike="noStrike" kern="1200" cap="none" spc="0" normalizeH="0" baseline="0" noProof="0">
                <a:ln>
                  <a:noFill/>
                </a:ln>
                <a:solidFill>
                  <a:srgbClr val="115076"/>
                </a:solidFill>
                <a:effectLst/>
                <a:uLnTx/>
                <a:uFillTx/>
              </a:rPr>
              <a:t>5. </a:t>
            </a:r>
            <a:r>
              <a:rPr lang="de-DE" altLang="en-US" sz="2400">
                <a:solidFill>
                  <a:srgbClr val="115076"/>
                </a:solidFill>
              </a:rPr>
              <a:t>____ die Trennung hat er eine neue ____ begonnen: Schwimmen mit Mehmet.</a:t>
            </a:r>
          </a:p>
        </p:txBody>
      </p:sp>
      <p:sp>
        <p:nvSpPr>
          <p:cNvPr id="12" name="TextBox 11">
            <a:extLst>
              <a:ext uri="{FF2B5EF4-FFF2-40B4-BE49-F238E27FC236}">
                <a16:creationId xmlns:a16="http://schemas.microsoft.com/office/drawing/2014/main" id="{166D8552-626C-6E44-91CB-C1B20389A00F}"/>
              </a:ext>
            </a:extLst>
          </p:cNvPr>
          <p:cNvSpPr txBox="1"/>
          <p:nvPr/>
        </p:nvSpPr>
        <p:spPr>
          <a:xfrm>
            <a:off x="164240" y="4987722"/>
            <a:ext cx="101765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115076"/>
                </a:solidFill>
              </a:rPr>
              <a:t>6.</a:t>
            </a:r>
            <a:r>
              <a:rPr kumimoji="0" lang="en-US" sz="2400" b="0" i="0" u="none" strike="noStrike" kern="1200" cap="none" spc="0" normalizeH="0" baseline="0" noProof="0">
                <a:ln>
                  <a:noFill/>
                </a:ln>
                <a:solidFill>
                  <a:srgbClr val="115076"/>
                </a:solidFill>
                <a:effectLst/>
                <a:uLnTx/>
                <a:uFillTx/>
              </a:rPr>
              <a:t> ____ wird er mit seiner Klasse einen ____ nach Potsdam </a:t>
            </a:r>
            <a:r>
              <a:rPr kumimoji="0" lang="en-US" sz="2400" b="0" i="0" u="none" strike="noStrike" kern="1200" cap="none" spc="0" normalizeH="0" baseline="0" noProof="0">
                <a:ln>
                  <a:noFill/>
                </a:ln>
                <a:solidFill>
                  <a:srgbClr val="115076"/>
                </a:solidFill>
                <a:effectLst/>
                <a:uLnTx/>
                <a:uFillTx/>
                <a:cs typeface="Calibri" panose="020F0502020204030204" pitchFamily="34" charset="0"/>
              </a:rPr>
              <a:t>machen.</a:t>
            </a:r>
            <a:endParaRPr kumimoji="0" lang="en-US" sz="2400" b="0" i="0" u="none" strike="noStrike" kern="1200" cap="none" spc="0" normalizeH="0" baseline="0" noProof="0" dirty="0">
              <a:ln>
                <a:noFill/>
              </a:ln>
              <a:solidFill>
                <a:srgbClr val="115076"/>
              </a:solidFill>
              <a:effectLst/>
              <a:uLnTx/>
              <a:uFillTx/>
            </a:endParaRPr>
          </a:p>
        </p:txBody>
      </p:sp>
      <p:sp>
        <p:nvSpPr>
          <p:cNvPr id="15" name="Rectangle 1"/>
          <p:cNvSpPr>
            <a:spLocks noChangeArrowheads="1"/>
          </p:cNvSpPr>
          <p:nvPr/>
        </p:nvSpPr>
        <p:spPr bwMode="auto">
          <a:xfrm>
            <a:off x="0" y="121366"/>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2"/>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en-US" sz="1800" b="0" i="0" u="none" strike="noStrike" cap="none" normalizeH="0" baseline="0">
              <a:ln>
                <a:noFill/>
              </a:ln>
              <a:solidFill>
                <a:schemeClr val="tx1"/>
              </a:solidFill>
              <a:effectLst/>
              <a:latin typeface="Arial" panose="020B0604020202020204" pitchFamily="34" charset="0"/>
            </a:endParaRPr>
          </a:p>
        </p:txBody>
      </p:sp>
      <p:sp>
        <p:nvSpPr>
          <p:cNvPr id="19" name="Speech Bubble: Rectangle with Corners Rounded 1">
            <a:extLst>
              <a:ext uri="{FF2B5EF4-FFF2-40B4-BE49-F238E27FC236}">
                <a16:creationId xmlns:a16="http://schemas.microsoft.com/office/drawing/2014/main" id="{EFCC29E0-8A9A-49A3-B4E1-DB292A1E74D2}"/>
              </a:ext>
            </a:extLst>
          </p:cNvPr>
          <p:cNvSpPr/>
          <p:nvPr/>
        </p:nvSpPr>
        <p:spPr>
          <a:xfrm>
            <a:off x="9788507" y="779166"/>
            <a:ext cx="2202564" cy="668407"/>
          </a:xfrm>
          <a:prstGeom prst="wedgeRoundRectCallout">
            <a:avLst>
              <a:gd name="adj1" fmla="val -50008"/>
              <a:gd name="adj2" fmla="val 33437"/>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Beziehung</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b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relationship</a:t>
            </a:r>
          </a:p>
        </p:txBody>
      </p:sp>
      <p:sp>
        <p:nvSpPr>
          <p:cNvPr id="20" name="TextBox 19"/>
          <p:cNvSpPr txBox="1"/>
          <p:nvPr/>
        </p:nvSpPr>
        <p:spPr>
          <a:xfrm>
            <a:off x="164239" y="1168998"/>
            <a:ext cx="10419683" cy="830997"/>
          </a:xfrm>
          <a:prstGeom prst="rect">
            <a:avLst/>
          </a:prstGeom>
          <a:noFill/>
        </p:spPr>
        <p:txBody>
          <a:bodyPr wrap="square" rtlCol="0">
            <a:spAutoFit/>
          </a:bodyPr>
          <a:lstStyle/>
          <a:p>
            <a:pPr algn="l"/>
            <a:r>
              <a:rPr lang="en-GB" sz="2400" b="1" dirty="0">
                <a:solidFill>
                  <a:schemeClr val="accent5">
                    <a:lumMod val="50000"/>
                  </a:schemeClr>
                </a:solidFill>
              </a:rPr>
              <a:t>Choose a different word from the box below to fill each gap. </a:t>
            </a:r>
          </a:p>
          <a:p>
            <a:pPr algn="l"/>
            <a:r>
              <a:rPr lang="en-GB" sz="2400" b="1" dirty="0">
                <a:solidFill>
                  <a:schemeClr val="accent5">
                    <a:lumMod val="50000"/>
                  </a:schemeClr>
                </a:solidFill>
              </a:rPr>
              <a:t>Then translate the sentences into English. </a:t>
            </a:r>
          </a:p>
        </p:txBody>
      </p:sp>
      <p:pic>
        <p:nvPicPr>
          <p:cNvPr id="18" name="Picture 17" descr="A picture containing text, vector graphics&#10;&#10;Description automatically generated">
            <a:extLst>
              <a:ext uri="{FF2B5EF4-FFF2-40B4-BE49-F238E27FC236}">
                <a16:creationId xmlns:a16="http://schemas.microsoft.com/office/drawing/2014/main" id="{CA355E96-D70C-499F-A198-CB21B49786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3296" y="0"/>
            <a:ext cx="851561" cy="115070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C7D5918B-19F8-4257-92AF-4E59DCFBCB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750448" y="282"/>
            <a:ext cx="847770" cy="1223038"/>
          </a:xfrm>
          <a:prstGeom prst="rect">
            <a:avLst/>
          </a:prstGeom>
        </p:spPr>
      </p:pic>
    </p:spTree>
    <p:extLst>
      <p:ext uri="{BB962C8B-B14F-4D97-AF65-F5344CB8AC3E}">
        <p14:creationId xmlns:p14="http://schemas.microsoft.com/office/powerpoint/2010/main" val="3139134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65734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Antworten [1]</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61695" y="247046"/>
            <a:ext cx="99563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64240" y="2123112"/>
            <a:ext cx="90375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rPr>
              <a:t>1. </a:t>
            </a:r>
            <a:r>
              <a:rPr kumimoji="0" lang="en-US" sz="2400" b="0" i="0" u="none" strike="noStrike" kern="1200" cap="none" spc="0" normalizeH="0" baseline="0" noProof="0" dirty="0" err="1">
                <a:ln>
                  <a:noFill/>
                </a:ln>
                <a:solidFill>
                  <a:srgbClr val="115076"/>
                </a:solidFill>
                <a:effectLst/>
                <a:uLnTx/>
                <a:uFillTx/>
              </a:rPr>
              <a:t>Wolfgangs</a:t>
            </a:r>
            <a:r>
              <a:rPr kumimoji="0" lang="en-US" sz="2400" b="0" i="0" u="none" strike="noStrike" kern="1200" cap="none" spc="0" normalizeH="0" baseline="0" noProof="0" dirty="0">
                <a:ln>
                  <a:noFill/>
                </a:ln>
                <a:solidFill>
                  <a:srgbClr val="115076"/>
                </a:solidFill>
                <a:effectLst/>
                <a:uLnTx/>
                <a:uFillTx/>
              </a:rPr>
              <a:t> </a:t>
            </a:r>
            <a:r>
              <a:rPr kumimoji="0" lang="en-US" sz="2400" b="0" i="0" u="none" strike="noStrike" kern="1200" cap="none" spc="0" normalizeH="0" baseline="0" noProof="0" dirty="0" err="1">
                <a:ln>
                  <a:noFill/>
                </a:ln>
                <a:solidFill>
                  <a:srgbClr val="115076"/>
                </a:solidFill>
                <a:effectLst/>
                <a:uLnTx/>
                <a:uFillTx/>
              </a:rPr>
              <a:t>Freundin</a:t>
            </a:r>
            <a:r>
              <a:rPr kumimoji="0" lang="en-US" sz="2400" b="0" i="0" u="none" strike="noStrike" kern="1200" cap="none" spc="0" normalizeH="0" baseline="0" noProof="0" dirty="0">
                <a:ln>
                  <a:noFill/>
                </a:ln>
                <a:solidFill>
                  <a:srgbClr val="115076"/>
                </a:solidFill>
                <a:effectLst/>
                <a:uLnTx/>
                <a:uFillTx/>
              </a:rPr>
              <a:t> Heidi </a:t>
            </a:r>
            <a:r>
              <a:rPr kumimoji="0" lang="en-US" sz="2400" b="0" i="0" u="none" strike="noStrike" kern="1200" cap="none" spc="0" normalizeH="0" baseline="0" noProof="0" dirty="0" err="1">
                <a:ln>
                  <a:noFill/>
                </a:ln>
                <a:solidFill>
                  <a:srgbClr val="115076"/>
                </a:solidFill>
                <a:effectLst/>
                <a:uLnTx/>
                <a:uFillTx/>
              </a:rPr>
              <a:t>kommt</a:t>
            </a:r>
            <a:r>
              <a:rPr kumimoji="0" lang="en-US" sz="2400" b="0" i="0" u="none" strike="noStrike" kern="1200" cap="none" spc="0" normalizeH="0" baseline="0" noProof="0" dirty="0">
                <a:ln>
                  <a:noFill/>
                </a:ln>
                <a:solidFill>
                  <a:srgbClr val="115076"/>
                </a:solidFill>
                <a:effectLst/>
                <a:uLnTx/>
                <a:uFillTx/>
              </a:rPr>
              <a:t> </a:t>
            </a:r>
            <a:r>
              <a:rPr kumimoji="0" lang="en-US" sz="2400" b="1" i="0" u="none" strike="noStrike" kern="1200" cap="none" spc="0" normalizeH="0" baseline="0" noProof="0" dirty="0" err="1">
                <a:ln>
                  <a:noFill/>
                </a:ln>
                <a:solidFill>
                  <a:srgbClr val="115076"/>
                </a:solidFill>
                <a:effectLst/>
                <a:uLnTx/>
                <a:uFillTx/>
              </a:rPr>
              <a:t>aus</a:t>
            </a:r>
            <a:r>
              <a:rPr kumimoji="0" lang="en-US" sz="2400" b="0" i="0" u="none" strike="noStrike" kern="1200" cap="none" spc="0" normalizeH="0" baseline="0" noProof="0" dirty="0">
                <a:ln>
                  <a:noFill/>
                </a:ln>
                <a:solidFill>
                  <a:srgbClr val="115076"/>
                </a:solidFill>
                <a:effectLst/>
                <a:uLnTx/>
                <a:uFillTx/>
              </a:rPr>
              <a:t> </a:t>
            </a:r>
            <a:r>
              <a:rPr kumimoji="0" lang="en-US" sz="2400" b="0" i="0" u="none" strike="noStrike" kern="1200" cap="none" spc="0" normalizeH="0" baseline="0" noProof="0" dirty="0" err="1">
                <a:ln>
                  <a:noFill/>
                </a:ln>
                <a:solidFill>
                  <a:srgbClr val="115076"/>
                </a:solidFill>
                <a:effectLst/>
                <a:uLnTx/>
                <a:uFillTx/>
                <a:cs typeface="Calibri" panose="020F0502020204030204" pitchFamily="34" charset="0"/>
              </a:rPr>
              <a:t>Österreich</a:t>
            </a:r>
            <a:r>
              <a:rPr kumimoji="0" lang="en-US" sz="2400" b="0" i="0" u="none" strike="noStrike" kern="1200" cap="none" spc="0" normalizeH="0" baseline="0" noProof="0" dirty="0">
                <a:ln>
                  <a:noFill/>
                </a:ln>
                <a:solidFill>
                  <a:srgbClr val="115076"/>
                </a:solidFill>
                <a:effectLst/>
                <a:uLnTx/>
                <a:uFillTx/>
                <a:cs typeface="Calibri" panose="020F0502020204030204" pitchFamily="34" charset="0"/>
              </a:rPr>
              <a:t>.</a:t>
            </a:r>
            <a:endParaRPr kumimoji="0" lang="en-US" sz="2400" b="0" i="0" u="none" strike="noStrike" kern="1200" cap="none" spc="0" normalizeH="0" baseline="0" noProof="0" dirty="0">
              <a:ln>
                <a:noFill/>
              </a:ln>
              <a:solidFill>
                <a:srgbClr val="115076"/>
              </a:solidFill>
              <a:effectLst/>
              <a:uLnTx/>
              <a:uFillTx/>
            </a:endParaRPr>
          </a:p>
        </p:txBody>
      </p:sp>
      <p:sp>
        <p:nvSpPr>
          <p:cNvPr id="8" name="TextBox 7">
            <a:extLst>
              <a:ext uri="{FF2B5EF4-FFF2-40B4-BE49-F238E27FC236}">
                <a16:creationId xmlns:a16="http://schemas.microsoft.com/office/drawing/2014/main" id="{166D8552-626C-6E44-91CB-C1B20389A00F}"/>
              </a:ext>
            </a:extLst>
          </p:cNvPr>
          <p:cNvSpPr txBox="1"/>
          <p:nvPr/>
        </p:nvSpPr>
        <p:spPr>
          <a:xfrm>
            <a:off x="164240" y="3268956"/>
            <a:ext cx="9037572" cy="461665"/>
          </a:xfrm>
          <a:prstGeom prst="rect">
            <a:avLst/>
          </a:prstGeom>
          <a:noFill/>
        </p:spPr>
        <p:txBody>
          <a:bodyPr wrap="square" rtlCol="0">
            <a:spAutoFit/>
          </a:bodyPr>
          <a:lstStyle/>
          <a:p>
            <a:pPr lvl="0" eaLnBrk="0" fontAlgn="base" hangingPunct="0">
              <a:spcBef>
                <a:spcPct val="0"/>
              </a:spcBef>
              <a:spcAft>
                <a:spcPct val="0"/>
              </a:spcAft>
            </a:pPr>
            <a:r>
              <a:rPr kumimoji="0" lang="en-US" sz="2400" b="0" i="0" u="none" strike="noStrike" kern="1200" cap="none" spc="0" normalizeH="0" baseline="0" noProof="0">
                <a:ln>
                  <a:noFill/>
                </a:ln>
                <a:solidFill>
                  <a:srgbClr val="115076"/>
                </a:solidFill>
                <a:effectLst/>
                <a:uLnTx/>
                <a:uFillTx/>
              </a:rPr>
              <a:t>3. Aber s</a:t>
            </a:r>
            <a:r>
              <a:rPr lang="de-DE" altLang="en-US" sz="2400">
                <a:solidFill>
                  <a:srgbClr val="115076"/>
                </a:solidFill>
              </a:rPr>
              <a:t>ie sagt, dass es viel </a:t>
            </a:r>
            <a:r>
              <a:rPr lang="de-DE" altLang="en-US" sz="2400" b="1">
                <a:solidFill>
                  <a:srgbClr val="115076"/>
                </a:solidFill>
              </a:rPr>
              <a:t>gegen</a:t>
            </a:r>
            <a:r>
              <a:rPr lang="de-DE" altLang="en-US" sz="2400">
                <a:solidFill>
                  <a:srgbClr val="115076"/>
                </a:solidFill>
              </a:rPr>
              <a:t> ihre Beziehung* gibt. </a:t>
            </a:r>
          </a:p>
        </p:txBody>
      </p:sp>
      <p:sp>
        <p:nvSpPr>
          <p:cNvPr id="9" name="TextBox 8">
            <a:extLst>
              <a:ext uri="{FF2B5EF4-FFF2-40B4-BE49-F238E27FC236}">
                <a16:creationId xmlns:a16="http://schemas.microsoft.com/office/drawing/2014/main" id="{166D8552-626C-6E44-91CB-C1B20389A00F}"/>
              </a:ext>
            </a:extLst>
          </p:cNvPr>
          <p:cNvSpPr txBox="1"/>
          <p:nvPr/>
        </p:nvSpPr>
        <p:spPr>
          <a:xfrm>
            <a:off x="164239" y="2696034"/>
            <a:ext cx="11793087" cy="461665"/>
          </a:xfrm>
          <a:prstGeom prst="rect">
            <a:avLst/>
          </a:prstGeom>
          <a:noFill/>
        </p:spPr>
        <p:txBody>
          <a:bodyPr wrap="square" rtlCol="0">
            <a:spAutoFit/>
          </a:bodyPr>
          <a:lstStyle/>
          <a:p>
            <a:pPr lvl="0" eaLnBrk="0" fontAlgn="base" hangingPunct="0">
              <a:spcBef>
                <a:spcPct val="0"/>
              </a:spcBef>
              <a:spcAft>
                <a:spcPct val="0"/>
              </a:spcAft>
            </a:pPr>
            <a:r>
              <a:rPr kumimoji="0" lang="en-US" sz="2400" b="0" i="0" u="none" strike="noStrike" kern="1200" cap="none" spc="0" normalizeH="0" baseline="0" noProof="0" dirty="0">
                <a:ln>
                  <a:noFill/>
                </a:ln>
                <a:solidFill>
                  <a:srgbClr val="115076"/>
                </a:solidFill>
                <a:effectLst/>
                <a:uLnTx/>
                <a:uFillTx/>
              </a:rPr>
              <a:t>2. </a:t>
            </a:r>
            <a:r>
              <a:rPr lang="de-DE" sz="2400" noProof="0" dirty="0">
                <a:solidFill>
                  <a:srgbClr val="115076"/>
                </a:solidFill>
              </a:rPr>
              <a:t>E</a:t>
            </a:r>
            <a:r>
              <a:rPr lang="de-DE" altLang="en-US" sz="2400" dirty="0">
                <a:solidFill>
                  <a:srgbClr val="115076"/>
                </a:solidFill>
              </a:rPr>
              <a:t>r wollte sie eines Tages an der </a:t>
            </a:r>
            <a:r>
              <a:rPr lang="de-DE" altLang="en-US" sz="2400" b="1" dirty="0">
                <a:solidFill>
                  <a:srgbClr val="115076"/>
                </a:solidFill>
              </a:rPr>
              <a:t>Hand</a:t>
            </a:r>
            <a:r>
              <a:rPr lang="de-DE" altLang="en-US" sz="2400" dirty="0">
                <a:solidFill>
                  <a:srgbClr val="115076"/>
                </a:solidFill>
              </a:rPr>
              <a:t> nehmen und über ihre Zukunft reden.</a:t>
            </a:r>
          </a:p>
        </p:txBody>
      </p:sp>
      <p:sp>
        <p:nvSpPr>
          <p:cNvPr id="10" name="TextBox 9">
            <a:extLst>
              <a:ext uri="{FF2B5EF4-FFF2-40B4-BE49-F238E27FC236}">
                <a16:creationId xmlns:a16="http://schemas.microsoft.com/office/drawing/2014/main" id="{166D8552-626C-6E44-91CB-C1B20389A00F}"/>
              </a:ext>
            </a:extLst>
          </p:cNvPr>
          <p:cNvSpPr txBox="1"/>
          <p:nvPr/>
        </p:nvSpPr>
        <p:spPr>
          <a:xfrm>
            <a:off x="164240" y="3841878"/>
            <a:ext cx="100202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115076"/>
                </a:solidFill>
                <a:effectLst/>
                <a:uLnTx/>
                <a:uFillTx/>
              </a:rPr>
              <a:t>4. </a:t>
            </a:r>
            <a:r>
              <a:rPr lang="en-US" sz="2400" b="1">
                <a:solidFill>
                  <a:srgbClr val="115076"/>
                </a:solidFill>
              </a:rPr>
              <a:t>Bei</a:t>
            </a:r>
            <a:r>
              <a:rPr kumimoji="0" lang="en-US" sz="2400" b="0" i="0" u="none" strike="noStrike" kern="1200" cap="none" spc="0" normalizeH="0" baseline="0" noProof="0">
                <a:ln>
                  <a:noFill/>
                </a:ln>
                <a:solidFill>
                  <a:srgbClr val="115076"/>
                </a:solidFill>
                <a:effectLst/>
                <a:uLnTx/>
                <a:uFillTx/>
              </a:rPr>
              <a:t> seiner</a:t>
            </a:r>
            <a:r>
              <a:rPr kumimoji="0" lang="en-US" sz="2400" b="0" i="0" u="none" strike="noStrike" kern="1200" cap="none" spc="0" normalizeH="0" noProof="0">
                <a:ln>
                  <a:noFill/>
                </a:ln>
                <a:solidFill>
                  <a:srgbClr val="115076"/>
                </a:solidFill>
                <a:effectLst/>
                <a:uLnTx/>
                <a:uFillTx/>
              </a:rPr>
              <a:t> Tante Laura kann Wolfgang </a:t>
            </a:r>
            <a:r>
              <a:rPr kumimoji="0" lang="en-US" sz="2400" b="0" i="0" u="none" strike="noStrike" kern="1200" cap="none" spc="0" normalizeH="0" noProof="0">
                <a:ln>
                  <a:noFill/>
                </a:ln>
                <a:solidFill>
                  <a:srgbClr val="115076"/>
                </a:solidFill>
                <a:effectLst/>
                <a:uLnTx/>
                <a:uFillTx/>
                <a:cs typeface="Calibri" panose="020F0502020204030204" pitchFamily="34" charset="0"/>
              </a:rPr>
              <a:t>über Heidi sprechen.</a:t>
            </a:r>
            <a:endParaRPr kumimoji="0" lang="en-US" sz="2400" b="0" i="0" u="none" strike="noStrike" kern="1200" cap="none" spc="0" normalizeH="0" baseline="0" noProof="0" dirty="0">
              <a:ln>
                <a:noFill/>
              </a:ln>
              <a:solidFill>
                <a:srgbClr val="115076"/>
              </a:solidFill>
              <a:effectLst/>
              <a:uLnTx/>
              <a:uFillTx/>
            </a:endParaRPr>
          </a:p>
        </p:txBody>
      </p:sp>
      <p:sp>
        <p:nvSpPr>
          <p:cNvPr id="11" name="TextBox 10">
            <a:extLst>
              <a:ext uri="{FF2B5EF4-FFF2-40B4-BE49-F238E27FC236}">
                <a16:creationId xmlns:a16="http://schemas.microsoft.com/office/drawing/2014/main" id="{166D8552-626C-6E44-91CB-C1B20389A00F}"/>
              </a:ext>
            </a:extLst>
          </p:cNvPr>
          <p:cNvSpPr txBox="1"/>
          <p:nvPr/>
        </p:nvSpPr>
        <p:spPr>
          <a:xfrm>
            <a:off x="164239" y="4414800"/>
            <a:ext cx="12027767" cy="830997"/>
          </a:xfrm>
          <a:prstGeom prst="rect">
            <a:avLst/>
          </a:prstGeom>
          <a:noFill/>
        </p:spPr>
        <p:txBody>
          <a:bodyPr wrap="square" rtlCol="0">
            <a:spAutoFit/>
          </a:bodyPr>
          <a:lstStyle/>
          <a:p>
            <a:pPr>
              <a:defRPr/>
            </a:pPr>
            <a:r>
              <a:rPr kumimoji="0" lang="en-US" sz="2400" b="0" i="0" u="none" strike="noStrike" kern="1200" cap="none" spc="0" normalizeH="0" baseline="0" noProof="0">
                <a:ln>
                  <a:noFill/>
                </a:ln>
                <a:solidFill>
                  <a:srgbClr val="115076"/>
                </a:solidFill>
                <a:effectLst/>
                <a:uLnTx/>
                <a:uFillTx/>
              </a:rPr>
              <a:t>5. </a:t>
            </a:r>
            <a:r>
              <a:rPr lang="de-DE" altLang="en-US" sz="2400" b="1">
                <a:solidFill>
                  <a:srgbClr val="115076"/>
                </a:solidFill>
              </a:rPr>
              <a:t>Durch</a:t>
            </a:r>
            <a:r>
              <a:rPr lang="de-DE" altLang="en-US" sz="2400">
                <a:solidFill>
                  <a:srgbClr val="115076"/>
                </a:solidFill>
              </a:rPr>
              <a:t> die Trennung hat er eine neue </a:t>
            </a:r>
            <a:r>
              <a:rPr lang="de-DE" sz="2400" b="1">
                <a:solidFill>
                  <a:srgbClr val="115076"/>
                </a:solidFill>
              </a:rPr>
              <a:t>Aktivität</a:t>
            </a:r>
            <a:r>
              <a:rPr lang="de-DE" altLang="en-US" sz="2400">
                <a:solidFill>
                  <a:srgbClr val="115076"/>
                </a:solidFill>
              </a:rPr>
              <a:t> begonnen: Schwimmen mit Mehmet.</a:t>
            </a:r>
          </a:p>
        </p:txBody>
      </p:sp>
      <p:sp>
        <p:nvSpPr>
          <p:cNvPr id="12" name="TextBox 11">
            <a:extLst>
              <a:ext uri="{FF2B5EF4-FFF2-40B4-BE49-F238E27FC236}">
                <a16:creationId xmlns:a16="http://schemas.microsoft.com/office/drawing/2014/main" id="{166D8552-626C-6E44-91CB-C1B20389A00F}"/>
              </a:ext>
            </a:extLst>
          </p:cNvPr>
          <p:cNvSpPr txBox="1"/>
          <p:nvPr/>
        </p:nvSpPr>
        <p:spPr>
          <a:xfrm>
            <a:off x="164239" y="5241718"/>
            <a:ext cx="112499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115076"/>
                </a:solidFill>
              </a:rPr>
              <a:t>6.</a:t>
            </a:r>
            <a:r>
              <a:rPr kumimoji="0" lang="en-US" sz="2400" b="0" i="0" u="none" strike="noStrike" kern="1200" cap="none" spc="0" normalizeH="0" baseline="0" noProof="0">
                <a:ln>
                  <a:noFill/>
                </a:ln>
                <a:solidFill>
                  <a:srgbClr val="115076"/>
                </a:solidFill>
                <a:effectLst/>
                <a:uLnTx/>
                <a:uFillTx/>
              </a:rPr>
              <a:t> </a:t>
            </a:r>
            <a:r>
              <a:rPr kumimoji="0" lang="en-US" sz="2400" b="1" i="0" u="none" strike="noStrike" kern="1200" cap="none" spc="0" normalizeH="0" baseline="0" noProof="0">
                <a:ln>
                  <a:noFill/>
                </a:ln>
                <a:solidFill>
                  <a:srgbClr val="115076"/>
                </a:solidFill>
                <a:effectLst/>
                <a:uLnTx/>
                <a:uFillTx/>
              </a:rPr>
              <a:t>Bald</a:t>
            </a:r>
            <a:r>
              <a:rPr kumimoji="0" lang="en-US" sz="2400" b="0" i="0" u="none" strike="noStrike" kern="1200" cap="none" spc="0" normalizeH="0" baseline="0" noProof="0">
                <a:ln>
                  <a:noFill/>
                </a:ln>
                <a:solidFill>
                  <a:srgbClr val="115076"/>
                </a:solidFill>
                <a:effectLst/>
                <a:uLnTx/>
                <a:uFillTx/>
              </a:rPr>
              <a:t> wird er mit seiner Klasse einen </a:t>
            </a:r>
            <a:r>
              <a:rPr kumimoji="0" lang="en-US" sz="2400" b="1" i="0" u="none" strike="noStrike" kern="1200" cap="none" spc="0" normalizeH="0" baseline="0" noProof="0">
                <a:ln>
                  <a:noFill/>
                </a:ln>
                <a:solidFill>
                  <a:srgbClr val="115076"/>
                </a:solidFill>
                <a:effectLst/>
                <a:uLnTx/>
                <a:uFillTx/>
              </a:rPr>
              <a:t>Ausflug</a:t>
            </a:r>
            <a:r>
              <a:rPr kumimoji="0" lang="en-US" sz="2400" b="0" i="0" u="none" strike="noStrike" kern="1200" cap="none" spc="0" normalizeH="0" baseline="0" noProof="0">
                <a:ln>
                  <a:noFill/>
                </a:ln>
                <a:solidFill>
                  <a:srgbClr val="115076"/>
                </a:solidFill>
                <a:effectLst/>
                <a:uLnTx/>
                <a:uFillTx/>
              </a:rPr>
              <a:t> nach Potsdam </a:t>
            </a:r>
            <a:r>
              <a:rPr kumimoji="0" lang="en-US" sz="2400" b="0" i="0" u="none" strike="noStrike" kern="1200" cap="none" spc="0" normalizeH="0" baseline="0" noProof="0">
                <a:ln>
                  <a:noFill/>
                </a:ln>
                <a:solidFill>
                  <a:srgbClr val="115076"/>
                </a:solidFill>
                <a:effectLst/>
                <a:uLnTx/>
                <a:uFillTx/>
                <a:cs typeface="Calibri" panose="020F0502020204030204" pitchFamily="34" charset="0"/>
              </a:rPr>
              <a:t>machen.</a:t>
            </a:r>
            <a:endParaRPr kumimoji="0" lang="en-US" sz="2400" b="0" i="0" u="none" strike="noStrike" kern="1200" cap="none" spc="0" normalizeH="0" baseline="0" noProof="0" dirty="0">
              <a:ln>
                <a:noFill/>
              </a:ln>
              <a:solidFill>
                <a:srgbClr val="115076"/>
              </a:solidFill>
              <a:effectLst/>
              <a:uLnTx/>
              <a:uFillTx/>
            </a:endParaRPr>
          </a:p>
        </p:txBody>
      </p:sp>
      <p:sp>
        <p:nvSpPr>
          <p:cNvPr id="15" name="Rectangle 1"/>
          <p:cNvSpPr>
            <a:spLocks noChangeArrowheads="1"/>
          </p:cNvSpPr>
          <p:nvPr/>
        </p:nvSpPr>
        <p:spPr bwMode="auto">
          <a:xfrm>
            <a:off x="0" y="121366"/>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2"/>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en-US" sz="1800" b="0" i="0" u="none" strike="noStrike" cap="none" normalizeH="0" baseline="0">
              <a:ln>
                <a:noFill/>
              </a:ln>
              <a:solidFill>
                <a:schemeClr val="tx1"/>
              </a:solidFill>
              <a:effectLst/>
              <a:latin typeface="Arial" panose="020B0604020202020204" pitchFamily="34" charset="0"/>
            </a:endParaRPr>
          </a:p>
        </p:txBody>
      </p:sp>
      <p:sp>
        <p:nvSpPr>
          <p:cNvPr id="14" name="Speech Bubble: Rectangle with Corners Rounded 1">
            <a:extLst>
              <a:ext uri="{FF2B5EF4-FFF2-40B4-BE49-F238E27FC236}">
                <a16:creationId xmlns:a16="http://schemas.microsoft.com/office/drawing/2014/main" id="{AD6E9E8C-F2E8-42B5-BA02-2F1C1EC30C58}"/>
              </a:ext>
            </a:extLst>
          </p:cNvPr>
          <p:cNvSpPr/>
          <p:nvPr/>
        </p:nvSpPr>
        <p:spPr>
          <a:xfrm>
            <a:off x="3713420" y="354279"/>
            <a:ext cx="3675175" cy="1331790"/>
          </a:xfrm>
          <a:prstGeom prst="wedgeRoundRectCallout">
            <a:avLst>
              <a:gd name="adj1" fmla="val -48627"/>
              <a:gd name="adj2" fmla="val 28438"/>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50000"/>
              </a:lnSpc>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gegen</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durch</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are followed by R2 (accusative); </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bei</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is followed by R3 (dative).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extBox 1">
            <a:extLst>
              <a:ext uri="{FF2B5EF4-FFF2-40B4-BE49-F238E27FC236}">
                <a16:creationId xmlns:a16="http://schemas.microsoft.com/office/drawing/2014/main" id="{7054FB09-0489-4AD1-AC8D-E1BF355E07E6}"/>
              </a:ext>
            </a:extLst>
          </p:cNvPr>
          <p:cNvSpPr txBox="1"/>
          <p:nvPr/>
        </p:nvSpPr>
        <p:spPr>
          <a:xfrm>
            <a:off x="5298105" y="840717"/>
            <a:ext cx="1760034" cy="369332"/>
          </a:xfrm>
          <a:prstGeom prst="rect">
            <a:avLst/>
          </a:prstGeom>
          <a:solidFill>
            <a:srgbClr val="115076"/>
          </a:solidFill>
        </p:spPr>
        <p:txBody>
          <a:bodyPr wrap="square" rtlCol="0">
            <a:spAutoFit/>
          </a:bodyPr>
          <a:lstStyle/>
          <a:p>
            <a:pPr algn="ctr"/>
            <a:r>
              <a:rPr lang="en-GB" dirty="0">
                <a:solidFill>
                  <a:schemeClr val="bg1"/>
                </a:solidFill>
              </a:rPr>
              <a:t>[_______]</a:t>
            </a:r>
          </a:p>
        </p:txBody>
      </p:sp>
      <p:sp>
        <p:nvSpPr>
          <p:cNvPr id="17" name="TextBox 16">
            <a:extLst>
              <a:ext uri="{FF2B5EF4-FFF2-40B4-BE49-F238E27FC236}">
                <a16:creationId xmlns:a16="http://schemas.microsoft.com/office/drawing/2014/main" id="{8792F392-0BC2-4735-9E6F-4A601FF6EFBE}"/>
              </a:ext>
            </a:extLst>
          </p:cNvPr>
          <p:cNvSpPr txBox="1"/>
          <p:nvPr/>
        </p:nvSpPr>
        <p:spPr>
          <a:xfrm>
            <a:off x="5918414" y="1254176"/>
            <a:ext cx="1161444" cy="369332"/>
          </a:xfrm>
          <a:prstGeom prst="rect">
            <a:avLst/>
          </a:prstGeom>
          <a:solidFill>
            <a:srgbClr val="115076"/>
          </a:solidFill>
        </p:spPr>
        <p:txBody>
          <a:bodyPr wrap="square" rtlCol="0">
            <a:spAutoFit/>
          </a:bodyPr>
          <a:lstStyle/>
          <a:p>
            <a:pPr algn="ctr"/>
            <a:r>
              <a:rPr lang="en-GB" dirty="0">
                <a:solidFill>
                  <a:schemeClr val="bg1"/>
                </a:solidFill>
              </a:rPr>
              <a:t>[_______]</a:t>
            </a:r>
          </a:p>
        </p:txBody>
      </p:sp>
      <p:sp>
        <p:nvSpPr>
          <p:cNvPr id="18" name="Speech Bubble: Rectangle with Corners Rounded 1">
            <a:extLst>
              <a:ext uri="{FF2B5EF4-FFF2-40B4-BE49-F238E27FC236}">
                <a16:creationId xmlns:a16="http://schemas.microsoft.com/office/drawing/2014/main" id="{ED80F2E3-1139-43E1-805F-DAAB6308BDBC}"/>
              </a:ext>
            </a:extLst>
          </p:cNvPr>
          <p:cNvSpPr/>
          <p:nvPr/>
        </p:nvSpPr>
        <p:spPr>
          <a:xfrm>
            <a:off x="9788507" y="779166"/>
            <a:ext cx="2202564" cy="668407"/>
          </a:xfrm>
          <a:prstGeom prst="wedgeRoundRectCallout">
            <a:avLst>
              <a:gd name="adj1" fmla="val -50008"/>
              <a:gd name="adj2" fmla="val 33437"/>
              <a:gd name="adj3" fmla="val 16667"/>
            </a:avLst>
          </a:prstGeom>
          <a:solidFill>
            <a:srgbClr val="115076"/>
          </a:solidFill>
          <a:ln w="38100">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*die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Beziehung</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b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relationship</a:t>
            </a:r>
          </a:p>
        </p:txBody>
      </p:sp>
    </p:spTree>
    <p:extLst>
      <p:ext uri="{BB962C8B-B14F-4D97-AF65-F5344CB8AC3E}">
        <p14:creationId xmlns:p14="http://schemas.microsoft.com/office/powerpoint/2010/main" val="3024640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2" grpId="1" animBg="1"/>
      <p:bldP spid="17" grpId="0" animBg="1"/>
      <p:bldP spid="1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744504"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a:solidFill>
                  <a:schemeClr val="bg1"/>
                </a:solidFill>
              </a:rPr>
              <a:t>Antworten [2]</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53070" y="247046"/>
            <a:ext cx="9042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164240" y="2123112"/>
            <a:ext cx="90375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rPr>
              <a:t>1. Wolfgang’s girlfriend</a:t>
            </a:r>
            <a:r>
              <a:rPr kumimoji="0" lang="en-US" sz="2400" b="0" i="0" u="none" strike="noStrike" kern="1200" cap="none" spc="0" normalizeH="0" noProof="0" dirty="0">
                <a:ln>
                  <a:noFill/>
                </a:ln>
                <a:solidFill>
                  <a:srgbClr val="115076"/>
                </a:solidFill>
                <a:effectLst/>
                <a:uLnTx/>
                <a:uFillTx/>
              </a:rPr>
              <a:t> Heidi comes from Austria</a:t>
            </a:r>
            <a:r>
              <a:rPr kumimoji="0" lang="en-US" sz="2400" b="0" i="0" u="none" strike="noStrike" kern="1200" cap="none" spc="0" normalizeH="0" baseline="0" noProof="0" dirty="0">
                <a:ln>
                  <a:noFill/>
                </a:ln>
                <a:solidFill>
                  <a:srgbClr val="115076"/>
                </a:solidFill>
                <a:effectLst/>
                <a:uLnTx/>
                <a:uFillTx/>
                <a:cs typeface="Calibri" panose="020F0502020204030204" pitchFamily="34" charset="0"/>
              </a:rPr>
              <a:t>.</a:t>
            </a:r>
            <a:endParaRPr kumimoji="0" lang="en-US" sz="2400" b="0" i="0" u="none" strike="noStrike" kern="1200" cap="none" spc="0" normalizeH="0" baseline="0" noProof="0" dirty="0">
              <a:ln>
                <a:noFill/>
              </a:ln>
              <a:solidFill>
                <a:srgbClr val="115076"/>
              </a:solidFill>
              <a:effectLst/>
              <a:uLnTx/>
              <a:uFillTx/>
            </a:endParaRPr>
          </a:p>
        </p:txBody>
      </p:sp>
      <p:sp>
        <p:nvSpPr>
          <p:cNvPr id="8" name="TextBox 7">
            <a:extLst>
              <a:ext uri="{FF2B5EF4-FFF2-40B4-BE49-F238E27FC236}">
                <a16:creationId xmlns:a16="http://schemas.microsoft.com/office/drawing/2014/main" id="{166D8552-626C-6E44-91CB-C1B20389A00F}"/>
              </a:ext>
            </a:extLst>
          </p:cNvPr>
          <p:cNvSpPr txBox="1"/>
          <p:nvPr/>
        </p:nvSpPr>
        <p:spPr>
          <a:xfrm>
            <a:off x="164240" y="3268956"/>
            <a:ext cx="9037572" cy="461665"/>
          </a:xfrm>
          <a:prstGeom prst="rect">
            <a:avLst/>
          </a:prstGeom>
          <a:noFill/>
        </p:spPr>
        <p:txBody>
          <a:bodyPr wrap="square" rtlCol="0">
            <a:spAutoFit/>
          </a:bodyPr>
          <a:lstStyle/>
          <a:p>
            <a:pPr lvl="0" eaLnBrk="0" fontAlgn="base" hangingPunct="0">
              <a:spcBef>
                <a:spcPct val="0"/>
              </a:spcBef>
              <a:spcAft>
                <a:spcPct val="0"/>
              </a:spcAft>
            </a:pPr>
            <a:r>
              <a:rPr kumimoji="0" lang="en-US" sz="2400" b="0" i="0" u="none" strike="noStrike" kern="1200" cap="none" spc="0" normalizeH="0" baseline="0" noProof="0">
                <a:ln>
                  <a:noFill/>
                </a:ln>
                <a:solidFill>
                  <a:srgbClr val="115076"/>
                </a:solidFill>
                <a:effectLst/>
                <a:uLnTx/>
                <a:uFillTx/>
              </a:rPr>
              <a:t>3. </a:t>
            </a:r>
            <a:r>
              <a:rPr kumimoji="0" lang="en-GB" sz="2400" b="0" i="0" u="none" strike="noStrike" kern="1200" cap="none" spc="0" normalizeH="0" baseline="0" noProof="0">
                <a:ln>
                  <a:noFill/>
                </a:ln>
                <a:solidFill>
                  <a:srgbClr val="115076"/>
                </a:solidFill>
                <a:effectLst/>
                <a:uLnTx/>
                <a:uFillTx/>
              </a:rPr>
              <a:t>But she says that there is a lot against their relationdhip</a:t>
            </a:r>
            <a:r>
              <a:rPr lang="de-DE" altLang="en-US" sz="2400">
                <a:solidFill>
                  <a:srgbClr val="115076"/>
                </a:solidFill>
              </a:rPr>
              <a:t>. </a:t>
            </a:r>
          </a:p>
        </p:txBody>
      </p:sp>
      <p:sp>
        <p:nvSpPr>
          <p:cNvPr id="9" name="TextBox 8">
            <a:extLst>
              <a:ext uri="{FF2B5EF4-FFF2-40B4-BE49-F238E27FC236}">
                <a16:creationId xmlns:a16="http://schemas.microsoft.com/office/drawing/2014/main" id="{166D8552-626C-6E44-91CB-C1B20389A00F}"/>
              </a:ext>
            </a:extLst>
          </p:cNvPr>
          <p:cNvSpPr txBox="1"/>
          <p:nvPr/>
        </p:nvSpPr>
        <p:spPr>
          <a:xfrm>
            <a:off x="164240" y="2696034"/>
            <a:ext cx="10975828" cy="461665"/>
          </a:xfrm>
          <a:prstGeom prst="rect">
            <a:avLst/>
          </a:prstGeom>
          <a:noFill/>
        </p:spPr>
        <p:txBody>
          <a:bodyPr wrap="square" rtlCol="0">
            <a:spAutoFit/>
          </a:bodyPr>
          <a:lstStyle/>
          <a:p>
            <a:pPr lvl="0" eaLnBrk="0" fontAlgn="base" hangingPunct="0">
              <a:spcBef>
                <a:spcPct val="0"/>
              </a:spcBef>
              <a:spcAft>
                <a:spcPct val="0"/>
              </a:spcAft>
            </a:pPr>
            <a:r>
              <a:rPr kumimoji="0" lang="en-US" sz="2400" b="0" i="0" u="none" strike="noStrike" kern="1200" cap="none" spc="0" normalizeH="0" baseline="0" noProof="0" dirty="0">
                <a:ln>
                  <a:noFill/>
                </a:ln>
                <a:solidFill>
                  <a:srgbClr val="115076"/>
                </a:solidFill>
                <a:effectLst/>
                <a:uLnTx/>
                <a:uFillTx/>
              </a:rPr>
              <a:t>2. </a:t>
            </a:r>
            <a:r>
              <a:rPr lang="de-DE" sz="2400" noProof="0" dirty="0">
                <a:solidFill>
                  <a:srgbClr val="115076"/>
                </a:solidFill>
              </a:rPr>
              <a:t>He wanted to take her hand and talk about their future one day.</a:t>
            </a:r>
            <a:endParaRPr lang="de-DE" altLang="en-US" sz="2400" dirty="0">
              <a:solidFill>
                <a:srgbClr val="115076"/>
              </a:solidFill>
            </a:endParaRPr>
          </a:p>
        </p:txBody>
      </p:sp>
      <p:sp>
        <p:nvSpPr>
          <p:cNvPr id="10" name="TextBox 9">
            <a:extLst>
              <a:ext uri="{FF2B5EF4-FFF2-40B4-BE49-F238E27FC236}">
                <a16:creationId xmlns:a16="http://schemas.microsoft.com/office/drawing/2014/main" id="{166D8552-626C-6E44-91CB-C1B20389A00F}"/>
              </a:ext>
            </a:extLst>
          </p:cNvPr>
          <p:cNvSpPr txBox="1"/>
          <p:nvPr/>
        </p:nvSpPr>
        <p:spPr>
          <a:xfrm>
            <a:off x="164240" y="3841878"/>
            <a:ext cx="100202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rPr>
              <a:t>4. </a:t>
            </a:r>
            <a:r>
              <a:rPr lang="en-US" sz="2400" dirty="0">
                <a:solidFill>
                  <a:srgbClr val="115076"/>
                </a:solidFill>
              </a:rPr>
              <a:t>At his aunt’s house, Wolfgang can talk about Heidi</a:t>
            </a:r>
            <a:r>
              <a:rPr kumimoji="0" lang="en-US" sz="2400" i="0" u="none" strike="noStrike" kern="1200" cap="none" spc="0" normalizeH="0" noProof="0" dirty="0">
                <a:ln>
                  <a:noFill/>
                </a:ln>
                <a:solidFill>
                  <a:srgbClr val="115076"/>
                </a:solidFill>
                <a:effectLst/>
                <a:uLnTx/>
                <a:uFillTx/>
                <a:cs typeface="Calibri" panose="020F0502020204030204" pitchFamily="34" charset="0"/>
              </a:rPr>
              <a:t>.</a:t>
            </a:r>
            <a:endParaRPr kumimoji="0" lang="en-US" sz="2400" i="0" u="none" strike="noStrike" kern="1200" cap="none" spc="0" normalizeH="0" baseline="0" noProof="0" dirty="0">
              <a:ln>
                <a:noFill/>
              </a:ln>
              <a:solidFill>
                <a:srgbClr val="115076"/>
              </a:solidFill>
              <a:effectLst/>
              <a:uLnTx/>
              <a:uFillTx/>
            </a:endParaRPr>
          </a:p>
        </p:txBody>
      </p:sp>
      <p:sp>
        <p:nvSpPr>
          <p:cNvPr id="11" name="TextBox 10">
            <a:extLst>
              <a:ext uri="{FF2B5EF4-FFF2-40B4-BE49-F238E27FC236}">
                <a16:creationId xmlns:a16="http://schemas.microsoft.com/office/drawing/2014/main" id="{166D8552-626C-6E44-91CB-C1B20389A00F}"/>
              </a:ext>
            </a:extLst>
          </p:cNvPr>
          <p:cNvSpPr txBox="1"/>
          <p:nvPr/>
        </p:nvSpPr>
        <p:spPr>
          <a:xfrm>
            <a:off x="164239" y="4448666"/>
            <a:ext cx="12027767" cy="461665"/>
          </a:xfrm>
          <a:prstGeom prst="rect">
            <a:avLst/>
          </a:prstGeom>
          <a:noFill/>
        </p:spPr>
        <p:txBody>
          <a:bodyPr wrap="square" rtlCol="0">
            <a:spAutoFit/>
          </a:bodyPr>
          <a:lstStyle/>
          <a:p>
            <a:pPr>
              <a:defRPr/>
            </a:pPr>
            <a:r>
              <a:rPr kumimoji="0" lang="en-US" sz="2400" i="0" u="none" strike="noStrike" kern="1200" cap="none" spc="0" normalizeH="0" baseline="0" noProof="0" dirty="0">
                <a:ln>
                  <a:noFill/>
                </a:ln>
                <a:solidFill>
                  <a:srgbClr val="115076"/>
                </a:solidFill>
                <a:effectLst/>
                <a:uLnTx/>
                <a:uFillTx/>
              </a:rPr>
              <a:t>5. </a:t>
            </a:r>
            <a:r>
              <a:rPr lang="de-DE" altLang="en-US" sz="2400" dirty="0">
                <a:solidFill>
                  <a:srgbClr val="115076"/>
                </a:solidFill>
              </a:rPr>
              <a:t>Through </a:t>
            </a:r>
            <a:r>
              <a:rPr lang="de-DE" altLang="en-US" sz="2400" dirty="0" err="1">
                <a:solidFill>
                  <a:srgbClr val="115076"/>
                </a:solidFill>
              </a:rPr>
              <a:t>the</a:t>
            </a:r>
            <a:r>
              <a:rPr lang="de-DE" altLang="en-US" sz="2400" dirty="0">
                <a:solidFill>
                  <a:srgbClr val="115076"/>
                </a:solidFill>
              </a:rPr>
              <a:t> break-</a:t>
            </a:r>
            <a:r>
              <a:rPr lang="de-DE" altLang="en-US" sz="2400" dirty="0" err="1">
                <a:solidFill>
                  <a:srgbClr val="115076"/>
                </a:solidFill>
              </a:rPr>
              <a:t>up</a:t>
            </a:r>
            <a:r>
              <a:rPr lang="de-DE" altLang="en-US" sz="2400" dirty="0">
                <a:solidFill>
                  <a:srgbClr val="115076"/>
                </a:solidFill>
              </a:rPr>
              <a:t>, he </a:t>
            </a:r>
            <a:r>
              <a:rPr lang="de-DE" altLang="en-US" sz="2400" dirty="0" err="1">
                <a:solidFill>
                  <a:srgbClr val="115076"/>
                </a:solidFill>
              </a:rPr>
              <a:t>has</a:t>
            </a:r>
            <a:r>
              <a:rPr lang="de-DE" altLang="en-US" sz="2400" dirty="0">
                <a:solidFill>
                  <a:srgbClr val="115076"/>
                </a:solidFill>
              </a:rPr>
              <a:t> </a:t>
            </a:r>
            <a:r>
              <a:rPr lang="de-DE" altLang="en-US" sz="2400" dirty="0" err="1">
                <a:solidFill>
                  <a:srgbClr val="115076"/>
                </a:solidFill>
              </a:rPr>
              <a:t>started</a:t>
            </a:r>
            <a:r>
              <a:rPr lang="de-DE" altLang="en-US" sz="2400" dirty="0">
                <a:solidFill>
                  <a:srgbClr val="115076"/>
                </a:solidFill>
              </a:rPr>
              <a:t> a </a:t>
            </a:r>
            <a:r>
              <a:rPr lang="de-DE" altLang="en-US" sz="2400" dirty="0" err="1">
                <a:solidFill>
                  <a:srgbClr val="115076"/>
                </a:solidFill>
              </a:rPr>
              <a:t>new</a:t>
            </a:r>
            <a:r>
              <a:rPr lang="de-DE" altLang="en-US" sz="2400" dirty="0">
                <a:solidFill>
                  <a:srgbClr val="115076"/>
                </a:solidFill>
              </a:rPr>
              <a:t> </a:t>
            </a:r>
            <a:r>
              <a:rPr lang="de-DE" altLang="en-US" sz="2400" dirty="0" err="1">
                <a:solidFill>
                  <a:srgbClr val="115076"/>
                </a:solidFill>
              </a:rPr>
              <a:t>activity</a:t>
            </a:r>
            <a:r>
              <a:rPr lang="de-DE" altLang="en-US" sz="2400" dirty="0">
                <a:solidFill>
                  <a:srgbClr val="115076"/>
                </a:solidFill>
              </a:rPr>
              <a:t>: </a:t>
            </a:r>
            <a:r>
              <a:rPr lang="de-DE" altLang="en-US" sz="2400" dirty="0" err="1">
                <a:solidFill>
                  <a:srgbClr val="115076"/>
                </a:solidFill>
              </a:rPr>
              <a:t>swimming</a:t>
            </a:r>
            <a:r>
              <a:rPr lang="de-DE" altLang="en-US" sz="2400" dirty="0">
                <a:solidFill>
                  <a:srgbClr val="115076"/>
                </a:solidFill>
              </a:rPr>
              <a:t> </a:t>
            </a:r>
            <a:r>
              <a:rPr lang="de-DE" altLang="en-US" sz="2400" dirty="0" err="1">
                <a:solidFill>
                  <a:srgbClr val="115076"/>
                </a:solidFill>
              </a:rPr>
              <a:t>with</a:t>
            </a:r>
            <a:r>
              <a:rPr lang="de-DE" altLang="en-US" sz="2400" dirty="0">
                <a:solidFill>
                  <a:srgbClr val="115076"/>
                </a:solidFill>
              </a:rPr>
              <a:t> Mehmet. </a:t>
            </a:r>
          </a:p>
        </p:txBody>
      </p:sp>
      <p:sp>
        <p:nvSpPr>
          <p:cNvPr id="12" name="TextBox 11">
            <a:extLst>
              <a:ext uri="{FF2B5EF4-FFF2-40B4-BE49-F238E27FC236}">
                <a16:creationId xmlns:a16="http://schemas.microsoft.com/office/drawing/2014/main" id="{166D8552-626C-6E44-91CB-C1B20389A00F}"/>
              </a:ext>
            </a:extLst>
          </p:cNvPr>
          <p:cNvSpPr txBox="1"/>
          <p:nvPr/>
        </p:nvSpPr>
        <p:spPr>
          <a:xfrm>
            <a:off x="164239" y="5089321"/>
            <a:ext cx="1124999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rgbClr val="115076"/>
                </a:solidFill>
              </a:rPr>
              <a:t>6.</a:t>
            </a:r>
            <a:r>
              <a:rPr kumimoji="0" lang="en-US" sz="2400" i="0" u="none" strike="noStrike" kern="1200" cap="none" spc="0" normalizeH="0" baseline="0" noProof="0">
                <a:ln>
                  <a:noFill/>
                </a:ln>
                <a:solidFill>
                  <a:srgbClr val="115076"/>
                </a:solidFill>
                <a:effectLst/>
                <a:uLnTx/>
                <a:uFillTx/>
              </a:rPr>
              <a:t> He will soon be going on a trip with his class to Potsdam</a:t>
            </a:r>
            <a:r>
              <a:rPr kumimoji="0" lang="en-US" sz="2400" i="0" u="none" strike="noStrike" kern="1200" cap="none" spc="0" normalizeH="0" baseline="0" noProof="0">
                <a:ln>
                  <a:noFill/>
                </a:ln>
                <a:solidFill>
                  <a:srgbClr val="115076"/>
                </a:solidFill>
                <a:effectLst/>
                <a:uLnTx/>
                <a:uFillTx/>
                <a:cs typeface="Calibri" panose="020F0502020204030204" pitchFamily="34" charset="0"/>
              </a:rPr>
              <a:t>.</a:t>
            </a:r>
            <a:endParaRPr kumimoji="0" lang="en-US" sz="2400" i="0" u="none" strike="noStrike" kern="1200" cap="none" spc="0" normalizeH="0" baseline="0" noProof="0" dirty="0">
              <a:ln>
                <a:noFill/>
              </a:ln>
              <a:solidFill>
                <a:srgbClr val="115076"/>
              </a:solidFill>
              <a:effectLst/>
              <a:uLnTx/>
              <a:uFillTx/>
            </a:endParaRPr>
          </a:p>
        </p:txBody>
      </p:sp>
      <p:sp>
        <p:nvSpPr>
          <p:cNvPr id="15" name="Rectangle 1"/>
          <p:cNvSpPr>
            <a:spLocks noChangeArrowheads="1"/>
          </p:cNvSpPr>
          <p:nvPr/>
        </p:nvSpPr>
        <p:spPr bwMode="auto">
          <a:xfrm>
            <a:off x="0" y="121366"/>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2"/>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395913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937482"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88997" y="255677"/>
            <a:ext cx="1070204" cy="36539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12" name="TextBox 11">
            <a:extLst>
              <a:ext uri="{FF2B5EF4-FFF2-40B4-BE49-F238E27FC236}">
                <a16:creationId xmlns:a16="http://schemas.microsoft.com/office/drawing/2014/main" id="{BE119A95-2EC3-45C8-9E94-B7551A805DD7}"/>
              </a:ext>
            </a:extLst>
          </p:cNvPr>
          <p:cNvSpPr txBox="1"/>
          <p:nvPr/>
        </p:nvSpPr>
        <p:spPr>
          <a:xfrm>
            <a:off x="147334" y="1303000"/>
            <a:ext cx="105566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Kategorie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past am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besten</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8" name="Rounded Rectangle 12">
            <a:extLst>
              <a:ext uri="{FF2B5EF4-FFF2-40B4-BE49-F238E27FC236}">
                <a16:creationId xmlns:a16="http://schemas.microsoft.com/office/drawing/2014/main" id="{83060295-7A45-4FCC-9FCA-6C2FE5965A3F}"/>
              </a:ext>
            </a:extLst>
          </p:cNvPr>
          <p:cNvSpPr/>
          <p:nvPr/>
        </p:nvSpPr>
        <p:spPr>
          <a:xfrm rot="21338588">
            <a:off x="594149" y="2313530"/>
            <a:ext cx="1650050" cy="521151"/>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tun</a:t>
            </a:r>
          </a:p>
        </p:txBody>
      </p:sp>
      <p:sp>
        <p:nvSpPr>
          <p:cNvPr id="9" name="TextBox 8">
            <a:extLst>
              <a:ext uri="{FF2B5EF4-FFF2-40B4-BE49-F238E27FC236}">
                <a16:creationId xmlns:a16="http://schemas.microsoft.com/office/drawing/2014/main" id="{2BC80BFA-95CB-46D0-B246-37905EFC113E}"/>
              </a:ext>
            </a:extLst>
          </p:cNvPr>
          <p:cNvSpPr txBox="1"/>
          <p:nvPr/>
        </p:nvSpPr>
        <p:spPr>
          <a:xfrm>
            <a:off x="125973" y="4525238"/>
            <a:ext cx="204933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Schmerz</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0E229F5E-087F-4D8C-A27D-F751A95ED6F0}"/>
              </a:ext>
            </a:extLst>
          </p:cNvPr>
          <p:cNvSpPr txBox="1"/>
          <p:nvPr/>
        </p:nvSpPr>
        <p:spPr>
          <a:xfrm>
            <a:off x="2647591" y="4493213"/>
            <a:ext cx="23593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Unterricht</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2">
            <a:extLst>
              <a:ext uri="{FF2B5EF4-FFF2-40B4-BE49-F238E27FC236}">
                <a16:creationId xmlns:a16="http://schemas.microsoft.com/office/drawing/2014/main" id="{032625F1-018D-4CF5-80E3-D2E5E3AD1136}"/>
              </a:ext>
            </a:extLst>
          </p:cNvPr>
          <p:cNvSpPr/>
          <p:nvPr/>
        </p:nvSpPr>
        <p:spPr>
          <a:xfrm rot="21221184">
            <a:off x="2029959" y="3369343"/>
            <a:ext cx="1878993" cy="608899"/>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Aufgabe</a:t>
            </a:r>
          </a:p>
        </p:txBody>
      </p:sp>
      <p:sp>
        <p:nvSpPr>
          <p:cNvPr id="13" name="Rounded Rectangle 12">
            <a:extLst>
              <a:ext uri="{FF2B5EF4-FFF2-40B4-BE49-F238E27FC236}">
                <a16:creationId xmlns:a16="http://schemas.microsoft.com/office/drawing/2014/main" id="{450F0E57-2801-4785-985C-2662C92C5315}"/>
              </a:ext>
            </a:extLst>
          </p:cNvPr>
          <p:cNvSpPr/>
          <p:nvPr/>
        </p:nvSpPr>
        <p:spPr>
          <a:xfrm rot="301153">
            <a:off x="6044238" y="3180578"/>
            <a:ext cx="1850500" cy="610350"/>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Aktivität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Rounded Rectangle 12">
            <a:extLst>
              <a:ext uri="{FF2B5EF4-FFF2-40B4-BE49-F238E27FC236}">
                <a16:creationId xmlns:a16="http://schemas.microsoft.com/office/drawing/2014/main" id="{8EB3113C-5608-434F-AE8B-36C20EEAAD37}"/>
              </a:ext>
            </a:extLst>
          </p:cNvPr>
          <p:cNvSpPr/>
          <p:nvPr/>
        </p:nvSpPr>
        <p:spPr>
          <a:xfrm>
            <a:off x="6562897" y="2228006"/>
            <a:ext cx="1357692" cy="554159"/>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leider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extLst>
              <a:ext uri="{FF2B5EF4-FFF2-40B4-BE49-F238E27FC236}">
                <a16:creationId xmlns:a16="http://schemas.microsoft.com/office/drawing/2014/main" id="{139B0BBA-E4C3-4429-83D6-BE18C2E37A91}"/>
              </a:ext>
            </a:extLst>
          </p:cNvPr>
          <p:cNvSpPr txBox="1"/>
          <p:nvPr/>
        </p:nvSpPr>
        <p:spPr>
          <a:xfrm>
            <a:off x="5635201" y="4487627"/>
            <a:ext cx="23593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Zeit</a:t>
            </a:r>
          </a:p>
        </p:txBody>
      </p:sp>
      <p:sp>
        <p:nvSpPr>
          <p:cNvPr id="16" name="Rounded Rectangle 12">
            <a:extLst>
              <a:ext uri="{FF2B5EF4-FFF2-40B4-BE49-F238E27FC236}">
                <a16:creationId xmlns:a16="http://schemas.microsoft.com/office/drawing/2014/main" id="{AD7E88E0-283C-4ACA-B313-8F27D26C33B0}"/>
              </a:ext>
            </a:extLst>
          </p:cNvPr>
          <p:cNvSpPr/>
          <p:nvPr/>
        </p:nvSpPr>
        <p:spPr>
          <a:xfrm rot="391967">
            <a:off x="327954" y="3345837"/>
            <a:ext cx="1530576" cy="507472"/>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bald</a:t>
            </a:r>
          </a:p>
        </p:txBody>
      </p:sp>
      <p:sp>
        <p:nvSpPr>
          <p:cNvPr id="17" name="Rounded Rectangle 12">
            <a:extLst>
              <a:ext uri="{FF2B5EF4-FFF2-40B4-BE49-F238E27FC236}">
                <a16:creationId xmlns:a16="http://schemas.microsoft.com/office/drawing/2014/main" id="{671C10DD-C854-40D3-955F-0E2F2EE96613}"/>
              </a:ext>
            </a:extLst>
          </p:cNvPr>
          <p:cNvSpPr/>
          <p:nvPr/>
        </p:nvSpPr>
        <p:spPr>
          <a:xfrm rot="278290">
            <a:off x="8358026" y="2198575"/>
            <a:ext cx="1203430" cy="514194"/>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E211EF96-2B50-4097-8D9B-EDE210A482B5}"/>
              </a:ext>
            </a:extLst>
          </p:cNvPr>
          <p:cNvSpPr txBox="1"/>
          <p:nvPr/>
        </p:nvSpPr>
        <p:spPr>
          <a:xfrm>
            <a:off x="8117754" y="4487626"/>
            <a:ext cx="23593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dir</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C56A27DB-6402-444E-AA28-1611B23E3220}"/>
              </a:ext>
            </a:extLst>
          </p:cNvPr>
          <p:cNvSpPr txBox="1"/>
          <p:nvPr/>
        </p:nvSpPr>
        <p:spPr>
          <a:xfrm>
            <a:off x="9775114" y="4498871"/>
            <a:ext cx="1113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dich</a:t>
            </a:r>
          </a:p>
        </p:txBody>
      </p:sp>
      <p:sp>
        <p:nvSpPr>
          <p:cNvPr id="20" name="Rounded Rectangle 12">
            <a:extLst>
              <a:ext uri="{FF2B5EF4-FFF2-40B4-BE49-F238E27FC236}">
                <a16:creationId xmlns:a16="http://schemas.microsoft.com/office/drawing/2014/main" id="{2DD3CEC7-4C8C-48E2-A833-830025EBF3C1}"/>
              </a:ext>
            </a:extLst>
          </p:cNvPr>
          <p:cNvSpPr/>
          <p:nvPr/>
        </p:nvSpPr>
        <p:spPr>
          <a:xfrm rot="281205">
            <a:off x="4789810" y="2230121"/>
            <a:ext cx="1271693" cy="526053"/>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Rounded Rectangle 12">
            <a:extLst>
              <a:ext uri="{FF2B5EF4-FFF2-40B4-BE49-F238E27FC236}">
                <a16:creationId xmlns:a16="http://schemas.microsoft.com/office/drawing/2014/main" id="{3491627B-082B-4011-89F2-975178C6A6ED}"/>
              </a:ext>
            </a:extLst>
          </p:cNvPr>
          <p:cNvSpPr/>
          <p:nvPr/>
        </p:nvSpPr>
        <p:spPr>
          <a:xfrm rot="21325392">
            <a:off x="8122426" y="3173545"/>
            <a:ext cx="1168356" cy="471722"/>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für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ounded Rectangle 12">
            <a:extLst>
              <a:ext uri="{FF2B5EF4-FFF2-40B4-BE49-F238E27FC236}">
                <a16:creationId xmlns:a16="http://schemas.microsoft.com/office/drawing/2014/main" id="{CD483AD7-B4F0-4786-B70D-D4E6063ED125}"/>
              </a:ext>
            </a:extLst>
          </p:cNvPr>
          <p:cNvSpPr/>
          <p:nvPr/>
        </p:nvSpPr>
        <p:spPr>
          <a:xfrm>
            <a:off x="4237476" y="3277059"/>
            <a:ext cx="1502475" cy="46166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gegen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ounded Rectangle 12">
            <a:extLst>
              <a:ext uri="{FF2B5EF4-FFF2-40B4-BE49-F238E27FC236}">
                <a16:creationId xmlns:a16="http://schemas.microsoft.com/office/drawing/2014/main" id="{EF8305F6-929E-4EF4-B4F1-F892E8DAA5AD}"/>
              </a:ext>
            </a:extLst>
          </p:cNvPr>
          <p:cNvSpPr/>
          <p:nvPr/>
        </p:nvSpPr>
        <p:spPr>
          <a:xfrm rot="412387">
            <a:off x="9800675" y="3230794"/>
            <a:ext cx="1264053" cy="466668"/>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Rounded Rectangle 12">
            <a:extLst>
              <a:ext uri="{FF2B5EF4-FFF2-40B4-BE49-F238E27FC236}">
                <a16:creationId xmlns:a16="http://schemas.microsoft.com/office/drawing/2014/main" id="{8C5128BA-5811-4559-B6EF-3DCB0C13E314}"/>
              </a:ext>
            </a:extLst>
          </p:cNvPr>
          <p:cNvSpPr/>
          <p:nvPr/>
        </p:nvSpPr>
        <p:spPr>
          <a:xfrm rot="21393745">
            <a:off x="9929833" y="2265389"/>
            <a:ext cx="1240334" cy="46166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ohne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Rounded Rectangle 12">
            <a:extLst>
              <a:ext uri="{FF2B5EF4-FFF2-40B4-BE49-F238E27FC236}">
                <a16:creationId xmlns:a16="http://schemas.microsoft.com/office/drawing/2014/main" id="{B65A2BBC-1610-4D95-B556-336642F80A0A}"/>
              </a:ext>
            </a:extLst>
          </p:cNvPr>
          <p:cNvSpPr/>
          <p:nvPr/>
        </p:nvSpPr>
        <p:spPr>
          <a:xfrm>
            <a:off x="2937482" y="2129628"/>
            <a:ext cx="1403507" cy="548974"/>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ach</a:t>
            </a:r>
          </a:p>
        </p:txBody>
      </p:sp>
      <p:pic>
        <p:nvPicPr>
          <p:cNvPr id="1026" name="Picture 2" descr="Pain, Ill, Healthy, Problem, Disease, Examine">
            <a:extLst>
              <a:ext uri="{FF2B5EF4-FFF2-40B4-BE49-F238E27FC236}">
                <a16:creationId xmlns:a16="http://schemas.microsoft.com/office/drawing/2014/main" id="{E650F408-A248-41DB-AB7C-53C9F21552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531" y="4949291"/>
            <a:ext cx="1438563" cy="1438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th, Blackboard, Education, Classroom">
            <a:extLst>
              <a:ext uri="{FF2B5EF4-FFF2-40B4-BE49-F238E27FC236}">
                <a16:creationId xmlns:a16="http://schemas.microsoft.com/office/drawing/2014/main" id="{F11AD6BF-FA93-4F64-A4D6-12C72BE7BD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1816" y="5041345"/>
            <a:ext cx="2190928" cy="123330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ime, Time Management, Stopwatch">
            <a:extLst>
              <a:ext uri="{FF2B5EF4-FFF2-40B4-BE49-F238E27FC236}">
                <a16:creationId xmlns:a16="http://schemas.microsoft.com/office/drawing/2014/main" id="{DF72DCE8-35D1-4E61-A916-2CA1BD066D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25656" y="5014841"/>
            <a:ext cx="1842997" cy="12286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You, Finger Pointing, Finger, Smilli">
            <a:extLst>
              <a:ext uri="{FF2B5EF4-FFF2-40B4-BE49-F238E27FC236}">
                <a16:creationId xmlns:a16="http://schemas.microsoft.com/office/drawing/2014/main" id="{A216DE44-A245-40E8-A80F-49490F00E92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53603" y="4946171"/>
            <a:ext cx="1559571" cy="124472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inger, Guy, I Want You, Man, Point, Pointing, People">
            <a:extLst>
              <a:ext uri="{FF2B5EF4-FFF2-40B4-BE49-F238E27FC236}">
                <a16:creationId xmlns:a16="http://schemas.microsoft.com/office/drawing/2014/main" id="{8513EF43-F99B-40DC-B288-3B3CF036D14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931635" y="5048250"/>
            <a:ext cx="618365" cy="1233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26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2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02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32"/>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3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3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75E-6 -1.48148E-6 L -0.01927 0.38519 " pathEditMode="relative" rAng="0" ptsTypes="AA">
                                      <p:cBhvr>
                                        <p:cTn id="18" dur="2000" fill="hold"/>
                                        <p:tgtEl>
                                          <p:spTgt spid="8"/>
                                        </p:tgtEl>
                                        <p:attrNameLst>
                                          <p:attrName>ppt_x</p:attrName>
                                          <p:attrName>ppt_y</p:attrName>
                                        </p:attrNameLst>
                                      </p:cBhvr>
                                      <p:rCtr x="-964" y="19259"/>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5E-6 -2.96296E-6 L -0.20209 0.47292 " pathEditMode="relative" rAng="0" ptsTypes="AA">
                                      <p:cBhvr>
                                        <p:cTn id="22" dur="2000" fill="hold"/>
                                        <p:tgtEl>
                                          <p:spTgt spid="25"/>
                                        </p:tgtEl>
                                        <p:attrNameLst>
                                          <p:attrName>ppt_x</p:attrName>
                                          <p:attrName>ppt_y</p:attrName>
                                        </p:attrNameLst>
                                      </p:cBhvr>
                                      <p:rCtr x="-10104" y="23634"/>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875E-6 4.07407E-6 L 0.23906 0.40046 " pathEditMode="relative" rAng="0" ptsTypes="AA">
                                      <p:cBhvr>
                                        <p:cTn id="26" dur="2000" fill="hold"/>
                                        <p:tgtEl>
                                          <p:spTgt spid="20"/>
                                        </p:tgtEl>
                                        <p:attrNameLst>
                                          <p:attrName>ppt_x</p:attrName>
                                          <p:attrName>ppt_y</p:attrName>
                                        </p:attrNameLst>
                                      </p:cBhvr>
                                      <p:rCtr x="11953" y="20023"/>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2.08333E-7 2.22222E-6 L -0.50417 0.5375 " pathEditMode="relative" rAng="0" ptsTypes="AA">
                                      <p:cBhvr>
                                        <p:cTn id="30" dur="2000" fill="hold"/>
                                        <p:tgtEl>
                                          <p:spTgt spid="14"/>
                                        </p:tgtEl>
                                        <p:attrNameLst>
                                          <p:attrName>ppt_x</p:attrName>
                                          <p:attrName>ppt_y</p:attrName>
                                        </p:attrNameLst>
                                      </p:cBhvr>
                                      <p:rCtr x="-25208" y="26875"/>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4.16667E-6 -1.85185E-6 L -0.22149 0.40232 " pathEditMode="relative" rAng="0" ptsTypes="AA">
                                      <p:cBhvr>
                                        <p:cTn id="34" dur="2000" fill="hold"/>
                                        <p:tgtEl>
                                          <p:spTgt spid="17"/>
                                        </p:tgtEl>
                                        <p:attrNameLst>
                                          <p:attrName>ppt_x</p:attrName>
                                          <p:attrName>ppt_y</p:attrName>
                                        </p:attrNameLst>
                                      </p:cBhvr>
                                      <p:rCtr x="-11081" y="20116"/>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4.375E-6 1.11111E-6 L -0.02031 0.39838 " pathEditMode="relative" rAng="0" ptsTypes="AA">
                                      <p:cBhvr>
                                        <p:cTn id="38" dur="2000" fill="hold"/>
                                        <p:tgtEl>
                                          <p:spTgt spid="24"/>
                                        </p:tgtEl>
                                        <p:attrNameLst>
                                          <p:attrName>ppt_x</p:attrName>
                                          <p:attrName>ppt_y</p:attrName>
                                        </p:attrNameLst>
                                      </p:cBhvr>
                                      <p:rCtr x="-1016" y="19907"/>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3.54167E-6 1.48148E-6 L 0.4267 0.31667 " pathEditMode="relative" rAng="0" ptsTypes="AA">
                                      <p:cBhvr>
                                        <p:cTn id="42" dur="2000" fill="hold"/>
                                        <p:tgtEl>
                                          <p:spTgt spid="16"/>
                                        </p:tgtEl>
                                        <p:attrNameLst>
                                          <p:attrName>ppt_x</p:attrName>
                                          <p:attrName>ppt_y</p:attrName>
                                        </p:attrNameLst>
                                      </p:cBhvr>
                                      <p:rCtr x="21328" y="15833"/>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4.16667E-7 1.85185E-6 L 0.08008 0.24444 " pathEditMode="relative" rAng="0" ptsTypes="AA">
                                      <p:cBhvr>
                                        <p:cTn id="46" dur="2000" fill="hold"/>
                                        <p:tgtEl>
                                          <p:spTgt spid="11"/>
                                        </p:tgtEl>
                                        <p:attrNameLst>
                                          <p:attrName>ppt_x</p:attrName>
                                          <p:attrName>ppt_y</p:attrName>
                                        </p:attrNameLst>
                                      </p:cBhvr>
                                      <p:rCtr x="3997" y="12222"/>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4.58333E-6 -2.59259E-6 L 0.45027 0.31574 " pathEditMode="relative" rAng="0" ptsTypes="AA">
                                      <p:cBhvr>
                                        <p:cTn id="50" dur="2000" fill="hold"/>
                                        <p:tgtEl>
                                          <p:spTgt spid="22"/>
                                        </p:tgtEl>
                                        <p:attrNameLst>
                                          <p:attrName>ppt_x</p:attrName>
                                          <p:attrName>ppt_y</p:attrName>
                                        </p:attrNameLst>
                                      </p:cBhvr>
                                      <p:rCtr x="22513" y="15787"/>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0" nodeType="clickEffect">
                                  <p:stCondLst>
                                    <p:cond delay="0"/>
                                  </p:stCondLst>
                                  <p:childTnLst>
                                    <p:animMotion origin="layout" path="M -4.58333E-6 -3.33333E-6 L -0.25898 0.36551 " pathEditMode="relative" rAng="0" ptsTypes="AA">
                                      <p:cBhvr>
                                        <p:cTn id="54" dur="2000" fill="hold"/>
                                        <p:tgtEl>
                                          <p:spTgt spid="13"/>
                                        </p:tgtEl>
                                        <p:attrNameLst>
                                          <p:attrName>ppt_x</p:attrName>
                                          <p:attrName>ppt_y</p:attrName>
                                        </p:attrNameLst>
                                      </p:cBhvr>
                                      <p:rCtr x="-12956" y="18264"/>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0" nodeType="clickEffect">
                                  <p:stCondLst>
                                    <p:cond delay="0"/>
                                  </p:stCondLst>
                                  <p:childTnLst>
                                    <p:animMotion origin="layout" path="M -2.5E-6 -7.40741E-7 L 0.12787 0.40579 " pathEditMode="relative" rAng="0" ptsTypes="AA">
                                      <p:cBhvr>
                                        <p:cTn id="58" dur="2000" fill="hold"/>
                                        <p:tgtEl>
                                          <p:spTgt spid="21"/>
                                        </p:tgtEl>
                                        <p:attrNameLst>
                                          <p:attrName>ppt_x</p:attrName>
                                          <p:attrName>ppt_y</p:attrName>
                                        </p:attrNameLst>
                                      </p:cBhvr>
                                      <p:rCtr x="6393" y="20278"/>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0" nodeType="clickEffect">
                                  <p:stCondLst>
                                    <p:cond delay="0"/>
                                  </p:stCondLst>
                                  <p:childTnLst>
                                    <p:animMotion origin="layout" path="M 0.0026 0.04584 L -0.16914 0.36597 " pathEditMode="relative" rAng="0" ptsTypes="AA">
                                      <p:cBhvr>
                                        <p:cTn id="62" dur="2000" fill="hold"/>
                                        <p:tgtEl>
                                          <p:spTgt spid="23"/>
                                        </p:tgtEl>
                                        <p:attrNameLst>
                                          <p:attrName>ppt_x</p:attrName>
                                          <p:attrName>ppt_y</p:attrName>
                                        </p:attrNameLst>
                                      </p:cBhvr>
                                      <p:rCtr x="-8594" y="1599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4" grpId="0" animBg="1"/>
      <p:bldP spid="16" grpId="0" animBg="1"/>
      <p:bldP spid="17" grpId="0" animBg="1"/>
      <p:bldP spid="20" grpId="0" animBg="1"/>
      <p:bldP spid="21" grpId="0" animBg="1"/>
      <p:bldP spid="22" grpId="0" animBg="1"/>
      <p:bldP spid="23" grpId="0" animBg="1"/>
      <p:bldP spid="24"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545106"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ein</a:t>
            </a:r>
            <a:r>
              <a:rPr lang="en-GB" sz="3600" b="1" dirty="0">
                <a:solidFill>
                  <a:schemeClr val="bg1"/>
                </a:solidFill>
              </a:rPr>
              <a:t> </a:t>
            </a:r>
            <a:r>
              <a:rPr lang="en-GB" sz="3600" b="1" dirty="0" err="1">
                <a:solidFill>
                  <a:schemeClr val="bg1"/>
                </a:solidFill>
              </a:rPr>
              <a:t>Wortspiel</a:t>
            </a:r>
            <a:r>
              <a:rPr lang="en-GB" sz="3600" b="1" dirty="0">
                <a:solidFill>
                  <a:schemeClr val="bg1"/>
                </a:solidFill>
              </a:rPr>
              <a:t> [1/7]</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66516" y="1349100"/>
            <a:ext cx="952044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und Katja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Wortspiel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Wort und Katja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wählt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Wort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r>
              <a:rPr lang="en-US" sz="2400" dirty="0">
                <a:solidFill>
                  <a:srgbClr val="4472C4">
                    <a:lumMod val="50000"/>
                  </a:srgbClr>
                </a:solidFill>
                <a:latin typeface="Century Gothic" panose="020F0302020204030204"/>
              </a:rPr>
              <a:t>. Welches Wort </a:t>
            </a:r>
            <a:r>
              <a:rPr lang="en-US" sz="2400" dirty="0" err="1">
                <a:solidFill>
                  <a:srgbClr val="4472C4">
                    <a:lumMod val="50000"/>
                  </a:srgbClr>
                </a:solidFill>
                <a:latin typeface="Century Gothic" panose="020F0302020204030204"/>
              </a:rPr>
              <a:t>passt</a:t>
            </a:r>
            <a:r>
              <a:rPr lang="en-US" sz="2400" dirty="0">
                <a:solidFill>
                  <a:srgbClr val="4472C4">
                    <a:lumMod val="50000"/>
                  </a:srgbClr>
                </a:solidFill>
                <a:latin typeface="Century Gothic" panose="020F0302020204030204"/>
              </a:rPr>
              <a:t> am </a:t>
            </a:r>
            <a:r>
              <a:rPr lang="en-US" sz="2400" dirty="0" err="1">
                <a:solidFill>
                  <a:srgbClr val="4472C4">
                    <a:lumMod val="50000"/>
                  </a:srgbClr>
                </a:solidFill>
                <a:latin typeface="Century Gothic" panose="020F0302020204030204"/>
              </a:rPr>
              <a:t>besten</a:t>
            </a:r>
            <a:r>
              <a:rPr lang="en-US" sz="2400" dirty="0">
                <a:solidFill>
                  <a:srgbClr val="4472C4">
                    <a:lumMod val="50000"/>
                  </a:srgbClr>
                </a:solidFill>
                <a:latin typeface="Century Gothic" panose="020F0302020204030204"/>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Rounded Rectangle 12">
            <a:extLst>
              <a:ext uri="{FF2B5EF4-FFF2-40B4-BE49-F238E27FC236}">
                <a16:creationId xmlns:a16="http://schemas.microsoft.com/office/drawing/2014/main" id="{FC6844E6-F510-404E-8831-7A4DF7C3AD31}"/>
              </a:ext>
            </a:extLst>
          </p:cNvPr>
          <p:cNvSpPr/>
          <p:nvPr/>
        </p:nvSpPr>
        <p:spPr>
          <a:xfrm>
            <a:off x="9586962" y="3429000"/>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sitzen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12">
            <a:extLst>
              <a:ext uri="{FF2B5EF4-FFF2-40B4-BE49-F238E27FC236}">
                <a16:creationId xmlns:a16="http://schemas.microsoft.com/office/drawing/2014/main" id="{9A6E7155-9D5A-4D98-B0AA-8152774BC1DC}"/>
              </a:ext>
            </a:extLst>
          </p:cNvPr>
          <p:cNvSpPr/>
          <p:nvPr/>
        </p:nvSpPr>
        <p:spPr>
          <a:xfrm>
            <a:off x="9586962" y="2516394"/>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Geld</a:t>
            </a:r>
          </a:p>
        </p:txBody>
      </p:sp>
      <p:sp>
        <p:nvSpPr>
          <p:cNvPr id="10" name="Rounded Rectangle 12">
            <a:extLst>
              <a:ext uri="{FF2B5EF4-FFF2-40B4-BE49-F238E27FC236}">
                <a16:creationId xmlns:a16="http://schemas.microsoft.com/office/drawing/2014/main" id="{99823238-3CC9-40B9-BB9C-FF96687FC815}"/>
              </a:ext>
            </a:extLst>
          </p:cNvPr>
          <p:cNvSpPr/>
          <p:nvPr/>
        </p:nvSpPr>
        <p:spPr>
          <a:xfrm>
            <a:off x="9586962" y="5179862"/>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Kino</a:t>
            </a:r>
          </a:p>
        </p:txBody>
      </p:sp>
      <p:sp>
        <p:nvSpPr>
          <p:cNvPr id="11" name="Rounded Rectangle 12">
            <a:extLst>
              <a:ext uri="{FF2B5EF4-FFF2-40B4-BE49-F238E27FC236}">
                <a16:creationId xmlns:a16="http://schemas.microsoft.com/office/drawing/2014/main" id="{1EDED1B1-1523-449D-AE3A-2DAA28BE82BA}"/>
              </a:ext>
            </a:extLst>
          </p:cNvPr>
          <p:cNvSpPr/>
          <p:nvPr/>
        </p:nvSpPr>
        <p:spPr>
          <a:xfrm>
            <a:off x="9586962" y="4290003"/>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D50C70AF-0BD6-435B-B472-97EE62A25A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15951"/>
          <a:stretch/>
        </p:blipFill>
        <p:spPr>
          <a:xfrm flipH="1">
            <a:off x="7346659" y="0"/>
            <a:ext cx="1969909" cy="1760097"/>
          </a:xfrm>
          <a:prstGeom prst="rect">
            <a:avLst/>
          </a:prstGeom>
        </p:spPr>
      </p:pic>
      <p:pic>
        <p:nvPicPr>
          <p:cNvPr id="14" name="Picture 13" descr="A person with purple hair&#10;&#10;Description automatically generated with low confidence">
            <a:extLst>
              <a:ext uri="{FF2B5EF4-FFF2-40B4-BE49-F238E27FC236}">
                <a16:creationId xmlns:a16="http://schemas.microsoft.com/office/drawing/2014/main" id="{87D209CB-D092-4CD1-BECD-2F667748C0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634"/>
          <a:stretch/>
        </p:blipFill>
        <p:spPr>
          <a:xfrm>
            <a:off x="9206181" y="6703"/>
            <a:ext cx="1525557" cy="1760097"/>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E0434960-970B-46C0-A6A5-AE42AB540EFD}"/>
              </a:ext>
            </a:extLst>
          </p:cNvPr>
          <p:cNvPicPr>
            <a:picLocks noChangeAspect="1"/>
          </p:cNvPicPr>
          <p:nvPr/>
        </p:nvPicPr>
        <p:blipFill rotWithShape="1">
          <a:blip r:embed="rId4">
            <a:extLst>
              <a:ext uri="{28A0092B-C50C-407E-A947-70E740481C1C}">
                <a14:useLocalDpi xmlns:a14="http://schemas.microsoft.com/office/drawing/2010/main" val="0"/>
              </a:ext>
            </a:extLst>
          </a:blip>
          <a:srcRect t="1" b="15951"/>
          <a:stretch/>
        </p:blipFill>
        <p:spPr>
          <a:xfrm flipH="1">
            <a:off x="707999" y="3012896"/>
            <a:ext cx="3149625" cy="2814163"/>
          </a:xfrm>
          <a:prstGeom prst="rect">
            <a:avLst/>
          </a:prstGeom>
        </p:spPr>
      </p:pic>
      <p:sp>
        <p:nvSpPr>
          <p:cNvPr id="17" name="Speech Bubble: Oval 16">
            <a:extLst>
              <a:ext uri="{FF2B5EF4-FFF2-40B4-BE49-F238E27FC236}">
                <a16:creationId xmlns:a16="http://schemas.microsoft.com/office/drawing/2014/main" id="{E4B32194-4E89-4084-9EA7-2333032C0436}"/>
              </a:ext>
            </a:extLst>
          </p:cNvPr>
          <p:cNvSpPr/>
          <p:nvPr/>
        </p:nvSpPr>
        <p:spPr>
          <a:xfrm>
            <a:off x="4256908" y="3145535"/>
            <a:ext cx="3860509" cy="1915994"/>
          </a:xfrm>
          <a:prstGeom prst="wedgeEllipseCallout">
            <a:avLst>
              <a:gd name="adj1" fmla="val -58212"/>
              <a:gd name="adj2" fmla="val 43112"/>
            </a:avLst>
          </a:prstGeom>
          <a:solidFill>
            <a:schemeClr val="bg1"/>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der Film</a:t>
            </a:r>
          </a:p>
        </p:txBody>
      </p:sp>
    </p:spTree>
    <p:extLst>
      <p:ext uri="{BB962C8B-B14F-4D97-AF65-F5344CB8AC3E}">
        <p14:creationId xmlns:p14="http://schemas.microsoft.com/office/powerpoint/2010/main" val="113608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chemeClr val="accent2"/>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995746"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ein</a:t>
            </a:r>
            <a:r>
              <a:rPr lang="en-GB" sz="3600" b="1" dirty="0">
                <a:solidFill>
                  <a:schemeClr val="bg1"/>
                </a:solidFill>
              </a:rPr>
              <a:t> </a:t>
            </a:r>
            <a:r>
              <a:rPr lang="en-GB" sz="3600" b="1" dirty="0" err="1">
                <a:solidFill>
                  <a:schemeClr val="bg1"/>
                </a:solidFill>
              </a:rPr>
              <a:t>Wortspiel</a:t>
            </a:r>
            <a:r>
              <a:rPr lang="en-GB" sz="3600" b="1" dirty="0">
                <a:solidFill>
                  <a:schemeClr val="bg1"/>
                </a:solidFill>
              </a:rPr>
              <a:t> [2/7]</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ounded Rectangle 12">
            <a:extLst>
              <a:ext uri="{FF2B5EF4-FFF2-40B4-BE49-F238E27FC236}">
                <a16:creationId xmlns:a16="http://schemas.microsoft.com/office/drawing/2014/main" id="{FC6844E6-F510-404E-8831-7A4DF7C3AD31}"/>
              </a:ext>
            </a:extLst>
          </p:cNvPr>
          <p:cNvSpPr/>
          <p:nvPr/>
        </p:nvSpPr>
        <p:spPr>
          <a:xfrm>
            <a:off x="8945858" y="3429000"/>
            <a:ext cx="26426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12">
            <a:extLst>
              <a:ext uri="{FF2B5EF4-FFF2-40B4-BE49-F238E27FC236}">
                <a16:creationId xmlns:a16="http://schemas.microsoft.com/office/drawing/2014/main" id="{9A6E7155-9D5A-4D98-B0AA-8152774BC1DC}"/>
              </a:ext>
            </a:extLst>
          </p:cNvPr>
          <p:cNvSpPr/>
          <p:nvPr/>
        </p:nvSpPr>
        <p:spPr>
          <a:xfrm>
            <a:off x="8945858" y="2516394"/>
            <a:ext cx="26426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Sport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ounded Rectangle 12">
            <a:extLst>
              <a:ext uri="{FF2B5EF4-FFF2-40B4-BE49-F238E27FC236}">
                <a16:creationId xmlns:a16="http://schemas.microsoft.com/office/drawing/2014/main" id="{99823238-3CC9-40B9-BB9C-FF96687FC815}"/>
              </a:ext>
            </a:extLst>
          </p:cNvPr>
          <p:cNvSpPr/>
          <p:nvPr/>
        </p:nvSpPr>
        <p:spPr>
          <a:xfrm>
            <a:off x="8945858" y="5179862"/>
            <a:ext cx="26426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Unterricht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2">
            <a:extLst>
              <a:ext uri="{FF2B5EF4-FFF2-40B4-BE49-F238E27FC236}">
                <a16:creationId xmlns:a16="http://schemas.microsoft.com/office/drawing/2014/main" id="{1EDED1B1-1523-449D-AE3A-2DAA28BE82BA}"/>
              </a:ext>
            </a:extLst>
          </p:cNvPr>
          <p:cNvSpPr/>
          <p:nvPr/>
        </p:nvSpPr>
        <p:spPr>
          <a:xfrm>
            <a:off x="8945858" y="4290003"/>
            <a:ext cx="26426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Schwimmbad</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D50C70AF-0BD6-435B-B472-97EE62A25A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15951"/>
          <a:stretch/>
        </p:blipFill>
        <p:spPr>
          <a:xfrm flipH="1">
            <a:off x="7346659" y="0"/>
            <a:ext cx="1969909" cy="1760097"/>
          </a:xfrm>
          <a:prstGeom prst="rect">
            <a:avLst/>
          </a:prstGeom>
        </p:spPr>
      </p:pic>
      <p:pic>
        <p:nvPicPr>
          <p:cNvPr id="14" name="Picture 13" descr="A person with purple hair&#10;&#10;Description automatically generated with low confidence">
            <a:extLst>
              <a:ext uri="{FF2B5EF4-FFF2-40B4-BE49-F238E27FC236}">
                <a16:creationId xmlns:a16="http://schemas.microsoft.com/office/drawing/2014/main" id="{87D209CB-D092-4CD1-BECD-2F667748C0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634"/>
          <a:stretch/>
        </p:blipFill>
        <p:spPr>
          <a:xfrm>
            <a:off x="9206181" y="6703"/>
            <a:ext cx="1525557" cy="1760097"/>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E0434960-970B-46C0-A6A5-AE42AB540EFD}"/>
              </a:ext>
            </a:extLst>
          </p:cNvPr>
          <p:cNvPicPr>
            <a:picLocks noChangeAspect="1"/>
          </p:cNvPicPr>
          <p:nvPr/>
        </p:nvPicPr>
        <p:blipFill rotWithShape="1">
          <a:blip r:embed="rId4">
            <a:extLst>
              <a:ext uri="{28A0092B-C50C-407E-A947-70E740481C1C}">
                <a14:useLocalDpi xmlns:a14="http://schemas.microsoft.com/office/drawing/2010/main" val="0"/>
              </a:ext>
            </a:extLst>
          </a:blip>
          <a:srcRect t="1" b="15951"/>
          <a:stretch/>
        </p:blipFill>
        <p:spPr>
          <a:xfrm flipH="1">
            <a:off x="595464" y="2516394"/>
            <a:ext cx="3149625" cy="2814163"/>
          </a:xfrm>
          <a:prstGeom prst="rect">
            <a:avLst/>
          </a:prstGeom>
        </p:spPr>
      </p:pic>
      <p:sp>
        <p:nvSpPr>
          <p:cNvPr id="17" name="Speech Bubble: Oval 16">
            <a:extLst>
              <a:ext uri="{FF2B5EF4-FFF2-40B4-BE49-F238E27FC236}">
                <a16:creationId xmlns:a16="http://schemas.microsoft.com/office/drawing/2014/main" id="{E4B32194-4E89-4084-9EA7-2333032C0436}"/>
              </a:ext>
            </a:extLst>
          </p:cNvPr>
          <p:cNvSpPr/>
          <p:nvPr/>
        </p:nvSpPr>
        <p:spPr>
          <a:xfrm>
            <a:off x="4735771" y="2631185"/>
            <a:ext cx="3860509" cy="1915994"/>
          </a:xfrm>
          <a:prstGeom prst="wedgeEllipseCallout">
            <a:avLst>
              <a:gd name="adj1" fmla="val -58212"/>
              <a:gd name="adj2" fmla="val 43112"/>
            </a:avLst>
          </a:prstGeom>
          <a:solidFill>
            <a:schemeClr val="bg1"/>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das Wasser</a:t>
            </a:r>
          </a:p>
        </p:txBody>
      </p:sp>
    </p:spTree>
    <p:extLst>
      <p:ext uri="{BB962C8B-B14F-4D97-AF65-F5344CB8AC3E}">
        <p14:creationId xmlns:p14="http://schemas.microsoft.com/office/powerpoint/2010/main" val="422631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chemeClr val="accent2"/>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471639"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ein</a:t>
            </a:r>
            <a:r>
              <a:rPr lang="en-GB" sz="3600" b="1" dirty="0">
                <a:solidFill>
                  <a:schemeClr val="bg1"/>
                </a:solidFill>
              </a:rPr>
              <a:t> </a:t>
            </a:r>
            <a:r>
              <a:rPr lang="en-GB" sz="3600" b="1" dirty="0" err="1">
                <a:solidFill>
                  <a:schemeClr val="bg1"/>
                </a:solidFill>
              </a:rPr>
              <a:t>Wortspiel</a:t>
            </a:r>
            <a:r>
              <a:rPr lang="en-GB" sz="3600" b="1" dirty="0">
                <a:solidFill>
                  <a:schemeClr val="bg1"/>
                </a:solidFill>
              </a:rPr>
              <a:t> [3/7]</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ounded Rectangle 12">
            <a:extLst>
              <a:ext uri="{FF2B5EF4-FFF2-40B4-BE49-F238E27FC236}">
                <a16:creationId xmlns:a16="http://schemas.microsoft.com/office/drawing/2014/main" id="{FC6844E6-F510-404E-8831-7A4DF7C3AD31}"/>
              </a:ext>
            </a:extLst>
          </p:cNvPr>
          <p:cNvSpPr/>
          <p:nvPr/>
        </p:nvSpPr>
        <p:spPr>
          <a:xfrm>
            <a:off x="9316568" y="3429000"/>
            <a:ext cx="21674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Brief</a:t>
            </a:r>
          </a:p>
        </p:txBody>
      </p:sp>
      <p:sp>
        <p:nvSpPr>
          <p:cNvPr id="9" name="Rounded Rectangle 12">
            <a:extLst>
              <a:ext uri="{FF2B5EF4-FFF2-40B4-BE49-F238E27FC236}">
                <a16:creationId xmlns:a16="http://schemas.microsoft.com/office/drawing/2014/main" id="{9A6E7155-9D5A-4D98-B0AA-8152774BC1DC}"/>
              </a:ext>
            </a:extLst>
          </p:cNvPr>
          <p:cNvSpPr/>
          <p:nvPr/>
        </p:nvSpPr>
        <p:spPr>
          <a:xfrm>
            <a:off x="9316568" y="2516394"/>
            <a:ext cx="21674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Paar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ounded Rectangle 12">
            <a:extLst>
              <a:ext uri="{FF2B5EF4-FFF2-40B4-BE49-F238E27FC236}">
                <a16:creationId xmlns:a16="http://schemas.microsoft.com/office/drawing/2014/main" id="{99823238-3CC9-40B9-BB9C-FF96687FC815}"/>
              </a:ext>
            </a:extLst>
          </p:cNvPr>
          <p:cNvSpPr/>
          <p:nvPr/>
        </p:nvSpPr>
        <p:spPr>
          <a:xfrm>
            <a:off x="9316568" y="5179862"/>
            <a:ext cx="21674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2">
            <a:extLst>
              <a:ext uri="{FF2B5EF4-FFF2-40B4-BE49-F238E27FC236}">
                <a16:creationId xmlns:a16="http://schemas.microsoft.com/office/drawing/2014/main" id="{1EDED1B1-1523-449D-AE3A-2DAA28BE82BA}"/>
              </a:ext>
            </a:extLst>
          </p:cNvPr>
          <p:cNvSpPr/>
          <p:nvPr/>
        </p:nvSpPr>
        <p:spPr>
          <a:xfrm>
            <a:off x="9316568" y="4290003"/>
            <a:ext cx="21674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Tour</a:t>
            </a:r>
          </a:p>
        </p:txBody>
      </p:sp>
      <p:pic>
        <p:nvPicPr>
          <p:cNvPr id="12" name="Picture 11" descr="A picture containing text, vector graphics&#10;&#10;Description automatically generated">
            <a:extLst>
              <a:ext uri="{FF2B5EF4-FFF2-40B4-BE49-F238E27FC236}">
                <a16:creationId xmlns:a16="http://schemas.microsoft.com/office/drawing/2014/main" id="{D50C70AF-0BD6-435B-B472-97EE62A25A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15951"/>
          <a:stretch/>
        </p:blipFill>
        <p:spPr>
          <a:xfrm flipH="1">
            <a:off x="7346659" y="0"/>
            <a:ext cx="1969909" cy="1760097"/>
          </a:xfrm>
          <a:prstGeom prst="rect">
            <a:avLst/>
          </a:prstGeom>
        </p:spPr>
      </p:pic>
      <p:pic>
        <p:nvPicPr>
          <p:cNvPr id="14" name="Picture 13" descr="A person with purple hair&#10;&#10;Description automatically generated with low confidence">
            <a:extLst>
              <a:ext uri="{FF2B5EF4-FFF2-40B4-BE49-F238E27FC236}">
                <a16:creationId xmlns:a16="http://schemas.microsoft.com/office/drawing/2014/main" id="{87D209CB-D092-4CD1-BECD-2F667748C0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634"/>
          <a:stretch/>
        </p:blipFill>
        <p:spPr>
          <a:xfrm>
            <a:off x="9206181" y="6703"/>
            <a:ext cx="1525557" cy="1760097"/>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E0434960-970B-46C0-A6A5-AE42AB540EFD}"/>
              </a:ext>
            </a:extLst>
          </p:cNvPr>
          <p:cNvPicPr>
            <a:picLocks noChangeAspect="1"/>
          </p:cNvPicPr>
          <p:nvPr/>
        </p:nvPicPr>
        <p:blipFill rotWithShape="1">
          <a:blip r:embed="rId4">
            <a:extLst>
              <a:ext uri="{28A0092B-C50C-407E-A947-70E740481C1C}">
                <a14:useLocalDpi xmlns:a14="http://schemas.microsoft.com/office/drawing/2010/main" val="0"/>
              </a:ext>
            </a:extLst>
          </a:blip>
          <a:srcRect t="1" b="15951"/>
          <a:stretch/>
        </p:blipFill>
        <p:spPr>
          <a:xfrm flipH="1">
            <a:off x="595464" y="2516394"/>
            <a:ext cx="3149625" cy="2814163"/>
          </a:xfrm>
          <a:prstGeom prst="rect">
            <a:avLst/>
          </a:prstGeom>
        </p:spPr>
      </p:pic>
      <p:sp>
        <p:nvSpPr>
          <p:cNvPr id="17" name="Speech Bubble: Oval 16">
            <a:extLst>
              <a:ext uri="{FF2B5EF4-FFF2-40B4-BE49-F238E27FC236}">
                <a16:creationId xmlns:a16="http://schemas.microsoft.com/office/drawing/2014/main" id="{E4B32194-4E89-4084-9EA7-2333032C0436}"/>
              </a:ext>
            </a:extLst>
          </p:cNvPr>
          <p:cNvSpPr/>
          <p:nvPr/>
        </p:nvSpPr>
        <p:spPr>
          <a:xfrm>
            <a:off x="4735771" y="2631185"/>
            <a:ext cx="3860509" cy="1915994"/>
          </a:xfrm>
          <a:prstGeom prst="wedgeEllipseCallout">
            <a:avLst>
              <a:gd name="adj1" fmla="val -58212"/>
              <a:gd name="adj2" fmla="val 43112"/>
            </a:avLst>
          </a:prstGeom>
          <a:solidFill>
            <a:schemeClr val="bg1"/>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der Tourist</a:t>
            </a:r>
          </a:p>
        </p:txBody>
      </p:sp>
    </p:spTree>
    <p:extLst>
      <p:ext uri="{BB962C8B-B14F-4D97-AF65-F5344CB8AC3E}">
        <p14:creationId xmlns:p14="http://schemas.microsoft.com/office/powerpoint/2010/main" val="22233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chemeClr val="accent2"/>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181707"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ein</a:t>
            </a:r>
            <a:r>
              <a:rPr lang="en-GB" sz="3600" b="1" dirty="0">
                <a:solidFill>
                  <a:schemeClr val="bg1"/>
                </a:solidFill>
              </a:rPr>
              <a:t> </a:t>
            </a:r>
            <a:r>
              <a:rPr lang="en-GB" sz="3600" b="1" dirty="0" err="1">
                <a:solidFill>
                  <a:schemeClr val="bg1"/>
                </a:solidFill>
              </a:rPr>
              <a:t>Wortspiel</a:t>
            </a:r>
            <a:r>
              <a:rPr lang="en-GB" sz="3600" b="1" dirty="0">
                <a:solidFill>
                  <a:schemeClr val="bg1"/>
                </a:solidFill>
              </a:rPr>
              <a:t> [4/7]</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ounded Rectangle 12">
            <a:extLst>
              <a:ext uri="{FF2B5EF4-FFF2-40B4-BE49-F238E27FC236}">
                <a16:creationId xmlns:a16="http://schemas.microsoft.com/office/drawing/2014/main" id="{FC6844E6-F510-404E-8831-7A4DF7C3AD31}"/>
              </a:ext>
            </a:extLst>
          </p:cNvPr>
          <p:cNvSpPr/>
          <p:nvPr/>
        </p:nvSpPr>
        <p:spPr>
          <a:xfrm>
            <a:off x="9316568" y="3429000"/>
            <a:ext cx="21674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12">
            <a:extLst>
              <a:ext uri="{FF2B5EF4-FFF2-40B4-BE49-F238E27FC236}">
                <a16:creationId xmlns:a16="http://schemas.microsoft.com/office/drawing/2014/main" id="{9A6E7155-9D5A-4D98-B0AA-8152774BC1DC}"/>
              </a:ext>
            </a:extLst>
          </p:cNvPr>
          <p:cNvSpPr/>
          <p:nvPr/>
        </p:nvSpPr>
        <p:spPr>
          <a:xfrm>
            <a:off x="9316568" y="2516394"/>
            <a:ext cx="21674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ounded Rectangle 12">
            <a:extLst>
              <a:ext uri="{FF2B5EF4-FFF2-40B4-BE49-F238E27FC236}">
                <a16:creationId xmlns:a16="http://schemas.microsoft.com/office/drawing/2014/main" id="{99823238-3CC9-40B9-BB9C-FF96687FC815}"/>
              </a:ext>
            </a:extLst>
          </p:cNvPr>
          <p:cNvSpPr/>
          <p:nvPr/>
        </p:nvSpPr>
        <p:spPr>
          <a:xfrm>
            <a:off x="9316568" y="5179862"/>
            <a:ext cx="21674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2">
            <a:extLst>
              <a:ext uri="{FF2B5EF4-FFF2-40B4-BE49-F238E27FC236}">
                <a16:creationId xmlns:a16="http://schemas.microsoft.com/office/drawing/2014/main" id="{1EDED1B1-1523-449D-AE3A-2DAA28BE82BA}"/>
              </a:ext>
            </a:extLst>
          </p:cNvPr>
          <p:cNvSpPr/>
          <p:nvPr/>
        </p:nvSpPr>
        <p:spPr>
          <a:xfrm>
            <a:off x="9316568" y="4290003"/>
            <a:ext cx="21674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zeigen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D50C70AF-0BD6-435B-B472-97EE62A25A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15951"/>
          <a:stretch/>
        </p:blipFill>
        <p:spPr>
          <a:xfrm flipH="1">
            <a:off x="7346659" y="0"/>
            <a:ext cx="1969909" cy="1760097"/>
          </a:xfrm>
          <a:prstGeom prst="rect">
            <a:avLst/>
          </a:prstGeom>
        </p:spPr>
      </p:pic>
      <p:pic>
        <p:nvPicPr>
          <p:cNvPr id="14" name="Picture 13" descr="A person with purple hair&#10;&#10;Description automatically generated with low confidence">
            <a:extLst>
              <a:ext uri="{FF2B5EF4-FFF2-40B4-BE49-F238E27FC236}">
                <a16:creationId xmlns:a16="http://schemas.microsoft.com/office/drawing/2014/main" id="{87D209CB-D092-4CD1-BECD-2F667748C0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634"/>
          <a:stretch/>
        </p:blipFill>
        <p:spPr>
          <a:xfrm>
            <a:off x="9206181" y="6703"/>
            <a:ext cx="1525557" cy="1760097"/>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E0434960-970B-46C0-A6A5-AE42AB540EFD}"/>
              </a:ext>
            </a:extLst>
          </p:cNvPr>
          <p:cNvPicPr>
            <a:picLocks noChangeAspect="1"/>
          </p:cNvPicPr>
          <p:nvPr/>
        </p:nvPicPr>
        <p:blipFill rotWithShape="1">
          <a:blip r:embed="rId4">
            <a:extLst>
              <a:ext uri="{28A0092B-C50C-407E-A947-70E740481C1C}">
                <a14:useLocalDpi xmlns:a14="http://schemas.microsoft.com/office/drawing/2010/main" val="0"/>
              </a:ext>
            </a:extLst>
          </a:blip>
          <a:srcRect t="1" b="15951"/>
          <a:stretch/>
        </p:blipFill>
        <p:spPr>
          <a:xfrm flipH="1">
            <a:off x="595464" y="2516394"/>
            <a:ext cx="3149625" cy="2814163"/>
          </a:xfrm>
          <a:prstGeom prst="rect">
            <a:avLst/>
          </a:prstGeom>
        </p:spPr>
      </p:pic>
      <p:sp>
        <p:nvSpPr>
          <p:cNvPr id="17" name="Speech Bubble: Oval 16">
            <a:extLst>
              <a:ext uri="{FF2B5EF4-FFF2-40B4-BE49-F238E27FC236}">
                <a16:creationId xmlns:a16="http://schemas.microsoft.com/office/drawing/2014/main" id="{E4B32194-4E89-4084-9EA7-2333032C0436}"/>
              </a:ext>
            </a:extLst>
          </p:cNvPr>
          <p:cNvSpPr/>
          <p:nvPr/>
        </p:nvSpPr>
        <p:spPr>
          <a:xfrm>
            <a:off x="4735771" y="2631185"/>
            <a:ext cx="3860509" cy="1915994"/>
          </a:xfrm>
          <a:prstGeom prst="wedgeEllipseCallout">
            <a:avLst>
              <a:gd name="adj1" fmla="val -58212"/>
              <a:gd name="adj2" fmla="val 43112"/>
            </a:avLst>
          </a:prstGeom>
          <a:solidFill>
            <a:schemeClr val="bg1"/>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rPr>
              <a:t>Freunde</a:t>
            </a:r>
          </a:p>
        </p:txBody>
      </p:sp>
    </p:spTree>
    <p:extLst>
      <p:ext uri="{BB962C8B-B14F-4D97-AF65-F5344CB8AC3E}">
        <p14:creationId xmlns:p14="http://schemas.microsoft.com/office/powerpoint/2010/main" val="129635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chemeClr val="accent2"/>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735771"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ein</a:t>
            </a:r>
            <a:r>
              <a:rPr lang="en-GB" sz="3600" b="1" dirty="0">
                <a:solidFill>
                  <a:schemeClr val="bg1"/>
                </a:solidFill>
              </a:rPr>
              <a:t> </a:t>
            </a:r>
            <a:r>
              <a:rPr lang="en-GB" sz="3600" b="1" dirty="0" err="1">
                <a:solidFill>
                  <a:schemeClr val="bg1"/>
                </a:solidFill>
              </a:rPr>
              <a:t>Wortspiel</a:t>
            </a:r>
            <a:r>
              <a:rPr lang="en-GB" sz="3600" b="1" dirty="0">
                <a:solidFill>
                  <a:schemeClr val="bg1"/>
                </a:solidFill>
              </a:rPr>
              <a:t> [5/7</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ounded Rectangle 12">
            <a:extLst>
              <a:ext uri="{FF2B5EF4-FFF2-40B4-BE49-F238E27FC236}">
                <a16:creationId xmlns:a16="http://schemas.microsoft.com/office/drawing/2014/main" id="{FC6844E6-F510-404E-8831-7A4DF7C3AD31}"/>
              </a:ext>
            </a:extLst>
          </p:cNvPr>
          <p:cNvSpPr/>
          <p:nvPr/>
        </p:nvSpPr>
        <p:spPr>
          <a:xfrm>
            <a:off x="9316568" y="3429000"/>
            <a:ext cx="21674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lachen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12">
            <a:extLst>
              <a:ext uri="{FF2B5EF4-FFF2-40B4-BE49-F238E27FC236}">
                <a16:creationId xmlns:a16="http://schemas.microsoft.com/office/drawing/2014/main" id="{9A6E7155-9D5A-4D98-B0AA-8152774BC1DC}"/>
              </a:ext>
            </a:extLst>
          </p:cNvPr>
          <p:cNvSpPr/>
          <p:nvPr/>
        </p:nvSpPr>
        <p:spPr>
          <a:xfrm>
            <a:off x="9316568" y="2516394"/>
            <a:ext cx="21674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Idee</a:t>
            </a:r>
          </a:p>
        </p:txBody>
      </p:sp>
      <p:sp>
        <p:nvSpPr>
          <p:cNvPr id="10" name="Rounded Rectangle 12">
            <a:extLst>
              <a:ext uri="{FF2B5EF4-FFF2-40B4-BE49-F238E27FC236}">
                <a16:creationId xmlns:a16="http://schemas.microsoft.com/office/drawing/2014/main" id="{99823238-3CC9-40B9-BB9C-FF96687FC815}"/>
              </a:ext>
            </a:extLst>
          </p:cNvPr>
          <p:cNvSpPr/>
          <p:nvPr/>
        </p:nvSpPr>
        <p:spPr>
          <a:xfrm>
            <a:off x="9316568" y="5179862"/>
            <a:ext cx="21674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gut</a:t>
            </a:r>
          </a:p>
        </p:txBody>
      </p:sp>
      <p:sp>
        <p:nvSpPr>
          <p:cNvPr id="11" name="Rounded Rectangle 12">
            <a:extLst>
              <a:ext uri="{FF2B5EF4-FFF2-40B4-BE49-F238E27FC236}">
                <a16:creationId xmlns:a16="http://schemas.microsoft.com/office/drawing/2014/main" id="{1EDED1B1-1523-449D-AE3A-2DAA28BE82BA}"/>
              </a:ext>
            </a:extLst>
          </p:cNvPr>
          <p:cNvSpPr/>
          <p:nvPr/>
        </p:nvSpPr>
        <p:spPr>
          <a:xfrm>
            <a:off x="9316568" y="4290003"/>
            <a:ext cx="21674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Freunde</a:t>
            </a:r>
          </a:p>
        </p:txBody>
      </p:sp>
      <p:pic>
        <p:nvPicPr>
          <p:cNvPr id="12" name="Picture 11" descr="A picture containing text, vector graphics&#10;&#10;Description automatically generated">
            <a:extLst>
              <a:ext uri="{FF2B5EF4-FFF2-40B4-BE49-F238E27FC236}">
                <a16:creationId xmlns:a16="http://schemas.microsoft.com/office/drawing/2014/main" id="{D50C70AF-0BD6-435B-B472-97EE62A25A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15951"/>
          <a:stretch/>
        </p:blipFill>
        <p:spPr>
          <a:xfrm flipH="1">
            <a:off x="7346659" y="0"/>
            <a:ext cx="1969909" cy="1760097"/>
          </a:xfrm>
          <a:prstGeom prst="rect">
            <a:avLst/>
          </a:prstGeom>
        </p:spPr>
      </p:pic>
      <p:pic>
        <p:nvPicPr>
          <p:cNvPr id="14" name="Picture 13" descr="A person with purple hair&#10;&#10;Description automatically generated with low confidence">
            <a:extLst>
              <a:ext uri="{FF2B5EF4-FFF2-40B4-BE49-F238E27FC236}">
                <a16:creationId xmlns:a16="http://schemas.microsoft.com/office/drawing/2014/main" id="{87D209CB-D092-4CD1-BECD-2F667748C0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634"/>
          <a:stretch/>
        </p:blipFill>
        <p:spPr>
          <a:xfrm>
            <a:off x="9206181" y="6703"/>
            <a:ext cx="1525557" cy="1760097"/>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E0434960-970B-46C0-A6A5-AE42AB540EFD}"/>
              </a:ext>
            </a:extLst>
          </p:cNvPr>
          <p:cNvPicPr>
            <a:picLocks noChangeAspect="1"/>
          </p:cNvPicPr>
          <p:nvPr/>
        </p:nvPicPr>
        <p:blipFill rotWithShape="1">
          <a:blip r:embed="rId4">
            <a:extLst>
              <a:ext uri="{28A0092B-C50C-407E-A947-70E740481C1C}">
                <a14:useLocalDpi xmlns:a14="http://schemas.microsoft.com/office/drawing/2010/main" val="0"/>
              </a:ext>
            </a:extLst>
          </a:blip>
          <a:srcRect t="1" b="15951"/>
          <a:stretch/>
        </p:blipFill>
        <p:spPr>
          <a:xfrm flipH="1">
            <a:off x="595464" y="2516394"/>
            <a:ext cx="3149625" cy="2814163"/>
          </a:xfrm>
          <a:prstGeom prst="rect">
            <a:avLst/>
          </a:prstGeom>
        </p:spPr>
      </p:pic>
      <p:sp>
        <p:nvSpPr>
          <p:cNvPr id="17" name="Speech Bubble: Oval 16">
            <a:extLst>
              <a:ext uri="{FF2B5EF4-FFF2-40B4-BE49-F238E27FC236}">
                <a16:creationId xmlns:a16="http://schemas.microsoft.com/office/drawing/2014/main" id="{E4B32194-4E89-4084-9EA7-2333032C0436}"/>
              </a:ext>
            </a:extLst>
          </p:cNvPr>
          <p:cNvSpPr/>
          <p:nvPr/>
        </p:nvSpPr>
        <p:spPr>
          <a:xfrm>
            <a:off x="4735771" y="2631185"/>
            <a:ext cx="3860509" cy="1915994"/>
          </a:xfrm>
          <a:prstGeom prst="wedgeEllipseCallout">
            <a:avLst>
              <a:gd name="adj1" fmla="val -58212"/>
              <a:gd name="adj2" fmla="val 43112"/>
            </a:avLst>
          </a:prstGeom>
          <a:solidFill>
            <a:schemeClr val="bg1"/>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lustig</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5898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337824"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ein</a:t>
            </a:r>
            <a:r>
              <a:rPr lang="en-GB" sz="3600" b="1" dirty="0">
                <a:solidFill>
                  <a:schemeClr val="bg1"/>
                </a:solidFill>
              </a:rPr>
              <a:t> </a:t>
            </a:r>
            <a:r>
              <a:rPr lang="en-GB" sz="3600" b="1" dirty="0" err="1">
                <a:solidFill>
                  <a:schemeClr val="bg1"/>
                </a:solidFill>
              </a:rPr>
              <a:t>Wortspiel</a:t>
            </a:r>
            <a:r>
              <a:rPr lang="en-GB" sz="3600" b="1" dirty="0">
                <a:solidFill>
                  <a:schemeClr val="bg1"/>
                </a:solidFill>
              </a:rPr>
              <a:t> [6/7]</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ounded Rectangle 12">
            <a:extLst>
              <a:ext uri="{FF2B5EF4-FFF2-40B4-BE49-F238E27FC236}">
                <a16:creationId xmlns:a16="http://schemas.microsoft.com/office/drawing/2014/main" id="{FC6844E6-F510-404E-8831-7A4DF7C3AD31}"/>
              </a:ext>
            </a:extLst>
          </p:cNvPr>
          <p:cNvSpPr/>
          <p:nvPr/>
        </p:nvSpPr>
        <p:spPr>
          <a:xfrm>
            <a:off x="9316568" y="3429000"/>
            <a:ext cx="21674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wieder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12">
            <a:extLst>
              <a:ext uri="{FF2B5EF4-FFF2-40B4-BE49-F238E27FC236}">
                <a16:creationId xmlns:a16="http://schemas.microsoft.com/office/drawing/2014/main" id="{9A6E7155-9D5A-4D98-B0AA-8152774BC1DC}"/>
              </a:ext>
            </a:extLst>
          </p:cNvPr>
          <p:cNvSpPr/>
          <p:nvPr/>
        </p:nvSpPr>
        <p:spPr>
          <a:xfrm>
            <a:off x="9316568" y="2516394"/>
            <a:ext cx="21674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Stadt</a:t>
            </a:r>
          </a:p>
        </p:txBody>
      </p:sp>
      <p:sp>
        <p:nvSpPr>
          <p:cNvPr id="10" name="Rounded Rectangle 12">
            <a:extLst>
              <a:ext uri="{FF2B5EF4-FFF2-40B4-BE49-F238E27FC236}">
                <a16:creationId xmlns:a16="http://schemas.microsoft.com/office/drawing/2014/main" id="{99823238-3CC9-40B9-BB9C-FF96687FC815}"/>
              </a:ext>
            </a:extLst>
          </p:cNvPr>
          <p:cNvSpPr/>
          <p:nvPr/>
        </p:nvSpPr>
        <p:spPr>
          <a:xfrm>
            <a:off x="9316568" y="5179862"/>
            <a:ext cx="21674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Ausflug</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2">
            <a:extLst>
              <a:ext uri="{FF2B5EF4-FFF2-40B4-BE49-F238E27FC236}">
                <a16:creationId xmlns:a16="http://schemas.microsoft.com/office/drawing/2014/main" id="{1EDED1B1-1523-449D-AE3A-2DAA28BE82BA}"/>
              </a:ext>
            </a:extLst>
          </p:cNvPr>
          <p:cNvSpPr/>
          <p:nvPr/>
        </p:nvSpPr>
        <p:spPr>
          <a:xfrm>
            <a:off x="9316568" y="4290003"/>
            <a:ext cx="2167432"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immer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D50C70AF-0BD6-435B-B472-97EE62A25A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15951"/>
          <a:stretch/>
        </p:blipFill>
        <p:spPr>
          <a:xfrm flipH="1">
            <a:off x="7346659" y="0"/>
            <a:ext cx="1969909" cy="1760097"/>
          </a:xfrm>
          <a:prstGeom prst="rect">
            <a:avLst/>
          </a:prstGeom>
        </p:spPr>
      </p:pic>
      <p:pic>
        <p:nvPicPr>
          <p:cNvPr id="14" name="Picture 13" descr="A person with purple hair&#10;&#10;Description automatically generated with low confidence">
            <a:extLst>
              <a:ext uri="{FF2B5EF4-FFF2-40B4-BE49-F238E27FC236}">
                <a16:creationId xmlns:a16="http://schemas.microsoft.com/office/drawing/2014/main" id="{87D209CB-D092-4CD1-BECD-2F667748C0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634"/>
          <a:stretch/>
        </p:blipFill>
        <p:spPr>
          <a:xfrm>
            <a:off x="9206181" y="6703"/>
            <a:ext cx="1525557" cy="1760097"/>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E0434960-970B-46C0-A6A5-AE42AB540EFD}"/>
              </a:ext>
            </a:extLst>
          </p:cNvPr>
          <p:cNvPicPr>
            <a:picLocks noChangeAspect="1"/>
          </p:cNvPicPr>
          <p:nvPr/>
        </p:nvPicPr>
        <p:blipFill rotWithShape="1">
          <a:blip r:embed="rId4">
            <a:extLst>
              <a:ext uri="{28A0092B-C50C-407E-A947-70E740481C1C}">
                <a14:useLocalDpi xmlns:a14="http://schemas.microsoft.com/office/drawing/2010/main" val="0"/>
              </a:ext>
            </a:extLst>
          </a:blip>
          <a:srcRect t="1" b="15951"/>
          <a:stretch/>
        </p:blipFill>
        <p:spPr>
          <a:xfrm flipH="1">
            <a:off x="595464" y="2516394"/>
            <a:ext cx="3149625" cy="2814163"/>
          </a:xfrm>
          <a:prstGeom prst="rect">
            <a:avLst/>
          </a:prstGeom>
        </p:spPr>
      </p:pic>
      <p:sp>
        <p:nvSpPr>
          <p:cNvPr id="17" name="Speech Bubble: Oval 16">
            <a:extLst>
              <a:ext uri="{FF2B5EF4-FFF2-40B4-BE49-F238E27FC236}">
                <a16:creationId xmlns:a16="http://schemas.microsoft.com/office/drawing/2014/main" id="{E4B32194-4E89-4084-9EA7-2333032C0436}"/>
              </a:ext>
            </a:extLst>
          </p:cNvPr>
          <p:cNvSpPr/>
          <p:nvPr/>
        </p:nvSpPr>
        <p:spPr>
          <a:xfrm>
            <a:off x="4735771" y="2631185"/>
            <a:ext cx="3860509" cy="1915994"/>
          </a:xfrm>
          <a:prstGeom prst="wedgeEllipseCallout">
            <a:avLst>
              <a:gd name="adj1" fmla="val -58212"/>
              <a:gd name="adj2" fmla="val 43112"/>
            </a:avLst>
          </a:prstGeom>
          <a:solidFill>
            <a:schemeClr val="bg1"/>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err="1">
                <a:ln>
                  <a:noFill/>
                </a:ln>
                <a:solidFill>
                  <a:srgbClr val="115076"/>
                </a:solidFill>
                <a:effectLst/>
                <a:uLnTx/>
                <a:uFillTx/>
                <a:latin typeface="Century Gothic" panose="020F0302020204030204"/>
                <a:ea typeface="+mn-ea"/>
                <a:cs typeface="+mn-cs"/>
              </a:rPr>
              <a:t>reisen</a:t>
            </a:r>
            <a:endParaRPr kumimoji="0" lang="en-GB" sz="4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3656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0"/>
                                        </p:tgtEl>
                                        <p:attrNameLst>
                                          <p:attrName>fillcolor</p:attrName>
                                        </p:attrNameLst>
                                      </p:cBhvr>
                                      <p:to>
                                        <a:schemeClr val="accent2"/>
                                      </p:to>
                                    </p:animClr>
                                    <p:set>
                                      <p:cBhvr>
                                        <p:cTn id="7" dur="2000" fill="hold"/>
                                        <p:tgtEl>
                                          <p:spTgt spid="10"/>
                                        </p:tgtEl>
                                        <p:attrNameLst>
                                          <p:attrName>fill.type</p:attrName>
                                        </p:attrNameLst>
                                      </p:cBhvr>
                                      <p:to>
                                        <p:strVal val="solid"/>
                                      </p:to>
                                    </p:set>
                                    <p:set>
                                      <p:cBhvr>
                                        <p:cTn id="8"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170188"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In der DDR</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3992739" y="276019"/>
            <a:ext cx="85306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 Text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B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Notizen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Welche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Wörter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anders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 name="Rectangle 1">
            <a:extLst>
              <a:ext uri="{FF2B5EF4-FFF2-40B4-BE49-F238E27FC236}">
                <a16:creationId xmlns:a16="http://schemas.microsoft.com/office/drawing/2014/main" id="{0B763C26-6033-4B4D-B32F-9D2E74E5BC6D}"/>
              </a:ext>
            </a:extLst>
          </p:cNvPr>
          <p:cNvSpPr/>
          <p:nvPr/>
        </p:nvSpPr>
        <p:spPr>
          <a:xfrm>
            <a:off x="2336801" y="1686530"/>
            <a:ext cx="7702742" cy="4708981"/>
          </a:xfrm>
          <a:prstGeom prst="rect">
            <a:avLst/>
          </a:prstGeom>
          <a:solidFill>
            <a:srgbClr val="FFF4E7"/>
          </a:solidFill>
          <a:ln>
            <a:solidFill>
              <a:srgbClr val="002060"/>
            </a:solidFill>
          </a:ln>
        </p:spPr>
        <p:txBody>
          <a:bodyPr wrap="square">
            <a:spAutoFit/>
          </a:bodyPr>
          <a:lstStyle/>
          <a:p>
            <a:r>
              <a:rPr lang="de-DE" sz="2000" b="1" dirty="0">
                <a:solidFill>
                  <a:srgbClr val="002060"/>
                </a:solidFill>
              </a:rPr>
              <a:t>Das Jahr ist</a:t>
            </a:r>
            <a:r>
              <a:rPr lang="de-DE" sz="2000" dirty="0">
                <a:solidFill>
                  <a:srgbClr val="002060"/>
                </a:solidFill>
              </a:rPr>
              <a:t> 1981 und ich wohne in Westberlin. Leider </a:t>
            </a:r>
            <a:r>
              <a:rPr lang="de-DE" sz="2000" b="1" dirty="0">
                <a:solidFill>
                  <a:srgbClr val="002060"/>
                </a:solidFill>
              </a:rPr>
              <a:t>wohnt</a:t>
            </a:r>
            <a:r>
              <a:rPr lang="de-DE" sz="2000" dirty="0">
                <a:solidFill>
                  <a:srgbClr val="002060"/>
                </a:solidFill>
              </a:rPr>
              <a:t> meine </a:t>
            </a:r>
            <a:r>
              <a:rPr lang="de-DE" sz="2000" b="1" dirty="0">
                <a:solidFill>
                  <a:srgbClr val="002060"/>
                </a:solidFill>
              </a:rPr>
              <a:t>Familie</a:t>
            </a:r>
            <a:r>
              <a:rPr lang="de-DE" sz="2000" dirty="0">
                <a:solidFill>
                  <a:srgbClr val="002060"/>
                </a:solidFill>
              </a:rPr>
              <a:t> </a:t>
            </a:r>
            <a:r>
              <a:rPr lang="de-DE" sz="2000" b="1" dirty="0">
                <a:solidFill>
                  <a:srgbClr val="002060"/>
                </a:solidFill>
              </a:rPr>
              <a:t>in</a:t>
            </a:r>
            <a:r>
              <a:rPr lang="de-DE" sz="2000" dirty="0">
                <a:solidFill>
                  <a:srgbClr val="002060"/>
                </a:solidFill>
              </a:rPr>
              <a:t> der DDR und darf in ihrer Freizeit kaum in den Westen fahren. Wir schreiben immer Briefe, aber </a:t>
            </a:r>
            <a:r>
              <a:rPr lang="de-DE" sz="2000" b="1" dirty="0">
                <a:solidFill>
                  <a:srgbClr val="002060"/>
                </a:solidFill>
              </a:rPr>
              <a:t>heute </a:t>
            </a:r>
            <a:r>
              <a:rPr lang="de-DE" sz="2000" dirty="0">
                <a:solidFill>
                  <a:srgbClr val="002060"/>
                </a:solidFill>
              </a:rPr>
              <a:t>mache ich einen </a:t>
            </a:r>
            <a:r>
              <a:rPr lang="de-DE" sz="2000" b="1" dirty="0">
                <a:solidFill>
                  <a:srgbClr val="002060"/>
                </a:solidFill>
              </a:rPr>
              <a:t>Ausflug</a:t>
            </a:r>
            <a:r>
              <a:rPr lang="de-DE" sz="2000" dirty="0">
                <a:solidFill>
                  <a:srgbClr val="002060"/>
                </a:solidFill>
              </a:rPr>
              <a:t> in den Osten und ich werde sie besuchen. Natürlich wird der Tag nicht ohne </a:t>
            </a:r>
            <a:r>
              <a:rPr lang="de-DE" sz="2000" b="1" dirty="0">
                <a:solidFill>
                  <a:srgbClr val="002060"/>
                </a:solidFill>
              </a:rPr>
              <a:t>Schmerzen</a:t>
            </a:r>
            <a:r>
              <a:rPr lang="de-DE" sz="2000" dirty="0">
                <a:solidFill>
                  <a:srgbClr val="002060"/>
                </a:solidFill>
              </a:rPr>
              <a:t> sein. Es wird aber so schön sein, sie zu *drücken und mit ihr zusammen zu </a:t>
            </a:r>
            <a:r>
              <a:rPr lang="de-DE" sz="2000" b="1" dirty="0">
                <a:solidFill>
                  <a:srgbClr val="002060"/>
                </a:solidFill>
              </a:rPr>
              <a:t>lachen</a:t>
            </a:r>
            <a:r>
              <a:rPr lang="de-DE" sz="2000" dirty="0">
                <a:solidFill>
                  <a:srgbClr val="002060"/>
                </a:solidFill>
              </a:rPr>
              <a:t>. Wir werden viele </a:t>
            </a:r>
            <a:r>
              <a:rPr lang="de-DE" sz="2000" b="1" dirty="0">
                <a:solidFill>
                  <a:srgbClr val="002060"/>
                </a:solidFill>
              </a:rPr>
              <a:t>Aktivitäten</a:t>
            </a:r>
            <a:r>
              <a:rPr lang="de-DE" sz="2000" dirty="0">
                <a:solidFill>
                  <a:srgbClr val="002060"/>
                </a:solidFill>
              </a:rPr>
              <a:t> machen. Zuerst wird sie mir </a:t>
            </a:r>
            <a:r>
              <a:rPr lang="de-DE" sz="2000" b="1" dirty="0">
                <a:solidFill>
                  <a:srgbClr val="002060"/>
                </a:solidFill>
              </a:rPr>
              <a:t>die</a:t>
            </a:r>
            <a:r>
              <a:rPr lang="de-DE" sz="2000" dirty="0">
                <a:solidFill>
                  <a:srgbClr val="002060"/>
                </a:solidFill>
              </a:rPr>
              <a:t> </a:t>
            </a:r>
            <a:r>
              <a:rPr lang="de-DE" sz="2000" b="1" dirty="0">
                <a:solidFill>
                  <a:srgbClr val="002060"/>
                </a:solidFill>
              </a:rPr>
              <a:t>Stadt</a:t>
            </a:r>
            <a:r>
              <a:rPr lang="de-DE" sz="2000" dirty="0">
                <a:solidFill>
                  <a:srgbClr val="002060"/>
                </a:solidFill>
              </a:rPr>
              <a:t> zeigen, weil das </a:t>
            </a:r>
            <a:r>
              <a:rPr lang="de-DE" sz="2000" b="1" dirty="0">
                <a:solidFill>
                  <a:srgbClr val="002060"/>
                </a:solidFill>
              </a:rPr>
              <a:t>Leben</a:t>
            </a:r>
            <a:r>
              <a:rPr lang="de-DE" sz="2000" dirty="0">
                <a:solidFill>
                  <a:srgbClr val="002060"/>
                </a:solidFill>
              </a:rPr>
              <a:t> im Osten ziemlich anders ist. Dann gehen wir </a:t>
            </a:r>
            <a:r>
              <a:rPr lang="de-DE" sz="2000" b="1" dirty="0">
                <a:solidFill>
                  <a:srgbClr val="002060"/>
                </a:solidFill>
              </a:rPr>
              <a:t>ins Kino</a:t>
            </a:r>
            <a:r>
              <a:rPr lang="de-DE" sz="2000" dirty="0">
                <a:solidFill>
                  <a:srgbClr val="002060"/>
                </a:solidFill>
              </a:rPr>
              <a:t> oder ins Schwimmbad. Danach werden wir </a:t>
            </a:r>
            <a:r>
              <a:rPr lang="de-DE" sz="2000" b="1" dirty="0">
                <a:solidFill>
                  <a:srgbClr val="002060"/>
                </a:solidFill>
              </a:rPr>
              <a:t>bei ihr</a:t>
            </a:r>
            <a:r>
              <a:rPr lang="de-DE" sz="2000" dirty="0">
                <a:solidFill>
                  <a:srgbClr val="002060"/>
                </a:solidFill>
              </a:rPr>
              <a:t> etwas essen.</a:t>
            </a:r>
            <a:endParaRPr lang="en-GB" sz="2000" dirty="0">
              <a:solidFill>
                <a:srgbClr val="002060"/>
              </a:solidFill>
            </a:endParaRPr>
          </a:p>
          <a:p>
            <a:r>
              <a:rPr lang="de-DE" sz="2000" dirty="0">
                <a:solidFill>
                  <a:srgbClr val="002060"/>
                </a:solidFill>
              </a:rPr>
              <a:t>Es tut mir so </a:t>
            </a:r>
            <a:r>
              <a:rPr lang="de-DE" sz="2000" b="1" dirty="0">
                <a:solidFill>
                  <a:srgbClr val="002060"/>
                </a:solidFill>
              </a:rPr>
              <a:t>weh</a:t>
            </a:r>
            <a:r>
              <a:rPr lang="de-DE" sz="2000" dirty="0">
                <a:solidFill>
                  <a:srgbClr val="002060"/>
                </a:solidFill>
              </a:rPr>
              <a:t>, wie schwierig das Leben im Osten ist. Deshalb ist es meine Aufgabe, meiner </a:t>
            </a:r>
            <a:r>
              <a:rPr lang="de-DE" sz="2000" b="1" dirty="0">
                <a:solidFill>
                  <a:srgbClr val="002060"/>
                </a:solidFill>
              </a:rPr>
              <a:t>Familie</a:t>
            </a:r>
            <a:r>
              <a:rPr lang="de-DE" sz="2000" dirty="0">
                <a:solidFill>
                  <a:srgbClr val="002060"/>
                </a:solidFill>
              </a:rPr>
              <a:t> viel </a:t>
            </a:r>
            <a:r>
              <a:rPr lang="de-DE" sz="2000" b="1" dirty="0">
                <a:solidFill>
                  <a:srgbClr val="002060"/>
                </a:solidFill>
              </a:rPr>
              <a:t>Unterstützung</a:t>
            </a:r>
            <a:r>
              <a:rPr lang="de-DE" sz="2000" dirty="0">
                <a:solidFill>
                  <a:srgbClr val="002060"/>
                </a:solidFill>
              </a:rPr>
              <a:t> zu geben. Ich </a:t>
            </a:r>
            <a:r>
              <a:rPr lang="de-DE" sz="2000" b="1" dirty="0">
                <a:solidFill>
                  <a:srgbClr val="002060"/>
                </a:solidFill>
              </a:rPr>
              <a:t>sehe</a:t>
            </a:r>
            <a:r>
              <a:rPr lang="de-DE" sz="2000" dirty="0">
                <a:solidFill>
                  <a:srgbClr val="002060"/>
                </a:solidFill>
              </a:rPr>
              <a:t> sie so oft wie möglich und bald werde ich </a:t>
            </a:r>
            <a:r>
              <a:rPr lang="de-DE" sz="2000" b="1" dirty="0">
                <a:solidFill>
                  <a:srgbClr val="002060"/>
                </a:solidFill>
              </a:rPr>
              <a:t>wieder</a:t>
            </a:r>
            <a:r>
              <a:rPr lang="de-DE" sz="2000" dirty="0">
                <a:solidFill>
                  <a:srgbClr val="002060"/>
                </a:solidFill>
              </a:rPr>
              <a:t> über die Grenze gehen und wir </a:t>
            </a:r>
            <a:r>
              <a:rPr lang="de-DE" sz="2000" b="1" dirty="0">
                <a:solidFill>
                  <a:srgbClr val="002060"/>
                </a:solidFill>
              </a:rPr>
              <a:t>können</a:t>
            </a:r>
            <a:r>
              <a:rPr lang="de-DE" sz="2000" dirty="0">
                <a:solidFill>
                  <a:srgbClr val="002060"/>
                </a:solidFill>
              </a:rPr>
              <a:t> Händchen halten und einfach zusammen sein.</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Rectangle: Rounded Corners 8">
            <a:extLst>
              <a:ext uri="{FF2B5EF4-FFF2-40B4-BE49-F238E27FC236}">
                <a16:creationId xmlns:a16="http://schemas.microsoft.com/office/drawing/2014/main" id="{4C1C7C36-A3ED-4D57-9253-B3850414B202}"/>
              </a:ext>
            </a:extLst>
          </p:cNvPr>
          <p:cNvSpPr/>
          <p:nvPr/>
        </p:nvSpPr>
        <p:spPr>
          <a:xfrm>
            <a:off x="527050" y="4431199"/>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Sachen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ectangle: Rounded Corners 9">
            <a:extLst>
              <a:ext uri="{FF2B5EF4-FFF2-40B4-BE49-F238E27FC236}">
                <a16:creationId xmlns:a16="http://schemas.microsoft.com/office/drawing/2014/main" id="{D99F3718-6C9D-43E5-AD7C-05910A4114D7}"/>
              </a:ext>
            </a:extLst>
          </p:cNvPr>
          <p:cNvSpPr/>
          <p:nvPr/>
        </p:nvSpPr>
        <p:spPr>
          <a:xfrm>
            <a:off x="527050" y="3703019"/>
            <a:ext cx="1543050" cy="60431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noch</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einmal</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ectangle: Rounded Corners 10">
            <a:extLst>
              <a:ext uri="{FF2B5EF4-FFF2-40B4-BE49-F238E27FC236}">
                <a16:creationId xmlns:a16="http://schemas.microsoft.com/office/drawing/2014/main" id="{06CBDB9D-484A-4BF7-9CBE-36BB767B33F0}"/>
              </a:ext>
            </a:extLst>
          </p:cNvPr>
          <p:cNvSpPr/>
          <p:nvPr/>
        </p:nvSpPr>
        <p:spPr>
          <a:xfrm>
            <a:off x="461251" y="3088154"/>
            <a:ext cx="167464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kommt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Rectangle: Rounded Corners 11">
            <a:extLst>
              <a:ext uri="{FF2B5EF4-FFF2-40B4-BE49-F238E27FC236}">
                <a16:creationId xmlns:a16="http://schemas.microsoft.com/office/drawing/2014/main" id="{7F14E6D1-FE9F-4A34-967A-857C5EBE2473}"/>
              </a:ext>
            </a:extLst>
          </p:cNvPr>
          <p:cNvSpPr/>
          <p:nvPr/>
        </p:nvSpPr>
        <p:spPr>
          <a:xfrm>
            <a:off x="527050" y="2239104"/>
            <a:ext cx="1543050" cy="699193"/>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traurige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Gefühle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Rectangle: Rounded Corners 12">
            <a:extLst>
              <a:ext uri="{FF2B5EF4-FFF2-40B4-BE49-F238E27FC236}">
                <a16:creationId xmlns:a16="http://schemas.microsoft.com/office/drawing/2014/main" id="{5C605B34-3CF1-4880-9FAD-6F36CC83979A}"/>
              </a:ext>
            </a:extLst>
          </p:cNvPr>
          <p:cNvSpPr/>
          <p:nvPr/>
        </p:nvSpPr>
        <p:spPr>
          <a:xfrm>
            <a:off x="527050" y="168653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seit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987B37B0-769D-4E60-B58D-1007B525E722}"/>
              </a:ext>
            </a:extLst>
          </p:cNvPr>
          <p:cNvSpPr/>
          <p:nvPr/>
        </p:nvSpPr>
        <p:spPr>
          <a:xfrm>
            <a:off x="2476500" y="1144769"/>
            <a:ext cx="18019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Ostberlin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Rectangle: Rounded Corners 15">
            <a:extLst>
              <a:ext uri="{FF2B5EF4-FFF2-40B4-BE49-F238E27FC236}">
                <a16:creationId xmlns:a16="http://schemas.microsoft.com/office/drawing/2014/main" id="{8D20AA6F-FCFB-432A-9074-EDB14691B0FB}"/>
              </a:ext>
            </a:extLst>
          </p:cNvPr>
          <p:cNvSpPr/>
          <p:nvPr/>
        </p:nvSpPr>
        <p:spPr>
          <a:xfrm>
            <a:off x="4384458" y="1155112"/>
            <a:ext cx="197254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Gebäude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Rectangle: Rounded Corners 16">
            <a:extLst>
              <a:ext uri="{FF2B5EF4-FFF2-40B4-BE49-F238E27FC236}">
                <a16:creationId xmlns:a16="http://schemas.microsoft.com/office/drawing/2014/main" id="{4296EA8C-5547-44C8-9F5A-7394A56C09F5}"/>
              </a:ext>
            </a:extLst>
          </p:cNvPr>
          <p:cNvSpPr/>
          <p:nvPr/>
        </p:nvSpPr>
        <p:spPr>
          <a:xfrm>
            <a:off x="6462968" y="1163991"/>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Tour</a:t>
            </a:r>
          </a:p>
        </p:txBody>
      </p:sp>
      <p:sp>
        <p:nvSpPr>
          <p:cNvPr id="18" name="Rectangle: Rounded Corners 17">
            <a:extLst>
              <a:ext uri="{FF2B5EF4-FFF2-40B4-BE49-F238E27FC236}">
                <a16:creationId xmlns:a16="http://schemas.microsoft.com/office/drawing/2014/main" id="{3109A6DC-FB3D-4511-AC23-5F507DDE5AFF}"/>
              </a:ext>
            </a:extLst>
          </p:cNvPr>
          <p:cNvSpPr/>
          <p:nvPr/>
        </p:nvSpPr>
        <p:spPr>
          <a:xfrm>
            <a:off x="8111988" y="1158110"/>
            <a:ext cx="1737786"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leid</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Rectangle: Rounded Corners 21">
            <a:extLst>
              <a:ext uri="{FF2B5EF4-FFF2-40B4-BE49-F238E27FC236}">
                <a16:creationId xmlns:a16="http://schemas.microsoft.com/office/drawing/2014/main" id="{2291577B-A88C-46FB-B089-34EC9B027CBA}"/>
              </a:ext>
            </a:extLst>
          </p:cNvPr>
          <p:cNvSpPr/>
          <p:nvPr/>
        </p:nvSpPr>
        <p:spPr>
          <a:xfrm>
            <a:off x="2647950" y="6307463"/>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sprechen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Rounded Corners 22">
            <a:extLst>
              <a:ext uri="{FF2B5EF4-FFF2-40B4-BE49-F238E27FC236}">
                <a16:creationId xmlns:a16="http://schemas.microsoft.com/office/drawing/2014/main" id="{BD3E04EB-12AB-4BF5-A287-C2A2B06BA3F6}"/>
              </a:ext>
            </a:extLst>
          </p:cNvPr>
          <p:cNvSpPr/>
          <p:nvPr/>
        </p:nvSpPr>
        <p:spPr>
          <a:xfrm>
            <a:off x="4419600" y="631348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morgen</a:t>
            </a:r>
          </a:p>
        </p:txBody>
      </p:sp>
      <p:sp>
        <p:nvSpPr>
          <p:cNvPr id="24" name="Rectangle: Rounded Corners 23">
            <a:extLst>
              <a:ext uri="{FF2B5EF4-FFF2-40B4-BE49-F238E27FC236}">
                <a16:creationId xmlns:a16="http://schemas.microsoft.com/office/drawing/2014/main" id="{C62A63BA-F5A4-4565-AD3B-736306A22AE2}"/>
              </a:ext>
            </a:extLst>
          </p:cNvPr>
          <p:cNvSpPr/>
          <p:nvPr/>
        </p:nvSpPr>
        <p:spPr>
          <a:xfrm>
            <a:off x="6154912" y="6326685"/>
            <a:ext cx="2759393"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Restaurant</a:t>
            </a:r>
          </a:p>
        </p:txBody>
      </p:sp>
      <p:sp>
        <p:nvSpPr>
          <p:cNvPr id="25" name="Rectangle: Rounded Corners 24">
            <a:extLst>
              <a:ext uri="{FF2B5EF4-FFF2-40B4-BE49-F238E27FC236}">
                <a16:creationId xmlns:a16="http://schemas.microsoft.com/office/drawing/2014/main" id="{C7A37710-9231-4732-836A-30B69F18B17A}"/>
              </a:ext>
            </a:extLst>
          </p:cNvPr>
          <p:cNvSpPr/>
          <p:nvPr/>
        </p:nvSpPr>
        <p:spPr>
          <a:xfrm>
            <a:off x="9130266" y="6296410"/>
            <a:ext cx="927779"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Liebe</a:t>
            </a:r>
          </a:p>
        </p:txBody>
      </p:sp>
      <p:sp>
        <p:nvSpPr>
          <p:cNvPr id="27" name="Rectangle: Rounded Corners 26">
            <a:extLst>
              <a:ext uri="{FF2B5EF4-FFF2-40B4-BE49-F238E27FC236}">
                <a16:creationId xmlns:a16="http://schemas.microsoft.com/office/drawing/2014/main" id="{6DB2E082-18C2-4123-BF61-7BC549BFEF25}"/>
              </a:ext>
            </a:extLst>
          </p:cNvPr>
          <p:cNvSpPr/>
          <p:nvPr/>
        </p:nvSpPr>
        <p:spPr>
          <a:xfrm>
            <a:off x="10145548" y="4060500"/>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Unterricht</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Rounded Corners 27">
            <a:extLst>
              <a:ext uri="{FF2B5EF4-FFF2-40B4-BE49-F238E27FC236}">
                <a16:creationId xmlns:a16="http://schemas.microsoft.com/office/drawing/2014/main" id="{109AC2D7-66A6-4EF5-B6C9-F71DBA605997}"/>
              </a:ext>
            </a:extLst>
          </p:cNvPr>
          <p:cNvSpPr/>
          <p:nvPr/>
        </p:nvSpPr>
        <p:spPr>
          <a:xfrm>
            <a:off x="10105342" y="3431319"/>
            <a:ext cx="17085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dürfen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07A1FCD8-2A9B-41DA-82DA-B66196A23F90}"/>
              </a:ext>
            </a:extLst>
          </p:cNvPr>
          <p:cNvSpPr/>
          <p:nvPr/>
        </p:nvSpPr>
        <p:spPr>
          <a:xfrm>
            <a:off x="10089576" y="2842550"/>
            <a:ext cx="1708588"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Freunde x 2</a:t>
            </a:r>
          </a:p>
        </p:txBody>
      </p:sp>
      <p:sp>
        <p:nvSpPr>
          <p:cNvPr id="30" name="Rectangle: Rounded Corners 29">
            <a:extLst>
              <a:ext uri="{FF2B5EF4-FFF2-40B4-BE49-F238E27FC236}">
                <a16:creationId xmlns:a16="http://schemas.microsoft.com/office/drawing/2014/main" id="{76F8C803-CBB0-41D0-A80D-857AE200F82D}"/>
              </a:ext>
            </a:extLst>
          </p:cNvPr>
          <p:cNvSpPr/>
          <p:nvPr/>
        </p:nvSpPr>
        <p:spPr>
          <a:xfrm>
            <a:off x="10129907" y="2239104"/>
            <a:ext cx="154305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einkaufen</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E13B7683-9592-4615-8976-59F32A358475}"/>
              </a:ext>
            </a:extLst>
          </p:cNvPr>
          <p:cNvSpPr/>
          <p:nvPr/>
        </p:nvSpPr>
        <p:spPr>
          <a:xfrm>
            <a:off x="10115550" y="1649979"/>
            <a:ext cx="1549400" cy="46500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besuche</a:t>
            </a: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Speech Bubble: Rectangle with Corners Rounded 32">
            <a:extLst>
              <a:ext uri="{FF2B5EF4-FFF2-40B4-BE49-F238E27FC236}">
                <a16:creationId xmlns:a16="http://schemas.microsoft.com/office/drawing/2014/main" id="{DC2CB9E4-AFFE-491D-80E4-6F0819572CAB}"/>
              </a:ext>
            </a:extLst>
          </p:cNvPr>
          <p:cNvSpPr/>
          <p:nvPr/>
        </p:nvSpPr>
        <p:spPr>
          <a:xfrm>
            <a:off x="131648" y="5020072"/>
            <a:ext cx="2139927" cy="1185494"/>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Which other words did you need to change?</a:t>
            </a:r>
          </a:p>
        </p:txBody>
      </p:sp>
      <p:cxnSp>
        <p:nvCxnSpPr>
          <p:cNvPr id="26" name="Straight Connector 25">
            <a:extLst>
              <a:ext uri="{FF2B5EF4-FFF2-40B4-BE49-F238E27FC236}">
                <a16:creationId xmlns:a16="http://schemas.microsoft.com/office/drawing/2014/main" id="{3D8A7DE0-76AA-4053-9B64-96E95D498738}"/>
              </a:ext>
            </a:extLst>
          </p:cNvPr>
          <p:cNvCxnSpPr>
            <a:cxnSpLocks/>
          </p:cNvCxnSpPr>
          <p:nvPr/>
        </p:nvCxnSpPr>
        <p:spPr>
          <a:xfrm>
            <a:off x="2460734" y="2036157"/>
            <a:ext cx="128435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1826223-8311-4C30-83F1-E3A5E162254F}"/>
              </a:ext>
            </a:extLst>
          </p:cNvPr>
          <p:cNvCxnSpPr>
            <a:cxnSpLocks/>
          </p:cNvCxnSpPr>
          <p:nvPr/>
        </p:nvCxnSpPr>
        <p:spPr>
          <a:xfrm>
            <a:off x="8914305" y="2036157"/>
            <a:ext cx="73419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4AFF7AE-98E3-46A3-A2F5-FC989759C581}"/>
              </a:ext>
            </a:extLst>
          </p:cNvPr>
          <p:cNvCxnSpPr>
            <a:cxnSpLocks/>
          </p:cNvCxnSpPr>
          <p:nvPr/>
        </p:nvCxnSpPr>
        <p:spPr>
          <a:xfrm>
            <a:off x="4199658" y="2299318"/>
            <a:ext cx="25147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695D0D4-02C8-449B-ADCD-B2365F81F9AE}"/>
              </a:ext>
            </a:extLst>
          </p:cNvPr>
          <p:cNvCxnSpPr>
            <a:cxnSpLocks/>
          </p:cNvCxnSpPr>
          <p:nvPr/>
        </p:nvCxnSpPr>
        <p:spPr>
          <a:xfrm>
            <a:off x="3377993" y="2315084"/>
            <a:ext cx="73419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92AABD1-4796-459C-B229-689A32D6FCA1}"/>
              </a:ext>
            </a:extLst>
          </p:cNvPr>
          <p:cNvCxnSpPr>
            <a:cxnSpLocks/>
          </p:cNvCxnSpPr>
          <p:nvPr/>
        </p:nvCxnSpPr>
        <p:spPr>
          <a:xfrm>
            <a:off x="4652360" y="2938297"/>
            <a:ext cx="73419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5135020-6E63-41D6-972F-9A7733CA3AC4}"/>
              </a:ext>
            </a:extLst>
          </p:cNvPr>
          <p:cNvCxnSpPr>
            <a:cxnSpLocks/>
          </p:cNvCxnSpPr>
          <p:nvPr/>
        </p:nvCxnSpPr>
        <p:spPr>
          <a:xfrm flipH="1">
            <a:off x="4384458" y="2704112"/>
            <a:ext cx="125338" cy="23418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4CF85C1E-BD9B-47D0-9099-94F7E9AA33D1}"/>
              </a:ext>
            </a:extLst>
          </p:cNvPr>
          <p:cNvCxnSpPr>
            <a:cxnSpLocks/>
          </p:cNvCxnSpPr>
          <p:nvPr/>
        </p:nvCxnSpPr>
        <p:spPr>
          <a:xfrm>
            <a:off x="7983158" y="3220715"/>
            <a:ext cx="133229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9703179A-B0EE-4F2C-B7E7-79C5600227A0}"/>
              </a:ext>
            </a:extLst>
          </p:cNvPr>
          <p:cNvCxnSpPr>
            <a:cxnSpLocks/>
          </p:cNvCxnSpPr>
          <p:nvPr/>
        </p:nvCxnSpPr>
        <p:spPr>
          <a:xfrm>
            <a:off x="4205346" y="3850607"/>
            <a:ext cx="73419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F7EA81B-0D56-41FE-B986-464DEBA547C6}"/>
              </a:ext>
            </a:extLst>
          </p:cNvPr>
          <p:cNvCxnSpPr>
            <a:cxnSpLocks/>
          </p:cNvCxnSpPr>
          <p:nvPr/>
        </p:nvCxnSpPr>
        <p:spPr>
          <a:xfrm>
            <a:off x="7248966" y="3850607"/>
            <a:ext cx="133496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BC87CDB-B741-4031-BF77-7481407C689F}"/>
              </a:ext>
            </a:extLst>
          </p:cNvPr>
          <p:cNvCxnSpPr>
            <a:cxnSpLocks/>
          </p:cNvCxnSpPr>
          <p:nvPr/>
        </p:nvCxnSpPr>
        <p:spPr>
          <a:xfrm>
            <a:off x="4602975" y="4141147"/>
            <a:ext cx="113545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47116217-7CC2-4A14-B90E-F8240A345041}"/>
              </a:ext>
            </a:extLst>
          </p:cNvPr>
          <p:cNvCxnSpPr>
            <a:cxnSpLocks/>
          </p:cNvCxnSpPr>
          <p:nvPr/>
        </p:nvCxnSpPr>
        <p:spPr>
          <a:xfrm>
            <a:off x="7744892" y="4158112"/>
            <a:ext cx="73419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D9C64DB-ADC7-4A37-A9C3-C85F5AF9E8E1}"/>
              </a:ext>
            </a:extLst>
          </p:cNvPr>
          <p:cNvCxnSpPr>
            <a:cxnSpLocks/>
          </p:cNvCxnSpPr>
          <p:nvPr/>
        </p:nvCxnSpPr>
        <p:spPr>
          <a:xfrm flipH="1">
            <a:off x="7234493" y="4022288"/>
            <a:ext cx="400050" cy="11273"/>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B3D4F34-35E6-499B-A272-F5BBC1E0736A}"/>
              </a:ext>
            </a:extLst>
          </p:cNvPr>
          <p:cNvCxnSpPr>
            <a:cxnSpLocks/>
          </p:cNvCxnSpPr>
          <p:nvPr/>
        </p:nvCxnSpPr>
        <p:spPr>
          <a:xfrm flipH="1">
            <a:off x="4387126" y="4367681"/>
            <a:ext cx="215849"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E3E86100-EC84-4CC7-BAE0-5125DDEDAE53}"/>
              </a:ext>
            </a:extLst>
          </p:cNvPr>
          <p:cNvSpPr txBox="1"/>
          <p:nvPr/>
        </p:nvSpPr>
        <p:spPr>
          <a:xfrm>
            <a:off x="3868990" y="3967571"/>
            <a:ext cx="982980" cy="400110"/>
          </a:xfrm>
          <a:prstGeom prst="rect">
            <a:avLst/>
          </a:prstGeom>
          <a:noFill/>
        </p:spPr>
        <p:txBody>
          <a:bodyPr wrap="square" rtlCol="0">
            <a:spAutoFit/>
          </a:bodyPr>
          <a:lstStyle/>
          <a:p>
            <a:pPr algn="ctr"/>
            <a:r>
              <a:rPr lang="en-GB" sz="2000" b="1" dirty="0" err="1">
                <a:solidFill>
                  <a:srgbClr val="F66400"/>
                </a:solidFill>
              </a:rPr>
              <a:t>sind</a:t>
            </a:r>
            <a:endParaRPr lang="en-GB" sz="2000" b="1" dirty="0">
              <a:solidFill>
                <a:srgbClr val="F66400"/>
              </a:solidFill>
            </a:endParaRPr>
          </a:p>
        </p:txBody>
      </p:sp>
      <p:cxnSp>
        <p:nvCxnSpPr>
          <p:cNvPr id="55" name="Straight Connector 54">
            <a:extLst>
              <a:ext uri="{FF2B5EF4-FFF2-40B4-BE49-F238E27FC236}">
                <a16:creationId xmlns:a16="http://schemas.microsoft.com/office/drawing/2014/main" id="{968DEA69-F856-4FF1-B53E-E23A1CC090A1}"/>
              </a:ext>
            </a:extLst>
          </p:cNvPr>
          <p:cNvCxnSpPr>
            <a:cxnSpLocks/>
          </p:cNvCxnSpPr>
          <p:nvPr/>
        </p:nvCxnSpPr>
        <p:spPr>
          <a:xfrm>
            <a:off x="6772652" y="4443106"/>
            <a:ext cx="95262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E03F58C-239D-424B-9C50-A3A76ADF5152}"/>
              </a:ext>
            </a:extLst>
          </p:cNvPr>
          <p:cNvCxnSpPr>
            <a:cxnSpLocks/>
          </p:cNvCxnSpPr>
          <p:nvPr/>
        </p:nvCxnSpPr>
        <p:spPr>
          <a:xfrm>
            <a:off x="6772652" y="4750257"/>
            <a:ext cx="86189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679F71DC-8444-400C-8177-980BD20C8579}"/>
              </a:ext>
            </a:extLst>
          </p:cNvPr>
          <p:cNvCxnSpPr>
            <a:cxnSpLocks/>
          </p:cNvCxnSpPr>
          <p:nvPr/>
        </p:nvCxnSpPr>
        <p:spPr>
          <a:xfrm>
            <a:off x="4017362" y="5063186"/>
            <a:ext cx="492434"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8445D9F4-A03D-44B6-86B1-E6444AA5646E}"/>
              </a:ext>
            </a:extLst>
          </p:cNvPr>
          <p:cNvCxnSpPr>
            <a:cxnSpLocks/>
          </p:cNvCxnSpPr>
          <p:nvPr/>
        </p:nvCxnSpPr>
        <p:spPr>
          <a:xfrm>
            <a:off x="7237664" y="5358064"/>
            <a:ext cx="73419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84631CB3-3669-41D4-A253-4AF79C5A6501}"/>
              </a:ext>
            </a:extLst>
          </p:cNvPr>
          <p:cNvCxnSpPr>
            <a:cxnSpLocks/>
          </p:cNvCxnSpPr>
          <p:nvPr/>
        </p:nvCxnSpPr>
        <p:spPr>
          <a:xfrm>
            <a:off x="2476500" y="5664757"/>
            <a:ext cx="155662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96B871C-3A46-455C-AAC3-84AFB6AEE736}"/>
              </a:ext>
            </a:extLst>
          </p:cNvPr>
          <p:cNvCxnSpPr>
            <a:cxnSpLocks/>
          </p:cNvCxnSpPr>
          <p:nvPr/>
        </p:nvCxnSpPr>
        <p:spPr>
          <a:xfrm>
            <a:off x="5905372" y="5678793"/>
            <a:ext cx="557596"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DF53341-15E2-4208-8C32-E69C0E03B6FE}"/>
              </a:ext>
            </a:extLst>
          </p:cNvPr>
          <p:cNvCxnSpPr>
            <a:cxnSpLocks/>
          </p:cNvCxnSpPr>
          <p:nvPr/>
        </p:nvCxnSpPr>
        <p:spPr>
          <a:xfrm>
            <a:off x="4456933" y="5963854"/>
            <a:ext cx="73419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E3D49D00-5A21-401E-B8AE-0F5BF4CFCF55}"/>
              </a:ext>
            </a:extLst>
          </p:cNvPr>
          <p:cNvCxnSpPr>
            <a:cxnSpLocks/>
          </p:cNvCxnSpPr>
          <p:nvPr/>
        </p:nvCxnSpPr>
        <p:spPr>
          <a:xfrm>
            <a:off x="2368719" y="6271540"/>
            <a:ext cx="100877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9" name="Speech Bubble: Rectangle with Corners Rounded 48">
            <a:extLst>
              <a:ext uri="{FF2B5EF4-FFF2-40B4-BE49-F238E27FC236}">
                <a16:creationId xmlns:a16="http://schemas.microsoft.com/office/drawing/2014/main" id="{85FDE0E0-2E9B-4359-9125-50557C2A5A71}"/>
              </a:ext>
            </a:extLst>
          </p:cNvPr>
          <p:cNvSpPr/>
          <p:nvPr/>
        </p:nvSpPr>
        <p:spPr>
          <a:xfrm>
            <a:off x="10301803" y="5560439"/>
            <a:ext cx="1708588" cy="645949"/>
          </a:xfrm>
          <a:prstGeom prst="wedgeRoundRectCallout">
            <a:avLst>
              <a:gd name="adj1" fmla="val -49055"/>
              <a:gd name="adj2" fmla="val -12083"/>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drücken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lang="en-GB" sz="2000" dirty="0"/>
              <a:t>– </a:t>
            </a:r>
            <a:br>
              <a:rPr lang="en-GB" sz="2000" dirty="0"/>
            </a:br>
            <a:r>
              <a:rPr lang="en-GB" sz="2000" dirty="0"/>
              <a:t>to hug</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p>
        </p:txBody>
      </p:sp>
      <p:pic>
        <p:nvPicPr>
          <p:cNvPr id="8" name="Picture 7">
            <a:extLst>
              <a:ext uri="{FF2B5EF4-FFF2-40B4-BE49-F238E27FC236}">
                <a16:creationId xmlns:a16="http://schemas.microsoft.com/office/drawing/2014/main" id="{9EFA6B73-AA6D-492E-9B70-CFDF90AE03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9859" y="136448"/>
            <a:ext cx="1375269" cy="916846"/>
          </a:xfrm>
          <a:prstGeom prst="rect">
            <a:avLst/>
          </a:prstGeom>
        </p:spPr>
      </p:pic>
      <p:cxnSp>
        <p:nvCxnSpPr>
          <p:cNvPr id="51" name="Straight Connector 50">
            <a:extLst>
              <a:ext uri="{FF2B5EF4-FFF2-40B4-BE49-F238E27FC236}">
                <a16:creationId xmlns:a16="http://schemas.microsoft.com/office/drawing/2014/main" id="{09E26D8C-E8BF-4C25-BB38-020BA3E759AC}"/>
              </a:ext>
            </a:extLst>
          </p:cNvPr>
          <p:cNvCxnSpPr>
            <a:cxnSpLocks/>
          </p:cNvCxnSpPr>
          <p:nvPr/>
        </p:nvCxnSpPr>
        <p:spPr>
          <a:xfrm flipH="1">
            <a:off x="6383198" y="2077463"/>
            <a:ext cx="125338" cy="23418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CD91977-3CBF-4B84-8CA3-6A43C3138E54}"/>
              </a:ext>
            </a:extLst>
          </p:cNvPr>
          <p:cNvSpPr txBox="1"/>
          <p:nvPr/>
        </p:nvSpPr>
        <p:spPr>
          <a:xfrm>
            <a:off x="5744314" y="1826925"/>
            <a:ext cx="1277767" cy="400110"/>
          </a:xfrm>
          <a:prstGeom prst="rect">
            <a:avLst/>
          </a:prstGeom>
          <a:noFill/>
        </p:spPr>
        <p:txBody>
          <a:bodyPr wrap="square" rtlCol="0">
            <a:spAutoFit/>
          </a:bodyPr>
          <a:lstStyle/>
          <a:p>
            <a:pPr algn="ctr"/>
            <a:r>
              <a:rPr lang="en-GB" sz="2000" b="1" dirty="0" err="1">
                <a:solidFill>
                  <a:srgbClr val="F66400"/>
                </a:solidFill>
              </a:rPr>
              <a:t>dürfen</a:t>
            </a:r>
            <a:endParaRPr lang="en-GB" sz="2000" b="1" dirty="0">
              <a:solidFill>
                <a:srgbClr val="F66400"/>
              </a:solidFill>
            </a:endParaRPr>
          </a:p>
        </p:txBody>
      </p:sp>
      <p:cxnSp>
        <p:nvCxnSpPr>
          <p:cNvPr id="56" name="Straight Connector 55">
            <a:extLst>
              <a:ext uri="{FF2B5EF4-FFF2-40B4-BE49-F238E27FC236}">
                <a16:creationId xmlns:a16="http://schemas.microsoft.com/office/drawing/2014/main" id="{B235804F-755B-4A69-B514-4A2E9915057B}"/>
              </a:ext>
            </a:extLst>
          </p:cNvPr>
          <p:cNvCxnSpPr>
            <a:cxnSpLocks/>
          </p:cNvCxnSpPr>
          <p:nvPr/>
        </p:nvCxnSpPr>
        <p:spPr>
          <a:xfrm flipH="1">
            <a:off x="8666149" y="3311197"/>
            <a:ext cx="125338" cy="23418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98FE2805-CFA9-4DC4-BD6C-A2856AD48A5B}"/>
              </a:ext>
            </a:extLst>
          </p:cNvPr>
          <p:cNvSpPr txBox="1"/>
          <p:nvPr/>
        </p:nvSpPr>
        <p:spPr>
          <a:xfrm>
            <a:off x="8721749" y="3220715"/>
            <a:ext cx="1277767" cy="400110"/>
          </a:xfrm>
          <a:prstGeom prst="rect">
            <a:avLst/>
          </a:prstGeom>
          <a:noFill/>
        </p:spPr>
        <p:txBody>
          <a:bodyPr wrap="square" rtlCol="0">
            <a:spAutoFit/>
          </a:bodyPr>
          <a:lstStyle/>
          <a:p>
            <a:pPr algn="ctr"/>
            <a:r>
              <a:rPr lang="en-GB" sz="2000" dirty="0" err="1">
                <a:solidFill>
                  <a:schemeClr val="accent5">
                    <a:lumMod val="50000"/>
                  </a:schemeClr>
                </a:solidFill>
              </a:rPr>
              <a:t>ihnen</a:t>
            </a:r>
            <a:endParaRPr lang="en-GB" sz="2000" dirty="0">
              <a:solidFill>
                <a:schemeClr val="accent5">
                  <a:lumMod val="50000"/>
                </a:schemeClr>
              </a:solidFill>
            </a:endParaRPr>
          </a:p>
        </p:txBody>
      </p:sp>
      <p:cxnSp>
        <p:nvCxnSpPr>
          <p:cNvPr id="60" name="Straight Connector 59">
            <a:extLst>
              <a:ext uri="{FF2B5EF4-FFF2-40B4-BE49-F238E27FC236}">
                <a16:creationId xmlns:a16="http://schemas.microsoft.com/office/drawing/2014/main" id="{6F1EA42A-6A4B-4CE8-ACE7-4E457B68568D}"/>
              </a:ext>
            </a:extLst>
          </p:cNvPr>
          <p:cNvCxnSpPr>
            <a:cxnSpLocks/>
          </p:cNvCxnSpPr>
          <p:nvPr/>
        </p:nvCxnSpPr>
        <p:spPr>
          <a:xfrm flipH="1">
            <a:off x="3421546" y="3923927"/>
            <a:ext cx="125338" cy="23418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26F10605-385D-46FC-8D3F-406D9CBC739D}"/>
              </a:ext>
            </a:extLst>
          </p:cNvPr>
          <p:cNvSpPr txBox="1"/>
          <p:nvPr/>
        </p:nvSpPr>
        <p:spPr>
          <a:xfrm>
            <a:off x="2816012" y="3697564"/>
            <a:ext cx="1277767" cy="369332"/>
          </a:xfrm>
          <a:prstGeom prst="rect">
            <a:avLst/>
          </a:prstGeom>
          <a:noFill/>
        </p:spPr>
        <p:txBody>
          <a:bodyPr wrap="square" rtlCol="0">
            <a:spAutoFit/>
          </a:bodyPr>
          <a:lstStyle/>
          <a:p>
            <a:pPr algn="ctr"/>
            <a:r>
              <a:rPr lang="en-GB" b="1" dirty="0" err="1">
                <a:solidFill>
                  <a:srgbClr val="F66400"/>
                </a:solidFill>
              </a:rPr>
              <a:t>werden</a:t>
            </a:r>
            <a:endParaRPr lang="en-GB" b="1" dirty="0">
              <a:solidFill>
                <a:srgbClr val="F66400"/>
              </a:solidFill>
            </a:endParaRPr>
          </a:p>
        </p:txBody>
      </p:sp>
      <p:cxnSp>
        <p:nvCxnSpPr>
          <p:cNvPr id="69" name="Straight Connector 68">
            <a:extLst>
              <a:ext uri="{FF2B5EF4-FFF2-40B4-BE49-F238E27FC236}">
                <a16:creationId xmlns:a16="http://schemas.microsoft.com/office/drawing/2014/main" id="{6CC661FA-9209-4924-B031-346954E947E8}"/>
              </a:ext>
            </a:extLst>
          </p:cNvPr>
          <p:cNvCxnSpPr>
            <a:cxnSpLocks/>
          </p:cNvCxnSpPr>
          <p:nvPr/>
        </p:nvCxnSpPr>
        <p:spPr>
          <a:xfrm>
            <a:off x="8948354" y="2615277"/>
            <a:ext cx="73419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60C7465-9359-4ECC-B161-764A15F2EB84}"/>
              </a:ext>
            </a:extLst>
          </p:cNvPr>
          <p:cNvCxnSpPr>
            <a:cxnSpLocks/>
          </p:cNvCxnSpPr>
          <p:nvPr/>
        </p:nvCxnSpPr>
        <p:spPr>
          <a:xfrm flipH="1">
            <a:off x="9281401" y="1765830"/>
            <a:ext cx="125338" cy="234185"/>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F8AD88AA-1C70-4726-9E51-B998EF408AAF}"/>
              </a:ext>
            </a:extLst>
          </p:cNvPr>
          <p:cNvSpPr txBox="1"/>
          <p:nvPr/>
        </p:nvSpPr>
        <p:spPr>
          <a:xfrm>
            <a:off x="8555369" y="1467675"/>
            <a:ext cx="1549400" cy="400110"/>
          </a:xfrm>
          <a:prstGeom prst="rect">
            <a:avLst/>
          </a:prstGeom>
          <a:noFill/>
        </p:spPr>
        <p:txBody>
          <a:bodyPr wrap="square" rtlCol="0">
            <a:spAutoFit/>
          </a:bodyPr>
          <a:lstStyle/>
          <a:p>
            <a:pPr algn="ctr"/>
            <a:r>
              <a:rPr lang="en-GB" sz="2000" b="1" dirty="0" err="1">
                <a:solidFill>
                  <a:srgbClr val="F66400"/>
                </a:solidFill>
              </a:rPr>
              <a:t>kommen</a:t>
            </a:r>
            <a:endParaRPr lang="en-GB" sz="2000" b="1" dirty="0">
              <a:solidFill>
                <a:srgbClr val="F66400"/>
              </a:solidFill>
            </a:endParaRPr>
          </a:p>
        </p:txBody>
      </p:sp>
    </p:spTree>
    <p:extLst>
      <p:ext uri="{BB962C8B-B14F-4D97-AF65-F5344CB8AC3E}">
        <p14:creationId xmlns:p14="http://schemas.microsoft.com/office/powerpoint/2010/main" val="150692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mph" presetSubtype="2" fill="hold" nodeType="clickEffect">
                                  <p:stCondLst>
                                    <p:cond delay="0"/>
                                  </p:stCondLst>
                                  <p:childTnLst>
                                    <p:animClr clrSpc="rgb" dir="cw">
                                      <p:cBhvr>
                                        <p:cTn id="10" dur="2000" fill="hold"/>
                                        <p:tgtEl>
                                          <p:spTgt spid="13"/>
                                        </p:tgtEl>
                                        <p:attrNameLst>
                                          <p:attrName>fillcolor</p:attrName>
                                        </p:attrNameLst>
                                      </p:cBhvr>
                                      <p:to>
                                        <a:srgbClr val="FFD965"/>
                                      </p:to>
                                    </p:animClr>
                                    <p:set>
                                      <p:cBhvr>
                                        <p:cTn id="11" dur="2000" fill="hold"/>
                                        <p:tgtEl>
                                          <p:spTgt spid="13"/>
                                        </p:tgtEl>
                                        <p:attrNameLst>
                                          <p:attrName>fill.type</p:attrName>
                                        </p:attrNameLst>
                                      </p:cBhvr>
                                      <p:to>
                                        <p:strVal val="solid"/>
                                      </p:to>
                                    </p:set>
                                    <p:set>
                                      <p:cBhvr>
                                        <p:cTn id="12" dur="2000" fill="hold"/>
                                        <p:tgtEl>
                                          <p:spTgt spid="13"/>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2000" fill="hold"/>
                                        <p:tgtEl>
                                          <p:spTgt spid="11"/>
                                        </p:tgtEl>
                                        <p:attrNameLst>
                                          <p:attrName>fillcolor</p:attrName>
                                        </p:attrNameLst>
                                      </p:cBhvr>
                                      <p:to>
                                        <a:srgbClr val="FFD965"/>
                                      </p:to>
                                    </p:animClr>
                                    <p:set>
                                      <p:cBhvr>
                                        <p:cTn id="25" dur="2000" fill="hold"/>
                                        <p:tgtEl>
                                          <p:spTgt spid="11"/>
                                        </p:tgtEl>
                                        <p:attrNameLst>
                                          <p:attrName>fill.type</p:attrName>
                                        </p:attrNameLst>
                                      </p:cBhvr>
                                      <p:to>
                                        <p:strVal val="solid"/>
                                      </p:to>
                                    </p:set>
                                    <p:set>
                                      <p:cBhvr>
                                        <p:cTn id="26" dur="2000" fill="hold"/>
                                        <p:tgtEl>
                                          <p:spTgt spid="11"/>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mph" presetSubtype="2" fill="hold" nodeType="clickEffect">
                                  <p:stCondLst>
                                    <p:cond delay="0"/>
                                  </p:stCondLst>
                                  <p:childTnLst>
                                    <p:animClr clrSpc="rgb" dir="cw">
                                      <p:cBhvr>
                                        <p:cTn id="34" dur="2000" fill="hold"/>
                                        <p:tgtEl>
                                          <p:spTgt spid="29"/>
                                        </p:tgtEl>
                                        <p:attrNameLst>
                                          <p:attrName>fillcolor</p:attrName>
                                        </p:attrNameLst>
                                      </p:cBhvr>
                                      <p:to>
                                        <a:srgbClr val="FFD965"/>
                                      </p:to>
                                    </p:animClr>
                                    <p:set>
                                      <p:cBhvr>
                                        <p:cTn id="35" dur="2000" fill="hold"/>
                                        <p:tgtEl>
                                          <p:spTgt spid="29"/>
                                        </p:tgtEl>
                                        <p:attrNameLst>
                                          <p:attrName>fill.type</p:attrName>
                                        </p:attrNameLst>
                                      </p:cBhvr>
                                      <p:to>
                                        <p:strVal val="solid"/>
                                      </p:to>
                                    </p:set>
                                    <p:set>
                                      <p:cBhvr>
                                        <p:cTn id="36" dur="2000" fill="hold"/>
                                        <p:tgtEl>
                                          <p:spTgt spid="29"/>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childTnLst>
                                    <p:animClr clrSpc="rgb" dir="cw">
                                      <p:cBhvr>
                                        <p:cTn id="60" dur="2000" fill="hold"/>
                                        <p:tgtEl>
                                          <p:spTgt spid="23"/>
                                        </p:tgtEl>
                                        <p:attrNameLst>
                                          <p:attrName>fillcolor</p:attrName>
                                        </p:attrNameLst>
                                      </p:cBhvr>
                                      <p:to>
                                        <a:srgbClr val="FFD965"/>
                                      </p:to>
                                    </p:animClr>
                                    <p:set>
                                      <p:cBhvr>
                                        <p:cTn id="61" dur="2000" fill="hold"/>
                                        <p:tgtEl>
                                          <p:spTgt spid="23"/>
                                        </p:tgtEl>
                                        <p:attrNameLst>
                                          <p:attrName>fill.type</p:attrName>
                                        </p:attrNameLst>
                                      </p:cBhvr>
                                      <p:to>
                                        <p:strVal val="solid"/>
                                      </p:to>
                                    </p:set>
                                    <p:set>
                                      <p:cBhvr>
                                        <p:cTn id="62" dur="2000" fill="hold"/>
                                        <p:tgtEl>
                                          <p:spTgt spid="23"/>
                                        </p:tgtEl>
                                        <p:attrNameLst>
                                          <p:attrName>fill.on</p:attrName>
                                        </p:attrNameLst>
                                      </p:cBhvr>
                                      <p:to>
                                        <p:strVal val="tru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dir="cw">
                                      <p:cBhvr>
                                        <p:cTn id="70" dur="2000" fill="hold"/>
                                        <p:tgtEl>
                                          <p:spTgt spid="17"/>
                                        </p:tgtEl>
                                        <p:attrNameLst>
                                          <p:attrName>fillcolor</p:attrName>
                                        </p:attrNameLst>
                                      </p:cBhvr>
                                      <p:to>
                                        <a:srgbClr val="FFD965"/>
                                      </p:to>
                                    </p:animClr>
                                    <p:set>
                                      <p:cBhvr>
                                        <p:cTn id="71" dur="2000" fill="hold"/>
                                        <p:tgtEl>
                                          <p:spTgt spid="17"/>
                                        </p:tgtEl>
                                        <p:attrNameLst>
                                          <p:attrName>fill.type</p:attrName>
                                        </p:attrNameLst>
                                      </p:cBhvr>
                                      <p:to>
                                        <p:strVal val="solid"/>
                                      </p:to>
                                    </p:set>
                                    <p:set>
                                      <p:cBhvr>
                                        <p:cTn id="72" dur="2000" fill="hold"/>
                                        <p:tgtEl>
                                          <p:spTgt spid="17"/>
                                        </p:tgtEl>
                                        <p:attrNameLst>
                                          <p:attrName>fill.on</p:attrName>
                                        </p:attrNameLst>
                                      </p:cBhvr>
                                      <p:to>
                                        <p:strVal val="tru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12"/>
                                        </p:tgtEl>
                                        <p:attrNameLst>
                                          <p:attrName>fillcolor</p:attrName>
                                        </p:attrNameLst>
                                      </p:cBhvr>
                                      <p:to>
                                        <a:srgbClr val="FFD965"/>
                                      </p:to>
                                    </p:animClr>
                                    <p:set>
                                      <p:cBhvr>
                                        <p:cTn id="85" dur="2000" fill="hold"/>
                                        <p:tgtEl>
                                          <p:spTgt spid="12"/>
                                        </p:tgtEl>
                                        <p:attrNameLst>
                                          <p:attrName>fill.type</p:attrName>
                                        </p:attrNameLst>
                                      </p:cBhvr>
                                      <p:to>
                                        <p:strVal val="solid"/>
                                      </p:to>
                                    </p:set>
                                    <p:set>
                                      <p:cBhvr>
                                        <p:cTn id="86" dur="2000" fill="hold"/>
                                        <p:tgtEl>
                                          <p:spTgt spid="12"/>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mph" presetSubtype="2" fill="hold" nodeType="clickEffect">
                                  <p:stCondLst>
                                    <p:cond delay="0"/>
                                  </p:stCondLst>
                                  <p:childTnLst>
                                    <p:animClr clrSpc="rgb" dir="cw">
                                      <p:cBhvr>
                                        <p:cTn id="102" dur="2000" fill="hold"/>
                                        <p:tgtEl>
                                          <p:spTgt spid="22"/>
                                        </p:tgtEl>
                                        <p:attrNameLst>
                                          <p:attrName>fillcolor</p:attrName>
                                        </p:attrNameLst>
                                      </p:cBhvr>
                                      <p:to>
                                        <a:srgbClr val="FFD965"/>
                                      </p:to>
                                    </p:animClr>
                                    <p:set>
                                      <p:cBhvr>
                                        <p:cTn id="103" dur="2000" fill="hold"/>
                                        <p:tgtEl>
                                          <p:spTgt spid="22"/>
                                        </p:tgtEl>
                                        <p:attrNameLst>
                                          <p:attrName>fill.type</p:attrName>
                                        </p:attrNameLst>
                                      </p:cBhvr>
                                      <p:to>
                                        <p:strVal val="solid"/>
                                      </p:to>
                                    </p:set>
                                    <p:set>
                                      <p:cBhvr>
                                        <p:cTn id="104" dur="2000" fill="hold"/>
                                        <p:tgtEl>
                                          <p:spTgt spid="22"/>
                                        </p:tgtEl>
                                        <p:attrNameLst>
                                          <p:attrName>fill.on</p:attrName>
                                        </p:attrNameLst>
                                      </p:cBhvr>
                                      <p:to>
                                        <p:strVal val="tru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nodeType="clickEffect">
                                  <p:stCondLst>
                                    <p:cond delay="0"/>
                                  </p:stCondLst>
                                  <p:childTnLst>
                                    <p:set>
                                      <p:cBhvr>
                                        <p:cTn id="108" dur="1" fill="hold">
                                          <p:stCondLst>
                                            <p:cond delay="0"/>
                                          </p:stCondLst>
                                        </p:cTn>
                                        <p:tgtEl>
                                          <p:spTgt spid="4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mph" presetSubtype="2" fill="hold" nodeType="clickEffect">
                                  <p:stCondLst>
                                    <p:cond delay="0"/>
                                  </p:stCondLst>
                                  <p:childTnLst>
                                    <p:animClr clrSpc="rgb" dir="cw">
                                      <p:cBhvr>
                                        <p:cTn id="112" dur="2000" fill="hold"/>
                                        <p:tgtEl>
                                          <p:spTgt spid="9"/>
                                        </p:tgtEl>
                                        <p:attrNameLst>
                                          <p:attrName>fillcolor</p:attrName>
                                        </p:attrNameLst>
                                      </p:cBhvr>
                                      <p:to>
                                        <a:srgbClr val="FFD965"/>
                                      </p:to>
                                    </p:animClr>
                                    <p:set>
                                      <p:cBhvr>
                                        <p:cTn id="113" dur="2000" fill="hold"/>
                                        <p:tgtEl>
                                          <p:spTgt spid="9"/>
                                        </p:tgtEl>
                                        <p:attrNameLst>
                                          <p:attrName>fill.type</p:attrName>
                                        </p:attrNameLst>
                                      </p:cBhvr>
                                      <p:to>
                                        <p:strVal val="solid"/>
                                      </p:to>
                                    </p:set>
                                    <p:set>
                                      <p:cBhvr>
                                        <p:cTn id="114" dur="2000" fill="hold"/>
                                        <p:tgtEl>
                                          <p:spTgt spid="9"/>
                                        </p:tgtEl>
                                        <p:attrNameLst>
                                          <p:attrName>fill.on</p:attrName>
                                        </p:attrNameLst>
                                      </p:cBhvr>
                                      <p:to>
                                        <p:strVal val="tru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60"/>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63"/>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4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mph" presetSubtype="2" fill="hold" nodeType="clickEffect">
                                  <p:stCondLst>
                                    <p:cond delay="0"/>
                                  </p:stCondLst>
                                  <p:childTnLst>
                                    <p:animClr clrSpc="rgb" dir="cw">
                                      <p:cBhvr>
                                        <p:cTn id="130" dur="2000" fill="hold"/>
                                        <p:tgtEl>
                                          <p:spTgt spid="15"/>
                                        </p:tgtEl>
                                        <p:attrNameLst>
                                          <p:attrName>fillcolor</p:attrName>
                                        </p:attrNameLst>
                                      </p:cBhvr>
                                      <p:to>
                                        <a:srgbClr val="FFD965"/>
                                      </p:to>
                                    </p:animClr>
                                    <p:set>
                                      <p:cBhvr>
                                        <p:cTn id="131" dur="2000" fill="hold"/>
                                        <p:tgtEl>
                                          <p:spTgt spid="15"/>
                                        </p:tgtEl>
                                        <p:attrNameLst>
                                          <p:attrName>fill.type</p:attrName>
                                        </p:attrNameLst>
                                      </p:cBhvr>
                                      <p:to>
                                        <p:strVal val="solid"/>
                                      </p:to>
                                    </p:set>
                                    <p:set>
                                      <p:cBhvr>
                                        <p:cTn id="132" dur="2000" fill="hold"/>
                                        <p:tgtEl>
                                          <p:spTgt spid="15"/>
                                        </p:tgtEl>
                                        <p:attrNameLst>
                                          <p:attrName>fill.on</p:attrName>
                                        </p:attrNameLst>
                                      </p:cBhvr>
                                      <p:to>
                                        <p:strVal val="tru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47"/>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mph" presetSubtype="2" fill="hold" nodeType="clickEffect">
                                  <p:stCondLst>
                                    <p:cond delay="0"/>
                                  </p:stCondLst>
                                  <p:childTnLst>
                                    <p:animClr clrSpc="rgb" dir="cw">
                                      <p:cBhvr>
                                        <p:cTn id="140" dur="2000" fill="hold"/>
                                        <p:tgtEl>
                                          <p:spTgt spid="16"/>
                                        </p:tgtEl>
                                        <p:attrNameLst>
                                          <p:attrName>fillcolor</p:attrName>
                                        </p:attrNameLst>
                                      </p:cBhvr>
                                      <p:to>
                                        <a:srgbClr val="FFD965"/>
                                      </p:to>
                                    </p:animClr>
                                    <p:set>
                                      <p:cBhvr>
                                        <p:cTn id="141" dur="2000" fill="hold"/>
                                        <p:tgtEl>
                                          <p:spTgt spid="16"/>
                                        </p:tgtEl>
                                        <p:attrNameLst>
                                          <p:attrName>fill.type</p:attrName>
                                        </p:attrNameLst>
                                      </p:cBhvr>
                                      <p:to>
                                        <p:strVal val="solid"/>
                                      </p:to>
                                    </p:set>
                                    <p:set>
                                      <p:cBhvr>
                                        <p:cTn id="142" dur="2000" fill="hold"/>
                                        <p:tgtEl>
                                          <p:spTgt spid="16"/>
                                        </p:tgtEl>
                                        <p:attrNameLst>
                                          <p:attrName>fill.on</p:attrName>
                                        </p:attrNameLst>
                                      </p:cBhvr>
                                      <p:to>
                                        <p:strVal val="tru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48"/>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52"/>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54"/>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55"/>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mph" presetSubtype="2" fill="hold" nodeType="clickEffect">
                                  <p:stCondLst>
                                    <p:cond delay="0"/>
                                  </p:stCondLst>
                                  <p:childTnLst>
                                    <p:animClr clrSpc="rgb" dir="cw">
                                      <p:cBhvr>
                                        <p:cTn id="162" dur="2000" fill="hold"/>
                                        <p:tgtEl>
                                          <p:spTgt spid="30"/>
                                        </p:tgtEl>
                                        <p:attrNameLst>
                                          <p:attrName>fillcolor</p:attrName>
                                        </p:attrNameLst>
                                      </p:cBhvr>
                                      <p:to>
                                        <a:srgbClr val="FFD965"/>
                                      </p:to>
                                    </p:animClr>
                                    <p:set>
                                      <p:cBhvr>
                                        <p:cTn id="163" dur="2000" fill="hold"/>
                                        <p:tgtEl>
                                          <p:spTgt spid="30"/>
                                        </p:tgtEl>
                                        <p:attrNameLst>
                                          <p:attrName>fill.type</p:attrName>
                                        </p:attrNameLst>
                                      </p:cBhvr>
                                      <p:to>
                                        <p:strVal val="solid"/>
                                      </p:to>
                                    </p:set>
                                    <p:set>
                                      <p:cBhvr>
                                        <p:cTn id="164" dur="2000" fill="hold"/>
                                        <p:tgtEl>
                                          <p:spTgt spid="30"/>
                                        </p:tgtEl>
                                        <p:attrNameLst>
                                          <p:attrName>fill.on</p:attrName>
                                        </p:attrNameLst>
                                      </p:cBhvr>
                                      <p:to>
                                        <p:strVal val="tru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nodeType="clickEffect">
                                  <p:stCondLst>
                                    <p:cond delay="0"/>
                                  </p:stCondLst>
                                  <p:childTnLst>
                                    <p:set>
                                      <p:cBhvr>
                                        <p:cTn id="168" dur="1" fill="hold">
                                          <p:stCondLst>
                                            <p:cond delay="0"/>
                                          </p:stCondLst>
                                        </p:cTn>
                                        <p:tgtEl>
                                          <p:spTgt spid="57"/>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mph" presetSubtype="2" fill="hold" nodeType="clickEffect">
                                  <p:stCondLst>
                                    <p:cond delay="0"/>
                                  </p:stCondLst>
                                  <p:childTnLst>
                                    <p:animClr clrSpc="rgb" dir="cw">
                                      <p:cBhvr>
                                        <p:cTn id="172" dur="2000" fill="hold"/>
                                        <p:tgtEl>
                                          <p:spTgt spid="24"/>
                                        </p:tgtEl>
                                        <p:attrNameLst>
                                          <p:attrName>fillcolor</p:attrName>
                                        </p:attrNameLst>
                                      </p:cBhvr>
                                      <p:to>
                                        <a:srgbClr val="FFD965"/>
                                      </p:to>
                                    </p:animClr>
                                    <p:set>
                                      <p:cBhvr>
                                        <p:cTn id="173" dur="2000" fill="hold"/>
                                        <p:tgtEl>
                                          <p:spTgt spid="24"/>
                                        </p:tgtEl>
                                        <p:attrNameLst>
                                          <p:attrName>fill.type</p:attrName>
                                        </p:attrNameLst>
                                      </p:cBhvr>
                                      <p:to>
                                        <p:strVal val="solid"/>
                                      </p:to>
                                    </p:set>
                                    <p:set>
                                      <p:cBhvr>
                                        <p:cTn id="174" dur="2000" fill="hold"/>
                                        <p:tgtEl>
                                          <p:spTgt spid="24"/>
                                        </p:tgtEl>
                                        <p:attrNameLst>
                                          <p:attrName>fill.on</p:attrName>
                                        </p:attrNameLst>
                                      </p:cBhvr>
                                      <p:to>
                                        <p:strVal val="tru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59"/>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1" presetClass="emph" presetSubtype="2" fill="hold" nodeType="clickEffect">
                                  <p:stCondLst>
                                    <p:cond delay="0"/>
                                  </p:stCondLst>
                                  <p:childTnLst>
                                    <p:animClr clrSpc="rgb" dir="cw">
                                      <p:cBhvr>
                                        <p:cTn id="182" dur="2000" fill="hold"/>
                                        <p:tgtEl>
                                          <p:spTgt spid="18"/>
                                        </p:tgtEl>
                                        <p:attrNameLst>
                                          <p:attrName>fillcolor</p:attrName>
                                        </p:attrNameLst>
                                      </p:cBhvr>
                                      <p:to>
                                        <a:srgbClr val="FFD965"/>
                                      </p:to>
                                    </p:animClr>
                                    <p:set>
                                      <p:cBhvr>
                                        <p:cTn id="183" dur="2000" fill="hold"/>
                                        <p:tgtEl>
                                          <p:spTgt spid="18"/>
                                        </p:tgtEl>
                                        <p:attrNameLst>
                                          <p:attrName>fill.type</p:attrName>
                                        </p:attrNameLst>
                                      </p:cBhvr>
                                      <p:to>
                                        <p:strVal val="solid"/>
                                      </p:to>
                                    </p:set>
                                    <p:set>
                                      <p:cBhvr>
                                        <p:cTn id="184" dur="2000" fill="hold"/>
                                        <p:tgtEl>
                                          <p:spTgt spid="18"/>
                                        </p:tgtEl>
                                        <p:attrNameLst>
                                          <p:attrName>fill.on</p:attrName>
                                        </p:attrNameLst>
                                      </p:cBhvr>
                                      <p:to>
                                        <p:strVal val="true"/>
                                      </p:to>
                                    </p:set>
                                  </p:childTnLst>
                                </p:cTn>
                              </p:par>
                            </p:childTnLst>
                          </p:cTn>
                        </p:par>
                      </p:childTnLst>
                    </p:cTn>
                  </p:par>
                  <p:par>
                    <p:cTn id="185" fill="hold">
                      <p:stCondLst>
                        <p:cond delay="indefinite"/>
                      </p:stCondLst>
                      <p:childTnLst>
                        <p:par>
                          <p:cTn id="186" fill="hold">
                            <p:stCondLst>
                              <p:cond delay="0"/>
                            </p:stCondLst>
                            <p:childTnLst>
                              <p:par>
                                <p:cTn id="187" presetID="1" presetClass="entr" presetSubtype="0" fill="hold" nodeType="clickEffect">
                                  <p:stCondLst>
                                    <p:cond delay="0"/>
                                  </p:stCondLst>
                                  <p:childTnLst>
                                    <p:set>
                                      <p:cBhvr>
                                        <p:cTn id="188" dur="1" fill="hold">
                                          <p:stCondLst>
                                            <p:cond delay="0"/>
                                          </p:stCondLst>
                                        </p:cTn>
                                        <p:tgtEl>
                                          <p:spTgt spid="61"/>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nodeType="clickEffect">
                                  <p:stCondLst>
                                    <p:cond delay="0"/>
                                  </p:stCondLst>
                                  <p:childTnLst>
                                    <p:set>
                                      <p:cBhvr>
                                        <p:cTn id="192" dur="1" fill="hold">
                                          <p:stCondLst>
                                            <p:cond delay="0"/>
                                          </p:stCondLst>
                                        </p:cTn>
                                        <p:tgtEl>
                                          <p:spTgt spid="62"/>
                                        </p:tgtEl>
                                        <p:attrNameLst>
                                          <p:attrName>style.visibility</p:attrName>
                                        </p:attrNameLst>
                                      </p:cBhvr>
                                      <p:to>
                                        <p:strVal val="visible"/>
                                      </p:to>
                                    </p:set>
                                  </p:childTnLst>
                                </p:cTn>
                              </p:par>
                            </p:childTnLst>
                          </p:cTn>
                        </p:par>
                      </p:childTnLst>
                    </p:cTn>
                  </p:par>
                  <p:par>
                    <p:cTn id="193" fill="hold">
                      <p:stCondLst>
                        <p:cond delay="indefinite"/>
                      </p:stCondLst>
                      <p:childTnLst>
                        <p:par>
                          <p:cTn id="194" fill="hold">
                            <p:stCondLst>
                              <p:cond delay="0"/>
                            </p:stCondLst>
                            <p:childTnLst>
                              <p:par>
                                <p:cTn id="195" presetID="1" presetClass="emph" presetSubtype="2" fill="hold" nodeType="clickEffect">
                                  <p:stCondLst>
                                    <p:cond delay="0"/>
                                  </p:stCondLst>
                                  <p:childTnLst>
                                    <p:animClr clrSpc="rgb" dir="cw">
                                      <p:cBhvr>
                                        <p:cTn id="196" dur="2000" fill="hold"/>
                                        <p:tgtEl>
                                          <p:spTgt spid="25"/>
                                        </p:tgtEl>
                                        <p:attrNameLst>
                                          <p:attrName>fillcolor</p:attrName>
                                        </p:attrNameLst>
                                      </p:cBhvr>
                                      <p:to>
                                        <a:srgbClr val="FFD965"/>
                                      </p:to>
                                    </p:animClr>
                                    <p:set>
                                      <p:cBhvr>
                                        <p:cTn id="197" dur="2000" fill="hold"/>
                                        <p:tgtEl>
                                          <p:spTgt spid="25"/>
                                        </p:tgtEl>
                                        <p:attrNameLst>
                                          <p:attrName>fill.type</p:attrName>
                                        </p:attrNameLst>
                                      </p:cBhvr>
                                      <p:to>
                                        <p:strVal val="solid"/>
                                      </p:to>
                                    </p:set>
                                    <p:set>
                                      <p:cBhvr>
                                        <p:cTn id="198" dur="2000" fill="hold"/>
                                        <p:tgtEl>
                                          <p:spTgt spid="25"/>
                                        </p:tgtEl>
                                        <p:attrNameLst>
                                          <p:attrName>fill.on</p:attrName>
                                        </p:attrNameLst>
                                      </p:cBhvr>
                                      <p:to>
                                        <p:strVal val="tru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nodeType="clickEffect">
                                  <p:stCondLst>
                                    <p:cond delay="0"/>
                                  </p:stCondLst>
                                  <p:childTnLst>
                                    <p:set>
                                      <p:cBhvr>
                                        <p:cTn id="202" dur="1" fill="hold">
                                          <p:stCondLst>
                                            <p:cond delay="0"/>
                                          </p:stCondLst>
                                        </p:cTn>
                                        <p:tgtEl>
                                          <p:spTgt spid="64"/>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mph" presetSubtype="2" fill="hold" nodeType="clickEffect">
                                  <p:stCondLst>
                                    <p:cond delay="0"/>
                                  </p:stCondLst>
                                  <p:childTnLst>
                                    <p:animClr clrSpc="rgb" dir="cw">
                                      <p:cBhvr>
                                        <p:cTn id="206" dur="2000" fill="hold"/>
                                        <p:tgtEl>
                                          <p:spTgt spid="32"/>
                                        </p:tgtEl>
                                        <p:attrNameLst>
                                          <p:attrName>fillcolor</p:attrName>
                                        </p:attrNameLst>
                                      </p:cBhvr>
                                      <p:to>
                                        <a:srgbClr val="FFD965"/>
                                      </p:to>
                                    </p:animClr>
                                    <p:set>
                                      <p:cBhvr>
                                        <p:cTn id="207" dur="2000" fill="hold"/>
                                        <p:tgtEl>
                                          <p:spTgt spid="32"/>
                                        </p:tgtEl>
                                        <p:attrNameLst>
                                          <p:attrName>fill.type</p:attrName>
                                        </p:attrNameLst>
                                      </p:cBhvr>
                                      <p:to>
                                        <p:strVal val="solid"/>
                                      </p:to>
                                    </p:set>
                                    <p:set>
                                      <p:cBhvr>
                                        <p:cTn id="208" dur="2000" fill="hold"/>
                                        <p:tgtEl>
                                          <p:spTgt spid="32"/>
                                        </p:tgtEl>
                                        <p:attrNameLst>
                                          <p:attrName>fill.on</p:attrName>
                                        </p:attrNameLst>
                                      </p:cBhvr>
                                      <p:to>
                                        <p:strVal val="true"/>
                                      </p:to>
                                    </p:set>
                                  </p:childTnLst>
                                </p:cTn>
                              </p:par>
                            </p:childTnLst>
                          </p:cTn>
                        </p:par>
                      </p:childTnLst>
                    </p:cTn>
                  </p:par>
                  <p:par>
                    <p:cTn id="209" fill="hold">
                      <p:stCondLst>
                        <p:cond delay="indefinite"/>
                      </p:stCondLst>
                      <p:childTnLst>
                        <p:par>
                          <p:cTn id="210" fill="hold">
                            <p:stCondLst>
                              <p:cond delay="0"/>
                            </p:stCondLst>
                            <p:childTnLst>
                              <p:par>
                                <p:cTn id="211" presetID="1" presetClass="entr" presetSubtype="0" fill="hold" nodeType="clickEffect">
                                  <p:stCondLst>
                                    <p:cond delay="0"/>
                                  </p:stCondLst>
                                  <p:childTnLst>
                                    <p:set>
                                      <p:cBhvr>
                                        <p:cTn id="212" dur="1" fill="hold">
                                          <p:stCondLst>
                                            <p:cond delay="0"/>
                                          </p:stCondLst>
                                        </p:cTn>
                                        <p:tgtEl>
                                          <p:spTgt spid="66"/>
                                        </p:tgtEl>
                                        <p:attrNameLst>
                                          <p:attrName>style.visibility</p:attrName>
                                        </p:attrNameLst>
                                      </p:cBhvr>
                                      <p:to>
                                        <p:strVal val="visible"/>
                                      </p:to>
                                    </p:set>
                                  </p:childTnLst>
                                </p:cTn>
                              </p:par>
                            </p:childTnLst>
                          </p:cTn>
                        </p:par>
                      </p:childTnLst>
                    </p:cTn>
                  </p:par>
                  <p:par>
                    <p:cTn id="213" fill="hold">
                      <p:stCondLst>
                        <p:cond delay="indefinite"/>
                      </p:stCondLst>
                      <p:childTnLst>
                        <p:par>
                          <p:cTn id="214" fill="hold">
                            <p:stCondLst>
                              <p:cond delay="0"/>
                            </p:stCondLst>
                            <p:childTnLst>
                              <p:par>
                                <p:cTn id="215" presetID="1" presetClass="emph" presetSubtype="2" fill="hold" nodeType="clickEffect">
                                  <p:stCondLst>
                                    <p:cond delay="0"/>
                                  </p:stCondLst>
                                  <p:childTnLst>
                                    <p:animClr clrSpc="rgb" dir="cw">
                                      <p:cBhvr>
                                        <p:cTn id="216" dur="2000" fill="hold"/>
                                        <p:tgtEl>
                                          <p:spTgt spid="10"/>
                                        </p:tgtEl>
                                        <p:attrNameLst>
                                          <p:attrName>fillcolor</p:attrName>
                                        </p:attrNameLst>
                                      </p:cBhvr>
                                      <p:to>
                                        <a:srgbClr val="FFD965"/>
                                      </p:to>
                                    </p:animClr>
                                    <p:set>
                                      <p:cBhvr>
                                        <p:cTn id="217" dur="2000" fill="hold"/>
                                        <p:tgtEl>
                                          <p:spTgt spid="10"/>
                                        </p:tgtEl>
                                        <p:attrNameLst>
                                          <p:attrName>fill.type</p:attrName>
                                        </p:attrNameLst>
                                      </p:cBhvr>
                                      <p:to>
                                        <p:strVal val="solid"/>
                                      </p:to>
                                    </p:set>
                                    <p:set>
                                      <p:cBhvr>
                                        <p:cTn id="218" dur="2000" fill="hold"/>
                                        <p:tgtEl>
                                          <p:spTgt spid="10"/>
                                        </p:tgtEl>
                                        <p:attrNameLst>
                                          <p:attrName>fill.on</p:attrName>
                                        </p:attrNameLst>
                                      </p:cBhvr>
                                      <p:to>
                                        <p:strVal val="tru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nodeType="clickEffect">
                                  <p:stCondLst>
                                    <p:cond delay="0"/>
                                  </p:stCondLst>
                                  <p:childTnLst>
                                    <p:set>
                                      <p:cBhvr>
                                        <p:cTn id="222" dur="1" fill="hold">
                                          <p:stCondLst>
                                            <p:cond delay="0"/>
                                          </p:stCondLst>
                                        </p:cTn>
                                        <p:tgtEl>
                                          <p:spTgt spid="67"/>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mph" presetSubtype="2" fill="hold" nodeType="clickEffect">
                                  <p:stCondLst>
                                    <p:cond delay="0"/>
                                  </p:stCondLst>
                                  <p:childTnLst>
                                    <p:animClr clrSpc="rgb" dir="cw">
                                      <p:cBhvr>
                                        <p:cTn id="226" dur="2000" fill="hold"/>
                                        <p:tgtEl>
                                          <p:spTgt spid="28"/>
                                        </p:tgtEl>
                                        <p:attrNameLst>
                                          <p:attrName>fillcolor</p:attrName>
                                        </p:attrNameLst>
                                      </p:cBhvr>
                                      <p:to>
                                        <a:srgbClr val="FFD965"/>
                                      </p:to>
                                    </p:animClr>
                                    <p:set>
                                      <p:cBhvr>
                                        <p:cTn id="227" dur="2000" fill="hold"/>
                                        <p:tgtEl>
                                          <p:spTgt spid="28"/>
                                        </p:tgtEl>
                                        <p:attrNameLst>
                                          <p:attrName>fill.type</p:attrName>
                                        </p:attrNameLst>
                                      </p:cBhvr>
                                      <p:to>
                                        <p:strVal val="solid"/>
                                      </p:to>
                                    </p:set>
                                    <p:set>
                                      <p:cBhvr>
                                        <p:cTn id="228" dur="2000" fill="hold"/>
                                        <p:tgtEl>
                                          <p:spTgt spid="2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3" grpId="0"/>
      <p:bldP spid="58" grpId="0"/>
      <p:bldP spid="63" grpId="0"/>
      <p:bldP spid="6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311732" cy="869950"/>
          </a:xfrm>
          <a:prstGeom prst="rect">
            <a:avLst/>
          </a:prstGeom>
        </p:spPr>
      </p:pic>
      <p:sp>
        <p:nvSpPr>
          <p:cNvPr id="4" name="Title 3"/>
          <p:cNvSpPr>
            <a:spLocks noGrp="1"/>
          </p:cNvSpPr>
          <p:nvPr>
            <p:ph type="title"/>
          </p:nvPr>
        </p:nvSpPr>
        <p:spPr>
          <a:xfrm>
            <a:off x="0" y="294041"/>
            <a:ext cx="3745089" cy="707849"/>
          </a:xfrm>
        </p:spPr>
        <p:txBody>
          <a:bodyPr>
            <a:normAutofit fontScale="90000"/>
          </a:bodyPr>
          <a:lstStyle/>
          <a:p>
            <a:r>
              <a:rPr lang="en-GB" sz="3600" b="1" dirty="0" err="1">
                <a:solidFill>
                  <a:schemeClr val="bg1"/>
                </a:solidFill>
              </a:rPr>
              <a:t>ein</a:t>
            </a:r>
            <a:r>
              <a:rPr lang="en-GB" sz="3600" b="1" dirty="0">
                <a:solidFill>
                  <a:schemeClr val="bg1"/>
                </a:solidFill>
              </a:rPr>
              <a:t> </a:t>
            </a:r>
            <a:r>
              <a:rPr lang="en-GB" sz="3600" b="1" dirty="0" err="1">
                <a:solidFill>
                  <a:schemeClr val="bg1"/>
                </a:solidFill>
              </a:rPr>
              <a:t>Wortspiel</a:t>
            </a:r>
            <a:r>
              <a:rPr lang="en-GB" sz="3600" b="1" dirty="0">
                <a:solidFill>
                  <a:schemeClr val="bg1"/>
                </a:solidFill>
              </a:rPr>
              <a:t> [7/7]</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Rounded Rectangle 12">
            <a:extLst>
              <a:ext uri="{FF2B5EF4-FFF2-40B4-BE49-F238E27FC236}">
                <a16:creationId xmlns:a16="http://schemas.microsoft.com/office/drawing/2014/main" id="{FC6844E6-F510-404E-8831-7A4DF7C3AD31}"/>
              </a:ext>
            </a:extLst>
          </p:cNvPr>
          <p:cNvSpPr/>
          <p:nvPr/>
        </p:nvSpPr>
        <p:spPr>
          <a:xfrm>
            <a:off x="9015413" y="3429000"/>
            <a:ext cx="2943787"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Freizeitaktivitäten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12">
            <a:extLst>
              <a:ext uri="{FF2B5EF4-FFF2-40B4-BE49-F238E27FC236}">
                <a16:creationId xmlns:a16="http://schemas.microsoft.com/office/drawing/2014/main" id="{9A6E7155-9D5A-4D98-B0AA-8152774BC1DC}"/>
              </a:ext>
            </a:extLst>
          </p:cNvPr>
          <p:cNvSpPr/>
          <p:nvPr/>
        </p:nvSpPr>
        <p:spPr>
          <a:xfrm>
            <a:off x="9015413" y="2516394"/>
            <a:ext cx="2943787"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Aufgaben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ounded Rectangle 12">
            <a:extLst>
              <a:ext uri="{FF2B5EF4-FFF2-40B4-BE49-F238E27FC236}">
                <a16:creationId xmlns:a16="http://schemas.microsoft.com/office/drawing/2014/main" id="{99823238-3CC9-40B9-BB9C-FF96687FC815}"/>
              </a:ext>
            </a:extLst>
          </p:cNvPr>
          <p:cNvSpPr/>
          <p:nvPr/>
        </p:nvSpPr>
        <p:spPr>
          <a:xfrm>
            <a:off x="9015413" y="5179862"/>
            <a:ext cx="2943787"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schön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2">
            <a:extLst>
              <a:ext uri="{FF2B5EF4-FFF2-40B4-BE49-F238E27FC236}">
                <a16:creationId xmlns:a16="http://schemas.microsoft.com/office/drawing/2014/main" id="{1EDED1B1-1523-449D-AE3A-2DAA28BE82BA}"/>
              </a:ext>
            </a:extLst>
          </p:cNvPr>
          <p:cNvSpPr/>
          <p:nvPr/>
        </p:nvSpPr>
        <p:spPr>
          <a:xfrm>
            <a:off x="9015413" y="4290003"/>
            <a:ext cx="2943787"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2" name="Picture 11" descr="A picture containing text, vector graphics&#10;&#10;Description automatically generated">
            <a:extLst>
              <a:ext uri="{FF2B5EF4-FFF2-40B4-BE49-F238E27FC236}">
                <a16:creationId xmlns:a16="http://schemas.microsoft.com/office/drawing/2014/main" id="{D50C70AF-0BD6-435B-B472-97EE62A25A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15951"/>
          <a:stretch/>
        </p:blipFill>
        <p:spPr>
          <a:xfrm flipH="1">
            <a:off x="7346659" y="0"/>
            <a:ext cx="1969909" cy="1760097"/>
          </a:xfrm>
          <a:prstGeom prst="rect">
            <a:avLst/>
          </a:prstGeom>
        </p:spPr>
      </p:pic>
      <p:pic>
        <p:nvPicPr>
          <p:cNvPr id="14" name="Picture 13" descr="A person with purple hair&#10;&#10;Description automatically generated with low confidence">
            <a:extLst>
              <a:ext uri="{FF2B5EF4-FFF2-40B4-BE49-F238E27FC236}">
                <a16:creationId xmlns:a16="http://schemas.microsoft.com/office/drawing/2014/main" id="{87D209CB-D092-4CD1-BECD-2F667748C05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6634"/>
          <a:stretch/>
        </p:blipFill>
        <p:spPr>
          <a:xfrm>
            <a:off x="9206181" y="6703"/>
            <a:ext cx="1525557" cy="1760097"/>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id="{E0434960-970B-46C0-A6A5-AE42AB540EFD}"/>
              </a:ext>
            </a:extLst>
          </p:cNvPr>
          <p:cNvPicPr>
            <a:picLocks noChangeAspect="1"/>
          </p:cNvPicPr>
          <p:nvPr/>
        </p:nvPicPr>
        <p:blipFill rotWithShape="1">
          <a:blip r:embed="rId4">
            <a:extLst>
              <a:ext uri="{28A0092B-C50C-407E-A947-70E740481C1C}">
                <a14:useLocalDpi xmlns:a14="http://schemas.microsoft.com/office/drawing/2010/main" val="0"/>
              </a:ext>
            </a:extLst>
          </a:blip>
          <a:srcRect t="1" b="15951"/>
          <a:stretch/>
        </p:blipFill>
        <p:spPr>
          <a:xfrm flipH="1">
            <a:off x="595464" y="2516394"/>
            <a:ext cx="3149625" cy="2814163"/>
          </a:xfrm>
          <a:prstGeom prst="rect">
            <a:avLst/>
          </a:prstGeom>
        </p:spPr>
      </p:pic>
      <p:sp>
        <p:nvSpPr>
          <p:cNvPr id="17" name="Speech Bubble: Oval 16">
            <a:extLst>
              <a:ext uri="{FF2B5EF4-FFF2-40B4-BE49-F238E27FC236}">
                <a16:creationId xmlns:a16="http://schemas.microsoft.com/office/drawing/2014/main" id="{E4B32194-4E89-4084-9EA7-2333032C0436}"/>
              </a:ext>
            </a:extLst>
          </p:cNvPr>
          <p:cNvSpPr/>
          <p:nvPr/>
        </p:nvSpPr>
        <p:spPr>
          <a:xfrm>
            <a:off x="4137060" y="2516394"/>
            <a:ext cx="4311732" cy="2814163"/>
          </a:xfrm>
          <a:prstGeom prst="wedgeEllipseCallout">
            <a:avLst>
              <a:gd name="adj1" fmla="val -68484"/>
              <a:gd name="adj2" fmla="val 465"/>
            </a:avLst>
          </a:prstGeom>
          <a:solidFill>
            <a:schemeClr val="bg1"/>
          </a:solidFill>
          <a:ln w="381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Schau</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dir</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deine</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Antworten</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an. Was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mein</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800" b="0" i="0" u="none" strike="noStrike" kern="1200" cap="none" spc="0" normalizeH="0" baseline="0" noProof="0" dirty="0" err="1">
                <a:ln>
                  <a:noFill/>
                </a:ln>
                <a:solidFill>
                  <a:srgbClr val="115076"/>
                </a:solidFill>
                <a:effectLst/>
                <a:uLnTx/>
                <a:uFillTx/>
                <a:latin typeface="Century Gothic" panose="020F0302020204030204"/>
                <a:ea typeface="+mn-ea"/>
                <a:cs typeface="+mn-cs"/>
              </a:rPr>
              <a:t>geheimes</a:t>
            </a:r>
            <a:r>
              <a:rPr kumimoji="0" lang="en-GB" sz="2800" b="0" i="0" u="none" strike="noStrike" kern="1200" cap="none" spc="0" normalizeH="0" baseline="0" noProof="0" dirty="0">
                <a:ln>
                  <a:noFill/>
                </a:ln>
                <a:solidFill>
                  <a:srgbClr val="115076"/>
                </a:solidFill>
                <a:effectLst/>
                <a:uLnTx/>
                <a:uFillTx/>
                <a:latin typeface="Century Gothic" panose="020F0302020204030204"/>
                <a:ea typeface="+mn-ea"/>
                <a:cs typeface="+mn-cs"/>
              </a:rPr>
              <a:t>* Wort?</a:t>
            </a:r>
          </a:p>
        </p:txBody>
      </p:sp>
      <p:sp>
        <p:nvSpPr>
          <p:cNvPr id="2" name="TextBox 1">
            <a:extLst>
              <a:ext uri="{FF2B5EF4-FFF2-40B4-BE49-F238E27FC236}">
                <a16:creationId xmlns:a16="http://schemas.microsoft.com/office/drawing/2014/main" id="{65918EBB-568D-42DE-96BC-CB40E5C34529}"/>
              </a:ext>
            </a:extLst>
          </p:cNvPr>
          <p:cNvSpPr txBox="1"/>
          <p:nvPr/>
        </p:nvSpPr>
        <p:spPr>
          <a:xfrm>
            <a:off x="6096000" y="5713304"/>
            <a:ext cx="29194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geheim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secret</a:t>
            </a:r>
          </a:p>
        </p:txBody>
      </p:sp>
    </p:spTree>
    <p:extLst>
      <p:ext uri="{BB962C8B-B14F-4D97-AF65-F5344CB8AC3E}">
        <p14:creationId xmlns:p14="http://schemas.microsoft.com/office/powerpoint/2010/main" val="349669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356839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Heidi in Köln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393383" y="247046"/>
            <a:ext cx="2565818" cy="4616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6013829" y="2300692"/>
            <a:ext cx="544483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Ausflug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Köln um*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Freund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durch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Stadt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dann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ins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Kino</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wichtige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hoffe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möchte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dass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Paar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will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ihn</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küssen</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seine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halten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gutes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Gefühl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sein!</a:t>
            </a:r>
          </a:p>
        </p:txBody>
      </p:sp>
      <p:sp>
        <p:nvSpPr>
          <p:cNvPr id="2" name="TextBox 1">
            <a:extLst>
              <a:ext uri="{FF2B5EF4-FFF2-40B4-BE49-F238E27FC236}">
                <a16:creationId xmlns:a16="http://schemas.microsoft.com/office/drawing/2014/main" id="{EF2E40A1-EEC9-4290-BE89-62181B234D79}"/>
              </a:ext>
            </a:extLst>
          </p:cNvPr>
          <p:cNvSpPr txBox="1"/>
          <p:nvPr/>
        </p:nvSpPr>
        <p:spPr>
          <a:xfrm>
            <a:off x="329642" y="2390260"/>
            <a:ext cx="5334956"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going on a </a:t>
            </a: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trip (1)</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to Cologne to </a:t>
            </a: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visit (3)</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friend (2)</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We are going to do a </a:t>
            </a: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tour (4)</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through the </a:t>
            </a: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city (5)</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then go to the </a:t>
            </a: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cinema (6)</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have an important </a:t>
            </a: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question (7)</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 him and I hope the </a:t>
            </a: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answer (8)</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‘yes’. I want us to become a </a:t>
            </a: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couple (9)</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 want to </a:t>
            </a: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kiss (10)</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him and hold his </a:t>
            </a: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hand (11)</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That will be a good </a:t>
            </a:r>
            <a:r>
              <a:rPr kumimoji="0" lang="en-GB"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feeling (12)</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1026" name="Picture 2" descr="Cologne, Churches, Dom, Groß St Martin, Romanesque">
            <a:extLst>
              <a:ext uri="{FF2B5EF4-FFF2-40B4-BE49-F238E27FC236}">
                <a16:creationId xmlns:a16="http://schemas.microsoft.com/office/drawing/2014/main" id="{EFA661C9-F0BE-4993-A7DE-3EA3755C853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8174" y="191050"/>
            <a:ext cx="2306630" cy="15377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E119A95-2EC3-45C8-9E94-B7551A805DD7}"/>
              </a:ext>
            </a:extLst>
          </p:cNvPr>
          <p:cNvSpPr txBox="1"/>
          <p:nvPr/>
        </p:nvSpPr>
        <p:spPr>
          <a:xfrm>
            <a:off x="329642" y="1745900"/>
            <a:ext cx="105566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Translate the gaps into German</a:t>
            </a:r>
          </a:p>
        </p:txBody>
      </p:sp>
      <p:sp>
        <p:nvSpPr>
          <p:cNvPr id="13" name="TextBox 12">
            <a:extLst>
              <a:ext uri="{FF2B5EF4-FFF2-40B4-BE49-F238E27FC236}">
                <a16:creationId xmlns:a16="http://schemas.microsoft.com/office/drawing/2014/main" id="{8EC75EAC-CF3E-43E3-80F8-E27F8652D715}"/>
              </a:ext>
            </a:extLst>
          </p:cNvPr>
          <p:cNvSpPr txBox="1"/>
          <p:nvPr/>
        </p:nvSpPr>
        <p:spPr>
          <a:xfrm>
            <a:off x="8675299" y="2361089"/>
            <a:ext cx="1122456"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66400"/>
                </a:solidFill>
                <a:effectLst/>
                <a:uLnTx/>
                <a:uFillTx/>
                <a:latin typeface="Century Gothic" panose="020F0302020204030204"/>
                <a:ea typeface="+mn-ea"/>
                <a:cs typeface="+mn-cs"/>
              </a:rPr>
              <a:t>__1__</a:t>
            </a:r>
          </a:p>
        </p:txBody>
      </p:sp>
      <p:sp>
        <p:nvSpPr>
          <p:cNvPr id="15" name="TextBox 14">
            <a:extLst>
              <a:ext uri="{FF2B5EF4-FFF2-40B4-BE49-F238E27FC236}">
                <a16:creationId xmlns:a16="http://schemas.microsoft.com/office/drawing/2014/main" id="{AE9CEC12-CFAB-4D66-8DEE-D27ADA70C5CA}"/>
              </a:ext>
            </a:extLst>
          </p:cNvPr>
          <p:cNvSpPr txBox="1"/>
          <p:nvPr/>
        </p:nvSpPr>
        <p:spPr>
          <a:xfrm>
            <a:off x="7621828" y="2729860"/>
            <a:ext cx="1122456"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66400"/>
                </a:solidFill>
                <a:effectLst/>
                <a:uLnTx/>
                <a:uFillTx/>
                <a:latin typeface="Century Gothic" panose="020F0302020204030204"/>
                <a:ea typeface="+mn-ea"/>
                <a:cs typeface="+mn-cs"/>
              </a:rPr>
              <a:t>__2__</a:t>
            </a:r>
          </a:p>
        </p:txBody>
      </p:sp>
      <p:sp>
        <p:nvSpPr>
          <p:cNvPr id="16" name="TextBox 15">
            <a:extLst>
              <a:ext uri="{FF2B5EF4-FFF2-40B4-BE49-F238E27FC236}">
                <a16:creationId xmlns:a16="http://schemas.microsoft.com/office/drawing/2014/main" id="{7C2F3349-F9BA-4EB8-AA41-0A7DAC9E40D0}"/>
              </a:ext>
            </a:extLst>
          </p:cNvPr>
          <p:cNvSpPr txBox="1"/>
          <p:nvPr/>
        </p:nvSpPr>
        <p:spPr>
          <a:xfrm>
            <a:off x="9190218" y="2722219"/>
            <a:ext cx="1493978"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66400"/>
                </a:solidFill>
                <a:effectLst/>
                <a:uLnTx/>
                <a:uFillTx/>
                <a:latin typeface="Century Gothic" panose="020F0302020204030204"/>
                <a:ea typeface="+mn-ea"/>
                <a:cs typeface="+mn-cs"/>
              </a:rPr>
              <a:t>__3__</a:t>
            </a:r>
          </a:p>
        </p:txBody>
      </p:sp>
      <p:sp>
        <p:nvSpPr>
          <p:cNvPr id="17" name="TextBox 16">
            <a:extLst>
              <a:ext uri="{FF2B5EF4-FFF2-40B4-BE49-F238E27FC236}">
                <a16:creationId xmlns:a16="http://schemas.microsoft.com/office/drawing/2014/main" id="{C02A04DC-6430-43BC-A634-85A6DCBA8E3A}"/>
              </a:ext>
            </a:extLst>
          </p:cNvPr>
          <p:cNvSpPr txBox="1"/>
          <p:nvPr/>
        </p:nvSpPr>
        <p:spPr>
          <a:xfrm>
            <a:off x="7976043" y="3120472"/>
            <a:ext cx="725969"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66400"/>
                </a:solidFill>
                <a:effectLst/>
                <a:uLnTx/>
                <a:uFillTx/>
                <a:latin typeface="Century Gothic" panose="020F0302020204030204"/>
                <a:ea typeface="+mn-ea"/>
                <a:cs typeface="+mn-cs"/>
              </a:rPr>
              <a:t>_4_</a:t>
            </a:r>
          </a:p>
        </p:txBody>
      </p:sp>
      <p:sp>
        <p:nvSpPr>
          <p:cNvPr id="18" name="TextBox 17">
            <a:extLst>
              <a:ext uri="{FF2B5EF4-FFF2-40B4-BE49-F238E27FC236}">
                <a16:creationId xmlns:a16="http://schemas.microsoft.com/office/drawing/2014/main" id="{7377FD1F-C561-4012-87EC-23C91373E9CF}"/>
              </a:ext>
            </a:extLst>
          </p:cNvPr>
          <p:cNvSpPr txBox="1"/>
          <p:nvPr/>
        </p:nvSpPr>
        <p:spPr>
          <a:xfrm>
            <a:off x="10168507" y="3062780"/>
            <a:ext cx="927675"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66400"/>
                </a:solidFill>
                <a:effectLst/>
                <a:uLnTx/>
                <a:uFillTx/>
                <a:latin typeface="Century Gothic" panose="020F0302020204030204"/>
                <a:ea typeface="+mn-ea"/>
                <a:cs typeface="+mn-cs"/>
              </a:rPr>
              <a:t>__5__</a:t>
            </a:r>
          </a:p>
        </p:txBody>
      </p:sp>
      <p:sp>
        <p:nvSpPr>
          <p:cNvPr id="19" name="TextBox 18">
            <a:extLst>
              <a:ext uri="{FF2B5EF4-FFF2-40B4-BE49-F238E27FC236}">
                <a16:creationId xmlns:a16="http://schemas.microsoft.com/office/drawing/2014/main" id="{B04B46C0-5260-4C2C-9FA4-2EE81DB19888}"/>
              </a:ext>
            </a:extLst>
          </p:cNvPr>
          <p:cNvSpPr txBox="1"/>
          <p:nvPr/>
        </p:nvSpPr>
        <p:spPr>
          <a:xfrm>
            <a:off x="9386507" y="3430577"/>
            <a:ext cx="813069"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66400"/>
                </a:solidFill>
                <a:effectLst/>
                <a:uLnTx/>
                <a:uFillTx/>
                <a:latin typeface="Century Gothic" panose="020F0302020204030204"/>
                <a:ea typeface="+mn-ea"/>
                <a:cs typeface="+mn-cs"/>
              </a:rPr>
              <a:t>__6__</a:t>
            </a:r>
          </a:p>
        </p:txBody>
      </p:sp>
      <p:sp>
        <p:nvSpPr>
          <p:cNvPr id="20" name="TextBox 19">
            <a:extLst>
              <a:ext uri="{FF2B5EF4-FFF2-40B4-BE49-F238E27FC236}">
                <a16:creationId xmlns:a16="http://schemas.microsoft.com/office/drawing/2014/main" id="{C46A730A-3DE6-4FE9-B5BB-97FD826F7C72}"/>
              </a:ext>
            </a:extLst>
          </p:cNvPr>
          <p:cNvSpPr txBox="1"/>
          <p:nvPr/>
        </p:nvSpPr>
        <p:spPr>
          <a:xfrm>
            <a:off x="9494773" y="3806037"/>
            <a:ext cx="927675"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66400"/>
                </a:solidFill>
                <a:effectLst/>
                <a:uLnTx/>
                <a:uFillTx/>
                <a:latin typeface="Century Gothic" panose="020F0302020204030204"/>
                <a:ea typeface="+mn-ea"/>
                <a:cs typeface="+mn-cs"/>
              </a:rPr>
              <a:t>__7__</a:t>
            </a:r>
          </a:p>
        </p:txBody>
      </p:sp>
      <p:sp>
        <p:nvSpPr>
          <p:cNvPr id="21" name="TextBox 20">
            <a:extLst>
              <a:ext uri="{FF2B5EF4-FFF2-40B4-BE49-F238E27FC236}">
                <a16:creationId xmlns:a16="http://schemas.microsoft.com/office/drawing/2014/main" id="{2B023334-7D74-420C-A85C-D2F6453D28C4}"/>
              </a:ext>
            </a:extLst>
          </p:cNvPr>
          <p:cNvSpPr txBox="1"/>
          <p:nvPr/>
        </p:nvSpPr>
        <p:spPr>
          <a:xfrm>
            <a:off x="9969501" y="4154372"/>
            <a:ext cx="1413582"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66400"/>
                </a:solidFill>
                <a:effectLst/>
                <a:uLnTx/>
                <a:uFillTx/>
                <a:latin typeface="Century Gothic" panose="020F0302020204030204"/>
                <a:ea typeface="+mn-ea"/>
                <a:cs typeface="+mn-cs"/>
              </a:rPr>
              <a:t>__8__</a:t>
            </a:r>
          </a:p>
        </p:txBody>
      </p:sp>
      <p:sp>
        <p:nvSpPr>
          <p:cNvPr id="22" name="TextBox 21">
            <a:extLst>
              <a:ext uri="{FF2B5EF4-FFF2-40B4-BE49-F238E27FC236}">
                <a16:creationId xmlns:a16="http://schemas.microsoft.com/office/drawing/2014/main" id="{114FDD82-5B48-4AC0-9B17-CAB3A9ECF3A5}"/>
              </a:ext>
            </a:extLst>
          </p:cNvPr>
          <p:cNvSpPr txBox="1"/>
          <p:nvPr/>
        </p:nvSpPr>
        <p:spPr>
          <a:xfrm>
            <a:off x="5847090" y="4908450"/>
            <a:ext cx="1020403" cy="36877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66400"/>
                </a:solidFill>
                <a:effectLst/>
                <a:uLnTx/>
                <a:uFillTx/>
                <a:latin typeface="Century Gothic" panose="020F0302020204030204"/>
                <a:ea typeface="+mn-ea"/>
                <a:cs typeface="+mn-cs"/>
              </a:rPr>
              <a:t>__9__</a:t>
            </a:r>
          </a:p>
        </p:txBody>
      </p:sp>
      <p:sp>
        <p:nvSpPr>
          <p:cNvPr id="23" name="TextBox 22">
            <a:extLst>
              <a:ext uri="{FF2B5EF4-FFF2-40B4-BE49-F238E27FC236}">
                <a16:creationId xmlns:a16="http://schemas.microsoft.com/office/drawing/2014/main" id="{C5D8DF6A-4031-4235-9C2A-51A1F57B5860}"/>
              </a:ext>
            </a:extLst>
          </p:cNvPr>
          <p:cNvSpPr txBox="1"/>
          <p:nvPr/>
        </p:nvSpPr>
        <p:spPr>
          <a:xfrm>
            <a:off x="9735531" y="4908451"/>
            <a:ext cx="1020403" cy="36877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66400"/>
                </a:solidFill>
                <a:effectLst/>
                <a:uLnTx/>
                <a:uFillTx/>
                <a:latin typeface="Century Gothic" panose="020F0302020204030204"/>
                <a:ea typeface="+mn-ea"/>
                <a:cs typeface="+mn-cs"/>
              </a:rPr>
              <a:t>__10__</a:t>
            </a:r>
          </a:p>
        </p:txBody>
      </p:sp>
      <p:sp>
        <p:nvSpPr>
          <p:cNvPr id="24" name="TextBox 23">
            <a:extLst>
              <a:ext uri="{FF2B5EF4-FFF2-40B4-BE49-F238E27FC236}">
                <a16:creationId xmlns:a16="http://schemas.microsoft.com/office/drawing/2014/main" id="{BF76852A-5BFB-42B6-B0E8-4D19F3D156CA}"/>
              </a:ext>
            </a:extLst>
          </p:cNvPr>
          <p:cNvSpPr txBox="1"/>
          <p:nvPr/>
        </p:nvSpPr>
        <p:spPr>
          <a:xfrm>
            <a:off x="7570224" y="5240811"/>
            <a:ext cx="921083" cy="36877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66400"/>
                </a:solidFill>
                <a:effectLst/>
                <a:uLnTx/>
                <a:uFillTx/>
                <a:latin typeface="Century Gothic" panose="020F0302020204030204"/>
                <a:ea typeface="+mn-ea"/>
                <a:cs typeface="+mn-cs"/>
              </a:rPr>
              <a:t>__11__</a:t>
            </a:r>
          </a:p>
        </p:txBody>
      </p:sp>
      <p:sp>
        <p:nvSpPr>
          <p:cNvPr id="25" name="TextBox 24">
            <a:extLst>
              <a:ext uri="{FF2B5EF4-FFF2-40B4-BE49-F238E27FC236}">
                <a16:creationId xmlns:a16="http://schemas.microsoft.com/office/drawing/2014/main" id="{F20F1EF8-D5F6-4323-8303-AEEEC6546C76}"/>
              </a:ext>
            </a:extLst>
          </p:cNvPr>
          <p:cNvSpPr txBox="1"/>
          <p:nvPr/>
        </p:nvSpPr>
        <p:spPr>
          <a:xfrm>
            <a:off x="7470090" y="5630862"/>
            <a:ext cx="1067190" cy="36877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dirty="0">
                <a:solidFill>
                  <a:srgbClr val="F66400"/>
                </a:solidFill>
                <a:latin typeface="Century Gothic" panose="020F0302020204030204"/>
              </a:rPr>
              <a:t>__</a:t>
            </a:r>
            <a:r>
              <a:rPr kumimoji="0" lang="en-GB" sz="1800" b="1" i="0" u="none" strike="noStrike" kern="1200" cap="none" spc="0" normalizeH="0" baseline="0" noProof="0" dirty="0">
                <a:ln>
                  <a:noFill/>
                </a:ln>
                <a:solidFill>
                  <a:srgbClr val="F66400"/>
                </a:solidFill>
                <a:effectLst/>
                <a:uLnTx/>
                <a:uFillTx/>
                <a:latin typeface="Century Gothic" panose="020F0302020204030204"/>
                <a:ea typeface="+mn-ea"/>
                <a:cs typeface="+mn-cs"/>
              </a:rPr>
              <a:t>12__</a:t>
            </a:r>
          </a:p>
        </p:txBody>
      </p:sp>
      <p:pic>
        <p:nvPicPr>
          <p:cNvPr id="8" name="Picture 7" descr="A picture containing text&#10;&#10;Description automatically generated">
            <a:extLst>
              <a:ext uri="{FF2B5EF4-FFF2-40B4-BE49-F238E27FC236}">
                <a16:creationId xmlns:a16="http://schemas.microsoft.com/office/drawing/2014/main" id="{44C3C208-E1C4-4C44-867F-C783EB09F8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41490"/>
          <a:stretch/>
        </p:blipFill>
        <p:spPr>
          <a:xfrm flipH="1">
            <a:off x="2795652" y="101482"/>
            <a:ext cx="1848564" cy="1338706"/>
          </a:xfrm>
          <a:prstGeom prst="rect">
            <a:avLst/>
          </a:prstGeom>
        </p:spPr>
      </p:pic>
      <p:sp>
        <p:nvSpPr>
          <p:cNvPr id="26" name="Speech Bubble: Rectangle with Corners Rounded 1">
            <a:extLst>
              <a:ext uri="{FF2B5EF4-FFF2-40B4-BE49-F238E27FC236}">
                <a16:creationId xmlns:a16="http://schemas.microsoft.com/office/drawing/2014/main" id="{D08B165A-2268-4F3E-AA5A-4A9F0F1329A9}"/>
              </a:ext>
            </a:extLst>
          </p:cNvPr>
          <p:cNvSpPr/>
          <p:nvPr/>
        </p:nvSpPr>
        <p:spPr>
          <a:xfrm>
            <a:off x="6394804" y="188084"/>
            <a:ext cx="5595159" cy="1041253"/>
          </a:xfrm>
          <a:prstGeom prst="wedgeRoundRectCallout">
            <a:avLst>
              <a:gd name="adj1" fmla="val -59584"/>
              <a:gd name="adj2" fmla="val -1978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Köln </a:t>
            </a:r>
            <a:r>
              <a:rPr lang="en-GB" sz="2000" noProof="0" dirty="0" err="1"/>
              <a:t>ist</a:t>
            </a:r>
            <a:r>
              <a:rPr lang="en-GB" sz="2000" noProof="0" dirty="0"/>
              <a:t> </a:t>
            </a:r>
            <a:r>
              <a:rPr lang="en-GB" sz="2000" i="1" noProof="0" dirty="0"/>
              <a:t>Cologne </a:t>
            </a:r>
            <a:r>
              <a:rPr lang="en-GB" sz="2000" noProof="0" dirty="0"/>
              <a:t>auf </a:t>
            </a:r>
            <a:r>
              <a:rPr lang="en-GB" sz="2000" noProof="0" dirty="0" err="1"/>
              <a:t>Englisch</a:t>
            </a:r>
            <a:r>
              <a:rPr lang="en-GB" sz="2000" noProof="0" dirty="0"/>
              <a:t>. </a:t>
            </a:r>
            <a:br>
              <a:rPr lang="en-GB" sz="2000" noProof="0" dirty="0"/>
            </a:br>
            <a:r>
              <a:rPr lang="en-GB" sz="2000" noProof="0" dirty="0"/>
              <a:t>Köln </a:t>
            </a:r>
            <a:r>
              <a:rPr lang="en-GB" sz="2000" noProof="0" dirty="0" err="1"/>
              <a:t>ist</a:t>
            </a:r>
            <a:r>
              <a:rPr lang="en-GB" sz="2000" noProof="0" dirty="0"/>
              <a:t> </a:t>
            </a:r>
            <a:r>
              <a:rPr lang="en-GB" sz="2000" noProof="0" dirty="0" err="1"/>
              <a:t>eine</a:t>
            </a:r>
            <a:r>
              <a:rPr lang="en-GB" sz="2000" noProof="0" dirty="0"/>
              <a:t> Stadt </a:t>
            </a:r>
            <a:r>
              <a:rPr lang="en-GB" sz="2000" noProof="0" dirty="0" err="1"/>
              <a:t>im</a:t>
            </a:r>
            <a:r>
              <a:rPr lang="en-GB" sz="2000" noProof="0" dirty="0"/>
              <a:t> </a:t>
            </a:r>
            <a:r>
              <a:rPr lang="en-GB" sz="2000" noProof="0" dirty="0" err="1"/>
              <a:t>Bundesland</a:t>
            </a:r>
            <a:r>
              <a:rPr lang="en-GB" sz="2000" noProof="0" dirty="0"/>
              <a:t> Nordrhein-Westfalen. </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sp>
        <p:nvSpPr>
          <p:cNvPr id="27" name="Speech Bubble: Rectangle with Corners Rounded 1">
            <a:extLst>
              <a:ext uri="{FF2B5EF4-FFF2-40B4-BE49-F238E27FC236}">
                <a16:creationId xmlns:a16="http://schemas.microsoft.com/office/drawing/2014/main" id="{F73F986F-DED9-42A0-9F35-8F92AC01A1C6}"/>
              </a:ext>
            </a:extLst>
          </p:cNvPr>
          <p:cNvSpPr/>
          <p:nvPr/>
        </p:nvSpPr>
        <p:spPr>
          <a:xfrm>
            <a:off x="8993296" y="1484135"/>
            <a:ext cx="3040810" cy="650158"/>
          </a:xfrm>
          <a:prstGeom prst="wedgeRoundRectCallout">
            <a:avLst>
              <a:gd name="adj1" fmla="val -48457"/>
              <a:gd name="adj2" fmla="val -1978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t>* </a:t>
            </a:r>
            <a:r>
              <a:rPr lang="en-GB" sz="2000" b="1" dirty="0"/>
              <a:t>um</a:t>
            </a:r>
            <a:r>
              <a:rPr lang="en-GB" sz="2000" dirty="0"/>
              <a:t> … </a:t>
            </a:r>
            <a:r>
              <a:rPr lang="en-GB" sz="2000" b="1" dirty="0" err="1"/>
              <a:t>zu</a:t>
            </a:r>
            <a:r>
              <a:rPr lang="en-GB" sz="2000" dirty="0"/>
              <a:t> </a:t>
            </a:r>
            <a:r>
              <a:rPr lang="en-GB" sz="2000" dirty="0" err="1"/>
              <a:t>besuchen</a:t>
            </a:r>
            <a:r>
              <a:rPr lang="en-GB" sz="2000" dirty="0"/>
              <a:t> – </a:t>
            </a:r>
            <a:br>
              <a:rPr lang="en-GB" sz="2000" dirty="0"/>
            </a:br>
            <a:r>
              <a:rPr lang="en-GB" sz="2000" b="1" dirty="0"/>
              <a:t>in order to </a:t>
            </a:r>
            <a:r>
              <a:rPr lang="en-GB" sz="2000" dirty="0"/>
              <a:t>visit</a:t>
            </a:r>
            <a:endParaRPr kumimoji="0" lang="en-GB" sz="2400" i="1" u="none" strike="noStrike" kern="1200" cap="none" spc="0" normalizeH="0" baseline="0" noProof="0" dirty="0">
              <a:ln>
                <a:noFill/>
              </a:ln>
              <a:solidFill>
                <a:prstClr val="white"/>
              </a:solidFill>
              <a:effectLst/>
              <a:uLnTx/>
              <a:uFillTx/>
              <a:latin typeface="Century Gothic" panose="020F0302020204030204"/>
            </a:endParaRPr>
          </a:p>
        </p:txBody>
      </p:sp>
      <p:pic>
        <p:nvPicPr>
          <p:cNvPr id="7" name="Picture 6">
            <a:extLst>
              <a:ext uri="{FF2B5EF4-FFF2-40B4-BE49-F238E27FC236}">
                <a16:creationId xmlns:a16="http://schemas.microsoft.com/office/drawing/2014/main" id="{724CF215-A4BC-43BE-A33C-CAEC036643DA}"/>
              </a:ext>
            </a:extLst>
          </p:cNvPr>
          <p:cNvPicPr>
            <a:picLocks noChangeAspect="1"/>
          </p:cNvPicPr>
          <p:nvPr/>
        </p:nvPicPr>
        <p:blipFill>
          <a:blip r:embed="rId6"/>
          <a:stretch>
            <a:fillRect/>
          </a:stretch>
        </p:blipFill>
        <p:spPr>
          <a:xfrm>
            <a:off x="6166882" y="902357"/>
            <a:ext cx="887834" cy="1051361"/>
          </a:xfrm>
          <a:prstGeom prst="rect">
            <a:avLst/>
          </a:prstGeom>
        </p:spPr>
      </p:pic>
    </p:spTree>
    <p:extLst>
      <p:ext uri="{BB962C8B-B14F-4D97-AF65-F5344CB8AC3E}">
        <p14:creationId xmlns:p14="http://schemas.microsoft.com/office/powerpoint/2010/main" val="253966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4446270" cy="869950"/>
          </a:xfrm>
          <a:prstGeom prst="rect">
            <a:avLst/>
          </a:prstGeom>
        </p:spPr>
      </p:pic>
      <p:sp>
        <p:nvSpPr>
          <p:cNvPr id="4" name="Title 3"/>
          <p:cNvSpPr>
            <a:spLocks noGrp="1"/>
          </p:cNvSpPr>
          <p:nvPr>
            <p:ph type="title"/>
          </p:nvPr>
        </p:nvSpPr>
        <p:spPr>
          <a:xfrm>
            <a:off x="0" y="294041"/>
            <a:ext cx="4867419" cy="707849"/>
          </a:xfrm>
        </p:spPr>
        <p:txBody>
          <a:bodyPr>
            <a:normAutofit/>
          </a:bodyPr>
          <a:lstStyle/>
          <a:p>
            <a:r>
              <a:rPr lang="en-GB" sz="3600" b="1" dirty="0">
                <a:solidFill>
                  <a:schemeClr val="bg1"/>
                </a:solidFill>
              </a:rPr>
              <a:t>das </a:t>
            </a:r>
            <a:r>
              <a:rPr lang="en-GB" sz="3600" b="1" dirty="0" err="1">
                <a:solidFill>
                  <a:schemeClr val="bg1"/>
                </a:solidFill>
              </a:rPr>
              <a:t>Perfekt</a:t>
            </a:r>
            <a:r>
              <a:rPr lang="en-GB" sz="3600" b="1" dirty="0">
                <a:solidFill>
                  <a:schemeClr val="bg1"/>
                </a:solidFill>
              </a:rPr>
              <a:t> [1/3]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187834"/>
            <a:ext cx="11888834" cy="830997"/>
          </a:xfrm>
          <a:prstGeom prst="rect">
            <a:avLst/>
          </a:prstGeom>
          <a:noFill/>
        </p:spPr>
        <p:txBody>
          <a:bodyPr wrap="square" rtlCol="0">
            <a:spAutoFit/>
          </a:bodyPr>
          <a:lstStyle/>
          <a:p>
            <a:pPr lvl="0" hangingPunct="0">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Remember – we use the present</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tense of </a:t>
            </a:r>
            <a:r>
              <a:rPr kumimoji="0" lang="en-US" sz="2400" b="1" i="1" u="none" strike="noStrike" kern="1400" cap="none" spc="0" normalizeH="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haben</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together with a past participle to mean ‘have done’ or ‘did’:</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EA9EAAF4-DC12-C34F-B372-8EBCA80676C4}"/>
              </a:ext>
            </a:extLst>
          </p:cNvPr>
          <p:cNvSpPr txBox="1"/>
          <p:nvPr/>
        </p:nvSpPr>
        <p:spPr>
          <a:xfrm>
            <a:off x="151583" y="3792997"/>
            <a:ext cx="5061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Du </a:t>
            </a:r>
            <a:r>
              <a:rPr lang="en-GB" sz="2400" b="1" noProof="0" dirty="0">
                <a:solidFill>
                  <a:srgbClr val="ED7D31"/>
                </a:solidFill>
                <a:latin typeface="Century Gothic" panose="020B0502020202020204" pitchFamily="34" charset="0"/>
              </a:rPr>
              <a:t>hast</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deine</a:t>
            </a:r>
            <a:r>
              <a:rPr kumimoji="0" lang="en-GB" sz="2400" b="0" i="0" u="none" strike="noStrike" kern="1200" cap="none" spc="0" normalizeH="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104F75"/>
                </a:solidFill>
                <a:effectLst/>
                <a:uLnTx/>
                <a:uFillTx/>
                <a:latin typeface="Century Gothic" panose="020B0502020202020204" pitchFamily="34" charset="0"/>
                <a:ea typeface="+mn-ea"/>
                <a:cs typeface="+mn-cs"/>
              </a:rPr>
              <a:t>Tante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besuch</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F5C52488-1C0A-6E4A-84A9-6207AE573AB4}"/>
              </a:ext>
            </a:extLst>
          </p:cNvPr>
          <p:cNvSpPr txBox="1"/>
          <p:nvPr/>
        </p:nvSpPr>
        <p:spPr>
          <a:xfrm>
            <a:off x="4631858" y="3792998"/>
            <a:ext cx="8040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You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visited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your aunt. / You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visited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your aunt.</a:t>
            </a:r>
          </a:p>
        </p:txBody>
      </p:sp>
      <p:sp>
        <p:nvSpPr>
          <p:cNvPr id="12" name="TextBox 11">
            <a:extLst>
              <a:ext uri="{FF2B5EF4-FFF2-40B4-BE49-F238E27FC236}">
                <a16:creationId xmlns:a16="http://schemas.microsoft.com/office/drawing/2014/main" id="{B7307C93-EB77-9142-96E0-FD8B5CE3BB55}"/>
              </a:ext>
            </a:extLst>
          </p:cNvPr>
          <p:cNvSpPr txBox="1"/>
          <p:nvPr/>
        </p:nvSpPr>
        <p:spPr>
          <a:xfrm>
            <a:off x="143838" y="1988103"/>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lang="en-GB" sz="2400" b="1" dirty="0" err="1">
                <a:solidFill>
                  <a:srgbClr val="ED7D31"/>
                </a:solidFill>
                <a:latin typeface="Century Gothic" panose="020B0502020202020204" pitchFamily="34" charset="0"/>
              </a:rPr>
              <a:t>habe</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viel</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Sport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mach</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t</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0FEC3E0-0B68-7C47-BA54-06A26888F8E9}"/>
              </a:ext>
            </a:extLst>
          </p:cNvPr>
          <p:cNvSpPr txBox="1"/>
          <p:nvPr/>
        </p:nvSpPr>
        <p:spPr>
          <a:xfrm>
            <a:off x="4788910" y="1982566"/>
            <a:ext cx="78832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done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lots of sport. / I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did</a:t>
            </a:r>
            <a:r>
              <a:rPr kumimoji="0" lang="en-GB" sz="2400" b="0" i="1"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lots of</a:t>
            </a:r>
            <a:r>
              <a:rPr kumimoji="0" lang="en-GB" sz="2400" b="0" i="1" u="none" strike="noStrike" kern="1200" cap="none" spc="0" normalizeH="0" noProof="0" dirty="0">
                <a:ln>
                  <a:noFill/>
                </a:ln>
                <a:solidFill>
                  <a:srgbClr val="104F75"/>
                </a:solidFill>
                <a:effectLst/>
                <a:uLnTx/>
                <a:uFillTx/>
                <a:latin typeface="Century Gothic" panose="020B0502020202020204" pitchFamily="34" charset="0"/>
                <a:ea typeface="+mn-ea"/>
                <a:cs typeface="+mn-cs"/>
              </a:rPr>
              <a:t> </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sport.</a:t>
            </a:r>
          </a:p>
        </p:txBody>
      </p:sp>
      <p:sp>
        <p:nvSpPr>
          <p:cNvPr id="20" name="Speech Bubble: Rectangle with Corners Rounded 1">
            <a:extLst>
              <a:ext uri="{FF2B5EF4-FFF2-40B4-BE49-F238E27FC236}">
                <a16:creationId xmlns:a16="http://schemas.microsoft.com/office/drawing/2014/main" id="{9038D4C3-AA8C-9A44-B6E9-62F6B9D725BB}"/>
              </a:ext>
            </a:extLst>
          </p:cNvPr>
          <p:cNvSpPr/>
          <p:nvPr/>
        </p:nvSpPr>
        <p:spPr>
          <a:xfrm>
            <a:off x="8033112" y="2445266"/>
            <a:ext cx="3194845" cy="707850"/>
          </a:xfrm>
          <a:prstGeom prst="wedgeRoundRectCallout">
            <a:avLst>
              <a:gd name="adj1" fmla="val -59584"/>
              <a:gd name="adj2" fmla="val -1978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Remember: the stem = infinitive minus the –</a:t>
            </a:r>
            <a:r>
              <a:rPr lang="en-GB" sz="2000" noProof="0" dirty="0" err="1"/>
              <a:t>en</a:t>
            </a:r>
            <a:r>
              <a:rPr lang="en-GB" sz="2000" noProof="0" dirty="0"/>
              <a:t>.</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sp>
        <p:nvSpPr>
          <p:cNvPr id="25" name="TextBox 24">
            <a:extLst>
              <a:ext uri="{FF2B5EF4-FFF2-40B4-BE49-F238E27FC236}">
                <a16:creationId xmlns:a16="http://schemas.microsoft.com/office/drawing/2014/main" id="{CBBF0AA1-4CDD-4337-B42B-534031E03C92}"/>
              </a:ext>
            </a:extLst>
          </p:cNvPr>
          <p:cNvSpPr txBox="1"/>
          <p:nvPr/>
        </p:nvSpPr>
        <p:spPr>
          <a:xfrm>
            <a:off x="143838" y="2505684"/>
            <a:ext cx="7617132" cy="461665"/>
          </a:xfrm>
          <a:prstGeom prst="rect">
            <a:avLst/>
          </a:prstGeom>
          <a:noFill/>
        </p:spPr>
        <p:txBody>
          <a:bodyPr wrap="square" rtlCol="0">
            <a:spAutoFit/>
          </a:bodyPr>
          <a:lstStyle/>
          <a:p>
            <a:pPr lvl="0" hangingPunct="0">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The</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past participle of m</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any verbs is:</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1" i="0" u="none" strike="noStrike" kern="1400" cap="none" spc="0" normalizeH="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stem + </a:t>
            </a:r>
            <a:r>
              <a:rPr kumimoji="0" lang="en-US" sz="2400" b="1"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t</a:t>
            </a:r>
            <a:r>
              <a:rPr kumimoji="0" lang="en-US" sz="2400" b="0" i="0" u="none" strike="noStrike" kern="1400" cap="none" spc="0" normalizeH="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6" name="TextBox 25">
            <a:extLst>
              <a:ext uri="{FF2B5EF4-FFF2-40B4-BE49-F238E27FC236}">
                <a16:creationId xmlns:a16="http://schemas.microsoft.com/office/drawing/2014/main" id="{B2072E01-1E2C-4059-9F71-B6AE7F5668F1}"/>
              </a:ext>
            </a:extLst>
          </p:cNvPr>
          <p:cNvSpPr txBox="1"/>
          <p:nvPr/>
        </p:nvSpPr>
        <p:spPr>
          <a:xfrm>
            <a:off x="151583" y="3151225"/>
            <a:ext cx="11888834" cy="461665"/>
          </a:xfrm>
          <a:prstGeom prst="rect">
            <a:avLst/>
          </a:prstGeom>
          <a:noFill/>
        </p:spPr>
        <p:txBody>
          <a:bodyPr wrap="square" rtlCol="0">
            <a:spAutoFit/>
          </a:bodyPr>
          <a:lstStyle/>
          <a:p>
            <a:pPr lvl="0" hangingPunct="0">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Verbs that start with prefixes </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be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and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er</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do not add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7" name="TextBox 26">
            <a:extLst>
              <a:ext uri="{FF2B5EF4-FFF2-40B4-BE49-F238E27FC236}">
                <a16:creationId xmlns:a16="http://schemas.microsoft.com/office/drawing/2014/main" id="{57C0EE0E-769D-4BCA-86EA-229111EC801E}"/>
              </a:ext>
            </a:extLst>
          </p:cNvPr>
          <p:cNvSpPr txBox="1"/>
          <p:nvPr/>
        </p:nvSpPr>
        <p:spPr>
          <a:xfrm>
            <a:off x="139067" y="4371158"/>
            <a:ext cx="41014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Sie </a:t>
            </a:r>
            <a:r>
              <a:rPr lang="en-GB" sz="2400" b="1" noProof="0" dirty="0">
                <a:solidFill>
                  <a:srgbClr val="ED7D31"/>
                </a:solidFill>
                <a:latin typeface="Century Gothic" panose="020B0502020202020204" pitchFamily="34" charset="0"/>
              </a:rPr>
              <a:t>hat</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viel</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Geld </a:t>
            </a:r>
            <a:r>
              <a:rPr lang="en-GB" sz="2400" dirty="0" err="1">
                <a:solidFill>
                  <a:srgbClr val="104F75"/>
                </a:solidFill>
                <a:latin typeface="Century Gothic" panose="020B0502020202020204" pitchFamily="34" charset="0"/>
              </a:rPr>
              <a:t>verdien</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8309D55F-3931-4ADC-92D8-94AC9493ADF8}"/>
              </a:ext>
            </a:extLst>
          </p:cNvPr>
          <p:cNvSpPr txBox="1"/>
          <p:nvPr/>
        </p:nvSpPr>
        <p:spPr>
          <a:xfrm>
            <a:off x="4069080" y="4371159"/>
            <a:ext cx="85906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She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has</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earnt</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lots of money. / She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earnt</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lots of money.</a:t>
            </a:r>
          </a:p>
        </p:txBody>
      </p:sp>
      <p:sp>
        <p:nvSpPr>
          <p:cNvPr id="29" name="TextBox 28">
            <a:extLst>
              <a:ext uri="{FF2B5EF4-FFF2-40B4-BE49-F238E27FC236}">
                <a16:creationId xmlns:a16="http://schemas.microsoft.com/office/drawing/2014/main" id="{22C70413-424D-4CD8-A606-85D2AB894DE9}"/>
              </a:ext>
            </a:extLst>
          </p:cNvPr>
          <p:cNvSpPr txBox="1"/>
          <p:nvPr/>
        </p:nvSpPr>
        <p:spPr>
          <a:xfrm>
            <a:off x="139067" y="4951643"/>
            <a:ext cx="559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Wir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lang="en-GB" sz="2400" b="1" noProof="0" dirty="0" err="1">
                <a:solidFill>
                  <a:srgbClr val="ED7D31"/>
                </a:solidFill>
                <a:latin typeface="Century Gothic" panose="020B0502020202020204" pitchFamily="34" charset="0"/>
              </a:rPr>
              <a:t>haben</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die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Geschicht</a:t>
            </a:r>
            <a:r>
              <a:rPr lang="en-GB" sz="2400" dirty="0">
                <a:solidFill>
                  <a:srgbClr val="104F75"/>
                </a:solidFill>
                <a:latin typeface="Century Gothic" panose="020B0502020202020204" pitchFamily="34" charset="0"/>
              </a:rPr>
              <a:t>e </a:t>
            </a:r>
            <a:r>
              <a:rPr lang="en-GB" sz="2400" dirty="0" err="1">
                <a:solidFill>
                  <a:srgbClr val="104F75"/>
                </a:solidFill>
                <a:latin typeface="Century Gothic" panose="020B0502020202020204" pitchFamily="34" charset="0"/>
              </a:rPr>
              <a:t>erzähl</a:t>
            </a:r>
            <a:r>
              <a:rPr lang="en-GB" sz="2400" b="1" dirty="0" err="1">
                <a:solidFill>
                  <a:srgbClr val="104F75"/>
                </a:solidFill>
                <a:latin typeface="Century Gothic" panose="020B0502020202020204" pitchFamily="34" charset="0"/>
              </a:rPr>
              <a:t>t</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FA814973-E327-4882-943D-D74990474197}"/>
              </a:ext>
            </a:extLst>
          </p:cNvPr>
          <p:cNvSpPr txBox="1"/>
          <p:nvPr/>
        </p:nvSpPr>
        <p:spPr>
          <a:xfrm>
            <a:off x="5499452" y="4943392"/>
            <a:ext cx="80403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told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the story. / We </a:t>
            </a:r>
            <a:r>
              <a:rPr kumimoji="0" lang="en-GB" sz="24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told</a:t>
            </a:r>
            <a:r>
              <a:rPr kumimoji="0" lang="en-GB" sz="24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the story.</a:t>
            </a:r>
          </a:p>
        </p:txBody>
      </p:sp>
      <p:sp>
        <p:nvSpPr>
          <p:cNvPr id="31" name="Speech Bubble: Rectangle with Corners Rounded 1">
            <a:extLst>
              <a:ext uri="{FF2B5EF4-FFF2-40B4-BE49-F238E27FC236}">
                <a16:creationId xmlns:a16="http://schemas.microsoft.com/office/drawing/2014/main" id="{70A2EFC7-BC52-4350-A411-FC97B18A5C29}"/>
              </a:ext>
            </a:extLst>
          </p:cNvPr>
          <p:cNvSpPr/>
          <p:nvPr/>
        </p:nvSpPr>
        <p:spPr>
          <a:xfrm>
            <a:off x="294013" y="5532126"/>
            <a:ext cx="5718167" cy="724351"/>
          </a:xfrm>
          <a:prstGeom prst="wedgeRoundRectCallout">
            <a:avLst>
              <a:gd name="adj1" fmla="val -22345"/>
              <a:gd name="adj2" fmla="val -51154"/>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GB" sz="2400" u="none" strike="noStrike" kern="1200" cap="none" spc="0" normalizeH="0" baseline="0" noProof="0" dirty="0">
                <a:ln>
                  <a:noFill/>
                </a:ln>
                <a:solidFill>
                  <a:prstClr val="white"/>
                </a:solidFill>
                <a:effectLst/>
                <a:uLnTx/>
                <a:uFillTx/>
                <a:latin typeface="Century Gothic" panose="020F0302020204030204"/>
              </a:rPr>
              <a:t>These prefixes are never ‘stressed’. Always stress the syllable that follows. </a:t>
            </a:r>
          </a:p>
        </p:txBody>
      </p:sp>
      <p:cxnSp>
        <p:nvCxnSpPr>
          <p:cNvPr id="7" name="Straight Connector 6">
            <a:extLst>
              <a:ext uri="{FF2B5EF4-FFF2-40B4-BE49-F238E27FC236}">
                <a16:creationId xmlns:a16="http://schemas.microsoft.com/office/drawing/2014/main" id="{FD51CF75-40A8-4353-8F12-E87BBE7C64EC}"/>
              </a:ext>
            </a:extLst>
          </p:cNvPr>
          <p:cNvCxnSpPr/>
          <p:nvPr/>
        </p:nvCxnSpPr>
        <p:spPr>
          <a:xfrm>
            <a:off x="3691890" y="4163222"/>
            <a:ext cx="75438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8424046-D448-4BCB-8E88-B231DDDDDCE4}"/>
              </a:ext>
            </a:extLst>
          </p:cNvPr>
          <p:cNvCxnSpPr/>
          <p:nvPr/>
        </p:nvCxnSpPr>
        <p:spPr>
          <a:xfrm>
            <a:off x="3137695" y="4738532"/>
            <a:ext cx="75438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5C2056C-7303-409F-B31D-09516BF150BF}"/>
              </a:ext>
            </a:extLst>
          </p:cNvPr>
          <p:cNvCxnSpPr/>
          <p:nvPr/>
        </p:nvCxnSpPr>
        <p:spPr>
          <a:xfrm>
            <a:off x="4411720" y="5310032"/>
            <a:ext cx="75438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A3214FD-0E11-44F8-9F6D-F58FCAFF3CA2}"/>
              </a:ext>
            </a:extLst>
          </p:cNvPr>
          <p:cNvCxnSpPr>
            <a:cxnSpLocks/>
          </p:cNvCxnSpPr>
          <p:nvPr/>
        </p:nvCxnSpPr>
        <p:spPr>
          <a:xfrm>
            <a:off x="3486150" y="2349662"/>
            <a:ext cx="925570" cy="0"/>
          </a:xfrm>
          <a:prstGeom prst="line">
            <a:avLst/>
          </a:prstGeom>
          <a:ln w="38100">
            <a:solidFill>
              <a:srgbClr val="FA6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41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9"/>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500"/>
                                        <p:tgtEl>
                                          <p:spTgt spid="3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2" grpId="0"/>
      <p:bldP spid="13" grpId="0"/>
      <p:bldP spid="20" grpId="0" animBg="1"/>
      <p:bldP spid="25" grpId="0"/>
      <p:bldP spid="26" grpId="0"/>
      <p:bldP spid="27" grpId="0"/>
      <p:bldP spid="28" grpId="0"/>
      <p:bldP spid="29" grpId="0"/>
      <p:bldP spid="30" grpId="0"/>
      <p:bldP spid="3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272197" cy="869950"/>
          </a:xfrm>
          <a:prstGeom prst="rect">
            <a:avLst/>
          </a:prstGeom>
        </p:spPr>
      </p:pic>
      <p:sp>
        <p:nvSpPr>
          <p:cNvPr id="4" name="Title 3"/>
          <p:cNvSpPr>
            <a:spLocks noGrp="1"/>
          </p:cNvSpPr>
          <p:nvPr>
            <p:ph type="title"/>
          </p:nvPr>
        </p:nvSpPr>
        <p:spPr>
          <a:xfrm>
            <a:off x="0" y="294041"/>
            <a:ext cx="4867419" cy="707849"/>
          </a:xfrm>
        </p:spPr>
        <p:txBody>
          <a:bodyPr>
            <a:normAutofit/>
          </a:bodyPr>
          <a:lstStyle/>
          <a:p>
            <a:r>
              <a:rPr lang="en-GB" sz="3600" b="1" dirty="0">
                <a:solidFill>
                  <a:schemeClr val="bg1"/>
                </a:solidFill>
              </a:rPr>
              <a:t>das </a:t>
            </a:r>
            <a:r>
              <a:rPr lang="en-GB" sz="3600" b="1" dirty="0" err="1">
                <a:solidFill>
                  <a:schemeClr val="bg1"/>
                </a:solidFill>
              </a:rPr>
              <a:t>Perfekt</a:t>
            </a:r>
            <a:r>
              <a:rPr lang="en-GB" sz="3600" b="1" dirty="0">
                <a:solidFill>
                  <a:schemeClr val="bg1"/>
                </a:solidFill>
              </a:rPr>
              <a:t> [2/3]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187834"/>
            <a:ext cx="11888834"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German past participles of ‘strong’ verbs usually end in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mn-cs"/>
              </a:rPr>
              <a:t>en</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 They form the perfect tense with </a:t>
            </a:r>
            <a:r>
              <a:rPr kumimoji="0" lang="en-US" sz="2400" b="1" i="1"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mn-cs"/>
              </a:rPr>
              <a:t>haben</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for most verbs, and </a:t>
            </a:r>
            <a:r>
              <a:rPr kumimoji="0" lang="en-US" sz="2400" b="1" i="1"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sein</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 for movement verbs:</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EA9EAAF4-DC12-C34F-B372-8EBCA80676C4}"/>
              </a:ext>
            </a:extLst>
          </p:cNvPr>
          <p:cNvSpPr txBox="1"/>
          <p:nvPr/>
        </p:nvSpPr>
        <p:spPr>
          <a:xfrm>
            <a:off x="139067" y="3046846"/>
            <a:ext cx="5061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Du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bist</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hier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bl</a:t>
            </a:r>
            <a:r>
              <a:rPr kumimoji="0" lang="en-GB" sz="2400" b="1" i="1" u="sng"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ie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b</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B7307C93-EB77-9142-96E0-FD8B5CE3BB55}"/>
              </a:ext>
            </a:extLst>
          </p:cNvPr>
          <p:cNvSpPr txBox="1"/>
          <p:nvPr/>
        </p:nvSpPr>
        <p:spPr>
          <a:xfrm>
            <a:off x="143838" y="1988103"/>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bin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oft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fahr</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0FEC3E0-0B68-7C47-BA54-06A26888F8E9}"/>
              </a:ext>
            </a:extLst>
          </p:cNvPr>
          <p:cNvSpPr txBox="1"/>
          <p:nvPr/>
        </p:nvSpPr>
        <p:spPr>
          <a:xfrm>
            <a:off x="3765138" y="2038797"/>
            <a:ext cx="58060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travelled</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I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travelled</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often.</a:t>
            </a:r>
          </a:p>
        </p:txBody>
      </p:sp>
      <p:sp>
        <p:nvSpPr>
          <p:cNvPr id="25" name="TextBox 24">
            <a:extLst>
              <a:ext uri="{FF2B5EF4-FFF2-40B4-BE49-F238E27FC236}">
                <a16:creationId xmlns:a16="http://schemas.microsoft.com/office/drawing/2014/main" id="{CBBF0AA1-4CDD-4337-B42B-534031E03C92}"/>
              </a:ext>
            </a:extLst>
          </p:cNvPr>
          <p:cNvSpPr txBox="1"/>
          <p:nvPr/>
        </p:nvSpPr>
        <p:spPr>
          <a:xfrm>
            <a:off x="139067" y="2585180"/>
            <a:ext cx="8072883"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Here are a few more patterns:</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6" name="TextBox 25">
            <a:extLst>
              <a:ext uri="{FF2B5EF4-FFF2-40B4-BE49-F238E27FC236}">
                <a16:creationId xmlns:a16="http://schemas.microsoft.com/office/drawing/2014/main" id="{B2072E01-1E2C-4059-9F71-B6AE7F5668F1}"/>
              </a:ext>
            </a:extLst>
          </p:cNvPr>
          <p:cNvSpPr txBox="1"/>
          <p:nvPr/>
        </p:nvSpPr>
        <p:spPr>
          <a:xfrm>
            <a:off x="0" y="4856838"/>
            <a:ext cx="9307952"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Verbs that start with prefixes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and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ent</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do not add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7" name="TextBox 26">
            <a:extLst>
              <a:ext uri="{FF2B5EF4-FFF2-40B4-BE49-F238E27FC236}">
                <a16:creationId xmlns:a16="http://schemas.microsoft.com/office/drawing/2014/main" id="{57C0EE0E-769D-4BCA-86EA-229111EC801E}"/>
              </a:ext>
            </a:extLst>
          </p:cNvPr>
          <p:cNvSpPr txBox="1"/>
          <p:nvPr/>
        </p:nvSpPr>
        <p:spPr>
          <a:xfrm>
            <a:off x="139067" y="3623028"/>
            <a:ext cx="559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hat</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es toll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f</a:t>
            </a:r>
            <a:r>
              <a:rPr kumimoji="0" lang="en-GB" sz="2400" b="1" i="1" u="sng"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un</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d</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22C70413-424D-4CD8-A606-85D2AB894DE9}"/>
              </a:ext>
            </a:extLst>
          </p:cNvPr>
          <p:cNvSpPr txBox="1"/>
          <p:nvPr/>
        </p:nvSpPr>
        <p:spPr>
          <a:xfrm>
            <a:off x="139067" y="4230545"/>
            <a:ext cx="559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Wir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haben</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Deutsch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spr</a:t>
            </a:r>
            <a:r>
              <a:rPr kumimoji="0" lang="en-GB" sz="2400" b="1" i="1" u="sng"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o</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ch</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1" name="Speech Bubble: Rectangle with Corners Rounded 1">
            <a:extLst>
              <a:ext uri="{FF2B5EF4-FFF2-40B4-BE49-F238E27FC236}">
                <a16:creationId xmlns:a16="http://schemas.microsoft.com/office/drawing/2014/main" id="{70A2EFC7-BC52-4350-A411-FC97B18A5C29}"/>
              </a:ext>
            </a:extLst>
          </p:cNvPr>
          <p:cNvSpPr/>
          <p:nvPr/>
        </p:nvSpPr>
        <p:spPr>
          <a:xfrm>
            <a:off x="6329995" y="5530548"/>
            <a:ext cx="5718167" cy="724351"/>
          </a:xfrm>
          <a:prstGeom prst="wedgeRoundRectCallout">
            <a:avLst>
              <a:gd name="adj1" fmla="val -22019"/>
              <a:gd name="adj2" fmla="val -66612"/>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prefixes are never stressed. Always stress the syllable that follows. </a:t>
            </a:r>
          </a:p>
        </p:txBody>
      </p:sp>
      <p:sp>
        <p:nvSpPr>
          <p:cNvPr id="2" name="Rectangle 1">
            <a:extLst>
              <a:ext uri="{FF2B5EF4-FFF2-40B4-BE49-F238E27FC236}">
                <a16:creationId xmlns:a16="http://schemas.microsoft.com/office/drawing/2014/main" id="{30CC538F-B838-488D-B765-F707DE940D34}"/>
              </a:ext>
            </a:extLst>
          </p:cNvPr>
          <p:cNvSpPr/>
          <p:nvPr/>
        </p:nvSpPr>
        <p:spPr>
          <a:xfrm>
            <a:off x="9613874" y="1980982"/>
            <a:ext cx="247696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stem +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1E163A47-B5C3-4827-85C8-F65587AF07B1}"/>
              </a:ext>
            </a:extLst>
          </p:cNvPr>
          <p:cNvSpPr/>
          <p:nvPr/>
        </p:nvSpPr>
        <p:spPr>
          <a:xfrm>
            <a:off x="8903743" y="3025710"/>
            <a:ext cx="318709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ei</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ie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6A1E7997-48FD-440D-97CA-A6520339EC9D}"/>
              </a:ext>
            </a:extLst>
          </p:cNvPr>
          <p:cNvSpPr/>
          <p:nvPr/>
        </p:nvSpPr>
        <p:spPr>
          <a:xfrm>
            <a:off x="9189078" y="3600203"/>
            <a:ext cx="29017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i</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 [u]</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931DAB0B-20E7-4213-A8BE-86B051ED1113}"/>
              </a:ext>
            </a:extLst>
          </p:cNvPr>
          <p:cNvSpPr/>
          <p:nvPr/>
        </p:nvSpPr>
        <p:spPr>
          <a:xfrm>
            <a:off x="8792142" y="4288635"/>
            <a:ext cx="325602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i</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 [o]</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665A73C8-4D98-48BB-A567-DBE77798E51B}"/>
              </a:ext>
            </a:extLst>
          </p:cNvPr>
          <p:cNvSpPr txBox="1"/>
          <p:nvPr/>
        </p:nvSpPr>
        <p:spPr>
          <a:xfrm>
            <a:off x="134934" y="5217025"/>
            <a:ext cx="559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haben</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ver</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gesse</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9" name="Rectangle 38">
            <a:extLst>
              <a:ext uri="{FF2B5EF4-FFF2-40B4-BE49-F238E27FC236}">
                <a16:creationId xmlns:a16="http://schemas.microsoft.com/office/drawing/2014/main" id="{F22D9F1A-484A-45DF-A791-D9437A20BF96}"/>
              </a:ext>
            </a:extLst>
          </p:cNvPr>
          <p:cNvSpPr/>
          <p:nvPr/>
        </p:nvSpPr>
        <p:spPr>
          <a:xfrm>
            <a:off x="8722499" y="4836211"/>
            <a:ext cx="33345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ent</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stem +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1EE6AC8D-51E2-44C6-8D50-3B1BC413D82D}"/>
              </a:ext>
            </a:extLst>
          </p:cNvPr>
          <p:cNvSpPr txBox="1"/>
          <p:nvPr/>
        </p:nvSpPr>
        <p:spPr>
          <a:xfrm>
            <a:off x="3595788" y="3108401"/>
            <a:ext cx="58060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You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stayed</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you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stayed</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here.</a:t>
            </a:r>
          </a:p>
        </p:txBody>
      </p:sp>
      <p:sp>
        <p:nvSpPr>
          <p:cNvPr id="41" name="TextBox 40">
            <a:extLst>
              <a:ext uri="{FF2B5EF4-FFF2-40B4-BE49-F238E27FC236}">
                <a16:creationId xmlns:a16="http://schemas.microsoft.com/office/drawing/2014/main" id="{E9986E69-FE48-427A-B3DD-B56EAE1D14CF}"/>
              </a:ext>
            </a:extLst>
          </p:cNvPr>
          <p:cNvSpPr txBox="1"/>
          <p:nvPr/>
        </p:nvSpPr>
        <p:spPr>
          <a:xfrm>
            <a:off x="3778723" y="3699420"/>
            <a:ext cx="58060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She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has</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found</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she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found</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it great.</a:t>
            </a:r>
          </a:p>
        </p:txBody>
      </p:sp>
      <p:sp>
        <p:nvSpPr>
          <p:cNvPr id="42" name="TextBox 41">
            <a:extLst>
              <a:ext uri="{FF2B5EF4-FFF2-40B4-BE49-F238E27FC236}">
                <a16:creationId xmlns:a16="http://schemas.microsoft.com/office/drawing/2014/main" id="{7C0194F4-1112-47C7-AFA4-43BA900E4CCD}"/>
              </a:ext>
            </a:extLst>
          </p:cNvPr>
          <p:cNvSpPr txBox="1"/>
          <p:nvPr/>
        </p:nvSpPr>
        <p:spPr>
          <a:xfrm>
            <a:off x="5003618" y="4116823"/>
            <a:ext cx="32560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spoken</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a:t>
            </a:r>
            <a:b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spoke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German.</a:t>
            </a:r>
          </a:p>
        </p:txBody>
      </p:sp>
      <p:sp>
        <p:nvSpPr>
          <p:cNvPr id="43" name="TextBox 42">
            <a:extLst>
              <a:ext uri="{FF2B5EF4-FFF2-40B4-BE49-F238E27FC236}">
                <a16:creationId xmlns:a16="http://schemas.microsoft.com/office/drawing/2014/main" id="{94CD3728-AB23-4800-ABC5-EBC0855F590E}"/>
              </a:ext>
            </a:extLst>
          </p:cNvPr>
          <p:cNvSpPr txBox="1"/>
          <p:nvPr/>
        </p:nvSpPr>
        <p:spPr>
          <a:xfrm>
            <a:off x="3375608" y="5276914"/>
            <a:ext cx="32560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They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forgotten</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a:t>
            </a:r>
            <a:b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they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forgot.</a:t>
            </a:r>
            <a:endPar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5967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25" grpId="0"/>
      <p:bldP spid="26" grpId="0"/>
      <p:bldP spid="27" grpId="0"/>
      <p:bldP spid="29" grpId="0"/>
      <p:bldP spid="31" grpId="0" animBg="1"/>
      <p:bldP spid="2" grpId="0"/>
      <p:bldP spid="24" grpId="0"/>
      <p:bldP spid="36" grpId="0"/>
      <p:bldP spid="37" grpId="0"/>
      <p:bldP spid="38" grpId="0"/>
      <p:bldP spid="39" grpId="0"/>
      <p:bldP spid="40" grpId="0"/>
      <p:bldP spid="41" grpId="0"/>
      <p:bldP spid="42" grpId="0"/>
      <p:bldP spid="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362138" cy="869950"/>
          </a:xfrm>
          <a:prstGeom prst="rect">
            <a:avLst/>
          </a:prstGeom>
        </p:spPr>
      </p:pic>
      <p:sp>
        <p:nvSpPr>
          <p:cNvPr id="4" name="Title 3"/>
          <p:cNvSpPr>
            <a:spLocks noGrp="1"/>
          </p:cNvSpPr>
          <p:nvPr>
            <p:ph type="title"/>
          </p:nvPr>
        </p:nvSpPr>
        <p:spPr>
          <a:xfrm>
            <a:off x="0" y="294041"/>
            <a:ext cx="4867419" cy="707849"/>
          </a:xfrm>
        </p:spPr>
        <p:txBody>
          <a:bodyPr>
            <a:normAutofit/>
          </a:bodyPr>
          <a:lstStyle/>
          <a:p>
            <a:r>
              <a:rPr lang="en-GB" sz="3600" b="1" dirty="0">
                <a:solidFill>
                  <a:schemeClr val="bg1"/>
                </a:solidFill>
              </a:rPr>
              <a:t>das </a:t>
            </a:r>
            <a:r>
              <a:rPr lang="en-GB" sz="3600" b="1" dirty="0" err="1">
                <a:solidFill>
                  <a:schemeClr val="bg1"/>
                </a:solidFill>
              </a:rPr>
              <a:t>Perfekt</a:t>
            </a:r>
            <a:r>
              <a:rPr lang="en-GB" sz="3600" b="1" dirty="0">
                <a:solidFill>
                  <a:schemeClr val="bg1"/>
                </a:solidFill>
              </a:rPr>
              <a:t> [3/3]</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954491" y="247046"/>
            <a:ext cx="2002837" cy="465465"/>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8" name="TextBox 7">
            <a:extLst>
              <a:ext uri="{FF2B5EF4-FFF2-40B4-BE49-F238E27FC236}">
                <a16:creationId xmlns:a16="http://schemas.microsoft.com/office/drawing/2014/main" id="{C756E7C9-1F79-2547-852F-2BD08948477B}"/>
              </a:ext>
            </a:extLst>
          </p:cNvPr>
          <p:cNvSpPr txBox="1"/>
          <p:nvPr/>
        </p:nvSpPr>
        <p:spPr>
          <a:xfrm>
            <a:off x="143838" y="1187834"/>
            <a:ext cx="11888834" cy="83099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German past participles of ‘strong’ verbs usually end in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mn-cs"/>
              </a:rPr>
              <a:t>en</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 They form the perfect tense with </a:t>
            </a:r>
            <a:r>
              <a:rPr kumimoji="0" lang="en-US" sz="2400" b="1" i="1"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mn-cs"/>
              </a:rPr>
              <a:t>haben</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for most verbs, and </a:t>
            </a:r>
            <a:r>
              <a:rPr kumimoji="0" lang="en-US" sz="2400" b="1" i="1"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sein</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mn-cs"/>
              </a:rPr>
              <a:t> for movement verbs:</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9" name="TextBox 8">
            <a:extLst>
              <a:ext uri="{FF2B5EF4-FFF2-40B4-BE49-F238E27FC236}">
                <a16:creationId xmlns:a16="http://schemas.microsoft.com/office/drawing/2014/main" id="{EA9EAAF4-DC12-C34F-B372-8EBCA80676C4}"/>
              </a:ext>
            </a:extLst>
          </p:cNvPr>
          <p:cNvSpPr txBox="1"/>
          <p:nvPr/>
        </p:nvSpPr>
        <p:spPr>
          <a:xfrm>
            <a:off x="139067" y="3046846"/>
            <a:ext cx="50619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Du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bist</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hier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bl</a:t>
            </a:r>
            <a:r>
              <a:rPr kumimoji="0" lang="en-GB" sz="2400" b="1" i="1" u="sng"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ie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b</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B7307C93-EB77-9142-96E0-FD8B5CE3BB55}"/>
              </a:ext>
            </a:extLst>
          </p:cNvPr>
          <p:cNvSpPr txBox="1"/>
          <p:nvPr/>
        </p:nvSpPr>
        <p:spPr>
          <a:xfrm>
            <a:off x="143838" y="1988103"/>
            <a:ext cx="4645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Ich </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bin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oft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fahr</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A0FEC3E0-0B68-7C47-BA54-06A26888F8E9}"/>
              </a:ext>
            </a:extLst>
          </p:cNvPr>
          <p:cNvSpPr txBox="1"/>
          <p:nvPr/>
        </p:nvSpPr>
        <p:spPr>
          <a:xfrm>
            <a:off x="3765138" y="2038797"/>
            <a:ext cx="58060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I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travelled</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I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travelled</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often.</a:t>
            </a:r>
          </a:p>
        </p:txBody>
      </p:sp>
      <p:sp>
        <p:nvSpPr>
          <p:cNvPr id="25" name="TextBox 24">
            <a:extLst>
              <a:ext uri="{FF2B5EF4-FFF2-40B4-BE49-F238E27FC236}">
                <a16:creationId xmlns:a16="http://schemas.microsoft.com/office/drawing/2014/main" id="{CBBF0AA1-4CDD-4337-B42B-534031E03C92}"/>
              </a:ext>
            </a:extLst>
          </p:cNvPr>
          <p:cNvSpPr txBox="1"/>
          <p:nvPr/>
        </p:nvSpPr>
        <p:spPr>
          <a:xfrm>
            <a:off x="139067" y="2585180"/>
            <a:ext cx="8072883"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Here are a few more patterns:</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6" name="TextBox 25">
            <a:extLst>
              <a:ext uri="{FF2B5EF4-FFF2-40B4-BE49-F238E27FC236}">
                <a16:creationId xmlns:a16="http://schemas.microsoft.com/office/drawing/2014/main" id="{B2072E01-1E2C-4059-9F71-B6AE7F5668F1}"/>
              </a:ext>
            </a:extLst>
          </p:cNvPr>
          <p:cNvSpPr txBox="1"/>
          <p:nvPr/>
        </p:nvSpPr>
        <p:spPr>
          <a:xfrm>
            <a:off x="0" y="4856838"/>
            <a:ext cx="9307952" cy="461665"/>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Verbs that start with prefixes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and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ent</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do not add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endParaRPr kumimoji="0" lang="en-GB" sz="2400" b="0" i="0" u="none" strike="noStrike" kern="1400" cap="none" spc="0" normalizeH="0" baseline="0" noProof="0" dirty="0">
              <a:ln>
                <a:noFill/>
              </a:ln>
              <a:solidFill>
                <a:srgbClr val="115076"/>
              </a:solidFill>
              <a:effectLst/>
              <a:uLnTx/>
              <a:uFillTx/>
              <a:latin typeface="Times New Roman" panose="02020603050405020304" pitchFamily="18" charset="0"/>
              <a:ea typeface="Times New Roman" panose="02020603050405020304" pitchFamily="18" charset="0"/>
              <a:cs typeface="+mn-cs"/>
            </a:endParaRPr>
          </a:p>
        </p:txBody>
      </p:sp>
      <p:sp>
        <p:nvSpPr>
          <p:cNvPr id="27" name="TextBox 26">
            <a:extLst>
              <a:ext uri="{FF2B5EF4-FFF2-40B4-BE49-F238E27FC236}">
                <a16:creationId xmlns:a16="http://schemas.microsoft.com/office/drawing/2014/main" id="{57C0EE0E-769D-4BCA-86EA-229111EC801E}"/>
              </a:ext>
            </a:extLst>
          </p:cNvPr>
          <p:cNvSpPr txBox="1"/>
          <p:nvPr/>
        </p:nvSpPr>
        <p:spPr>
          <a:xfrm>
            <a:off x="139067" y="3623028"/>
            <a:ext cx="559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hat</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es toll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f</a:t>
            </a:r>
            <a:r>
              <a:rPr kumimoji="0" lang="en-GB" sz="2400" b="1" i="1" u="sng"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un</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d</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22C70413-424D-4CD8-A606-85D2AB894DE9}"/>
              </a:ext>
            </a:extLst>
          </p:cNvPr>
          <p:cNvSpPr txBox="1"/>
          <p:nvPr/>
        </p:nvSpPr>
        <p:spPr>
          <a:xfrm>
            <a:off x="139067" y="4230545"/>
            <a:ext cx="559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Wir</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haben</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Deutsch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spr</a:t>
            </a:r>
            <a:r>
              <a:rPr kumimoji="0" lang="en-GB" sz="2400" b="1" i="1" u="sng"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o</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ch</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en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1" name="Speech Bubble: Rectangle with Corners Rounded 1">
            <a:extLst>
              <a:ext uri="{FF2B5EF4-FFF2-40B4-BE49-F238E27FC236}">
                <a16:creationId xmlns:a16="http://schemas.microsoft.com/office/drawing/2014/main" id="{70A2EFC7-BC52-4350-A411-FC97B18A5C29}"/>
              </a:ext>
            </a:extLst>
          </p:cNvPr>
          <p:cNvSpPr/>
          <p:nvPr/>
        </p:nvSpPr>
        <p:spPr>
          <a:xfrm>
            <a:off x="6329995" y="5530548"/>
            <a:ext cx="5718167" cy="724351"/>
          </a:xfrm>
          <a:prstGeom prst="wedgeRoundRectCallout">
            <a:avLst>
              <a:gd name="adj1" fmla="val -22019"/>
              <a:gd name="adj2" fmla="val -66612"/>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These prefixes are never stressed. Always stress the syllable that follows. </a:t>
            </a:r>
          </a:p>
        </p:txBody>
      </p:sp>
      <p:sp>
        <p:nvSpPr>
          <p:cNvPr id="2" name="Rectangle 1">
            <a:extLst>
              <a:ext uri="{FF2B5EF4-FFF2-40B4-BE49-F238E27FC236}">
                <a16:creationId xmlns:a16="http://schemas.microsoft.com/office/drawing/2014/main" id="{30CC538F-B838-488D-B765-F707DE940D34}"/>
              </a:ext>
            </a:extLst>
          </p:cNvPr>
          <p:cNvSpPr/>
          <p:nvPr/>
        </p:nvSpPr>
        <p:spPr>
          <a:xfrm>
            <a:off x="9613874" y="1980982"/>
            <a:ext cx="247696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stem +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1E163A47-B5C3-4827-85C8-F65587AF07B1}"/>
              </a:ext>
            </a:extLst>
          </p:cNvPr>
          <p:cNvSpPr/>
          <p:nvPr/>
        </p:nvSpPr>
        <p:spPr>
          <a:xfrm>
            <a:off x="8903743" y="3025710"/>
            <a:ext cx="318709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ei</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ie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6A1E7997-48FD-440D-97CA-A6520339EC9D}"/>
              </a:ext>
            </a:extLst>
          </p:cNvPr>
          <p:cNvSpPr/>
          <p:nvPr/>
        </p:nvSpPr>
        <p:spPr>
          <a:xfrm>
            <a:off x="9189078" y="3600203"/>
            <a:ext cx="290175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i</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 [u]</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931DAB0B-20E7-4213-A8BE-86B051ED1113}"/>
              </a:ext>
            </a:extLst>
          </p:cNvPr>
          <p:cNvSpPr/>
          <p:nvPr/>
        </p:nvSpPr>
        <p:spPr>
          <a:xfrm>
            <a:off x="8792142" y="4288635"/>
            <a:ext cx="325602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ge</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0"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i</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 </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sym typeface="Wingdings" panose="05000000000000000000" pitchFamily="2" charset="2"/>
              </a:rPr>
              <a:t> [o]</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665A73C8-4D98-48BB-A567-DBE77798E51B}"/>
              </a:ext>
            </a:extLst>
          </p:cNvPr>
          <p:cNvSpPr txBox="1"/>
          <p:nvPr/>
        </p:nvSpPr>
        <p:spPr>
          <a:xfrm>
            <a:off x="134934" y="5217025"/>
            <a:ext cx="55987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Sie </a:t>
            </a:r>
            <a:r>
              <a:rPr kumimoji="0" lang="en-GB" sz="2400" b="1" i="0" u="none" strike="noStrike" kern="1200" cap="none" spc="0" normalizeH="0" baseline="0" noProof="0" dirty="0" err="1">
                <a:ln>
                  <a:noFill/>
                </a:ln>
                <a:solidFill>
                  <a:srgbClr val="ED7D31"/>
                </a:solidFill>
                <a:effectLst/>
                <a:uLnTx/>
                <a:uFillTx/>
                <a:latin typeface="Century Gothic" panose="020B0502020202020204" pitchFamily="34" charset="0"/>
                <a:ea typeface="+mn-ea"/>
                <a:cs typeface="+mn-cs"/>
              </a:rPr>
              <a:t>haben</a:t>
            </a:r>
            <a:r>
              <a:rPr kumimoji="0" lang="en-GB" sz="2400" b="1"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ver</a:t>
            </a:r>
            <a:r>
              <a:rPr kumimoji="0" lang="en-GB" sz="2400" b="0"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gesse</a:t>
            </a:r>
            <a:r>
              <a:rPr kumimoji="0" lang="en-GB" sz="2400" b="1" i="0" u="none" strike="noStrike" kern="1200" cap="none" spc="0" normalizeH="0" baseline="0" noProof="0" dirty="0" err="1">
                <a:ln>
                  <a:noFill/>
                </a:ln>
                <a:solidFill>
                  <a:srgbClr val="104F75"/>
                </a:solidFill>
                <a:effectLst/>
                <a:uLnTx/>
                <a:uFillTx/>
                <a:latin typeface="Century Gothic" panose="020B0502020202020204" pitchFamily="34" charset="0"/>
                <a:ea typeface="+mn-ea"/>
                <a:cs typeface="+mn-cs"/>
              </a:rPr>
              <a:t>n</a:t>
            </a:r>
            <a:r>
              <a:rPr kumimoji="0" lang="en-GB"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t>
            </a:r>
            <a:endParaRPr kumimoji="0" lang="en-GB"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9" name="Rectangle 38">
            <a:extLst>
              <a:ext uri="{FF2B5EF4-FFF2-40B4-BE49-F238E27FC236}">
                <a16:creationId xmlns:a16="http://schemas.microsoft.com/office/drawing/2014/main" id="{F22D9F1A-484A-45DF-A791-D9437A20BF96}"/>
              </a:ext>
            </a:extLst>
          </p:cNvPr>
          <p:cNvSpPr/>
          <p:nvPr/>
        </p:nvSpPr>
        <p:spPr>
          <a:xfrm>
            <a:off x="8722499" y="4836211"/>
            <a:ext cx="33345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ver</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ent</a:t>
            </a:r>
            <a:r>
              <a:rPr kumimoji="0" lang="en-US" sz="2400" b="1"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a:t>
            </a:r>
            <a:r>
              <a:rPr kumimoji="0" lang="en-US" sz="2400" b="0" i="0" u="none" strike="noStrike" kern="1400" cap="none" spc="0" normalizeH="0" baseline="0" noProof="0" dirty="0">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 + stem + </a:t>
            </a:r>
            <a:r>
              <a:rPr kumimoji="0" lang="en-US" sz="2400" b="1" i="0" u="none" strike="noStrike" kern="1400" cap="none" spc="0" normalizeH="0" baseline="0" noProof="0" dirty="0" err="1">
                <a:ln>
                  <a:noFill/>
                </a:ln>
                <a:solidFill>
                  <a:srgbClr val="115076"/>
                </a:solidFill>
                <a:effectLst/>
                <a:uLnTx/>
                <a:uFillTx/>
                <a:latin typeface="Century Gothic" panose="020B0502020202020204" pitchFamily="34" charset="0"/>
                <a:ea typeface="Times New Roman" panose="02020603050405020304" pitchFamily="18" charset="0"/>
                <a:cs typeface="Comic Sans MS" panose="030F0902030302020204" pitchFamily="66" charset="0"/>
              </a:rPr>
              <a:t>en</a:t>
            </a: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1EE6AC8D-51E2-44C6-8D50-3B1BC413D82D}"/>
              </a:ext>
            </a:extLst>
          </p:cNvPr>
          <p:cNvSpPr txBox="1"/>
          <p:nvPr/>
        </p:nvSpPr>
        <p:spPr>
          <a:xfrm>
            <a:off x="3595788" y="3108401"/>
            <a:ext cx="58060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You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stayed</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you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stayed</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here.</a:t>
            </a:r>
          </a:p>
        </p:txBody>
      </p:sp>
      <p:sp>
        <p:nvSpPr>
          <p:cNvPr id="41" name="TextBox 40">
            <a:extLst>
              <a:ext uri="{FF2B5EF4-FFF2-40B4-BE49-F238E27FC236}">
                <a16:creationId xmlns:a16="http://schemas.microsoft.com/office/drawing/2014/main" id="{E9986E69-FE48-427A-B3DD-B56EAE1D14CF}"/>
              </a:ext>
            </a:extLst>
          </p:cNvPr>
          <p:cNvSpPr txBox="1"/>
          <p:nvPr/>
        </p:nvSpPr>
        <p:spPr>
          <a:xfrm>
            <a:off x="3778723" y="3699420"/>
            <a:ext cx="580606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She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has</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found</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she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found</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it great.</a:t>
            </a:r>
          </a:p>
        </p:txBody>
      </p:sp>
      <p:sp>
        <p:nvSpPr>
          <p:cNvPr id="42" name="TextBox 41">
            <a:extLst>
              <a:ext uri="{FF2B5EF4-FFF2-40B4-BE49-F238E27FC236}">
                <a16:creationId xmlns:a16="http://schemas.microsoft.com/office/drawing/2014/main" id="{7C0194F4-1112-47C7-AFA4-43BA900E4CCD}"/>
              </a:ext>
            </a:extLst>
          </p:cNvPr>
          <p:cNvSpPr txBox="1"/>
          <p:nvPr/>
        </p:nvSpPr>
        <p:spPr>
          <a:xfrm>
            <a:off x="5003618" y="4116823"/>
            <a:ext cx="32560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spoken</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a:t>
            </a:r>
            <a:b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we</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spoke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German.</a:t>
            </a:r>
          </a:p>
        </p:txBody>
      </p:sp>
      <p:sp>
        <p:nvSpPr>
          <p:cNvPr id="43" name="TextBox 42">
            <a:extLst>
              <a:ext uri="{FF2B5EF4-FFF2-40B4-BE49-F238E27FC236}">
                <a16:creationId xmlns:a16="http://schemas.microsoft.com/office/drawing/2014/main" id="{94CD3728-AB23-4800-ABC5-EBC0855F590E}"/>
              </a:ext>
            </a:extLst>
          </p:cNvPr>
          <p:cNvSpPr txBox="1"/>
          <p:nvPr/>
        </p:nvSpPr>
        <p:spPr>
          <a:xfrm>
            <a:off x="3375608" y="5276914"/>
            <a:ext cx="32560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They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have</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forgotten</a:t>
            </a: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 </a:t>
            </a:r>
            <a:b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br>
            <a:r>
              <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they </a:t>
            </a:r>
            <a:r>
              <a:rPr kumimoji="0" lang="en-GB" sz="2000" b="0" i="1" u="sng"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 forgot.</a:t>
            </a:r>
            <a:endParaRPr kumimoji="0" lang="en-GB" sz="2000" b="0" i="1"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42533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25" grpId="0"/>
      <p:bldP spid="26" grpId="0"/>
      <p:bldP spid="27" grpId="0"/>
      <p:bldP spid="29" grpId="0"/>
      <p:bldP spid="31" grpId="0" animBg="1"/>
      <p:bldP spid="2" grpId="0"/>
      <p:bldP spid="24" grpId="0"/>
      <p:bldP spid="36" grpId="0"/>
      <p:bldP spid="37" grpId="0"/>
      <p:bldP spid="38" grpId="0"/>
      <p:bldP spid="39" grpId="0"/>
      <p:bldP spid="40" grpId="0"/>
      <p:bldP spid="41" grpId="0"/>
      <p:bldP spid="42" grpId="0"/>
      <p:bldP spid="4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486656" cy="869950"/>
          </a:xfrm>
          <a:prstGeom prst="rect">
            <a:avLst/>
          </a:prstGeom>
        </p:spPr>
      </p:pic>
      <p:sp>
        <p:nvSpPr>
          <p:cNvPr id="4" name="Title 3"/>
          <p:cNvSpPr>
            <a:spLocks noGrp="1"/>
          </p:cNvSpPr>
          <p:nvPr>
            <p:ph type="title"/>
          </p:nvPr>
        </p:nvSpPr>
        <p:spPr>
          <a:xfrm>
            <a:off x="0" y="294041"/>
            <a:ext cx="4395266" cy="707849"/>
          </a:xfrm>
        </p:spPr>
        <p:txBody>
          <a:bodyPr>
            <a:normAutofit/>
          </a:bodyPr>
          <a:lstStyle/>
          <a:p>
            <a:r>
              <a:rPr lang="en-GB" sz="3600" b="1" dirty="0" err="1">
                <a:solidFill>
                  <a:schemeClr val="bg1"/>
                </a:solidFill>
              </a:rPr>
              <a:t>Wiederholung</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972800" y="247046"/>
            <a:ext cx="986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486655" y="381825"/>
            <a:ext cx="5822773" cy="830997"/>
          </a:xfrm>
          <a:prstGeom prst="rect">
            <a:avLst/>
          </a:prstGeom>
          <a:noFill/>
        </p:spPr>
        <p:txBody>
          <a:bodyPr wrap="square" rtlCol="0">
            <a:spAutoFit/>
          </a:bodyPr>
          <a:lstStyle/>
          <a:p>
            <a:pPr lvl="0">
              <a:defRPr/>
            </a:pPr>
            <a:r>
              <a:rPr lang="en-US" sz="2400" dirty="0" err="1">
                <a:solidFill>
                  <a:srgbClr val="4472C4">
                    <a:lumMod val="50000"/>
                  </a:srgbClr>
                </a:solidFill>
              </a:rPr>
              <a:t>Welche</a:t>
            </a:r>
            <a:r>
              <a:rPr lang="en-US" sz="2400" dirty="0">
                <a:solidFill>
                  <a:srgbClr val="4472C4">
                    <a:lumMod val="50000"/>
                  </a:srgbClr>
                </a:solidFill>
              </a:rPr>
              <a:t> </a:t>
            </a:r>
            <a:r>
              <a:rPr lang="en-US" sz="2400" dirty="0" err="1">
                <a:solidFill>
                  <a:srgbClr val="4472C4">
                    <a:lumMod val="50000"/>
                  </a:srgbClr>
                </a:solidFill>
              </a:rPr>
              <a:t>Kategorie</a:t>
            </a:r>
            <a:r>
              <a:rPr lang="en-US" sz="2400" dirty="0">
                <a:solidFill>
                  <a:srgbClr val="4472C4">
                    <a:lumMod val="50000"/>
                  </a:srgbClr>
                </a:solidFill>
              </a:rPr>
              <a:t> </a:t>
            </a:r>
            <a:r>
              <a:rPr lang="en-US" sz="2400" dirty="0" err="1">
                <a:solidFill>
                  <a:srgbClr val="4472C4">
                    <a:lumMod val="50000"/>
                  </a:srgbClr>
                </a:solidFill>
              </a:rPr>
              <a:t>ist</a:t>
            </a:r>
            <a:r>
              <a:rPr lang="en-US" sz="2400" dirty="0">
                <a:solidFill>
                  <a:srgbClr val="4472C4">
                    <a:lumMod val="50000"/>
                  </a:srgbClr>
                </a:solidFill>
              </a:rPr>
              <a:t> </a:t>
            </a:r>
            <a:r>
              <a:rPr lang="en-US" sz="2400" dirty="0" err="1">
                <a:solidFill>
                  <a:srgbClr val="4472C4">
                    <a:lumMod val="50000"/>
                  </a:srgbClr>
                </a:solidFill>
              </a:rPr>
              <a:t>richtig</a:t>
            </a:r>
            <a:r>
              <a:rPr lang="en-US" sz="2400" dirty="0">
                <a:solidFill>
                  <a:srgbClr val="4472C4">
                    <a:lumMod val="50000"/>
                  </a:srgbClr>
                </a:solidFill>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lvl="0">
              <a:defRPr/>
            </a:pPr>
            <a:r>
              <a:rPr lang="en-US" sz="2400" dirty="0">
                <a:solidFill>
                  <a:srgbClr val="4472C4">
                    <a:lumMod val="50000"/>
                  </a:srgbClr>
                </a:solidFill>
                <a:latin typeface="Century Gothic" panose="020F0302020204030204"/>
              </a:rPr>
              <a:t>(     = the anchor verb)</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4" name="Picture 33" descr="Icon&#10;&#10;Description automatically generated">
            <a:extLst>
              <a:ext uri="{FF2B5EF4-FFF2-40B4-BE49-F238E27FC236}">
                <a16:creationId xmlns:a16="http://schemas.microsoft.com/office/drawing/2014/main" id="{C23E4238-1CF9-4687-A724-9A1BA00AA4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5600" y="855500"/>
            <a:ext cx="292780" cy="292780"/>
          </a:xfrm>
          <a:prstGeom prst="rect">
            <a:avLst/>
          </a:prstGeom>
          <a:effectLst>
            <a:outerShdw blurRad="50800" dist="38100" dir="5400000" algn="t" rotWithShape="0">
              <a:prstClr val="black">
                <a:alpha val="40000"/>
              </a:prstClr>
            </a:outerShdw>
          </a:effectLst>
        </p:spPr>
      </p:pic>
      <p:graphicFrame>
        <p:nvGraphicFramePr>
          <p:cNvPr id="2" name="Table 11">
            <a:extLst>
              <a:ext uri="{FF2B5EF4-FFF2-40B4-BE49-F238E27FC236}">
                <a16:creationId xmlns:a16="http://schemas.microsoft.com/office/drawing/2014/main" id="{CB42ED05-81FD-4283-B26E-66F81244B7EC}"/>
              </a:ext>
            </a:extLst>
          </p:cNvPr>
          <p:cNvGraphicFramePr>
            <a:graphicFrameLocks noGrp="1"/>
          </p:cNvGraphicFramePr>
          <p:nvPr>
            <p:extLst>
              <p:ext uri="{D42A27DB-BD31-4B8C-83A1-F6EECF244321}">
                <p14:modId xmlns:p14="http://schemas.microsoft.com/office/powerpoint/2010/main" val="1912513248"/>
              </p:ext>
            </p:extLst>
          </p:nvPr>
        </p:nvGraphicFramePr>
        <p:xfrm>
          <a:off x="422655" y="4669537"/>
          <a:ext cx="11536545" cy="1584960"/>
        </p:xfrm>
        <a:graphic>
          <a:graphicData uri="http://schemas.openxmlformats.org/drawingml/2006/table">
            <a:tbl>
              <a:tblPr firstRow="1" bandRow="1">
                <a:tableStyleId>{5940675A-B579-460E-94D1-54222C63F5DA}</a:tableStyleId>
              </a:tblPr>
              <a:tblGrid>
                <a:gridCol w="2307309">
                  <a:extLst>
                    <a:ext uri="{9D8B030D-6E8A-4147-A177-3AD203B41FA5}">
                      <a16:colId xmlns:a16="http://schemas.microsoft.com/office/drawing/2014/main" val="2177767079"/>
                    </a:ext>
                  </a:extLst>
                </a:gridCol>
                <a:gridCol w="2307309">
                  <a:extLst>
                    <a:ext uri="{9D8B030D-6E8A-4147-A177-3AD203B41FA5}">
                      <a16:colId xmlns:a16="http://schemas.microsoft.com/office/drawing/2014/main" val="3256694368"/>
                    </a:ext>
                  </a:extLst>
                </a:gridCol>
                <a:gridCol w="2307309">
                  <a:extLst>
                    <a:ext uri="{9D8B030D-6E8A-4147-A177-3AD203B41FA5}">
                      <a16:colId xmlns:a16="http://schemas.microsoft.com/office/drawing/2014/main" val="885314646"/>
                    </a:ext>
                  </a:extLst>
                </a:gridCol>
                <a:gridCol w="2307309">
                  <a:extLst>
                    <a:ext uri="{9D8B030D-6E8A-4147-A177-3AD203B41FA5}">
                      <a16:colId xmlns:a16="http://schemas.microsoft.com/office/drawing/2014/main" val="2545319266"/>
                    </a:ext>
                  </a:extLst>
                </a:gridCol>
                <a:gridCol w="2307309">
                  <a:extLst>
                    <a:ext uri="{9D8B030D-6E8A-4147-A177-3AD203B41FA5}">
                      <a16:colId xmlns:a16="http://schemas.microsoft.com/office/drawing/2014/main" val="1920993318"/>
                    </a:ext>
                  </a:extLst>
                </a:gridCol>
              </a:tblGrid>
              <a:tr h="351845">
                <a:tc>
                  <a:txBody>
                    <a:bodyPr/>
                    <a:lstStyle/>
                    <a:p>
                      <a:pPr algn="ctr"/>
                      <a:r>
                        <a:rPr lang="en-GB" sz="2000" dirty="0">
                          <a:solidFill>
                            <a:srgbClr val="115076"/>
                          </a:solidFill>
                        </a:rPr>
                        <a:t>leben</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gehen</a:t>
                      </a:r>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springen</a:t>
                      </a:r>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werfen</a:t>
                      </a:r>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gewinnen</a:t>
                      </a:r>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7594007"/>
                  </a:ext>
                </a:extLst>
              </a:tr>
              <a:tr h="351845">
                <a:tc>
                  <a:txBody>
                    <a:bodyPr/>
                    <a:lstStyle/>
                    <a:p>
                      <a:pPr algn="ctr"/>
                      <a:r>
                        <a:rPr lang="en-GB" sz="2000" dirty="0" err="1">
                          <a:solidFill>
                            <a:srgbClr val="115076"/>
                          </a:solidFill>
                        </a:rPr>
                        <a:t>kommen</a:t>
                      </a:r>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ankommen</a:t>
                      </a:r>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machen</a:t>
                      </a:r>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tanzen</a:t>
                      </a:r>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verlassen</a:t>
                      </a:r>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7011610"/>
                  </a:ext>
                </a:extLst>
              </a:tr>
              <a:tr h="351845">
                <a:tc>
                  <a:txBody>
                    <a:bodyPr/>
                    <a:lstStyle/>
                    <a:p>
                      <a:pPr algn="ctr"/>
                      <a:r>
                        <a:rPr lang="en-GB" sz="2000" dirty="0" err="1">
                          <a:solidFill>
                            <a:srgbClr val="115076"/>
                          </a:solidFill>
                        </a:rPr>
                        <a:t>nehmen</a:t>
                      </a:r>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schreiben</a:t>
                      </a:r>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verlieren</a:t>
                      </a:r>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stattfinden</a:t>
                      </a:r>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hören</a:t>
                      </a:r>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5428381"/>
                  </a:ext>
                </a:extLst>
              </a:tr>
              <a:tr h="351845">
                <a:tc>
                  <a:txBody>
                    <a:bodyPr/>
                    <a:lstStyle/>
                    <a:p>
                      <a:pPr algn="ctr"/>
                      <a:r>
                        <a:rPr lang="en-GB" sz="2000" dirty="0" err="1">
                          <a:solidFill>
                            <a:srgbClr val="115076"/>
                          </a:solidFill>
                        </a:rPr>
                        <a:t>fliegen</a:t>
                      </a:r>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laufen</a:t>
                      </a:r>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singen</a:t>
                      </a:r>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steigen</a:t>
                      </a:r>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dirty="0" err="1">
                          <a:solidFill>
                            <a:srgbClr val="115076"/>
                          </a:solidFill>
                        </a:rPr>
                        <a:t>tragen</a:t>
                      </a:r>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1129928"/>
                  </a:ext>
                </a:extLst>
              </a:tr>
            </a:tbl>
          </a:graphicData>
        </a:graphic>
      </p:graphicFrame>
      <p:graphicFrame>
        <p:nvGraphicFramePr>
          <p:cNvPr id="38" name="Table 11">
            <a:extLst>
              <a:ext uri="{FF2B5EF4-FFF2-40B4-BE49-F238E27FC236}">
                <a16:creationId xmlns:a16="http://schemas.microsoft.com/office/drawing/2014/main" id="{70402450-7829-4B42-A20F-57AA37132AE2}"/>
              </a:ext>
            </a:extLst>
          </p:cNvPr>
          <p:cNvGraphicFramePr>
            <a:graphicFrameLocks noGrp="1"/>
          </p:cNvGraphicFramePr>
          <p:nvPr>
            <p:extLst>
              <p:ext uri="{D42A27DB-BD31-4B8C-83A1-F6EECF244321}">
                <p14:modId xmlns:p14="http://schemas.microsoft.com/office/powerpoint/2010/main" val="3353754616"/>
              </p:ext>
            </p:extLst>
          </p:nvPr>
        </p:nvGraphicFramePr>
        <p:xfrm>
          <a:off x="172456" y="1276530"/>
          <a:ext cx="11786743" cy="2590800"/>
        </p:xfrm>
        <a:graphic>
          <a:graphicData uri="http://schemas.openxmlformats.org/drawingml/2006/table">
            <a:tbl>
              <a:tblPr firstRow="1" bandRow="1">
                <a:tableStyleId>{5940675A-B579-460E-94D1-54222C63F5DA}</a:tableStyleId>
              </a:tblPr>
              <a:tblGrid>
                <a:gridCol w="1820786">
                  <a:extLst>
                    <a:ext uri="{9D8B030D-6E8A-4147-A177-3AD203B41FA5}">
                      <a16:colId xmlns:a16="http://schemas.microsoft.com/office/drawing/2014/main" val="2177767079"/>
                    </a:ext>
                  </a:extLst>
                </a:gridCol>
                <a:gridCol w="2108129">
                  <a:extLst>
                    <a:ext uri="{9D8B030D-6E8A-4147-A177-3AD203B41FA5}">
                      <a16:colId xmlns:a16="http://schemas.microsoft.com/office/drawing/2014/main" val="3256694368"/>
                    </a:ext>
                  </a:extLst>
                </a:gridCol>
                <a:gridCol w="1964457">
                  <a:extLst>
                    <a:ext uri="{9D8B030D-6E8A-4147-A177-3AD203B41FA5}">
                      <a16:colId xmlns:a16="http://schemas.microsoft.com/office/drawing/2014/main" val="885314646"/>
                    </a:ext>
                  </a:extLst>
                </a:gridCol>
                <a:gridCol w="1964457">
                  <a:extLst>
                    <a:ext uri="{9D8B030D-6E8A-4147-A177-3AD203B41FA5}">
                      <a16:colId xmlns:a16="http://schemas.microsoft.com/office/drawing/2014/main" val="2545319266"/>
                    </a:ext>
                  </a:extLst>
                </a:gridCol>
                <a:gridCol w="2014393">
                  <a:extLst>
                    <a:ext uri="{9D8B030D-6E8A-4147-A177-3AD203B41FA5}">
                      <a16:colId xmlns:a16="http://schemas.microsoft.com/office/drawing/2014/main" val="1920993318"/>
                    </a:ext>
                  </a:extLst>
                </a:gridCol>
                <a:gridCol w="1914521">
                  <a:extLst>
                    <a:ext uri="{9D8B030D-6E8A-4147-A177-3AD203B41FA5}">
                      <a16:colId xmlns:a16="http://schemas.microsoft.com/office/drawing/2014/main" val="3316762457"/>
                    </a:ext>
                  </a:extLst>
                </a:gridCol>
              </a:tblGrid>
              <a:tr h="268225">
                <a:tc>
                  <a:txBody>
                    <a:bodyPr/>
                    <a:lstStyle/>
                    <a:p>
                      <a:pPr algn="ctr"/>
                      <a:r>
                        <a:rPr lang="en-GB" sz="2000" b="1" kern="1200" dirty="0" err="1">
                          <a:solidFill>
                            <a:srgbClr val="115076"/>
                          </a:solidFill>
                          <a:latin typeface="+mn-lt"/>
                          <a:ea typeface="+mn-ea"/>
                          <a:cs typeface="+mn-cs"/>
                        </a:rPr>
                        <a:t>ge</a:t>
                      </a:r>
                      <a:r>
                        <a:rPr lang="en-GB" sz="2000" b="0" kern="1200" dirty="0" err="1">
                          <a:solidFill>
                            <a:srgbClr val="115076"/>
                          </a:solidFill>
                          <a:latin typeface="+mn-lt"/>
                          <a:ea typeface="+mn-ea"/>
                          <a:cs typeface="+mn-cs"/>
                        </a:rPr>
                        <a:t>+stem+</a:t>
                      </a:r>
                      <a:r>
                        <a:rPr lang="en-GB" sz="2000" b="1" kern="1200" dirty="0" err="1">
                          <a:solidFill>
                            <a:srgbClr val="115076"/>
                          </a:solidFill>
                          <a:latin typeface="+mn-lt"/>
                          <a:ea typeface="+mn-ea"/>
                          <a:cs typeface="+mn-cs"/>
                        </a:rPr>
                        <a:t>t</a:t>
                      </a:r>
                      <a:r>
                        <a:rPr lang="en-GB" sz="2000" b="1" kern="1200" dirty="0">
                          <a:solidFill>
                            <a:srgbClr val="115076"/>
                          </a:solidFill>
                          <a:latin typeface="+mn-lt"/>
                          <a:ea typeface="+mn-ea"/>
                          <a:cs typeface="+mn-cs"/>
                        </a:rPr>
                        <a:t> </a:t>
                      </a:r>
                      <a:r>
                        <a:rPr lang="en-GB" sz="2000" b="1" dirty="0">
                          <a:solidFill>
                            <a:srgbClr val="115076"/>
                          </a:solidFill>
                        </a:rPr>
                        <a:t>regular</a:t>
                      </a:r>
                      <a:br>
                        <a:rPr lang="en-GB" sz="2000" b="1" dirty="0">
                          <a:solidFill>
                            <a:srgbClr val="115076"/>
                          </a:solidFill>
                        </a:rPr>
                      </a:br>
                      <a:endParaRPr lang="en-GB" sz="2000" b="1" dirty="0">
                        <a:solidFill>
                          <a:srgbClr val="115076"/>
                        </a:solidFill>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GB" sz="2000" b="1" kern="1200" dirty="0" err="1">
                          <a:solidFill>
                            <a:srgbClr val="115076"/>
                          </a:solidFill>
                          <a:latin typeface="+mn-lt"/>
                          <a:ea typeface="+mn-ea"/>
                          <a:cs typeface="+mn-cs"/>
                        </a:rPr>
                        <a:t>ge</a:t>
                      </a:r>
                      <a:r>
                        <a:rPr lang="en-GB" sz="2000" b="0" kern="1200" dirty="0" err="1">
                          <a:solidFill>
                            <a:srgbClr val="115076"/>
                          </a:solidFill>
                          <a:latin typeface="+mn-lt"/>
                          <a:ea typeface="+mn-ea"/>
                          <a:cs typeface="+mn-cs"/>
                        </a:rPr>
                        <a:t>+stem+</a:t>
                      </a:r>
                      <a:r>
                        <a:rPr lang="en-GB" sz="2000" b="1" kern="1200" dirty="0" err="1">
                          <a:solidFill>
                            <a:srgbClr val="115076"/>
                          </a:solidFill>
                          <a:latin typeface="+mn-lt"/>
                          <a:ea typeface="+mn-ea"/>
                          <a:cs typeface="+mn-cs"/>
                        </a:rPr>
                        <a:t>en</a:t>
                      </a:r>
                      <a:r>
                        <a:rPr lang="en-GB" sz="2000" b="1" kern="1200" dirty="0">
                          <a:solidFill>
                            <a:srgbClr val="115076"/>
                          </a:solidFill>
                          <a:latin typeface="+mn-lt"/>
                          <a:ea typeface="+mn-ea"/>
                          <a:cs typeface="+mn-cs"/>
                        </a:rPr>
                        <a:t> </a:t>
                      </a:r>
                      <a:br>
                        <a:rPr lang="en-GB" sz="2000" b="1" kern="1200" dirty="0">
                          <a:solidFill>
                            <a:srgbClr val="115076"/>
                          </a:solidFill>
                          <a:latin typeface="+mn-lt"/>
                          <a:ea typeface="+mn-ea"/>
                          <a:cs typeface="+mn-cs"/>
                        </a:rPr>
                      </a:br>
                      <a:r>
                        <a:rPr lang="en-GB" sz="2000" b="1" kern="1200" dirty="0" err="1">
                          <a:solidFill>
                            <a:srgbClr val="115076"/>
                          </a:solidFill>
                          <a:latin typeface="+mn-lt"/>
                          <a:ea typeface="+mn-ea"/>
                          <a:cs typeface="+mn-cs"/>
                        </a:rPr>
                        <a:t>fahren</a:t>
                      </a:r>
                      <a:endParaRPr lang="en-GB" sz="2000" b="1" kern="1200" dirty="0">
                        <a:solidFill>
                          <a:srgbClr val="115076"/>
                        </a:solidFill>
                        <a:latin typeface="+mn-lt"/>
                        <a:ea typeface="+mn-ea"/>
                        <a:cs typeface="+mn-cs"/>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s-ES_tradnl" sz="2000" b="1" kern="1200" dirty="0">
                          <a:solidFill>
                            <a:srgbClr val="115076"/>
                          </a:solidFill>
                          <a:latin typeface="+mn-lt"/>
                          <a:ea typeface="+mn-ea"/>
                          <a:cs typeface="+mn-cs"/>
                        </a:rPr>
                        <a:t>ge</a:t>
                      </a:r>
                      <a:r>
                        <a:rPr lang="es-ES_tradnl" sz="2000" b="0" kern="1200" dirty="0">
                          <a:solidFill>
                            <a:srgbClr val="115076"/>
                          </a:solidFill>
                          <a:latin typeface="+mn-lt"/>
                          <a:ea typeface="+mn-ea"/>
                          <a:cs typeface="+mn-cs"/>
                        </a:rPr>
                        <a:t>+</a:t>
                      </a:r>
                      <a:r>
                        <a:rPr lang="es-ES_tradnl" sz="2000" b="1" kern="1200" dirty="0">
                          <a:solidFill>
                            <a:srgbClr val="115076"/>
                          </a:solidFill>
                          <a:latin typeface="+mn-lt"/>
                          <a:ea typeface="+mn-ea"/>
                          <a:cs typeface="+mn-cs"/>
                        </a:rPr>
                        <a:t>[</a:t>
                      </a:r>
                      <a:r>
                        <a:rPr lang="es-ES_tradnl" sz="2000" b="1" kern="1200" dirty="0" err="1">
                          <a:solidFill>
                            <a:srgbClr val="F66400"/>
                          </a:solidFill>
                          <a:latin typeface="+mn-lt"/>
                          <a:ea typeface="+mn-ea"/>
                          <a:cs typeface="+mn-cs"/>
                        </a:rPr>
                        <a:t>ei</a:t>
                      </a:r>
                      <a:r>
                        <a:rPr lang="es-ES_tradnl" sz="2000" b="1" kern="1200" dirty="0">
                          <a:solidFill>
                            <a:srgbClr val="115076"/>
                          </a:solidFill>
                          <a:latin typeface="+mn-lt"/>
                          <a:ea typeface="+mn-ea"/>
                          <a:cs typeface="+mn-cs"/>
                        </a:rPr>
                        <a:t>]</a:t>
                      </a:r>
                      <a:r>
                        <a:rPr lang="en-GB" sz="2000" b="1" kern="1200" dirty="0">
                          <a:solidFill>
                            <a:srgbClr val="115076"/>
                          </a:solidFill>
                          <a:latin typeface="+mn-lt"/>
                          <a:ea typeface="+mn-ea"/>
                          <a:cs typeface="+mn-cs"/>
                          <a:sym typeface="Wingdings" panose="05000000000000000000" pitchFamily="2" charset="2"/>
                        </a:rPr>
                        <a:t></a:t>
                      </a:r>
                      <a:r>
                        <a:rPr lang="es-ES_tradnl" sz="2000" b="1" kern="1200" dirty="0">
                          <a:solidFill>
                            <a:srgbClr val="115076"/>
                          </a:solidFill>
                          <a:latin typeface="+mn-lt"/>
                          <a:ea typeface="+mn-ea"/>
                          <a:cs typeface="+mn-cs"/>
                        </a:rPr>
                        <a:t> [</a:t>
                      </a:r>
                      <a:r>
                        <a:rPr lang="es-ES_tradnl" sz="2000" b="1" kern="1200" dirty="0" err="1">
                          <a:solidFill>
                            <a:srgbClr val="F66400"/>
                          </a:solidFill>
                          <a:latin typeface="+mn-lt"/>
                          <a:ea typeface="+mn-ea"/>
                          <a:cs typeface="+mn-cs"/>
                        </a:rPr>
                        <a:t>ie</a:t>
                      </a:r>
                      <a:r>
                        <a:rPr lang="es-ES_tradnl" sz="2000" b="1" kern="1200" dirty="0">
                          <a:solidFill>
                            <a:srgbClr val="115076"/>
                          </a:solidFill>
                          <a:latin typeface="+mn-lt"/>
                          <a:ea typeface="+mn-ea"/>
                          <a:cs typeface="+mn-cs"/>
                        </a:rPr>
                        <a:t>]</a:t>
                      </a:r>
                      <a:r>
                        <a:rPr lang="es-ES_tradnl" sz="2000" b="0" kern="1200" dirty="0">
                          <a:solidFill>
                            <a:srgbClr val="115076"/>
                          </a:solidFill>
                          <a:latin typeface="+mn-lt"/>
                          <a:ea typeface="+mn-ea"/>
                          <a:cs typeface="+mn-cs"/>
                        </a:rPr>
                        <a:t>+</a:t>
                      </a:r>
                      <a:r>
                        <a:rPr lang="es-ES_tradnl" sz="2000" b="1" kern="1200" dirty="0">
                          <a:solidFill>
                            <a:srgbClr val="115076"/>
                          </a:solidFill>
                          <a:latin typeface="+mn-lt"/>
                          <a:ea typeface="+mn-ea"/>
                          <a:cs typeface="+mn-cs"/>
                        </a:rPr>
                        <a:t>en   </a:t>
                      </a:r>
                      <a:r>
                        <a:rPr lang="es-ES_tradnl" sz="2000" b="1" kern="1200" dirty="0" err="1">
                          <a:solidFill>
                            <a:srgbClr val="115076"/>
                          </a:solidFill>
                          <a:latin typeface="+mn-lt"/>
                          <a:ea typeface="+mn-ea"/>
                          <a:cs typeface="+mn-cs"/>
                        </a:rPr>
                        <a:t>bleiben</a:t>
                      </a:r>
                      <a:endParaRPr lang="en-GB" sz="2000" b="1" kern="1200" dirty="0">
                        <a:solidFill>
                          <a:srgbClr val="115076"/>
                        </a:solidFill>
                        <a:latin typeface="+mn-lt"/>
                        <a:ea typeface="+mn-ea"/>
                        <a:cs typeface="+mn-cs"/>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s-ES_tradnl" sz="2000" b="1" kern="1200" dirty="0">
                          <a:solidFill>
                            <a:srgbClr val="115076"/>
                          </a:solidFill>
                          <a:latin typeface="+mn-lt"/>
                          <a:ea typeface="+mn-ea"/>
                          <a:cs typeface="+mn-cs"/>
                        </a:rPr>
                        <a:t>ge</a:t>
                      </a:r>
                      <a:r>
                        <a:rPr lang="es-ES_tradnl" sz="2000" b="0" kern="1200" dirty="0">
                          <a:solidFill>
                            <a:srgbClr val="115076"/>
                          </a:solidFill>
                          <a:latin typeface="+mn-lt"/>
                          <a:ea typeface="+mn-ea"/>
                          <a:cs typeface="+mn-cs"/>
                        </a:rPr>
                        <a:t>+</a:t>
                      </a:r>
                      <a:r>
                        <a:rPr lang="es-ES_tradnl" sz="2000" b="1" kern="1200" dirty="0">
                          <a:solidFill>
                            <a:srgbClr val="115076"/>
                          </a:solidFill>
                          <a:latin typeface="+mn-lt"/>
                          <a:ea typeface="+mn-ea"/>
                          <a:cs typeface="+mn-cs"/>
                        </a:rPr>
                        <a:t>[</a:t>
                      </a:r>
                      <a:r>
                        <a:rPr lang="es-ES_tradnl" sz="2000" b="1" kern="1200" dirty="0">
                          <a:solidFill>
                            <a:srgbClr val="F66400"/>
                          </a:solidFill>
                          <a:latin typeface="+mn-lt"/>
                          <a:ea typeface="+mn-ea"/>
                          <a:cs typeface="+mn-cs"/>
                        </a:rPr>
                        <a:t>e/</a:t>
                      </a:r>
                      <a:r>
                        <a:rPr lang="es-ES_tradnl" sz="2000" b="1" kern="1200" dirty="0" err="1">
                          <a:solidFill>
                            <a:srgbClr val="F66400"/>
                          </a:solidFill>
                          <a:latin typeface="+mn-lt"/>
                          <a:ea typeface="+mn-ea"/>
                          <a:cs typeface="+mn-cs"/>
                        </a:rPr>
                        <a:t>ie</a:t>
                      </a:r>
                      <a:r>
                        <a:rPr lang="es-ES_tradnl" sz="2000" b="1" kern="1200" dirty="0">
                          <a:solidFill>
                            <a:srgbClr val="115076"/>
                          </a:solidFill>
                          <a:latin typeface="+mn-lt"/>
                          <a:ea typeface="+mn-ea"/>
                          <a:cs typeface="+mn-cs"/>
                        </a:rPr>
                        <a:t>] </a:t>
                      </a:r>
                      <a:r>
                        <a:rPr lang="es-ES_tradnl" sz="2000" b="1" kern="1200" dirty="0">
                          <a:solidFill>
                            <a:srgbClr val="115076"/>
                          </a:solidFill>
                          <a:latin typeface="+mn-lt"/>
                          <a:ea typeface="+mn-ea"/>
                          <a:cs typeface="+mn-cs"/>
                          <a:sym typeface="Wingdings" panose="05000000000000000000" pitchFamily="2" charset="2"/>
                        </a:rPr>
                        <a:t></a:t>
                      </a:r>
                      <a:r>
                        <a:rPr lang="es-ES_tradnl" sz="2000" b="1" kern="1200" dirty="0">
                          <a:solidFill>
                            <a:srgbClr val="115076"/>
                          </a:solidFill>
                          <a:latin typeface="+mn-lt"/>
                          <a:ea typeface="+mn-ea"/>
                          <a:cs typeface="+mn-cs"/>
                        </a:rPr>
                        <a:t> [</a:t>
                      </a:r>
                      <a:r>
                        <a:rPr lang="es-ES_tradnl" sz="2000" b="1" kern="1200" dirty="0">
                          <a:solidFill>
                            <a:srgbClr val="F66400"/>
                          </a:solidFill>
                          <a:latin typeface="+mn-lt"/>
                          <a:ea typeface="+mn-ea"/>
                          <a:cs typeface="+mn-cs"/>
                        </a:rPr>
                        <a:t>o</a:t>
                      </a:r>
                      <a:r>
                        <a:rPr lang="es-ES_tradnl" sz="2000" b="1" kern="1200" dirty="0">
                          <a:solidFill>
                            <a:srgbClr val="115076"/>
                          </a:solidFill>
                          <a:latin typeface="+mn-lt"/>
                          <a:ea typeface="+mn-ea"/>
                          <a:cs typeface="+mn-cs"/>
                        </a:rPr>
                        <a:t>]</a:t>
                      </a:r>
                      <a:r>
                        <a:rPr lang="es-ES_tradnl" sz="2000" b="0" kern="1200" dirty="0">
                          <a:solidFill>
                            <a:srgbClr val="115076"/>
                          </a:solidFill>
                          <a:latin typeface="+mn-lt"/>
                          <a:ea typeface="+mn-ea"/>
                          <a:cs typeface="+mn-cs"/>
                        </a:rPr>
                        <a:t>+</a:t>
                      </a:r>
                      <a:r>
                        <a:rPr lang="es-ES_tradnl" sz="2000" b="1" kern="1200" dirty="0">
                          <a:solidFill>
                            <a:srgbClr val="115076"/>
                          </a:solidFill>
                          <a:latin typeface="+mn-lt"/>
                          <a:ea typeface="+mn-ea"/>
                          <a:cs typeface="+mn-cs"/>
                        </a:rPr>
                        <a:t>en</a:t>
                      </a:r>
                      <a:br>
                        <a:rPr lang="es-ES_tradnl" sz="2000" b="1" kern="1200" dirty="0">
                          <a:solidFill>
                            <a:srgbClr val="115076"/>
                          </a:solidFill>
                          <a:latin typeface="+mn-lt"/>
                          <a:ea typeface="+mn-ea"/>
                          <a:cs typeface="+mn-cs"/>
                        </a:rPr>
                      </a:br>
                      <a:r>
                        <a:rPr lang="es-ES_tradnl" sz="2000" b="1" kern="1200" dirty="0" err="1">
                          <a:solidFill>
                            <a:srgbClr val="115076"/>
                          </a:solidFill>
                          <a:latin typeface="+mn-lt"/>
                          <a:ea typeface="+mn-ea"/>
                          <a:cs typeface="+mn-cs"/>
                        </a:rPr>
                        <a:t>sprechen</a:t>
                      </a:r>
                      <a:endParaRPr lang="en-GB" sz="2000" b="1" kern="1200" dirty="0">
                        <a:solidFill>
                          <a:srgbClr val="115076"/>
                        </a:solidFill>
                        <a:latin typeface="+mn-lt"/>
                        <a:ea typeface="+mn-ea"/>
                        <a:cs typeface="+mn-cs"/>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s-ES_tradnl" sz="2000" b="1" kern="1200" dirty="0">
                          <a:solidFill>
                            <a:srgbClr val="115076"/>
                          </a:solidFill>
                          <a:latin typeface="+mn-lt"/>
                          <a:ea typeface="+mn-ea"/>
                          <a:cs typeface="+mn-cs"/>
                        </a:rPr>
                        <a:t>ge</a:t>
                      </a:r>
                      <a:r>
                        <a:rPr lang="es-ES_tradnl" sz="2000" b="0" kern="1200" dirty="0">
                          <a:solidFill>
                            <a:srgbClr val="115076"/>
                          </a:solidFill>
                          <a:latin typeface="+mn-lt"/>
                          <a:ea typeface="+mn-ea"/>
                          <a:cs typeface="+mn-cs"/>
                        </a:rPr>
                        <a:t>+</a:t>
                      </a:r>
                      <a:r>
                        <a:rPr lang="es-ES_tradnl" sz="2000" b="1" kern="1200" dirty="0">
                          <a:solidFill>
                            <a:srgbClr val="115076"/>
                          </a:solidFill>
                          <a:latin typeface="+mn-lt"/>
                          <a:ea typeface="+mn-ea"/>
                          <a:cs typeface="+mn-cs"/>
                        </a:rPr>
                        <a:t>[</a:t>
                      </a:r>
                      <a:r>
                        <a:rPr lang="es-ES_tradnl" sz="2000" b="1" kern="1200" dirty="0">
                          <a:solidFill>
                            <a:srgbClr val="F66400"/>
                          </a:solidFill>
                          <a:latin typeface="+mn-lt"/>
                          <a:ea typeface="+mn-ea"/>
                          <a:cs typeface="+mn-cs"/>
                        </a:rPr>
                        <a:t>i</a:t>
                      </a:r>
                      <a:r>
                        <a:rPr lang="es-ES_tradnl" sz="2000" b="1" kern="1200" dirty="0">
                          <a:solidFill>
                            <a:srgbClr val="115076"/>
                          </a:solidFill>
                          <a:latin typeface="+mn-lt"/>
                          <a:ea typeface="+mn-ea"/>
                          <a:cs typeface="+mn-cs"/>
                        </a:rPr>
                        <a:t>] </a:t>
                      </a:r>
                      <a:r>
                        <a:rPr lang="es-ES_tradnl" sz="2000" b="1" kern="1200" dirty="0">
                          <a:solidFill>
                            <a:srgbClr val="115076"/>
                          </a:solidFill>
                          <a:latin typeface="+mn-lt"/>
                          <a:ea typeface="+mn-ea"/>
                          <a:cs typeface="+mn-cs"/>
                          <a:sym typeface="Wingdings" panose="05000000000000000000" pitchFamily="2" charset="2"/>
                        </a:rPr>
                        <a:t></a:t>
                      </a:r>
                      <a:r>
                        <a:rPr lang="es-ES_tradnl" sz="2000" b="1" kern="1200" dirty="0">
                          <a:solidFill>
                            <a:srgbClr val="115076"/>
                          </a:solidFill>
                          <a:latin typeface="+mn-lt"/>
                          <a:ea typeface="+mn-ea"/>
                          <a:cs typeface="+mn-cs"/>
                        </a:rPr>
                        <a:t> [</a:t>
                      </a:r>
                      <a:r>
                        <a:rPr lang="es-ES_tradnl" sz="2000" b="1" kern="1200" dirty="0">
                          <a:solidFill>
                            <a:srgbClr val="F66400"/>
                          </a:solidFill>
                          <a:latin typeface="+mn-lt"/>
                          <a:ea typeface="+mn-ea"/>
                          <a:cs typeface="+mn-cs"/>
                        </a:rPr>
                        <a:t>u</a:t>
                      </a:r>
                      <a:r>
                        <a:rPr lang="es-ES_tradnl" sz="2000" b="1" kern="1200" dirty="0">
                          <a:solidFill>
                            <a:srgbClr val="115076"/>
                          </a:solidFill>
                          <a:latin typeface="+mn-lt"/>
                          <a:ea typeface="+mn-ea"/>
                          <a:cs typeface="+mn-cs"/>
                        </a:rPr>
                        <a:t>]</a:t>
                      </a:r>
                      <a:r>
                        <a:rPr lang="es-ES_tradnl" sz="2000" b="0" kern="1200" dirty="0">
                          <a:solidFill>
                            <a:srgbClr val="115076"/>
                          </a:solidFill>
                          <a:latin typeface="+mn-lt"/>
                          <a:ea typeface="+mn-ea"/>
                          <a:cs typeface="+mn-cs"/>
                        </a:rPr>
                        <a:t>+</a:t>
                      </a:r>
                      <a:r>
                        <a:rPr lang="es-ES_tradnl" sz="2000" b="1" kern="1200" dirty="0">
                          <a:solidFill>
                            <a:srgbClr val="115076"/>
                          </a:solidFill>
                          <a:latin typeface="+mn-lt"/>
                          <a:ea typeface="+mn-ea"/>
                          <a:cs typeface="+mn-cs"/>
                        </a:rPr>
                        <a:t>en</a:t>
                      </a:r>
                      <a:br>
                        <a:rPr lang="es-ES_tradnl" sz="2000" b="1" kern="1200" dirty="0">
                          <a:solidFill>
                            <a:srgbClr val="115076"/>
                          </a:solidFill>
                          <a:latin typeface="+mn-lt"/>
                          <a:ea typeface="+mn-ea"/>
                          <a:cs typeface="+mn-cs"/>
                        </a:rPr>
                      </a:br>
                      <a:r>
                        <a:rPr lang="es-ES_tradnl" sz="2000" b="1" kern="1200" dirty="0" err="1">
                          <a:solidFill>
                            <a:srgbClr val="115076"/>
                          </a:solidFill>
                          <a:latin typeface="+mn-lt"/>
                          <a:ea typeface="+mn-ea"/>
                          <a:cs typeface="+mn-cs"/>
                        </a:rPr>
                        <a:t>finden</a:t>
                      </a:r>
                      <a:endParaRPr lang="en-GB" sz="2000" b="1" kern="1200" dirty="0">
                        <a:solidFill>
                          <a:srgbClr val="115076"/>
                        </a:solidFill>
                        <a:latin typeface="+mn-lt"/>
                        <a:ea typeface="+mn-ea"/>
                        <a:cs typeface="+mn-cs"/>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r>
                        <a:rPr lang="en-GB" sz="2000" b="1" kern="1200" dirty="0" err="1">
                          <a:solidFill>
                            <a:srgbClr val="F66400"/>
                          </a:solidFill>
                          <a:latin typeface="+mn-lt"/>
                          <a:ea typeface="+mn-ea"/>
                          <a:cs typeface="+mn-cs"/>
                        </a:rPr>
                        <a:t>ver</a:t>
                      </a:r>
                      <a:r>
                        <a:rPr lang="en-GB" sz="2000" b="1" kern="1200" dirty="0">
                          <a:solidFill>
                            <a:srgbClr val="115076"/>
                          </a:solidFill>
                          <a:latin typeface="+mn-lt"/>
                          <a:ea typeface="+mn-ea"/>
                          <a:cs typeface="+mn-cs"/>
                        </a:rPr>
                        <a:t>-, </a:t>
                      </a:r>
                      <a:r>
                        <a:rPr lang="en-GB" sz="2000" b="1" kern="1200" dirty="0" err="1">
                          <a:solidFill>
                            <a:srgbClr val="F66400"/>
                          </a:solidFill>
                          <a:latin typeface="+mn-lt"/>
                          <a:ea typeface="+mn-ea"/>
                          <a:cs typeface="+mn-cs"/>
                        </a:rPr>
                        <a:t>ent</a:t>
                      </a:r>
                      <a:r>
                        <a:rPr lang="en-GB" sz="2000" b="1" kern="1200" dirty="0">
                          <a:solidFill>
                            <a:srgbClr val="115076"/>
                          </a:solidFill>
                          <a:latin typeface="+mn-lt"/>
                          <a:ea typeface="+mn-ea"/>
                          <a:cs typeface="+mn-cs"/>
                        </a:rPr>
                        <a:t>-, </a:t>
                      </a:r>
                      <a:r>
                        <a:rPr lang="en-GB" sz="2000" b="1" kern="1200" dirty="0">
                          <a:solidFill>
                            <a:srgbClr val="F66400"/>
                          </a:solidFill>
                          <a:latin typeface="+mn-lt"/>
                          <a:ea typeface="+mn-ea"/>
                          <a:cs typeface="+mn-cs"/>
                        </a:rPr>
                        <a:t>be</a:t>
                      </a:r>
                      <a:r>
                        <a:rPr lang="en-GB" sz="2000" b="1" kern="1200" dirty="0">
                          <a:solidFill>
                            <a:srgbClr val="115076"/>
                          </a:solidFill>
                          <a:latin typeface="+mn-lt"/>
                          <a:ea typeface="+mn-ea"/>
                          <a:cs typeface="+mn-cs"/>
                        </a:rPr>
                        <a:t>-</a:t>
                      </a:r>
                      <a:br>
                        <a:rPr lang="en-GB" sz="2000" b="1" kern="1200" dirty="0">
                          <a:solidFill>
                            <a:srgbClr val="115076"/>
                          </a:solidFill>
                          <a:latin typeface="+mn-lt"/>
                          <a:ea typeface="+mn-ea"/>
                          <a:cs typeface="+mn-cs"/>
                        </a:rPr>
                      </a:br>
                      <a:r>
                        <a:rPr lang="en-GB" sz="2000" b="1" kern="1200" dirty="0">
                          <a:solidFill>
                            <a:srgbClr val="115076"/>
                          </a:solidFill>
                          <a:latin typeface="+mn-lt"/>
                          <a:ea typeface="+mn-ea"/>
                          <a:cs typeface="+mn-cs"/>
                        </a:rPr>
                        <a:t>infinitive</a:t>
                      </a:r>
                      <a:br>
                        <a:rPr lang="en-GB" sz="2000" b="1" kern="1200" dirty="0">
                          <a:solidFill>
                            <a:srgbClr val="115076"/>
                          </a:solidFill>
                          <a:latin typeface="+mn-lt"/>
                          <a:ea typeface="+mn-ea"/>
                          <a:cs typeface="+mn-cs"/>
                        </a:rPr>
                      </a:br>
                      <a:r>
                        <a:rPr lang="en-GB" sz="2000" b="1" kern="1200" dirty="0" err="1">
                          <a:solidFill>
                            <a:srgbClr val="115076"/>
                          </a:solidFill>
                          <a:latin typeface="+mn-lt"/>
                          <a:ea typeface="+mn-ea"/>
                          <a:cs typeface="+mn-cs"/>
                        </a:rPr>
                        <a:t>vergessen</a:t>
                      </a:r>
                      <a:endParaRPr lang="en-GB" sz="2000" b="1" kern="1200" dirty="0">
                        <a:solidFill>
                          <a:srgbClr val="115076"/>
                        </a:solidFill>
                        <a:latin typeface="+mn-lt"/>
                        <a:ea typeface="+mn-ea"/>
                        <a:cs typeface="+mn-cs"/>
                      </a:endParaRPr>
                    </a:p>
                  </a:txBody>
                  <a:tcPr anchor="ct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07594007"/>
                  </a:ext>
                </a:extLst>
              </a:tr>
              <a:tr h="268225">
                <a:tc>
                  <a:txBody>
                    <a:bodyPr/>
                    <a:lstStyle/>
                    <a:p>
                      <a:pPr algn="ctr"/>
                      <a:r>
                        <a:rPr lang="en-GB" sz="2000" b="1" dirty="0" err="1">
                          <a:solidFill>
                            <a:srgbClr val="115076"/>
                          </a:solidFill>
                        </a:rPr>
                        <a:t>gelebt</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gekommen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geschrieben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geworfen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gesprungen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verlassen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7011610"/>
                  </a:ext>
                </a:extLst>
              </a:tr>
              <a:tr h="268225">
                <a:tc>
                  <a:txBody>
                    <a:bodyPr/>
                    <a:lstStyle/>
                    <a:p>
                      <a:pPr algn="ctr"/>
                      <a:r>
                        <a:rPr lang="en-GB" sz="2000" b="1" dirty="0" err="1">
                          <a:solidFill>
                            <a:srgbClr val="115076"/>
                          </a:solidFill>
                        </a:rPr>
                        <a:t>gemacht</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angekommen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gestiegen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gewonnen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stattgefunden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85428381"/>
                  </a:ext>
                </a:extLst>
              </a:tr>
              <a:tr h="268225">
                <a:tc>
                  <a:txBody>
                    <a:bodyPr/>
                    <a:lstStyle/>
                    <a:p>
                      <a:pPr algn="ctr"/>
                      <a:r>
                        <a:rPr lang="en-GB" sz="2000" b="1" dirty="0" err="1">
                          <a:solidFill>
                            <a:srgbClr val="115076"/>
                          </a:solidFill>
                        </a:rPr>
                        <a:t>getanzt</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gelaufen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verloren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gesungen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1129928"/>
                  </a:ext>
                </a:extLst>
              </a:tr>
              <a:tr h="268225">
                <a:tc>
                  <a:txBody>
                    <a:bodyPr/>
                    <a:lstStyle/>
                    <a:p>
                      <a:pPr algn="ctr"/>
                      <a:r>
                        <a:rPr lang="en-GB" sz="2000" b="1" dirty="0" err="1">
                          <a:solidFill>
                            <a:srgbClr val="115076"/>
                          </a:solidFill>
                        </a:rPr>
                        <a:t>gehört</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getragen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r>
                        <a:rPr lang="en-GB" sz="2000" b="1" dirty="0" err="1">
                          <a:solidFill>
                            <a:srgbClr val="115076"/>
                          </a:solidFill>
                        </a:rPr>
                        <a:t>geflogen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endParaRPr lang="en-GB" sz="2000"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tc>
                  <a:txBody>
                    <a:bodyPr/>
                    <a:lstStyle/>
                    <a:p>
                      <a:pPr algn="ct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2891270"/>
                  </a:ext>
                </a:extLst>
              </a:tr>
            </a:tbl>
          </a:graphicData>
        </a:graphic>
      </p:graphicFrame>
      <p:pic>
        <p:nvPicPr>
          <p:cNvPr id="39" name="Picture 38" descr="Icon&#10;&#10;Description automatically generated">
            <a:extLst>
              <a:ext uri="{FF2B5EF4-FFF2-40B4-BE49-F238E27FC236}">
                <a16:creationId xmlns:a16="http://schemas.microsoft.com/office/drawing/2014/main" id="{76E4EF9F-35D0-43BF-9968-58A4529B63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36858" y="1782028"/>
            <a:ext cx="299130" cy="292780"/>
          </a:xfrm>
          <a:prstGeom prst="rect">
            <a:avLst/>
          </a:prstGeom>
          <a:effectLst>
            <a:outerShdw blurRad="50800" dist="38100" dir="5400000" algn="t" rotWithShape="0">
              <a:prstClr val="black">
                <a:alpha val="40000"/>
              </a:prstClr>
            </a:outerShdw>
          </a:effectLst>
        </p:spPr>
      </p:pic>
      <p:pic>
        <p:nvPicPr>
          <p:cNvPr id="40" name="Picture 39" descr="Icon&#10;&#10;Description automatically generated">
            <a:extLst>
              <a:ext uri="{FF2B5EF4-FFF2-40B4-BE49-F238E27FC236}">
                <a16:creationId xmlns:a16="http://schemas.microsoft.com/office/drawing/2014/main" id="{F6F8CA0B-EB68-42D1-AE95-9A54163FAC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45701" y="1913137"/>
            <a:ext cx="299130" cy="292780"/>
          </a:xfrm>
          <a:prstGeom prst="rect">
            <a:avLst/>
          </a:prstGeom>
          <a:effectLst>
            <a:outerShdw blurRad="50800" dist="38100" dir="5400000" algn="t" rotWithShape="0">
              <a:prstClr val="black">
                <a:alpha val="40000"/>
              </a:prstClr>
            </a:outerShdw>
          </a:effectLst>
        </p:spPr>
      </p:pic>
      <p:pic>
        <p:nvPicPr>
          <p:cNvPr id="41" name="Picture 40" descr="Icon&#10;&#10;Description automatically generated">
            <a:extLst>
              <a:ext uri="{FF2B5EF4-FFF2-40B4-BE49-F238E27FC236}">
                <a16:creationId xmlns:a16="http://schemas.microsoft.com/office/drawing/2014/main" id="{C987E55F-5684-41C7-918B-38AFFBFB69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21330" y="1913137"/>
            <a:ext cx="299130" cy="292780"/>
          </a:xfrm>
          <a:prstGeom prst="rect">
            <a:avLst/>
          </a:prstGeom>
          <a:effectLst>
            <a:outerShdw blurRad="50800" dist="38100" dir="5400000" algn="t" rotWithShape="0">
              <a:prstClr val="black">
                <a:alpha val="40000"/>
              </a:prstClr>
            </a:outerShdw>
          </a:effectLst>
        </p:spPr>
      </p:pic>
      <p:pic>
        <p:nvPicPr>
          <p:cNvPr id="42" name="Picture 41" descr="Icon&#10;&#10;Description automatically generated">
            <a:extLst>
              <a:ext uri="{FF2B5EF4-FFF2-40B4-BE49-F238E27FC236}">
                <a16:creationId xmlns:a16="http://schemas.microsoft.com/office/drawing/2014/main" id="{74B2F5F9-5280-414B-9735-D43F70D545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40294" y="1936977"/>
            <a:ext cx="299130" cy="292780"/>
          </a:xfrm>
          <a:prstGeom prst="rect">
            <a:avLst/>
          </a:prstGeom>
          <a:effectLst>
            <a:outerShdw blurRad="50800" dist="38100" dir="5400000" algn="t" rotWithShape="0">
              <a:prstClr val="black">
                <a:alpha val="40000"/>
              </a:prstClr>
            </a:outerShdw>
          </a:effectLst>
        </p:spPr>
      </p:pic>
      <p:pic>
        <p:nvPicPr>
          <p:cNvPr id="43" name="Picture 42" descr="Icon&#10;&#10;Description automatically generated">
            <a:extLst>
              <a:ext uri="{FF2B5EF4-FFF2-40B4-BE49-F238E27FC236}">
                <a16:creationId xmlns:a16="http://schemas.microsoft.com/office/drawing/2014/main" id="{7AE14FAA-BBE1-47AE-992D-AD4B9B8C31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1481" y="1939104"/>
            <a:ext cx="299130" cy="292780"/>
          </a:xfrm>
          <a:prstGeom prst="rect">
            <a:avLst/>
          </a:prstGeom>
          <a:effectLst>
            <a:outerShdw blurRad="50800" dist="38100" dir="5400000" algn="t" rotWithShape="0">
              <a:prstClr val="black">
                <a:alpha val="40000"/>
              </a:prstClr>
            </a:outerShdw>
          </a:effectLst>
        </p:spPr>
      </p:pic>
      <p:graphicFrame>
        <p:nvGraphicFramePr>
          <p:cNvPr id="44" name="Table 44">
            <a:extLst>
              <a:ext uri="{FF2B5EF4-FFF2-40B4-BE49-F238E27FC236}">
                <a16:creationId xmlns:a16="http://schemas.microsoft.com/office/drawing/2014/main" id="{7F5FAADC-F60E-4D13-9A23-2DCA29899279}"/>
              </a:ext>
            </a:extLst>
          </p:cNvPr>
          <p:cNvGraphicFramePr>
            <a:graphicFrameLocks noGrp="1"/>
          </p:cNvGraphicFramePr>
          <p:nvPr>
            <p:extLst>
              <p:ext uri="{D42A27DB-BD31-4B8C-83A1-F6EECF244321}">
                <p14:modId xmlns:p14="http://schemas.microsoft.com/office/powerpoint/2010/main" val="2108834779"/>
              </p:ext>
            </p:extLst>
          </p:nvPr>
        </p:nvGraphicFramePr>
        <p:xfrm>
          <a:off x="3248151" y="4070313"/>
          <a:ext cx="5695698" cy="396240"/>
        </p:xfrm>
        <a:graphic>
          <a:graphicData uri="http://schemas.openxmlformats.org/drawingml/2006/table">
            <a:tbl>
              <a:tblPr firstRow="1" bandRow="1">
                <a:tableStyleId>{5940675A-B579-460E-94D1-54222C63F5DA}</a:tableStyleId>
              </a:tblPr>
              <a:tblGrid>
                <a:gridCol w="1898566">
                  <a:extLst>
                    <a:ext uri="{9D8B030D-6E8A-4147-A177-3AD203B41FA5}">
                      <a16:colId xmlns:a16="http://schemas.microsoft.com/office/drawing/2014/main" val="3294995532"/>
                    </a:ext>
                  </a:extLst>
                </a:gridCol>
                <a:gridCol w="1898566">
                  <a:extLst>
                    <a:ext uri="{9D8B030D-6E8A-4147-A177-3AD203B41FA5}">
                      <a16:colId xmlns:a16="http://schemas.microsoft.com/office/drawing/2014/main" val="1037399600"/>
                    </a:ext>
                  </a:extLst>
                </a:gridCol>
                <a:gridCol w="1898566">
                  <a:extLst>
                    <a:ext uri="{9D8B030D-6E8A-4147-A177-3AD203B41FA5}">
                      <a16:colId xmlns:a16="http://schemas.microsoft.com/office/drawing/2014/main" val="551882337"/>
                    </a:ext>
                  </a:extLst>
                </a:gridCol>
              </a:tblGrid>
              <a:tr h="370840">
                <a:tc>
                  <a:txBody>
                    <a:bodyPr/>
                    <a:lstStyle/>
                    <a:p>
                      <a:pPr algn="ctr"/>
                      <a:r>
                        <a:rPr lang="en-GB" sz="2000" b="1" dirty="0">
                          <a:solidFill>
                            <a:srgbClr val="115076"/>
                          </a:solidFill>
                        </a:rPr>
                        <a:t> irregular</a:t>
                      </a: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pPr algn="ctr"/>
                      <a:r>
                        <a:rPr lang="en-GB" sz="2000" b="1" dirty="0" err="1">
                          <a:solidFill>
                            <a:srgbClr val="115076"/>
                          </a:solidFill>
                        </a:rPr>
                        <a:t>gegangen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tc>
                  <a:txBody>
                    <a:bodyPr/>
                    <a:lstStyle/>
                    <a:p>
                      <a:pPr algn="ctr"/>
                      <a:r>
                        <a:rPr lang="en-GB" sz="2000" b="1" dirty="0" err="1">
                          <a:solidFill>
                            <a:srgbClr val="115076"/>
                          </a:solidFill>
                        </a:rPr>
                        <a:t>genommen</a:t>
                      </a:r>
                      <a:endParaRPr lang="en-GB" sz="2000" b="1" dirty="0">
                        <a:solidFill>
                          <a:srgbClr val="115076"/>
                        </a:solidFill>
                      </a:endParaRPr>
                    </a:p>
                  </a:txBody>
                  <a:tcPr>
                    <a:lnL w="12700" cap="flat" cmpd="sng" algn="ctr">
                      <a:solidFill>
                        <a:srgbClr val="115076"/>
                      </a:solidFill>
                      <a:prstDash val="dot"/>
                      <a:round/>
                      <a:headEnd type="none" w="med" len="med"/>
                      <a:tailEnd type="none" w="med" len="med"/>
                    </a:lnL>
                    <a:lnR w="12700" cap="flat" cmpd="sng" algn="ctr">
                      <a:solidFill>
                        <a:srgbClr val="115076"/>
                      </a:solidFill>
                      <a:prstDash val="dot"/>
                      <a:round/>
                      <a:headEnd type="none" w="med" len="med"/>
                      <a:tailEnd type="none" w="med" len="med"/>
                    </a:lnR>
                    <a:lnT w="12700" cap="flat" cmpd="sng" algn="ctr">
                      <a:solidFill>
                        <a:srgbClr val="115076"/>
                      </a:solidFill>
                      <a:prstDash val="dot"/>
                      <a:round/>
                      <a:headEnd type="none" w="med" len="med"/>
                      <a:tailEnd type="none" w="med" len="med"/>
                    </a:lnT>
                    <a:lnB w="12700" cap="flat" cmpd="sng" algn="ctr">
                      <a:solidFill>
                        <a:srgbClr val="115076"/>
                      </a:solidFill>
                      <a:prstDash val="dot"/>
                      <a:round/>
                      <a:headEnd type="none" w="med" len="med"/>
                      <a:tailEnd type="none" w="med" len="med"/>
                    </a:lnB>
                  </a:tcPr>
                </a:tc>
                <a:extLst>
                  <a:ext uri="{0D108BD9-81ED-4DB2-BD59-A6C34878D82A}">
                    <a16:rowId xmlns:a16="http://schemas.microsoft.com/office/drawing/2014/main" val="349476612"/>
                  </a:ext>
                </a:extLst>
              </a:tr>
            </a:tbl>
          </a:graphicData>
        </a:graphic>
      </p:graphicFrame>
      <p:pic>
        <p:nvPicPr>
          <p:cNvPr id="49" name="Picture 48" descr="Icon&#10;&#10;Description automatically generated">
            <a:extLst>
              <a:ext uri="{FF2B5EF4-FFF2-40B4-BE49-F238E27FC236}">
                <a16:creationId xmlns:a16="http://schemas.microsoft.com/office/drawing/2014/main" id="{D6489C83-CFAA-4F18-8885-138C4226D2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639" y="1651349"/>
            <a:ext cx="349952" cy="346560"/>
          </a:xfrm>
          <a:prstGeom prst="rect">
            <a:avLst/>
          </a:prstGeom>
        </p:spPr>
      </p:pic>
      <p:sp>
        <p:nvSpPr>
          <p:cNvPr id="50" name="Rectangle: Rounded Corners 49">
            <a:extLst>
              <a:ext uri="{FF2B5EF4-FFF2-40B4-BE49-F238E27FC236}">
                <a16:creationId xmlns:a16="http://schemas.microsoft.com/office/drawing/2014/main" id="{4BE992C6-FB85-435F-A3C4-B7E5105EE5DF}"/>
              </a:ext>
            </a:extLst>
          </p:cNvPr>
          <p:cNvSpPr/>
          <p:nvPr/>
        </p:nvSpPr>
        <p:spPr>
          <a:xfrm>
            <a:off x="369376" y="2312191"/>
            <a:ext cx="1536192"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Rounded Corners 50">
            <a:extLst>
              <a:ext uri="{FF2B5EF4-FFF2-40B4-BE49-F238E27FC236}">
                <a16:creationId xmlns:a16="http://schemas.microsoft.com/office/drawing/2014/main" id="{A02D887B-9E84-49F5-803C-1211EB84FB9E}"/>
              </a:ext>
            </a:extLst>
          </p:cNvPr>
          <p:cNvSpPr/>
          <p:nvPr/>
        </p:nvSpPr>
        <p:spPr>
          <a:xfrm>
            <a:off x="5399188" y="4081205"/>
            <a:ext cx="1536192"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Rounded Corners 51">
            <a:extLst>
              <a:ext uri="{FF2B5EF4-FFF2-40B4-BE49-F238E27FC236}">
                <a16:creationId xmlns:a16="http://schemas.microsoft.com/office/drawing/2014/main" id="{14A2B6F8-F0BE-420C-A8C5-16D008161E4C}"/>
              </a:ext>
            </a:extLst>
          </p:cNvPr>
          <p:cNvSpPr/>
          <p:nvPr/>
        </p:nvSpPr>
        <p:spPr>
          <a:xfrm>
            <a:off x="8098314" y="2293786"/>
            <a:ext cx="1862549"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Rounded Corners 52">
            <a:extLst>
              <a:ext uri="{FF2B5EF4-FFF2-40B4-BE49-F238E27FC236}">
                <a16:creationId xmlns:a16="http://schemas.microsoft.com/office/drawing/2014/main" id="{8365FC0B-D8EC-4F81-A3E9-3A327B5F8ABF}"/>
              </a:ext>
            </a:extLst>
          </p:cNvPr>
          <p:cNvSpPr/>
          <p:nvPr/>
        </p:nvSpPr>
        <p:spPr>
          <a:xfrm>
            <a:off x="6315022" y="2305146"/>
            <a:ext cx="1536192"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Rounded Corners 53">
            <a:extLst>
              <a:ext uri="{FF2B5EF4-FFF2-40B4-BE49-F238E27FC236}">
                <a16:creationId xmlns:a16="http://schemas.microsoft.com/office/drawing/2014/main" id="{64955BB0-8870-4F96-964B-1FB89ECAD135}"/>
              </a:ext>
            </a:extLst>
          </p:cNvPr>
          <p:cNvSpPr/>
          <p:nvPr/>
        </p:nvSpPr>
        <p:spPr>
          <a:xfrm>
            <a:off x="6315022" y="2706249"/>
            <a:ext cx="1536192"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Rounded Corners 54">
            <a:extLst>
              <a:ext uri="{FF2B5EF4-FFF2-40B4-BE49-F238E27FC236}">
                <a16:creationId xmlns:a16="http://schemas.microsoft.com/office/drawing/2014/main" id="{815AF8B6-5A1F-4AA3-A957-770994A0885E}"/>
              </a:ext>
            </a:extLst>
          </p:cNvPr>
          <p:cNvSpPr/>
          <p:nvPr/>
        </p:nvSpPr>
        <p:spPr>
          <a:xfrm>
            <a:off x="2319307" y="2305146"/>
            <a:ext cx="1536192"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Rounded Corners 55">
            <a:extLst>
              <a:ext uri="{FF2B5EF4-FFF2-40B4-BE49-F238E27FC236}">
                <a16:creationId xmlns:a16="http://schemas.microsoft.com/office/drawing/2014/main" id="{6FFC769F-579D-40F9-8246-6525E1142345}"/>
              </a:ext>
            </a:extLst>
          </p:cNvPr>
          <p:cNvSpPr/>
          <p:nvPr/>
        </p:nvSpPr>
        <p:spPr>
          <a:xfrm>
            <a:off x="2102488" y="2701306"/>
            <a:ext cx="1859912"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Rectangle: Rounded Corners 56">
            <a:extLst>
              <a:ext uri="{FF2B5EF4-FFF2-40B4-BE49-F238E27FC236}">
                <a16:creationId xmlns:a16="http://schemas.microsoft.com/office/drawing/2014/main" id="{BC8C7F1A-8630-49CA-884E-ACC30F0F3F64}"/>
              </a:ext>
            </a:extLst>
          </p:cNvPr>
          <p:cNvSpPr/>
          <p:nvPr/>
        </p:nvSpPr>
        <p:spPr>
          <a:xfrm>
            <a:off x="369376" y="2701306"/>
            <a:ext cx="1536192"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Rounded Corners 57">
            <a:extLst>
              <a:ext uri="{FF2B5EF4-FFF2-40B4-BE49-F238E27FC236}">
                <a16:creationId xmlns:a16="http://schemas.microsoft.com/office/drawing/2014/main" id="{647A558E-AAAD-4342-91D2-CB381931195F}"/>
              </a:ext>
            </a:extLst>
          </p:cNvPr>
          <p:cNvSpPr/>
          <p:nvPr/>
        </p:nvSpPr>
        <p:spPr>
          <a:xfrm>
            <a:off x="369376" y="3079668"/>
            <a:ext cx="1536192"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Rounded Corners 58">
            <a:extLst>
              <a:ext uri="{FF2B5EF4-FFF2-40B4-BE49-F238E27FC236}">
                <a16:creationId xmlns:a16="http://schemas.microsoft.com/office/drawing/2014/main" id="{EA739AA0-6D3B-4919-8C55-30556697997B}"/>
              </a:ext>
            </a:extLst>
          </p:cNvPr>
          <p:cNvSpPr/>
          <p:nvPr/>
        </p:nvSpPr>
        <p:spPr>
          <a:xfrm>
            <a:off x="10245165" y="2293786"/>
            <a:ext cx="1536192"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Rounded Corners 59">
            <a:extLst>
              <a:ext uri="{FF2B5EF4-FFF2-40B4-BE49-F238E27FC236}">
                <a16:creationId xmlns:a16="http://schemas.microsoft.com/office/drawing/2014/main" id="{BE672356-9AD4-4151-A74A-CA0C3910730B}"/>
              </a:ext>
            </a:extLst>
          </p:cNvPr>
          <p:cNvSpPr/>
          <p:nvPr/>
        </p:nvSpPr>
        <p:spPr>
          <a:xfrm>
            <a:off x="7172964" y="4073028"/>
            <a:ext cx="1536192"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Rectangle: Rounded Corners 60">
            <a:extLst>
              <a:ext uri="{FF2B5EF4-FFF2-40B4-BE49-F238E27FC236}">
                <a16:creationId xmlns:a16="http://schemas.microsoft.com/office/drawing/2014/main" id="{0CFD4F1B-9E6F-4369-A1FC-C59AB73C0BDE}"/>
              </a:ext>
            </a:extLst>
          </p:cNvPr>
          <p:cNvSpPr/>
          <p:nvPr/>
        </p:nvSpPr>
        <p:spPr>
          <a:xfrm>
            <a:off x="4205588" y="2293786"/>
            <a:ext cx="1796762"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2" name="Rectangle: Rounded Corners 61">
            <a:extLst>
              <a:ext uri="{FF2B5EF4-FFF2-40B4-BE49-F238E27FC236}">
                <a16:creationId xmlns:a16="http://schemas.microsoft.com/office/drawing/2014/main" id="{358644F5-5533-4573-B80E-49AC5919E452}"/>
              </a:ext>
            </a:extLst>
          </p:cNvPr>
          <p:cNvSpPr/>
          <p:nvPr/>
        </p:nvSpPr>
        <p:spPr>
          <a:xfrm>
            <a:off x="6315022" y="3079668"/>
            <a:ext cx="1536192"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Rounded Corners 62">
            <a:extLst>
              <a:ext uri="{FF2B5EF4-FFF2-40B4-BE49-F238E27FC236}">
                <a16:creationId xmlns:a16="http://schemas.microsoft.com/office/drawing/2014/main" id="{02E94232-777D-467E-B014-9BEBD2DC3165}"/>
              </a:ext>
            </a:extLst>
          </p:cNvPr>
          <p:cNvSpPr/>
          <p:nvPr/>
        </p:nvSpPr>
        <p:spPr>
          <a:xfrm>
            <a:off x="8025163" y="2707792"/>
            <a:ext cx="1960084"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Rounded Corners 63">
            <a:extLst>
              <a:ext uri="{FF2B5EF4-FFF2-40B4-BE49-F238E27FC236}">
                <a16:creationId xmlns:a16="http://schemas.microsoft.com/office/drawing/2014/main" id="{7CDB7A63-E97E-4E31-8040-8BCFCC14F7D5}"/>
              </a:ext>
            </a:extLst>
          </p:cNvPr>
          <p:cNvSpPr/>
          <p:nvPr/>
        </p:nvSpPr>
        <p:spPr>
          <a:xfrm>
            <a:off x="369376" y="3503151"/>
            <a:ext cx="1536192"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le: Rounded Corners 64">
            <a:extLst>
              <a:ext uri="{FF2B5EF4-FFF2-40B4-BE49-F238E27FC236}">
                <a16:creationId xmlns:a16="http://schemas.microsoft.com/office/drawing/2014/main" id="{0A0F27D7-6F9D-4134-AE57-2DDB5EA9DFF2}"/>
              </a:ext>
            </a:extLst>
          </p:cNvPr>
          <p:cNvSpPr/>
          <p:nvPr/>
        </p:nvSpPr>
        <p:spPr>
          <a:xfrm>
            <a:off x="6201251" y="3480771"/>
            <a:ext cx="1536192"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Rectangle: Rounded Corners 65">
            <a:extLst>
              <a:ext uri="{FF2B5EF4-FFF2-40B4-BE49-F238E27FC236}">
                <a16:creationId xmlns:a16="http://schemas.microsoft.com/office/drawing/2014/main" id="{68202B1A-979C-41A2-BC3C-FAECAFAC11B2}"/>
              </a:ext>
            </a:extLst>
          </p:cNvPr>
          <p:cNvSpPr/>
          <p:nvPr/>
        </p:nvSpPr>
        <p:spPr>
          <a:xfrm>
            <a:off x="2103944" y="3110992"/>
            <a:ext cx="1536192"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Rounded Corners 66">
            <a:extLst>
              <a:ext uri="{FF2B5EF4-FFF2-40B4-BE49-F238E27FC236}">
                <a16:creationId xmlns:a16="http://schemas.microsoft.com/office/drawing/2014/main" id="{BA5BCE3E-3A32-42F8-977F-A3172BF5532A}"/>
              </a:ext>
            </a:extLst>
          </p:cNvPr>
          <p:cNvSpPr/>
          <p:nvPr/>
        </p:nvSpPr>
        <p:spPr>
          <a:xfrm>
            <a:off x="8237109" y="3108895"/>
            <a:ext cx="1536192"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Rounded Corners 67">
            <a:extLst>
              <a:ext uri="{FF2B5EF4-FFF2-40B4-BE49-F238E27FC236}">
                <a16:creationId xmlns:a16="http://schemas.microsoft.com/office/drawing/2014/main" id="{49159E30-20F9-4752-9781-8C1981E1F255}"/>
              </a:ext>
            </a:extLst>
          </p:cNvPr>
          <p:cNvSpPr/>
          <p:nvPr/>
        </p:nvSpPr>
        <p:spPr>
          <a:xfrm>
            <a:off x="4355153" y="2694889"/>
            <a:ext cx="1536192"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Rounded Corners 68">
            <a:extLst>
              <a:ext uri="{FF2B5EF4-FFF2-40B4-BE49-F238E27FC236}">
                <a16:creationId xmlns:a16="http://schemas.microsoft.com/office/drawing/2014/main" id="{B712F6DA-210A-48D7-8009-BA55DCB35710}"/>
              </a:ext>
            </a:extLst>
          </p:cNvPr>
          <p:cNvSpPr/>
          <p:nvPr/>
        </p:nvSpPr>
        <p:spPr>
          <a:xfrm>
            <a:off x="2468872" y="3489161"/>
            <a:ext cx="1536192" cy="34656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Shape, circle&#10;&#10;Description automatically generated">
            <a:extLst>
              <a:ext uri="{FF2B5EF4-FFF2-40B4-BE49-F238E27FC236}">
                <a16:creationId xmlns:a16="http://schemas.microsoft.com/office/drawing/2014/main" id="{CDF70F91-C498-48AD-8A79-98074A253D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99218" y="4081205"/>
            <a:ext cx="340918" cy="351015"/>
          </a:xfrm>
          <a:prstGeom prst="rect">
            <a:avLst/>
          </a:prstGeom>
        </p:spPr>
      </p:pic>
    </p:spTree>
    <p:extLst>
      <p:ext uri="{BB962C8B-B14F-4D97-AF65-F5344CB8AC3E}">
        <p14:creationId xmlns:p14="http://schemas.microsoft.com/office/powerpoint/2010/main" val="158238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6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6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6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486656" cy="869950"/>
          </a:xfrm>
          <a:prstGeom prst="rect">
            <a:avLst/>
          </a:prstGeom>
        </p:spPr>
      </p:pic>
      <p:sp>
        <p:nvSpPr>
          <p:cNvPr id="4" name="Title 3"/>
          <p:cNvSpPr>
            <a:spLocks noGrp="1"/>
          </p:cNvSpPr>
          <p:nvPr>
            <p:ph type="title"/>
          </p:nvPr>
        </p:nvSpPr>
        <p:spPr>
          <a:xfrm>
            <a:off x="0" y="294041"/>
            <a:ext cx="4395266" cy="707849"/>
          </a:xfrm>
        </p:spPr>
        <p:txBody>
          <a:bodyPr>
            <a:normAutofit fontScale="90000"/>
          </a:bodyPr>
          <a:lstStyle/>
          <a:p>
            <a:r>
              <a:rPr lang="en-GB" sz="3600" b="1" dirty="0" err="1">
                <a:solidFill>
                  <a:schemeClr val="bg1"/>
                </a:solidFill>
              </a:rPr>
              <a:t>Wiederholung</a:t>
            </a:r>
            <a:r>
              <a:rPr lang="en-GB" sz="3600" b="1" dirty="0">
                <a:solidFill>
                  <a:schemeClr val="bg1"/>
                </a:solidFill>
              </a:rPr>
              <a:t>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82146" y="247046"/>
            <a:ext cx="14770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486655" y="381825"/>
            <a:ext cx="5822773" cy="830997"/>
          </a:xfrm>
          <a:prstGeom prst="rect">
            <a:avLst/>
          </a:prstGeom>
          <a:noFill/>
        </p:spPr>
        <p:txBody>
          <a:bodyPr wrap="square" rtlCol="0">
            <a:spAutoFit/>
          </a:bodyPr>
          <a:lstStyle/>
          <a:p>
            <a:pPr lvl="0">
              <a:defRPr/>
            </a:pPr>
            <a:r>
              <a:rPr lang="en-US" sz="2400" dirty="0">
                <a:solidFill>
                  <a:srgbClr val="4472C4">
                    <a:lumMod val="50000"/>
                  </a:srgbClr>
                </a:solidFill>
              </a:rPr>
              <a:t>Was </a:t>
            </a:r>
            <a:r>
              <a:rPr lang="en-US" sz="2400" dirty="0" err="1">
                <a:solidFill>
                  <a:srgbClr val="4472C4">
                    <a:lumMod val="50000"/>
                  </a:srgbClr>
                </a:solidFill>
              </a:rPr>
              <a:t>fehlt</a:t>
            </a:r>
            <a:r>
              <a:rPr lang="en-US" sz="2400" dirty="0">
                <a:solidFill>
                  <a:srgbClr val="4472C4">
                    <a:lumMod val="50000"/>
                  </a:srgbClr>
                </a:solidFill>
              </a:rPr>
              <a:t>? </a:t>
            </a:r>
            <a:r>
              <a:rPr lang="en-US" sz="2400" dirty="0" err="1">
                <a:solidFill>
                  <a:srgbClr val="4472C4">
                    <a:lumMod val="50000"/>
                  </a:srgbClr>
                </a:solidFill>
              </a:rPr>
              <a:t>Schreibe</a:t>
            </a:r>
            <a:r>
              <a:rPr lang="en-US" sz="2400" dirty="0">
                <a:solidFill>
                  <a:srgbClr val="4472C4">
                    <a:lumMod val="50000"/>
                  </a:srgbClr>
                </a:solidFill>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auf Deutsch. </a:t>
            </a:r>
          </a:p>
          <a:p>
            <a:pPr lvl="0">
              <a:defRPr/>
            </a:pPr>
            <a:r>
              <a:rPr lang="en-US" sz="2400" dirty="0">
                <a:solidFill>
                  <a:srgbClr val="4472C4">
                    <a:lumMod val="50000"/>
                  </a:srgbClr>
                </a:solidFill>
                <a:latin typeface="Century Gothic" panose="020F0302020204030204"/>
              </a:rPr>
              <a:t>(     = the anchor verb)</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7" name="Table 6">
            <a:extLst>
              <a:ext uri="{FF2B5EF4-FFF2-40B4-BE49-F238E27FC236}">
                <a16:creationId xmlns:a16="http://schemas.microsoft.com/office/drawing/2014/main" id="{E046013F-E4BA-4634-BBA5-FEC328754E0B}"/>
              </a:ext>
            </a:extLst>
          </p:cNvPr>
          <p:cNvGraphicFramePr>
            <a:graphicFrameLocks noGrp="1"/>
          </p:cNvGraphicFramePr>
          <p:nvPr>
            <p:extLst>
              <p:ext uri="{D42A27DB-BD31-4B8C-83A1-F6EECF244321}">
                <p14:modId xmlns:p14="http://schemas.microsoft.com/office/powerpoint/2010/main" val="4053080157"/>
              </p:ext>
            </p:extLst>
          </p:nvPr>
        </p:nvGraphicFramePr>
        <p:xfrm>
          <a:off x="256032" y="1285350"/>
          <a:ext cx="11814048" cy="4933291"/>
        </p:xfrm>
        <a:graphic>
          <a:graphicData uri="http://schemas.openxmlformats.org/drawingml/2006/table">
            <a:tbl>
              <a:tblPr firstRow="1" bandRow="1">
                <a:tableStyleId>{00A15C55-8517-42AA-B614-E9B94910E393}</a:tableStyleId>
              </a:tblPr>
              <a:tblGrid>
                <a:gridCol w="560832">
                  <a:extLst>
                    <a:ext uri="{9D8B030D-6E8A-4147-A177-3AD203B41FA5}">
                      <a16:colId xmlns:a16="http://schemas.microsoft.com/office/drawing/2014/main" val="2607353726"/>
                    </a:ext>
                  </a:extLst>
                </a:gridCol>
                <a:gridCol w="11253216">
                  <a:extLst>
                    <a:ext uri="{9D8B030D-6E8A-4147-A177-3AD203B41FA5}">
                      <a16:colId xmlns:a16="http://schemas.microsoft.com/office/drawing/2014/main" val="1600817978"/>
                    </a:ext>
                  </a:extLst>
                </a:gridCol>
              </a:tblGrid>
              <a:tr h="459688">
                <a:tc>
                  <a:txBody>
                    <a:bodyPr/>
                    <a:lstStyle/>
                    <a:p>
                      <a:pPr algn="ctr"/>
                      <a:r>
                        <a:rPr lang="en-US" sz="2000" b="1" dirty="0">
                          <a:solidFill>
                            <a:schemeClr val="accent1">
                              <a:lumMod val="50000"/>
                            </a:schemeClr>
                          </a:solidFill>
                        </a:rPr>
                        <a:t>1</a:t>
                      </a:r>
                      <a:endParaRPr lang="en-GB" sz="2000" b="1" dirty="0">
                        <a:solidFill>
                          <a:schemeClr val="accent1">
                            <a:lumMod val="50000"/>
                          </a:schemeClr>
                        </a:solidFill>
                      </a:endParaRPr>
                    </a:p>
                  </a:txBody>
                  <a:tcPr anchor="ctr">
                    <a:solidFill>
                      <a:srgbClr val="FFF4E7"/>
                    </a:solidFill>
                  </a:tcPr>
                </a:tc>
                <a:tc>
                  <a:txBody>
                    <a:bodyPr/>
                    <a:lstStyle/>
                    <a:p>
                      <a:r>
                        <a:rPr lang="en-GB" sz="2000" b="0" dirty="0">
                          <a:solidFill>
                            <a:schemeClr val="accent1">
                              <a:lumMod val="50000"/>
                            </a:schemeClr>
                          </a:solidFill>
                        </a:rPr>
                        <a:t>Sie </a:t>
                      </a:r>
                      <a:r>
                        <a:rPr lang="en-GB" sz="2000" b="0" dirty="0" err="1">
                          <a:solidFill>
                            <a:schemeClr val="accent1">
                              <a:lumMod val="50000"/>
                            </a:schemeClr>
                          </a:solidFill>
                        </a:rPr>
                        <a:t>ist</a:t>
                      </a:r>
                      <a:r>
                        <a:rPr lang="en-GB" sz="2000" b="0" dirty="0">
                          <a:solidFill>
                            <a:schemeClr val="accent1">
                              <a:lumMod val="50000"/>
                            </a:schemeClr>
                          </a:solidFill>
                        </a:rPr>
                        <a:t>  </a:t>
                      </a:r>
                      <a:r>
                        <a:rPr lang="en-GB" sz="2000" b="0" dirty="0" err="1">
                          <a:solidFill>
                            <a:schemeClr val="accent1">
                              <a:lumMod val="50000"/>
                            </a:schemeClr>
                          </a:solidFill>
                        </a:rPr>
                        <a:t>mit</a:t>
                      </a:r>
                      <a:r>
                        <a:rPr lang="en-GB" sz="2000" b="0" dirty="0">
                          <a:solidFill>
                            <a:schemeClr val="accent1">
                              <a:lumMod val="50000"/>
                            </a:schemeClr>
                          </a:solidFill>
                        </a:rPr>
                        <a:t> </a:t>
                      </a:r>
                      <a:r>
                        <a:rPr lang="en-GB" sz="2000" b="0" dirty="0" err="1">
                          <a:solidFill>
                            <a:schemeClr val="accent1">
                              <a:lumMod val="50000"/>
                            </a:schemeClr>
                          </a:solidFill>
                        </a:rPr>
                        <a:t>ihrer</a:t>
                      </a:r>
                      <a:r>
                        <a:rPr lang="en-GB" sz="2000" b="0" dirty="0">
                          <a:solidFill>
                            <a:schemeClr val="accent1">
                              <a:lumMod val="50000"/>
                            </a:schemeClr>
                          </a:solidFill>
                        </a:rPr>
                        <a:t> </a:t>
                      </a:r>
                      <a:r>
                        <a:rPr lang="en-GB" sz="2000" b="0" dirty="0" err="1">
                          <a:solidFill>
                            <a:schemeClr val="accent1">
                              <a:lumMod val="50000"/>
                            </a:schemeClr>
                          </a:solidFill>
                        </a:rPr>
                        <a:t>Klasse</a:t>
                      </a:r>
                      <a:r>
                        <a:rPr lang="en-GB" sz="2000" b="0" dirty="0">
                          <a:solidFill>
                            <a:schemeClr val="accent1">
                              <a:lumMod val="50000"/>
                            </a:schemeClr>
                          </a:solidFill>
                        </a:rPr>
                        <a:t> ins </a:t>
                      </a:r>
                      <a:r>
                        <a:rPr lang="en-GB" sz="2000" b="0" dirty="0" err="1">
                          <a:solidFill>
                            <a:schemeClr val="accent1">
                              <a:lumMod val="50000"/>
                            </a:schemeClr>
                          </a:solidFill>
                        </a:rPr>
                        <a:t>Theater</a:t>
                      </a:r>
                      <a:r>
                        <a:rPr lang="en-GB" sz="2000" b="0" dirty="0">
                          <a:solidFill>
                            <a:schemeClr val="accent1">
                              <a:lumMod val="50000"/>
                            </a:schemeClr>
                          </a:solidFill>
                        </a:rPr>
                        <a:t> </a:t>
                      </a:r>
                      <a:r>
                        <a:rPr lang="en-GB" sz="2000" b="0" dirty="0" err="1">
                          <a:solidFill>
                            <a:schemeClr val="accent1">
                              <a:lumMod val="50000"/>
                            </a:schemeClr>
                          </a:solidFill>
                        </a:rPr>
                        <a:t>gegangen</a:t>
                      </a:r>
                      <a:r>
                        <a:rPr lang="en-GB" sz="2000" b="0" dirty="0">
                          <a:solidFill>
                            <a:schemeClr val="accent1">
                              <a:lumMod val="50000"/>
                            </a:schemeClr>
                          </a:solidFill>
                        </a:rPr>
                        <a:t>.    		(she went)</a:t>
                      </a:r>
                    </a:p>
                  </a:txBody>
                  <a:tcPr anchor="ctr">
                    <a:solidFill>
                      <a:srgbClr val="FFF4E7"/>
                    </a:solidFill>
                  </a:tcPr>
                </a:tc>
                <a:extLst>
                  <a:ext uri="{0D108BD9-81ED-4DB2-BD59-A6C34878D82A}">
                    <a16:rowId xmlns:a16="http://schemas.microsoft.com/office/drawing/2014/main" val="1171492714"/>
                  </a:ext>
                </a:extLst>
              </a:tr>
              <a:tr h="497067">
                <a:tc>
                  <a:txBody>
                    <a:bodyPr/>
                    <a:lstStyle/>
                    <a:p>
                      <a:pPr algn="ctr"/>
                      <a:r>
                        <a:rPr lang="en-US" sz="2000" b="1" dirty="0">
                          <a:solidFill>
                            <a:schemeClr val="accent1">
                              <a:lumMod val="50000"/>
                            </a:schemeClr>
                          </a:solidFill>
                        </a:rPr>
                        <a:t>2</a:t>
                      </a:r>
                      <a:endParaRPr lang="en-GB" sz="2000" b="1" dirty="0">
                        <a:solidFill>
                          <a:schemeClr val="accent1">
                            <a:lumMod val="50000"/>
                          </a:schemeClr>
                        </a:solidFill>
                      </a:endParaRPr>
                    </a:p>
                  </a:txBody>
                  <a:tcPr anchor="ctr"/>
                </a:tc>
                <a:tc>
                  <a:txBody>
                    <a:bodyPr/>
                    <a:lstStyle/>
                    <a:p>
                      <a:r>
                        <a:rPr lang="en-GB" sz="2000" dirty="0">
                          <a:solidFill>
                            <a:schemeClr val="accent1">
                              <a:lumMod val="50000"/>
                            </a:schemeClr>
                          </a:solidFill>
                        </a:rPr>
                        <a:t>Sie hat </a:t>
                      </a:r>
                      <a:r>
                        <a:rPr lang="en-GB" sz="2000" dirty="0" err="1">
                          <a:solidFill>
                            <a:schemeClr val="accent1">
                              <a:lumMod val="50000"/>
                            </a:schemeClr>
                          </a:solidFill>
                        </a:rPr>
                        <a:t>einen</a:t>
                      </a:r>
                      <a:r>
                        <a:rPr lang="en-GB" sz="2000" dirty="0">
                          <a:solidFill>
                            <a:schemeClr val="accent1">
                              <a:lumMod val="50000"/>
                            </a:schemeClr>
                          </a:solidFill>
                        </a:rPr>
                        <a:t> Brief </a:t>
                      </a:r>
                      <a:r>
                        <a:rPr lang="en-GB" sz="2000" dirty="0" err="1">
                          <a:solidFill>
                            <a:schemeClr val="accent1">
                              <a:lumMod val="50000"/>
                            </a:schemeClr>
                          </a:solidFill>
                        </a:rPr>
                        <a:t>geschrieben</a:t>
                      </a:r>
                      <a:r>
                        <a:rPr lang="en-GB" sz="2000" dirty="0">
                          <a:solidFill>
                            <a:schemeClr val="accent1">
                              <a:lumMod val="50000"/>
                            </a:schemeClr>
                          </a:solidFill>
                        </a:rPr>
                        <a:t>. 				(she wrote)      [</a:t>
                      </a:r>
                      <a:r>
                        <a:rPr lang="en-GB" sz="2000" dirty="0" err="1">
                          <a:solidFill>
                            <a:schemeClr val="accent1">
                              <a:lumMod val="50000"/>
                            </a:schemeClr>
                          </a:solidFill>
                        </a:rPr>
                        <a:t>bl</a:t>
                      </a:r>
                      <a:r>
                        <a:rPr lang="en-GB" sz="2000" b="1" dirty="0" err="1">
                          <a:solidFill>
                            <a:schemeClr val="accent1">
                              <a:lumMod val="50000"/>
                            </a:schemeClr>
                          </a:solidFill>
                        </a:rPr>
                        <a:t>ei</a:t>
                      </a:r>
                      <a:r>
                        <a:rPr lang="en-GB" sz="2000" dirty="0" err="1">
                          <a:solidFill>
                            <a:schemeClr val="accent1">
                              <a:lumMod val="50000"/>
                            </a:schemeClr>
                          </a:solidFill>
                        </a:rPr>
                        <a:t>ben</a:t>
                      </a:r>
                      <a:r>
                        <a:rPr lang="en-GB" sz="2000" dirty="0">
                          <a:solidFill>
                            <a:schemeClr val="accent1">
                              <a:lumMod val="50000"/>
                            </a:schemeClr>
                          </a:solidFill>
                        </a:rPr>
                        <a:t>]</a:t>
                      </a:r>
                    </a:p>
                  </a:txBody>
                  <a:tcPr anchor="ctr"/>
                </a:tc>
                <a:extLst>
                  <a:ext uri="{0D108BD9-81ED-4DB2-BD59-A6C34878D82A}">
                    <a16:rowId xmlns:a16="http://schemas.microsoft.com/office/drawing/2014/main" val="1961458278"/>
                  </a:ext>
                </a:extLst>
              </a:tr>
              <a:tr h="497067">
                <a:tc>
                  <a:txBody>
                    <a:bodyPr/>
                    <a:lstStyle/>
                    <a:p>
                      <a:pPr algn="ctr"/>
                      <a:r>
                        <a:rPr lang="en-US" sz="2000" b="1" dirty="0">
                          <a:solidFill>
                            <a:schemeClr val="accent1">
                              <a:lumMod val="50000"/>
                            </a:schemeClr>
                          </a:solidFill>
                        </a:rPr>
                        <a:t>3</a:t>
                      </a:r>
                      <a:endParaRPr lang="en-GB" sz="2000" b="1" dirty="0">
                        <a:solidFill>
                          <a:schemeClr val="accent1">
                            <a:lumMod val="50000"/>
                          </a:schemeClr>
                        </a:solidFill>
                      </a:endParaRPr>
                    </a:p>
                  </a:txBody>
                  <a:tcPr anchor="ctr"/>
                </a:tc>
                <a:tc>
                  <a:txBody>
                    <a:bodyPr/>
                    <a:lstStyle/>
                    <a:p>
                      <a:r>
                        <a:rPr lang="en-US" sz="2000" dirty="0" err="1">
                          <a:solidFill>
                            <a:schemeClr val="accent1">
                              <a:lumMod val="50000"/>
                            </a:schemeClr>
                          </a:solidFill>
                        </a:rPr>
                        <a:t>Wir</a:t>
                      </a:r>
                      <a:r>
                        <a:rPr lang="en-US" sz="2000" dirty="0">
                          <a:solidFill>
                            <a:schemeClr val="accent1">
                              <a:lumMod val="50000"/>
                            </a:schemeClr>
                          </a:solidFill>
                        </a:rPr>
                        <a:t> </a:t>
                      </a:r>
                      <a:r>
                        <a:rPr lang="en-US" sz="2000" dirty="0" err="1">
                          <a:solidFill>
                            <a:schemeClr val="accent1">
                              <a:lumMod val="50000"/>
                            </a:schemeClr>
                          </a:solidFill>
                        </a:rPr>
                        <a:t>haben</a:t>
                      </a:r>
                      <a:r>
                        <a:rPr lang="en-US" sz="2000" dirty="0">
                          <a:solidFill>
                            <a:schemeClr val="accent1">
                              <a:lumMod val="50000"/>
                            </a:schemeClr>
                          </a:solidFill>
                        </a:rPr>
                        <a:t> den Hund </a:t>
                      </a:r>
                      <a:r>
                        <a:rPr lang="en-US" sz="2000" dirty="0" err="1">
                          <a:solidFill>
                            <a:schemeClr val="accent1">
                              <a:lumMod val="50000"/>
                            </a:schemeClr>
                          </a:solidFill>
                        </a:rPr>
                        <a:t>verloren</a:t>
                      </a:r>
                      <a:r>
                        <a:rPr lang="en-US" sz="2000" dirty="0">
                          <a:solidFill>
                            <a:schemeClr val="accent1">
                              <a:lumMod val="50000"/>
                            </a:schemeClr>
                          </a:solidFill>
                        </a:rPr>
                        <a:t>.   				(we lost)      [</a:t>
                      </a:r>
                      <a:r>
                        <a:rPr lang="en-US" sz="2000" dirty="0" err="1">
                          <a:solidFill>
                            <a:schemeClr val="accent1">
                              <a:lumMod val="50000"/>
                            </a:schemeClr>
                          </a:solidFill>
                        </a:rPr>
                        <a:t>spr</a:t>
                      </a:r>
                      <a:r>
                        <a:rPr lang="en-US" sz="2000" b="1" dirty="0" err="1">
                          <a:solidFill>
                            <a:schemeClr val="accent1">
                              <a:lumMod val="50000"/>
                            </a:schemeClr>
                          </a:solidFill>
                        </a:rPr>
                        <a:t>e</a:t>
                      </a:r>
                      <a:r>
                        <a:rPr lang="en-US" sz="2000" dirty="0" err="1">
                          <a:solidFill>
                            <a:schemeClr val="accent1">
                              <a:lumMod val="50000"/>
                            </a:schemeClr>
                          </a:solidFill>
                        </a:rPr>
                        <a:t>chen</a:t>
                      </a:r>
                      <a:r>
                        <a:rPr lang="en-US" sz="2000" dirty="0">
                          <a:solidFill>
                            <a:schemeClr val="accent1">
                              <a:lumMod val="50000"/>
                            </a:schemeClr>
                          </a:solidFill>
                        </a:rPr>
                        <a:t>]    </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r>
                        <a:rPr lang="en-US" sz="2000" b="1" dirty="0">
                          <a:solidFill>
                            <a:schemeClr val="accent1">
                              <a:lumMod val="50000"/>
                            </a:schemeClr>
                          </a:solidFill>
                        </a:rPr>
                        <a:t>4</a:t>
                      </a:r>
                      <a:endParaRPr lang="en-GB" sz="2000" b="1" dirty="0">
                        <a:solidFill>
                          <a:schemeClr val="accent1">
                            <a:lumMod val="50000"/>
                          </a:schemeClr>
                        </a:solidFill>
                      </a:endParaRPr>
                    </a:p>
                  </a:txBody>
                  <a:tcPr anchor="ctr"/>
                </a:tc>
                <a:tc>
                  <a:txBody>
                    <a:bodyPr/>
                    <a:lstStyle/>
                    <a:p>
                      <a:r>
                        <a:rPr lang="en-US" sz="2000" dirty="0">
                          <a:solidFill>
                            <a:schemeClr val="accent1">
                              <a:lumMod val="50000"/>
                            </a:schemeClr>
                          </a:solidFill>
                        </a:rPr>
                        <a:t>Du  </a:t>
                      </a:r>
                      <a:r>
                        <a:rPr lang="en-US" sz="2000" dirty="0" err="1">
                          <a:solidFill>
                            <a:schemeClr val="accent1">
                              <a:lumMod val="50000"/>
                            </a:schemeClr>
                          </a:solidFill>
                        </a:rPr>
                        <a:t>bist</a:t>
                      </a:r>
                      <a:r>
                        <a:rPr lang="en-US" sz="2000" dirty="0">
                          <a:solidFill>
                            <a:schemeClr val="accent1">
                              <a:lumMod val="50000"/>
                            </a:schemeClr>
                          </a:solidFill>
                        </a:rPr>
                        <a:t>  </a:t>
                      </a:r>
                      <a:r>
                        <a:rPr lang="en-GB" sz="2000" dirty="0">
                          <a:solidFill>
                            <a:schemeClr val="accent1">
                              <a:lumMod val="50000"/>
                            </a:schemeClr>
                          </a:solidFill>
                        </a:rPr>
                        <a:t>ins Auto </a:t>
                      </a:r>
                      <a:r>
                        <a:rPr lang="en-GB" sz="2000" dirty="0" err="1">
                          <a:solidFill>
                            <a:schemeClr val="accent1">
                              <a:lumMod val="50000"/>
                            </a:schemeClr>
                          </a:solidFill>
                        </a:rPr>
                        <a:t>gestiegen</a:t>
                      </a:r>
                      <a:r>
                        <a:rPr lang="en-GB" sz="2000" dirty="0">
                          <a:solidFill>
                            <a:schemeClr val="accent1">
                              <a:lumMod val="50000"/>
                            </a:schemeClr>
                          </a:solidFill>
                        </a:rPr>
                        <a:t>.   			                          (you climbed/got)     [</a:t>
                      </a:r>
                      <a:r>
                        <a:rPr lang="en-GB" sz="2000" dirty="0" err="1">
                          <a:solidFill>
                            <a:schemeClr val="accent1">
                              <a:lumMod val="50000"/>
                            </a:schemeClr>
                          </a:solidFill>
                        </a:rPr>
                        <a:t>bl</a:t>
                      </a:r>
                      <a:r>
                        <a:rPr lang="en-GB" sz="2000" b="1" dirty="0" err="1">
                          <a:solidFill>
                            <a:schemeClr val="accent1">
                              <a:lumMod val="50000"/>
                            </a:schemeClr>
                          </a:solidFill>
                        </a:rPr>
                        <a:t>ei</a:t>
                      </a:r>
                      <a:r>
                        <a:rPr lang="en-GB" sz="2000" dirty="0" err="1">
                          <a:solidFill>
                            <a:schemeClr val="accent1">
                              <a:lumMod val="50000"/>
                            </a:schemeClr>
                          </a:solidFill>
                        </a:rPr>
                        <a:t>ben</a:t>
                      </a:r>
                      <a:r>
                        <a:rPr lang="en-GB" sz="2000" dirty="0">
                          <a:solidFill>
                            <a:schemeClr val="accent1">
                              <a:lumMod val="50000"/>
                            </a:schemeClr>
                          </a:solidFill>
                        </a:rPr>
                        <a:t>]</a:t>
                      </a:r>
                    </a:p>
                  </a:txBody>
                  <a:tcPr anchor="ctr"/>
                </a:tc>
                <a:extLst>
                  <a:ext uri="{0D108BD9-81ED-4DB2-BD59-A6C34878D82A}">
                    <a16:rowId xmlns:a16="http://schemas.microsoft.com/office/drawing/2014/main" val="2344197191"/>
                  </a:ext>
                </a:extLst>
              </a:tr>
              <a:tr h="497067">
                <a:tc>
                  <a:txBody>
                    <a:bodyPr/>
                    <a:lstStyle/>
                    <a:p>
                      <a:pPr algn="ctr"/>
                      <a:r>
                        <a:rPr lang="en-US" sz="2000" b="1" dirty="0">
                          <a:solidFill>
                            <a:schemeClr val="accent1">
                              <a:lumMod val="50000"/>
                            </a:schemeClr>
                          </a:solidFill>
                        </a:rPr>
                        <a:t>5</a:t>
                      </a:r>
                      <a:endParaRPr lang="en-GB" sz="2000" b="1" dirty="0">
                        <a:solidFill>
                          <a:schemeClr val="accent1">
                            <a:lumMod val="50000"/>
                          </a:schemeClr>
                        </a:solidFill>
                      </a:endParaRPr>
                    </a:p>
                  </a:txBody>
                  <a:tcPr anchor="ctr"/>
                </a:tc>
                <a:tc>
                  <a:txBody>
                    <a:bodyPr/>
                    <a:lstStyle/>
                    <a:p>
                      <a:r>
                        <a:rPr lang="en-GB" sz="2000" dirty="0">
                          <a:solidFill>
                            <a:schemeClr val="accent1">
                              <a:lumMod val="50000"/>
                            </a:schemeClr>
                          </a:solidFill>
                        </a:rPr>
                        <a:t>Er hat mir </a:t>
                      </a:r>
                      <a:r>
                        <a:rPr lang="en-GB" sz="2000" dirty="0" err="1">
                          <a:solidFill>
                            <a:schemeClr val="accent1">
                              <a:lumMod val="50000"/>
                            </a:schemeClr>
                          </a:solidFill>
                        </a:rPr>
                        <a:t>ein</a:t>
                      </a:r>
                      <a:r>
                        <a:rPr lang="en-GB" sz="2000" dirty="0">
                          <a:solidFill>
                            <a:schemeClr val="accent1">
                              <a:lumMod val="50000"/>
                            </a:schemeClr>
                          </a:solidFill>
                        </a:rPr>
                        <a:t> Lied </a:t>
                      </a:r>
                      <a:r>
                        <a:rPr lang="en-GB" sz="2000" dirty="0" err="1">
                          <a:solidFill>
                            <a:schemeClr val="accent1">
                              <a:lumMod val="50000"/>
                            </a:schemeClr>
                          </a:solidFill>
                        </a:rPr>
                        <a:t>gesungen</a:t>
                      </a:r>
                      <a:r>
                        <a:rPr lang="en-GB" sz="2000" dirty="0">
                          <a:solidFill>
                            <a:schemeClr val="accent1">
                              <a:lumMod val="50000"/>
                            </a:schemeClr>
                          </a:solidFill>
                        </a:rPr>
                        <a:t>.  	                		(he sang)      [</a:t>
                      </a:r>
                      <a:r>
                        <a:rPr lang="en-GB" sz="2000" dirty="0" err="1">
                          <a:solidFill>
                            <a:schemeClr val="accent1">
                              <a:lumMod val="50000"/>
                            </a:schemeClr>
                          </a:solidFill>
                        </a:rPr>
                        <a:t>f</a:t>
                      </a:r>
                      <a:r>
                        <a:rPr lang="en-GB" sz="2000" b="1" dirty="0" err="1">
                          <a:solidFill>
                            <a:schemeClr val="accent1">
                              <a:lumMod val="50000"/>
                            </a:schemeClr>
                          </a:solidFill>
                        </a:rPr>
                        <a:t>i</a:t>
                      </a:r>
                      <a:r>
                        <a:rPr lang="en-GB" sz="2000" dirty="0" err="1">
                          <a:solidFill>
                            <a:schemeClr val="accent1">
                              <a:lumMod val="50000"/>
                            </a:schemeClr>
                          </a:solidFill>
                        </a:rPr>
                        <a:t>nden</a:t>
                      </a:r>
                      <a:r>
                        <a:rPr lang="en-GB" sz="2000" dirty="0">
                          <a:solidFill>
                            <a:schemeClr val="accent1">
                              <a:lumMod val="50000"/>
                            </a:schemeClr>
                          </a:solidFill>
                        </a:rPr>
                        <a:t>] </a:t>
                      </a:r>
                    </a:p>
                  </a:txBody>
                  <a:tcPr anchor="ctr"/>
                </a:tc>
                <a:extLst>
                  <a:ext uri="{0D108BD9-81ED-4DB2-BD59-A6C34878D82A}">
                    <a16:rowId xmlns:a16="http://schemas.microsoft.com/office/drawing/2014/main" val="1972389626"/>
                  </a:ext>
                </a:extLst>
              </a:tr>
              <a:tr h="497067">
                <a:tc>
                  <a:txBody>
                    <a:bodyPr/>
                    <a:lstStyle/>
                    <a:p>
                      <a:pPr algn="ctr"/>
                      <a:r>
                        <a:rPr lang="en-US" sz="2000" b="1" dirty="0">
                          <a:solidFill>
                            <a:schemeClr val="accent1">
                              <a:lumMod val="50000"/>
                            </a:schemeClr>
                          </a:solidFill>
                        </a:rPr>
                        <a:t>6</a:t>
                      </a:r>
                      <a:endParaRPr lang="en-GB" sz="2000" b="1" dirty="0">
                        <a:solidFill>
                          <a:schemeClr val="accent1">
                            <a:lumMod val="50000"/>
                          </a:schemeClr>
                        </a:solidFill>
                      </a:endParaRPr>
                    </a:p>
                  </a:txBody>
                  <a:tcPr anchor="ctr"/>
                </a:tc>
                <a:tc>
                  <a:txBody>
                    <a:bodyPr/>
                    <a:lstStyle/>
                    <a:p>
                      <a:r>
                        <a:rPr lang="en-GB" sz="2000" dirty="0">
                          <a:solidFill>
                            <a:schemeClr val="accent1">
                              <a:lumMod val="50000"/>
                            </a:schemeClr>
                          </a:solidFill>
                        </a:rPr>
                        <a:t>Ich </a:t>
                      </a:r>
                      <a:r>
                        <a:rPr lang="en-GB" sz="2000" dirty="0" err="1">
                          <a:solidFill>
                            <a:schemeClr val="accent1">
                              <a:lumMod val="50000"/>
                            </a:schemeClr>
                          </a:solidFill>
                        </a:rPr>
                        <a:t>habe</a:t>
                      </a:r>
                      <a:r>
                        <a:rPr lang="en-GB" sz="2000" dirty="0">
                          <a:solidFill>
                            <a:schemeClr val="accent1">
                              <a:lumMod val="50000"/>
                            </a:schemeClr>
                          </a:solidFill>
                        </a:rPr>
                        <a:t> </a:t>
                      </a:r>
                      <a:r>
                        <a:rPr lang="en-GB" sz="2000" dirty="0" err="1">
                          <a:solidFill>
                            <a:schemeClr val="accent1">
                              <a:lumMod val="50000"/>
                            </a:schemeClr>
                          </a:solidFill>
                        </a:rPr>
                        <a:t>letzte</a:t>
                      </a:r>
                      <a:r>
                        <a:rPr lang="en-GB" sz="2000" dirty="0">
                          <a:solidFill>
                            <a:schemeClr val="accent1">
                              <a:lumMod val="50000"/>
                            </a:schemeClr>
                          </a:solidFill>
                        </a:rPr>
                        <a:t> </a:t>
                      </a:r>
                      <a:r>
                        <a:rPr lang="en-GB" sz="2000" dirty="0" err="1">
                          <a:solidFill>
                            <a:schemeClr val="accent1">
                              <a:lumMod val="50000"/>
                            </a:schemeClr>
                          </a:solidFill>
                        </a:rPr>
                        <a:t>Woche</a:t>
                      </a:r>
                      <a:r>
                        <a:rPr lang="en-GB" sz="2000" dirty="0">
                          <a:solidFill>
                            <a:schemeClr val="accent1">
                              <a:lumMod val="50000"/>
                            </a:schemeClr>
                          </a:solidFill>
                        </a:rPr>
                        <a:t> oft Sport </a:t>
                      </a:r>
                      <a:r>
                        <a:rPr lang="en-GB" sz="2000" dirty="0" err="1">
                          <a:solidFill>
                            <a:schemeClr val="accent1">
                              <a:lumMod val="50000"/>
                            </a:schemeClr>
                          </a:solidFill>
                        </a:rPr>
                        <a:t>gemacht</a:t>
                      </a:r>
                      <a:r>
                        <a:rPr lang="en-GB" sz="2000" dirty="0">
                          <a:solidFill>
                            <a:schemeClr val="accent1">
                              <a:lumMod val="50000"/>
                            </a:schemeClr>
                          </a:solidFill>
                        </a:rPr>
                        <a:t>. 			(I did)</a:t>
                      </a:r>
                    </a:p>
                  </a:txBody>
                  <a:tcPr anchor="ctr"/>
                </a:tc>
                <a:extLst>
                  <a:ext uri="{0D108BD9-81ED-4DB2-BD59-A6C34878D82A}">
                    <a16:rowId xmlns:a16="http://schemas.microsoft.com/office/drawing/2014/main" val="664931564"/>
                  </a:ext>
                </a:extLst>
              </a:tr>
              <a:tr h="497067">
                <a:tc>
                  <a:txBody>
                    <a:bodyPr/>
                    <a:lstStyle/>
                    <a:p>
                      <a:pPr algn="ctr"/>
                      <a:r>
                        <a:rPr lang="en-US" sz="2000" b="1" dirty="0">
                          <a:solidFill>
                            <a:schemeClr val="accent1">
                              <a:lumMod val="50000"/>
                            </a:schemeClr>
                          </a:solidFill>
                        </a:rPr>
                        <a:t>7</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Sie hat </a:t>
                      </a:r>
                      <a:r>
                        <a:rPr lang="en-GB" sz="2000" dirty="0" err="1">
                          <a:solidFill>
                            <a:schemeClr val="accent1">
                              <a:lumMod val="50000"/>
                            </a:schemeClr>
                          </a:solidFill>
                        </a:rPr>
                        <a:t>mich</a:t>
                      </a:r>
                      <a:r>
                        <a:rPr lang="en-GB" sz="2000" dirty="0">
                          <a:solidFill>
                            <a:schemeClr val="accent1">
                              <a:lumMod val="50000"/>
                            </a:schemeClr>
                          </a:solidFill>
                        </a:rPr>
                        <a:t> </a:t>
                      </a:r>
                      <a:r>
                        <a:rPr lang="en-GB" sz="2000" dirty="0" err="1">
                          <a:solidFill>
                            <a:schemeClr val="accent1">
                              <a:lumMod val="50000"/>
                            </a:schemeClr>
                          </a:solidFill>
                        </a:rPr>
                        <a:t>verlassen</a:t>
                      </a:r>
                      <a:r>
                        <a:rPr lang="en-GB" sz="2000" dirty="0">
                          <a:solidFill>
                            <a:schemeClr val="accent1">
                              <a:lumMod val="50000"/>
                            </a:schemeClr>
                          </a:solidFill>
                        </a:rPr>
                        <a:t>. 					(she left)      [</a:t>
                      </a:r>
                      <a:r>
                        <a:rPr lang="en-GB" sz="2000" dirty="0" err="1">
                          <a:solidFill>
                            <a:schemeClr val="accent1">
                              <a:lumMod val="50000"/>
                            </a:schemeClr>
                          </a:solidFill>
                        </a:rPr>
                        <a:t>vergessen</a:t>
                      </a:r>
                      <a:r>
                        <a:rPr lang="en-GB" sz="2000" dirty="0">
                          <a:solidFill>
                            <a:schemeClr val="accent1">
                              <a:lumMod val="50000"/>
                            </a:schemeClr>
                          </a:solidFill>
                        </a:rPr>
                        <a:t>]</a:t>
                      </a:r>
                    </a:p>
                  </a:txBody>
                  <a:tcPr anchor="ctr"/>
                </a:tc>
                <a:extLst>
                  <a:ext uri="{0D108BD9-81ED-4DB2-BD59-A6C34878D82A}">
                    <a16:rowId xmlns:a16="http://schemas.microsoft.com/office/drawing/2014/main" val="2371851735"/>
                  </a:ext>
                </a:extLst>
              </a:tr>
              <a:tr h="497067">
                <a:tc>
                  <a:txBody>
                    <a:bodyPr/>
                    <a:lstStyle/>
                    <a:p>
                      <a:pPr algn="ctr"/>
                      <a:r>
                        <a:rPr lang="en-US" sz="2000" b="1" dirty="0">
                          <a:solidFill>
                            <a:schemeClr val="accent1">
                              <a:lumMod val="50000"/>
                            </a:schemeClr>
                          </a:solidFill>
                        </a:rPr>
                        <a:t>8</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Ihr</a:t>
                      </a:r>
                      <a:r>
                        <a:rPr lang="en-GB" sz="2000" dirty="0">
                          <a:solidFill>
                            <a:schemeClr val="accent1">
                              <a:lumMod val="50000"/>
                            </a:schemeClr>
                          </a:solidFill>
                        </a:rPr>
                        <a:t> </a:t>
                      </a:r>
                      <a:r>
                        <a:rPr lang="en-GB" sz="2000" dirty="0" err="1">
                          <a:solidFill>
                            <a:schemeClr val="accent1">
                              <a:lumMod val="50000"/>
                            </a:schemeClr>
                          </a:solidFill>
                        </a:rPr>
                        <a:t>seid</a:t>
                      </a:r>
                      <a:r>
                        <a:rPr lang="en-GB" sz="2000" dirty="0">
                          <a:solidFill>
                            <a:schemeClr val="accent1">
                              <a:lumMod val="50000"/>
                            </a:schemeClr>
                          </a:solidFill>
                        </a:rPr>
                        <a:t> schnell </a:t>
                      </a:r>
                      <a:r>
                        <a:rPr lang="en-GB" sz="2000" dirty="0" err="1">
                          <a:solidFill>
                            <a:schemeClr val="accent1">
                              <a:lumMod val="50000"/>
                            </a:schemeClr>
                          </a:solidFill>
                        </a:rPr>
                        <a:t>nach</a:t>
                      </a:r>
                      <a:r>
                        <a:rPr lang="en-GB" sz="2000" dirty="0">
                          <a:solidFill>
                            <a:schemeClr val="accent1">
                              <a:lumMod val="50000"/>
                            </a:schemeClr>
                          </a:solidFill>
                        </a:rPr>
                        <a:t> </a:t>
                      </a:r>
                      <a:r>
                        <a:rPr lang="en-GB" sz="2000" dirty="0" err="1">
                          <a:solidFill>
                            <a:schemeClr val="accent1">
                              <a:lumMod val="50000"/>
                            </a:schemeClr>
                          </a:solidFill>
                        </a:rPr>
                        <a:t>Hause</a:t>
                      </a:r>
                      <a:r>
                        <a:rPr lang="en-GB" sz="2000" dirty="0">
                          <a:solidFill>
                            <a:schemeClr val="accent1">
                              <a:lumMod val="50000"/>
                            </a:schemeClr>
                          </a:solidFill>
                        </a:rPr>
                        <a:t> </a:t>
                      </a:r>
                      <a:r>
                        <a:rPr lang="en-GB" sz="2000" dirty="0" err="1">
                          <a:solidFill>
                            <a:schemeClr val="accent1">
                              <a:lumMod val="50000"/>
                            </a:schemeClr>
                          </a:solidFill>
                        </a:rPr>
                        <a:t>gekommen</a:t>
                      </a:r>
                      <a:r>
                        <a:rPr lang="en-GB" sz="2000" dirty="0">
                          <a:solidFill>
                            <a:schemeClr val="accent1">
                              <a:lumMod val="50000"/>
                            </a:schemeClr>
                          </a:solidFill>
                        </a:rPr>
                        <a:t>. 			(you all came)     [</a:t>
                      </a:r>
                      <a:r>
                        <a:rPr lang="en-GB" sz="2000" dirty="0" err="1">
                          <a:solidFill>
                            <a:schemeClr val="accent1">
                              <a:lumMod val="50000"/>
                            </a:schemeClr>
                          </a:solidFill>
                        </a:rPr>
                        <a:t>fahren</a:t>
                      </a:r>
                      <a:r>
                        <a:rPr lang="en-GB" sz="2000" dirty="0">
                          <a:solidFill>
                            <a:schemeClr val="accent1">
                              <a:lumMod val="50000"/>
                            </a:schemeClr>
                          </a:solidFill>
                        </a:rPr>
                        <a:t>]</a:t>
                      </a:r>
                    </a:p>
                  </a:txBody>
                  <a:tcPr anchor="ctr"/>
                </a:tc>
                <a:extLst>
                  <a:ext uri="{0D108BD9-81ED-4DB2-BD59-A6C34878D82A}">
                    <a16:rowId xmlns:a16="http://schemas.microsoft.com/office/drawing/2014/main" val="1736239533"/>
                  </a:ext>
                </a:extLst>
              </a:tr>
              <a:tr h="497067">
                <a:tc>
                  <a:txBody>
                    <a:bodyPr/>
                    <a:lstStyle/>
                    <a:p>
                      <a:pPr algn="ctr"/>
                      <a:r>
                        <a:rPr lang="en-US" sz="2000" b="1" dirty="0">
                          <a:solidFill>
                            <a:schemeClr val="accent1">
                              <a:lumMod val="50000"/>
                            </a:schemeClr>
                          </a:solidFill>
                        </a:rPr>
                        <a:t>9</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Sie </a:t>
                      </a:r>
                      <a:r>
                        <a:rPr lang="en-GB" sz="2000" dirty="0" err="1">
                          <a:solidFill>
                            <a:schemeClr val="accent1">
                              <a:lumMod val="50000"/>
                            </a:schemeClr>
                          </a:solidFill>
                        </a:rPr>
                        <a:t>haben</a:t>
                      </a:r>
                      <a:r>
                        <a:rPr lang="en-GB" sz="2000" dirty="0">
                          <a:solidFill>
                            <a:schemeClr val="accent1">
                              <a:lumMod val="50000"/>
                            </a:schemeClr>
                          </a:solidFill>
                        </a:rPr>
                        <a:t> den Ball </a:t>
                      </a:r>
                      <a:r>
                        <a:rPr lang="en-GB" sz="2000" dirty="0" err="1">
                          <a:solidFill>
                            <a:schemeClr val="accent1">
                              <a:lumMod val="50000"/>
                            </a:schemeClr>
                          </a:solidFill>
                        </a:rPr>
                        <a:t>geworfen</a:t>
                      </a:r>
                      <a:r>
                        <a:rPr lang="en-GB" sz="2000" dirty="0">
                          <a:solidFill>
                            <a:schemeClr val="accent1">
                              <a:lumMod val="50000"/>
                            </a:schemeClr>
                          </a:solidFill>
                        </a:rPr>
                        <a:t>. 				(they threw)      [</a:t>
                      </a:r>
                      <a:r>
                        <a:rPr lang="en-GB" sz="2000" dirty="0" err="1">
                          <a:solidFill>
                            <a:schemeClr val="accent1">
                              <a:lumMod val="50000"/>
                            </a:schemeClr>
                          </a:solidFill>
                        </a:rPr>
                        <a:t>spr</a:t>
                      </a:r>
                      <a:r>
                        <a:rPr lang="en-GB" sz="2000" b="1" dirty="0" err="1">
                          <a:solidFill>
                            <a:schemeClr val="accent1">
                              <a:lumMod val="50000"/>
                            </a:schemeClr>
                          </a:solidFill>
                        </a:rPr>
                        <a:t>e</a:t>
                      </a:r>
                      <a:r>
                        <a:rPr lang="en-GB" sz="2000" dirty="0" err="1">
                          <a:solidFill>
                            <a:schemeClr val="accent1">
                              <a:lumMod val="50000"/>
                            </a:schemeClr>
                          </a:solidFill>
                        </a:rPr>
                        <a:t>chen</a:t>
                      </a:r>
                      <a:r>
                        <a:rPr lang="en-GB" sz="2000" dirty="0">
                          <a:solidFill>
                            <a:schemeClr val="accent1">
                              <a:lumMod val="50000"/>
                            </a:schemeClr>
                          </a:solidFill>
                        </a:rPr>
                        <a:t>]</a:t>
                      </a:r>
                    </a:p>
                  </a:txBody>
                  <a:tcPr anchor="ctr"/>
                </a:tc>
                <a:extLst>
                  <a:ext uri="{0D108BD9-81ED-4DB2-BD59-A6C34878D82A}">
                    <a16:rowId xmlns:a16="http://schemas.microsoft.com/office/drawing/2014/main" val="431135765"/>
                  </a:ext>
                </a:extLst>
              </a:tr>
              <a:tr h="497067">
                <a:tc>
                  <a:txBody>
                    <a:bodyPr/>
                    <a:lstStyle/>
                    <a:p>
                      <a:pPr algn="ctr"/>
                      <a:r>
                        <a:rPr lang="en-US" sz="2000" b="1" dirty="0">
                          <a:solidFill>
                            <a:schemeClr val="accent1">
                              <a:lumMod val="50000"/>
                            </a:schemeClr>
                          </a:solidFill>
                        </a:rPr>
                        <a:t>10</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Es </a:t>
                      </a:r>
                      <a:r>
                        <a:rPr lang="en-GB" sz="2000" dirty="0" err="1">
                          <a:solidFill>
                            <a:schemeClr val="accent1">
                              <a:lumMod val="50000"/>
                            </a:schemeClr>
                          </a:solidFill>
                        </a:rPr>
                        <a:t>ist</a:t>
                      </a:r>
                      <a:r>
                        <a:rPr lang="en-GB" sz="2000" dirty="0">
                          <a:solidFill>
                            <a:schemeClr val="accent1">
                              <a:lumMod val="50000"/>
                            </a:schemeClr>
                          </a:solidFill>
                        </a:rPr>
                        <a:t>  </a:t>
                      </a:r>
                      <a:r>
                        <a:rPr lang="en-GB" sz="2000" dirty="0" err="1">
                          <a:solidFill>
                            <a:schemeClr val="accent1">
                              <a:lumMod val="50000"/>
                            </a:schemeClr>
                          </a:solidFill>
                        </a:rPr>
                        <a:t>geflogen</a:t>
                      </a:r>
                      <a:r>
                        <a:rPr lang="en-GB" sz="2000" dirty="0">
                          <a:solidFill>
                            <a:schemeClr val="accent1">
                              <a:lumMod val="50000"/>
                            </a:schemeClr>
                          </a:solidFill>
                        </a:rPr>
                        <a:t>! 						(it flew!)       [</a:t>
                      </a:r>
                      <a:r>
                        <a:rPr lang="en-GB" sz="2000" dirty="0" err="1">
                          <a:solidFill>
                            <a:schemeClr val="accent1">
                              <a:lumMod val="50000"/>
                            </a:schemeClr>
                          </a:solidFill>
                        </a:rPr>
                        <a:t>spr</a:t>
                      </a:r>
                      <a:r>
                        <a:rPr lang="en-GB" sz="2000" b="1" dirty="0" err="1">
                          <a:solidFill>
                            <a:schemeClr val="accent1">
                              <a:lumMod val="50000"/>
                            </a:schemeClr>
                          </a:solidFill>
                        </a:rPr>
                        <a:t>e</a:t>
                      </a:r>
                      <a:r>
                        <a:rPr lang="en-GB" sz="2000" dirty="0" err="1">
                          <a:solidFill>
                            <a:schemeClr val="accent1">
                              <a:lumMod val="50000"/>
                            </a:schemeClr>
                          </a:solidFill>
                        </a:rPr>
                        <a:t>chen</a:t>
                      </a:r>
                      <a:r>
                        <a:rPr lang="en-GB" sz="2000" dirty="0">
                          <a:solidFill>
                            <a:schemeClr val="accent1">
                              <a:lumMod val="50000"/>
                            </a:schemeClr>
                          </a:solidFill>
                        </a:rPr>
                        <a:t>]</a:t>
                      </a:r>
                    </a:p>
                  </a:txBody>
                  <a:tcPr anchor="ctr"/>
                </a:tc>
                <a:extLst>
                  <a:ext uri="{0D108BD9-81ED-4DB2-BD59-A6C34878D82A}">
                    <a16:rowId xmlns:a16="http://schemas.microsoft.com/office/drawing/2014/main" val="1988549204"/>
                  </a:ext>
                </a:extLst>
              </a:tr>
            </a:tbl>
          </a:graphicData>
        </a:graphic>
      </p:graphicFrame>
      <p:sp>
        <p:nvSpPr>
          <p:cNvPr id="8" name="TextBox 7" descr="text box hiding answer">
            <a:extLst>
              <a:ext uri="{FF2B5EF4-FFF2-40B4-BE49-F238E27FC236}">
                <a16:creationId xmlns:a16="http://schemas.microsoft.com/office/drawing/2014/main" id="{15CDAFE5-2074-495D-BC15-73E3340581AB}"/>
              </a:ext>
            </a:extLst>
          </p:cNvPr>
          <p:cNvSpPr txBox="1"/>
          <p:nvPr/>
        </p:nvSpPr>
        <p:spPr>
          <a:xfrm>
            <a:off x="1325300" y="1867391"/>
            <a:ext cx="409275"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TextBox 8" descr="text box hiding answer">
            <a:extLst>
              <a:ext uri="{FF2B5EF4-FFF2-40B4-BE49-F238E27FC236}">
                <a16:creationId xmlns:a16="http://schemas.microsoft.com/office/drawing/2014/main" id="{298D40FF-5408-4E89-8393-27AA581D0631}"/>
              </a:ext>
            </a:extLst>
          </p:cNvPr>
          <p:cNvSpPr txBox="1"/>
          <p:nvPr/>
        </p:nvSpPr>
        <p:spPr>
          <a:xfrm>
            <a:off x="1228304" y="1416806"/>
            <a:ext cx="396156" cy="24622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endParaRPr kumimoji="0" lang="en-GB"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TextBox 9" descr="text box hiding answer">
            <a:extLst>
              <a:ext uri="{FF2B5EF4-FFF2-40B4-BE49-F238E27FC236}">
                <a16:creationId xmlns:a16="http://schemas.microsoft.com/office/drawing/2014/main" id="{2C50BAFD-C087-496E-AE03-110D5C3C611D}"/>
              </a:ext>
            </a:extLst>
          </p:cNvPr>
          <p:cNvSpPr txBox="1"/>
          <p:nvPr/>
        </p:nvSpPr>
        <p:spPr>
          <a:xfrm>
            <a:off x="3112240" y="1867391"/>
            <a:ext cx="1749750"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 .</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Box 10" descr="text box hiding answer">
            <a:extLst>
              <a:ext uri="{FF2B5EF4-FFF2-40B4-BE49-F238E27FC236}">
                <a16:creationId xmlns:a16="http://schemas.microsoft.com/office/drawing/2014/main" id="{9B0CC58F-9FAC-4A98-850D-D1EFFE875A53}"/>
              </a:ext>
            </a:extLst>
          </p:cNvPr>
          <p:cNvSpPr txBox="1"/>
          <p:nvPr/>
        </p:nvSpPr>
        <p:spPr>
          <a:xfrm>
            <a:off x="4861990" y="1390592"/>
            <a:ext cx="1530275" cy="27699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 .</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descr="text box hiding answer">
            <a:extLst>
              <a:ext uri="{FF2B5EF4-FFF2-40B4-BE49-F238E27FC236}">
                <a16:creationId xmlns:a16="http://schemas.microsoft.com/office/drawing/2014/main" id="{227FB7D4-8FEE-46AC-BF6B-0A8E58975040}"/>
              </a:ext>
            </a:extLst>
          </p:cNvPr>
          <p:cNvSpPr txBox="1"/>
          <p:nvPr/>
        </p:nvSpPr>
        <p:spPr>
          <a:xfrm>
            <a:off x="1291434" y="2375412"/>
            <a:ext cx="895455" cy="27699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descr="text box hiding answer">
            <a:extLst>
              <a:ext uri="{FF2B5EF4-FFF2-40B4-BE49-F238E27FC236}">
                <a16:creationId xmlns:a16="http://schemas.microsoft.com/office/drawing/2014/main" id="{5A8F67E1-031C-4860-97FD-C09BA12A2C75}"/>
              </a:ext>
            </a:extLst>
          </p:cNvPr>
          <p:cNvSpPr txBox="1"/>
          <p:nvPr/>
        </p:nvSpPr>
        <p:spPr>
          <a:xfrm>
            <a:off x="3480474" y="2329109"/>
            <a:ext cx="1171070" cy="27699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 .</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Box 15" descr="text box hiding answer">
            <a:extLst>
              <a:ext uri="{FF2B5EF4-FFF2-40B4-BE49-F238E27FC236}">
                <a16:creationId xmlns:a16="http://schemas.microsoft.com/office/drawing/2014/main" id="{56073600-1E0B-4D8C-A881-2A3EC408F3BD}"/>
              </a:ext>
            </a:extLst>
          </p:cNvPr>
          <p:cNvSpPr txBox="1"/>
          <p:nvPr/>
        </p:nvSpPr>
        <p:spPr>
          <a:xfrm>
            <a:off x="1369927" y="2857908"/>
            <a:ext cx="441602"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descr="text box hiding answer">
            <a:extLst>
              <a:ext uri="{FF2B5EF4-FFF2-40B4-BE49-F238E27FC236}">
                <a16:creationId xmlns:a16="http://schemas.microsoft.com/office/drawing/2014/main" id="{3A98CF18-600A-4EAC-98E2-84B6C689C876}"/>
              </a:ext>
            </a:extLst>
          </p:cNvPr>
          <p:cNvSpPr txBox="1"/>
          <p:nvPr/>
        </p:nvSpPr>
        <p:spPr>
          <a:xfrm>
            <a:off x="2972317" y="2864530"/>
            <a:ext cx="2029596"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descr="text box hiding answer">
            <a:extLst>
              <a:ext uri="{FF2B5EF4-FFF2-40B4-BE49-F238E27FC236}">
                <a16:creationId xmlns:a16="http://schemas.microsoft.com/office/drawing/2014/main" id="{AE608B2B-8719-49EB-B7CF-FA76C50DDA5E}"/>
              </a:ext>
            </a:extLst>
          </p:cNvPr>
          <p:cNvSpPr txBox="1"/>
          <p:nvPr/>
        </p:nvSpPr>
        <p:spPr>
          <a:xfrm>
            <a:off x="1135033" y="3334086"/>
            <a:ext cx="469790" cy="24622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endParaRPr kumimoji="0" lang="en-GB"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descr="text box hiding answer">
            <a:extLst>
              <a:ext uri="{FF2B5EF4-FFF2-40B4-BE49-F238E27FC236}">
                <a16:creationId xmlns:a16="http://schemas.microsoft.com/office/drawing/2014/main" id="{65CBE72C-0B7F-47E8-A5C3-C78DD96CED2E}"/>
              </a:ext>
            </a:extLst>
          </p:cNvPr>
          <p:cNvSpPr txBox="1"/>
          <p:nvPr/>
        </p:nvSpPr>
        <p:spPr>
          <a:xfrm>
            <a:off x="3129329" y="3383841"/>
            <a:ext cx="1757045" cy="24622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 .</a:t>
            </a:r>
            <a:endParaRPr kumimoji="0" lang="en-GB"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TextBox 19" descr="text box hiding answer">
            <a:extLst>
              <a:ext uri="{FF2B5EF4-FFF2-40B4-BE49-F238E27FC236}">
                <a16:creationId xmlns:a16="http://schemas.microsoft.com/office/drawing/2014/main" id="{3BB99602-8BD9-4B36-851A-CFF49F2A4212}"/>
              </a:ext>
            </a:extLst>
          </p:cNvPr>
          <p:cNvSpPr txBox="1"/>
          <p:nvPr/>
        </p:nvSpPr>
        <p:spPr>
          <a:xfrm>
            <a:off x="1354572" y="3853537"/>
            <a:ext cx="684396"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descr="text box hiding answer">
            <a:extLst>
              <a:ext uri="{FF2B5EF4-FFF2-40B4-BE49-F238E27FC236}">
                <a16:creationId xmlns:a16="http://schemas.microsoft.com/office/drawing/2014/main" id="{24F6DCE9-80DD-4B67-839C-D4DCA1495080}"/>
              </a:ext>
            </a:extLst>
          </p:cNvPr>
          <p:cNvSpPr txBox="1"/>
          <p:nvPr/>
        </p:nvSpPr>
        <p:spPr>
          <a:xfrm>
            <a:off x="4840776" y="3870116"/>
            <a:ext cx="1634781"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descr="text box hiding answer">
            <a:extLst>
              <a:ext uri="{FF2B5EF4-FFF2-40B4-BE49-F238E27FC236}">
                <a16:creationId xmlns:a16="http://schemas.microsoft.com/office/drawing/2014/main" id="{BBC445A5-CDAE-408B-8B9D-B606243509A1}"/>
              </a:ext>
            </a:extLst>
          </p:cNvPr>
          <p:cNvSpPr txBox="1"/>
          <p:nvPr/>
        </p:nvSpPr>
        <p:spPr>
          <a:xfrm>
            <a:off x="1232329" y="4367466"/>
            <a:ext cx="540586" cy="24622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endParaRPr kumimoji="0" lang="en-GB"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17EFB8AD-FCE6-40D5-B3B3-198EF07A560F}"/>
              </a:ext>
            </a:extLst>
          </p:cNvPr>
          <p:cNvSpPr txBox="1"/>
          <p:nvPr/>
        </p:nvSpPr>
        <p:spPr>
          <a:xfrm>
            <a:off x="2431670" y="4380010"/>
            <a:ext cx="1452399" cy="24622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a:t>
            </a:r>
            <a:endParaRPr kumimoji="0" lang="en-GB"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78E7AE86-595D-4373-B3FE-B9C2574E294D}"/>
              </a:ext>
            </a:extLst>
          </p:cNvPr>
          <p:cNvSpPr txBox="1"/>
          <p:nvPr/>
        </p:nvSpPr>
        <p:spPr>
          <a:xfrm>
            <a:off x="1219226" y="4824587"/>
            <a:ext cx="553689"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descr="text box hiding answer">
            <a:extLst>
              <a:ext uri="{FF2B5EF4-FFF2-40B4-BE49-F238E27FC236}">
                <a16:creationId xmlns:a16="http://schemas.microsoft.com/office/drawing/2014/main" id="{40BD5986-7A28-4C90-9B09-B2E025A215D4}"/>
              </a:ext>
            </a:extLst>
          </p:cNvPr>
          <p:cNvSpPr txBox="1"/>
          <p:nvPr/>
        </p:nvSpPr>
        <p:spPr>
          <a:xfrm>
            <a:off x="4213342" y="4853613"/>
            <a:ext cx="2178923"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______________.</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Box 25" descr="text box hiding answer">
            <a:extLst>
              <a:ext uri="{FF2B5EF4-FFF2-40B4-BE49-F238E27FC236}">
                <a16:creationId xmlns:a16="http://schemas.microsoft.com/office/drawing/2014/main" id="{B5EFDC9E-49A3-4DD5-BAAE-9E1307095124}"/>
              </a:ext>
            </a:extLst>
          </p:cNvPr>
          <p:cNvSpPr txBox="1"/>
          <p:nvPr/>
        </p:nvSpPr>
        <p:spPr>
          <a:xfrm>
            <a:off x="1249043" y="5341957"/>
            <a:ext cx="895454" cy="24622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a:t>
            </a:r>
            <a:endParaRPr kumimoji="0" lang="en-GB"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descr="text box hiding answer">
            <a:extLst>
              <a:ext uri="{FF2B5EF4-FFF2-40B4-BE49-F238E27FC236}">
                <a16:creationId xmlns:a16="http://schemas.microsoft.com/office/drawing/2014/main" id="{A2FF524C-A754-4C85-B66F-5CA7C185D119}"/>
              </a:ext>
            </a:extLst>
          </p:cNvPr>
          <p:cNvSpPr txBox="1"/>
          <p:nvPr/>
        </p:nvSpPr>
        <p:spPr>
          <a:xfrm>
            <a:off x="3225601" y="5364235"/>
            <a:ext cx="1615175" cy="24622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a:t>
            </a:r>
            <a:endParaRPr kumimoji="0" lang="en-GB"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descr="text box hiding answer">
            <a:extLst>
              <a:ext uri="{FF2B5EF4-FFF2-40B4-BE49-F238E27FC236}">
                <a16:creationId xmlns:a16="http://schemas.microsoft.com/office/drawing/2014/main" id="{D095C7F1-2763-4DC3-B61B-68FE02CA997F}"/>
              </a:ext>
            </a:extLst>
          </p:cNvPr>
          <p:cNvSpPr txBox="1"/>
          <p:nvPr/>
        </p:nvSpPr>
        <p:spPr>
          <a:xfrm>
            <a:off x="1198247" y="5847060"/>
            <a:ext cx="343361"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5B9BD5">
                    <a:lumMod val="50000"/>
                  </a:srgbClr>
                </a:solidFill>
                <a:latin typeface="Century Gothic" panose="020F0302020204030204"/>
              </a:rPr>
              <a:t>_</a:t>
            </a: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descr="text box hiding answer">
            <a:extLst>
              <a:ext uri="{FF2B5EF4-FFF2-40B4-BE49-F238E27FC236}">
                <a16:creationId xmlns:a16="http://schemas.microsoft.com/office/drawing/2014/main" id="{54E047E8-B844-4537-8FFA-667E77860281}"/>
              </a:ext>
            </a:extLst>
          </p:cNvPr>
          <p:cNvSpPr txBox="1"/>
          <p:nvPr/>
        </p:nvSpPr>
        <p:spPr>
          <a:xfrm>
            <a:off x="1592631" y="5849978"/>
            <a:ext cx="1268576"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0" name="Picture 29" descr="Icon&#10;&#10;Description automatically generated">
            <a:extLst>
              <a:ext uri="{FF2B5EF4-FFF2-40B4-BE49-F238E27FC236}">
                <a16:creationId xmlns:a16="http://schemas.microsoft.com/office/drawing/2014/main" id="{9A3835A4-D21E-4750-AF33-614337995C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3084" y="1837553"/>
            <a:ext cx="292780" cy="292780"/>
          </a:xfrm>
          <a:prstGeom prst="rect">
            <a:avLst/>
          </a:prstGeom>
          <a:effectLst>
            <a:outerShdw blurRad="50800" dist="38100" dir="5400000" algn="t" rotWithShape="0">
              <a:prstClr val="black">
                <a:alpha val="40000"/>
              </a:prstClr>
            </a:outerShdw>
          </a:effectLst>
        </p:spPr>
      </p:pic>
      <p:pic>
        <p:nvPicPr>
          <p:cNvPr id="31" name="Picture 30" descr="Icon&#10;&#10;Description automatically generated">
            <a:extLst>
              <a:ext uri="{FF2B5EF4-FFF2-40B4-BE49-F238E27FC236}">
                <a16:creationId xmlns:a16="http://schemas.microsoft.com/office/drawing/2014/main" id="{C49E7DBD-B57F-495A-8FCE-5AB1C7DBB3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6357" y="2337402"/>
            <a:ext cx="292780" cy="292780"/>
          </a:xfrm>
          <a:prstGeom prst="rect">
            <a:avLst/>
          </a:prstGeom>
          <a:effectLst>
            <a:outerShdw blurRad="50800" dist="38100" dir="5400000" algn="t" rotWithShape="0">
              <a:prstClr val="black">
                <a:alpha val="40000"/>
              </a:prstClr>
            </a:outerShdw>
          </a:effectLst>
        </p:spPr>
      </p:pic>
      <p:pic>
        <p:nvPicPr>
          <p:cNvPr id="32" name="Picture 31" descr="Icon&#10;&#10;Description automatically generated">
            <a:extLst>
              <a:ext uri="{FF2B5EF4-FFF2-40B4-BE49-F238E27FC236}">
                <a16:creationId xmlns:a16="http://schemas.microsoft.com/office/drawing/2014/main" id="{4CDD72D3-F906-4303-955D-42A3C07D9E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82146" y="2854129"/>
            <a:ext cx="292780" cy="292780"/>
          </a:xfrm>
          <a:prstGeom prst="rect">
            <a:avLst/>
          </a:prstGeom>
          <a:effectLst>
            <a:outerShdw blurRad="50800" dist="38100" dir="5400000" algn="t" rotWithShape="0">
              <a:prstClr val="black">
                <a:alpha val="40000"/>
              </a:prstClr>
            </a:outerShdw>
          </a:effectLst>
        </p:spPr>
      </p:pic>
      <p:pic>
        <p:nvPicPr>
          <p:cNvPr id="33" name="Picture 32" descr="Icon&#10;&#10;Description automatically generated">
            <a:extLst>
              <a:ext uri="{FF2B5EF4-FFF2-40B4-BE49-F238E27FC236}">
                <a16:creationId xmlns:a16="http://schemas.microsoft.com/office/drawing/2014/main" id="{941CA8F3-4E8B-4914-905F-287119CD90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52747" y="3334086"/>
            <a:ext cx="292780" cy="292780"/>
          </a:xfrm>
          <a:prstGeom prst="rect">
            <a:avLst/>
          </a:prstGeom>
          <a:effectLst>
            <a:outerShdw blurRad="50800" dist="38100" dir="5400000" algn="t" rotWithShape="0">
              <a:prstClr val="black">
                <a:alpha val="40000"/>
              </a:prstClr>
            </a:outerShdw>
          </a:effectLst>
        </p:spPr>
      </p:pic>
      <p:pic>
        <p:nvPicPr>
          <p:cNvPr id="34" name="Picture 33" descr="Icon&#10;&#10;Description automatically generated">
            <a:extLst>
              <a:ext uri="{FF2B5EF4-FFF2-40B4-BE49-F238E27FC236}">
                <a16:creationId xmlns:a16="http://schemas.microsoft.com/office/drawing/2014/main" id="{C23E4238-1CF9-4687-A724-9A1BA00AA4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5600" y="855500"/>
            <a:ext cx="292780" cy="292780"/>
          </a:xfrm>
          <a:prstGeom prst="rect">
            <a:avLst/>
          </a:prstGeom>
          <a:effectLst>
            <a:outerShdw blurRad="50800" dist="38100" dir="5400000" algn="t" rotWithShape="0">
              <a:prstClr val="black">
                <a:alpha val="40000"/>
              </a:prstClr>
            </a:outerShdw>
          </a:effectLst>
        </p:spPr>
      </p:pic>
      <p:pic>
        <p:nvPicPr>
          <p:cNvPr id="35" name="Picture 34" descr="Icon&#10;&#10;Description automatically generated">
            <a:extLst>
              <a:ext uri="{FF2B5EF4-FFF2-40B4-BE49-F238E27FC236}">
                <a16:creationId xmlns:a16="http://schemas.microsoft.com/office/drawing/2014/main" id="{D7875861-D994-41BA-80F2-B79ADE3A5D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6357" y="4344186"/>
            <a:ext cx="292780" cy="292780"/>
          </a:xfrm>
          <a:prstGeom prst="rect">
            <a:avLst/>
          </a:prstGeom>
          <a:effectLst>
            <a:outerShdw blurRad="50800" dist="38100" dir="5400000" algn="t" rotWithShape="0">
              <a:prstClr val="black">
                <a:alpha val="40000"/>
              </a:prstClr>
            </a:outerShdw>
          </a:effectLst>
        </p:spPr>
      </p:pic>
      <p:pic>
        <p:nvPicPr>
          <p:cNvPr id="36" name="Picture 35" descr="Icon&#10;&#10;Description automatically generated">
            <a:extLst>
              <a:ext uri="{FF2B5EF4-FFF2-40B4-BE49-F238E27FC236}">
                <a16:creationId xmlns:a16="http://schemas.microsoft.com/office/drawing/2014/main" id="{8C3C772F-1F00-48A9-9B42-83E1B7ACD0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3228" y="4808806"/>
            <a:ext cx="292780" cy="292780"/>
          </a:xfrm>
          <a:prstGeom prst="rect">
            <a:avLst/>
          </a:prstGeom>
          <a:effectLst>
            <a:outerShdw blurRad="50800" dist="38100" dir="5400000" algn="t" rotWithShape="0">
              <a:prstClr val="black">
                <a:alpha val="40000"/>
              </a:prstClr>
            </a:outerShdw>
          </a:effectLst>
        </p:spPr>
      </p:pic>
      <p:pic>
        <p:nvPicPr>
          <p:cNvPr id="37" name="Picture 36" descr="Icon&#10;&#10;Description automatically generated">
            <a:extLst>
              <a:ext uri="{FF2B5EF4-FFF2-40B4-BE49-F238E27FC236}">
                <a16:creationId xmlns:a16="http://schemas.microsoft.com/office/drawing/2014/main" id="{BC544305-1C12-4E6A-B82F-6465F1C2C9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23869" y="5295398"/>
            <a:ext cx="292780" cy="292780"/>
          </a:xfrm>
          <a:prstGeom prst="rect">
            <a:avLst/>
          </a:prstGeom>
          <a:effectLst>
            <a:outerShdw blurRad="50800" dist="38100" dir="5400000" algn="t" rotWithShape="0">
              <a:prstClr val="black">
                <a:alpha val="40000"/>
              </a:prstClr>
            </a:outerShdw>
          </a:effectLst>
        </p:spPr>
      </p:pic>
      <p:pic>
        <p:nvPicPr>
          <p:cNvPr id="38" name="Picture 37" descr="Icon&#10;&#10;Description automatically generated">
            <a:extLst>
              <a:ext uri="{FF2B5EF4-FFF2-40B4-BE49-F238E27FC236}">
                <a16:creationId xmlns:a16="http://schemas.microsoft.com/office/drawing/2014/main" id="{CB57FE2D-04E6-4C8D-BF87-F6E37386AB8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6357" y="5831279"/>
            <a:ext cx="292780" cy="292780"/>
          </a:xfrm>
          <a:prstGeom prst="rect">
            <a:avLst/>
          </a:prstGeom>
          <a:effectLst>
            <a:outerShdw blurRad="50800" dist="38100" dir="5400000" algn="t" rotWithShape="0">
              <a:prstClr val="black">
                <a:alpha val="40000"/>
              </a:prstClr>
            </a:outerShdw>
          </a:effectLst>
        </p:spPr>
      </p:pic>
      <p:pic>
        <p:nvPicPr>
          <p:cNvPr id="40" name="Picture 39" descr="Icon&#10;&#10;Description automatically generated">
            <a:extLst>
              <a:ext uri="{FF2B5EF4-FFF2-40B4-BE49-F238E27FC236}">
                <a16:creationId xmlns:a16="http://schemas.microsoft.com/office/drawing/2014/main" id="{9629D5A5-EBE7-4232-AD97-A2DE2A20CD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4026" y="3763667"/>
            <a:ext cx="342523" cy="346560"/>
          </a:xfrm>
          <a:prstGeom prst="rect">
            <a:avLst/>
          </a:prstGeom>
        </p:spPr>
      </p:pic>
      <p:pic>
        <p:nvPicPr>
          <p:cNvPr id="41" name="Picture 40" descr="Shape, circle&#10;&#10;Description automatically generated">
            <a:extLst>
              <a:ext uri="{FF2B5EF4-FFF2-40B4-BE49-F238E27FC236}">
                <a16:creationId xmlns:a16="http://schemas.microsoft.com/office/drawing/2014/main" id="{D0E70317-8B0E-4F22-9930-51E771DDA71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71913" y="1334181"/>
            <a:ext cx="340918" cy="351015"/>
          </a:xfrm>
          <a:prstGeom prst="rect">
            <a:avLst/>
          </a:prstGeom>
        </p:spPr>
      </p:pic>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4884390" cy="869950"/>
          </a:xfrm>
          <a:prstGeom prst="rect">
            <a:avLst/>
          </a:prstGeom>
        </p:spPr>
      </p:pic>
      <p:sp>
        <p:nvSpPr>
          <p:cNvPr id="4" name="Title 3"/>
          <p:cNvSpPr>
            <a:spLocks noGrp="1"/>
          </p:cNvSpPr>
          <p:nvPr>
            <p:ph type="title"/>
          </p:nvPr>
        </p:nvSpPr>
        <p:spPr>
          <a:xfrm>
            <a:off x="0" y="294041"/>
            <a:ext cx="4395266" cy="707849"/>
          </a:xfrm>
        </p:spPr>
        <p:txBody>
          <a:bodyPr>
            <a:normAutofit fontScale="90000"/>
          </a:bodyPr>
          <a:lstStyle/>
          <a:p>
            <a:r>
              <a:rPr lang="en-GB" sz="3600" b="1" dirty="0" err="1">
                <a:solidFill>
                  <a:schemeClr val="bg1"/>
                </a:solidFill>
              </a:rPr>
              <a:t>Wiederholung</a:t>
            </a:r>
            <a:r>
              <a:rPr lang="en-GB" sz="3600" b="1" dirty="0">
                <a:solidFill>
                  <a:schemeClr val="bg1"/>
                </a:solidFill>
              </a:rPr>
              <a:t> (2/2)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82146" y="247046"/>
            <a:ext cx="14770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7" name="Table 6">
            <a:extLst>
              <a:ext uri="{FF2B5EF4-FFF2-40B4-BE49-F238E27FC236}">
                <a16:creationId xmlns:a16="http://schemas.microsoft.com/office/drawing/2014/main" id="{E046013F-E4BA-4634-BBA5-FEC328754E0B}"/>
              </a:ext>
            </a:extLst>
          </p:cNvPr>
          <p:cNvGraphicFramePr>
            <a:graphicFrameLocks noGrp="1"/>
          </p:cNvGraphicFramePr>
          <p:nvPr>
            <p:extLst>
              <p:ext uri="{D42A27DB-BD31-4B8C-83A1-F6EECF244321}">
                <p14:modId xmlns:p14="http://schemas.microsoft.com/office/powerpoint/2010/main" val="1120604347"/>
              </p:ext>
            </p:extLst>
          </p:nvPr>
        </p:nvGraphicFramePr>
        <p:xfrm>
          <a:off x="242445" y="1285350"/>
          <a:ext cx="11717907" cy="4933291"/>
        </p:xfrm>
        <a:graphic>
          <a:graphicData uri="http://schemas.openxmlformats.org/drawingml/2006/table">
            <a:tbl>
              <a:tblPr firstRow="1" bandRow="1">
                <a:tableStyleId>{00A15C55-8517-42AA-B614-E9B94910E393}</a:tableStyleId>
              </a:tblPr>
              <a:tblGrid>
                <a:gridCol w="680484">
                  <a:extLst>
                    <a:ext uri="{9D8B030D-6E8A-4147-A177-3AD203B41FA5}">
                      <a16:colId xmlns:a16="http://schemas.microsoft.com/office/drawing/2014/main" val="2607353726"/>
                    </a:ext>
                  </a:extLst>
                </a:gridCol>
                <a:gridCol w="11037423">
                  <a:extLst>
                    <a:ext uri="{9D8B030D-6E8A-4147-A177-3AD203B41FA5}">
                      <a16:colId xmlns:a16="http://schemas.microsoft.com/office/drawing/2014/main" val="1600817978"/>
                    </a:ext>
                  </a:extLst>
                </a:gridCol>
              </a:tblGrid>
              <a:tr h="459688">
                <a:tc>
                  <a:txBody>
                    <a:bodyPr/>
                    <a:lstStyle/>
                    <a:p>
                      <a:pPr algn="ctr"/>
                      <a:r>
                        <a:rPr lang="en-US" sz="2000" b="1" dirty="0">
                          <a:solidFill>
                            <a:schemeClr val="accent1">
                              <a:lumMod val="50000"/>
                            </a:schemeClr>
                          </a:solidFill>
                        </a:rPr>
                        <a:t>11</a:t>
                      </a:r>
                      <a:endParaRPr lang="en-GB" sz="2000" b="1" dirty="0">
                        <a:solidFill>
                          <a:schemeClr val="accent1">
                            <a:lumMod val="50000"/>
                          </a:schemeClr>
                        </a:solidFill>
                      </a:endParaRPr>
                    </a:p>
                  </a:txBody>
                  <a:tcPr anchor="ctr">
                    <a:solidFill>
                      <a:srgbClr val="FFF4E7"/>
                    </a:solidFill>
                  </a:tcPr>
                </a:tc>
                <a:tc>
                  <a:txBody>
                    <a:bodyPr/>
                    <a:lstStyle/>
                    <a:p>
                      <a:r>
                        <a:rPr lang="en-GB" sz="2000" b="0" dirty="0">
                          <a:solidFill>
                            <a:schemeClr val="accent1">
                              <a:lumMod val="50000"/>
                            </a:schemeClr>
                          </a:solidFill>
                        </a:rPr>
                        <a:t>Er  </a:t>
                      </a:r>
                      <a:r>
                        <a:rPr lang="en-GB" sz="2000" b="0" dirty="0" err="1">
                          <a:solidFill>
                            <a:schemeClr val="accent1">
                              <a:lumMod val="50000"/>
                            </a:schemeClr>
                          </a:solidFill>
                        </a:rPr>
                        <a:t>ist</a:t>
                      </a:r>
                      <a:r>
                        <a:rPr lang="en-GB" sz="2000" b="0" dirty="0">
                          <a:solidFill>
                            <a:schemeClr val="accent1">
                              <a:lumMod val="50000"/>
                            </a:schemeClr>
                          </a:solidFill>
                        </a:rPr>
                        <a:t>  </a:t>
                      </a:r>
                      <a:r>
                        <a:rPr lang="en-GB" sz="2000" b="0" dirty="0" err="1">
                          <a:solidFill>
                            <a:schemeClr val="accent1">
                              <a:lumMod val="50000"/>
                            </a:schemeClr>
                          </a:solidFill>
                        </a:rPr>
                        <a:t>hoch</a:t>
                      </a:r>
                      <a:r>
                        <a:rPr lang="en-GB" sz="2000" b="0" dirty="0">
                          <a:solidFill>
                            <a:schemeClr val="accent1">
                              <a:lumMod val="50000"/>
                            </a:schemeClr>
                          </a:solidFill>
                        </a:rPr>
                        <a:t> </a:t>
                      </a:r>
                      <a:r>
                        <a:rPr lang="en-GB" sz="2000" b="0" dirty="0" err="1">
                          <a:solidFill>
                            <a:schemeClr val="accent1">
                              <a:lumMod val="50000"/>
                            </a:schemeClr>
                          </a:solidFill>
                        </a:rPr>
                        <a:t>gesprungen</a:t>
                      </a:r>
                      <a:r>
                        <a:rPr lang="en-GB" sz="2000" b="0" dirty="0">
                          <a:solidFill>
                            <a:schemeClr val="accent1">
                              <a:lumMod val="50000"/>
                            </a:schemeClr>
                          </a:solidFill>
                        </a:rPr>
                        <a:t>.    					(he jumped)        [</a:t>
                      </a:r>
                      <a:r>
                        <a:rPr lang="en-GB" sz="2000" b="0" dirty="0" err="1">
                          <a:solidFill>
                            <a:schemeClr val="accent1">
                              <a:lumMod val="50000"/>
                            </a:schemeClr>
                          </a:solidFill>
                        </a:rPr>
                        <a:t>f</a:t>
                      </a:r>
                      <a:r>
                        <a:rPr lang="en-GB" sz="2000" b="1" dirty="0" err="1">
                          <a:solidFill>
                            <a:schemeClr val="accent1">
                              <a:lumMod val="50000"/>
                            </a:schemeClr>
                          </a:solidFill>
                        </a:rPr>
                        <a:t>i</a:t>
                      </a:r>
                      <a:r>
                        <a:rPr lang="en-GB" sz="2000" b="0" dirty="0" err="1">
                          <a:solidFill>
                            <a:schemeClr val="accent1">
                              <a:lumMod val="50000"/>
                            </a:schemeClr>
                          </a:solidFill>
                        </a:rPr>
                        <a:t>nden</a:t>
                      </a:r>
                      <a:r>
                        <a:rPr lang="en-GB" sz="2000" b="0" dirty="0">
                          <a:solidFill>
                            <a:schemeClr val="accent1">
                              <a:lumMod val="50000"/>
                            </a:schemeClr>
                          </a:solidFill>
                        </a:rPr>
                        <a:t>]</a:t>
                      </a:r>
                    </a:p>
                  </a:txBody>
                  <a:tcPr anchor="ctr">
                    <a:solidFill>
                      <a:srgbClr val="FFF4E7"/>
                    </a:solidFill>
                  </a:tcPr>
                </a:tc>
                <a:extLst>
                  <a:ext uri="{0D108BD9-81ED-4DB2-BD59-A6C34878D82A}">
                    <a16:rowId xmlns:a16="http://schemas.microsoft.com/office/drawing/2014/main" val="1171492714"/>
                  </a:ext>
                </a:extLst>
              </a:tr>
              <a:tr h="497067">
                <a:tc>
                  <a:txBody>
                    <a:bodyPr/>
                    <a:lstStyle/>
                    <a:p>
                      <a:pPr algn="ctr"/>
                      <a:r>
                        <a:rPr lang="en-US" sz="2000" b="1" dirty="0">
                          <a:solidFill>
                            <a:schemeClr val="accent1">
                              <a:lumMod val="50000"/>
                            </a:schemeClr>
                          </a:solidFill>
                        </a:rPr>
                        <a:t>12</a:t>
                      </a:r>
                      <a:endParaRPr lang="en-GB" sz="2000" b="1" dirty="0">
                        <a:solidFill>
                          <a:schemeClr val="accent1">
                            <a:lumMod val="50000"/>
                          </a:schemeClr>
                        </a:solidFill>
                      </a:endParaRPr>
                    </a:p>
                  </a:txBody>
                  <a:tcPr anchor="ctr"/>
                </a:tc>
                <a:tc>
                  <a:txBody>
                    <a:bodyPr/>
                    <a:lstStyle/>
                    <a:p>
                      <a:r>
                        <a:rPr lang="en-GB" sz="2000" dirty="0" err="1">
                          <a:solidFill>
                            <a:schemeClr val="accent1">
                              <a:lumMod val="50000"/>
                            </a:schemeClr>
                          </a:solidFill>
                        </a:rPr>
                        <a:t>Ihr</a:t>
                      </a:r>
                      <a:r>
                        <a:rPr lang="en-GB" sz="2000" dirty="0">
                          <a:solidFill>
                            <a:schemeClr val="accent1">
                              <a:lumMod val="50000"/>
                            </a:schemeClr>
                          </a:solidFill>
                        </a:rPr>
                        <a:t> </a:t>
                      </a:r>
                      <a:r>
                        <a:rPr lang="en-GB" sz="2000" dirty="0" err="1">
                          <a:solidFill>
                            <a:schemeClr val="accent1">
                              <a:lumMod val="50000"/>
                            </a:schemeClr>
                          </a:solidFill>
                        </a:rPr>
                        <a:t>habt</a:t>
                      </a:r>
                      <a:r>
                        <a:rPr lang="en-GB" sz="2000" dirty="0">
                          <a:solidFill>
                            <a:schemeClr val="accent1">
                              <a:lumMod val="50000"/>
                            </a:schemeClr>
                          </a:solidFill>
                        </a:rPr>
                        <a:t> </a:t>
                      </a:r>
                      <a:r>
                        <a:rPr lang="en-GB" sz="2000" dirty="0" err="1">
                          <a:solidFill>
                            <a:schemeClr val="accent1">
                              <a:lumMod val="50000"/>
                            </a:schemeClr>
                          </a:solidFill>
                        </a:rPr>
                        <a:t>einen</a:t>
                      </a:r>
                      <a:r>
                        <a:rPr lang="en-GB" sz="2000" dirty="0">
                          <a:solidFill>
                            <a:schemeClr val="accent1">
                              <a:lumMod val="50000"/>
                            </a:schemeClr>
                          </a:solidFill>
                        </a:rPr>
                        <a:t> Keks </a:t>
                      </a:r>
                      <a:r>
                        <a:rPr lang="en-GB" sz="2000" dirty="0" err="1">
                          <a:solidFill>
                            <a:schemeClr val="accent1">
                              <a:lumMod val="50000"/>
                            </a:schemeClr>
                          </a:solidFill>
                        </a:rPr>
                        <a:t>genommen</a:t>
                      </a:r>
                      <a:r>
                        <a:rPr lang="en-GB" sz="2000" dirty="0">
                          <a:solidFill>
                            <a:schemeClr val="accent1">
                              <a:lumMod val="50000"/>
                            </a:schemeClr>
                          </a:solidFill>
                        </a:rPr>
                        <a:t>! 				(you all took)</a:t>
                      </a:r>
                    </a:p>
                  </a:txBody>
                  <a:tcPr anchor="ctr"/>
                </a:tc>
                <a:extLst>
                  <a:ext uri="{0D108BD9-81ED-4DB2-BD59-A6C34878D82A}">
                    <a16:rowId xmlns:a16="http://schemas.microsoft.com/office/drawing/2014/main" val="1961458278"/>
                  </a:ext>
                </a:extLst>
              </a:tr>
              <a:tr h="497067">
                <a:tc>
                  <a:txBody>
                    <a:bodyPr/>
                    <a:lstStyle/>
                    <a:p>
                      <a:pPr algn="ctr"/>
                      <a:r>
                        <a:rPr lang="en-US" sz="2000" b="1" dirty="0">
                          <a:solidFill>
                            <a:schemeClr val="accent1">
                              <a:lumMod val="50000"/>
                            </a:schemeClr>
                          </a:solidFill>
                        </a:rPr>
                        <a:t>13</a:t>
                      </a:r>
                      <a:endParaRPr lang="en-GB" sz="2000" b="1" dirty="0">
                        <a:solidFill>
                          <a:schemeClr val="accent1">
                            <a:lumMod val="50000"/>
                          </a:schemeClr>
                        </a:solidFill>
                      </a:endParaRPr>
                    </a:p>
                  </a:txBody>
                  <a:tcPr anchor="ctr"/>
                </a:tc>
                <a:tc>
                  <a:txBody>
                    <a:bodyPr/>
                    <a:lstStyle/>
                    <a:p>
                      <a:r>
                        <a:rPr lang="en-US" sz="2000" dirty="0" err="1">
                          <a:solidFill>
                            <a:schemeClr val="accent1">
                              <a:lumMod val="50000"/>
                            </a:schemeClr>
                          </a:solidFill>
                        </a:rPr>
                        <a:t>Wir</a:t>
                      </a:r>
                      <a:r>
                        <a:rPr lang="en-US" sz="2000" dirty="0">
                          <a:solidFill>
                            <a:schemeClr val="accent1">
                              <a:lumMod val="50000"/>
                            </a:schemeClr>
                          </a:solidFill>
                        </a:rPr>
                        <a:t> </a:t>
                      </a:r>
                      <a:r>
                        <a:rPr lang="en-US" sz="2000" dirty="0" err="1">
                          <a:solidFill>
                            <a:schemeClr val="accent1">
                              <a:lumMod val="50000"/>
                            </a:schemeClr>
                          </a:solidFill>
                        </a:rPr>
                        <a:t>haben</a:t>
                      </a:r>
                      <a:r>
                        <a:rPr lang="en-US" sz="2000" dirty="0">
                          <a:solidFill>
                            <a:schemeClr val="accent1">
                              <a:lumMod val="50000"/>
                            </a:schemeClr>
                          </a:solidFill>
                        </a:rPr>
                        <a:t> </a:t>
                      </a:r>
                      <a:r>
                        <a:rPr lang="en-US" sz="2000" dirty="0" err="1">
                          <a:solidFill>
                            <a:schemeClr val="accent1">
                              <a:lumMod val="50000"/>
                            </a:schemeClr>
                          </a:solidFill>
                        </a:rPr>
                        <a:t>einen</a:t>
                      </a:r>
                      <a:r>
                        <a:rPr lang="en-US" sz="2000" dirty="0">
                          <a:solidFill>
                            <a:schemeClr val="accent1">
                              <a:lumMod val="50000"/>
                            </a:schemeClr>
                          </a:solidFill>
                        </a:rPr>
                        <a:t> </a:t>
                      </a:r>
                      <a:r>
                        <a:rPr lang="en-US" sz="2000" dirty="0" err="1">
                          <a:solidFill>
                            <a:schemeClr val="accent1">
                              <a:lumMod val="50000"/>
                            </a:schemeClr>
                          </a:solidFill>
                        </a:rPr>
                        <a:t>Preis</a:t>
                      </a:r>
                      <a:r>
                        <a:rPr lang="en-US" sz="2000" dirty="0">
                          <a:solidFill>
                            <a:schemeClr val="accent1">
                              <a:lumMod val="50000"/>
                            </a:schemeClr>
                          </a:solidFill>
                        </a:rPr>
                        <a:t> </a:t>
                      </a:r>
                      <a:r>
                        <a:rPr lang="en-US" sz="2000" dirty="0" err="1">
                          <a:solidFill>
                            <a:schemeClr val="accent1">
                              <a:lumMod val="50000"/>
                            </a:schemeClr>
                          </a:solidFill>
                        </a:rPr>
                        <a:t>gewonnen</a:t>
                      </a:r>
                      <a:r>
                        <a:rPr lang="en-US" sz="2000" dirty="0">
                          <a:solidFill>
                            <a:schemeClr val="accent1">
                              <a:lumMod val="50000"/>
                            </a:schemeClr>
                          </a:solidFill>
                        </a:rPr>
                        <a:t>.   				(we won)     </a:t>
                      </a:r>
                      <a:r>
                        <a:rPr lang="en-GB" sz="2000" b="0" dirty="0">
                          <a:solidFill>
                            <a:schemeClr val="accent1">
                              <a:lumMod val="50000"/>
                            </a:schemeClr>
                          </a:solidFill>
                        </a:rPr>
                        <a:t>[</a:t>
                      </a:r>
                      <a:r>
                        <a:rPr lang="en-GB" sz="2000" b="0" dirty="0" err="1">
                          <a:solidFill>
                            <a:schemeClr val="accent1">
                              <a:lumMod val="50000"/>
                            </a:schemeClr>
                          </a:solidFill>
                        </a:rPr>
                        <a:t>spr</a:t>
                      </a:r>
                      <a:r>
                        <a:rPr lang="en-GB" sz="2000" b="1" dirty="0" err="1">
                          <a:solidFill>
                            <a:schemeClr val="accent1">
                              <a:lumMod val="50000"/>
                            </a:schemeClr>
                          </a:solidFill>
                        </a:rPr>
                        <a:t>e</a:t>
                      </a:r>
                      <a:r>
                        <a:rPr lang="en-GB" sz="2000" b="0" dirty="0" err="1">
                          <a:solidFill>
                            <a:schemeClr val="accent1">
                              <a:lumMod val="50000"/>
                            </a:schemeClr>
                          </a:solidFill>
                        </a:rPr>
                        <a:t>chen</a:t>
                      </a:r>
                      <a:r>
                        <a:rPr lang="en-GB" sz="2000" b="0" dirty="0">
                          <a:solidFill>
                            <a:schemeClr val="accent1">
                              <a:lumMod val="50000"/>
                            </a:schemeClr>
                          </a:solidFill>
                        </a:rPr>
                        <a:t>]</a:t>
                      </a: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r>
                        <a:rPr lang="en-US" sz="2000" b="1" dirty="0">
                          <a:solidFill>
                            <a:schemeClr val="accent1">
                              <a:lumMod val="50000"/>
                            </a:schemeClr>
                          </a:solidFill>
                        </a:rPr>
                        <a:t>14</a:t>
                      </a:r>
                      <a:endParaRPr lang="en-GB" sz="2000" b="1" dirty="0">
                        <a:solidFill>
                          <a:schemeClr val="accent1">
                            <a:lumMod val="50000"/>
                          </a:schemeClr>
                        </a:solidFill>
                      </a:endParaRPr>
                    </a:p>
                  </a:txBody>
                  <a:tcPr anchor="ctr"/>
                </a:tc>
                <a:tc>
                  <a:txBody>
                    <a:bodyPr/>
                    <a:lstStyle/>
                    <a:p>
                      <a:r>
                        <a:rPr lang="en-US" sz="2000" dirty="0">
                          <a:solidFill>
                            <a:schemeClr val="accent1">
                              <a:lumMod val="50000"/>
                            </a:schemeClr>
                          </a:solidFill>
                        </a:rPr>
                        <a:t>Du </a:t>
                      </a:r>
                      <a:r>
                        <a:rPr lang="en-US" sz="2000" dirty="0" err="1">
                          <a:solidFill>
                            <a:schemeClr val="accent1">
                              <a:lumMod val="50000"/>
                            </a:schemeClr>
                          </a:solidFill>
                        </a:rPr>
                        <a:t>bist</a:t>
                      </a:r>
                      <a:r>
                        <a:rPr lang="en-US" sz="2000" dirty="0">
                          <a:solidFill>
                            <a:schemeClr val="accent1">
                              <a:lumMod val="50000"/>
                            </a:schemeClr>
                          </a:solidFill>
                        </a:rPr>
                        <a:t> </a:t>
                      </a:r>
                      <a:r>
                        <a:rPr lang="en-GB" sz="2000" dirty="0">
                          <a:solidFill>
                            <a:schemeClr val="accent1">
                              <a:lumMod val="50000"/>
                            </a:schemeClr>
                          </a:solidFill>
                        </a:rPr>
                        <a:t>um </a:t>
                      </a:r>
                      <a:r>
                        <a:rPr lang="en-GB" sz="2000" dirty="0" err="1">
                          <a:solidFill>
                            <a:schemeClr val="accent1">
                              <a:lumMod val="50000"/>
                            </a:schemeClr>
                          </a:solidFill>
                        </a:rPr>
                        <a:t>drei</a:t>
                      </a:r>
                      <a:r>
                        <a:rPr lang="en-GB" sz="2000" dirty="0">
                          <a:solidFill>
                            <a:schemeClr val="accent1">
                              <a:lumMod val="50000"/>
                            </a:schemeClr>
                          </a:solidFill>
                        </a:rPr>
                        <a:t> </a:t>
                      </a:r>
                      <a:r>
                        <a:rPr lang="en-GB" sz="2000" dirty="0" err="1">
                          <a:solidFill>
                            <a:schemeClr val="accent1">
                              <a:lumMod val="50000"/>
                            </a:schemeClr>
                          </a:solidFill>
                        </a:rPr>
                        <a:t>Uhr</a:t>
                      </a:r>
                      <a:r>
                        <a:rPr lang="en-GB" sz="2000" dirty="0">
                          <a:solidFill>
                            <a:schemeClr val="accent1">
                              <a:lumMod val="50000"/>
                            </a:schemeClr>
                          </a:solidFill>
                        </a:rPr>
                        <a:t> </a:t>
                      </a:r>
                      <a:r>
                        <a:rPr lang="en-GB" sz="2000" dirty="0" err="1">
                          <a:solidFill>
                            <a:schemeClr val="accent1">
                              <a:lumMod val="50000"/>
                            </a:schemeClr>
                          </a:solidFill>
                        </a:rPr>
                        <a:t>angekommen</a:t>
                      </a:r>
                      <a:r>
                        <a:rPr lang="en-GB" sz="2000" dirty="0">
                          <a:solidFill>
                            <a:schemeClr val="accent1">
                              <a:lumMod val="50000"/>
                            </a:schemeClr>
                          </a:solidFill>
                        </a:rPr>
                        <a:t>.   				(you arrived)       [</a:t>
                      </a:r>
                      <a:r>
                        <a:rPr lang="en-GB" sz="2000" dirty="0" err="1">
                          <a:solidFill>
                            <a:schemeClr val="accent1">
                              <a:lumMod val="50000"/>
                            </a:schemeClr>
                          </a:solidFill>
                        </a:rPr>
                        <a:t>fahren</a:t>
                      </a:r>
                      <a:r>
                        <a:rPr lang="en-GB" sz="2000" dirty="0">
                          <a:solidFill>
                            <a:schemeClr val="accent1">
                              <a:lumMod val="50000"/>
                            </a:schemeClr>
                          </a:solidFill>
                        </a:rPr>
                        <a:t>] </a:t>
                      </a:r>
                    </a:p>
                  </a:txBody>
                  <a:tcPr anchor="ctr"/>
                </a:tc>
                <a:extLst>
                  <a:ext uri="{0D108BD9-81ED-4DB2-BD59-A6C34878D82A}">
                    <a16:rowId xmlns:a16="http://schemas.microsoft.com/office/drawing/2014/main" val="2344197191"/>
                  </a:ext>
                </a:extLst>
              </a:tr>
              <a:tr h="497067">
                <a:tc>
                  <a:txBody>
                    <a:bodyPr/>
                    <a:lstStyle/>
                    <a:p>
                      <a:pPr algn="ctr"/>
                      <a:r>
                        <a:rPr lang="en-US" sz="2000" b="1" dirty="0">
                          <a:solidFill>
                            <a:schemeClr val="accent1">
                              <a:lumMod val="50000"/>
                            </a:schemeClr>
                          </a:solidFill>
                        </a:rPr>
                        <a:t>15</a:t>
                      </a:r>
                      <a:endParaRPr lang="en-GB" sz="2000" b="1" dirty="0">
                        <a:solidFill>
                          <a:schemeClr val="accent1">
                            <a:lumMod val="50000"/>
                          </a:schemeClr>
                        </a:solidFill>
                      </a:endParaRPr>
                    </a:p>
                  </a:txBody>
                  <a:tcPr anchor="ctr"/>
                </a:tc>
                <a:tc>
                  <a:txBody>
                    <a:bodyPr/>
                    <a:lstStyle/>
                    <a:p>
                      <a:r>
                        <a:rPr lang="en-GB" sz="2000" dirty="0">
                          <a:solidFill>
                            <a:schemeClr val="accent1">
                              <a:lumMod val="50000"/>
                            </a:schemeClr>
                          </a:solidFill>
                        </a:rPr>
                        <a:t>Sie </a:t>
                      </a:r>
                      <a:r>
                        <a:rPr lang="en-GB" sz="2000" dirty="0" err="1">
                          <a:solidFill>
                            <a:schemeClr val="accent1">
                              <a:lumMod val="50000"/>
                            </a:schemeClr>
                          </a:solidFill>
                        </a:rPr>
                        <a:t>sind</a:t>
                      </a:r>
                      <a:r>
                        <a:rPr lang="en-GB" sz="2000" dirty="0">
                          <a:solidFill>
                            <a:schemeClr val="accent1">
                              <a:lumMod val="50000"/>
                            </a:schemeClr>
                          </a:solidFill>
                        </a:rPr>
                        <a:t> </a:t>
                      </a:r>
                      <a:r>
                        <a:rPr lang="en-GB" sz="2000" dirty="0" err="1">
                          <a:solidFill>
                            <a:schemeClr val="accent1">
                              <a:lumMod val="50000"/>
                            </a:schemeClr>
                          </a:solidFill>
                        </a:rPr>
                        <a:t>eine</a:t>
                      </a:r>
                      <a:r>
                        <a:rPr lang="en-GB" sz="2000" dirty="0">
                          <a:solidFill>
                            <a:schemeClr val="accent1">
                              <a:lumMod val="50000"/>
                            </a:schemeClr>
                          </a:solidFill>
                        </a:rPr>
                        <a:t> </a:t>
                      </a:r>
                      <a:r>
                        <a:rPr lang="en-GB" sz="2000" dirty="0" err="1">
                          <a:solidFill>
                            <a:schemeClr val="accent1">
                              <a:lumMod val="50000"/>
                            </a:schemeClr>
                          </a:solidFill>
                        </a:rPr>
                        <a:t>Stunde</a:t>
                      </a:r>
                      <a:r>
                        <a:rPr lang="en-GB" sz="2000" dirty="0">
                          <a:solidFill>
                            <a:schemeClr val="accent1">
                              <a:lumMod val="50000"/>
                            </a:schemeClr>
                          </a:solidFill>
                        </a:rPr>
                        <a:t> </a:t>
                      </a:r>
                      <a:r>
                        <a:rPr lang="en-GB" sz="2000" dirty="0" err="1">
                          <a:solidFill>
                            <a:schemeClr val="accent1">
                              <a:lumMod val="50000"/>
                            </a:schemeClr>
                          </a:solidFill>
                        </a:rPr>
                        <a:t>gelaufen</a:t>
                      </a:r>
                      <a:r>
                        <a:rPr lang="en-GB" sz="2000" dirty="0">
                          <a:solidFill>
                            <a:schemeClr val="accent1">
                              <a:lumMod val="50000"/>
                            </a:schemeClr>
                          </a:solidFill>
                        </a:rPr>
                        <a:t>.  				(they ran)       [</a:t>
                      </a:r>
                      <a:r>
                        <a:rPr lang="en-GB" sz="2000" dirty="0" err="1">
                          <a:solidFill>
                            <a:schemeClr val="accent1">
                              <a:lumMod val="50000"/>
                            </a:schemeClr>
                          </a:solidFill>
                        </a:rPr>
                        <a:t>fahren</a:t>
                      </a:r>
                      <a:r>
                        <a:rPr lang="en-GB" sz="2000" dirty="0">
                          <a:solidFill>
                            <a:schemeClr val="accent1">
                              <a:lumMod val="50000"/>
                            </a:schemeClr>
                          </a:solidFill>
                        </a:rPr>
                        <a:t>] </a:t>
                      </a:r>
                    </a:p>
                  </a:txBody>
                  <a:tcPr anchor="ctr"/>
                </a:tc>
                <a:extLst>
                  <a:ext uri="{0D108BD9-81ED-4DB2-BD59-A6C34878D82A}">
                    <a16:rowId xmlns:a16="http://schemas.microsoft.com/office/drawing/2014/main" val="1972389626"/>
                  </a:ext>
                </a:extLst>
              </a:tr>
              <a:tr h="497067">
                <a:tc>
                  <a:txBody>
                    <a:bodyPr/>
                    <a:lstStyle/>
                    <a:p>
                      <a:pPr algn="ctr"/>
                      <a:r>
                        <a:rPr lang="en-US" sz="2000" b="1" dirty="0">
                          <a:solidFill>
                            <a:schemeClr val="accent1">
                              <a:lumMod val="50000"/>
                            </a:schemeClr>
                          </a:solidFill>
                        </a:rPr>
                        <a:t>16</a:t>
                      </a:r>
                      <a:endParaRPr lang="en-GB" sz="2000" b="1" dirty="0">
                        <a:solidFill>
                          <a:schemeClr val="accent1">
                            <a:lumMod val="50000"/>
                          </a:schemeClr>
                        </a:solidFill>
                      </a:endParaRPr>
                    </a:p>
                  </a:txBody>
                  <a:tcPr anchor="ctr"/>
                </a:tc>
                <a:tc>
                  <a:txBody>
                    <a:bodyPr/>
                    <a:lstStyle/>
                    <a:p>
                      <a:r>
                        <a:rPr lang="en-GB" sz="2000" dirty="0">
                          <a:solidFill>
                            <a:schemeClr val="accent1">
                              <a:lumMod val="50000"/>
                            </a:schemeClr>
                          </a:solidFill>
                        </a:rPr>
                        <a:t>Ich </a:t>
                      </a:r>
                      <a:r>
                        <a:rPr lang="en-GB" sz="2000" dirty="0" err="1">
                          <a:solidFill>
                            <a:schemeClr val="accent1">
                              <a:lumMod val="50000"/>
                            </a:schemeClr>
                          </a:solidFill>
                        </a:rPr>
                        <a:t>habe</a:t>
                      </a:r>
                      <a:r>
                        <a:rPr lang="en-GB" sz="2000" dirty="0">
                          <a:solidFill>
                            <a:schemeClr val="accent1">
                              <a:lumMod val="50000"/>
                            </a:schemeClr>
                          </a:solidFill>
                        </a:rPr>
                        <a:t> gut </a:t>
                      </a:r>
                      <a:r>
                        <a:rPr lang="en-GB" sz="2000" dirty="0" err="1">
                          <a:solidFill>
                            <a:schemeClr val="accent1">
                              <a:lumMod val="50000"/>
                            </a:schemeClr>
                          </a:solidFill>
                        </a:rPr>
                        <a:t>gehört</a:t>
                      </a:r>
                      <a:r>
                        <a:rPr lang="en-GB" sz="2000" dirty="0">
                          <a:solidFill>
                            <a:schemeClr val="accent1">
                              <a:lumMod val="50000"/>
                            </a:schemeClr>
                          </a:solidFill>
                        </a:rPr>
                        <a:t>!					             (I heard)</a:t>
                      </a:r>
                    </a:p>
                  </a:txBody>
                  <a:tcPr anchor="ctr"/>
                </a:tc>
                <a:extLst>
                  <a:ext uri="{0D108BD9-81ED-4DB2-BD59-A6C34878D82A}">
                    <a16:rowId xmlns:a16="http://schemas.microsoft.com/office/drawing/2014/main" val="664931564"/>
                  </a:ext>
                </a:extLst>
              </a:tr>
              <a:tr h="497067">
                <a:tc>
                  <a:txBody>
                    <a:bodyPr/>
                    <a:lstStyle/>
                    <a:p>
                      <a:pPr algn="ctr"/>
                      <a:r>
                        <a:rPr lang="en-US" sz="2000" b="1" dirty="0">
                          <a:solidFill>
                            <a:schemeClr val="accent1">
                              <a:lumMod val="50000"/>
                            </a:schemeClr>
                          </a:solidFill>
                        </a:rPr>
                        <a:t>17</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Es hat in der Stadt </a:t>
                      </a:r>
                      <a:r>
                        <a:rPr lang="en-GB" sz="2000" dirty="0" err="1">
                          <a:solidFill>
                            <a:schemeClr val="accent1">
                              <a:lumMod val="50000"/>
                            </a:schemeClr>
                          </a:solidFill>
                        </a:rPr>
                        <a:t>stattgefunden</a:t>
                      </a:r>
                      <a:r>
                        <a:rPr lang="en-GB" sz="2000" dirty="0">
                          <a:solidFill>
                            <a:schemeClr val="accent1">
                              <a:lumMod val="50000"/>
                            </a:schemeClr>
                          </a:solidFill>
                        </a:rPr>
                        <a:t>. 				(it took place)      [</a:t>
                      </a:r>
                      <a:r>
                        <a:rPr lang="en-GB" sz="2000" dirty="0" err="1">
                          <a:solidFill>
                            <a:schemeClr val="accent1">
                              <a:lumMod val="50000"/>
                            </a:schemeClr>
                          </a:solidFill>
                        </a:rPr>
                        <a:t>f</a:t>
                      </a:r>
                      <a:r>
                        <a:rPr lang="en-GB" sz="2000" b="1" dirty="0" err="1">
                          <a:solidFill>
                            <a:schemeClr val="accent1">
                              <a:lumMod val="50000"/>
                            </a:schemeClr>
                          </a:solidFill>
                        </a:rPr>
                        <a:t>i</a:t>
                      </a:r>
                      <a:r>
                        <a:rPr lang="en-GB" sz="2000" dirty="0" err="1">
                          <a:solidFill>
                            <a:schemeClr val="accent1">
                              <a:lumMod val="50000"/>
                            </a:schemeClr>
                          </a:solidFill>
                        </a:rPr>
                        <a:t>nden</a:t>
                      </a:r>
                      <a:r>
                        <a:rPr lang="en-GB" sz="2000" dirty="0">
                          <a:solidFill>
                            <a:schemeClr val="accent1">
                              <a:lumMod val="50000"/>
                            </a:schemeClr>
                          </a:solidFill>
                        </a:rPr>
                        <a:t>] </a:t>
                      </a:r>
                    </a:p>
                  </a:txBody>
                  <a:tcPr anchor="ctr"/>
                </a:tc>
                <a:extLst>
                  <a:ext uri="{0D108BD9-81ED-4DB2-BD59-A6C34878D82A}">
                    <a16:rowId xmlns:a16="http://schemas.microsoft.com/office/drawing/2014/main" val="2371851735"/>
                  </a:ext>
                </a:extLst>
              </a:tr>
              <a:tr h="497067">
                <a:tc>
                  <a:txBody>
                    <a:bodyPr/>
                    <a:lstStyle/>
                    <a:p>
                      <a:pPr algn="ctr"/>
                      <a:r>
                        <a:rPr lang="en-US" sz="2000" b="1" dirty="0">
                          <a:solidFill>
                            <a:schemeClr val="accent1">
                              <a:lumMod val="50000"/>
                            </a:schemeClr>
                          </a:solidFill>
                        </a:rPr>
                        <a:t>18</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Sie hat in der Disco </a:t>
                      </a:r>
                      <a:r>
                        <a:rPr lang="en-GB" sz="2000" dirty="0" err="1">
                          <a:solidFill>
                            <a:schemeClr val="accent1">
                              <a:lumMod val="50000"/>
                            </a:schemeClr>
                          </a:solidFill>
                        </a:rPr>
                        <a:t>getanzt</a:t>
                      </a:r>
                      <a:r>
                        <a:rPr lang="en-GB" sz="2000" dirty="0">
                          <a:solidFill>
                            <a:schemeClr val="accent1">
                              <a:lumMod val="50000"/>
                            </a:schemeClr>
                          </a:solidFill>
                        </a:rPr>
                        <a:t>.  					(she danced)</a:t>
                      </a:r>
                    </a:p>
                  </a:txBody>
                  <a:tcPr anchor="ctr"/>
                </a:tc>
                <a:extLst>
                  <a:ext uri="{0D108BD9-81ED-4DB2-BD59-A6C34878D82A}">
                    <a16:rowId xmlns:a16="http://schemas.microsoft.com/office/drawing/2014/main" val="1736239533"/>
                  </a:ext>
                </a:extLst>
              </a:tr>
              <a:tr h="497067">
                <a:tc>
                  <a:txBody>
                    <a:bodyPr/>
                    <a:lstStyle/>
                    <a:p>
                      <a:pPr algn="ctr"/>
                      <a:r>
                        <a:rPr lang="en-US" sz="2000" b="1" dirty="0">
                          <a:solidFill>
                            <a:schemeClr val="accent1">
                              <a:lumMod val="50000"/>
                            </a:schemeClr>
                          </a:solidFill>
                        </a:rPr>
                        <a:t>19</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Ich </a:t>
                      </a:r>
                      <a:r>
                        <a:rPr lang="en-GB" sz="2000" dirty="0" err="1">
                          <a:solidFill>
                            <a:schemeClr val="accent1">
                              <a:lumMod val="50000"/>
                            </a:schemeClr>
                          </a:solidFill>
                        </a:rPr>
                        <a:t>habe</a:t>
                      </a:r>
                      <a:r>
                        <a:rPr lang="en-GB" sz="2000" dirty="0">
                          <a:solidFill>
                            <a:schemeClr val="accent1">
                              <a:lumMod val="50000"/>
                            </a:schemeClr>
                          </a:solidFill>
                        </a:rPr>
                        <a:t> die </a:t>
                      </a:r>
                      <a:r>
                        <a:rPr lang="en-GB" sz="2000" dirty="0" err="1">
                          <a:solidFill>
                            <a:schemeClr val="accent1">
                              <a:lumMod val="50000"/>
                            </a:schemeClr>
                          </a:solidFill>
                        </a:rPr>
                        <a:t>Tür</a:t>
                      </a:r>
                      <a:r>
                        <a:rPr lang="en-GB" sz="2000" dirty="0">
                          <a:solidFill>
                            <a:schemeClr val="accent1">
                              <a:lumMod val="50000"/>
                            </a:schemeClr>
                          </a:solidFill>
                        </a:rPr>
                        <a:t>  </a:t>
                      </a:r>
                      <a:r>
                        <a:rPr lang="en-GB" sz="2000" dirty="0" err="1">
                          <a:solidFill>
                            <a:schemeClr val="accent1">
                              <a:lumMod val="50000"/>
                            </a:schemeClr>
                          </a:solidFill>
                        </a:rPr>
                        <a:t>getragen</a:t>
                      </a:r>
                      <a:r>
                        <a:rPr lang="en-GB" sz="2000" dirty="0">
                          <a:solidFill>
                            <a:schemeClr val="accent1">
                              <a:lumMod val="50000"/>
                            </a:schemeClr>
                          </a:solidFill>
                        </a:rPr>
                        <a:t>. 				             (I carried)      [</a:t>
                      </a:r>
                      <a:r>
                        <a:rPr lang="en-GB" sz="2000" dirty="0" err="1">
                          <a:solidFill>
                            <a:schemeClr val="accent1">
                              <a:lumMod val="50000"/>
                            </a:schemeClr>
                          </a:solidFill>
                        </a:rPr>
                        <a:t>fahren</a:t>
                      </a:r>
                      <a:r>
                        <a:rPr lang="en-GB" sz="2000" dirty="0">
                          <a:solidFill>
                            <a:schemeClr val="accent1">
                              <a:lumMod val="50000"/>
                            </a:schemeClr>
                          </a:solidFill>
                        </a:rPr>
                        <a:t>]</a:t>
                      </a:r>
                    </a:p>
                  </a:txBody>
                  <a:tcPr anchor="ctr"/>
                </a:tc>
                <a:extLst>
                  <a:ext uri="{0D108BD9-81ED-4DB2-BD59-A6C34878D82A}">
                    <a16:rowId xmlns:a16="http://schemas.microsoft.com/office/drawing/2014/main" val="431135765"/>
                  </a:ext>
                </a:extLst>
              </a:tr>
              <a:tr h="497067">
                <a:tc>
                  <a:txBody>
                    <a:bodyPr/>
                    <a:lstStyle/>
                    <a:p>
                      <a:pPr algn="ctr"/>
                      <a:r>
                        <a:rPr lang="en-US" sz="2000" b="1" dirty="0">
                          <a:solidFill>
                            <a:schemeClr val="accent1">
                              <a:lumMod val="50000"/>
                            </a:schemeClr>
                          </a:solidFill>
                        </a:rPr>
                        <a:t>20</a:t>
                      </a:r>
                      <a:endParaRPr lang="en-GB" sz="2000" b="1"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Du hast in der Schweiz </a:t>
                      </a:r>
                      <a:r>
                        <a:rPr lang="en-GB" sz="2000" dirty="0" err="1">
                          <a:solidFill>
                            <a:schemeClr val="accent1">
                              <a:lumMod val="50000"/>
                            </a:schemeClr>
                          </a:solidFill>
                        </a:rPr>
                        <a:t>gelebt</a:t>
                      </a:r>
                      <a:r>
                        <a:rPr lang="en-GB" sz="2000" dirty="0">
                          <a:solidFill>
                            <a:schemeClr val="accent1">
                              <a:lumMod val="50000"/>
                            </a:schemeClr>
                          </a:solidFill>
                        </a:rPr>
                        <a:t>?				(you lived)</a:t>
                      </a:r>
                    </a:p>
                  </a:txBody>
                  <a:tcPr anchor="ctr"/>
                </a:tc>
                <a:extLst>
                  <a:ext uri="{0D108BD9-81ED-4DB2-BD59-A6C34878D82A}">
                    <a16:rowId xmlns:a16="http://schemas.microsoft.com/office/drawing/2014/main" val="1988549204"/>
                  </a:ext>
                </a:extLst>
              </a:tr>
            </a:tbl>
          </a:graphicData>
        </a:graphic>
      </p:graphicFrame>
      <p:sp>
        <p:nvSpPr>
          <p:cNvPr id="8" name="TextBox 7" descr="text box hiding answer">
            <a:extLst>
              <a:ext uri="{FF2B5EF4-FFF2-40B4-BE49-F238E27FC236}">
                <a16:creationId xmlns:a16="http://schemas.microsoft.com/office/drawing/2014/main" id="{15CDAFE5-2074-495D-BC15-73E3340581AB}"/>
              </a:ext>
            </a:extLst>
          </p:cNvPr>
          <p:cNvSpPr txBox="1"/>
          <p:nvPr/>
        </p:nvSpPr>
        <p:spPr>
          <a:xfrm>
            <a:off x="1382968" y="1870642"/>
            <a:ext cx="597066"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TextBox 8" descr="text box hiding answer">
            <a:extLst>
              <a:ext uri="{FF2B5EF4-FFF2-40B4-BE49-F238E27FC236}">
                <a16:creationId xmlns:a16="http://schemas.microsoft.com/office/drawing/2014/main" id="{298D40FF-5408-4E89-8393-27AA581D0631}"/>
              </a:ext>
            </a:extLst>
          </p:cNvPr>
          <p:cNvSpPr txBox="1"/>
          <p:nvPr/>
        </p:nvSpPr>
        <p:spPr>
          <a:xfrm>
            <a:off x="1273058" y="1399916"/>
            <a:ext cx="396156" cy="24622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endPar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0" name="TextBox 9" descr="text box hiding answer">
            <a:extLst>
              <a:ext uri="{FF2B5EF4-FFF2-40B4-BE49-F238E27FC236}">
                <a16:creationId xmlns:a16="http://schemas.microsoft.com/office/drawing/2014/main" id="{2C50BAFD-C087-496E-AE03-110D5C3C611D}"/>
              </a:ext>
            </a:extLst>
          </p:cNvPr>
          <p:cNvSpPr txBox="1"/>
          <p:nvPr/>
        </p:nvSpPr>
        <p:spPr>
          <a:xfrm>
            <a:off x="3364367" y="1860101"/>
            <a:ext cx="1749750"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Box 10" descr="text box hiding answer">
            <a:extLst>
              <a:ext uri="{FF2B5EF4-FFF2-40B4-BE49-F238E27FC236}">
                <a16:creationId xmlns:a16="http://schemas.microsoft.com/office/drawing/2014/main" id="{9B0CC58F-9FAC-4A98-850D-D1EFFE875A53}"/>
              </a:ext>
            </a:extLst>
          </p:cNvPr>
          <p:cNvSpPr txBox="1"/>
          <p:nvPr/>
        </p:nvSpPr>
        <p:spPr>
          <a:xfrm>
            <a:off x="2443390" y="1391054"/>
            <a:ext cx="1530275" cy="27699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 .</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4" name="TextBox 13" descr="text box hiding answer">
            <a:extLst>
              <a:ext uri="{FF2B5EF4-FFF2-40B4-BE49-F238E27FC236}">
                <a16:creationId xmlns:a16="http://schemas.microsoft.com/office/drawing/2014/main" id="{227FB7D4-8FEE-46AC-BF6B-0A8E58975040}"/>
              </a:ext>
            </a:extLst>
          </p:cNvPr>
          <p:cNvSpPr txBox="1"/>
          <p:nvPr/>
        </p:nvSpPr>
        <p:spPr>
          <a:xfrm>
            <a:off x="1443086" y="2322845"/>
            <a:ext cx="895455" cy="27699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TextBox 14" descr="text box hiding answer">
            <a:extLst>
              <a:ext uri="{FF2B5EF4-FFF2-40B4-BE49-F238E27FC236}">
                <a16:creationId xmlns:a16="http://schemas.microsoft.com/office/drawing/2014/main" id="{5A8F67E1-031C-4860-97FD-C09BA12A2C75}"/>
              </a:ext>
            </a:extLst>
          </p:cNvPr>
          <p:cNvSpPr txBox="1"/>
          <p:nvPr/>
        </p:nvSpPr>
        <p:spPr>
          <a:xfrm>
            <a:off x="3709566" y="2414747"/>
            <a:ext cx="1656189" cy="276999"/>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 .</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TextBox 15" descr="text box hiding answer">
            <a:extLst>
              <a:ext uri="{FF2B5EF4-FFF2-40B4-BE49-F238E27FC236}">
                <a16:creationId xmlns:a16="http://schemas.microsoft.com/office/drawing/2014/main" id="{56073600-1E0B-4D8C-A881-2A3EC408F3BD}"/>
              </a:ext>
            </a:extLst>
          </p:cNvPr>
          <p:cNvSpPr txBox="1"/>
          <p:nvPr/>
        </p:nvSpPr>
        <p:spPr>
          <a:xfrm>
            <a:off x="1389093" y="2826042"/>
            <a:ext cx="441602"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endParaRPr kumimoji="0" lang="en-GB"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descr="text box hiding answer">
            <a:extLst>
              <a:ext uri="{FF2B5EF4-FFF2-40B4-BE49-F238E27FC236}">
                <a16:creationId xmlns:a16="http://schemas.microsoft.com/office/drawing/2014/main" id="{3A98CF18-600A-4EAC-98E2-84B6C689C876}"/>
              </a:ext>
            </a:extLst>
          </p:cNvPr>
          <p:cNvSpPr txBox="1"/>
          <p:nvPr/>
        </p:nvSpPr>
        <p:spPr>
          <a:xfrm>
            <a:off x="3374346" y="2869318"/>
            <a:ext cx="2029596"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8" name="TextBox 17" descr="text box hiding answer">
            <a:extLst>
              <a:ext uri="{FF2B5EF4-FFF2-40B4-BE49-F238E27FC236}">
                <a16:creationId xmlns:a16="http://schemas.microsoft.com/office/drawing/2014/main" id="{AE608B2B-8719-49EB-B7CF-FA76C50DDA5E}"/>
              </a:ext>
            </a:extLst>
          </p:cNvPr>
          <p:cNvSpPr txBox="1"/>
          <p:nvPr/>
        </p:nvSpPr>
        <p:spPr>
          <a:xfrm>
            <a:off x="1431570" y="3359832"/>
            <a:ext cx="469790" cy="24622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endParaRPr kumimoji="0" lang="en-GB"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descr="text box hiding answer">
            <a:extLst>
              <a:ext uri="{FF2B5EF4-FFF2-40B4-BE49-F238E27FC236}">
                <a16:creationId xmlns:a16="http://schemas.microsoft.com/office/drawing/2014/main" id="{65CBE72C-0B7F-47E8-A5C3-C78DD96CED2E}"/>
              </a:ext>
            </a:extLst>
          </p:cNvPr>
          <p:cNvSpPr txBox="1"/>
          <p:nvPr/>
        </p:nvSpPr>
        <p:spPr>
          <a:xfrm>
            <a:off x="3510621" y="3384066"/>
            <a:ext cx="1757045" cy="24622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 .</a:t>
            </a:r>
            <a:endParaRPr kumimoji="0" lang="en-GB"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0" name="TextBox 19" descr="text box hiding answer">
            <a:extLst>
              <a:ext uri="{FF2B5EF4-FFF2-40B4-BE49-F238E27FC236}">
                <a16:creationId xmlns:a16="http://schemas.microsoft.com/office/drawing/2014/main" id="{3BB99602-8BD9-4B36-851A-CFF49F2A4212}"/>
              </a:ext>
            </a:extLst>
          </p:cNvPr>
          <p:cNvSpPr txBox="1"/>
          <p:nvPr/>
        </p:nvSpPr>
        <p:spPr>
          <a:xfrm>
            <a:off x="1438430" y="3837609"/>
            <a:ext cx="684396"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endParaRPr kumimoji="0" lang="en-GB"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descr="text box hiding answer">
            <a:extLst>
              <a:ext uri="{FF2B5EF4-FFF2-40B4-BE49-F238E27FC236}">
                <a16:creationId xmlns:a16="http://schemas.microsoft.com/office/drawing/2014/main" id="{24F6DCE9-80DD-4B67-839C-D4DCA1495080}"/>
              </a:ext>
            </a:extLst>
          </p:cNvPr>
          <p:cNvSpPr txBox="1"/>
          <p:nvPr/>
        </p:nvSpPr>
        <p:spPr>
          <a:xfrm>
            <a:off x="2655201" y="3847423"/>
            <a:ext cx="1530274"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descr="text box hiding answer">
            <a:extLst>
              <a:ext uri="{FF2B5EF4-FFF2-40B4-BE49-F238E27FC236}">
                <a16:creationId xmlns:a16="http://schemas.microsoft.com/office/drawing/2014/main" id="{BBC445A5-CDAE-408B-8B9D-B606243509A1}"/>
              </a:ext>
            </a:extLst>
          </p:cNvPr>
          <p:cNvSpPr txBox="1"/>
          <p:nvPr/>
        </p:nvSpPr>
        <p:spPr>
          <a:xfrm>
            <a:off x="1322021" y="4352570"/>
            <a:ext cx="469790" cy="24622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endParaRPr kumimoji="0" lang="en-GB"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17EFB8AD-FCE6-40D5-B3B3-198EF07A560F}"/>
              </a:ext>
            </a:extLst>
          </p:cNvPr>
          <p:cNvSpPr txBox="1"/>
          <p:nvPr/>
        </p:nvSpPr>
        <p:spPr>
          <a:xfrm>
            <a:off x="3272694" y="4387878"/>
            <a:ext cx="1905589" cy="24622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_____________.</a:t>
            </a:r>
            <a:endParaRPr kumimoji="0" lang="en-GB"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4" name="TextBox 23" descr="text box hiding answer">
            <a:extLst>
              <a:ext uri="{FF2B5EF4-FFF2-40B4-BE49-F238E27FC236}">
                <a16:creationId xmlns:a16="http://schemas.microsoft.com/office/drawing/2014/main" id="{78E7AE86-595D-4373-B3FE-B9C2574E294D}"/>
              </a:ext>
            </a:extLst>
          </p:cNvPr>
          <p:cNvSpPr txBox="1"/>
          <p:nvPr/>
        </p:nvSpPr>
        <p:spPr>
          <a:xfrm>
            <a:off x="1381643" y="4827331"/>
            <a:ext cx="519718"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5" name="TextBox 24" descr="text box hiding answer">
            <a:extLst>
              <a:ext uri="{FF2B5EF4-FFF2-40B4-BE49-F238E27FC236}">
                <a16:creationId xmlns:a16="http://schemas.microsoft.com/office/drawing/2014/main" id="{40BD5986-7A28-4C90-9B09-B2E025A215D4}"/>
              </a:ext>
            </a:extLst>
          </p:cNvPr>
          <p:cNvSpPr txBox="1"/>
          <p:nvPr/>
        </p:nvSpPr>
        <p:spPr>
          <a:xfrm>
            <a:off x="3374346" y="4862606"/>
            <a:ext cx="1583931"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6" name="TextBox 25" descr="text box hiding answer">
            <a:extLst>
              <a:ext uri="{FF2B5EF4-FFF2-40B4-BE49-F238E27FC236}">
                <a16:creationId xmlns:a16="http://schemas.microsoft.com/office/drawing/2014/main" id="{B5EFDC9E-49A3-4DD5-BAAE-9E1307095124}"/>
              </a:ext>
            </a:extLst>
          </p:cNvPr>
          <p:cNvSpPr txBox="1"/>
          <p:nvPr/>
        </p:nvSpPr>
        <p:spPr>
          <a:xfrm>
            <a:off x="1451427" y="5339393"/>
            <a:ext cx="684396" cy="24622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endParaRPr kumimoji="0" lang="en-GB"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TextBox 26" descr="text box hiding answer">
            <a:extLst>
              <a:ext uri="{FF2B5EF4-FFF2-40B4-BE49-F238E27FC236}">
                <a16:creationId xmlns:a16="http://schemas.microsoft.com/office/drawing/2014/main" id="{A2FF524C-A754-4C85-B66F-5CA7C185D119}"/>
              </a:ext>
            </a:extLst>
          </p:cNvPr>
          <p:cNvSpPr txBox="1"/>
          <p:nvPr/>
        </p:nvSpPr>
        <p:spPr>
          <a:xfrm>
            <a:off x="3083736" y="5371832"/>
            <a:ext cx="1615175" cy="246221"/>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__________.</a:t>
            </a:r>
            <a:endParaRPr kumimoji="0" lang="en-GB" sz="16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TextBox 27" descr="text box hiding answer">
            <a:extLst>
              <a:ext uri="{FF2B5EF4-FFF2-40B4-BE49-F238E27FC236}">
                <a16:creationId xmlns:a16="http://schemas.microsoft.com/office/drawing/2014/main" id="{D095C7F1-2763-4DC3-B61B-68FE02CA997F}"/>
              </a:ext>
            </a:extLst>
          </p:cNvPr>
          <p:cNvSpPr txBox="1"/>
          <p:nvPr/>
        </p:nvSpPr>
        <p:spPr>
          <a:xfrm>
            <a:off x="1402327" y="5834096"/>
            <a:ext cx="577707"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5B9BD5">
                    <a:lumMod val="50000"/>
                  </a:srgbClr>
                </a:solidFill>
                <a:latin typeface="Century Gothic" panose="020F0302020204030204"/>
              </a:rPr>
              <a:t>__</a:t>
            </a: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Box 28" descr="text box hiding answer">
            <a:extLst>
              <a:ext uri="{FF2B5EF4-FFF2-40B4-BE49-F238E27FC236}">
                <a16:creationId xmlns:a16="http://schemas.microsoft.com/office/drawing/2014/main" id="{54E047E8-B844-4537-8FFA-667E77860281}"/>
              </a:ext>
            </a:extLst>
          </p:cNvPr>
          <p:cNvSpPr txBox="1"/>
          <p:nvPr/>
        </p:nvSpPr>
        <p:spPr>
          <a:xfrm>
            <a:off x="3766393" y="5835361"/>
            <a:ext cx="1268576" cy="276999"/>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_______?</a:t>
            </a:r>
            <a:endParaRPr kumimoji="0" lang="en-GB"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0" name="Picture 29" descr="Icon&#10;&#10;Description automatically generated">
            <a:extLst>
              <a:ext uri="{FF2B5EF4-FFF2-40B4-BE49-F238E27FC236}">
                <a16:creationId xmlns:a16="http://schemas.microsoft.com/office/drawing/2014/main" id="{F9A3ED82-8BA9-4277-A701-7F1AE64A7B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301" y="1353357"/>
            <a:ext cx="292780" cy="292780"/>
          </a:xfrm>
          <a:prstGeom prst="rect">
            <a:avLst/>
          </a:prstGeom>
          <a:effectLst>
            <a:outerShdw blurRad="50800" dist="38100" dir="5400000" algn="t" rotWithShape="0">
              <a:prstClr val="black">
                <a:alpha val="40000"/>
              </a:prstClr>
            </a:outerShdw>
          </a:effectLst>
        </p:spPr>
      </p:pic>
      <p:pic>
        <p:nvPicPr>
          <p:cNvPr id="31" name="Picture 30" descr="Icon&#10;&#10;Description automatically generated">
            <a:extLst>
              <a:ext uri="{FF2B5EF4-FFF2-40B4-BE49-F238E27FC236}">
                <a16:creationId xmlns:a16="http://schemas.microsoft.com/office/drawing/2014/main" id="{FF90E8D8-EF91-425E-9A7C-B7C15F537B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27820" y="2322845"/>
            <a:ext cx="292780" cy="292780"/>
          </a:xfrm>
          <a:prstGeom prst="rect">
            <a:avLst/>
          </a:prstGeom>
          <a:effectLst>
            <a:outerShdw blurRad="50800" dist="38100" dir="5400000" algn="t" rotWithShape="0">
              <a:prstClr val="black">
                <a:alpha val="40000"/>
              </a:prstClr>
            </a:outerShdw>
          </a:effectLst>
        </p:spPr>
      </p:pic>
      <p:pic>
        <p:nvPicPr>
          <p:cNvPr id="32" name="Picture 31" descr="Icon&#10;&#10;Description automatically generated">
            <a:extLst>
              <a:ext uri="{FF2B5EF4-FFF2-40B4-BE49-F238E27FC236}">
                <a16:creationId xmlns:a16="http://schemas.microsoft.com/office/drawing/2014/main" id="{641933B3-ED5A-4436-85CA-48DF783B5E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01301" y="2826042"/>
            <a:ext cx="292780" cy="292780"/>
          </a:xfrm>
          <a:prstGeom prst="rect">
            <a:avLst/>
          </a:prstGeom>
          <a:effectLst>
            <a:outerShdw blurRad="50800" dist="38100" dir="5400000" algn="t" rotWithShape="0">
              <a:prstClr val="black">
                <a:alpha val="40000"/>
              </a:prstClr>
            </a:outerShdw>
          </a:effectLst>
        </p:spPr>
      </p:pic>
      <p:pic>
        <p:nvPicPr>
          <p:cNvPr id="33" name="Picture 32" descr="Icon&#10;&#10;Description automatically generated">
            <a:extLst>
              <a:ext uri="{FF2B5EF4-FFF2-40B4-BE49-F238E27FC236}">
                <a16:creationId xmlns:a16="http://schemas.microsoft.com/office/drawing/2014/main" id="{82CA95A9-B6EC-48D7-AB17-22D92EF626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13250" y="3323106"/>
            <a:ext cx="292780" cy="292780"/>
          </a:xfrm>
          <a:prstGeom prst="rect">
            <a:avLst/>
          </a:prstGeom>
          <a:effectLst>
            <a:outerShdw blurRad="50800" dist="38100" dir="5400000" algn="t" rotWithShape="0">
              <a:prstClr val="black">
                <a:alpha val="40000"/>
              </a:prstClr>
            </a:outerShdw>
          </a:effectLst>
        </p:spPr>
      </p:pic>
      <p:pic>
        <p:nvPicPr>
          <p:cNvPr id="34" name="Picture 33" descr="Icon&#10;&#10;Description automatically generated">
            <a:extLst>
              <a:ext uri="{FF2B5EF4-FFF2-40B4-BE49-F238E27FC236}">
                <a16:creationId xmlns:a16="http://schemas.microsoft.com/office/drawing/2014/main" id="{511B39C1-CB48-4108-8F9F-32D1738413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47691" y="4329290"/>
            <a:ext cx="292780" cy="292780"/>
          </a:xfrm>
          <a:prstGeom prst="rect">
            <a:avLst/>
          </a:prstGeom>
          <a:effectLst>
            <a:outerShdw blurRad="50800" dist="38100" dir="5400000" algn="t" rotWithShape="0">
              <a:prstClr val="black">
                <a:alpha val="40000"/>
              </a:prstClr>
            </a:outerShdw>
          </a:effectLst>
        </p:spPr>
      </p:pic>
      <p:pic>
        <p:nvPicPr>
          <p:cNvPr id="35" name="Picture 34" descr="Icon&#10;&#10;Description automatically generated">
            <a:extLst>
              <a:ext uri="{FF2B5EF4-FFF2-40B4-BE49-F238E27FC236}">
                <a16:creationId xmlns:a16="http://schemas.microsoft.com/office/drawing/2014/main" id="{22946EFF-2AB3-4A62-BFAB-C50EDAA65D8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58244" y="5324100"/>
            <a:ext cx="292780" cy="292780"/>
          </a:xfrm>
          <a:prstGeom prst="rect">
            <a:avLst/>
          </a:prstGeom>
          <a:effectLst>
            <a:outerShdw blurRad="50800" dist="38100" dir="5400000" algn="t" rotWithShape="0">
              <a:prstClr val="black">
                <a:alpha val="40000"/>
              </a:prstClr>
            </a:outerShdw>
          </a:effectLst>
        </p:spPr>
      </p:pic>
      <p:pic>
        <p:nvPicPr>
          <p:cNvPr id="37" name="Picture 36" descr="Icon&#10;&#10;Description automatically generated">
            <a:extLst>
              <a:ext uri="{FF2B5EF4-FFF2-40B4-BE49-F238E27FC236}">
                <a16:creationId xmlns:a16="http://schemas.microsoft.com/office/drawing/2014/main" id="{EDECB3B4-3D82-4945-ACFE-6D96416B31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58778" y="3768048"/>
            <a:ext cx="342523" cy="346560"/>
          </a:xfrm>
          <a:prstGeom prst="rect">
            <a:avLst/>
          </a:prstGeom>
        </p:spPr>
      </p:pic>
      <p:pic>
        <p:nvPicPr>
          <p:cNvPr id="38" name="Picture 37" descr="Icon&#10;&#10;Description automatically generated">
            <a:extLst>
              <a:ext uri="{FF2B5EF4-FFF2-40B4-BE49-F238E27FC236}">
                <a16:creationId xmlns:a16="http://schemas.microsoft.com/office/drawing/2014/main" id="{B6AA3D38-AEDE-4790-B3A5-8B1CA2F1C80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74210" y="5792164"/>
            <a:ext cx="342523" cy="346560"/>
          </a:xfrm>
          <a:prstGeom prst="rect">
            <a:avLst/>
          </a:prstGeom>
        </p:spPr>
      </p:pic>
      <p:pic>
        <p:nvPicPr>
          <p:cNvPr id="39" name="Picture 38" descr="Icon&#10;&#10;Description automatically generated">
            <a:extLst>
              <a:ext uri="{FF2B5EF4-FFF2-40B4-BE49-F238E27FC236}">
                <a16:creationId xmlns:a16="http://schemas.microsoft.com/office/drawing/2014/main" id="{522411FF-9928-44D6-8817-8F0B74D63C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68473" y="4784499"/>
            <a:ext cx="342523" cy="346560"/>
          </a:xfrm>
          <a:prstGeom prst="rect">
            <a:avLst/>
          </a:prstGeom>
        </p:spPr>
      </p:pic>
      <p:pic>
        <p:nvPicPr>
          <p:cNvPr id="40" name="Picture 39" descr="Shape, circle&#10;&#10;Description automatically generated">
            <a:extLst>
              <a:ext uri="{FF2B5EF4-FFF2-40B4-BE49-F238E27FC236}">
                <a16:creationId xmlns:a16="http://schemas.microsoft.com/office/drawing/2014/main" id="{138F7B8E-37A7-4EA7-A50C-4F40A38995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4204" y="1786085"/>
            <a:ext cx="340918" cy="351015"/>
          </a:xfrm>
          <a:prstGeom prst="rect">
            <a:avLst/>
          </a:prstGeom>
        </p:spPr>
      </p:pic>
    </p:spTree>
    <p:extLst>
      <p:ext uri="{BB962C8B-B14F-4D97-AF65-F5344CB8AC3E}">
        <p14:creationId xmlns:p14="http://schemas.microsoft.com/office/powerpoint/2010/main" val="30194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634" y="147882"/>
            <a:ext cx="91758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sprichst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deiner</a:t>
            </a:r>
            <a:r>
              <a:rPr lang="en-GB" sz="2000" b="1" dirty="0">
                <a:solidFill>
                  <a:srgbClr val="002060"/>
                </a:solidFill>
                <a:latin typeface="Century Gothic" panose="020B0502020202020204" pitchFamily="34" charset="0"/>
              </a:rPr>
              <a: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Partner*in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über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Freunde.</a:t>
            </a:r>
          </a:p>
        </p:txBody>
      </p:sp>
      <p:sp>
        <p:nvSpPr>
          <p:cNvPr id="4" name="TextBox 3"/>
          <p:cNvSpPr txBox="1"/>
          <p:nvPr/>
        </p:nvSpPr>
        <p:spPr>
          <a:xfrm>
            <a:off x="126634" y="585259"/>
            <a:ext cx="116120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your cards to </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ask questions in German.</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answer questions. Is your partner asking about you (singular) or you all (plural)?</a:t>
            </a:r>
          </a:p>
        </p:txBody>
      </p:sp>
      <p:sp>
        <p:nvSpPr>
          <p:cNvPr id="5" name="TextBox 4"/>
          <p:cNvSpPr txBox="1"/>
          <p:nvPr/>
        </p:nvSpPr>
        <p:spPr>
          <a:xfrm>
            <a:off x="126634" y="1756131"/>
            <a:ext cx="59740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partner will also ask you. Take turns.</a:t>
            </a:r>
          </a:p>
        </p:txBody>
      </p:sp>
      <p:sp>
        <p:nvSpPr>
          <p:cNvPr id="45" name="TextBox 44"/>
          <p:cNvSpPr txBox="1"/>
          <p:nvPr/>
        </p:nvSpPr>
        <p:spPr>
          <a:xfrm>
            <a:off x="126634" y="2325264"/>
            <a:ext cx="59740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Zum</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Beispiel</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6" name="Oval Callout 45"/>
          <p:cNvSpPr/>
          <p:nvPr/>
        </p:nvSpPr>
        <p:spPr>
          <a:xfrm>
            <a:off x="2490813" y="2411495"/>
            <a:ext cx="4055476" cy="868942"/>
          </a:xfrm>
          <a:prstGeom prst="wedgeEllipseCallout">
            <a:avLst>
              <a:gd name="adj1" fmla="val -67265"/>
              <a:gd name="adj2" fmla="val 10136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 hast 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gegessen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7" name="TextBox 46"/>
          <p:cNvSpPr txBox="1"/>
          <p:nvPr/>
        </p:nvSpPr>
        <p:spPr>
          <a:xfrm>
            <a:off x="126634" y="3073675"/>
            <a:ext cx="27771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Frage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8" name="TextBox 47"/>
          <p:cNvSpPr txBox="1"/>
          <p:nvPr/>
        </p:nvSpPr>
        <p:spPr>
          <a:xfrm>
            <a:off x="9971615" y="3323533"/>
            <a:ext cx="18459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Antwort</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9" name="Oval Callout 48"/>
          <p:cNvSpPr/>
          <p:nvPr/>
        </p:nvSpPr>
        <p:spPr>
          <a:xfrm>
            <a:off x="4865420" y="3029107"/>
            <a:ext cx="3890653" cy="906198"/>
          </a:xfrm>
          <a:prstGeom prst="wedgeEllipseCallout">
            <a:avLst>
              <a:gd name="adj1" fmla="val 76126"/>
              <a:gd name="adj2" fmla="val 3952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Stadtzentrum</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49" name="Rounded Rectangular Callout 2048"/>
          <p:cNvSpPr/>
          <p:nvPr/>
        </p:nvSpPr>
        <p:spPr>
          <a:xfrm>
            <a:off x="8527969" y="1897782"/>
            <a:ext cx="3365370" cy="1200486"/>
          </a:xfrm>
          <a:prstGeom prst="wedgeRoundRectCallout">
            <a:avLst>
              <a:gd name="adj1" fmla="val -48978"/>
              <a:gd name="adj2" fmla="val 65094"/>
              <a:gd name="adj3" fmla="val 16667"/>
            </a:avLst>
          </a:prstGeom>
          <a:solidFill>
            <a:srgbClr val="FEF3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Choose your answer depending on the verb in the question.</a:t>
            </a:r>
          </a:p>
        </p:txBody>
      </p:sp>
      <p:sp>
        <p:nvSpPr>
          <p:cNvPr id="19" name="Rectangle 2">
            <a:extLst>
              <a:ext uri="{FF2B5EF4-FFF2-40B4-BE49-F238E27FC236}">
                <a16:creationId xmlns:a16="http://schemas.microsoft.com/office/drawing/2014/main" id="{94C9B716-5EA8-AB48-A633-EA1D72AD1EA5}"/>
              </a:ext>
            </a:extLst>
          </p:cNvPr>
          <p:cNvSpPr/>
          <p:nvPr/>
        </p:nvSpPr>
        <p:spPr>
          <a:xfrm>
            <a:off x="199680" y="4160293"/>
            <a:ext cx="5345365" cy="194544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2">
            <a:extLst>
              <a:ext uri="{FF2B5EF4-FFF2-40B4-BE49-F238E27FC236}">
                <a16:creationId xmlns:a16="http://schemas.microsoft.com/office/drawing/2014/main" id="{CBF81529-E004-BA40-8DEF-918035FEE8F1}"/>
              </a:ext>
            </a:extLst>
          </p:cNvPr>
          <p:cNvSpPr/>
          <p:nvPr/>
        </p:nvSpPr>
        <p:spPr>
          <a:xfrm>
            <a:off x="5810975" y="4229593"/>
            <a:ext cx="6181345" cy="194544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6">
            <a:extLst>
              <a:ext uri="{FF2B5EF4-FFF2-40B4-BE49-F238E27FC236}">
                <a16:creationId xmlns:a16="http://schemas.microsoft.com/office/drawing/2014/main" id="{048C2848-894C-1F40-A0BB-E1D33E8AAE24}"/>
              </a:ext>
            </a:extLst>
          </p:cNvPr>
          <p:cNvSpPr txBox="1"/>
          <p:nvPr/>
        </p:nvSpPr>
        <p:spPr>
          <a:xfrm>
            <a:off x="206405" y="5272611"/>
            <a:ext cx="52463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1.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Where did you eat?</a:t>
            </a:r>
          </a:p>
        </p:txBody>
      </p:sp>
      <p:sp>
        <p:nvSpPr>
          <p:cNvPr id="30" name="Title 2">
            <a:extLst>
              <a:ext uri="{FF2B5EF4-FFF2-40B4-BE49-F238E27FC236}">
                <a16:creationId xmlns:a16="http://schemas.microsoft.com/office/drawing/2014/main" id="{E65CD39E-FE72-A54D-B181-D02907ACD152}"/>
              </a:ext>
            </a:extLst>
          </p:cNvPr>
          <p:cNvSpPr txBox="1">
            <a:spLocks/>
          </p:cNvSpPr>
          <p:nvPr/>
        </p:nvSpPr>
        <p:spPr>
          <a:xfrm>
            <a:off x="243599" y="4178935"/>
            <a:ext cx="5021128"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Ask your partner these questions.</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6" name="Title 2">
            <a:extLst>
              <a:ext uri="{FF2B5EF4-FFF2-40B4-BE49-F238E27FC236}">
                <a16:creationId xmlns:a16="http://schemas.microsoft.com/office/drawing/2014/main" id="{B59414F0-5441-1B45-BA3A-BCF2B6601BD2}"/>
              </a:ext>
            </a:extLst>
          </p:cNvPr>
          <p:cNvSpPr txBox="1">
            <a:spLocks/>
          </p:cNvSpPr>
          <p:nvPr/>
        </p:nvSpPr>
        <p:spPr>
          <a:xfrm>
            <a:off x="243599" y="4552995"/>
            <a:ext cx="5021128"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Write down the answer.</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7" name="Title 2">
            <a:extLst>
              <a:ext uri="{FF2B5EF4-FFF2-40B4-BE49-F238E27FC236}">
                <a16:creationId xmlns:a16="http://schemas.microsoft.com/office/drawing/2014/main" id="{34183E21-D1A2-CA4F-9E27-66E8113BEA2C}"/>
              </a:ext>
            </a:extLst>
          </p:cNvPr>
          <p:cNvSpPr txBox="1">
            <a:spLocks/>
          </p:cNvSpPr>
          <p:nvPr/>
        </p:nvSpPr>
        <p:spPr>
          <a:xfrm>
            <a:off x="5810975" y="4359091"/>
            <a:ext cx="6200916"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Listen for whether it’s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du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or</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ihr</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and then give the information in German.</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8" name="TextBox 21">
            <a:extLst>
              <a:ext uri="{FF2B5EF4-FFF2-40B4-BE49-F238E27FC236}">
                <a16:creationId xmlns:a16="http://schemas.microsoft.com/office/drawing/2014/main" id="{04F04194-C74E-E14D-964E-34E403D9A8C8}"/>
              </a:ext>
            </a:extLst>
          </p:cNvPr>
          <p:cNvSpPr txBox="1"/>
          <p:nvPr/>
        </p:nvSpPr>
        <p:spPr>
          <a:xfrm>
            <a:off x="5767589" y="5634220"/>
            <a:ext cx="1464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9" name="TextBox 4">
            <a:extLst>
              <a:ext uri="{FF2B5EF4-FFF2-40B4-BE49-F238E27FC236}">
                <a16:creationId xmlns:a16="http://schemas.microsoft.com/office/drawing/2014/main" id="{FCA9B989-D6C7-F147-A531-17D8DE24186E}"/>
              </a:ext>
            </a:extLst>
          </p:cNvPr>
          <p:cNvSpPr txBox="1"/>
          <p:nvPr/>
        </p:nvSpPr>
        <p:spPr>
          <a:xfrm>
            <a:off x="8470851" y="5163435"/>
            <a:ext cx="9550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‘you’</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0" name="TextBox 30">
            <a:extLst>
              <a:ext uri="{FF2B5EF4-FFF2-40B4-BE49-F238E27FC236}">
                <a16:creationId xmlns:a16="http://schemas.microsoft.com/office/drawing/2014/main" id="{9F6D4606-F4AA-5749-BE2C-F7B0BA681A69}"/>
              </a:ext>
            </a:extLst>
          </p:cNvPr>
          <p:cNvSpPr txBox="1"/>
          <p:nvPr/>
        </p:nvSpPr>
        <p:spPr>
          <a:xfrm>
            <a:off x="9933910" y="5169141"/>
            <a:ext cx="20175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‘you all’</a:t>
            </a:r>
          </a:p>
        </p:txBody>
      </p:sp>
      <p:sp>
        <p:nvSpPr>
          <p:cNvPr id="41" name="CuadroTexto 40">
            <a:extLst>
              <a:ext uri="{FF2B5EF4-FFF2-40B4-BE49-F238E27FC236}">
                <a16:creationId xmlns:a16="http://schemas.microsoft.com/office/drawing/2014/main" id="{82BC57BC-083B-304F-B40B-C03D4D2F72E7}"/>
              </a:ext>
            </a:extLst>
          </p:cNvPr>
          <p:cNvSpPr txBox="1"/>
          <p:nvPr/>
        </p:nvSpPr>
        <p:spPr>
          <a:xfrm>
            <a:off x="7602355" y="5611040"/>
            <a:ext cx="22846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in the city centre</a:t>
            </a:r>
            <a:endParaRPr kumimoji="0" lang="es-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2" name="CuadroTexto 41">
            <a:extLst>
              <a:ext uri="{FF2B5EF4-FFF2-40B4-BE49-F238E27FC236}">
                <a16:creationId xmlns:a16="http://schemas.microsoft.com/office/drawing/2014/main" id="{E56F390D-5DA7-8747-81B9-0B0C1A23E5FA}"/>
              </a:ext>
            </a:extLst>
          </p:cNvPr>
          <p:cNvSpPr txBox="1"/>
          <p:nvPr/>
        </p:nvSpPr>
        <p:spPr>
          <a:xfrm>
            <a:off x="9930341" y="5625326"/>
            <a:ext cx="19014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on the beach</a:t>
            </a:r>
            <a:endParaRPr kumimoji="0" lang="es-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Anillo 8">
            <a:extLst>
              <a:ext uri="{FF2B5EF4-FFF2-40B4-BE49-F238E27FC236}">
                <a16:creationId xmlns:a16="http://schemas.microsoft.com/office/drawing/2014/main" id="{5E33EAEF-611F-364F-8E9B-676581F5BF8A}"/>
              </a:ext>
            </a:extLst>
          </p:cNvPr>
          <p:cNvSpPr/>
          <p:nvPr/>
        </p:nvSpPr>
        <p:spPr>
          <a:xfrm>
            <a:off x="7555076" y="5550198"/>
            <a:ext cx="2359263" cy="494697"/>
          </a:xfrm>
          <a:prstGeom prst="donut">
            <a:avLst>
              <a:gd name="adj" fmla="val 8523"/>
            </a:avLst>
          </a:prstGeom>
          <a:solidFill>
            <a:srgbClr val="E25B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6" name="TextBox 5"/>
          <p:cNvSpPr txBox="1"/>
          <p:nvPr/>
        </p:nvSpPr>
        <p:spPr>
          <a:xfrm>
            <a:off x="533785" y="5661302"/>
            <a:ext cx="390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F0302020204030204"/>
                <a:ea typeface="+mn-ea"/>
                <a:cs typeface="+mn-cs"/>
              </a:rPr>
              <a:t>In the city centre.</a:t>
            </a:r>
          </a:p>
        </p:txBody>
      </p:sp>
      <p:cxnSp>
        <p:nvCxnSpPr>
          <p:cNvPr id="10" name="Straight Connector 9"/>
          <p:cNvCxnSpPr/>
          <p:nvPr/>
        </p:nvCxnSpPr>
        <p:spPr>
          <a:xfrm>
            <a:off x="533785" y="6011150"/>
            <a:ext cx="26412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9458" name="Picture 2" descr="Fat People Eating Pizza Cartoon Eating Spaghetti Clipart - Clip ...">
            <a:extLst>
              <a:ext uri="{FF2B5EF4-FFF2-40B4-BE49-F238E27FC236}">
                <a16:creationId xmlns:a16="http://schemas.microsoft.com/office/drawing/2014/main" id="{493D23C8-3B5F-4940-89DE-6BCC991621EE}"/>
              </a:ext>
            </a:extLst>
          </p:cNvPr>
          <p:cNvPicPr>
            <a:picLocks noChangeAspect="1" noChangeArrowheads="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810746" y="1699110"/>
            <a:ext cx="1269499" cy="133859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Writing Drawing Clip art - writing png download - 2383*1898 - Free ...">
            <a:extLst>
              <a:ext uri="{FF2B5EF4-FFF2-40B4-BE49-F238E27FC236}">
                <a16:creationId xmlns:a16="http://schemas.microsoft.com/office/drawing/2014/main" id="{4B684BA6-EE33-7745-9384-04FB5208FB5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1112" y="5139220"/>
            <a:ext cx="1043363" cy="8309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10975" y="5172138"/>
            <a:ext cx="271699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Partner asks about… </a:t>
            </a:r>
            <a:endParaRPr kumimoji="0" lang="en-GB" sz="20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2" name="Rounded Rectangle 11">
            <a:extLst>
              <a:ext uri="{FF2B5EF4-FFF2-40B4-BE49-F238E27FC236}">
                <a16:creationId xmlns:a16="http://schemas.microsoft.com/office/drawing/2014/main" id="{038E831E-00CF-4E9F-8C76-8210902EDF9C}"/>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9405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4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5" grpId="0"/>
      <p:bldP spid="46" grpId="0" animBg="1"/>
      <p:bldP spid="47" grpId="0"/>
      <p:bldP spid="48" grpId="0"/>
      <p:bldP spid="49" grpId="0" animBg="1"/>
      <p:bldP spid="2049" grpId="0" animBg="1"/>
      <p:bldP spid="19" grpId="0" animBg="1"/>
      <p:bldP spid="20" grpId="0" animBg="1"/>
      <p:bldP spid="29" grpId="0"/>
      <p:bldP spid="30" grpId="0"/>
      <p:bldP spid="36" grpId="0"/>
      <p:bldP spid="37" grpId="0"/>
      <p:bldP spid="38" grpId="0"/>
      <p:bldP spid="39" grpId="0"/>
      <p:bldP spid="40" grpId="0"/>
      <p:bldP spid="41" grpId="0"/>
      <p:bldP spid="42" grpId="0"/>
      <p:bldP spid="9" grpId="0" animBg="1"/>
      <p:bldP spid="6"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98466" y="536764"/>
            <a:ext cx="5967118" cy="5739876"/>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2E916929-990F-7F44-8E90-6C2F9A2BE70F}"/>
              </a:ext>
            </a:extLst>
          </p:cNvPr>
          <p:cNvSpPr txBox="1">
            <a:spLocks/>
          </p:cNvSpPr>
          <p:nvPr/>
        </p:nvSpPr>
        <p:spPr>
          <a:xfrm>
            <a:off x="72383" y="680571"/>
            <a:ext cx="5744020" cy="36031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Ask your partner these questions.</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3" name="TextBox 7">
            <a:extLst>
              <a:ext uri="{FF2B5EF4-FFF2-40B4-BE49-F238E27FC236}">
                <a16:creationId xmlns:a16="http://schemas.microsoft.com/office/drawing/2014/main" id="{8DC3A518-4E14-3C44-8A84-B5E5C7C93710}"/>
              </a:ext>
            </a:extLst>
          </p:cNvPr>
          <p:cNvSpPr txBox="1"/>
          <p:nvPr/>
        </p:nvSpPr>
        <p:spPr>
          <a:xfrm>
            <a:off x="36886" y="2142020"/>
            <a:ext cx="60475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travel in your free time?</a:t>
            </a:r>
          </a:p>
        </p:txBody>
      </p:sp>
      <p:sp>
        <p:nvSpPr>
          <p:cNvPr id="45" name="Title 2">
            <a:extLst>
              <a:ext uri="{FF2B5EF4-FFF2-40B4-BE49-F238E27FC236}">
                <a16:creationId xmlns:a16="http://schemas.microsoft.com/office/drawing/2014/main" id="{A6DCB872-8CC4-A943-B035-7C944DE75F8C}"/>
              </a:ext>
            </a:extLst>
          </p:cNvPr>
          <p:cNvSpPr txBox="1">
            <a:spLocks/>
          </p:cNvSpPr>
          <p:nvPr/>
        </p:nvSpPr>
        <p:spPr>
          <a:xfrm>
            <a:off x="72032" y="1022533"/>
            <a:ext cx="4387700" cy="4946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Write down the answer.</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6" name="TextBox 6">
            <a:extLst>
              <a:ext uri="{FF2B5EF4-FFF2-40B4-BE49-F238E27FC236}">
                <a16:creationId xmlns:a16="http://schemas.microsoft.com/office/drawing/2014/main" id="{E150F2CC-C803-574B-9220-7DADD99AB06E}"/>
              </a:ext>
            </a:extLst>
          </p:cNvPr>
          <p:cNvSpPr txBox="1"/>
          <p:nvPr/>
        </p:nvSpPr>
        <p:spPr>
          <a:xfrm>
            <a:off x="36886" y="1576477"/>
            <a:ext cx="60071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1.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did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get that from me?</a:t>
            </a:r>
          </a:p>
        </p:txBody>
      </p:sp>
      <p:sp>
        <p:nvSpPr>
          <p:cNvPr id="47" name="TextBox 56">
            <a:extLst>
              <a:ext uri="{FF2B5EF4-FFF2-40B4-BE49-F238E27FC236}">
                <a16:creationId xmlns:a16="http://schemas.microsoft.com/office/drawing/2014/main" id="{44ACD847-DE5B-1B43-9684-973E8B9EF474}"/>
              </a:ext>
            </a:extLst>
          </p:cNvPr>
          <p:cNvSpPr txBox="1"/>
          <p:nvPr/>
        </p:nvSpPr>
        <p:spPr>
          <a:xfrm>
            <a:off x="36886" y="2707563"/>
            <a:ext cx="60345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many trips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 with him?</a:t>
            </a:r>
          </a:p>
        </p:txBody>
      </p:sp>
      <p:sp>
        <p:nvSpPr>
          <p:cNvPr id="52" name="TextBox 57">
            <a:extLst>
              <a:ext uri="{FF2B5EF4-FFF2-40B4-BE49-F238E27FC236}">
                <a16:creationId xmlns:a16="http://schemas.microsoft.com/office/drawing/2014/main" id="{9F905CD9-F55B-934D-A7AE-CAEA8A266694}"/>
              </a:ext>
            </a:extLst>
          </p:cNvPr>
          <p:cNvSpPr txBox="1"/>
          <p:nvPr/>
        </p:nvSpPr>
        <p:spPr>
          <a:xfrm>
            <a:off x="36886" y="3273106"/>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go into town?</a:t>
            </a:r>
          </a:p>
        </p:txBody>
      </p:sp>
      <p:sp>
        <p:nvSpPr>
          <p:cNvPr id="55" name="TextBox 59">
            <a:extLst>
              <a:ext uri="{FF2B5EF4-FFF2-40B4-BE49-F238E27FC236}">
                <a16:creationId xmlns:a16="http://schemas.microsoft.com/office/drawing/2014/main" id="{231DB558-158F-AE45-9C29-2D704D3DCE06}"/>
              </a:ext>
            </a:extLst>
          </p:cNvPr>
          <p:cNvSpPr txBox="1"/>
          <p:nvPr/>
        </p:nvSpPr>
        <p:spPr>
          <a:xfrm>
            <a:off x="36886" y="4711968"/>
            <a:ext cx="60116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show him?</a:t>
            </a:r>
          </a:p>
        </p:txBody>
      </p:sp>
      <p:sp>
        <p:nvSpPr>
          <p:cNvPr id="56" name="TextBox 58">
            <a:extLst>
              <a:ext uri="{FF2B5EF4-FFF2-40B4-BE49-F238E27FC236}">
                <a16:creationId xmlns:a16="http://schemas.microsoft.com/office/drawing/2014/main" id="{4CE5CCF7-6DBC-6B41-AA45-F2FEE7868F20}"/>
              </a:ext>
            </a:extLst>
          </p:cNvPr>
          <p:cNvSpPr txBox="1"/>
          <p:nvPr/>
        </p:nvSpPr>
        <p:spPr>
          <a:xfrm>
            <a:off x="36886" y="3838649"/>
            <a:ext cx="60064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often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go to the swimming pool   with him?</a:t>
            </a:r>
          </a:p>
        </p:txBody>
      </p:sp>
      <p:sp>
        <p:nvSpPr>
          <p:cNvPr id="65" name="Rectangle 16">
            <a:extLst>
              <a:ext uri="{FF2B5EF4-FFF2-40B4-BE49-F238E27FC236}">
                <a16:creationId xmlns:a16="http://schemas.microsoft.com/office/drawing/2014/main" id="{22EE1D88-6703-6E46-8620-537C07927FC9}"/>
              </a:ext>
            </a:extLst>
          </p:cNvPr>
          <p:cNvSpPr/>
          <p:nvPr/>
        </p:nvSpPr>
        <p:spPr>
          <a:xfrm>
            <a:off x="6164414" y="529682"/>
            <a:ext cx="5972033" cy="5754040"/>
          </a:xfrm>
          <a:prstGeom prst="rect">
            <a:avLst/>
          </a:prstGeom>
          <a:solidFill>
            <a:srgbClr val="FFFA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Title 2">
            <a:extLst>
              <a:ext uri="{FF2B5EF4-FFF2-40B4-BE49-F238E27FC236}">
                <a16:creationId xmlns:a16="http://schemas.microsoft.com/office/drawing/2014/main" id="{779B4066-3AE2-814D-936B-A565E6C8D297}"/>
              </a:ext>
            </a:extLst>
          </p:cNvPr>
          <p:cNvSpPr txBox="1">
            <a:spLocks/>
          </p:cNvSpPr>
          <p:nvPr/>
        </p:nvSpPr>
        <p:spPr>
          <a:xfrm>
            <a:off x="6139196" y="705409"/>
            <a:ext cx="5929426" cy="79979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Listen for whether it’s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du</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or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ihr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and then give the information in German.</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73" name="TextBox 4">
            <a:extLst>
              <a:ext uri="{FF2B5EF4-FFF2-40B4-BE49-F238E27FC236}">
                <a16:creationId xmlns:a16="http://schemas.microsoft.com/office/drawing/2014/main" id="{B2C470F9-CBAA-674A-8910-AEEB4A1CC5CD}"/>
              </a:ext>
            </a:extLst>
          </p:cNvPr>
          <p:cNvSpPr txBox="1"/>
          <p:nvPr/>
        </p:nvSpPr>
        <p:spPr>
          <a:xfrm>
            <a:off x="8382693" y="1564650"/>
            <a:ext cx="18397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‘you’</a:t>
            </a:r>
          </a:p>
        </p:txBody>
      </p:sp>
      <p:sp>
        <p:nvSpPr>
          <p:cNvPr id="74" name="TextBox 30">
            <a:extLst>
              <a:ext uri="{FF2B5EF4-FFF2-40B4-BE49-F238E27FC236}">
                <a16:creationId xmlns:a16="http://schemas.microsoft.com/office/drawing/2014/main" id="{61F90A5B-B983-2B43-95A2-5AD5E7EAFEB3}"/>
              </a:ext>
            </a:extLst>
          </p:cNvPr>
          <p:cNvSpPr txBox="1"/>
          <p:nvPr/>
        </p:nvSpPr>
        <p:spPr>
          <a:xfrm>
            <a:off x="10525301" y="1536213"/>
            <a:ext cx="11655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‘you all’</a:t>
            </a:r>
          </a:p>
        </p:txBody>
      </p:sp>
      <p:sp>
        <p:nvSpPr>
          <p:cNvPr id="2" name="Title 1"/>
          <p:cNvSpPr>
            <a:spLocks noGrp="1"/>
          </p:cNvSpPr>
          <p:nvPr>
            <p:ph type="title"/>
          </p:nvPr>
        </p:nvSpPr>
        <p:spPr>
          <a:xfrm>
            <a:off x="-9293" y="-90614"/>
            <a:ext cx="10515600" cy="915068"/>
          </a:xfrm>
        </p:spPr>
        <p:txBody>
          <a:bodyPr>
            <a:normAutofit/>
          </a:bodyPr>
          <a:lstStyle/>
          <a:p>
            <a:r>
              <a:rPr lang="en-GB" sz="2800" b="1" dirty="0">
                <a:solidFill>
                  <a:srgbClr val="002060"/>
                </a:solidFill>
              </a:rPr>
              <a:t>Person A</a:t>
            </a:r>
          </a:p>
        </p:txBody>
      </p:sp>
      <p:sp>
        <p:nvSpPr>
          <p:cNvPr id="48" name="Rectangle 47"/>
          <p:cNvSpPr/>
          <p:nvPr/>
        </p:nvSpPr>
        <p:spPr>
          <a:xfrm>
            <a:off x="6122329" y="1562137"/>
            <a:ext cx="271699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Partner asks about… </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TextBox 59">
            <a:extLst>
              <a:ext uri="{FF2B5EF4-FFF2-40B4-BE49-F238E27FC236}">
                <a16:creationId xmlns:a16="http://schemas.microsoft.com/office/drawing/2014/main" id="{466590AB-8F31-4A47-9636-381918E0A0AB}"/>
              </a:ext>
            </a:extLst>
          </p:cNvPr>
          <p:cNvSpPr txBox="1"/>
          <p:nvPr/>
        </p:nvSpPr>
        <p:spPr>
          <a:xfrm>
            <a:off x="36886" y="5277511"/>
            <a:ext cx="60116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kiss goodbye?</a:t>
            </a:r>
          </a:p>
        </p:txBody>
      </p:sp>
      <p:sp>
        <p:nvSpPr>
          <p:cNvPr id="50" name="TextBox 59">
            <a:extLst>
              <a:ext uri="{FF2B5EF4-FFF2-40B4-BE49-F238E27FC236}">
                <a16:creationId xmlns:a16="http://schemas.microsoft.com/office/drawing/2014/main" id="{2CD40391-CAAB-4C46-B043-3A1A94F8813B}"/>
              </a:ext>
            </a:extLst>
          </p:cNvPr>
          <p:cNvSpPr txBox="1"/>
          <p:nvPr/>
        </p:nvSpPr>
        <p:spPr>
          <a:xfrm>
            <a:off x="76212" y="5843052"/>
            <a:ext cx="6088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Why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go to the lesson without him?</a:t>
            </a:r>
          </a:p>
        </p:txBody>
      </p:sp>
      <p:sp>
        <p:nvSpPr>
          <p:cNvPr id="53" name="TextBox 21">
            <a:extLst>
              <a:ext uri="{FF2B5EF4-FFF2-40B4-BE49-F238E27FC236}">
                <a16:creationId xmlns:a16="http://schemas.microsoft.com/office/drawing/2014/main" id="{73A1CE56-836D-4010-8033-D5A2FBF2316F}"/>
              </a:ext>
            </a:extLst>
          </p:cNvPr>
          <p:cNvSpPr txBox="1"/>
          <p:nvPr/>
        </p:nvSpPr>
        <p:spPr>
          <a:xfrm>
            <a:off x="6582893" y="2008955"/>
            <a:ext cx="14155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4" name="TextBox 23">
            <a:extLst>
              <a:ext uri="{FF2B5EF4-FFF2-40B4-BE49-F238E27FC236}">
                <a16:creationId xmlns:a16="http://schemas.microsoft.com/office/drawing/2014/main" id="{6B6D02D7-8C94-4B66-9144-89DD48A76001}"/>
              </a:ext>
            </a:extLst>
          </p:cNvPr>
          <p:cNvSpPr txBox="1"/>
          <p:nvPr/>
        </p:nvSpPr>
        <p:spPr>
          <a:xfrm>
            <a:off x="6548029" y="2928309"/>
            <a:ext cx="1828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many?]</a:t>
            </a:r>
          </a:p>
        </p:txBody>
      </p:sp>
      <p:sp>
        <p:nvSpPr>
          <p:cNvPr id="57" name="TextBox 25">
            <a:extLst>
              <a:ext uri="{FF2B5EF4-FFF2-40B4-BE49-F238E27FC236}">
                <a16:creationId xmlns:a16="http://schemas.microsoft.com/office/drawing/2014/main" id="{1270DEF3-4AC0-409A-B56E-1A7A9600D37F}"/>
              </a:ext>
            </a:extLst>
          </p:cNvPr>
          <p:cNvSpPr txBox="1"/>
          <p:nvPr/>
        </p:nvSpPr>
        <p:spPr>
          <a:xfrm>
            <a:off x="6596281" y="2472142"/>
            <a:ext cx="25617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a:t>
            </a:r>
          </a:p>
        </p:txBody>
      </p:sp>
      <p:sp>
        <p:nvSpPr>
          <p:cNvPr id="58" name="TextBox 27">
            <a:extLst>
              <a:ext uri="{FF2B5EF4-FFF2-40B4-BE49-F238E27FC236}">
                <a16:creationId xmlns:a16="http://schemas.microsoft.com/office/drawing/2014/main" id="{9E7F6B3D-7B3C-40EA-9C9D-27ED984292D7}"/>
              </a:ext>
            </a:extLst>
          </p:cNvPr>
          <p:cNvSpPr txBox="1"/>
          <p:nvPr/>
        </p:nvSpPr>
        <p:spPr>
          <a:xfrm>
            <a:off x="6753087" y="4501985"/>
            <a:ext cx="19445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a:t>
            </a:r>
          </a:p>
        </p:txBody>
      </p:sp>
      <p:sp>
        <p:nvSpPr>
          <p:cNvPr id="59" name="TextBox 29">
            <a:extLst>
              <a:ext uri="{FF2B5EF4-FFF2-40B4-BE49-F238E27FC236}">
                <a16:creationId xmlns:a16="http://schemas.microsoft.com/office/drawing/2014/main" id="{12A1E09D-EF37-4F7D-BD6A-5BA54039D0E8}"/>
              </a:ext>
            </a:extLst>
          </p:cNvPr>
          <p:cNvSpPr txBox="1"/>
          <p:nvPr/>
        </p:nvSpPr>
        <p:spPr>
          <a:xfrm>
            <a:off x="6790885" y="5583679"/>
            <a:ext cx="13367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[why?]</a:t>
            </a:r>
          </a:p>
        </p:txBody>
      </p:sp>
      <p:sp>
        <p:nvSpPr>
          <p:cNvPr id="60" name="TextBox 31">
            <a:extLst>
              <a:ext uri="{FF2B5EF4-FFF2-40B4-BE49-F238E27FC236}">
                <a16:creationId xmlns:a16="http://schemas.microsoft.com/office/drawing/2014/main" id="{ACC6134C-0FBB-4431-92BF-27EADF4F2433}"/>
              </a:ext>
            </a:extLst>
          </p:cNvPr>
          <p:cNvSpPr txBox="1"/>
          <p:nvPr/>
        </p:nvSpPr>
        <p:spPr>
          <a:xfrm>
            <a:off x="6629775" y="3492123"/>
            <a:ext cx="19445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a:t>
            </a:r>
          </a:p>
        </p:txBody>
      </p:sp>
      <p:sp>
        <p:nvSpPr>
          <p:cNvPr id="61" name="TextBox 31">
            <a:extLst>
              <a:ext uri="{FF2B5EF4-FFF2-40B4-BE49-F238E27FC236}">
                <a16:creationId xmlns:a16="http://schemas.microsoft.com/office/drawing/2014/main" id="{7DDB50CA-AFFD-45A5-9D4F-091C51C5D3F0}"/>
              </a:ext>
            </a:extLst>
          </p:cNvPr>
          <p:cNvSpPr txBox="1"/>
          <p:nvPr/>
        </p:nvSpPr>
        <p:spPr>
          <a:xfrm>
            <a:off x="6508549" y="4040906"/>
            <a:ext cx="19445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often?]</a:t>
            </a:r>
          </a:p>
        </p:txBody>
      </p:sp>
      <p:sp>
        <p:nvSpPr>
          <p:cNvPr id="62" name="TextBox 27">
            <a:extLst>
              <a:ext uri="{FF2B5EF4-FFF2-40B4-BE49-F238E27FC236}">
                <a16:creationId xmlns:a16="http://schemas.microsoft.com/office/drawing/2014/main" id="{6ACF4295-595D-407C-AFC4-A863173AF724}"/>
              </a:ext>
            </a:extLst>
          </p:cNvPr>
          <p:cNvSpPr txBox="1"/>
          <p:nvPr/>
        </p:nvSpPr>
        <p:spPr>
          <a:xfrm>
            <a:off x="6702718" y="5042832"/>
            <a:ext cx="19445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a:t>
            </a:r>
          </a:p>
        </p:txBody>
      </p:sp>
      <p:sp>
        <p:nvSpPr>
          <p:cNvPr id="100" name="TextBox 99">
            <a:extLst>
              <a:ext uri="{FF2B5EF4-FFF2-40B4-BE49-F238E27FC236}">
                <a16:creationId xmlns:a16="http://schemas.microsoft.com/office/drawing/2014/main" id="{6E09EAB5-9450-4D4C-8B54-931D5444AC69}"/>
              </a:ext>
            </a:extLst>
          </p:cNvPr>
          <p:cNvSpPr txBox="1"/>
          <p:nvPr/>
        </p:nvSpPr>
        <p:spPr>
          <a:xfrm>
            <a:off x="8509014" y="2422991"/>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Germany</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1" name="TextBox 100">
            <a:extLst>
              <a:ext uri="{FF2B5EF4-FFF2-40B4-BE49-F238E27FC236}">
                <a16:creationId xmlns:a16="http://schemas.microsoft.com/office/drawing/2014/main" id="{EFD56C1A-CAFE-4BBE-A47F-39AD7AAA14CF}"/>
              </a:ext>
            </a:extLst>
          </p:cNvPr>
          <p:cNvSpPr txBox="1"/>
          <p:nvPr/>
        </p:nvSpPr>
        <p:spPr>
          <a:xfrm>
            <a:off x="10287886" y="2432888"/>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France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BB8DF537-8E87-4CC6-BB94-7CE8B2A6F530}"/>
              </a:ext>
            </a:extLst>
          </p:cNvPr>
          <p:cNvSpPr txBox="1"/>
          <p:nvPr/>
        </p:nvSpPr>
        <p:spPr>
          <a:xfrm>
            <a:off x="8509014" y="2912812"/>
            <a:ext cx="16859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103" name="TextBox 102">
            <a:extLst>
              <a:ext uri="{FF2B5EF4-FFF2-40B4-BE49-F238E27FC236}">
                <a16:creationId xmlns:a16="http://schemas.microsoft.com/office/drawing/2014/main" id="{708C2856-6338-4BA8-9082-7D19A5DD47E9}"/>
              </a:ext>
            </a:extLst>
          </p:cNvPr>
          <p:cNvSpPr txBox="1"/>
          <p:nvPr/>
        </p:nvSpPr>
        <p:spPr>
          <a:xfrm>
            <a:off x="10274939" y="2912812"/>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4" name="TextBox 103">
            <a:extLst>
              <a:ext uri="{FF2B5EF4-FFF2-40B4-BE49-F238E27FC236}">
                <a16:creationId xmlns:a16="http://schemas.microsoft.com/office/drawing/2014/main" id="{7B3E3FCA-C809-4156-8BCF-BD5032529BA9}"/>
              </a:ext>
            </a:extLst>
          </p:cNvPr>
          <p:cNvSpPr txBox="1"/>
          <p:nvPr/>
        </p:nvSpPr>
        <p:spPr>
          <a:xfrm>
            <a:off x="10213312" y="3491862"/>
            <a:ext cx="18091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the train</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5" name="TextBox 104">
            <a:extLst>
              <a:ext uri="{FF2B5EF4-FFF2-40B4-BE49-F238E27FC236}">
                <a16:creationId xmlns:a16="http://schemas.microsoft.com/office/drawing/2014/main" id="{4F6125E6-7B78-40D5-B9B5-E7A55E34D33D}"/>
              </a:ext>
            </a:extLst>
          </p:cNvPr>
          <p:cNvSpPr txBox="1"/>
          <p:nvPr/>
        </p:nvSpPr>
        <p:spPr>
          <a:xfrm>
            <a:off x="8509014" y="3493473"/>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walked</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1B1D3739-46CC-48A1-8507-35B01370B7F0}"/>
              </a:ext>
            </a:extLst>
          </p:cNvPr>
          <p:cNvSpPr txBox="1"/>
          <p:nvPr/>
        </p:nvSpPr>
        <p:spPr>
          <a:xfrm>
            <a:off x="8300232" y="4062138"/>
            <a:ext cx="21034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weekend</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DE05BE31-946E-45F5-AD21-D293228A36B1}"/>
              </a:ext>
            </a:extLst>
          </p:cNvPr>
          <p:cNvSpPr txBox="1"/>
          <p:nvPr/>
        </p:nvSpPr>
        <p:spPr>
          <a:xfrm>
            <a:off x="10322730" y="4054332"/>
            <a:ext cx="18091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month</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8" name="TextBox 107">
            <a:extLst>
              <a:ext uri="{FF2B5EF4-FFF2-40B4-BE49-F238E27FC236}">
                <a16:creationId xmlns:a16="http://schemas.microsoft.com/office/drawing/2014/main" id="{442EC2AE-3723-4E5A-B562-5D77116F4E00}"/>
              </a:ext>
            </a:extLst>
          </p:cNvPr>
          <p:cNvSpPr txBox="1"/>
          <p:nvPr/>
        </p:nvSpPr>
        <p:spPr>
          <a:xfrm>
            <a:off x="8509014" y="4552433"/>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nothing</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9" name="TextBox 108">
            <a:extLst>
              <a:ext uri="{FF2B5EF4-FFF2-40B4-BE49-F238E27FC236}">
                <a16:creationId xmlns:a16="http://schemas.microsoft.com/office/drawing/2014/main" id="{873CDBEF-4628-4E38-8E3D-19152082004A}"/>
              </a:ext>
            </a:extLst>
          </p:cNvPr>
          <p:cNvSpPr txBox="1"/>
          <p:nvPr/>
        </p:nvSpPr>
        <p:spPr>
          <a:xfrm>
            <a:off x="10237024" y="4544626"/>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wrote ideas</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0" name="TextBox 109">
            <a:extLst>
              <a:ext uri="{FF2B5EF4-FFF2-40B4-BE49-F238E27FC236}">
                <a16:creationId xmlns:a16="http://schemas.microsoft.com/office/drawing/2014/main" id="{82352021-D706-4CDC-B60E-5A96C4188763}"/>
              </a:ext>
            </a:extLst>
          </p:cNvPr>
          <p:cNvSpPr txBox="1"/>
          <p:nvPr/>
        </p:nvSpPr>
        <p:spPr>
          <a:xfrm>
            <a:off x="8509014" y="4987820"/>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1" name="TextBox 110">
            <a:extLst>
              <a:ext uri="{FF2B5EF4-FFF2-40B4-BE49-F238E27FC236}">
                <a16:creationId xmlns:a16="http://schemas.microsoft.com/office/drawing/2014/main" id="{E82EF2E7-FAF6-4BD3-B473-AEE17D31E83C}"/>
              </a:ext>
            </a:extLst>
          </p:cNvPr>
          <p:cNvSpPr txBox="1"/>
          <p:nvPr/>
        </p:nvSpPr>
        <p:spPr>
          <a:xfrm>
            <a:off x="10213312" y="5011182"/>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2" name="TextBox 111">
            <a:extLst>
              <a:ext uri="{FF2B5EF4-FFF2-40B4-BE49-F238E27FC236}">
                <a16:creationId xmlns:a16="http://schemas.microsoft.com/office/drawing/2014/main" id="{65EB4848-E6E9-4C71-B255-EDD0947E5BF2}"/>
              </a:ext>
            </a:extLst>
          </p:cNvPr>
          <p:cNvSpPr txBox="1"/>
          <p:nvPr/>
        </p:nvSpPr>
        <p:spPr>
          <a:xfrm>
            <a:off x="8509014" y="5553306"/>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nice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3" name="TextBox 112">
            <a:extLst>
              <a:ext uri="{FF2B5EF4-FFF2-40B4-BE49-F238E27FC236}">
                <a16:creationId xmlns:a16="http://schemas.microsoft.com/office/drawing/2014/main" id="{E8DDD8C8-42E1-4859-803C-8715BFD6F95C}"/>
              </a:ext>
            </a:extLst>
          </p:cNvPr>
          <p:cNvSpPr txBox="1"/>
          <p:nvPr/>
        </p:nvSpPr>
        <p:spPr>
          <a:xfrm>
            <a:off x="10274939" y="5587964"/>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funny</a:t>
            </a:r>
          </a:p>
        </p:txBody>
      </p:sp>
      <p:sp>
        <p:nvSpPr>
          <p:cNvPr id="114" name="TextBox 113">
            <a:extLst>
              <a:ext uri="{FF2B5EF4-FFF2-40B4-BE49-F238E27FC236}">
                <a16:creationId xmlns:a16="http://schemas.microsoft.com/office/drawing/2014/main" id="{E582EAC8-BD74-4BEB-9415-9FEF70F72B6E}"/>
              </a:ext>
            </a:extLst>
          </p:cNvPr>
          <p:cNvSpPr txBox="1"/>
          <p:nvPr/>
        </p:nvSpPr>
        <p:spPr>
          <a:xfrm>
            <a:off x="8509014" y="1976587"/>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June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5" name="TextBox 114">
            <a:extLst>
              <a:ext uri="{FF2B5EF4-FFF2-40B4-BE49-F238E27FC236}">
                <a16:creationId xmlns:a16="http://schemas.microsoft.com/office/drawing/2014/main" id="{CB5AEE2A-E306-4C63-8710-45E13719A394}"/>
              </a:ext>
            </a:extLst>
          </p:cNvPr>
          <p:cNvSpPr txBox="1"/>
          <p:nvPr/>
        </p:nvSpPr>
        <p:spPr>
          <a:xfrm>
            <a:off x="10322730" y="1972542"/>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July</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16" name="Straight Connector 33">
            <a:extLst>
              <a:ext uri="{FF2B5EF4-FFF2-40B4-BE49-F238E27FC236}">
                <a16:creationId xmlns:a16="http://schemas.microsoft.com/office/drawing/2014/main" id="{221B3860-0C34-4A95-9C1E-B6D8BEF1CF80}"/>
              </a:ext>
            </a:extLst>
          </p:cNvPr>
          <p:cNvCxnSpPr>
            <a:cxnSpLocks/>
          </p:cNvCxnSpPr>
          <p:nvPr/>
        </p:nvCxnSpPr>
        <p:spPr>
          <a:xfrm>
            <a:off x="439289" y="2156256"/>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33">
            <a:extLst>
              <a:ext uri="{FF2B5EF4-FFF2-40B4-BE49-F238E27FC236}">
                <a16:creationId xmlns:a16="http://schemas.microsoft.com/office/drawing/2014/main" id="{E58C792F-C849-41DB-B91A-2ED17E69FA54}"/>
              </a:ext>
            </a:extLst>
          </p:cNvPr>
          <p:cNvCxnSpPr>
            <a:cxnSpLocks/>
          </p:cNvCxnSpPr>
          <p:nvPr/>
        </p:nvCxnSpPr>
        <p:spPr>
          <a:xfrm>
            <a:off x="439288" y="2730219"/>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33">
            <a:extLst>
              <a:ext uri="{FF2B5EF4-FFF2-40B4-BE49-F238E27FC236}">
                <a16:creationId xmlns:a16="http://schemas.microsoft.com/office/drawing/2014/main" id="{52D8F747-0646-4252-9EAF-F02B044E61F0}"/>
              </a:ext>
            </a:extLst>
          </p:cNvPr>
          <p:cNvCxnSpPr>
            <a:cxnSpLocks/>
          </p:cNvCxnSpPr>
          <p:nvPr/>
        </p:nvCxnSpPr>
        <p:spPr>
          <a:xfrm>
            <a:off x="406152" y="3305761"/>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33">
            <a:extLst>
              <a:ext uri="{FF2B5EF4-FFF2-40B4-BE49-F238E27FC236}">
                <a16:creationId xmlns:a16="http://schemas.microsoft.com/office/drawing/2014/main" id="{BAC5BB5C-7723-4A90-A630-2168612A444F}"/>
              </a:ext>
            </a:extLst>
          </p:cNvPr>
          <p:cNvCxnSpPr>
            <a:cxnSpLocks/>
          </p:cNvCxnSpPr>
          <p:nvPr/>
        </p:nvCxnSpPr>
        <p:spPr>
          <a:xfrm>
            <a:off x="406152" y="3891972"/>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33">
            <a:extLst>
              <a:ext uri="{FF2B5EF4-FFF2-40B4-BE49-F238E27FC236}">
                <a16:creationId xmlns:a16="http://schemas.microsoft.com/office/drawing/2014/main" id="{BE868FB4-1ECA-486A-AA56-2D0D0C1CB1A6}"/>
              </a:ext>
            </a:extLst>
          </p:cNvPr>
          <p:cNvCxnSpPr>
            <a:cxnSpLocks/>
          </p:cNvCxnSpPr>
          <p:nvPr/>
        </p:nvCxnSpPr>
        <p:spPr>
          <a:xfrm>
            <a:off x="406151" y="4764441"/>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33">
            <a:extLst>
              <a:ext uri="{FF2B5EF4-FFF2-40B4-BE49-F238E27FC236}">
                <a16:creationId xmlns:a16="http://schemas.microsoft.com/office/drawing/2014/main" id="{A51155F3-A554-4EE3-A3E5-785B6582EDBD}"/>
              </a:ext>
            </a:extLst>
          </p:cNvPr>
          <p:cNvCxnSpPr>
            <a:cxnSpLocks/>
          </p:cNvCxnSpPr>
          <p:nvPr/>
        </p:nvCxnSpPr>
        <p:spPr>
          <a:xfrm>
            <a:off x="439287" y="5316366"/>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33">
            <a:extLst>
              <a:ext uri="{FF2B5EF4-FFF2-40B4-BE49-F238E27FC236}">
                <a16:creationId xmlns:a16="http://schemas.microsoft.com/office/drawing/2014/main" id="{87C1524A-5751-4D87-86CB-0BF4A4FAA4D4}"/>
              </a:ext>
            </a:extLst>
          </p:cNvPr>
          <p:cNvCxnSpPr>
            <a:cxnSpLocks/>
          </p:cNvCxnSpPr>
          <p:nvPr/>
        </p:nvCxnSpPr>
        <p:spPr>
          <a:xfrm>
            <a:off x="459843" y="5843052"/>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08106FD-516F-4FBB-9D78-40F9E4A9B3C7}"/>
              </a:ext>
            </a:extLst>
          </p:cNvPr>
          <p:cNvSpPr txBox="1"/>
          <p:nvPr/>
        </p:nvSpPr>
        <p:spPr>
          <a:xfrm>
            <a:off x="6221480" y="2012206"/>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64" name="TextBox 63">
            <a:extLst>
              <a:ext uri="{FF2B5EF4-FFF2-40B4-BE49-F238E27FC236}">
                <a16:creationId xmlns:a16="http://schemas.microsoft.com/office/drawing/2014/main" id="{C3D4DB8C-A707-4931-98B3-86D4AE8CF8D0}"/>
              </a:ext>
            </a:extLst>
          </p:cNvPr>
          <p:cNvSpPr txBox="1"/>
          <p:nvPr/>
        </p:nvSpPr>
        <p:spPr>
          <a:xfrm>
            <a:off x="6246244" y="2451705"/>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67" name="TextBox 66">
            <a:extLst>
              <a:ext uri="{FF2B5EF4-FFF2-40B4-BE49-F238E27FC236}">
                <a16:creationId xmlns:a16="http://schemas.microsoft.com/office/drawing/2014/main" id="{6CBD5A03-D496-4C8D-B50C-84BD52473048}"/>
              </a:ext>
            </a:extLst>
          </p:cNvPr>
          <p:cNvSpPr txBox="1"/>
          <p:nvPr/>
        </p:nvSpPr>
        <p:spPr>
          <a:xfrm>
            <a:off x="6268343" y="2939618"/>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68" name="TextBox 67">
            <a:extLst>
              <a:ext uri="{FF2B5EF4-FFF2-40B4-BE49-F238E27FC236}">
                <a16:creationId xmlns:a16="http://schemas.microsoft.com/office/drawing/2014/main" id="{ABB6E486-0E8D-4826-AF0B-E52656DBC23E}"/>
              </a:ext>
            </a:extLst>
          </p:cNvPr>
          <p:cNvSpPr txBox="1"/>
          <p:nvPr/>
        </p:nvSpPr>
        <p:spPr>
          <a:xfrm>
            <a:off x="6234322" y="3507251"/>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69" name="TextBox 68">
            <a:extLst>
              <a:ext uri="{FF2B5EF4-FFF2-40B4-BE49-F238E27FC236}">
                <a16:creationId xmlns:a16="http://schemas.microsoft.com/office/drawing/2014/main" id="{61C7C333-DA67-4C71-82CC-65A4CE9CC56A}"/>
              </a:ext>
            </a:extLst>
          </p:cNvPr>
          <p:cNvSpPr txBox="1"/>
          <p:nvPr/>
        </p:nvSpPr>
        <p:spPr>
          <a:xfrm>
            <a:off x="6190069" y="4081758"/>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70" name="TextBox 69">
            <a:extLst>
              <a:ext uri="{FF2B5EF4-FFF2-40B4-BE49-F238E27FC236}">
                <a16:creationId xmlns:a16="http://schemas.microsoft.com/office/drawing/2014/main" id="{619823A9-5BA3-442A-B3BA-F016E2A2667D}"/>
              </a:ext>
            </a:extLst>
          </p:cNvPr>
          <p:cNvSpPr txBox="1"/>
          <p:nvPr/>
        </p:nvSpPr>
        <p:spPr>
          <a:xfrm>
            <a:off x="6218846" y="4525289"/>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71" name="TextBox 70">
            <a:extLst>
              <a:ext uri="{FF2B5EF4-FFF2-40B4-BE49-F238E27FC236}">
                <a16:creationId xmlns:a16="http://schemas.microsoft.com/office/drawing/2014/main" id="{25CBBBCF-8F44-4463-95D2-ABF9218AF0E0}"/>
              </a:ext>
            </a:extLst>
          </p:cNvPr>
          <p:cNvSpPr txBox="1"/>
          <p:nvPr/>
        </p:nvSpPr>
        <p:spPr>
          <a:xfrm>
            <a:off x="6285832" y="5073610"/>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72" name="TextBox 71">
            <a:extLst>
              <a:ext uri="{FF2B5EF4-FFF2-40B4-BE49-F238E27FC236}">
                <a16:creationId xmlns:a16="http://schemas.microsoft.com/office/drawing/2014/main" id="{AA665D44-F80E-47D8-940D-5115B6368416}"/>
              </a:ext>
            </a:extLst>
          </p:cNvPr>
          <p:cNvSpPr txBox="1"/>
          <p:nvPr/>
        </p:nvSpPr>
        <p:spPr>
          <a:xfrm>
            <a:off x="6235385" y="5611488"/>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3329819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260872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99061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 words could follow the word in the middle?</a:t>
            </a:r>
          </a:p>
        </p:txBody>
      </p:sp>
      <p:sp>
        <p:nvSpPr>
          <p:cNvPr id="7" name="Rounded Rectangle 56">
            <a:extLst>
              <a:ext uri="{FF2B5EF4-FFF2-40B4-BE49-F238E27FC236}">
                <a16:creationId xmlns:a16="http://schemas.microsoft.com/office/drawing/2014/main" id="{536BA53D-95E7-4720-BDB7-FBBBDC0C166A}"/>
              </a:ext>
            </a:extLst>
          </p:cNvPr>
          <p:cNvSpPr/>
          <p:nvPr/>
        </p:nvSpPr>
        <p:spPr>
          <a:xfrm>
            <a:off x="4785815" y="2731261"/>
            <a:ext cx="2620370" cy="1613822"/>
          </a:xfrm>
          <a:prstGeom prst="roundRect">
            <a:avLst>
              <a:gd name="adj" fmla="val 16629"/>
            </a:avLst>
          </a:prstGeom>
          <a:solidFill>
            <a:srgbClr val="DAA52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immer</a:t>
            </a: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8" name="Rounded Rectangle 12">
            <a:extLst>
              <a:ext uri="{FF2B5EF4-FFF2-40B4-BE49-F238E27FC236}">
                <a16:creationId xmlns:a16="http://schemas.microsoft.com/office/drawing/2014/main" id="{FC6844E6-F510-404E-8831-7A4DF7C3AD31}"/>
              </a:ext>
            </a:extLst>
          </p:cNvPr>
          <p:cNvSpPr/>
          <p:nvPr/>
        </p:nvSpPr>
        <p:spPr>
          <a:xfrm>
            <a:off x="344088" y="2056192"/>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12">
            <a:extLst>
              <a:ext uri="{FF2B5EF4-FFF2-40B4-BE49-F238E27FC236}">
                <a16:creationId xmlns:a16="http://schemas.microsoft.com/office/drawing/2014/main" id="{9A6E7155-9D5A-4D98-B0AA-8152774BC1DC}"/>
              </a:ext>
            </a:extLst>
          </p:cNvPr>
          <p:cNvSpPr/>
          <p:nvPr/>
        </p:nvSpPr>
        <p:spPr>
          <a:xfrm>
            <a:off x="9586962" y="2056191"/>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lachen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ounded Rectangle 12">
            <a:extLst>
              <a:ext uri="{FF2B5EF4-FFF2-40B4-BE49-F238E27FC236}">
                <a16:creationId xmlns:a16="http://schemas.microsoft.com/office/drawing/2014/main" id="{99823238-3CC9-40B9-BB9C-FF96687FC815}"/>
              </a:ext>
            </a:extLst>
          </p:cNvPr>
          <p:cNvSpPr/>
          <p:nvPr/>
        </p:nvSpPr>
        <p:spPr>
          <a:xfrm>
            <a:off x="9586962" y="5179862"/>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Kino</a:t>
            </a:r>
          </a:p>
        </p:txBody>
      </p:sp>
      <p:sp>
        <p:nvSpPr>
          <p:cNvPr id="11" name="Rounded Rectangle 12">
            <a:extLst>
              <a:ext uri="{FF2B5EF4-FFF2-40B4-BE49-F238E27FC236}">
                <a16:creationId xmlns:a16="http://schemas.microsoft.com/office/drawing/2014/main" id="{1EDED1B1-1523-449D-AE3A-2DAA28BE82BA}"/>
              </a:ext>
            </a:extLst>
          </p:cNvPr>
          <p:cNvSpPr/>
          <p:nvPr/>
        </p:nvSpPr>
        <p:spPr>
          <a:xfrm>
            <a:off x="371797" y="5179862"/>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err="1">
                <a:solidFill>
                  <a:srgbClr val="4472C4">
                    <a:lumMod val="50000"/>
                  </a:srgbClr>
                </a:solidFill>
                <a:latin typeface="Century Gothic" panose="020F0302020204030204"/>
              </a:rPr>
              <a:t>weh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122355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9"/>
                                        </p:tgtEl>
                                        <p:attrNameLst>
                                          <p:attrName>fillcolor</p:attrName>
                                        </p:attrNameLst>
                                      </p:cBhvr>
                                      <p:to>
                                        <a:schemeClr val="accent2"/>
                                      </p:to>
                                    </p:animClr>
                                    <p:set>
                                      <p:cBhvr>
                                        <p:cTn id="13" dur="2000" fill="hold"/>
                                        <p:tgtEl>
                                          <p:spTgt spid="9"/>
                                        </p:tgtEl>
                                        <p:attrNameLst>
                                          <p:attrName>fill.type</p:attrName>
                                        </p:attrNameLst>
                                      </p:cBhvr>
                                      <p:to>
                                        <p:strVal val="solid"/>
                                      </p:to>
                                    </p:set>
                                    <p:set>
                                      <p:cBhvr>
                                        <p:cTn id="14" dur="2000" fill="hold"/>
                                        <p:tgtEl>
                                          <p:spTgt spid="9"/>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1"/>
                                        </p:tgtEl>
                                        <p:attrNameLst>
                                          <p:attrName>fillcolor</p:attrName>
                                        </p:attrNameLst>
                                      </p:cBhvr>
                                      <p:to>
                                        <a:schemeClr val="accent2"/>
                                      </p:to>
                                    </p:animClr>
                                    <p:set>
                                      <p:cBhvr>
                                        <p:cTn id="19" dur="2000" fill="hold"/>
                                        <p:tgtEl>
                                          <p:spTgt spid="11"/>
                                        </p:tgtEl>
                                        <p:attrNameLst>
                                          <p:attrName>fill.type</p:attrName>
                                        </p:attrNameLst>
                                      </p:cBhvr>
                                      <p:to>
                                        <p:strVal val="solid"/>
                                      </p:to>
                                    </p:set>
                                    <p:set>
                                      <p:cBhvr>
                                        <p:cTn id="20"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72033" y="536764"/>
            <a:ext cx="5967118" cy="5739876"/>
          </a:xfrm>
          <a:prstGeom prst="rect">
            <a:avLst/>
          </a:prstGeom>
          <a:solidFill>
            <a:srgbClr val="FFFA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2E916929-990F-7F44-8E90-6C2F9A2BE70F}"/>
              </a:ext>
            </a:extLst>
          </p:cNvPr>
          <p:cNvSpPr txBox="1">
            <a:spLocks/>
          </p:cNvSpPr>
          <p:nvPr/>
        </p:nvSpPr>
        <p:spPr>
          <a:xfrm>
            <a:off x="72383" y="680571"/>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Ask your partner these questions.</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3" name="TextBox 7">
            <a:extLst>
              <a:ext uri="{FF2B5EF4-FFF2-40B4-BE49-F238E27FC236}">
                <a16:creationId xmlns:a16="http://schemas.microsoft.com/office/drawing/2014/main" id="{8DC3A518-4E14-3C44-8A84-B5E5C7C93710}"/>
              </a:ext>
            </a:extLst>
          </p:cNvPr>
          <p:cNvSpPr txBox="1"/>
          <p:nvPr/>
        </p:nvSpPr>
        <p:spPr>
          <a:xfrm>
            <a:off x="72033" y="2260989"/>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 a bike tour?</a:t>
            </a:r>
          </a:p>
        </p:txBody>
      </p:sp>
      <p:sp>
        <p:nvSpPr>
          <p:cNvPr id="45" name="Title 2">
            <a:extLst>
              <a:ext uri="{FF2B5EF4-FFF2-40B4-BE49-F238E27FC236}">
                <a16:creationId xmlns:a16="http://schemas.microsoft.com/office/drawing/2014/main" id="{A6DCB872-8CC4-A943-B035-7C944DE75F8C}"/>
              </a:ext>
            </a:extLst>
          </p:cNvPr>
          <p:cNvSpPr txBox="1">
            <a:spLocks/>
          </p:cNvSpPr>
          <p:nvPr/>
        </p:nvSpPr>
        <p:spPr>
          <a:xfrm>
            <a:off x="134796" y="1146016"/>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Write down the answer.</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6" name="TextBox 6">
            <a:extLst>
              <a:ext uri="{FF2B5EF4-FFF2-40B4-BE49-F238E27FC236}">
                <a16:creationId xmlns:a16="http://schemas.microsoft.com/office/drawing/2014/main" id="{E150F2CC-C803-574B-9220-7DADD99AB06E}"/>
              </a:ext>
            </a:extLst>
          </p:cNvPr>
          <p:cNvSpPr txBox="1"/>
          <p:nvPr/>
        </p:nvSpPr>
        <p:spPr>
          <a:xfrm>
            <a:off x="72033" y="1699565"/>
            <a:ext cx="57554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1.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did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visit the castle?</a:t>
            </a:r>
          </a:p>
        </p:txBody>
      </p:sp>
      <p:sp>
        <p:nvSpPr>
          <p:cNvPr id="47" name="TextBox 56">
            <a:extLst>
              <a:ext uri="{FF2B5EF4-FFF2-40B4-BE49-F238E27FC236}">
                <a16:creationId xmlns:a16="http://schemas.microsoft.com/office/drawing/2014/main" id="{44ACD847-DE5B-1B43-9684-973E8B9EF474}"/>
              </a:ext>
            </a:extLst>
          </p:cNvPr>
          <p:cNvSpPr txBox="1"/>
          <p:nvPr/>
        </p:nvSpPr>
        <p:spPr>
          <a:xfrm>
            <a:off x="72033" y="2822413"/>
            <a:ext cx="59447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many letters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write to her?</a:t>
            </a:r>
          </a:p>
        </p:txBody>
      </p:sp>
      <p:sp>
        <p:nvSpPr>
          <p:cNvPr id="52" name="TextBox 57">
            <a:extLst>
              <a:ext uri="{FF2B5EF4-FFF2-40B4-BE49-F238E27FC236}">
                <a16:creationId xmlns:a16="http://schemas.microsoft.com/office/drawing/2014/main" id="{9F905CD9-F55B-934D-A7AE-CAEA8A266694}"/>
              </a:ext>
            </a:extLst>
          </p:cNvPr>
          <p:cNvSpPr txBox="1"/>
          <p:nvPr/>
        </p:nvSpPr>
        <p:spPr>
          <a:xfrm>
            <a:off x="72033" y="3383837"/>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go to the cinema?</a:t>
            </a:r>
          </a:p>
        </p:txBody>
      </p:sp>
      <p:sp>
        <p:nvSpPr>
          <p:cNvPr id="55" name="TextBox 59">
            <a:extLst>
              <a:ext uri="{FF2B5EF4-FFF2-40B4-BE49-F238E27FC236}">
                <a16:creationId xmlns:a16="http://schemas.microsoft.com/office/drawing/2014/main" id="{231DB558-158F-AE45-9C29-2D704D3DCE06}"/>
              </a:ext>
            </a:extLst>
          </p:cNvPr>
          <p:cNvSpPr txBox="1"/>
          <p:nvPr/>
        </p:nvSpPr>
        <p:spPr>
          <a:xfrm>
            <a:off x="72033" y="4506685"/>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the task?</a:t>
            </a:r>
          </a:p>
        </p:txBody>
      </p:sp>
      <p:sp>
        <p:nvSpPr>
          <p:cNvPr id="56" name="TextBox 58">
            <a:extLst>
              <a:ext uri="{FF2B5EF4-FFF2-40B4-BE49-F238E27FC236}">
                <a16:creationId xmlns:a16="http://schemas.microsoft.com/office/drawing/2014/main" id="{4CE5CCF7-6DBC-6B41-AA45-F2FEE7868F20}"/>
              </a:ext>
            </a:extLst>
          </p:cNvPr>
          <p:cNvSpPr txBox="1"/>
          <p:nvPr/>
        </p:nvSpPr>
        <p:spPr>
          <a:xfrm>
            <a:off x="72033" y="3945261"/>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often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laugh with her?</a:t>
            </a:r>
          </a:p>
        </p:txBody>
      </p:sp>
      <p:sp>
        <p:nvSpPr>
          <p:cNvPr id="65" name="Rectangle 16">
            <a:extLst>
              <a:ext uri="{FF2B5EF4-FFF2-40B4-BE49-F238E27FC236}">
                <a16:creationId xmlns:a16="http://schemas.microsoft.com/office/drawing/2014/main" id="{22EE1D88-6703-6E46-8620-537C07927FC9}"/>
              </a:ext>
            </a:extLst>
          </p:cNvPr>
          <p:cNvSpPr/>
          <p:nvPr/>
        </p:nvSpPr>
        <p:spPr>
          <a:xfrm>
            <a:off x="6110004" y="510904"/>
            <a:ext cx="5972033" cy="57540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Title 2">
            <a:extLst>
              <a:ext uri="{FF2B5EF4-FFF2-40B4-BE49-F238E27FC236}">
                <a16:creationId xmlns:a16="http://schemas.microsoft.com/office/drawing/2014/main" id="{779B4066-3AE2-814D-936B-A565E6C8D297}"/>
              </a:ext>
            </a:extLst>
          </p:cNvPr>
          <p:cNvSpPr txBox="1">
            <a:spLocks/>
          </p:cNvSpPr>
          <p:nvPr/>
        </p:nvSpPr>
        <p:spPr>
          <a:xfrm>
            <a:off x="6120477" y="607729"/>
            <a:ext cx="5929426"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Listen for whether it’s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du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or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ihr</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and then give the information in German.</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67" name="TextBox 21">
            <a:extLst>
              <a:ext uri="{FF2B5EF4-FFF2-40B4-BE49-F238E27FC236}">
                <a16:creationId xmlns:a16="http://schemas.microsoft.com/office/drawing/2014/main" id="{82F09F8E-697D-7C48-B601-E17972B871B5}"/>
              </a:ext>
            </a:extLst>
          </p:cNvPr>
          <p:cNvSpPr txBox="1"/>
          <p:nvPr/>
        </p:nvSpPr>
        <p:spPr>
          <a:xfrm>
            <a:off x="7010038" y="1926420"/>
            <a:ext cx="14155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8" name="TextBox 23">
            <a:extLst>
              <a:ext uri="{FF2B5EF4-FFF2-40B4-BE49-F238E27FC236}">
                <a16:creationId xmlns:a16="http://schemas.microsoft.com/office/drawing/2014/main" id="{507593BE-3A78-B74E-9429-4C2EBFCBDE3C}"/>
              </a:ext>
            </a:extLst>
          </p:cNvPr>
          <p:cNvSpPr txBox="1"/>
          <p:nvPr/>
        </p:nvSpPr>
        <p:spPr>
          <a:xfrm>
            <a:off x="6809237" y="3007858"/>
            <a:ext cx="1828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many?]</a:t>
            </a:r>
          </a:p>
        </p:txBody>
      </p:sp>
      <p:sp>
        <p:nvSpPr>
          <p:cNvPr id="69" name="TextBox 25">
            <a:extLst>
              <a:ext uri="{FF2B5EF4-FFF2-40B4-BE49-F238E27FC236}">
                <a16:creationId xmlns:a16="http://schemas.microsoft.com/office/drawing/2014/main" id="{F674CB9E-B0E3-0941-9AD8-0BDA6B4DD421}"/>
              </a:ext>
            </a:extLst>
          </p:cNvPr>
          <p:cNvSpPr txBox="1"/>
          <p:nvPr/>
        </p:nvSpPr>
        <p:spPr>
          <a:xfrm>
            <a:off x="6924066" y="2448591"/>
            <a:ext cx="25617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a:t>
            </a:r>
          </a:p>
        </p:txBody>
      </p:sp>
      <p:sp>
        <p:nvSpPr>
          <p:cNvPr id="70" name="TextBox 27">
            <a:extLst>
              <a:ext uri="{FF2B5EF4-FFF2-40B4-BE49-F238E27FC236}">
                <a16:creationId xmlns:a16="http://schemas.microsoft.com/office/drawing/2014/main" id="{D7E8F9E1-1A9C-8743-8012-240DB6F215BF}"/>
              </a:ext>
            </a:extLst>
          </p:cNvPr>
          <p:cNvSpPr txBox="1"/>
          <p:nvPr/>
        </p:nvSpPr>
        <p:spPr>
          <a:xfrm>
            <a:off x="7010038" y="4602173"/>
            <a:ext cx="19445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a:t>
            </a:r>
          </a:p>
        </p:txBody>
      </p:sp>
      <p:sp>
        <p:nvSpPr>
          <p:cNvPr id="71" name="TextBox 29">
            <a:extLst>
              <a:ext uri="{FF2B5EF4-FFF2-40B4-BE49-F238E27FC236}">
                <a16:creationId xmlns:a16="http://schemas.microsoft.com/office/drawing/2014/main" id="{6707BAA6-20AE-1543-8010-3A63E9C9DB16}"/>
              </a:ext>
            </a:extLst>
          </p:cNvPr>
          <p:cNvSpPr txBox="1"/>
          <p:nvPr/>
        </p:nvSpPr>
        <p:spPr>
          <a:xfrm>
            <a:off x="7019512" y="5651266"/>
            <a:ext cx="13367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[why?]</a:t>
            </a:r>
          </a:p>
        </p:txBody>
      </p:sp>
      <p:sp>
        <p:nvSpPr>
          <p:cNvPr id="72" name="TextBox 31">
            <a:extLst>
              <a:ext uri="{FF2B5EF4-FFF2-40B4-BE49-F238E27FC236}">
                <a16:creationId xmlns:a16="http://schemas.microsoft.com/office/drawing/2014/main" id="{FD5F69C2-95AD-3942-894D-77FCE329782F}"/>
              </a:ext>
            </a:extLst>
          </p:cNvPr>
          <p:cNvSpPr txBox="1"/>
          <p:nvPr/>
        </p:nvSpPr>
        <p:spPr>
          <a:xfrm>
            <a:off x="7068275" y="3489930"/>
            <a:ext cx="19445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a:t>
            </a:r>
          </a:p>
        </p:txBody>
      </p:sp>
      <p:sp>
        <p:nvSpPr>
          <p:cNvPr id="73" name="TextBox 4">
            <a:extLst>
              <a:ext uri="{FF2B5EF4-FFF2-40B4-BE49-F238E27FC236}">
                <a16:creationId xmlns:a16="http://schemas.microsoft.com/office/drawing/2014/main" id="{B2C470F9-CBAA-674A-8910-AEEB4A1CC5CD}"/>
              </a:ext>
            </a:extLst>
          </p:cNvPr>
          <p:cNvSpPr txBox="1"/>
          <p:nvPr/>
        </p:nvSpPr>
        <p:spPr>
          <a:xfrm>
            <a:off x="8678109" y="1357788"/>
            <a:ext cx="18397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‘you’</a:t>
            </a:r>
          </a:p>
        </p:txBody>
      </p:sp>
      <p:sp>
        <p:nvSpPr>
          <p:cNvPr id="74" name="TextBox 30">
            <a:extLst>
              <a:ext uri="{FF2B5EF4-FFF2-40B4-BE49-F238E27FC236}">
                <a16:creationId xmlns:a16="http://schemas.microsoft.com/office/drawing/2014/main" id="{61F90A5B-B983-2B43-95A2-5AD5E7EAFEB3}"/>
              </a:ext>
            </a:extLst>
          </p:cNvPr>
          <p:cNvSpPr txBox="1"/>
          <p:nvPr/>
        </p:nvSpPr>
        <p:spPr>
          <a:xfrm>
            <a:off x="10732242" y="1352638"/>
            <a:ext cx="11655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‘you all’</a:t>
            </a:r>
          </a:p>
        </p:txBody>
      </p:sp>
      <p:sp>
        <p:nvSpPr>
          <p:cNvPr id="2" name="Title 1"/>
          <p:cNvSpPr>
            <a:spLocks noGrp="1"/>
          </p:cNvSpPr>
          <p:nvPr>
            <p:ph type="title"/>
          </p:nvPr>
        </p:nvSpPr>
        <p:spPr>
          <a:xfrm>
            <a:off x="-9293" y="-90614"/>
            <a:ext cx="10515600" cy="915068"/>
          </a:xfrm>
        </p:spPr>
        <p:txBody>
          <a:bodyPr>
            <a:normAutofit/>
          </a:bodyPr>
          <a:lstStyle/>
          <a:p>
            <a:r>
              <a:rPr lang="en-GB" sz="2800" b="1" dirty="0">
                <a:solidFill>
                  <a:srgbClr val="002060"/>
                </a:solidFill>
              </a:rPr>
              <a:t>Person B</a:t>
            </a:r>
          </a:p>
        </p:txBody>
      </p:sp>
      <p:sp>
        <p:nvSpPr>
          <p:cNvPr id="48" name="Rectangle 47"/>
          <p:cNvSpPr/>
          <p:nvPr/>
        </p:nvSpPr>
        <p:spPr>
          <a:xfrm>
            <a:off x="6128274" y="1380126"/>
            <a:ext cx="271699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Partner asks about… </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TextBox 59">
            <a:extLst>
              <a:ext uri="{FF2B5EF4-FFF2-40B4-BE49-F238E27FC236}">
                <a16:creationId xmlns:a16="http://schemas.microsoft.com/office/drawing/2014/main" id="{466590AB-8F31-4A47-9636-381918E0A0AB}"/>
              </a:ext>
            </a:extLst>
          </p:cNvPr>
          <p:cNvSpPr txBox="1"/>
          <p:nvPr/>
        </p:nvSpPr>
        <p:spPr>
          <a:xfrm>
            <a:off x="72033" y="5068109"/>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whom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study?</a:t>
            </a:r>
          </a:p>
        </p:txBody>
      </p:sp>
      <p:sp>
        <p:nvSpPr>
          <p:cNvPr id="50" name="TextBox 59">
            <a:extLst>
              <a:ext uri="{FF2B5EF4-FFF2-40B4-BE49-F238E27FC236}">
                <a16:creationId xmlns:a16="http://schemas.microsoft.com/office/drawing/2014/main" id="{2CD40391-CAAB-4C46-B043-3A1A94F8813B}"/>
              </a:ext>
            </a:extLst>
          </p:cNvPr>
          <p:cNvSpPr txBox="1"/>
          <p:nvPr/>
        </p:nvSpPr>
        <p:spPr>
          <a:xfrm>
            <a:off x="72033" y="5629535"/>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Why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 the activity?</a:t>
            </a:r>
          </a:p>
        </p:txBody>
      </p:sp>
      <p:sp>
        <p:nvSpPr>
          <p:cNvPr id="37" name="TextBox 31">
            <a:extLst>
              <a:ext uri="{FF2B5EF4-FFF2-40B4-BE49-F238E27FC236}">
                <a16:creationId xmlns:a16="http://schemas.microsoft.com/office/drawing/2014/main" id="{365BEDD1-AA34-4B20-A920-6B725E46F8AE}"/>
              </a:ext>
            </a:extLst>
          </p:cNvPr>
          <p:cNvSpPr txBox="1"/>
          <p:nvPr/>
        </p:nvSpPr>
        <p:spPr>
          <a:xfrm>
            <a:off x="6776466" y="4074951"/>
            <a:ext cx="19445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often?]</a:t>
            </a:r>
          </a:p>
        </p:txBody>
      </p:sp>
      <p:sp>
        <p:nvSpPr>
          <p:cNvPr id="38" name="TextBox 27">
            <a:extLst>
              <a:ext uri="{FF2B5EF4-FFF2-40B4-BE49-F238E27FC236}">
                <a16:creationId xmlns:a16="http://schemas.microsoft.com/office/drawing/2014/main" id="{5975E965-4B91-4D98-BA5D-B6F330A31CA5}"/>
              </a:ext>
            </a:extLst>
          </p:cNvPr>
          <p:cNvSpPr txBox="1"/>
          <p:nvPr/>
        </p:nvSpPr>
        <p:spPr>
          <a:xfrm>
            <a:off x="7010037" y="5200435"/>
            <a:ext cx="19445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a:t>
            </a:r>
          </a:p>
        </p:txBody>
      </p:sp>
      <p:sp>
        <p:nvSpPr>
          <p:cNvPr id="89" name="TextBox 88">
            <a:extLst>
              <a:ext uri="{FF2B5EF4-FFF2-40B4-BE49-F238E27FC236}">
                <a16:creationId xmlns:a16="http://schemas.microsoft.com/office/drawing/2014/main" id="{35EEB439-ACB5-4B12-BC82-9A82B62A9423}"/>
              </a:ext>
            </a:extLst>
          </p:cNvPr>
          <p:cNvSpPr txBox="1"/>
          <p:nvPr/>
        </p:nvSpPr>
        <p:spPr>
          <a:xfrm>
            <a:off x="8748517" y="1932531"/>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yesterday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0" name="TextBox 89">
            <a:extLst>
              <a:ext uri="{FF2B5EF4-FFF2-40B4-BE49-F238E27FC236}">
                <a16:creationId xmlns:a16="http://schemas.microsoft.com/office/drawing/2014/main" id="{CD9784DD-78E5-4940-B5BC-52FCC2F85F86}"/>
              </a:ext>
            </a:extLst>
          </p:cNvPr>
          <p:cNvSpPr txBox="1"/>
          <p:nvPr/>
        </p:nvSpPr>
        <p:spPr>
          <a:xfrm>
            <a:off x="10336006" y="1935026"/>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last month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1" name="TextBox 90">
            <a:extLst>
              <a:ext uri="{FF2B5EF4-FFF2-40B4-BE49-F238E27FC236}">
                <a16:creationId xmlns:a16="http://schemas.microsoft.com/office/drawing/2014/main" id="{434C87B9-6567-47A9-B428-6552B105B1A4}"/>
              </a:ext>
            </a:extLst>
          </p:cNvPr>
          <p:cNvSpPr txBox="1"/>
          <p:nvPr/>
        </p:nvSpPr>
        <p:spPr>
          <a:xfrm>
            <a:off x="8748517" y="2472714"/>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Germany</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6F4DC155-68C5-4BF6-84C4-2129884E8517}"/>
              </a:ext>
            </a:extLst>
          </p:cNvPr>
          <p:cNvSpPr txBox="1"/>
          <p:nvPr/>
        </p:nvSpPr>
        <p:spPr>
          <a:xfrm>
            <a:off x="10336006" y="2473737"/>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France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3" name="TextBox 92">
            <a:extLst>
              <a:ext uri="{FF2B5EF4-FFF2-40B4-BE49-F238E27FC236}">
                <a16:creationId xmlns:a16="http://schemas.microsoft.com/office/drawing/2014/main" id="{9245BCC0-9784-4A14-9F75-3BDFECBD920C}"/>
              </a:ext>
            </a:extLst>
          </p:cNvPr>
          <p:cNvSpPr txBox="1"/>
          <p:nvPr/>
        </p:nvSpPr>
        <p:spPr>
          <a:xfrm>
            <a:off x="8748517" y="3012897"/>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TextBox 93">
            <a:extLst>
              <a:ext uri="{FF2B5EF4-FFF2-40B4-BE49-F238E27FC236}">
                <a16:creationId xmlns:a16="http://schemas.microsoft.com/office/drawing/2014/main" id="{E210A727-2902-43E6-856D-70D4B2130622}"/>
              </a:ext>
            </a:extLst>
          </p:cNvPr>
          <p:cNvSpPr txBox="1"/>
          <p:nvPr/>
        </p:nvSpPr>
        <p:spPr>
          <a:xfrm>
            <a:off x="10336006" y="3012448"/>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5" name="TextBox 94">
            <a:extLst>
              <a:ext uri="{FF2B5EF4-FFF2-40B4-BE49-F238E27FC236}">
                <a16:creationId xmlns:a16="http://schemas.microsoft.com/office/drawing/2014/main" id="{6E29B3C9-D786-4AAE-B2AC-C0109688E290}"/>
              </a:ext>
            </a:extLst>
          </p:cNvPr>
          <p:cNvSpPr txBox="1"/>
          <p:nvPr/>
        </p:nvSpPr>
        <p:spPr>
          <a:xfrm>
            <a:off x="8748517" y="3553080"/>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the bus</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EDBF7AC2-6238-485B-9116-9F7864D11163}"/>
              </a:ext>
            </a:extLst>
          </p:cNvPr>
          <p:cNvSpPr txBox="1"/>
          <p:nvPr/>
        </p:nvSpPr>
        <p:spPr>
          <a:xfrm>
            <a:off x="10336006" y="3551159"/>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the car</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7" name="TextBox 96">
            <a:extLst>
              <a:ext uri="{FF2B5EF4-FFF2-40B4-BE49-F238E27FC236}">
                <a16:creationId xmlns:a16="http://schemas.microsoft.com/office/drawing/2014/main" id="{2B4152B8-DE2C-471F-84BD-0197BCA7467F}"/>
              </a:ext>
            </a:extLst>
          </p:cNvPr>
          <p:cNvSpPr txBox="1"/>
          <p:nvPr/>
        </p:nvSpPr>
        <p:spPr>
          <a:xfrm>
            <a:off x="8748517" y="4093263"/>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day</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8" name="TextBox 97">
            <a:extLst>
              <a:ext uri="{FF2B5EF4-FFF2-40B4-BE49-F238E27FC236}">
                <a16:creationId xmlns:a16="http://schemas.microsoft.com/office/drawing/2014/main" id="{10846E2F-26E8-4C65-983C-1C6D9ECC6E91}"/>
              </a:ext>
            </a:extLst>
          </p:cNvPr>
          <p:cNvSpPr txBox="1"/>
          <p:nvPr/>
        </p:nvSpPr>
        <p:spPr>
          <a:xfrm>
            <a:off x="10336006" y="4089870"/>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week</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9" name="TextBox 98">
            <a:extLst>
              <a:ext uri="{FF2B5EF4-FFF2-40B4-BE49-F238E27FC236}">
                <a16:creationId xmlns:a16="http://schemas.microsoft.com/office/drawing/2014/main" id="{9E1C8223-6750-43A3-978D-815F1C2D2A8E}"/>
              </a:ext>
            </a:extLst>
          </p:cNvPr>
          <p:cNvSpPr txBox="1"/>
          <p:nvPr/>
        </p:nvSpPr>
        <p:spPr>
          <a:xfrm>
            <a:off x="8748517" y="4633446"/>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picture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0" name="TextBox 99">
            <a:extLst>
              <a:ext uri="{FF2B5EF4-FFF2-40B4-BE49-F238E27FC236}">
                <a16:creationId xmlns:a16="http://schemas.microsoft.com/office/drawing/2014/main" id="{CFA16490-90CD-49B4-82B5-E68D0BC224B1}"/>
              </a:ext>
            </a:extLst>
          </p:cNvPr>
          <p:cNvSpPr txBox="1"/>
          <p:nvPr/>
        </p:nvSpPr>
        <p:spPr>
          <a:xfrm>
            <a:off x="10336006" y="4628581"/>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answer</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1" name="TextBox 100">
            <a:extLst>
              <a:ext uri="{FF2B5EF4-FFF2-40B4-BE49-F238E27FC236}">
                <a16:creationId xmlns:a16="http://schemas.microsoft.com/office/drawing/2014/main" id="{D2818EE4-19BC-453A-8DDE-7C612E9169CD}"/>
              </a:ext>
            </a:extLst>
          </p:cNvPr>
          <p:cNvSpPr txBox="1"/>
          <p:nvPr/>
        </p:nvSpPr>
        <p:spPr>
          <a:xfrm>
            <a:off x="8748517" y="5173629"/>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friend</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A8AF4C7D-825C-4A9C-811F-444C10BD4C5A}"/>
              </a:ext>
            </a:extLst>
          </p:cNvPr>
          <p:cNvSpPr txBox="1"/>
          <p:nvPr/>
        </p:nvSpPr>
        <p:spPr>
          <a:xfrm>
            <a:off x="10336006" y="5167292"/>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 Gran</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3" name="TextBox 102">
            <a:extLst>
              <a:ext uri="{FF2B5EF4-FFF2-40B4-BE49-F238E27FC236}">
                <a16:creationId xmlns:a16="http://schemas.microsoft.com/office/drawing/2014/main" id="{29522BE7-18D6-423D-821F-2ABAE05A4B1E}"/>
              </a:ext>
            </a:extLst>
          </p:cNvPr>
          <p:cNvSpPr txBox="1"/>
          <p:nvPr/>
        </p:nvSpPr>
        <p:spPr>
          <a:xfrm>
            <a:off x="8560495" y="5710735"/>
            <a:ext cx="206196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didn’t do that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4" name="TextBox 103">
            <a:extLst>
              <a:ext uri="{FF2B5EF4-FFF2-40B4-BE49-F238E27FC236}">
                <a16:creationId xmlns:a16="http://schemas.microsoft.com/office/drawing/2014/main" id="{222D7CC1-2475-498F-ABB2-247E2AAEEF3B}"/>
              </a:ext>
            </a:extLst>
          </p:cNvPr>
          <p:cNvSpPr txBox="1"/>
          <p:nvPr/>
        </p:nvSpPr>
        <p:spPr>
          <a:xfrm>
            <a:off x="10336006" y="5706000"/>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forgot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05" name="Straight Connector 33">
            <a:extLst>
              <a:ext uri="{FF2B5EF4-FFF2-40B4-BE49-F238E27FC236}">
                <a16:creationId xmlns:a16="http://schemas.microsoft.com/office/drawing/2014/main" id="{D43F445E-969F-4260-B546-4AC06152D162}"/>
              </a:ext>
            </a:extLst>
          </p:cNvPr>
          <p:cNvCxnSpPr>
            <a:cxnSpLocks/>
          </p:cNvCxnSpPr>
          <p:nvPr/>
        </p:nvCxnSpPr>
        <p:spPr>
          <a:xfrm>
            <a:off x="467864" y="2260989"/>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33">
            <a:extLst>
              <a:ext uri="{FF2B5EF4-FFF2-40B4-BE49-F238E27FC236}">
                <a16:creationId xmlns:a16="http://schemas.microsoft.com/office/drawing/2014/main" id="{B2BF8D27-C40A-4ED5-BB0E-4CCD1266D947}"/>
              </a:ext>
            </a:extLst>
          </p:cNvPr>
          <p:cNvCxnSpPr>
            <a:cxnSpLocks/>
          </p:cNvCxnSpPr>
          <p:nvPr/>
        </p:nvCxnSpPr>
        <p:spPr>
          <a:xfrm>
            <a:off x="467864" y="2895395"/>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33">
            <a:extLst>
              <a:ext uri="{FF2B5EF4-FFF2-40B4-BE49-F238E27FC236}">
                <a16:creationId xmlns:a16="http://schemas.microsoft.com/office/drawing/2014/main" id="{F6CE1844-6E33-4C1C-A1F5-11683D4899EF}"/>
              </a:ext>
            </a:extLst>
          </p:cNvPr>
          <p:cNvCxnSpPr>
            <a:cxnSpLocks/>
          </p:cNvCxnSpPr>
          <p:nvPr/>
        </p:nvCxnSpPr>
        <p:spPr>
          <a:xfrm>
            <a:off x="467864" y="3427351"/>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33">
            <a:extLst>
              <a:ext uri="{FF2B5EF4-FFF2-40B4-BE49-F238E27FC236}">
                <a16:creationId xmlns:a16="http://schemas.microsoft.com/office/drawing/2014/main" id="{753EEE67-E8DB-4F4A-988C-89393DAD8CDE}"/>
              </a:ext>
            </a:extLst>
          </p:cNvPr>
          <p:cNvCxnSpPr>
            <a:cxnSpLocks/>
          </p:cNvCxnSpPr>
          <p:nvPr/>
        </p:nvCxnSpPr>
        <p:spPr>
          <a:xfrm>
            <a:off x="467864" y="3985329"/>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33">
            <a:extLst>
              <a:ext uri="{FF2B5EF4-FFF2-40B4-BE49-F238E27FC236}">
                <a16:creationId xmlns:a16="http://schemas.microsoft.com/office/drawing/2014/main" id="{AC12D8BC-1C63-4691-BAD0-4D8BB5BD36D2}"/>
              </a:ext>
            </a:extLst>
          </p:cNvPr>
          <p:cNvCxnSpPr>
            <a:cxnSpLocks/>
          </p:cNvCxnSpPr>
          <p:nvPr/>
        </p:nvCxnSpPr>
        <p:spPr>
          <a:xfrm>
            <a:off x="467864" y="4519774"/>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33">
            <a:extLst>
              <a:ext uri="{FF2B5EF4-FFF2-40B4-BE49-F238E27FC236}">
                <a16:creationId xmlns:a16="http://schemas.microsoft.com/office/drawing/2014/main" id="{562F3249-3701-4013-A63C-21F4AD9A5B5D}"/>
              </a:ext>
            </a:extLst>
          </p:cNvPr>
          <p:cNvCxnSpPr>
            <a:cxnSpLocks/>
          </p:cNvCxnSpPr>
          <p:nvPr/>
        </p:nvCxnSpPr>
        <p:spPr>
          <a:xfrm>
            <a:off x="467864" y="5071673"/>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33">
            <a:extLst>
              <a:ext uri="{FF2B5EF4-FFF2-40B4-BE49-F238E27FC236}">
                <a16:creationId xmlns:a16="http://schemas.microsoft.com/office/drawing/2014/main" id="{665CE113-BDE1-4393-8882-7E5BA85B851F}"/>
              </a:ext>
            </a:extLst>
          </p:cNvPr>
          <p:cNvCxnSpPr>
            <a:cxnSpLocks/>
          </p:cNvCxnSpPr>
          <p:nvPr/>
        </p:nvCxnSpPr>
        <p:spPr>
          <a:xfrm>
            <a:off x="467864" y="5642624"/>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33">
            <a:extLst>
              <a:ext uri="{FF2B5EF4-FFF2-40B4-BE49-F238E27FC236}">
                <a16:creationId xmlns:a16="http://schemas.microsoft.com/office/drawing/2014/main" id="{471491AC-6AB8-4DBD-A32D-2F8FCF04B77C}"/>
              </a:ext>
            </a:extLst>
          </p:cNvPr>
          <p:cNvCxnSpPr>
            <a:cxnSpLocks/>
          </p:cNvCxnSpPr>
          <p:nvPr/>
        </p:nvCxnSpPr>
        <p:spPr>
          <a:xfrm>
            <a:off x="467864" y="6249458"/>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58FDB2A-F98E-4B67-93FC-284FD336F4A7}"/>
              </a:ext>
            </a:extLst>
          </p:cNvPr>
          <p:cNvSpPr txBox="1"/>
          <p:nvPr/>
        </p:nvSpPr>
        <p:spPr>
          <a:xfrm>
            <a:off x="6260715" y="1907369"/>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53" name="TextBox 52">
            <a:extLst>
              <a:ext uri="{FF2B5EF4-FFF2-40B4-BE49-F238E27FC236}">
                <a16:creationId xmlns:a16="http://schemas.microsoft.com/office/drawing/2014/main" id="{E06F8CE4-2BBE-40BE-A98B-24F79807502C}"/>
              </a:ext>
            </a:extLst>
          </p:cNvPr>
          <p:cNvSpPr txBox="1"/>
          <p:nvPr/>
        </p:nvSpPr>
        <p:spPr>
          <a:xfrm>
            <a:off x="6321103" y="2383973"/>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54" name="TextBox 53">
            <a:extLst>
              <a:ext uri="{FF2B5EF4-FFF2-40B4-BE49-F238E27FC236}">
                <a16:creationId xmlns:a16="http://schemas.microsoft.com/office/drawing/2014/main" id="{C966B91C-44EF-4F5B-AA77-CBFD700C3E71}"/>
              </a:ext>
            </a:extLst>
          </p:cNvPr>
          <p:cNvSpPr txBox="1"/>
          <p:nvPr/>
        </p:nvSpPr>
        <p:spPr>
          <a:xfrm>
            <a:off x="6300747" y="2992053"/>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57" name="TextBox 56">
            <a:extLst>
              <a:ext uri="{FF2B5EF4-FFF2-40B4-BE49-F238E27FC236}">
                <a16:creationId xmlns:a16="http://schemas.microsoft.com/office/drawing/2014/main" id="{DB9D2E7B-C83C-4618-AD03-11EB521B8B6A}"/>
              </a:ext>
            </a:extLst>
          </p:cNvPr>
          <p:cNvSpPr txBox="1"/>
          <p:nvPr/>
        </p:nvSpPr>
        <p:spPr>
          <a:xfrm>
            <a:off x="6348184" y="3575929"/>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58" name="TextBox 57">
            <a:extLst>
              <a:ext uri="{FF2B5EF4-FFF2-40B4-BE49-F238E27FC236}">
                <a16:creationId xmlns:a16="http://schemas.microsoft.com/office/drawing/2014/main" id="{76377612-7EFD-436C-A438-77043973FEBB}"/>
              </a:ext>
            </a:extLst>
          </p:cNvPr>
          <p:cNvSpPr txBox="1"/>
          <p:nvPr/>
        </p:nvSpPr>
        <p:spPr>
          <a:xfrm>
            <a:off x="6267255" y="4085822"/>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59" name="TextBox 58">
            <a:extLst>
              <a:ext uri="{FF2B5EF4-FFF2-40B4-BE49-F238E27FC236}">
                <a16:creationId xmlns:a16="http://schemas.microsoft.com/office/drawing/2014/main" id="{B40304F3-E06E-46A5-850A-D2D6986443AB}"/>
              </a:ext>
            </a:extLst>
          </p:cNvPr>
          <p:cNvSpPr txBox="1"/>
          <p:nvPr/>
        </p:nvSpPr>
        <p:spPr>
          <a:xfrm>
            <a:off x="6321102" y="4608665"/>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60" name="TextBox 59">
            <a:extLst>
              <a:ext uri="{FF2B5EF4-FFF2-40B4-BE49-F238E27FC236}">
                <a16:creationId xmlns:a16="http://schemas.microsoft.com/office/drawing/2014/main" id="{B7926640-AA2F-4BAC-B327-06B0DB352E32}"/>
              </a:ext>
            </a:extLst>
          </p:cNvPr>
          <p:cNvSpPr txBox="1"/>
          <p:nvPr/>
        </p:nvSpPr>
        <p:spPr>
          <a:xfrm>
            <a:off x="6307940" y="5169444"/>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61" name="TextBox 60">
            <a:extLst>
              <a:ext uri="{FF2B5EF4-FFF2-40B4-BE49-F238E27FC236}">
                <a16:creationId xmlns:a16="http://schemas.microsoft.com/office/drawing/2014/main" id="{9EF99B0B-3DF9-4801-9276-E3CF82B7DEE6}"/>
              </a:ext>
            </a:extLst>
          </p:cNvPr>
          <p:cNvSpPr txBox="1"/>
          <p:nvPr/>
        </p:nvSpPr>
        <p:spPr>
          <a:xfrm>
            <a:off x="6300746" y="5660313"/>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r>
              <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44159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6634" y="147882"/>
            <a:ext cx="91758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Du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sprichst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mit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deiner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 Partner*in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über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Freunde.</a:t>
            </a:r>
          </a:p>
        </p:txBody>
      </p:sp>
      <p:sp>
        <p:nvSpPr>
          <p:cNvPr id="4" name="TextBox 3"/>
          <p:cNvSpPr txBox="1"/>
          <p:nvPr/>
        </p:nvSpPr>
        <p:spPr>
          <a:xfrm>
            <a:off x="126634" y="585259"/>
            <a:ext cx="1161201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 your cards to </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ask questions in German.</a:t>
            </a:r>
          </a:p>
          <a:p>
            <a:pPr marL="457200" marR="0" lvl="0" indent="-457200" algn="l" defTabSz="914400" rtl="0" eaLnBrk="1" fontAlgn="auto" latinLnBrk="0" hangingPunct="1">
              <a:lnSpc>
                <a:spcPct val="100000"/>
              </a:lnSpc>
              <a:spcBef>
                <a:spcPts val="0"/>
              </a:spcBef>
              <a:spcAft>
                <a:spcPts val="0"/>
              </a:spcAft>
              <a:buClrTx/>
              <a:buSzTx/>
              <a:buFontTx/>
              <a:buAutoNum type="alphaLcParenR"/>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answer questions. Is your partner asking about you (singular) or you all (plural)?</a:t>
            </a:r>
          </a:p>
        </p:txBody>
      </p:sp>
      <p:sp>
        <p:nvSpPr>
          <p:cNvPr id="5" name="TextBox 4"/>
          <p:cNvSpPr txBox="1"/>
          <p:nvPr/>
        </p:nvSpPr>
        <p:spPr>
          <a:xfrm>
            <a:off x="126634" y="1756131"/>
            <a:ext cx="597401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partner will also ask you. Take turns.</a:t>
            </a:r>
          </a:p>
        </p:txBody>
      </p:sp>
      <p:sp>
        <p:nvSpPr>
          <p:cNvPr id="45" name="TextBox 44"/>
          <p:cNvSpPr txBox="1"/>
          <p:nvPr/>
        </p:nvSpPr>
        <p:spPr>
          <a:xfrm>
            <a:off x="126634" y="2325264"/>
            <a:ext cx="597401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Zum</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Beispiel</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6" name="Oval Callout 45"/>
          <p:cNvSpPr/>
          <p:nvPr/>
        </p:nvSpPr>
        <p:spPr>
          <a:xfrm>
            <a:off x="2490813" y="2411495"/>
            <a:ext cx="4055476" cy="868942"/>
          </a:xfrm>
          <a:prstGeom prst="wedgeEllipseCallout">
            <a:avLst>
              <a:gd name="adj1" fmla="val -67265"/>
              <a:gd name="adj2" fmla="val 101364"/>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 hast du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gegessen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7" name="TextBox 46"/>
          <p:cNvSpPr txBox="1"/>
          <p:nvPr/>
        </p:nvSpPr>
        <p:spPr>
          <a:xfrm>
            <a:off x="126634" y="3073675"/>
            <a:ext cx="277713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Frage</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8" name="TextBox 47"/>
          <p:cNvSpPr txBox="1"/>
          <p:nvPr/>
        </p:nvSpPr>
        <p:spPr>
          <a:xfrm>
            <a:off x="9971615" y="3323533"/>
            <a:ext cx="184595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Antwort</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9" name="Oval Callout 48"/>
          <p:cNvSpPr/>
          <p:nvPr/>
        </p:nvSpPr>
        <p:spPr>
          <a:xfrm>
            <a:off x="4865420" y="3029107"/>
            <a:ext cx="3890653" cy="906198"/>
          </a:xfrm>
          <a:prstGeom prst="wedgeEllipseCallout">
            <a:avLst>
              <a:gd name="adj1" fmla="val 76126"/>
              <a:gd name="adj2" fmla="val 3952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Stadtzentrum</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49" name="Rounded Rectangular Callout 2048"/>
          <p:cNvSpPr/>
          <p:nvPr/>
        </p:nvSpPr>
        <p:spPr>
          <a:xfrm>
            <a:off x="8527969" y="1897782"/>
            <a:ext cx="3365370" cy="1200486"/>
          </a:xfrm>
          <a:prstGeom prst="wedgeRoundRectCallout">
            <a:avLst>
              <a:gd name="adj1" fmla="val -48978"/>
              <a:gd name="adj2" fmla="val 65094"/>
              <a:gd name="adj3" fmla="val 16667"/>
            </a:avLst>
          </a:prstGeom>
          <a:solidFill>
            <a:srgbClr val="FEF3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Choose your answer depending on the verb in the question.</a:t>
            </a:r>
          </a:p>
        </p:txBody>
      </p:sp>
      <p:sp>
        <p:nvSpPr>
          <p:cNvPr id="19" name="Rectangle 2">
            <a:extLst>
              <a:ext uri="{FF2B5EF4-FFF2-40B4-BE49-F238E27FC236}">
                <a16:creationId xmlns:a16="http://schemas.microsoft.com/office/drawing/2014/main" id="{94C9B716-5EA8-AB48-A633-EA1D72AD1EA5}"/>
              </a:ext>
            </a:extLst>
          </p:cNvPr>
          <p:cNvSpPr/>
          <p:nvPr/>
        </p:nvSpPr>
        <p:spPr>
          <a:xfrm>
            <a:off x="199680" y="4160293"/>
            <a:ext cx="5345365" cy="1945444"/>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Rectangle 2">
            <a:extLst>
              <a:ext uri="{FF2B5EF4-FFF2-40B4-BE49-F238E27FC236}">
                <a16:creationId xmlns:a16="http://schemas.microsoft.com/office/drawing/2014/main" id="{CBF81529-E004-BA40-8DEF-918035FEE8F1}"/>
              </a:ext>
            </a:extLst>
          </p:cNvPr>
          <p:cNvSpPr/>
          <p:nvPr/>
        </p:nvSpPr>
        <p:spPr>
          <a:xfrm>
            <a:off x="5810975" y="4229593"/>
            <a:ext cx="6181345" cy="194544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TextBox 6">
            <a:extLst>
              <a:ext uri="{FF2B5EF4-FFF2-40B4-BE49-F238E27FC236}">
                <a16:creationId xmlns:a16="http://schemas.microsoft.com/office/drawing/2014/main" id="{048C2848-894C-1F40-A0BB-E1D33E8AAE24}"/>
              </a:ext>
            </a:extLst>
          </p:cNvPr>
          <p:cNvSpPr txBox="1"/>
          <p:nvPr/>
        </p:nvSpPr>
        <p:spPr>
          <a:xfrm>
            <a:off x="206405" y="5272611"/>
            <a:ext cx="524635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F0302020204030204"/>
                <a:ea typeface="+mn-ea"/>
                <a:cs typeface="+mn-cs"/>
              </a:rPr>
              <a:t>1. </a:t>
            </a:r>
            <a:r>
              <a:rPr kumimoji="0" lang="en-GB" sz="2200" b="0" i="0" u="none" strike="noStrike" kern="1200" cap="none" spc="0" normalizeH="0" baseline="0" noProof="0" dirty="0">
                <a:ln>
                  <a:noFill/>
                </a:ln>
                <a:solidFill>
                  <a:srgbClr val="002060"/>
                </a:solidFill>
                <a:effectLst/>
                <a:uLnTx/>
                <a:uFillTx/>
                <a:latin typeface="Century Gothic" panose="020F0302020204030204"/>
                <a:ea typeface="+mn-ea"/>
                <a:cs typeface="+mn-cs"/>
              </a:rPr>
              <a:t>Where did you eat?</a:t>
            </a:r>
          </a:p>
        </p:txBody>
      </p:sp>
      <p:sp>
        <p:nvSpPr>
          <p:cNvPr id="30" name="Title 2">
            <a:extLst>
              <a:ext uri="{FF2B5EF4-FFF2-40B4-BE49-F238E27FC236}">
                <a16:creationId xmlns:a16="http://schemas.microsoft.com/office/drawing/2014/main" id="{E65CD39E-FE72-A54D-B181-D02907ACD152}"/>
              </a:ext>
            </a:extLst>
          </p:cNvPr>
          <p:cNvSpPr txBox="1">
            <a:spLocks/>
          </p:cNvSpPr>
          <p:nvPr/>
        </p:nvSpPr>
        <p:spPr>
          <a:xfrm>
            <a:off x="243599" y="4178935"/>
            <a:ext cx="5021128"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Ask your partner these questions.</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6" name="Title 2">
            <a:extLst>
              <a:ext uri="{FF2B5EF4-FFF2-40B4-BE49-F238E27FC236}">
                <a16:creationId xmlns:a16="http://schemas.microsoft.com/office/drawing/2014/main" id="{B59414F0-5441-1B45-BA3A-BCF2B6601BD2}"/>
              </a:ext>
            </a:extLst>
          </p:cNvPr>
          <p:cNvSpPr txBox="1">
            <a:spLocks/>
          </p:cNvSpPr>
          <p:nvPr/>
        </p:nvSpPr>
        <p:spPr>
          <a:xfrm>
            <a:off x="243599" y="4552995"/>
            <a:ext cx="5021128"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Write down the answer.</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7" name="Title 2">
            <a:extLst>
              <a:ext uri="{FF2B5EF4-FFF2-40B4-BE49-F238E27FC236}">
                <a16:creationId xmlns:a16="http://schemas.microsoft.com/office/drawing/2014/main" id="{34183E21-D1A2-CA4F-9E27-66E8113BEA2C}"/>
              </a:ext>
            </a:extLst>
          </p:cNvPr>
          <p:cNvSpPr txBox="1">
            <a:spLocks/>
          </p:cNvSpPr>
          <p:nvPr/>
        </p:nvSpPr>
        <p:spPr>
          <a:xfrm>
            <a:off x="5810975" y="4359091"/>
            <a:ext cx="6200916"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Listen for whether it’s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du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or</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ihr</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and then give the information in German.</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8" name="TextBox 21">
            <a:extLst>
              <a:ext uri="{FF2B5EF4-FFF2-40B4-BE49-F238E27FC236}">
                <a16:creationId xmlns:a16="http://schemas.microsoft.com/office/drawing/2014/main" id="{04F04194-C74E-E14D-964E-34E403D9A8C8}"/>
              </a:ext>
            </a:extLst>
          </p:cNvPr>
          <p:cNvSpPr txBox="1"/>
          <p:nvPr/>
        </p:nvSpPr>
        <p:spPr>
          <a:xfrm>
            <a:off x="5767589" y="5634220"/>
            <a:ext cx="14644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where?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9" name="TextBox 4">
            <a:extLst>
              <a:ext uri="{FF2B5EF4-FFF2-40B4-BE49-F238E27FC236}">
                <a16:creationId xmlns:a16="http://schemas.microsoft.com/office/drawing/2014/main" id="{FCA9B989-D6C7-F147-A531-17D8DE24186E}"/>
              </a:ext>
            </a:extLst>
          </p:cNvPr>
          <p:cNvSpPr txBox="1"/>
          <p:nvPr/>
        </p:nvSpPr>
        <p:spPr>
          <a:xfrm>
            <a:off x="8470851" y="5163435"/>
            <a:ext cx="95508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‘you’</a:t>
            </a:r>
            <a:endPar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0" name="TextBox 30">
            <a:extLst>
              <a:ext uri="{FF2B5EF4-FFF2-40B4-BE49-F238E27FC236}">
                <a16:creationId xmlns:a16="http://schemas.microsoft.com/office/drawing/2014/main" id="{9F6D4606-F4AA-5749-BE2C-F7B0BA681A69}"/>
              </a:ext>
            </a:extLst>
          </p:cNvPr>
          <p:cNvSpPr txBox="1"/>
          <p:nvPr/>
        </p:nvSpPr>
        <p:spPr>
          <a:xfrm>
            <a:off x="9933910" y="5169141"/>
            <a:ext cx="20175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‘you all’</a:t>
            </a:r>
          </a:p>
        </p:txBody>
      </p:sp>
      <p:sp>
        <p:nvSpPr>
          <p:cNvPr id="41" name="CuadroTexto 40">
            <a:extLst>
              <a:ext uri="{FF2B5EF4-FFF2-40B4-BE49-F238E27FC236}">
                <a16:creationId xmlns:a16="http://schemas.microsoft.com/office/drawing/2014/main" id="{82BC57BC-083B-304F-B40B-C03D4D2F72E7}"/>
              </a:ext>
            </a:extLst>
          </p:cNvPr>
          <p:cNvSpPr txBox="1"/>
          <p:nvPr/>
        </p:nvSpPr>
        <p:spPr>
          <a:xfrm>
            <a:off x="7602355" y="5611040"/>
            <a:ext cx="228460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in the city centre</a:t>
            </a:r>
            <a:endParaRPr kumimoji="0" lang="es-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42" name="CuadroTexto 41">
            <a:extLst>
              <a:ext uri="{FF2B5EF4-FFF2-40B4-BE49-F238E27FC236}">
                <a16:creationId xmlns:a16="http://schemas.microsoft.com/office/drawing/2014/main" id="{E56F390D-5DA7-8747-81B9-0B0C1A23E5FA}"/>
              </a:ext>
            </a:extLst>
          </p:cNvPr>
          <p:cNvSpPr txBox="1"/>
          <p:nvPr/>
        </p:nvSpPr>
        <p:spPr>
          <a:xfrm>
            <a:off x="9930341" y="5625326"/>
            <a:ext cx="19014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on the beach</a:t>
            </a:r>
            <a:endParaRPr kumimoji="0" lang="es-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9" name="Anillo 8">
            <a:extLst>
              <a:ext uri="{FF2B5EF4-FFF2-40B4-BE49-F238E27FC236}">
                <a16:creationId xmlns:a16="http://schemas.microsoft.com/office/drawing/2014/main" id="{5E33EAEF-611F-364F-8E9B-676581F5BF8A}"/>
              </a:ext>
            </a:extLst>
          </p:cNvPr>
          <p:cNvSpPr/>
          <p:nvPr/>
        </p:nvSpPr>
        <p:spPr>
          <a:xfrm>
            <a:off x="7555076" y="5550198"/>
            <a:ext cx="2359263" cy="494697"/>
          </a:xfrm>
          <a:prstGeom prst="donut">
            <a:avLst>
              <a:gd name="adj" fmla="val 8523"/>
            </a:avLst>
          </a:prstGeom>
          <a:solidFill>
            <a:srgbClr val="E25B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GB"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6" name="TextBox 5"/>
          <p:cNvSpPr txBox="1"/>
          <p:nvPr/>
        </p:nvSpPr>
        <p:spPr>
          <a:xfrm>
            <a:off x="533785" y="5661302"/>
            <a:ext cx="390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002060"/>
                </a:solidFill>
                <a:effectLst/>
                <a:uLnTx/>
                <a:uFillTx/>
                <a:latin typeface="Century Gothic" panose="020F0302020204030204"/>
                <a:ea typeface="+mn-ea"/>
                <a:cs typeface="+mn-cs"/>
              </a:rPr>
              <a:t>In the city centre.</a:t>
            </a:r>
          </a:p>
        </p:txBody>
      </p:sp>
      <p:cxnSp>
        <p:nvCxnSpPr>
          <p:cNvPr id="10" name="Straight Connector 9"/>
          <p:cNvCxnSpPr/>
          <p:nvPr/>
        </p:nvCxnSpPr>
        <p:spPr>
          <a:xfrm>
            <a:off x="533785" y="6011150"/>
            <a:ext cx="2641215"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pic>
        <p:nvPicPr>
          <p:cNvPr id="19458" name="Picture 2" descr="Fat People Eating Pizza Cartoon Eating Spaghetti Clipart - Clip ...">
            <a:extLst>
              <a:ext uri="{FF2B5EF4-FFF2-40B4-BE49-F238E27FC236}">
                <a16:creationId xmlns:a16="http://schemas.microsoft.com/office/drawing/2014/main" id="{493D23C8-3B5F-4940-89DE-6BCC991621EE}"/>
              </a:ext>
            </a:extLst>
          </p:cNvPr>
          <p:cNvPicPr>
            <a:picLocks noChangeAspect="1" noChangeArrowheads="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810746" y="1699110"/>
            <a:ext cx="1269499" cy="133859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Writing Drawing Clip art - writing png download - 2383*1898 - Free ...">
            <a:extLst>
              <a:ext uri="{FF2B5EF4-FFF2-40B4-BE49-F238E27FC236}">
                <a16:creationId xmlns:a16="http://schemas.microsoft.com/office/drawing/2014/main" id="{4B684BA6-EE33-7745-9384-04FB5208FB5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81112" y="5139220"/>
            <a:ext cx="1043363" cy="8309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810975" y="5172138"/>
            <a:ext cx="271699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F0302020204030204"/>
                <a:ea typeface="+mn-ea"/>
                <a:cs typeface="+mn-cs"/>
              </a:rPr>
              <a:t>Partner asks about… </a:t>
            </a:r>
            <a:endParaRPr kumimoji="0" lang="en-GB" sz="20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2" name="Rounded Rectangle 11">
            <a:extLst>
              <a:ext uri="{FF2B5EF4-FFF2-40B4-BE49-F238E27FC236}">
                <a16:creationId xmlns:a16="http://schemas.microsoft.com/office/drawing/2014/main" id="{038E831E-00CF-4E9F-8C76-8210902EDF9C}"/>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6042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4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45" grpId="0"/>
      <p:bldP spid="46" grpId="0" animBg="1"/>
      <p:bldP spid="47" grpId="0"/>
      <p:bldP spid="48" grpId="0"/>
      <p:bldP spid="49" grpId="0" animBg="1"/>
      <p:bldP spid="2049" grpId="0" animBg="1"/>
      <p:bldP spid="19" grpId="0" animBg="1"/>
      <p:bldP spid="20" grpId="0" animBg="1"/>
      <p:bldP spid="29" grpId="0"/>
      <p:bldP spid="30" grpId="0"/>
      <p:bldP spid="36" grpId="0"/>
      <p:bldP spid="37" grpId="0"/>
      <p:bldP spid="38" grpId="0"/>
      <p:bldP spid="39" grpId="0"/>
      <p:bldP spid="40" grpId="0"/>
      <p:bldP spid="41" grpId="0"/>
      <p:bldP spid="42" grpId="0"/>
      <p:bldP spid="9" grpId="0" animBg="1"/>
      <p:bldP spid="6"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98466" y="536764"/>
            <a:ext cx="5967118" cy="5739876"/>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2E916929-990F-7F44-8E90-6C2F9A2BE70F}"/>
              </a:ext>
            </a:extLst>
          </p:cNvPr>
          <p:cNvSpPr txBox="1">
            <a:spLocks/>
          </p:cNvSpPr>
          <p:nvPr/>
        </p:nvSpPr>
        <p:spPr>
          <a:xfrm>
            <a:off x="72383" y="680571"/>
            <a:ext cx="5744020" cy="36031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Ask your partner these questions.</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3" name="TextBox 7">
            <a:extLst>
              <a:ext uri="{FF2B5EF4-FFF2-40B4-BE49-F238E27FC236}">
                <a16:creationId xmlns:a16="http://schemas.microsoft.com/office/drawing/2014/main" id="{8DC3A518-4E14-3C44-8A84-B5E5C7C93710}"/>
              </a:ext>
            </a:extLst>
          </p:cNvPr>
          <p:cNvSpPr txBox="1"/>
          <p:nvPr/>
        </p:nvSpPr>
        <p:spPr>
          <a:xfrm>
            <a:off x="36886" y="2142020"/>
            <a:ext cx="604752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travel in your free time?</a:t>
            </a:r>
          </a:p>
        </p:txBody>
      </p:sp>
      <p:sp>
        <p:nvSpPr>
          <p:cNvPr id="45" name="Title 2">
            <a:extLst>
              <a:ext uri="{FF2B5EF4-FFF2-40B4-BE49-F238E27FC236}">
                <a16:creationId xmlns:a16="http://schemas.microsoft.com/office/drawing/2014/main" id="{A6DCB872-8CC4-A943-B035-7C944DE75F8C}"/>
              </a:ext>
            </a:extLst>
          </p:cNvPr>
          <p:cNvSpPr txBox="1">
            <a:spLocks/>
          </p:cNvSpPr>
          <p:nvPr/>
        </p:nvSpPr>
        <p:spPr>
          <a:xfrm>
            <a:off x="72032" y="1022533"/>
            <a:ext cx="4387700" cy="49462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Write down the answer.</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6" name="TextBox 6">
            <a:extLst>
              <a:ext uri="{FF2B5EF4-FFF2-40B4-BE49-F238E27FC236}">
                <a16:creationId xmlns:a16="http://schemas.microsoft.com/office/drawing/2014/main" id="{E150F2CC-C803-574B-9220-7DADD99AB06E}"/>
              </a:ext>
            </a:extLst>
          </p:cNvPr>
          <p:cNvSpPr txBox="1"/>
          <p:nvPr/>
        </p:nvSpPr>
        <p:spPr>
          <a:xfrm>
            <a:off x="36886" y="1576477"/>
            <a:ext cx="600714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1.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did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get that from me?</a:t>
            </a:r>
          </a:p>
        </p:txBody>
      </p:sp>
      <p:sp>
        <p:nvSpPr>
          <p:cNvPr id="47" name="TextBox 56">
            <a:extLst>
              <a:ext uri="{FF2B5EF4-FFF2-40B4-BE49-F238E27FC236}">
                <a16:creationId xmlns:a16="http://schemas.microsoft.com/office/drawing/2014/main" id="{44ACD847-DE5B-1B43-9684-973E8B9EF474}"/>
              </a:ext>
            </a:extLst>
          </p:cNvPr>
          <p:cNvSpPr txBox="1"/>
          <p:nvPr/>
        </p:nvSpPr>
        <p:spPr>
          <a:xfrm>
            <a:off x="36886" y="2707563"/>
            <a:ext cx="603458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many trips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 with him?</a:t>
            </a:r>
          </a:p>
        </p:txBody>
      </p:sp>
      <p:sp>
        <p:nvSpPr>
          <p:cNvPr id="52" name="TextBox 57">
            <a:extLst>
              <a:ext uri="{FF2B5EF4-FFF2-40B4-BE49-F238E27FC236}">
                <a16:creationId xmlns:a16="http://schemas.microsoft.com/office/drawing/2014/main" id="{9F905CD9-F55B-934D-A7AE-CAEA8A266694}"/>
              </a:ext>
            </a:extLst>
          </p:cNvPr>
          <p:cNvSpPr txBox="1"/>
          <p:nvPr/>
        </p:nvSpPr>
        <p:spPr>
          <a:xfrm>
            <a:off x="36886" y="3273106"/>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go into town?</a:t>
            </a:r>
          </a:p>
        </p:txBody>
      </p:sp>
      <p:sp>
        <p:nvSpPr>
          <p:cNvPr id="55" name="TextBox 59">
            <a:extLst>
              <a:ext uri="{FF2B5EF4-FFF2-40B4-BE49-F238E27FC236}">
                <a16:creationId xmlns:a16="http://schemas.microsoft.com/office/drawing/2014/main" id="{231DB558-158F-AE45-9C29-2D704D3DCE06}"/>
              </a:ext>
            </a:extLst>
          </p:cNvPr>
          <p:cNvSpPr txBox="1"/>
          <p:nvPr/>
        </p:nvSpPr>
        <p:spPr>
          <a:xfrm>
            <a:off x="36886" y="4711968"/>
            <a:ext cx="60116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show him?</a:t>
            </a:r>
          </a:p>
        </p:txBody>
      </p:sp>
      <p:sp>
        <p:nvSpPr>
          <p:cNvPr id="56" name="TextBox 58">
            <a:extLst>
              <a:ext uri="{FF2B5EF4-FFF2-40B4-BE49-F238E27FC236}">
                <a16:creationId xmlns:a16="http://schemas.microsoft.com/office/drawing/2014/main" id="{4CE5CCF7-6DBC-6B41-AA45-F2FEE7868F20}"/>
              </a:ext>
            </a:extLst>
          </p:cNvPr>
          <p:cNvSpPr txBox="1"/>
          <p:nvPr/>
        </p:nvSpPr>
        <p:spPr>
          <a:xfrm>
            <a:off x="36886" y="3838649"/>
            <a:ext cx="60064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often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go to the swimming pool   with him?</a:t>
            </a:r>
          </a:p>
        </p:txBody>
      </p:sp>
      <p:sp>
        <p:nvSpPr>
          <p:cNvPr id="65" name="Rectangle 16">
            <a:extLst>
              <a:ext uri="{FF2B5EF4-FFF2-40B4-BE49-F238E27FC236}">
                <a16:creationId xmlns:a16="http://schemas.microsoft.com/office/drawing/2014/main" id="{22EE1D88-6703-6E46-8620-537C07927FC9}"/>
              </a:ext>
            </a:extLst>
          </p:cNvPr>
          <p:cNvSpPr/>
          <p:nvPr/>
        </p:nvSpPr>
        <p:spPr>
          <a:xfrm>
            <a:off x="6164414" y="529682"/>
            <a:ext cx="5972033" cy="5754040"/>
          </a:xfrm>
          <a:prstGeom prst="rect">
            <a:avLst/>
          </a:prstGeom>
          <a:solidFill>
            <a:srgbClr val="FFFA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Title 2">
            <a:extLst>
              <a:ext uri="{FF2B5EF4-FFF2-40B4-BE49-F238E27FC236}">
                <a16:creationId xmlns:a16="http://schemas.microsoft.com/office/drawing/2014/main" id="{779B4066-3AE2-814D-936B-A565E6C8D297}"/>
              </a:ext>
            </a:extLst>
          </p:cNvPr>
          <p:cNvSpPr txBox="1">
            <a:spLocks/>
          </p:cNvSpPr>
          <p:nvPr/>
        </p:nvSpPr>
        <p:spPr>
          <a:xfrm>
            <a:off x="6139196" y="705409"/>
            <a:ext cx="5929426" cy="799799"/>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Listen for whether it’s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du</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or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ihr</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and then give the information in German.</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73" name="TextBox 4">
            <a:extLst>
              <a:ext uri="{FF2B5EF4-FFF2-40B4-BE49-F238E27FC236}">
                <a16:creationId xmlns:a16="http://schemas.microsoft.com/office/drawing/2014/main" id="{B2C470F9-CBAA-674A-8910-AEEB4A1CC5CD}"/>
              </a:ext>
            </a:extLst>
          </p:cNvPr>
          <p:cNvSpPr txBox="1"/>
          <p:nvPr/>
        </p:nvSpPr>
        <p:spPr>
          <a:xfrm>
            <a:off x="8382693" y="1564650"/>
            <a:ext cx="18397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‘you’</a:t>
            </a:r>
          </a:p>
        </p:txBody>
      </p:sp>
      <p:sp>
        <p:nvSpPr>
          <p:cNvPr id="74" name="TextBox 30">
            <a:extLst>
              <a:ext uri="{FF2B5EF4-FFF2-40B4-BE49-F238E27FC236}">
                <a16:creationId xmlns:a16="http://schemas.microsoft.com/office/drawing/2014/main" id="{61F90A5B-B983-2B43-95A2-5AD5E7EAFEB3}"/>
              </a:ext>
            </a:extLst>
          </p:cNvPr>
          <p:cNvSpPr txBox="1"/>
          <p:nvPr/>
        </p:nvSpPr>
        <p:spPr>
          <a:xfrm>
            <a:off x="10525301" y="1536213"/>
            <a:ext cx="11655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‘you all’</a:t>
            </a:r>
          </a:p>
        </p:txBody>
      </p:sp>
      <p:sp>
        <p:nvSpPr>
          <p:cNvPr id="2" name="Title 1"/>
          <p:cNvSpPr>
            <a:spLocks noGrp="1"/>
          </p:cNvSpPr>
          <p:nvPr>
            <p:ph type="title"/>
          </p:nvPr>
        </p:nvSpPr>
        <p:spPr>
          <a:xfrm>
            <a:off x="-9293" y="-90614"/>
            <a:ext cx="10515600" cy="915068"/>
          </a:xfrm>
        </p:spPr>
        <p:txBody>
          <a:bodyPr>
            <a:normAutofit/>
          </a:bodyPr>
          <a:lstStyle/>
          <a:p>
            <a:r>
              <a:rPr lang="en-GB" sz="2800" b="1" dirty="0">
                <a:solidFill>
                  <a:srgbClr val="002060"/>
                </a:solidFill>
              </a:rPr>
              <a:t>Person A</a:t>
            </a:r>
          </a:p>
        </p:txBody>
      </p:sp>
      <p:sp>
        <p:nvSpPr>
          <p:cNvPr id="48" name="Rectangle 47"/>
          <p:cNvSpPr/>
          <p:nvPr/>
        </p:nvSpPr>
        <p:spPr>
          <a:xfrm>
            <a:off x="6122329" y="1562137"/>
            <a:ext cx="271699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Partner asks about… </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TextBox 59">
            <a:extLst>
              <a:ext uri="{FF2B5EF4-FFF2-40B4-BE49-F238E27FC236}">
                <a16:creationId xmlns:a16="http://schemas.microsoft.com/office/drawing/2014/main" id="{466590AB-8F31-4A47-9636-381918E0A0AB}"/>
              </a:ext>
            </a:extLst>
          </p:cNvPr>
          <p:cNvSpPr txBox="1"/>
          <p:nvPr/>
        </p:nvSpPr>
        <p:spPr>
          <a:xfrm>
            <a:off x="36886" y="5277511"/>
            <a:ext cx="60116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kiss goodbye?</a:t>
            </a:r>
          </a:p>
        </p:txBody>
      </p:sp>
      <p:sp>
        <p:nvSpPr>
          <p:cNvPr id="50" name="TextBox 59">
            <a:extLst>
              <a:ext uri="{FF2B5EF4-FFF2-40B4-BE49-F238E27FC236}">
                <a16:creationId xmlns:a16="http://schemas.microsoft.com/office/drawing/2014/main" id="{2CD40391-CAAB-4C46-B043-3A1A94F8813B}"/>
              </a:ext>
            </a:extLst>
          </p:cNvPr>
          <p:cNvSpPr txBox="1"/>
          <p:nvPr/>
        </p:nvSpPr>
        <p:spPr>
          <a:xfrm>
            <a:off x="76212" y="5843052"/>
            <a:ext cx="6088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Why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go to the lesson without him?</a:t>
            </a:r>
          </a:p>
        </p:txBody>
      </p:sp>
      <p:sp>
        <p:nvSpPr>
          <p:cNvPr id="53" name="TextBox 21">
            <a:extLst>
              <a:ext uri="{FF2B5EF4-FFF2-40B4-BE49-F238E27FC236}">
                <a16:creationId xmlns:a16="http://schemas.microsoft.com/office/drawing/2014/main" id="{73A1CE56-836D-4010-8033-D5A2FBF2316F}"/>
              </a:ext>
            </a:extLst>
          </p:cNvPr>
          <p:cNvSpPr txBox="1"/>
          <p:nvPr/>
        </p:nvSpPr>
        <p:spPr>
          <a:xfrm>
            <a:off x="6582893" y="2008955"/>
            <a:ext cx="14155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4" name="TextBox 23">
            <a:extLst>
              <a:ext uri="{FF2B5EF4-FFF2-40B4-BE49-F238E27FC236}">
                <a16:creationId xmlns:a16="http://schemas.microsoft.com/office/drawing/2014/main" id="{6B6D02D7-8C94-4B66-9144-89DD48A76001}"/>
              </a:ext>
            </a:extLst>
          </p:cNvPr>
          <p:cNvSpPr txBox="1"/>
          <p:nvPr/>
        </p:nvSpPr>
        <p:spPr>
          <a:xfrm>
            <a:off x="6548029" y="2928309"/>
            <a:ext cx="1828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many?]</a:t>
            </a:r>
          </a:p>
        </p:txBody>
      </p:sp>
      <p:sp>
        <p:nvSpPr>
          <p:cNvPr id="57" name="TextBox 25">
            <a:extLst>
              <a:ext uri="{FF2B5EF4-FFF2-40B4-BE49-F238E27FC236}">
                <a16:creationId xmlns:a16="http://schemas.microsoft.com/office/drawing/2014/main" id="{1270DEF3-4AC0-409A-B56E-1A7A9600D37F}"/>
              </a:ext>
            </a:extLst>
          </p:cNvPr>
          <p:cNvSpPr txBox="1"/>
          <p:nvPr/>
        </p:nvSpPr>
        <p:spPr>
          <a:xfrm>
            <a:off x="6596281" y="2472142"/>
            <a:ext cx="25617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a:t>
            </a:r>
          </a:p>
        </p:txBody>
      </p:sp>
      <p:sp>
        <p:nvSpPr>
          <p:cNvPr id="58" name="TextBox 27">
            <a:extLst>
              <a:ext uri="{FF2B5EF4-FFF2-40B4-BE49-F238E27FC236}">
                <a16:creationId xmlns:a16="http://schemas.microsoft.com/office/drawing/2014/main" id="{9E7F6B3D-7B3C-40EA-9C9D-27ED984292D7}"/>
              </a:ext>
            </a:extLst>
          </p:cNvPr>
          <p:cNvSpPr txBox="1"/>
          <p:nvPr/>
        </p:nvSpPr>
        <p:spPr>
          <a:xfrm>
            <a:off x="6753087" y="4501985"/>
            <a:ext cx="19445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a:t>
            </a:r>
          </a:p>
        </p:txBody>
      </p:sp>
      <p:sp>
        <p:nvSpPr>
          <p:cNvPr id="59" name="TextBox 29">
            <a:extLst>
              <a:ext uri="{FF2B5EF4-FFF2-40B4-BE49-F238E27FC236}">
                <a16:creationId xmlns:a16="http://schemas.microsoft.com/office/drawing/2014/main" id="{12A1E09D-EF37-4F7D-BD6A-5BA54039D0E8}"/>
              </a:ext>
            </a:extLst>
          </p:cNvPr>
          <p:cNvSpPr txBox="1"/>
          <p:nvPr/>
        </p:nvSpPr>
        <p:spPr>
          <a:xfrm>
            <a:off x="6790885" y="5583679"/>
            <a:ext cx="13367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[why?]</a:t>
            </a:r>
          </a:p>
        </p:txBody>
      </p:sp>
      <p:sp>
        <p:nvSpPr>
          <p:cNvPr id="60" name="TextBox 31">
            <a:extLst>
              <a:ext uri="{FF2B5EF4-FFF2-40B4-BE49-F238E27FC236}">
                <a16:creationId xmlns:a16="http://schemas.microsoft.com/office/drawing/2014/main" id="{ACC6134C-0FBB-4431-92BF-27EADF4F2433}"/>
              </a:ext>
            </a:extLst>
          </p:cNvPr>
          <p:cNvSpPr txBox="1"/>
          <p:nvPr/>
        </p:nvSpPr>
        <p:spPr>
          <a:xfrm>
            <a:off x="6629775" y="3492123"/>
            <a:ext cx="19445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a:t>
            </a:r>
          </a:p>
        </p:txBody>
      </p:sp>
      <p:sp>
        <p:nvSpPr>
          <p:cNvPr id="61" name="TextBox 31">
            <a:extLst>
              <a:ext uri="{FF2B5EF4-FFF2-40B4-BE49-F238E27FC236}">
                <a16:creationId xmlns:a16="http://schemas.microsoft.com/office/drawing/2014/main" id="{7DDB50CA-AFFD-45A5-9D4F-091C51C5D3F0}"/>
              </a:ext>
            </a:extLst>
          </p:cNvPr>
          <p:cNvSpPr txBox="1"/>
          <p:nvPr/>
        </p:nvSpPr>
        <p:spPr>
          <a:xfrm>
            <a:off x="6508549" y="4040906"/>
            <a:ext cx="19445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often?]</a:t>
            </a:r>
          </a:p>
        </p:txBody>
      </p:sp>
      <p:sp>
        <p:nvSpPr>
          <p:cNvPr id="62" name="TextBox 27">
            <a:extLst>
              <a:ext uri="{FF2B5EF4-FFF2-40B4-BE49-F238E27FC236}">
                <a16:creationId xmlns:a16="http://schemas.microsoft.com/office/drawing/2014/main" id="{6ACF4295-595D-407C-AFC4-A863173AF724}"/>
              </a:ext>
            </a:extLst>
          </p:cNvPr>
          <p:cNvSpPr txBox="1"/>
          <p:nvPr/>
        </p:nvSpPr>
        <p:spPr>
          <a:xfrm>
            <a:off x="6702718" y="5042832"/>
            <a:ext cx="19445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a:t>
            </a:r>
          </a:p>
        </p:txBody>
      </p:sp>
      <p:sp>
        <p:nvSpPr>
          <p:cNvPr id="100" name="TextBox 99">
            <a:extLst>
              <a:ext uri="{FF2B5EF4-FFF2-40B4-BE49-F238E27FC236}">
                <a16:creationId xmlns:a16="http://schemas.microsoft.com/office/drawing/2014/main" id="{6E09EAB5-9450-4D4C-8B54-931D5444AC69}"/>
              </a:ext>
            </a:extLst>
          </p:cNvPr>
          <p:cNvSpPr txBox="1"/>
          <p:nvPr/>
        </p:nvSpPr>
        <p:spPr>
          <a:xfrm>
            <a:off x="8509014" y="2422991"/>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Germany</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1" name="TextBox 100">
            <a:extLst>
              <a:ext uri="{FF2B5EF4-FFF2-40B4-BE49-F238E27FC236}">
                <a16:creationId xmlns:a16="http://schemas.microsoft.com/office/drawing/2014/main" id="{EFD56C1A-CAFE-4BBE-A47F-39AD7AAA14CF}"/>
              </a:ext>
            </a:extLst>
          </p:cNvPr>
          <p:cNvSpPr txBox="1"/>
          <p:nvPr/>
        </p:nvSpPr>
        <p:spPr>
          <a:xfrm>
            <a:off x="10287886" y="2432888"/>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France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BB8DF537-8E87-4CC6-BB94-7CE8B2A6F530}"/>
              </a:ext>
            </a:extLst>
          </p:cNvPr>
          <p:cNvSpPr txBox="1"/>
          <p:nvPr/>
        </p:nvSpPr>
        <p:spPr>
          <a:xfrm>
            <a:off x="8509014" y="2912812"/>
            <a:ext cx="16859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103" name="TextBox 102">
            <a:extLst>
              <a:ext uri="{FF2B5EF4-FFF2-40B4-BE49-F238E27FC236}">
                <a16:creationId xmlns:a16="http://schemas.microsoft.com/office/drawing/2014/main" id="{708C2856-6338-4BA8-9082-7D19A5DD47E9}"/>
              </a:ext>
            </a:extLst>
          </p:cNvPr>
          <p:cNvSpPr txBox="1"/>
          <p:nvPr/>
        </p:nvSpPr>
        <p:spPr>
          <a:xfrm>
            <a:off x="10274939" y="2912812"/>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4" name="TextBox 103">
            <a:extLst>
              <a:ext uri="{FF2B5EF4-FFF2-40B4-BE49-F238E27FC236}">
                <a16:creationId xmlns:a16="http://schemas.microsoft.com/office/drawing/2014/main" id="{7B3E3FCA-C809-4156-8BCF-BD5032529BA9}"/>
              </a:ext>
            </a:extLst>
          </p:cNvPr>
          <p:cNvSpPr txBox="1"/>
          <p:nvPr/>
        </p:nvSpPr>
        <p:spPr>
          <a:xfrm>
            <a:off x="10213312" y="3491862"/>
            <a:ext cx="18091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the train</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5" name="TextBox 104">
            <a:extLst>
              <a:ext uri="{FF2B5EF4-FFF2-40B4-BE49-F238E27FC236}">
                <a16:creationId xmlns:a16="http://schemas.microsoft.com/office/drawing/2014/main" id="{4F6125E6-7B78-40D5-B9B5-E7A55E34D33D}"/>
              </a:ext>
            </a:extLst>
          </p:cNvPr>
          <p:cNvSpPr txBox="1"/>
          <p:nvPr/>
        </p:nvSpPr>
        <p:spPr>
          <a:xfrm>
            <a:off x="8509014" y="3493473"/>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walked</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6" name="TextBox 105">
            <a:extLst>
              <a:ext uri="{FF2B5EF4-FFF2-40B4-BE49-F238E27FC236}">
                <a16:creationId xmlns:a16="http://schemas.microsoft.com/office/drawing/2014/main" id="{1B1D3739-46CC-48A1-8507-35B01370B7F0}"/>
              </a:ext>
            </a:extLst>
          </p:cNvPr>
          <p:cNvSpPr txBox="1"/>
          <p:nvPr/>
        </p:nvSpPr>
        <p:spPr>
          <a:xfrm>
            <a:off x="8300232" y="4062138"/>
            <a:ext cx="210348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weekend</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7" name="TextBox 106">
            <a:extLst>
              <a:ext uri="{FF2B5EF4-FFF2-40B4-BE49-F238E27FC236}">
                <a16:creationId xmlns:a16="http://schemas.microsoft.com/office/drawing/2014/main" id="{DE05BE31-946E-45F5-AD21-D293228A36B1}"/>
              </a:ext>
            </a:extLst>
          </p:cNvPr>
          <p:cNvSpPr txBox="1"/>
          <p:nvPr/>
        </p:nvSpPr>
        <p:spPr>
          <a:xfrm>
            <a:off x="10322730" y="4054332"/>
            <a:ext cx="18091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month</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8" name="TextBox 107">
            <a:extLst>
              <a:ext uri="{FF2B5EF4-FFF2-40B4-BE49-F238E27FC236}">
                <a16:creationId xmlns:a16="http://schemas.microsoft.com/office/drawing/2014/main" id="{442EC2AE-3723-4E5A-B562-5D77116F4E00}"/>
              </a:ext>
            </a:extLst>
          </p:cNvPr>
          <p:cNvSpPr txBox="1"/>
          <p:nvPr/>
        </p:nvSpPr>
        <p:spPr>
          <a:xfrm>
            <a:off x="8509014" y="4552433"/>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nothing</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9" name="TextBox 108">
            <a:extLst>
              <a:ext uri="{FF2B5EF4-FFF2-40B4-BE49-F238E27FC236}">
                <a16:creationId xmlns:a16="http://schemas.microsoft.com/office/drawing/2014/main" id="{873CDBEF-4628-4E38-8E3D-19152082004A}"/>
              </a:ext>
            </a:extLst>
          </p:cNvPr>
          <p:cNvSpPr txBox="1"/>
          <p:nvPr/>
        </p:nvSpPr>
        <p:spPr>
          <a:xfrm>
            <a:off x="10237024" y="4544626"/>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wrote ideas</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0" name="TextBox 109">
            <a:extLst>
              <a:ext uri="{FF2B5EF4-FFF2-40B4-BE49-F238E27FC236}">
                <a16:creationId xmlns:a16="http://schemas.microsoft.com/office/drawing/2014/main" id="{82352021-D706-4CDC-B60E-5A96C4188763}"/>
              </a:ext>
            </a:extLst>
          </p:cNvPr>
          <p:cNvSpPr txBox="1"/>
          <p:nvPr/>
        </p:nvSpPr>
        <p:spPr>
          <a:xfrm>
            <a:off x="8509014" y="4987820"/>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1" name="TextBox 110">
            <a:extLst>
              <a:ext uri="{FF2B5EF4-FFF2-40B4-BE49-F238E27FC236}">
                <a16:creationId xmlns:a16="http://schemas.microsoft.com/office/drawing/2014/main" id="{E82EF2E7-FAF6-4BD3-B473-AEE17D31E83C}"/>
              </a:ext>
            </a:extLst>
          </p:cNvPr>
          <p:cNvSpPr txBox="1"/>
          <p:nvPr/>
        </p:nvSpPr>
        <p:spPr>
          <a:xfrm>
            <a:off x="10213312" y="5011182"/>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2" name="TextBox 111">
            <a:extLst>
              <a:ext uri="{FF2B5EF4-FFF2-40B4-BE49-F238E27FC236}">
                <a16:creationId xmlns:a16="http://schemas.microsoft.com/office/drawing/2014/main" id="{65EB4848-E6E9-4C71-B255-EDD0947E5BF2}"/>
              </a:ext>
            </a:extLst>
          </p:cNvPr>
          <p:cNvSpPr txBox="1"/>
          <p:nvPr/>
        </p:nvSpPr>
        <p:spPr>
          <a:xfrm>
            <a:off x="8509014" y="5553306"/>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nice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3" name="TextBox 112">
            <a:extLst>
              <a:ext uri="{FF2B5EF4-FFF2-40B4-BE49-F238E27FC236}">
                <a16:creationId xmlns:a16="http://schemas.microsoft.com/office/drawing/2014/main" id="{E8DDD8C8-42E1-4859-803C-8715BFD6F95C}"/>
              </a:ext>
            </a:extLst>
          </p:cNvPr>
          <p:cNvSpPr txBox="1"/>
          <p:nvPr/>
        </p:nvSpPr>
        <p:spPr>
          <a:xfrm>
            <a:off x="10274939" y="5587964"/>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funny</a:t>
            </a:r>
          </a:p>
        </p:txBody>
      </p:sp>
      <p:sp>
        <p:nvSpPr>
          <p:cNvPr id="114" name="TextBox 113">
            <a:extLst>
              <a:ext uri="{FF2B5EF4-FFF2-40B4-BE49-F238E27FC236}">
                <a16:creationId xmlns:a16="http://schemas.microsoft.com/office/drawing/2014/main" id="{E582EAC8-BD74-4BEB-9415-9FEF70F72B6E}"/>
              </a:ext>
            </a:extLst>
          </p:cNvPr>
          <p:cNvSpPr txBox="1"/>
          <p:nvPr/>
        </p:nvSpPr>
        <p:spPr>
          <a:xfrm>
            <a:off x="8509014" y="1976587"/>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June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5" name="TextBox 114">
            <a:extLst>
              <a:ext uri="{FF2B5EF4-FFF2-40B4-BE49-F238E27FC236}">
                <a16:creationId xmlns:a16="http://schemas.microsoft.com/office/drawing/2014/main" id="{CB5AEE2A-E306-4C63-8710-45E13719A394}"/>
              </a:ext>
            </a:extLst>
          </p:cNvPr>
          <p:cNvSpPr txBox="1"/>
          <p:nvPr/>
        </p:nvSpPr>
        <p:spPr>
          <a:xfrm>
            <a:off x="10322730" y="1972542"/>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July</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16" name="Straight Connector 33">
            <a:extLst>
              <a:ext uri="{FF2B5EF4-FFF2-40B4-BE49-F238E27FC236}">
                <a16:creationId xmlns:a16="http://schemas.microsoft.com/office/drawing/2014/main" id="{221B3860-0C34-4A95-9C1E-B6D8BEF1CF80}"/>
              </a:ext>
            </a:extLst>
          </p:cNvPr>
          <p:cNvCxnSpPr>
            <a:cxnSpLocks/>
          </p:cNvCxnSpPr>
          <p:nvPr/>
        </p:nvCxnSpPr>
        <p:spPr>
          <a:xfrm>
            <a:off x="439289" y="2156256"/>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33">
            <a:extLst>
              <a:ext uri="{FF2B5EF4-FFF2-40B4-BE49-F238E27FC236}">
                <a16:creationId xmlns:a16="http://schemas.microsoft.com/office/drawing/2014/main" id="{E58C792F-C849-41DB-B91A-2ED17E69FA54}"/>
              </a:ext>
            </a:extLst>
          </p:cNvPr>
          <p:cNvCxnSpPr>
            <a:cxnSpLocks/>
          </p:cNvCxnSpPr>
          <p:nvPr/>
        </p:nvCxnSpPr>
        <p:spPr>
          <a:xfrm>
            <a:off x="439288" y="2730219"/>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33">
            <a:extLst>
              <a:ext uri="{FF2B5EF4-FFF2-40B4-BE49-F238E27FC236}">
                <a16:creationId xmlns:a16="http://schemas.microsoft.com/office/drawing/2014/main" id="{52D8F747-0646-4252-9EAF-F02B044E61F0}"/>
              </a:ext>
            </a:extLst>
          </p:cNvPr>
          <p:cNvCxnSpPr>
            <a:cxnSpLocks/>
          </p:cNvCxnSpPr>
          <p:nvPr/>
        </p:nvCxnSpPr>
        <p:spPr>
          <a:xfrm>
            <a:off x="406152" y="3305761"/>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33">
            <a:extLst>
              <a:ext uri="{FF2B5EF4-FFF2-40B4-BE49-F238E27FC236}">
                <a16:creationId xmlns:a16="http://schemas.microsoft.com/office/drawing/2014/main" id="{BAC5BB5C-7723-4A90-A630-2168612A444F}"/>
              </a:ext>
            </a:extLst>
          </p:cNvPr>
          <p:cNvCxnSpPr>
            <a:cxnSpLocks/>
          </p:cNvCxnSpPr>
          <p:nvPr/>
        </p:nvCxnSpPr>
        <p:spPr>
          <a:xfrm>
            <a:off x="406152" y="3891972"/>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20" name="Straight Connector 33">
            <a:extLst>
              <a:ext uri="{FF2B5EF4-FFF2-40B4-BE49-F238E27FC236}">
                <a16:creationId xmlns:a16="http://schemas.microsoft.com/office/drawing/2014/main" id="{BE868FB4-1ECA-486A-AA56-2D0D0C1CB1A6}"/>
              </a:ext>
            </a:extLst>
          </p:cNvPr>
          <p:cNvCxnSpPr>
            <a:cxnSpLocks/>
          </p:cNvCxnSpPr>
          <p:nvPr/>
        </p:nvCxnSpPr>
        <p:spPr>
          <a:xfrm>
            <a:off x="406151" y="4764441"/>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21" name="Straight Connector 33">
            <a:extLst>
              <a:ext uri="{FF2B5EF4-FFF2-40B4-BE49-F238E27FC236}">
                <a16:creationId xmlns:a16="http://schemas.microsoft.com/office/drawing/2014/main" id="{A51155F3-A554-4EE3-A3E5-785B6582EDBD}"/>
              </a:ext>
            </a:extLst>
          </p:cNvPr>
          <p:cNvCxnSpPr>
            <a:cxnSpLocks/>
          </p:cNvCxnSpPr>
          <p:nvPr/>
        </p:nvCxnSpPr>
        <p:spPr>
          <a:xfrm>
            <a:off x="439287" y="5316366"/>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22" name="Straight Connector 33">
            <a:extLst>
              <a:ext uri="{FF2B5EF4-FFF2-40B4-BE49-F238E27FC236}">
                <a16:creationId xmlns:a16="http://schemas.microsoft.com/office/drawing/2014/main" id="{87C1524A-5751-4D87-86CB-0BF4A4FAA4D4}"/>
              </a:ext>
            </a:extLst>
          </p:cNvPr>
          <p:cNvCxnSpPr>
            <a:cxnSpLocks/>
          </p:cNvCxnSpPr>
          <p:nvPr/>
        </p:nvCxnSpPr>
        <p:spPr>
          <a:xfrm>
            <a:off x="459843" y="5843052"/>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E08106FD-516F-4FBB-9D78-40F9E4A9B3C7}"/>
              </a:ext>
            </a:extLst>
          </p:cNvPr>
          <p:cNvSpPr txBox="1"/>
          <p:nvPr/>
        </p:nvSpPr>
        <p:spPr>
          <a:xfrm>
            <a:off x="6221480" y="2012206"/>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64" name="TextBox 63">
            <a:extLst>
              <a:ext uri="{FF2B5EF4-FFF2-40B4-BE49-F238E27FC236}">
                <a16:creationId xmlns:a16="http://schemas.microsoft.com/office/drawing/2014/main" id="{C3D4DB8C-A707-4931-98B3-86D4AE8CF8D0}"/>
              </a:ext>
            </a:extLst>
          </p:cNvPr>
          <p:cNvSpPr txBox="1"/>
          <p:nvPr/>
        </p:nvSpPr>
        <p:spPr>
          <a:xfrm>
            <a:off x="6246244" y="2451705"/>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67" name="TextBox 66">
            <a:extLst>
              <a:ext uri="{FF2B5EF4-FFF2-40B4-BE49-F238E27FC236}">
                <a16:creationId xmlns:a16="http://schemas.microsoft.com/office/drawing/2014/main" id="{6CBD5A03-D496-4C8D-B50C-84BD52473048}"/>
              </a:ext>
            </a:extLst>
          </p:cNvPr>
          <p:cNvSpPr txBox="1"/>
          <p:nvPr/>
        </p:nvSpPr>
        <p:spPr>
          <a:xfrm>
            <a:off x="6268343" y="2939618"/>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68" name="TextBox 67">
            <a:extLst>
              <a:ext uri="{FF2B5EF4-FFF2-40B4-BE49-F238E27FC236}">
                <a16:creationId xmlns:a16="http://schemas.microsoft.com/office/drawing/2014/main" id="{ABB6E486-0E8D-4826-AF0B-E52656DBC23E}"/>
              </a:ext>
            </a:extLst>
          </p:cNvPr>
          <p:cNvSpPr txBox="1"/>
          <p:nvPr/>
        </p:nvSpPr>
        <p:spPr>
          <a:xfrm>
            <a:off x="6234322" y="3507251"/>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69" name="TextBox 68">
            <a:extLst>
              <a:ext uri="{FF2B5EF4-FFF2-40B4-BE49-F238E27FC236}">
                <a16:creationId xmlns:a16="http://schemas.microsoft.com/office/drawing/2014/main" id="{61C7C333-DA67-4C71-82CC-65A4CE9CC56A}"/>
              </a:ext>
            </a:extLst>
          </p:cNvPr>
          <p:cNvSpPr txBox="1"/>
          <p:nvPr/>
        </p:nvSpPr>
        <p:spPr>
          <a:xfrm>
            <a:off x="6190069" y="4081758"/>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70" name="TextBox 69">
            <a:extLst>
              <a:ext uri="{FF2B5EF4-FFF2-40B4-BE49-F238E27FC236}">
                <a16:creationId xmlns:a16="http://schemas.microsoft.com/office/drawing/2014/main" id="{619823A9-5BA3-442A-B3BA-F016E2A2667D}"/>
              </a:ext>
            </a:extLst>
          </p:cNvPr>
          <p:cNvSpPr txBox="1"/>
          <p:nvPr/>
        </p:nvSpPr>
        <p:spPr>
          <a:xfrm>
            <a:off x="6218846" y="4525289"/>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71" name="TextBox 70">
            <a:extLst>
              <a:ext uri="{FF2B5EF4-FFF2-40B4-BE49-F238E27FC236}">
                <a16:creationId xmlns:a16="http://schemas.microsoft.com/office/drawing/2014/main" id="{25CBBBCF-8F44-4463-95D2-ABF9218AF0E0}"/>
              </a:ext>
            </a:extLst>
          </p:cNvPr>
          <p:cNvSpPr txBox="1"/>
          <p:nvPr/>
        </p:nvSpPr>
        <p:spPr>
          <a:xfrm>
            <a:off x="6285832" y="5073610"/>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72" name="TextBox 71">
            <a:extLst>
              <a:ext uri="{FF2B5EF4-FFF2-40B4-BE49-F238E27FC236}">
                <a16:creationId xmlns:a16="http://schemas.microsoft.com/office/drawing/2014/main" id="{AA665D44-F80E-47D8-940D-5115B6368416}"/>
              </a:ext>
            </a:extLst>
          </p:cNvPr>
          <p:cNvSpPr txBox="1"/>
          <p:nvPr/>
        </p:nvSpPr>
        <p:spPr>
          <a:xfrm>
            <a:off x="6235385" y="5611488"/>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41541439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2">
            <a:extLst>
              <a:ext uri="{FF2B5EF4-FFF2-40B4-BE49-F238E27FC236}">
                <a16:creationId xmlns:a16="http://schemas.microsoft.com/office/drawing/2014/main" id="{574697B5-94F6-8A45-BF21-F180E2460780}"/>
              </a:ext>
            </a:extLst>
          </p:cNvPr>
          <p:cNvSpPr/>
          <p:nvPr/>
        </p:nvSpPr>
        <p:spPr>
          <a:xfrm>
            <a:off x="72033" y="536764"/>
            <a:ext cx="5967118" cy="5739876"/>
          </a:xfrm>
          <a:prstGeom prst="rect">
            <a:avLst/>
          </a:prstGeom>
          <a:solidFill>
            <a:srgbClr val="FFFA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2E916929-990F-7F44-8E90-6C2F9A2BE70F}"/>
              </a:ext>
            </a:extLst>
          </p:cNvPr>
          <p:cNvSpPr txBox="1">
            <a:spLocks/>
          </p:cNvSpPr>
          <p:nvPr/>
        </p:nvSpPr>
        <p:spPr>
          <a:xfrm>
            <a:off x="72383" y="680571"/>
            <a:ext cx="5744020" cy="3603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Ask your partner these questions.</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3" name="TextBox 7">
            <a:extLst>
              <a:ext uri="{FF2B5EF4-FFF2-40B4-BE49-F238E27FC236}">
                <a16:creationId xmlns:a16="http://schemas.microsoft.com/office/drawing/2014/main" id="{8DC3A518-4E14-3C44-8A84-B5E5C7C93710}"/>
              </a:ext>
            </a:extLst>
          </p:cNvPr>
          <p:cNvSpPr txBox="1"/>
          <p:nvPr/>
        </p:nvSpPr>
        <p:spPr>
          <a:xfrm>
            <a:off x="72033" y="2260989"/>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 a bike tour?</a:t>
            </a:r>
          </a:p>
        </p:txBody>
      </p:sp>
      <p:sp>
        <p:nvSpPr>
          <p:cNvPr id="45" name="Title 2">
            <a:extLst>
              <a:ext uri="{FF2B5EF4-FFF2-40B4-BE49-F238E27FC236}">
                <a16:creationId xmlns:a16="http://schemas.microsoft.com/office/drawing/2014/main" id="{A6DCB872-8CC4-A943-B035-7C944DE75F8C}"/>
              </a:ext>
            </a:extLst>
          </p:cNvPr>
          <p:cNvSpPr txBox="1">
            <a:spLocks/>
          </p:cNvSpPr>
          <p:nvPr/>
        </p:nvSpPr>
        <p:spPr>
          <a:xfrm>
            <a:off x="134796" y="1146016"/>
            <a:ext cx="4387700" cy="4946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Write down the answer.</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6" name="TextBox 6">
            <a:extLst>
              <a:ext uri="{FF2B5EF4-FFF2-40B4-BE49-F238E27FC236}">
                <a16:creationId xmlns:a16="http://schemas.microsoft.com/office/drawing/2014/main" id="{E150F2CC-C803-574B-9220-7DADD99AB06E}"/>
              </a:ext>
            </a:extLst>
          </p:cNvPr>
          <p:cNvSpPr txBox="1"/>
          <p:nvPr/>
        </p:nvSpPr>
        <p:spPr>
          <a:xfrm>
            <a:off x="72033" y="1699565"/>
            <a:ext cx="57554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1.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did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visit the castle?</a:t>
            </a:r>
          </a:p>
        </p:txBody>
      </p:sp>
      <p:sp>
        <p:nvSpPr>
          <p:cNvPr id="47" name="TextBox 56">
            <a:extLst>
              <a:ext uri="{FF2B5EF4-FFF2-40B4-BE49-F238E27FC236}">
                <a16:creationId xmlns:a16="http://schemas.microsoft.com/office/drawing/2014/main" id="{44ACD847-DE5B-1B43-9684-973E8B9EF474}"/>
              </a:ext>
            </a:extLst>
          </p:cNvPr>
          <p:cNvSpPr txBox="1"/>
          <p:nvPr/>
        </p:nvSpPr>
        <p:spPr>
          <a:xfrm>
            <a:off x="72033" y="2822413"/>
            <a:ext cx="59447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many letters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write to her?</a:t>
            </a:r>
          </a:p>
        </p:txBody>
      </p:sp>
      <p:sp>
        <p:nvSpPr>
          <p:cNvPr id="52" name="TextBox 57">
            <a:extLst>
              <a:ext uri="{FF2B5EF4-FFF2-40B4-BE49-F238E27FC236}">
                <a16:creationId xmlns:a16="http://schemas.microsoft.com/office/drawing/2014/main" id="{9F905CD9-F55B-934D-A7AE-CAEA8A266694}"/>
              </a:ext>
            </a:extLst>
          </p:cNvPr>
          <p:cNvSpPr txBox="1"/>
          <p:nvPr/>
        </p:nvSpPr>
        <p:spPr>
          <a:xfrm>
            <a:off x="72033" y="3383837"/>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go to the cinema?</a:t>
            </a:r>
          </a:p>
        </p:txBody>
      </p:sp>
      <p:sp>
        <p:nvSpPr>
          <p:cNvPr id="55" name="TextBox 59">
            <a:extLst>
              <a:ext uri="{FF2B5EF4-FFF2-40B4-BE49-F238E27FC236}">
                <a16:creationId xmlns:a16="http://schemas.microsoft.com/office/drawing/2014/main" id="{231DB558-158F-AE45-9C29-2D704D3DCE06}"/>
              </a:ext>
            </a:extLst>
          </p:cNvPr>
          <p:cNvSpPr txBox="1"/>
          <p:nvPr/>
        </p:nvSpPr>
        <p:spPr>
          <a:xfrm>
            <a:off x="72033" y="4506685"/>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the task?</a:t>
            </a:r>
          </a:p>
        </p:txBody>
      </p:sp>
      <p:sp>
        <p:nvSpPr>
          <p:cNvPr id="56" name="TextBox 58">
            <a:extLst>
              <a:ext uri="{FF2B5EF4-FFF2-40B4-BE49-F238E27FC236}">
                <a16:creationId xmlns:a16="http://schemas.microsoft.com/office/drawing/2014/main" id="{4CE5CCF7-6DBC-6B41-AA45-F2FEE7868F20}"/>
              </a:ext>
            </a:extLst>
          </p:cNvPr>
          <p:cNvSpPr txBox="1"/>
          <p:nvPr/>
        </p:nvSpPr>
        <p:spPr>
          <a:xfrm>
            <a:off x="72033" y="3945261"/>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often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laugh with her?</a:t>
            </a:r>
          </a:p>
        </p:txBody>
      </p:sp>
      <p:sp>
        <p:nvSpPr>
          <p:cNvPr id="65" name="Rectangle 16">
            <a:extLst>
              <a:ext uri="{FF2B5EF4-FFF2-40B4-BE49-F238E27FC236}">
                <a16:creationId xmlns:a16="http://schemas.microsoft.com/office/drawing/2014/main" id="{22EE1D88-6703-6E46-8620-537C07927FC9}"/>
              </a:ext>
            </a:extLst>
          </p:cNvPr>
          <p:cNvSpPr/>
          <p:nvPr/>
        </p:nvSpPr>
        <p:spPr>
          <a:xfrm>
            <a:off x="6110004" y="510904"/>
            <a:ext cx="5972033" cy="5754040"/>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6" name="Title 2">
            <a:extLst>
              <a:ext uri="{FF2B5EF4-FFF2-40B4-BE49-F238E27FC236}">
                <a16:creationId xmlns:a16="http://schemas.microsoft.com/office/drawing/2014/main" id="{779B4066-3AE2-814D-936B-A565E6C8D297}"/>
              </a:ext>
            </a:extLst>
          </p:cNvPr>
          <p:cNvSpPr txBox="1">
            <a:spLocks/>
          </p:cNvSpPr>
          <p:nvPr/>
        </p:nvSpPr>
        <p:spPr>
          <a:xfrm>
            <a:off x="6120477" y="607729"/>
            <a:ext cx="5929426" cy="799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Listen for whether it’s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du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or </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ihr</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and then give the information in German.</a:t>
            </a:r>
            <a:endPar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67" name="TextBox 21">
            <a:extLst>
              <a:ext uri="{FF2B5EF4-FFF2-40B4-BE49-F238E27FC236}">
                <a16:creationId xmlns:a16="http://schemas.microsoft.com/office/drawing/2014/main" id="{82F09F8E-697D-7C48-B601-E17972B871B5}"/>
              </a:ext>
            </a:extLst>
          </p:cNvPr>
          <p:cNvSpPr txBox="1"/>
          <p:nvPr/>
        </p:nvSpPr>
        <p:spPr>
          <a:xfrm>
            <a:off x="7010038" y="1926420"/>
            <a:ext cx="141552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8" name="TextBox 23">
            <a:extLst>
              <a:ext uri="{FF2B5EF4-FFF2-40B4-BE49-F238E27FC236}">
                <a16:creationId xmlns:a16="http://schemas.microsoft.com/office/drawing/2014/main" id="{507593BE-3A78-B74E-9429-4C2EBFCBDE3C}"/>
              </a:ext>
            </a:extLst>
          </p:cNvPr>
          <p:cNvSpPr txBox="1"/>
          <p:nvPr/>
        </p:nvSpPr>
        <p:spPr>
          <a:xfrm>
            <a:off x="6809237" y="3007858"/>
            <a:ext cx="182807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many?]</a:t>
            </a:r>
          </a:p>
        </p:txBody>
      </p:sp>
      <p:sp>
        <p:nvSpPr>
          <p:cNvPr id="69" name="TextBox 25">
            <a:extLst>
              <a:ext uri="{FF2B5EF4-FFF2-40B4-BE49-F238E27FC236}">
                <a16:creationId xmlns:a16="http://schemas.microsoft.com/office/drawing/2014/main" id="{F674CB9E-B0E3-0941-9AD8-0BDA6B4DD421}"/>
              </a:ext>
            </a:extLst>
          </p:cNvPr>
          <p:cNvSpPr txBox="1"/>
          <p:nvPr/>
        </p:nvSpPr>
        <p:spPr>
          <a:xfrm>
            <a:off x="6924066" y="2448591"/>
            <a:ext cx="256171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a:t>
            </a:r>
          </a:p>
        </p:txBody>
      </p:sp>
      <p:sp>
        <p:nvSpPr>
          <p:cNvPr id="70" name="TextBox 27">
            <a:extLst>
              <a:ext uri="{FF2B5EF4-FFF2-40B4-BE49-F238E27FC236}">
                <a16:creationId xmlns:a16="http://schemas.microsoft.com/office/drawing/2014/main" id="{D7E8F9E1-1A9C-8743-8012-240DB6F215BF}"/>
              </a:ext>
            </a:extLst>
          </p:cNvPr>
          <p:cNvSpPr txBox="1"/>
          <p:nvPr/>
        </p:nvSpPr>
        <p:spPr>
          <a:xfrm>
            <a:off x="7010038" y="4602173"/>
            <a:ext cx="19445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a:t>
            </a:r>
          </a:p>
        </p:txBody>
      </p:sp>
      <p:sp>
        <p:nvSpPr>
          <p:cNvPr id="71" name="TextBox 29">
            <a:extLst>
              <a:ext uri="{FF2B5EF4-FFF2-40B4-BE49-F238E27FC236}">
                <a16:creationId xmlns:a16="http://schemas.microsoft.com/office/drawing/2014/main" id="{6707BAA6-20AE-1543-8010-3A63E9C9DB16}"/>
              </a:ext>
            </a:extLst>
          </p:cNvPr>
          <p:cNvSpPr txBox="1"/>
          <p:nvPr/>
        </p:nvSpPr>
        <p:spPr>
          <a:xfrm>
            <a:off x="7019512" y="5651266"/>
            <a:ext cx="13367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[why?]</a:t>
            </a:r>
          </a:p>
        </p:txBody>
      </p:sp>
      <p:sp>
        <p:nvSpPr>
          <p:cNvPr id="72" name="TextBox 31">
            <a:extLst>
              <a:ext uri="{FF2B5EF4-FFF2-40B4-BE49-F238E27FC236}">
                <a16:creationId xmlns:a16="http://schemas.microsoft.com/office/drawing/2014/main" id="{FD5F69C2-95AD-3942-894D-77FCE329782F}"/>
              </a:ext>
            </a:extLst>
          </p:cNvPr>
          <p:cNvSpPr txBox="1"/>
          <p:nvPr/>
        </p:nvSpPr>
        <p:spPr>
          <a:xfrm>
            <a:off x="7068275" y="3489930"/>
            <a:ext cx="19445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a:t>
            </a:r>
          </a:p>
        </p:txBody>
      </p:sp>
      <p:sp>
        <p:nvSpPr>
          <p:cNvPr id="73" name="TextBox 4">
            <a:extLst>
              <a:ext uri="{FF2B5EF4-FFF2-40B4-BE49-F238E27FC236}">
                <a16:creationId xmlns:a16="http://schemas.microsoft.com/office/drawing/2014/main" id="{B2C470F9-CBAA-674A-8910-AEEB4A1CC5CD}"/>
              </a:ext>
            </a:extLst>
          </p:cNvPr>
          <p:cNvSpPr txBox="1"/>
          <p:nvPr/>
        </p:nvSpPr>
        <p:spPr>
          <a:xfrm>
            <a:off x="8678109" y="1357788"/>
            <a:ext cx="18397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‘you’</a:t>
            </a:r>
          </a:p>
        </p:txBody>
      </p:sp>
      <p:sp>
        <p:nvSpPr>
          <p:cNvPr id="74" name="TextBox 30">
            <a:extLst>
              <a:ext uri="{FF2B5EF4-FFF2-40B4-BE49-F238E27FC236}">
                <a16:creationId xmlns:a16="http://schemas.microsoft.com/office/drawing/2014/main" id="{61F90A5B-B983-2B43-95A2-5AD5E7EAFEB3}"/>
              </a:ext>
            </a:extLst>
          </p:cNvPr>
          <p:cNvSpPr txBox="1"/>
          <p:nvPr/>
        </p:nvSpPr>
        <p:spPr>
          <a:xfrm>
            <a:off x="10732242" y="1352638"/>
            <a:ext cx="116554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‘you all’</a:t>
            </a:r>
          </a:p>
        </p:txBody>
      </p:sp>
      <p:sp>
        <p:nvSpPr>
          <p:cNvPr id="2" name="Title 1"/>
          <p:cNvSpPr>
            <a:spLocks noGrp="1"/>
          </p:cNvSpPr>
          <p:nvPr>
            <p:ph type="title"/>
          </p:nvPr>
        </p:nvSpPr>
        <p:spPr>
          <a:xfrm>
            <a:off x="-9293" y="-90614"/>
            <a:ext cx="10515600" cy="915068"/>
          </a:xfrm>
        </p:spPr>
        <p:txBody>
          <a:bodyPr>
            <a:normAutofit/>
          </a:bodyPr>
          <a:lstStyle/>
          <a:p>
            <a:r>
              <a:rPr lang="en-GB" sz="2800" b="1" dirty="0">
                <a:solidFill>
                  <a:srgbClr val="002060"/>
                </a:solidFill>
              </a:rPr>
              <a:t>Person B</a:t>
            </a:r>
          </a:p>
        </p:txBody>
      </p:sp>
      <p:sp>
        <p:nvSpPr>
          <p:cNvPr id="48" name="Rectangle 47"/>
          <p:cNvSpPr/>
          <p:nvPr/>
        </p:nvSpPr>
        <p:spPr>
          <a:xfrm>
            <a:off x="6128274" y="1380126"/>
            <a:ext cx="271699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Partner asks about… </a:t>
            </a: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9" name="TextBox 59">
            <a:extLst>
              <a:ext uri="{FF2B5EF4-FFF2-40B4-BE49-F238E27FC236}">
                <a16:creationId xmlns:a16="http://schemas.microsoft.com/office/drawing/2014/main" id="{466590AB-8F31-4A47-9636-381918E0A0AB}"/>
              </a:ext>
            </a:extLst>
          </p:cNvPr>
          <p:cNvSpPr txBox="1"/>
          <p:nvPr/>
        </p:nvSpPr>
        <p:spPr>
          <a:xfrm>
            <a:off x="72033" y="5068109"/>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whom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study?</a:t>
            </a:r>
          </a:p>
        </p:txBody>
      </p:sp>
      <p:sp>
        <p:nvSpPr>
          <p:cNvPr id="50" name="TextBox 59">
            <a:extLst>
              <a:ext uri="{FF2B5EF4-FFF2-40B4-BE49-F238E27FC236}">
                <a16:creationId xmlns:a16="http://schemas.microsoft.com/office/drawing/2014/main" id="{2CD40391-CAAB-4C46-B043-3A1A94F8813B}"/>
              </a:ext>
            </a:extLst>
          </p:cNvPr>
          <p:cNvSpPr txBox="1"/>
          <p:nvPr/>
        </p:nvSpPr>
        <p:spPr>
          <a:xfrm>
            <a:off x="72033" y="5629535"/>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Why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 the activity?</a:t>
            </a:r>
          </a:p>
        </p:txBody>
      </p:sp>
      <p:sp>
        <p:nvSpPr>
          <p:cNvPr id="37" name="TextBox 31">
            <a:extLst>
              <a:ext uri="{FF2B5EF4-FFF2-40B4-BE49-F238E27FC236}">
                <a16:creationId xmlns:a16="http://schemas.microsoft.com/office/drawing/2014/main" id="{365BEDD1-AA34-4B20-A920-6B725E46F8AE}"/>
              </a:ext>
            </a:extLst>
          </p:cNvPr>
          <p:cNvSpPr txBox="1"/>
          <p:nvPr/>
        </p:nvSpPr>
        <p:spPr>
          <a:xfrm>
            <a:off x="6776466" y="4074951"/>
            <a:ext cx="19445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often?]</a:t>
            </a:r>
          </a:p>
        </p:txBody>
      </p:sp>
      <p:sp>
        <p:nvSpPr>
          <p:cNvPr id="38" name="TextBox 27">
            <a:extLst>
              <a:ext uri="{FF2B5EF4-FFF2-40B4-BE49-F238E27FC236}">
                <a16:creationId xmlns:a16="http://schemas.microsoft.com/office/drawing/2014/main" id="{5975E965-4B91-4D98-BA5D-B6F330A31CA5}"/>
              </a:ext>
            </a:extLst>
          </p:cNvPr>
          <p:cNvSpPr txBox="1"/>
          <p:nvPr/>
        </p:nvSpPr>
        <p:spPr>
          <a:xfrm>
            <a:off x="7010037" y="5200435"/>
            <a:ext cx="19445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a:t>
            </a:r>
          </a:p>
        </p:txBody>
      </p:sp>
      <p:sp>
        <p:nvSpPr>
          <p:cNvPr id="89" name="TextBox 88">
            <a:extLst>
              <a:ext uri="{FF2B5EF4-FFF2-40B4-BE49-F238E27FC236}">
                <a16:creationId xmlns:a16="http://schemas.microsoft.com/office/drawing/2014/main" id="{35EEB439-ACB5-4B12-BC82-9A82B62A9423}"/>
              </a:ext>
            </a:extLst>
          </p:cNvPr>
          <p:cNvSpPr txBox="1"/>
          <p:nvPr/>
        </p:nvSpPr>
        <p:spPr>
          <a:xfrm>
            <a:off x="8748517" y="1932531"/>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yesterday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0" name="TextBox 89">
            <a:extLst>
              <a:ext uri="{FF2B5EF4-FFF2-40B4-BE49-F238E27FC236}">
                <a16:creationId xmlns:a16="http://schemas.microsoft.com/office/drawing/2014/main" id="{CD9784DD-78E5-4940-B5BC-52FCC2F85F86}"/>
              </a:ext>
            </a:extLst>
          </p:cNvPr>
          <p:cNvSpPr txBox="1"/>
          <p:nvPr/>
        </p:nvSpPr>
        <p:spPr>
          <a:xfrm>
            <a:off x="10336006" y="1935026"/>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last month</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1" name="TextBox 90">
            <a:extLst>
              <a:ext uri="{FF2B5EF4-FFF2-40B4-BE49-F238E27FC236}">
                <a16:creationId xmlns:a16="http://schemas.microsoft.com/office/drawing/2014/main" id="{434C87B9-6567-47A9-B428-6552B105B1A4}"/>
              </a:ext>
            </a:extLst>
          </p:cNvPr>
          <p:cNvSpPr txBox="1"/>
          <p:nvPr/>
        </p:nvSpPr>
        <p:spPr>
          <a:xfrm>
            <a:off x="8748517" y="2472714"/>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Germany</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2" name="TextBox 91">
            <a:extLst>
              <a:ext uri="{FF2B5EF4-FFF2-40B4-BE49-F238E27FC236}">
                <a16:creationId xmlns:a16="http://schemas.microsoft.com/office/drawing/2014/main" id="{6F4DC155-68C5-4BF6-84C4-2129884E8517}"/>
              </a:ext>
            </a:extLst>
          </p:cNvPr>
          <p:cNvSpPr txBox="1"/>
          <p:nvPr/>
        </p:nvSpPr>
        <p:spPr>
          <a:xfrm>
            <a:off x="10336006" y="2473737"/>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France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3" name="TextBox 92">
            <a:extLst>
              <a:ext uri="{FF2B5EF4-FFF2-40B4-BE49-F238E27FC236}">
                <a16:creationId xmlns:a16="http://schemas.microsoft.com/office/drawing/2014/main" id="{9245BCC0-9784-4A14-9F75-3BDFECBD920C}"/>
              </a:ext>
            </a:extLst>
          </p:cNvPr>
          <p:cNvSpPr txBox="1"/>
          <p:nvPr/>
        </p:nvSpPr>
        <p:spPr>
          <a:xfrm>
            <a:off x="8748517" y="3012897"/>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4" name="TextBox 93">
            <a:extLst>
              <a:ext uri="{FF2B5EF4-FFF2-40B4-BE49-F238E27FC236}">
                <a16:creationId xmlns:a16="http://schemas.microsoft.com/office/drawing/2014/main" id="{E210A727-2902-43E6-856D-70D4B2130622}"/>
              </a:ext>
            </a:extLst>
          </p:cNvPr>
          <p:cNvSpPr txBox="1"/>
          <p:nvPr/>
        </p:nvSpPr>
        <p:spPr>
          <a:xfrm>
            <a:off x="10336006" y="3012448"/>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5" name="TextBox 94">
            <a:extLst>
              <a:ext uri="{FF2B5EF4-FFF2-40B4-BE49-F238E27FC236}">
                <a16:creationId xmlns:a16="http://schemas.microsoft.com/office/drawing/2014/main" id="{6E29B3C9-D786-4AAE-B2AC-C0109688E290}"/>
              </a:ext>
            </a:extLst>
          </p:cNvPr>
          <p:cNvSpPr txBox="1"/>
          <p:nvPr/>
        </p:nvSpPr>
        <p:spPr>
          <a:xfrm>
            <a:off x="8748517" y="3553080"/>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the bus</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EDBF7AC2-6238-485B-9116-9F7864D11163}"/>
              </a:ext>
            </a:extLst>
          </p:cNvPr>
          <p:cNvSpPr txBox="1"/>
          <p:nvPr/>
        </p:nvSpPr>
        <p:spPr>
          <a:xfrm>
            <a:off x="10336006" y="3551159"/>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the car</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7" name="TextBox 96">
            <a:extLst>
              <a:ext uri="{FF2B5EF4-FFF2-40B4-BE49-F238E27FC236}">
                <a16:creationId xmlns:a16="http://schemas.microsoft.com/office/drawing/2014/main" id="{2B4152B8-DE2C-471F-84BD-0197BCA7467F}"/>
              </a:ext>
            </a:extLst>
          </p:cNvPr>
          <p:cNvSpPr txBox="1"/>
          <p:nvPr/>
        </p:nvSpPr>
        <p:spPr>
          <a:xfrm>
            <a:off x="8748517" y="4093263"/>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day</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8" name="TextBox 97">
            <a:extLst>
              <a:ext uri="{FF2B5EF4-FFF2-40B4-BE49-F238E27FC236}">
                <a16:creationId xmlns:a16="http://schemas.microsoft.com/office/drawing/2014/main" id="{10846E2F-26E8-4C65-983C-1C6D9ECC6E91}"/>
              </a:ext>
            </a:extLst>
          </p:cNvPr>
          <p:cNvSpPr txBox="1"/>
          <p:nvPr/>
        </p:nvSpPr>
        <p:spPr>
          <a:xfrm>
            <a:off x="10336006" y="4089870"/>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week</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9" name="TextBox 98">
            <a:extLst>
              <a:ext uri="{FF2B5EF4-FFF2-40B4-BE49-F238E27FC236}">
                <a16:creationId xmlns:a16="http://schemas.microsoft.com/office/drawing/2014/main" id="{9E1C8223-6750-43A3-978D-815F1C2D2A8E}"/>
              </a:ext>
            </a:extLst>
          </p:cNvPr>
          <p:cNvSpPr txBox="1"/>
          <p:nvPr/>
        </p:nvSpPr>
        <p:spPr>
          <a:xfrm>
            <a:off x="8748517" y="4633446"/>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picture</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0" name="TextBox 99">
            <a:extLst>
              <a:ext uri="{FF2B5EF4-FFF2-40B4-BE49-F238E27FC236}">
                <a16:creationId xmlns:a16="http://schemas.microsoft.com/office/drawing/2014/main" id="{CFA16490-90CD-49B4-82B5-E68D0BC224B1}"/>
              </a:ext>
            </a:extLst>
          </p:cNvPr>
          <p:cNvSpPr txBox="1"/>
          <p:nvPr/>
        </p:nvSpPr>
        <p:spPr>
          <a:xfrm>
            <a:off x="10336006" y="4628581"/>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answer</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1" name="TextBox 100">
            <a:extLst>
              <a:ext uri="{FF2B5EF4-FFF2-40B4-BE49-F238E27FC236}">
                <a16:creationId xmlns:a16="http://schemas.microsoft.com/office/drawing/2014/main" id="{D2818EE4-19BC-453A-8DDE-7C612E9169CD}"/>
              </a:ext>
            </a:extLst>
          </p:cNvPr>
          <p:cNvSpPr txBox="1"/>
          <p:nvPr/>
        </p:nvSpPr>
        <p:spPr>
          <a:xfrm>
            <a:off x="8748517" y="5173629"/>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friend</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A8AF4C7D-825C-4A9C-811F-444C10BD4C5A}"/>
              </a:ext>
            </a:extLst>
          </p:cNvPr>
          <p:cNvSpPr txBox="1"/>
          <p:nvPr/>
        </p:nvSpPr>
        <p:spPr>
          <a:xfrm>
            <a:off x="10336006" y="5167292"/>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my Gran</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3" name="TextBox 102">
            <a:extLst>
              <a:ext uri="{FF2B5EF4-FFF2-40B4-BE49-F238E27FC236}">
                <a16:creationId xmlns:a16="http://schemas.microsoft.com/office/drawing/2014/main" id="{29522BE7-18D6-423D-821F-2ABAE05A4B1E}"/>
              </a:ext>
            </a:extLst>
          </p:cNvPr>
          <p:cNvSpPr txBox="1"/>
          <p:nvPr/>
        </p:nvSpPr>
        <p:spPr>
          <a:xfrm>
            <a:off x="8560495" y="5710735"/>
            <a:ext cx="206196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didn’t do that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4" name="TextBox 103">
            <a:extLst>
              <a:ext uri="{FF2B5EF4-FFF2-40B4-BE49-F238E27FC236}">
                <a16:creationId xmlns:a16="http://schemas.microsoft.com/office/drawing/2014/main" id="{222D7CC1-2475-498F-ABB2-247E2AAEEF3B}"/>
              </a:ext>
            </a:extLst>
          </p:cNvPr>
          <p:cNvSpPr txBox="1"/>
          <p:nvPr/>
        </p:nvSpPr>
        <p:spPr>
          <a:xfrm>
            <a:off x="10336006" y="5706000"/>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forgot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05" name="Straight Connector 33">
            <a:extLst>
              <a:ext uri="{FF2B5EF4-FFF2-40B4-BE49-F238E27FC236}">
                <a16:creationId xmlns:a16="http://schemas.microsoft.com/office/drawing/2014/main" id="{D43F445E-969F-4260-B546-4AC06152D162}"/>
              </a:ext>
            </a:extLst>
          </p:cNvPr>
          <p:cNvCxnSpPr>
            <a:cxnSpLocks/>
          </p:cNvCxnSpPr>
          <p:nvPr/>
        </p:nvCxnSpPr>
        <p:spPr>
          <a:xfrm>
            <a:off x="467864" y="2260989"/>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33">
            <a:extLst>
              <a:ext uri="{FF2B5EF4-FFF2-40B4-BE49-F238E27FC236}">
                <a16:creationId xmlns:a16="http://schemas.microsoft.com/office/drawing/2014/main" id="{B2BF8D27-C40A-4ED5-BB0E-4CCD1266D947}"/>
              </a:ext>
            </a:extLst>
          </p:cNvPr>
          <p:cNvCxnSpPr>
            <a:cxnSpLocks/>
          </p:cNvCxnSpPr>
          <p:nvPr/>
        </p:nvCxnSpPr>
        <p:spPr>
          <a:xfrm>
            <a:off x="467864" y="2895395"/>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33">
            <a:extLst>
              <a:ext uri="{FF2B5EF4-FFF2-40B4-BE49-F238E27FC236}">
                <a16:creationId xmlns:a16="http://schemas.microsoft.com/office/drawing/2014/main" id="{F6CE1844-6E33-4C1C-A1F5-11683D4899EF}"/>
              </a:ext>
            </a:extLst>
          </p:cNvPr>
          <p:cNvCxnSpPr>
            <a:cxnSpLocks/>
          </p:cNvCxnSpPr>
          <p:nvPr/>
        </p:nvCxnSpPr>
        <p:spPr>
          <a:xfrm>
            <a:off x="467864" y="3427351"/>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33">
            <a:extLst>
              <a:ext uri="{FF2B5EF4-FFF2-40B4-BE49-F238E27FC236}">
                <a16:creationId xmlns:a16="http://schemas.microsoft.com/office/drawing/2014/main" id="{753EEE67-E8DB-4F4A-988C-89393DAD8CDE}"/>
              </a:ext>
            </a:extLst>
          </p:cNvPr>
          <p:cNvCxnSpPr>
            <a:cxnSpLocks/>
          </p:cNvCxnSpPr>
          <p:nvPr/>
        </p:nvCxnSpPr>
        <p:spPr>
          <a:xfrm>
            <a:off x="467864" y="3985329"/>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33">
            <a:extLst>
              <a:ext uri="{FF2B5EF4-FFF2-40B4-BE49-F238E27FC236}">
                <a16:creationId xmlns:a16="http://schemas.microsoft.com/office/drawing/2014/main" id="{AC12D8BC-1C63-4691-BAD0-4D8BB5BD36D2}"/>
              </a:ext>
            </a:extLst>
          </p:cNvPr>
          <p:cNvCxnSpPr>
            <a:cxnSpLocks/>
          </p:cNvCxnSpPr>
          <p:nvPr/>
        </p:nvCxnSpPr>
        <p:spPr>
          <a:xfrm>
            <a:off x="467864" y="4519774"/>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33">
            <a:extLst>
              <a:ext uri="{FF2B5EF4-FFF2-40B4-BE49-F238E27FC236}">
                <a16:creationId xmlns:a16="http://schemas.microsoft.com/office/drawing/2014/main" id="{562F3249-3701-4013-A63C-21F4AD9A5B5D}"/>
              </a:ext>
            </a:extLst>
          </p:cNvPr>
          <p:cNvCxnSpPr>
            <a:cxnSpLocks/>
          </p:cNvCxnSpPr>
          <p:nvPr/>
        </p:nvCxnSpPr>
        <p:spPr>
          <a:xfrm>
            <a:off x="467864" y="5071673"/>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33">
            <a:extLst>
              <a:ext uri="{FF2B5EF4-FFF2-40B4-BE49-F238E27FC236}">
                <a16:creationId xmlns:a16="http://schemas.microsoft.com/office/drawing/2014/main" id="{665CE113-BDE1-4393-8882-7E5BA85B851F}"/>
              </a:ext>
            </a:extLst>
          </p:cNvPr>
          <p:cNvCxnSpPr>
            <a:cxnSpLocks/>
          </p:cNvCxnSpPr>
          <p:nvPr/>
        </p:nvCxnSpPr>
        <p:spPr>
          <a:xfrm>
            <a:off x="467864" y="5642624"/>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33">
            <a:extLst>
              <a:ext uri="{FF2B5EF4-FFF2-40B4-BE49-F238E27FC236}">
                <a16:creationId xmlns:a16="http://schemas.microsoft.com/office/drawing/2014/main" id="{471491AC-6AB8-4DBD-A32D-2F8FCF04B77C}"/>
              </a:ext>
            </a:extLst>
          </p:cNvPr>
          <p:cNvCxnSpPr>
            <a:cxnSpLocks/>
          </p:cNvCxnSpPr>
          <p:nvPr/>
        </p:nvCxnSpPr>
        <p:spPr>
          <a:xfrm>
            <a:off x="467864" y="6249458"/>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558FDB2A-F98E-4B67-93FC-284FD336F4A7}"/>
              </a:ext>
            </a:extLst>
          </p:cNvPr>
          <p:cNvSpPr txBox="1"/>
          <p:nvPr/>
        </p:nvSpPr>
        <p:spPr>
          <a:xfrm>
            <a:off x="6260715" y="1907369"/>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53" name="TextBox 52">
            <a:extLst>
              <a:ext uri="{FF2B5EF4-FFF2-40B4-BE49-F238E27FC236}">
                <a16:creationId xmlns:a16="http://schemas.microsoft.com/office/drawing/2014/main" id="{E06F8CE4-2BBE-40BE-A98B-24F79807502C}"/>
              </a:ext>
            </a:extLst>
          </p:cNvPr>
          <p:cNvSpPr txBox="1"/>
          <p:nvPr/>
        </p:nvSpPr>
        <p:spPr>
          <a:xfrm>
            <a:off x="6321103" y="2383973"/>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54" name="TextBox 53">
            <a:extLst>
              <a:ext uri="{FF2B5EF4-FFF2-40B4-BE49-F238E27FC236}">
                <a16:creationId xmlns:a16="http://schemas.microsoft.com/office/drawing/2014/main" id="{C966B91C-44EF-4F5B-AA77-CBFD700C3E71}"/>
              </a:ext>
            </a:extLst>
          </p:cNvPr>
          <p:cNvSpPr txBox="1"/>
          <p:nvPr/>
        </p:nvSpPr>
        <p:spPr>
          <a:xfrm>
            <a:off x="6300747" y="2992053"/>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sp>
        <p:nvSpPr>
          <p:cNvPr id="57" name="TextBox 56">
            <a:extLst>
              <a:ext uri="{FF2B5EF4-FFF2-40B4-BE49-F238E27FC236}">
                <a16:creationId xmlns:a16="http://schemas.microsoft.com/office/drawing/2014/main" id="{DB9D2E7B-C83C-4618-AD03-11EB521B8B6A}"/>
              </a:ext>
            </a:extLst>
          </p:cNvPr>
          <p:cNvSpPr txBox="1"/>
          <p:nvPr/>
        </p:nvSpPr>
        <p:spPr>
          <a:xfrm>
            <a:off x="6348184" y="3575929"/>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58" name="TextBox 57">
            <a:extLst>
              <a:ext uri="{FF2B5EF4-FFF2-40B4-BE49-F238E27FC236}">
                <a16:creationId xmlns:a16="http://schemas.microsoft.com/office/drawing/2014/main" id="{76377612-7EFD-436C-A438-77043973FEBB}"/>
              </a:ext>
            </a:extLst>
          </p:cNvPr>
          <p:cNvSpPr txBox="1"/>
          <p:nvPr/>
        </p:nvSpPr>
        <p:spPr>
          <a:xfrm>
            <a:off x="6267255" y="4085822"/>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59" name="TextBox 58">
            <a:extLst>
              <a:ext uri="{FF2B5EF4-FFF2-40B4-BE49-F238E27FC236}">
                <a16:creationId xmlns:a16="http://schemas.microsoft.com/office/drawing/2014/main" id="{B40304F3-E06E-46A5-850A-D2D6986443AB}"/>
              </a:ext>
            </a:extLst>
          </p:cNvPr>
          <p:cNvSpPr txBox="1"/>
          <p:nvPr/>
        </p:nvSpPr>
        <p:spPr>
          <a:xfrm>
            <a:off x="6321102" y="4608665"/>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sp>
        <p:nvSpPr>
          <p:cNvPr id="60" name="TextBox 59">
            <a:extLst>
              <a:ext uri="{FF2B5EF4-FFF2-40B4-BE49-F238E27FC236}">
                <a16:creationId xmlns:a16="http://schemas.microsoft.com/office/drawing/2014/main" id="{B7926640-AA2F-4BAC-B327-06B0DB352E32}"/>
              </a:ext>
            </a:extLst>
          </p:cNvPr>
          <p:cNvSpPr txBox="1"/>
          <p:nvPr/>
        </p:nvSpPr>
        <p:spPr>
          <a:xfrm>
            <a:off x="6307940" y="5169444"/>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a:t>
            </a:r>
          </a:p>
        </p:txBody>
      </p:sp>
      <p:sp>
        <p:nvSpPr>
          <p:cNvPr id="61" name="TextBox 60">
            <a:extLst>
              <a:ext uri="{FF2B5EF4-FFF2-40B4-BE49-F238E27FC236}">
                <a16:creationId xmlns:a16="http://schemas.microsoft.com/office/drawing/2014/main" id="{9EF99B0B-3DF9-4801-9276-E3CF82B7DEE6}"/>
              </a:ext>
            </a:extLst>
          </p:cNvPr>
          <p:cNvSpPr txBox="1"/>
          <p:nvPr/>
        </p:nvSpPr>
        <p:spPr>
          <a:xfrm>
            <a:off x="6300746" y="5660313"/>
            <a:ext cx="374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a:t>
            </a:r>
            <a:r>
              <a:rPr kumimoji="0" lang="en-GB" sz="18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endParaRPr kumimoji="0" lang="en-GB"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465164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Respuestas</a:t>
            </a:r>
            <a:endParaRPr lang="en-GB" sz="3600" b="1" dirty="0">
              <a:solidFill>
                <a:schemeClr val="bg1"/>
              </a:solidFill>
            </a:endParaRPr>
          </a:p>
        </p:txBody>
      </p:sp>
      <p:sp>
        <p:nvSpPr>
          <p:cNvPr id="18" name="Rectangle 2">
            <a:extLst>
              <a:ext uri="{FF2B5EF4-FFF2-40B4-BE49-F238E27FC236}">
                <a16:creationId xmlns:a16="http://schemas.microsoft.com/office/drawing/2014/main" id="{D386B747-CDA3-264A-9FFF-A5104FBB97F5}"/>
              </a:ext>
            </a:extLst>
          </p:cNvPr>
          <p:cNvSpPr/>
          <p:nvPr/>
        </p:nvSpPr>
        <p:spPr>
          <a:xfrm>
            <a:off x="6111757" y="1055564"/>
            <a:ext cx="5824479" cy="5288086"/>
          </a:xfrm>
          <a:prstGeom prst="rect">
            <a:avLst/>
          </a:prstGeom>
          <a:solidFill>
            <a:srgbClr val="FFFA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itle 2">
            <a:extLst>
              <a:ext uri="{FF2B5EF4-FFF2-40B4-BE49-F238E27FC236}">
                <a16:creationId xmlns:a16="http://schemas.microsoft.com/office/drawing/2014/main" id="{36EA173C-C565-F543-B7FB-814F73F2CC07}"/>
              </a:ext>
            </a:extLst>
          </p:cNvPr>
          <p:cNvSpPr txBox="1">
            <a:spLocks/>
          </p:cNvSpPr>
          <p:nvPr/>
        </p:nvSpPr>
        <p:spPr>
          <a:xfrm>
            <a:off x="6094096" y="1150035"/>
            <a:ext cx="5606714" cy="3059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 B</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9" name="Rectangle 2">
            <a:extLst>
              <a:ext uri="{FF2B5EF4-FFF2-40B4-BE49-F238E27FC236}">
                <a16:creationId xmlns:a16="http://schemas.microsoft.com/office/drawing/2014/main" id="{4C386CB4-326B-DC4A-9DE6-FBB12E20DFF5}"/>
              </a:ext>
            </a:extLst>
          </p:cNvPr>
          <p:cNvSpPr/>
          <p:nvPr/>
        </p:nvSpPr>
        <p:spPr>
          <a:xfrm>
            <a:off x="218249" y="1055564"/>
            <a:ext cx="5711060" cy="5288086"/>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itle 2">
            <a:extLst>
              <a:ext uri="{FF2B5EF4-FFF2-40B4-BE49-F238E27FC236}">
                <a16:creationId xmlns:a16="http://schemas.microsoft.com/office/drawing/2014/main" id="{8C603190-053B-974C-B9CB-F40132C07B45}"/>
              </a:ext>
            </a:extLst>
          </p:cNvPr>
          <p:cNvSpPr txBox="1">
            <a:spLocks/>
          </p:cNvSpPr>
          <p:nvPr/>
        </p:nvSpPr>
        <p:spPr>
          <a:xfrm>
            <a:off x="262904" y="1116990"/>
            <a:ext cx="5497535" cy="302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 A</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54" name="Picture 53" descr="background rectangle">
            <a:extLst>
              <a:ext uri="{FF2B5EF4-FFF2-40B4-BE49-F238E27FC236}">
                <a16:creationId xmlns:a16="http://schemas.microsoft.com/office/drawing/2014/main" id="{E62E6CAF-9569-473C-9213-20B33F0DE7C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541"/>
            <a:ext cx="6807200" cy="869950"/>
          </a:xfrm>
          <a:prstGeom prst="rect">
            <a:avLst/>
          </a:prstGeom>
        </p:spPr>
      </p:pic>
      <p:sp>
        <p:nvSpPr>
          <p:cNvPr id="55" name="TextBox 7">
            <a:extLst>
              <a:ext uri="{FF2B5EF4-FFF2-40B4-BE49-F238E27FC236}">
                <a16:creationId xmlns:a16="http://schemas.microsoft.com/office/drawing/2014/main" id="{47C6A683-4874-42B5-A062-56E480922B72}"/>
              </a:ext>
            </a:extLst>
          </p:cNvPr>
          <p:cNvSpPr txBox="1"/>
          <p:nvPr/>
        </p:nvSpPr>
        <p:spPr>
          <a:xfrm>
            <a:off x="236911" y="1922945"/>
            <a:ext cx="564984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travel in your free time?</a:t>
            </a:r>
          </a:p>
        </p:txBody>
      </p:sp>
      <p:sp>
        <p:nvSpPr>
          <p:cNvPr id="56" name="TextBox 6">
            <a:extLst>
              <a:ext uri="{FF2B5EF4-FFF2-40B4-BE49-F238E27FC236}">
                <a16:creationId xmlns:a16="http://schemas.microsoft.com/office/drawing/2014/main" id="{5C804885-C7C2-4DA0-B626-54F661E1B120}"/>
              </a:ext>
            </a:extLst>
          </p:cNvPr>
          <p:cNvSpPr txBox="1"/>
          <p:nvPr/>
        </p:nvSpPr>
        <p:spPr>
          <a:xfrm>
            <a:off x="236911" y="1357402"/>
            <a:ext cx="56121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1.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did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get that from me?</a:t>
            </a:r>
          </a:p>
        </p:txBody>
      </p:sp>
      <p:sp>
        <p:nvSpPr>
          <p:cNvPr id="57" name="TextBox 56">
            <a:extLst>
              <a:ext uri="{FF2B5EF4-FFF2-40B4-BE49-F238E27FC236}">
                <a16:creationId xmlns:a16="http://schemas.microsoft.com/office/drawing/2014/main" id="{5C2CF5BD-8A1F-4049-9FCA-1104E1373C70}"/>
              </a:ext>
            </a:extLst>
          </p:cNvPr>
          <p:cNvSpPr txBox="1"/>
          <p:nvPr/>
        </p:nvSpPr>
        <p:spPr>
          <a:xfrm>
            <a:off x="236912" y="2488488"/>
            <a:ext cx="56377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many trips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 with him?</a:t>
            </a:r>
          </a:p>
        </p:txBody>
      </p:sp>
      <p:sp>
        <p:nvSpPr>
          <p:cNvPr id="58" name="TextBox 57">
            <a:extLst>
              <a:ext uri="{FF2B5EF4-FFF2-40B4-BE49-F238E27FC236}">
                <a16:creationId xmlns:a16="http://schemas.microsoft.com/office/drawing/2014/main" id="{1EEBF933-2710-4984-9D59-E4CE315F45E8}"/>
              </a:ext>
            </a:extLst>
          </p:cNvPr>
          <p:cNvSpPr txBox="1"/>
          <p:nvPr/>
        </p:nvSpPr>
        <p:spPr>
          <a:xfrm>
            <a:off x="236911" y="3054031"/>
            <a:ext cx="55495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go into town?</a:t>
            </a:r>
          </a:p>
        </p:txBody>
      </p:sp>
      <p:sp>
        <p:nvSpPr>
          <p:cNvPr id="59" name="TextBox 59">
            <a:extLst>
              <a:ext uri="{FF2B5EF4-FFF2-40B4-BE49-F238E27FC236}">
                <a16:creationId xmlns:a16="http://schemas.microsoft.com/office/drawing/2014/main" id="{BF960558-F46F-4B90-92CF-DE2F3BEE3BD4}"/>
              </a:ext>
            </a:extLst>
          </p:cNvPr>
          <p:cNvSpPr txBox="1"/>
          <p:nvPr/>
        </p:nvSpPr>
        <p:spPr>
          <a:xfrm>
            <a:off x="236911" y="4492893"/>
            <a:ext cx="56163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show him?</a:t>
            </a:r>
          </a:p>
        </p:txBody>
      </p:sp>
      <p:sp>
        <p:nvSpPr>
          <p:cNvPr id="60" name="TextBox 58">
            <a:extLst>
              <a:ext uri="{FF2B5EF4-FFF2-40B4-BE49-F238E27FC236}">
                <a16:creationId xmlns:a16="http://schemas.microsoft.com/office/drawing/2014/main" id="{E030550C-5789-4D6F-924E-5857424E3907}"/>
              </a:ext>
            </a:extLst>
          </p:cNvPr>
          <p:cNvSpPr txBox="1"/>
          <p:nvPr/>
        </p:nvSpPr>
        <p:spPr>
          <a:xfrm>
            <a:off x="236911" y="3619574"/>
            <a:ext cx="56114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often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go to the swimming pool with him?</a:t>
            </a:r>
          </a:p>
        </p:txBody>
      </p:sp>
      <p:sp>
        <p:nvSpPr>
          <p:cNvPr id="72" name="TextBox 59">
            <a:extLst>
              <a:ext uri="{FF2B5EF4-FFF2-40B4-BE49-F238E27FC236}">
                <a16:creationId xmlns:a16="http://schemas.microsoft.com/office/drawing/2014/main" id="{1DB7D70E-B03F-419E-9D43-7EF6937F5C97}"/>
              </a:ext>
            </a:extLst>
          </p:cNvPr>
          <p:cNvSpPr txBox="1"/>
          <p:nvPr/>
        </p:nvSpPr>
        <p:spPr>
          <a:xfrm>
            <a:off x="236911" y="5058436"/>
            <a:ext cx="56163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kiss goodbye?</a:t>
            </a:r>
          </a:p>
        </p:txBody>
      </p:sp>
      <p:sp>
        <p:nvSpPr>
          <p:cNvPr id="73" name="TextBox 59">
            <a:extLst>
              <a:ext uri="{FF2B5EF4-FFF2-40B4-BE49-F238E27FC236}">
                <a16:creationId xmlns:a16="http://schemas.microsoft.com/office/drawing/2014/main" id="{1C3A7996-5462-43FD-BBD8-447211013950}"/>
              </a:ext>
            </a:extLst>
          </p:cNvPr>
          <p:cNvSpPr txBox="1"/>
          <p:nvPr/>
        </p:nvSpPr>
        <p:spPr>
          <a:xfrm>
            <a:off x="166082" y="5585348"/>
            <a:ext cx="57206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Why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go to the lesson without him?</a:t>
            </a:r>
          </a:p>
        </p:txBody>
      </p:sp>
      <p:cxnSp>
        <p:nvCxnSpPr>
          <p:cNvPr id="74" name="Straight Connector 33">
            <a:extLst>
              <a:ext uri="{FF2B5EF4-FFF2-40B4-BE49-F238E27FC236}">
                <a16:creationId xmlns:a16="http://schemas.microsoft.com/office/drawing/2014/main" id="{B0AD14AC-2678-4C92-93D2-11D8BC758C36}"/>
              </a:ext>
            </a:extLst>
          </p:cNvPr>
          <p:cNvCxnSpPr>
            <a:cxnSpLocks/>
          </p:cNvCxnSpPr>
          <p:nvPr/>
        </p:nvCxnSpPr>
        <p:spPr>
          <a:xfrm>
            <a:off x="639314" y="1937181"/>
            <a:ext cx="2429778"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33">
            <a:extLst>
              <a:ext uri="{FF2B5EF4-FFF2-40B4-BE49-F238E27FC236}">
                <a16:creationId xmlns:a16="http://schemas.microsoft.com/office/drawing/2014/main" id="{4EDDD155-B0EF-467E-B12D-5B0EA1A1A65C}"/>
              </a:ext>
            </a:extLst>
          </p:cNvPr>
          <p:cNvCxnSpPr>
            <a:cxnSpLocks/>
          </p:cNvCxnSpPr>
          <p:nvPr/>
        </p:nvCxnSpPr>
        <p:spPr>
          <a:xfrm>
            <a:off x="639313" y="2511144"/>
            <a:ext cx="2429778"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33">
            <a:extLst>
              <a:ext uri="{FF2B5EF4-FFF2-40B4-BE49-F238E27FC236}">
                <a16:creationId xmlns:a16="http://schemas.microsoft.com/office/drawing/2014/main" id="{BDDABE4D-0DC1-4795-A13A-0052A0A4A096}"/>
              </a:ext>
            </a:extLst>
          </p:cNvPr>
          <p:cNvCxnSpPr>
            <a:cxnSpLocks/>
          </p:cNvCxnSpPr>
          <p:nvPr/>
        </p:nvCxnSpPr>
        <p:spPr>
          <a:xfrm>
            <a:off x="606177" y="3086686"/>
            <a:ext cx="2429778"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33">
            <a:extLst>
              <a:ext uri="{FF2B5EF4-FFF2-40B4-BE49-F238E27FC236}">
                <a16:creationId xmlns:a16="http://schemas.microsoft.com/office/drawing/2014/main" id="{CC0D7E7A-3AA4-4497-A467-F6E6C90BAF65}"/>
              </a:ext>
            </a:extLst>
          </p:cNvPr>
          <p:cNvCxnSpPr>
            <a:cxnSpLocks/>
          </p:cNvCxnSpPr>
          <p:nvPr/>
        </p:nvCxnSpPr>
        <p:spPr>
          <a:xfrm>
            <a:off x="606177" y="3672897"/>
            <a:ext cx="2429778"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33">
            <a:extLst>
              <a:ext uri="{FF2B5EF4-FFF2-40B4-BE49-F238E27FC236}">
                <a16:creationId xmlns:a16="http://schemas.microsoft.com/office/drawing/2014/main" id="{99AE2ED2-2CE9-4EE1-AD55-9A65E52321A8}"/>
              </a:ext>
            </a:extLst>
          </p:cNvPr>
          <p:cNvCxnSpPr>
            <a:cxnSpLocks/>
          </p:cNvCxnSpPr>
          <p:nvPr/>
        </p:nvCxnSpPr>
        <p:spPr>
          <a:xfrm>
            <a:off x="606176" y="4545366"/>
            <a:ext cx="2429778"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33">
            <a:extLst>
              <a:ext uri="{FF2B5EF4-FFF2-40B4-BE49-F238E27FC236}">
                <a16:creationId xmlns:a16="http://schemas.microsoft.com/office/drawing/2014/main" id="{45598826-7D8C-41B5-B786-5A52A24995DA}"/>
              </a:ext>
            </a:extLst>
          </p:cNvPr>
          <p:cNvCxnSpPr>
            <a:cxnSpLocks/>
          </p:cNvCxnSpPr>
          <p:nvPr/>
        </p:nvCxnSpPr>
        <p:spPr>
          <a:xfrm>
            <a:off x="639312" y="5097291"/>
            <a:ext cx="2429778"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33">
            <a:extLst>
              <a:ext uri="{FF2B5EF4-FFF2-40B4-BE49-F238E27FC236}">
                <a16:creationId xmlns:a16="http://schemas.microsoft.com/office/drawing/2014/main" id="{BE745EA8-C012-49BD-8C18-D1376941ADA3}"/>
              </a:ext>
            </a:extLst>
          </p:cNvPr>
          <p:cNvCxnSpPr>
            <a:cxnSpLocks/>
          </p:cNvCxnSpPr>
          <p:nvPr/>
        </p:nvCxnSpPr>
        <p:spPr>
          <a:xfrm>
            <a:off x="659868" y="5623977"/>
            <a:ext cx="2429778"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81" name="TextBox 7">
            <a:extLst>
              <a:ext uri="{FF2B5EF4-FFF2-40B4-BE49-F238E27FC236}">
                <a16:creationId xmlns:a16="http://schemas.microsoft.com/office/drawing/2014/main" id="{E33ABC1F-79E4-4C75-8DB7-B7A1F5F3A691}"/>
              </a:ext>
            </a:extLst>
          </p:cNvPr>
          <p:cNvSpPr txBox="1"/>
          <p:nvPr/>
        </p:nvSpPr>
        <p:spPr>
          <a:xfrm>
            <a:off x="6139458" y="2060964"/>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Where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 a bike tour?</a:t>
            </a:r>
          </a:p>
        </p:txBody>
      </p:sp>
      <p:sp>
        <p:nvSpPr>
          <p:cNvPr id="82" name="TextBox 6">
            <a:extLst>
              <a:ext uri="{FF2B5EF4-FFF2-40B4-BE49-F238E27FC236}">
                <a16:creationId xmlns:a16="http://schemas.microsoft.com/office/drawing/2014/main" id="{900CB731-9498-43BC-B386-73C01CB3324E}"/>
              </a:ext>
            </a:extLst>
          </p:cNvPr>
          <p:cNvSpPr txBox="1"/>
          <p:nvPr/>
        </p:nvSpPr>
        <p:spPr>
          <a:xfrm>
            <a:off x="6139458" y="1499540"/>
            <a:ext cx="57554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1. </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When did </a:t>
            </a: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visit the castle?</a:t>
            </a:r>
          </a:p>
        </p:txBody>
      </p:sp>
      <p:sp>
        <p:nvSpPr>
          <p:cNvPr id="83" name="TextBox 56">
            <a:extLst>
              <a:ext uri="{FF2B5EF4-FFF2-40B4-BE49-F238E27FC236}">
                <a16:creationId xmlns:a16="http://schemas.microsoft.com/office/drawing/2014/main" id="{D8C862C1-EE88-4FEC-88D0-C7C16DFD3D5E}"/>
              </a:ext>
            </a:extLst>
          </p:cNvPr>
          <p:cNvSpPr txBox="1"/>
          <p:nvPr/>
        </p:nvSpPr>
        <p:spPr>
          <a:xfrm>
            <a:off x="6139458" y="2622388"/>
            <a:ext cx="59447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many letters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write to her?</a:t>
            </a:r>
          </a:p>
        </p:txBody>
      </p:sp>
      <p:sp>
        <p:nvSpPr>
          <p:cNvPr id="84" name="TextBox 57">
            <a:extLst>
              <a:ext uri="{FF2B5EF4-FFF2-40B4-BE49-F238E27FC236}">
                <a16:creationId xmlns:a16="http://schemas.microsoft.com/office/drawing/2014/main" id="{8066C755-7E47-4ACF-BADA-252452914151}"/>
              </a:ext>
            </a:extLst>
          </p:cNvPr>
          <p:cNvSpPr txBox="1"/>
          <p:nvPr/>
        </p:nvSpPr>
        <p:spPr>
          <a:xfrm>
            <a:off x="6139458" y="3183812"/>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go to the cinema?</a:t>
            </a:r>
          </a:p>
        </p:txBody>
      </p:sp>
      <p:sp>
        <p:nvSpPr>
          <p:cNvPr id="85" name="TextBox 59">
            <a:extLst>
              <a:ext uri="{FF2B5EF4-FFF2-40B4-BE49-F238E27FC236}">
                <a16:creationId xmlns:a16="http://schemas.microsoft.com/office/drawing/2014/main" id="{A7CB3072-7D74-4B4C-8BE4-EE71BCF1EA5C}"/>
              </a:ext>
            </a:extLst>
          </p:cNvPr>
          <p:cNvSpPr txBox="1"/>
          <p:nvPr/>
        </p:nvSpPr>
        <p:spPr>
          <a:xfrm>
            <a:off x="6139458" y="4306660"/>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fo</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 the task?</a:t>
            </a:r>
          </a:p>
        </p:txBody>
      </p:sp>
      <p:sp>
        <p:nvSpPr>
          <p:cNvPr id="86" name="TextBox 58">
            <a:extLst>
              <a:ext uri="{FF2B5EF4-FFF2-40B4-BE49-F238E27FC236}">
                <a16:creationId xmlns:a16="http://schemas.microsoft.com/office/drawing/2014/main" id="{8EBFC95D-AE22-4B92-9FFC-08783FAF554C}"/>
              </a:ext>
            </a:extLst>
          </p:cNvPr>
          <p:cNvSpPr txBox="1"/>
          <p:nvPr/>
        </p:nvSpPr>
        <p:spPr>
          <a:xfrm>
            <a:off x="6139458" y="3745236"/>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 often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laugh with her?</a:t>
            </a:r>
          </a:p>
        </p:txBody>
      </p:sp>
      <p:sp>
        <p:nvSpPr>
          <p:cNvPr id="87" name="TextBox 59">
            <a:extLst>
              <a:ext uri="{FF2B5EF4-FFF2-40B4-BE49-F238E27FC236}">
                <a16:creationId xmlns:a16="http://schemas.microsoft.com/office/drawing/2014/main" id="{AA0222CA-A2E0-4E54-BD34-6AA12026110D}"/>
              </a:ext>
            </a:extLst>
          </p:cNvPr>
          <p:cNvSpPr txBox="1"/>
          <p:nvPr/>
        </p:nvSpPr>
        <p:spPr>
          <a:xfrm>
            <a:off x="6139458" y="4868084"/>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whom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study?</a:t>
            </a:r>
          </a:p>
        </p:txBody>
      </p:sp>
      <p:sp>
        <p:nvSpPr>
          <p:cNvPr id="88" name="TextBox 59">
            <a:extLst>
              <a:ext uri="{FF2B5EF4-FFF2-40B4-BE49-F238E27FC236}">
                <a16:creationId xmlns:a16="http://schemas.microsoft.com/office/drawing/2014/main" id="{7E631037-2EC4-416B-939D-1243051C4F8C}"/>
              </a:ext>
            </a:extLst>
          </p:cNvPr>
          <p:cNvSpPr txBox="1"/>
          <p:nvPr/>
        </p:nvSpPr>
        <p:spPr>
          <a:xfrm>
            <a:off x="6139458" y="5429510"/>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Why did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all</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do the activity?</a:t>
            </a:r>
          </a:p>
        </p:txBody>
      </p:sp>
      <p:cxnSp>
        <p:nvCxnSpPr>
          <p:cNvPr id="89" name="Straight Connector 33">
            <a:extLst>
              <a:ext uri="{FF2B5EF4-FFF2-40B4-BE49-F238E27FC236}">
                <a16:creationId xmlns:a16="http://schemas.microsoft.com/office/drawing/2014/main" id="{5C479378-0E43-49F8-BAF0-2EC889B64A13}"/>
              </a:ext>
            </a:extLst>
          </p:cNvPr>
          <p:cNvCxnSpPr>
            <a:cxnSpLocks/>
          </p:cNvCxnSpPr>
          <p:nvPr/>
        </p:nvCxnSpPr>
        <p:spPr>
          <a:xfrm>
            <a:off x="6535289" y="2123030"/>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33">
            <a:extLst>
              <a:ext uri="{FF2B5EF4-FFF2-40B4-BE49-F238E27FC236}">
                <a16:creationId xmlns:a16="http://schemas.microsoft.com/office/drawing/2014/main" id="{EB452C5D-DC76-4F43-B339-345CABF8D437}"/>
              </a:ext>
            </a:extLst>
          </p:cNvPr>
          <p:cNvCxnSpPr>
            <a:cxnSpLocks/>
          </p:cNvCxnSpPr>
          <p:nvPr/>
        </p:nvCxnSpPr>
        <p:spPr>
          <a:xfrm>
            <a:off x="6535289" y="2695370"/>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33">
            <a:extLst>
              <a:ext uri="{FF2B5EF4-FFF2-40B4-BE49-F238E27FC236}">
                <a16:creationId xmlns:a16="http://schemas.microsoft.com/office/drawing/2014/main" id="{E43244CB-4539-41DC-AABD-44E3A8593BD8}"/>
              </a:ext>
            </a:extLst>
          </p:cNvPr>
          <p:cNvCxnSpPr>
            <a:cxnSpLocks/>
          </p:cNvCxnSpPr>
          <p:nvPr/>
        </p:nvCxnSpPr>
        <p:spPr>
          <a:xfrm>
            <a:off x="6535289" y="3227326"/>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33">
            <a:extLst>
              <a:ext uri="{FF2B5EF4-FFF2-40B4-BE49-F238E27FC236}">
                <a16:creationId xmlns:a16="http://schemas.microsoft.com/office/drawing/2014/main" id="{072327F5-08A7-4BEF-BC0B-BC759AC505F8}"/>
              </a:ext>
            </a:extLst>
          </p:cNvPr>
          <p:cNvCxnSpPr>
            <a:cxnSpLocks/>
          </p:cNvCxnSpPr>
          <p:nvPr/>
        </p:nvCxnSpPr>
        <p:spPr>
          <a:xfrm>
            <a:off x="6535289" y="3785304"/>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33">
            <a:extLst>
              <a:ext uri="{FF2B5EF4-FFF2-40B4-BE49-F238E27FC236}">
                <a16:creationId xmlns:a16="http://schemas.microsoft.com/office/drawing/2014/main" id="{4B1519D6-6292-4C9C-BEB1-A2C4B346D8E6}"/>
              </a:ext>
            </a:extLst>
          </p:cNvPr>
          <p:cNvCxnSpPr>
            <a:cxnSpLocks/>
          </p:cNvCxnSpPr>
          <p:nvPr/>
        </p:nvCxnSpPr>
        <p:spPr>
          <a:xfrm>
            <a:off x="6535289" y="4319749"/>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33">
            <a:extLst>
              <a:ext uri="{FF2B5EF4-FFF2-40B4-BE49-F238E27FC236}">
                <a16:creationId xmlns:a16="http://schemas.microsoft.com/office/drawing/2014/main" id="{70EEEFB0-3B5D-427A-9472-3F5BF5B90724}"/>
              </a:ext>
            </a:extLst>
          </p:cNvPr>
          <p:cNvCxnSpPr>
            <a:cxnSpLocks/>
          </p:cNvCxnSpPr>
          <p:nvPr/>
        </p:nvCxnSpPr>
        <p:spPr>
          <a:xfrm>
            <a:off x="6535289" y="4871648"/>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33">
            <a:extLst>
              <a:ext uri="{FF2B5EF4-FFF2-40B4-BE49-F238E27FC236}">
                <a16:creationId xmlns:a16="http://schemas.microsoft.com/office/drawing/2014/main" id="{C46F7C43-1F68-48DF-9C90-FC18BE3A1DAE}"/>
              </a:ext>
            </a:extLst>
          </p:cNvPr>
          <p:cNvCxnSpPr>
            <a:cxnSpLocks/>
          </p:cNvCxnSpPr>
          <p:nvPr/>
        </p:nvCxnSpPr>
        <p:spPr>
          <a:xfrm>
            <a:off x="6535289" y="5442599"/>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2267E90F-8436-4597-B8C1-180E151854A8}"/>
              </a:ext>
            </a:extLst>
          </p:cNvPr>
          <p:cNvSpPr txBox="1"/>
          <p:nvPr/>
        </p:nvSpPr>
        <p:spPr>
          <a:xfrm>
            <a:off x="458211" y="1625708"/>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yesterday</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8" name="TextBox 97">
            <a:extLst>
              <a:ext uri="{FF2B5EF4-FFF2-40B4-BE49-F238E27FC236}">
                <a16:creationId xmlns:a16="http://schemas.microsoft.com/office/drawing/2014/main" id="{1E9DFA6B-567B-4474-ABC4-815E7C2D39D7}"/>
              </a:ext>
            </a:extLst>
          </p:cNvPr>
          <p:cNvSpPr txBox="1"/>
          <p:nvPr/>
        </p:nvSpPr>
        <p:spPr>
          <a:xfrm>
            <a:off x="374935" y="2193304"/>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France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9" name="TextBox 98">
            <a:extLst>
              <a:ext uri="{FF2B5EF4-FFF2-40B4-BE49-F238E27FC236}">
                <a16:creationId xmlns:a16="http://schemas.microsoft.com/office/drawing/2014/main" id="{84048B16-0956-4C1D-800D-B985E4A4B318}"/>
              </a:ext>
            </a:extLst>
          </p:cNvPr>
          <p:cNvSpPr txBox="1"/>
          <p:nvPr/>
        </p:nvSpPr>
        <p:spPr>
          <a:xfrm>
            <a:off x="-71665" y="2750503"/>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10</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0" name="TextBox 99">
            <a:extLst>
              <a:ext uri="{FF2B5EF4-FFF2-40B4-BE49-F238E27FC236}">
                <a16:creationId xmlns:a16="http://schemas.microsoft.com/office/drawing/2014/main" id="{9F443CE9-DC1D-4AED-A879-EA83E42CF3AC}"/>
              </a:ext>
            </a:extLst>
          </p:cNvPr>
          <p:cNvSpPr txBox="1"/>
          <p:nvPr/>
        </p:nvSpPr>
        <p:spPr>
          <a:xfrm>
            <a:off x="507567" y="3329492"/>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the car</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1" name="TextBox 100">
            <a:extLst>
              <a:ext uri="{FF2B5EF4-FFF2-40B4-BE49-F238E27FC236}">
                <a16:creationId xmlns:a16="http://schemas.microsoft.com/office/drawing/2014/main" id="{C95810F2-38F2-47EC-BB39-BC3EA559CE3F}"/>
              </a:ext>
            </a:extLst>
          </p:cNvPr>
          <p:cNvSpPr txBox="1"/>
          <p:nvPr/>
        </p:nvSpPr>
        <p:spPr>
          <a:xfrm>
            <a:off x="458211" y="4212309"/>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day</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E29DA989-2B55-4708-9C58-7882774289C1}"/>
              </a:ext>
            </a:extLst>
          </p:cNvPr>
          <p:cNvSpPr txBox="1"/>
          <p:nvPr/>
        </p:nvSpPr>
        <p:spPr>
          <a:xfrm>
            <a:off x="458212" y="4767279"/>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answer</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3" name="TextBox 102">
            <a:extLst>
              <a:ext uri="{FF2B5EF4-FFF2-40B4-BE49-F238E27FC236}">
                <a16:creationId xmlns:a16="http://schemas.microsoft.com/office/drawing/2014/main" id="{D6FAACF7-6FEC-4329-A47A-B8F577B92B95}"/>
              </a:ext>
            </a:extLst>
          </p:cNvPr>
          <p:cNvSpPr txBox="1"/>
          <p:nvPr/>
        </p:nvSpPr>
        <p:spPr>
          <a:xfrm>
            <a:off x="507567" y="5304764"/>
            <a:ext cx="20809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(male) friend</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4" name="TextBox 103">
            <a:extLst>
              <a:ext uri="{FF2B5EF4-FFF2-40B4-BE49-F238E27FC236}">
                <a16:creationId xmlns:a16="http://schemas.microsoft.com/office/drawing/2014/main" id="{A907C3FF-58E1-4633-B923-DEBA745AB8FD}"/>
              </a:ext>
            </a:extLst>
          </p:cNvPr>
          <p:cNvSpPr txBox="1"/>
          <p:nvPr/>
        </p:nvSpPr>
        <p:spPr>
          <a:xfrm>
            <a:off x="507567" y="5861699"/>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forgot</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05" name="Straight Connector 33">
            <a:extLst>
              <a:ext uri="{FF2B5EF4-FFF2-40B4-BE49-F238E27FC236}">
                <a16:creationId xmlns:a16="http://schemas.microsoft.com/office/drawing/2014/main" id="{A97EAE03-AD20-447A-B677-7FCA246F2F06}"/>
              </a:ext>
            </a:extLst>
          </p:cNvPr>
          <p:cNvCxnSpPr>
            <a:cxnSpLocks/>
          </p:cNvCxnSpPr>
          <p:nvPr/>
        </p:nvCxnSpPr>
        <p:spPr>
          <a:xfrm>
            <a:off x="845971" y="6181582"/>
            <a:ext cx="2429778"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33">
            <a:extLst>
              <a:ext uri="{FF2B5EF4-FFF2-40B4-BE49-F238E27FC236}">
                <a16:creationId xmlns:a16="http://schemas.microsoft.com/office/drawing/2014/main" id="{44E085F9-FCE5-4984-843A-A7A081765A91}"/>
              </a:ext>
            </a:extLst>
          </p:cNvPr>
          <p:cNvCxnSpPr>
            <a:cxnSpLocks/>
          </p:cNvCxnSpPr>
          <p:nvPr/>
        </p:nvCxnSpPr>
        <p:spPr>
          <a:xfrm>
            <a:off x="6566870" y="6071652"/>
            <a:ext cx="2429778"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F181DFAB-576D-4BD2-BFAE-9B5FE2A723CA}"/>
              </a:ext>
            </a:extLst>
          </p:cNvPr>
          <p:cNvSpPr txBox="1"/>
          <p:nvPr/>
        </p:nvSpPr>
        <p:spPr>
          <a:xfrm>
            <a:off x="6270491" y="2380115"/>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France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6" name="TextBox 115">
            <a:extLst>
              <a:ext uri="{FF2B5EF4-FFF2-40B4-BE49-F238E27FC236}">
                <a16:creationId xmlns:a16="http://schemas.microsoft.com/office/drawing/2014/main" id="{44502B01-B766-4C28-A143-46C3F0D77B70}"/>
              </a:ext>
            </a:extLst>
          </p:cNvPr>
          <p:cNvSpPr txBox="1"/>
          <p:nvPr/>
        </p:nvSpPr>
        <p:spPr>
          <a:xfrm>
            <a:off x="5804095" y="2885677"/>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7" name="TextBox 116">
            <a:extLst>
              <a:ext uri="{FF2B5EF4-FFF2-40B4-BE49-F238E27FC236}">
                <a16:creationId xmlns:a16="http://schemas.microsoft.com/office/drawing/2014/main" id="{38F8D47F-6EDC-4B98-B99D-F43CDD4E0FE9}"/>
              </a:ext>
            </a:extLst>
          </p:cNvPr>
          <p:cNvSpPr txBox="1"/>
          <p:nvPr/>
        </p:nvSpPr>
        <p:spPr>
          <a:xfrm>
            <a:off x="6424790" y="3466474"/>
            <a:ext cx="18091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with the train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8" name="TextBox 117">
            <a:extLst>
              <a:ext uri="{FF2B5EF4-FFF2-40B4-BE49-F238E27FC236}">
                <a16:creationId xmlns:a16="http://schemas.microsoft.com/office/drawing/2014/main" id="{AFF4ECCF-C450-4A9B-A738-2E9E9FB2A3EB}"/>
              </a:ext>
            </a:extLst>
          </p:cNvPr>
          <p:cNvSpPr txBox="1"/>
          <p:nvPr/>
        </p:nvSpPr>
        <p:spPr>
          <a:xfrm>
            <a:off x="6387326" y="3997911"/>
            <a:ext cx="219189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every weekend</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9" name="TextBox 118">
            <a:extLst>
              <a:ext uri="{FF2B5EF4-FFF2-40B4-BE49-F238E27FC236}">
                <a16:creationId xmlns:a16="http://schemas.microsoft.com/office/drawing/2014/main" id="{E3890512-4F19-4A69-B01B-B976EDEBCC72}"/>
              </a:ext>
            </a:extLst>
          </p:cNvPr>
          <p:cNvSpPr txBox="1"/>
          <p:nvPr/>
        </p:nvSpPr>
        <p:spPr>
          <a:xfrm>
            <a:off x="6121797" y="4553871"/>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nothing</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0" name="TextBox 119">
            <a:extLst>
              <a:ext uri="{FF2B5EF4-FFF2-40B4-BE49-F238E27FC236}">
                <a16:creationId xmlns:a16="http://schemas.microsoft.com/office/drawing/2014/main" id="{A46299FC-953B-45C6-8CAD-911F7CDBAA96}"/>
              </a:ext>
            </a:extLst>
          </p:cNvPr>
          <p:cNvSpPr txBox="1"/>
          <p:nvPr/>
        </p:nvSpPr>
        <p:spPr>
          <a:xfrm>
            <a:off x="5946970" y="5113681"/>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1" name="TextBox 120">
            <a:extLst>
              <a:ext uri="{FF2B5EF4-FFF2-40B4-BE49-F238E27FC236}">
                <a16:creationId xmlns:a16="http://schemas.microsoft.com/office/drawing/2014/main" id="{B7A1D52A-BECF-4AAB-A971-C8011D6D7AA7}"/>
              </a:ext>
            </a:extLst>
          </p:cNvPr>
          <p:cNvSpPr txBox="1"/>
          <p:nvPr/>
        </p:nvSpPr>
        <p:spPr>
          <a:xfrm>
            <a:off x="6080244" y="5754578"/>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funny</a:t>
            </a:r>
          </a:p>
        </p:txBody>
      </p:sp>
      <p:sp>
        <p:nvSpPr>
          <p:cNvPr id="122" name="TextBox 121">
            <a:extLst>
              <a:ext uri="{FF2B5EF4-FFF2-40B4-BE49-F238E27FC236}">
                <a16:creationId xmlns:a16="http://schemas.microsoft.com/office/drawing/2014/main" id="{63BD7023-5468-4066-A9C2-DE062DDA2EBD}"/>
              </a:ext>
            </a:extLst>
          </p:cNvPr>
          <p:cNvSpPr txBox="1"/>
          <p:nvPr/>
        </p:nvSpPr>
        <p:spPr>
          <a:xfrm>
            <a:off x="6165864" y="1776562"/>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June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B0685DB-F2D6-4527-9A1D-D084C093D62E}"/>
              </a:ext>
            </a:extLst>
          </p:cNvPr>
          <p:cNvSpPr txBox="1"/>
          <p:nvPr/>
        </p:nvSpPr>
        <p:spPr>
          <a:xfrm>
            <a:off x="82286" y="190500"/>
            <a:ext cx="456414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9236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Respuestas</a:t>
            </a:r>
            <a:endParaRPr lang="en-GB" sz="3600" b="1" dirty="0">
              <a:solidFill>
                <a:schemeClr val="bg1"/>
              </a:solidFill>
            </a:endParaRPr>
          </a:p>
        </p:txBody>
      </p:sp>
      <p:sp>
        <p:nvSpPr>
          <p:cNvPr id="18" name="Rectangle 2">
            <a:extLst>
              <a:ext uri="{FF2B5EF4-FFF2-40B4-BE49-F238E27FC236}">
                <a16:creationId xmlns:a16="http://schemas.microsoft.com/office/drawing/2014/main" id="{D386B747-CDA3-264A-9FFF-A5104FBB97F5}"/>
              </a:ext>
            </a:extLst>
          </p:cNvPr>
          <p:cNvSpPr/>
          <p:nvPr/>
        </p:nvSpPr>
        <p:spPr>
          <a:xfrm>
            <a:off x="6111757" y="1055564"/>
            <a:ext cx="5824479" cy="5288086"/>
          </a:xfrm>
          <a:prstGeom prst="rect">
            <a:avLst/>
          </a:prstGeom>
          <a:solidFill>
            <a:srgbClr val="FFFA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itle 2">
            <a:extLst>
              <a:ext uri="{FF2B5EF4-FFF2-40B4-BE49-F238E27FC236}">
                <a16:creationId xmlns:a16="http://schemas.microsoft.com/office/drawing/2014/main" id="{36EA173C-C565-F543-B7FB-814F73F2CC07}"/>
              </a:ext>
            </a:extLst>
          </p:cNvPr>
          <p:cNvSpPr txBox="1">
            <a:spLocks/>
          </p:cNvSpPr>
          <p:nvPr/>
        </p:nvSpPr>
        <p:spPr>
          <a:xfrm>
            <a:off x="6094096" y="1150035"/>
            <a:ext cx="5606714" cy="3059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 B</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9" name="Rectangle 2">
            <a:extLst>
              <a:ext uri="{FF2B5EF4-FFF2-40B4-BE49-F238E27FC236}">
                <a16:creationId xmlns:a16="http://schemas.microsoft.com/office/drawing/2014/main" id="{4C386CB4-326B-DC4A-9DE6-FBB12E20DFF5}"/>
              </a:ext>
            </a:extLst>
          </p:cNvPr>
          <p:cNvSpPr/>
          <p:nvPr/>
        </p:nvSpPr>
        <p:spPr>
          <a:xfrm>
            <a:off x="218249" y="1055564"/>
            <a:ext cx="5711060" cy="5288086"/>
          </a:xfrm>
          <a:prstGeom prst="rect">
            <a:avLst/>
          </a:prstGeom>
          <a:solidFill>
            <a:srgbClr val="EBEFF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Title 2">
            <a:extLst>
              <a:ext uri="{FF2B5EF4-FFF2-40B4-BE49-F238E27FC236}">
                <a16:creationId xmlns:a16="http://schemas.microsoft.com/office/drawing/2014/main" id="{8C603190-053B-974C-B9CB-F40132C07B45}"/>
              </a:ext>
            </a:extLst>
          </p:cNvPr>
          <p:cNvSpPr txBox="1">
            <a:spLocks/>
          </p:cNvSpPr>
          <p:nvPr/>
        </p:nvSpPr>
        <p:spPr>
          <a:xfrm>
            <a:off x="262904" y="1116990"/>
            <a:ext cx="5497535" cy="3027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20000"/>
              </a:lnSpc>
              <a:spcBef>
                <a:spcPct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Person A</a:t>
            </a:r>
            <a:endParaRPr kumimoji="0" lang="en-US" sz="22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54" name="Picture 53" descr="background rectangle">
            <a:extLst>
              <a:ext uri="{FF2B5EF4-FFF2-40B4-BE49-F238E27FC236}">
                <a16:creationId xmlns:a16="http://schemas.microsoft.com/office/drawing/2014/main" id="{E62E6CAF-9569-473C-9213-20B33F0DE7C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3541"/>
            <a:ext cx="6807200" cy="869950"/>
          </a:xfrm>
          <a:prstGeom prst="rect">
            <a:avLst/>
          </a:prstGeom>
        </p:spPr>
      </p:pic>
      <p:sp>
        <p:nvSpPr>
          <p:cNvPr id="55" name="TextBox 7">
            <a:extLst>
              <a:ext uri="{FF2B5EF4-FFF2-40B4-BE49-F238E27FC236}">
                <a16:creationId xmlns:a16="http://schemas.microsoft.com/office/drawing/2014/main" id="{47C6A683-4874-42B5-A062-56E480922B72}"/>
              </a:ext>
            </a:extLst>
          </p:cNvPr>
          <p:cNvSpPr txBox="1"/>
          <p:nvPr/>
        </p:nvSpPr>
        <p:spPr>
          <a:xfrm>
            <a:off x="236911" y="1922945"/>
            <a:ext cx="56498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Wohin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seid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zusammen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der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Freizeit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gefahren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6" name="TextBox 6">
            <a:extLst>
              <a:ext uri="{FF2B5EF4-FFF2-40B4-BE49-F238E27FC236}">
                <a16:creationId xmlns:a16="http://schemas.microsoft.com/office/drawing/2014/main" id="{5C804885-C7C2-4DA0-B626-54F661E1B120}"/>
              </a:ext>
            </a:extLst>
          </p:cNvPr>
          <p:cNvSpPr txBox="1"/>
          <p:nvPr/>
        </p:nvSpPr>
        <p:spPr>
          <a:xfrm>
            <a:off x="236911" y="1357402"/>
            <a:ext cx="561211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1.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Wann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 hast du das von mir </a:t>
            </a:r>
            <a:r>
              <a:rPr kumimoji="0" lang="en-GB" sz="2000" b="0" i="0" u="none" strike="noStrike" kern="1200" cap="none" spc="0" normalizeH="0" baseline="0" noProof="0" dirty="0" err="1">
                <a:ln>
                  <a:noFill/>
                </a:ln>
                <a:solidFill>
                  <a:srgbClr val="002060"/>
                </a:solidFill>
                <a:effectLst/>
                <a:uLnTx/>
                <a:uFillTx/>
                <a:latin typeface="Century Gothic" panose="020F0302020204030204"/>
                <a:ea typeface="+mn-ea"/>
                <a:cs typeface="+mn-cs"/>
              </a:rPr>
              <a:t>bekommen</a:t>
            </a:r>
            <a:r>
              <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rPr>
              <a:t>?</a:t>
            </a:r>
          </a:p>
        </p:txBody>
      </p:sp>
      <p:sp>
        <p:nvSpPr>
          <p:cNvPr id="57" name="TextBox 56">
            <a:extLst>
              <a:ext uri="{FF2B5EF4-FFF2-40B4-BE49-F238E27FC236}">
                <a16:creationId xmlns:a16="http://schemas.microsoft.com/office/drawing/2014/main" id="{5C2CF5BD-8A1F-4049-9FCA-1104E1373C70}"/>
              </a:ext>
            </a:extLst>
          </p:cNvPr>
          <p:cNvSpPr txBox="1"/>
          <p:nvPr/>
        </p:nvSpPr>
        <p:spPr>
          <a:xfrm>
            <a:off x="236912" y="2488488"/>
            <a:ext cx="563774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Wie viele Ausflüge hast du mit ihm gemacht?</a:t>
            </a:r>
            <a:b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1EEBF933-2710-4984-9D59-E4CE315F45E8}"/>
              </a:ext>
            </a:extLst>
          </p:cNvPr>
          <p:cNvSpPr txBox="1"/>
          <p:nvPr/>
        </p:nvSpPr>
        <p:spPr>
          <a:xfrm>
            <a:off x="236911" y="3054031"/>
            <a:ext cx="55495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seid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in die Stadt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gefahren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9" name="TextBox 59">
            <a:extLst>
              <a:ext uri="{FF2B5EF4-FFF2-40B4-BE49-F238E27FC236}">
                <a16:creationId xmlns:a16="http://schemas.microsoft.com/office/drawing/2014/main" id="{BF960558-F46F-4B90-92CF-DE2F3BEE3BD4}"/>
              </a:ext>
            </a:extLst>
          </p:cNvPr>
          <p:cNvSpPr txBox="1"/>
          <p:nvPr/>
        </p:nvSpPr>
        <p:spPr>
          <a:xfrm>
            <a:off x="236911" y="4492893"/>
            <a:ext cx="56163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Was habt ihr ihm gezeigt?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0" name="TextBox 58">
            <a:extLst>
              <a:ext uri="{FF2B5EF4-FFF2-40B4-BE49-F238E27FC236}">
                <a16:creationId xmlns:a16="http://schemas.microsoft.com/office/drawing/2014/main" id="{E030550C-5789-4D6F-924E-5857424E3907}"/>
              </a:ext>
            </a:extLst>
          </p:cNvPr>
          <p:cNvSpPr txBox="1"/>
          <p:nvPr/>
        </p:nvSpPr>
        <p:spPr>
          <a:xfrm>
            <a:off x="236911" y="3619574"/>
            <a:ext cx="561143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Wie oft bist du mit ihm ins Schwimmbad gegangen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72" name="TextBox 59">
            <a:extLst>
              <a:ext uri="{FF2B5EF4-FFF2-40B4-BE49-F238E27FC236}">
                <a16:creationId xmlns:a16="http://schemas.microsoft.com/office/drawing/2014/main" id="{1DB7D70E-B03F-419E-9D43-7EF6937F5C97}"/>
              </a:ext>
            </a:extLst>
          </p:cNvPr>
          <p:cNvSpPr txBox="1"/>
          <p:nvPr/>
        </p:nvSpPr>
        <p:spPr>
          <a:xfrm>
            <a:off x="236911" y="5058436"/>
            <a:ext cx="561630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Wen hast du zum Abschied geküsst?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3" name="TextBox 59">
            <a:extLst>
              <a:ext uri="{FF2B5EF4-FFF2-40B4-BE49-F238E27FC236}">
                <a16:creationId xmlns:a16="http://schemas.microsoft.com/office/drawing/2014/main" id="{1C3A7996-5462-43FD-BBD8-447211013950}"/>
              </a:ext>
            </a:extLst>
          </p:cNvPr>
          <p:cNvSpPr txBox="1"/>
          <p:nvPr/>
        </p:nvSpPr>
        <p:spPr>
          <a:xfrm>
            <a:off x="166082" y="5585348"/>
            <a:ext cx="572067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Warum seid ihr ohne ihn in den Unterricht gegangen?</a:t>
            </a:r>
            <a:b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74" name="Straight Connector 33">
            <a:extLst>
              <a:ext uri="{FF2B5EF4-FFF2-40B4-BE49-F238E27FC236}">
                <a16:creationId xmlns:a16="http://schemas.microsoft.com/office/drawing/2014/main" id="{B0AD14AC-2678-4C92-93D2-11D8BC758C36}"/>
              </a:ext>
            </a:extLst>
          </p:cNvPr>
          <p:cNvCxnSpPr>
            <a:cxnSpLocks/>
          </p:cNvCxnSpPr>
          <p:nvPr/>
        </p:nvCxnSpPr>
        <p:spPr>
          <a:xfrm>
            <a:off x="639314" y="1937181"/>
            <a:ext cx="2429778"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33">
            <a:extLst>
              <a:ext uri="{FF2B5EF4-FFF2-40B4-BE49-F238E27FC236}">
                <a16:creationId xmlns:a16="http://schemas.microsoft.com/office/drawing/2014/main" id="{4EDDD155-B0EF-467E-B12D-5B0EA1A1A65C}"/>
              </a:ext>
            </a:extLst>
          </p:cNvPr>
          <p:cNvCxnSpPr>
            <a:cxnSpLocks/>
          </p:cNvCxnSpPr>
          <p:nvPr/>
        </p:nvCxnSpPr>
        <p:spPr>
          <a:xfrm>
            <a:off x="639313" y="2511144"/>
            <a:ext cx="2429778"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33">
            <a:extLst>
              <a:ext uri="{FF2B5EF4-FFF2-40B4-BE49-F238E27FC236}">
                <a16:creationId xmlns:a16="http://schemas.microsoft.com/office/drawing/2014/main" id="{BDDABE4D-0DC1-4795-A13A-0052A0A4A096}"/>
              </a:ext>
            </a:extLst>
          </p:cNvPr>
          <p:cNvCxnSpPr>
            <a:cxnSpLocks/>
          </p:cNvCxnSpPr>
          <p:nvPr/>
        </p:nvCxnSpPr>
        <p:spPr>
          <a:xfrm>
            <a:off x="606177" y="3086686"/>
            <a:ext cx="2429778"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33">
            <a:extLst>
              <a:ext uri="{FF2B5EF4-FFF2-40B4-BE49-F238E27FC236}">
                <a16:creationId xmlns:a16="http://schemas.microsoft.com/office/drawing/2014/main" id="{CC0D7E7A-3AA4-4497-A467-F6E6C90BAF65}"/>
              </a:ext>
            </a:extLst>
          </p:cNvPr>
          <p:cNvCxnSpPr>
            <a:cxnSpLocks/>
          </p:cNvCxnSpPr>
          <p:nvPr/>
        </p:nvCxnSpPr>
        <p:spPr>
          <a:xfrm>
            <a:off x="606177" y="3672897"/>
            <a:ext cx="2429778"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33">
            <a:extLst>
              <a:ext uri="{FF2B5EF4-FFF2-40B4-BE49-F238E27FC236}">
                <a16:creationId xmlns:a16="http://schemas.microsoft.com/office/drawing/2014/main" id="{99AE2ED2-2CE9-4EE1-AD55-9A65E52321A8}"/>
              </a:ext>
            </a:extLst>
          </p:cNvPr>
          <p:cNvCxnSpPr>
            <a:cxnSpLocks/>
          </p:cNvCxnSpPr>
          <p:nvPr/>
        </p:nvCxnSpPr>
        <p:spPr>
          <a:xfrm>
            <a:off x="606176" y="4545366"/>
            <a:ext cx="2429778"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33">
            <a:extLst>
              <a:ext uri="{FF2B5EF4-FFF2-40B4-BE49-F238E27FC236}">
                <a16:creationId xmlns:a16="http://schemas.microsoft.com/office/drawing/2014/main" id="{45598826-7D8C-41B5-B786-5A52A24995DA}"/>
              </a:ext>
            </a:extLst>
          </p:cNvPr>
          <p:cNvCxnSpPr>
            <a:cxnSpLocks/>
          </p:cNvCxnSpPr>
          <p:nvPr/>
        </p:nvCxnSpPr>
        <p:spPr>
          <a:xfrm>
            <a:off x="639312" y="5097291"/>
            <a:ext cx="2429778"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33">
            <a:extLst>
              <a:ext uri="{FF2B5EF4-FFF2-40B4-BE49-F238E27FC236}">
                <a16:creationId xmlns:a16="http://schemas.microsoft.com/office/drawing/2014/main" id="{BE745EA8-C012-49BD-8C18-D1376941ADA3}"/>
              </a:ext>
            </a:extLst>
          </p:cNvPr>
          <p:cNvCxnSpPr>
            <a:cxnSpLocks/>
          </p:cNvCxnSpPr>
          <p:nvPr/>
        </p:nvCxnSpPr>
        <p:spPr>
          <a:xfrm>
            <a:off x="659868" y="5623977"/>
            <a:ext cx="2429778"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81" name="TextBox 7">
            <a:extLst>
              <a:ext uri="{FF2B5EF4-FFF2-40B4-BE49-F238E27FC236}">
                <a16:creationId xmlns:a16="http://schemas.microsoft.com/office/drawing/2014/main" id="{E33ABC1F-79E4-4C75-8DB7-B7A1F5F3A691}"/>
              </a:ext>
            </a:extLst>
          </p:cNvPr>
          <p:cNvSpPr txBox="1"/>
          <p:nvPr/>
        </p:nvSpPr>
        <p:spPr>
          <a:xfrm>
            <a:off x="6139458" y="2060964"/>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Wo habt ihr eine Radtour gemacht?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2" name="TextBox 6">
            <a:extLst>
              <a:ext uri="{FF2B5EF4-FFF2-40B4-BE49-F238E27FC236}">
                <a16:creationId xmlns:a16="http://schemas.microsoft.com/office/drawing/2014/main" id="{900CB731-9498-43BC-B386-73C01CB3324E}"/>
              </a:ext>
            </a:extLst>
          </p:cNvPr>
          <p:cNvSpPr txBox="1"/>
          <p:nvPr/>
        </p:nvSpPr>
        <p:spPr>
          <a:xfrm>
            <a:off x="6139458" y="1499540"/>
            <a:ext cx="575549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F0302020204030204"/>
                <a:ea typeface="+mn-ea"/>
                <a:cs typeface="+mn-cs"/>
              </a:rPr>
              <a:t>1. </a:t>
            </a:r>
            <a:r>
              <a:rPr kumimoji="0" lang="de-DE" sz="2000" b="0" i="0" u="none" strike="noStrike" kern="1200" cap="none" spc="0" normalizeH="0" baseline="0" noProof="0" dirty="0">
                <a:ln>
                  <a:noFill/>
                </a:ln>
                <a:solidFill>
                  <a:srgbClr val="002060"/>
                </a:solidFill>
                <a:effectLst/>
                <a:uLnTx/>
                <a:uFillTx/>
                <a:latin typeface="Century Gothic" panose="020F0302020204030204"/>
                <a:ea typeface="+mn-ea"/>
                <a:cs typeface="+mn-cs"/>
              </a:rPr>
              <a:t>Wann hast du das Schloss besucht? </a:t>
            </a:r>
            <a:endParaRPr kumimoji="0" lang="en-GB" sz="20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83" name="TextBox 56">
            <a:extLst>
              <a:ext uri="{FF2B5EF4-FFF2-40B4-BE49-F238E27FC236}">
                <a16:creationId xmlns:a16="http://schemas.microsoft.com/office/drawing/2014/main" id="{D8C862C1-EE88-4FEC-88D0-C7C16DFD3D5E}"/>
              </a:ext>
            </a:extLst>
          </p:cNvPr>
          <p:cNvSpPr txBox="1"/>
          <p:nvPr/>
        </p:nvSpPr>
        <p:spPr>
          <a:xfrm>
            <a:off x="6139458" y="2622388"/>
            <a:ext cx="59447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Wie viele Briefe hast du ihr geschrieben?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4" name="TextBox 57">
            <a:extLst>
              <a:ext uri="{FF2B5EF4-FFF2-40B4-BE49-F238E27FC236}">
                <a16:creationId xmlns:a16="http://schemas.microsoft.com/office/drawing/2014/main" id="{8066C755-7E47-4ACF-BADA-252452914151}"/>
              </a:ext>
            </a:extLst>
          </p:cNvPr>
          <p:cNvSpPr txBox="1"/>
          <p:nvPr/>
        </p:nvSpPr>
        <p:spPr>
          <a:xfrm>
            <a:off x="6139458" y="3183812"/>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seid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ihr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zum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Kino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gekommen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85" name="TextBox 59">
            <a:extLst>
              <a:ext uri="{FF2B5EF4-FFF2-40B4-BE49-F238E27FC236}">
                <a16:creationId xmlns:a16="http://schemas.microsoft.com/office/drawing/2014/main" id="{A7CB3072-7D74-4B4C-8BE4-EE71BCF1EA5C}"/>
              </a:ext>
            </a:extLst>
          </p:cNvPr>
          <p:cNvSpPr txBox="1"/>
          <p:nvPr/>
        </p:nvSpPr>
        <p:spPr>
          <a:xfrm>
            <a:off x="6139458" y="4306660"/>
            <a:ext cx="623542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Was hast du für die Aufgabe getan*?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6" name="TextBox 58">
            <a:extLst>
              <a:ext uri="{FF2B5EF4-FFF2-40B4-BE49-F238E27FC236}">
                <a16:creationId xmlns:a16="http://schemas.microsoft.com/office/drawing/2014/main" id="{8EBFC95D-AE22-4B92-9FFC-08783FAF554C}"/>
              </a:ext>
            </a:extLst>
          </p:cNvPr>
          <p:cNvSpPr txBox="1"/>
          <p:nvPr/>
        </p:nvSpPr>
        <p:spPr>
          <a:xfrm>
            <a:off x="6139458" y="3745236"/>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Wie oft hast du mit ihr gelacht?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7" name="TextBox 59">
            <a:extLst>
              <a:ext uri="{FF2B5EF4-FFF2-40B4-BE49-F238E27FC236}">
                <a16:creationId xmlns:a16="http://schemas.microsoft.com/office/drawing/2014/main" id="{AA0222CA-A2E0-4E54-BD34-6AA12026110D}"/>
              </a:ext>
            </a:extLst>
          </p:cNvPr>
          <p:cNvSpPr txBox="1"/>
          <p:nvPr/>
        </p:nvSpPr>
        <p:spPr>
          <a:xfrm>
            <a:off x="6139458" y="4868084"/>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Mit wem habt ihr gelernt?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8" name="TextBox 59">
            <a:extLst>
              <a:ext uri="{FF2B5EF4-FFF2-40B4-BE49-F238E27FC236}">
                <a16:creationId xmlns:a16="http://schemas.microsoft.com/office/drawing/2014/main" id="{7E631037-2EC4-416B-939D-1243051C4F8C}"/>
              </a:ext>
            </a:extLst>
          </p:cNvPr>
          <p:cNvSpPr txBox="1"/>
          <p:nvPr/>
        </p:nvSpPr>
        <p:spPr>
          <a:xfrm>
            <a:off x="6139458" y="5429510"/>
            <a:ext cx="594014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 </a:t>
            </a:r>
            <a:r>
              <a:rPr kumimoji="0" lang="de-DE"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Warum habt ihr die Aktivität gemacht?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cxnSp>
        <p:nvCxnSpPr>
          <p:cNvPr id="89" name="Straight Connector 33">
            <a:extLst>
              <a:ext uri="{FF2B5EF4-FFF2-40B4-BE49-F238E27FC236}">
                <a16:creationId xmlns:a16="http://schemas.microsoft.com/office/drawing/2014/main" id="{5C479378-0E43-49F8-BAF0-2EC889B64A13}"/>
              </a:ext>
            </a:extLst>
          </p:cNvPr>
          <p:cNvCxnSpPr>
            <a:cxnSpLocks/>
          </p:cNvCxnSpPr>
          <p:nvPr/>
        </p:nvCxnSpPr>
        <p:spPr>
          <a:xfrm>
            <a:off x="6535289" y="2123030"/>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90" name="Straight Connector 33">
            <a:extLst>
              <a:ext uri="{FF2B5EF4-FFF2-40B4-BE49-F238E27FC236}">
                <a16:creationId xmlns:a16="http://schemas.microsoft.com/office/drawing/2014/main" id="{EB452C5D-DC76-4F43-B339-345CABF8D437}"/>
              </a:ext>
            </a:extLst>
          </p:cNvPr>
          <p:cNvCxnSpPr>
            <a:cxnSpLocks/>
          </p:cNvCxnSpPr>
          <p:nvPr/>
        </p:nvCxnSpPr>
        <p:spPr>
          <a:xfrm>
            <a:off x="6535289" y="2695370"/>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91" name="Straight Connector 33">
            <a:extLst>
              <a:ext uri="{FF2B5EF4-FFF2-40B4-BE49-F238E27FC236}">
                <a16:creationId xmlns:a16="http://schemas.microsoft.com/office/drawing/2014/main" id="{E43244CB-4539-41DC-AABD-44E3A8593BD8}"/>
              </a:ext>
            </a:extLst>
          </p:cNvPr>
          <p:cNvCxnSpPr>
            <a:cxnSpLocks/>
          </p:cNvCxnSpPr>
          <p:nvPr/>
        </p:nvCxnSpPr>
        <p:spPr>
          <a:xfrm>
            <a:off x="6535289" y="3227326"/>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92" name="Straight Connector 33">
            <a:extLst>
              <a:ext uri="{FF2B5EF4-FFF2-40B4-BE49-F238E27FC236}">
                <a16:creationId xmlns:a16="http://schemas.microsoft.com/office/drawing/2014/main" id="{072327F5-08A7-4BEF-BC0B-BC759AC505F8}"/>
              </a:ext>
            </a:extLst>
          </p:cNvPr>
          <p:cNvCxnSpPr>
            <a:cxnSpLocks/>
          </p:cNvCxnSpPr>
          <p:nvPr/>
        </p:nvCxnSpPr>
        <p:spPr>
          <a:xfrm>
            <a:off x="6535289" y="3785304"/>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93" name="Straight Connector 33">
            <a:extLst>
              <a:ext uri="{FF2B5EF4-FFF2-40B4-BE49-F238E27FC236}">
                <a16:creationId xmlns:a16="http://schemas.microsoft.com/office/drawing/2014/main" id="{4B1519D6-6292-4C9C-BEB1-A2C4B346D8E6}"/>
              </a:ext>
            </a:extLst>
          </p:cNvPr>
          <p:cNvCxnSpPr>
            <a:cxnSpLocks/>
          </p:cNvCxnSpPr>
          <p:nvPr/>
        </p:nvCxnSpPr>
        <p:spPr>
          <a:xfrm>
            <a:off x="6535289" y="4319749"/>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94" name="Straight Connector 33">
            <a:extLst>
              <a:ext uri="{FF2B5EF4-FFF2-40B4-BE49-F238E27FC236}">
                <a16:creationId xmlns:a16="http://schemas.microsoft.com/office/drawing/2014/main" id="{70EEEFB0-3B5D-427A-9472-3F5BF5B90724}"/>
              </a:ext>
            </a:extLst>
          </p:cNvPr>
          <p:cNvCxnSpPr>
            <a:cxnSpLocks/>
          </p:cNvCxnSpPr>
          <p:nvPr/>
        </p:nvCxnSpPr>
        <p:spPr>
          <a:xfrm>
            <a:off x="6535289" y="4871648"/>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95" name="Straight Connector 33">
            <a:extLst>
              <a:ext uri="{FF2B5EF4-FFF2-40B4-BE49-F238E27FC236}">
                <a16:creationId xmlns:a16="http://schemas.microsoft.com/office/drawing/2014/main" id="{C46F7C43-1F68-48DF-9C90-FC18BE3A1DAE}"/>
              </a:ext>
            </a:extLst>
          </p:cNvPr>
          <p:cNvCxnSpPr>
            <a:cxnSpLocks/>
          </p:cNvCxnSpPr>
          <p:nvPr/>
        </p:nvCxnSpPr>
        <p:spPr>
          <a:xfrm>
            <a:off x="6535289" y="5442599"/>
            <a:ext cx="2600807"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2267E90F-8436-4597-B8C1-180E151854A8}"/>
              </a:ext>
            </a:extLst>
          </p:cNvPr>
          <p:cNvSpPr txBox="1"/>
          <p:nvPr/>
        </p:nvSpPr>
        <p:spPr>
          <a:xfrm>
            <a:off x="215632" y="1611933"/>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gestern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8" name="TextBox 97">
            <a:extLst>
              <a:ext uri="{FF2B5EF4-FFF2-40B4-BE49-F238E27FC236}">
                <a16:creationId xmlns:a16="http://schemas.microsoft.com/office/drawing/2014/main" id="{1E9DFA6B-567B-4474-ABC4-815E7C2D39D7}"/>
              </a:ext>
            </a:extLst>
          </p:cNvPr>
          <p:cNvSpPr txBox="1"/>
          <p:nvPr/>
        </p:nvSpPr>
        <p:spPr>
          <a:xfrm>
            <a:off x="1769656" y="2155575"/>
            <a:ext cx="228326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Frankreich</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9" name="TextBox 98">
            <a:extLst>
              <a:ext uri="{FF2B5EF4-FFF2-40B4-BE49-F238E27FC236}">
                <a16:creationId xmlns:a16="http://schemas.microsoft.com/office/drawing/2014/main" id="{84048B16-0956-4C1D-800D-B985E4A4B318}"/>
              </a:ext>
            </a:extLst>
          </p:cNvPr>
          <p:cNvSpPr txBox="1"/>
          <p:nvPr/>
        </p:nvSpPr>
        <p:spPr>
          <a:xfrm>
            <a:off x="1570210" y="2751253"/>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zehn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0" name="TextBox 99">
            <a:extLst>
              <a:ext uri="{FF2B5EF4-FFF2-40B4-BE49-F238E27FC236}">
                <a16:creationId xmlns:a16="http://schemas.microsoft.com/office/drawing/2014/main" id="{9F443CE9-DC1D-4AED-A879-EA83E42CF3AC}"/>
              </a:ext>
            </a:extLst>
          </p:cNvPr>
          <p:cNvSpPr txBox="1"/>
          <p:nvPr/>
        </p:nvSpPr>
        <p:spPr>
          <a:xfrm>
            <a:off x="723563" y="3363038"/>
            <a:ext cx="22183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Auto</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1" name="TextBox 100">
            <a:extLst>
              <a:ext uri="{FF2B5EF4-FFF2-40B4-BE49-F238E27FC236}">
                <a16:creationId xmlns:a16="http://schemas.microsoft.com/office/drawing/2014/main" id="{C95810F2-38F2-47EC-BB39-BC3EA559CE3F}"/>
              </a:ext>
            </a:extLst>
          </p:cNvPr>
          <p:cNvSpPr txBox="1"/>
          <p:nvPr/>
        </p:nvSpPr>
        <p:spPr>
          <a:xfrm>
            <a:off x="458213" y="4185115"/>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Tag</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2" name="TextBox 101">
            <a:extLst>
              <a:ext uri="{FF2B5EF4-FFF2-40B4-BE49-F238E27FC236}">
                <a16:creationId xmlns:a16="http://schemas.microsoft.com/office/drawing/2014/main" id="{E29DA989-2B55-4708-9C58-7882774289C1}"/>
              </a:ext>
            </a:extLst>
          </p:cNvPr>
          <p:cNvSpPr txBox="1"/>
          <p:nvPr/>
        </p:nvSpPr>
        <p:spPr>
          <a:xfrm>
            <a:off x="458212" y="4767279"/>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Antwort</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3" name="TextBox 102">
            <a:extLst>
              <a:ext uri="{FF2B5EF4-FFF2-40B4-BE49-F238E27FC236}">
                <a16:creationId xmlns:a16="http://schemas.microsoft.com/office/drawing/2014/main" id="{D6FAACF7-6FEC-4329-A47A-B8F577B92B95}"/>
              </a:ext>
            </a:extLst>
          </p:cNvPr>
          <p:cNvSpPr txBox="1"/>
          <p:nvPr/>
        </p:nvSpPr>
        <p:spPr>
          <a:xfrm>
            <a:off x="236911" y="5276341"/>
            <a:ext cx="201562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Freund</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4" name="TextBox 103">
            <a:extLst>
              <a:ext uri="{FF2B5EF4-FFF2-40B4-BE49-F238E27FC236}">
                <a16:creationId xmlns:a16="http://schemas.microsoft.com/office/drawing/2014/main" id="{A907C3FF-58E1-4633-B923-DEBA745AB8FD}"/>
              </a:ext>
            </a:extLst>
          </p:cNvPr>
          <p:cNvSpPr txBox="1"/>
          <p:nvPr/>
        </p:nvSpPr>
        <p:spPr>
          <a:xfrm>
            <a:off x="1633494" y="5869941"/>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vergessen</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105" name="Straight Connector 33">
            <a:extLst>
              <a:ext uri="{FF2B5EF4-FFF2-40B4-BE49-F238E27FC236}">
                <a16:creationId xmlns:a16="http://schemas.microsoft.com/office/drawing/2014/main" id="{A97EAE03-AD20-447A-B677-7FCA246F2F06}"/>
              </a:ext>
            </a:extLst>
          </p:cNvPr>
          <p:cNvCxnSpPr>
            <a:cxnSpLocks/>
          </p:cNvCxnSpPr>
          <p:nvPr/>
        </p:nvCxnSpPr>
        <p:spPr>
          <a:xfrm>
            <a:off x="1696398" y="6224386"/>
            <a:ext cx="2429778"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33">
            <a:extLst>
              <a:ext uri="{FF2B5EF4-FFF2-40B4-BE49-F238E27FC236}">
                <a16:creationId xmlns:a16="http://schemas.microsoft.com/office/drawing/2014/main" id="{44E085F9-FCE5-4984-843A-A7A081765A91}"/>
              </a:ext>
            </a:extLst>
          </p:cNvPr>
          <p:cNvCxnSpPr>
            <a:cxnSpLocks/>
          </p:cNvCxnSpPr>
          <p:nvPr/>
        </p:nvCxnSpPr>
        <p:spPr>
          <a:xfrm>
            <a:off x="6566870" y="6071652"/>
            <a:ext cx="2429778" cy="0"/>
          </a:xfrm>
          <a:prstGeom prst="line">
            <a:avLst/>
          </a:prstGeom>
          <a:ln w="19050">
            <a:solidFill>
              <a:srgbClr val="002060"/>
            </a:solidFill>
            <a:prstDash val="sysDot"/>
          </a:ln>
        </p:spPr>
        <p:style>
          <a:lnRef idx="1">
            <a:schemeClr val="accent1"/>
          </a:lnRef>
          <a:fillRef idx="0">
            <a:schemeClr val="accent1"/>
          </a:fillRef>
          <a:effectRef idx="0">
            <a:schemeClr val="accent1"/>
          </a:effectRef>
          <a:fontRef idx="minor">
            <a:schemeClr val="tx1"/>
          </a:fontRef>
        </p:style>
      </p:cxnSp>
      <p:sp>
        <p:nvSpPr>
          <p:cNvPr id="115" name="TextBox 114">
            <a:extLst>
              <a:ext uri="{FF2B5EF4-FFF2-40B4-BE49-F238E27FC236}">
                <a16:creationId xmlns:a16="http://schemas.microsoft.com/office/drawing/2014/main" id="{F181DFAB-576D-4BD2-BFAE-9B5FE2A723CA}"/>
              </a:ext>
            </a:extLst>
          </p:cNvPr>
          <p:cNvSpPr txBox="1"/>
          <p:nvPr/>
        </p:nvSpPr>
        <p:spPr>
          <a:xfrm>
            <a:off x="6125630" y="2365002"/>
            <a:ext cx="244121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Frankreich</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6" name="TextBox 115">
            <a:extLst>
              <a:ext uri="{FF2B5EF4-FFF2-40B4-BE49-F238E27FC236}">
                <a16:creationId xmlns:a16="http://schemas.microsoft.com/office/drawing/2014/main" id="{44502B01-B766-4C28-A143-46C3F0D77B70}"/>
              </a:ext>
            </a:extLst>
          </p:cNvPr>
          <p:cNvSpPr txBox="1"/>
          <p:nvPr/>
        </p:nvSpPr>
        <p:spPr>
          <a:xfrm>
            <a:off x="5995730" y="2885614"/>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zwei</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7" name="TextBox 116">
            <a:extLst>
              <a:ext uri="{FF2B5EF4-FFF2-40B4-BE49-F238E27FC236}">
                <a16:creationId xmlns:a16="http://schemas.microsoft.com/office/drawing/2014/main" id="{38F8D47F-6EDC-4B98-B99D-F43CDD4E0FE9}"/>
              </a:ext>
            </a:extLst>
          </p:cNvPr>
          <p:cNvSpPr txBox="1"/>
          <p:nvPr/>
        </p:nvSpPr>
        <p:spPr>
          <a:xfrm>
            <a:off x="6424790" y="3452864"/>
            <a:ext cx="180917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dem</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8" name="TextBox 117">
            <a:extLst>
              <a:ext uri="{FF2B5EF4-FFF2-40B4-BE49-F238E27FC236}">
                <a16:creationId xmlns:a16="http://schemas.microsoft.com/office/drawing/2014/main" id="{AFF4ECCF-C450-4A9B-A738-2E9E9FB2A3EB}"/>
              </a:ext>
            </a:extLst>
          </p:cNvPr>
          <p:cNvSpPr txBox="1"/>
          <p:nvPr/>
        </p:nvSpPr>
        <p:spPr>
          <a:xfrm>
            <a:off x="6387325" y="3970916"/>
            <a:ext cx="300122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jedes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Wochenende</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9" name="TextBox 118">
            <a:extLst>
              <a:ext uri="{FF2B5EF4-FFF2-40B4-BE49-F238E27FC236}">
                <a16:creationId xmlns:a16="http://schemas.microsoft.com/office/drawing/2014/main" id="{E3890512-4F19-4A69-B01B-B976EDEBCC72}"/>
              </a:ext>
            </a:extLst>
          </p:cNvPr>
          <p:cNvSpPr txBox="1"/>
          <p:nvPr/>
        </p:nvSpPr>
        <p:spPr>
          <a:xfrm>
            <a:off x="6121797" y="4526977"/>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nichts</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0" name="TextBox 119">
            <a:extLst>
              <a:ext uri="{FF2B5EF4-FFF2-40B4-BE49-F238E27FC236}">
                <a16:creationId xmlns:a16="http://schemas.microsoft.com/office/drawing/2014/main" id="{A46299FC-953B-45C6-8CAD-911F7CDBAA96}"/>
              </a:ext>
            </a:extLst>
          </p:cNvPr>
          <p:cNvSpPr txBox="1"/>
          <p:nvPr/>
        </p:nvSpPr>
        <p:spPr>
          <a:xfrm>
            <a:off x="6172975" y="5150212"/>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1" name="TextBox 120">
            <a:extLst>
              <a:ext uri="{FF2B5EF4-FFF2-40B4-BE49-F238E27FC236}">
                <a16:creationId xmlns:a16="http://schemas.microsoft.com/office/drawing/2014/main" id="{B7A1D52A-BECF-4AAB-A971-C8011D6D7AA7}"/>
              </a:ext>
            </a:extLst>
          </p:cNvPr>
          <p:cNvSpPr txBox="1"/>
          <p:nvPr/>
        </p:nvSpPr>
        <p:spPr>
          <a:xfrm>
            <a:off x="6065272" y="5716652"/>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lustig</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2" name="TextBox 121">
            <a:extLst>
              <a:ext uri="{FF2B5EF4-FFF2-40B4-BE49-F238E27FC236}">
                <a16:creationId xmlns:a16="http://schemas.microsoft.com/office/drawing/2014/main" id="{63BD7023-5468-4066-A9C2-DE062DDA2EBD}"/>
              </a:ext>
            </a:extLst>
          </p:cNvPr>
          <p:cNvSpPr txBox="1"/>
          <p:nvPr/>
        </p:nvSpPr>
        <p:spPr>
          <a:xfrm>
            <a:off x="6165864" y="1776562"/>
            <a:ext cx="168592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Juni</a:t>
            </a:r>
            <a:endParaRPr kumimoji="0" lang="en-GB" sz="1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B0685DB-F2D6-4527-9A1D-D084C093D62E}"/>
              </a:ext>
            </a:extLst>
          </p:cNvPr>
          <p:cNvSpPr txBox="1"/>
          <p:nvPr/>
        </p:nvSpPr>
        <p:spPr>
          <a:xfrm>
            <a:off x="34896" y="122521"/>
            <a:ext cx="48831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Antworten</a:t>
            </a: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Deutsch</a:t>
            </a:r>
          </a:p>
        </p:txBody>
      </p:sp>
      <p:sp>
        <p:nvSpPr>
          <p:cNvPr id="3" name="TextBox 2">
            <a:extLst>
              <a:ext uri="{FF2B5EF4-FFF2-40B4-BE49-F238E27FC236}">
                <a16:creationId xmlns:a16="http://schemas.microsoft.com/office/drawing/2014/main" id="{64B5835B-D6ED-4763-B5E8-A2A510FF1273}"/>
              </a:ext>
            </a:extLst>
          </p:cNvPr>
          <p:cNvSpPr txBox="1"/>
          <p:nvPr/>
        </p:nvSpPr>
        <p:spPr>
          <a:xfrm>
            <a:off x="8880332" y="562607"/>
            <a:ext cx="3055904" cy="461665"/>
          </a:xfrm>
          <a:prstGeom prst="rect">
            <a:avLst/>
          </a:prstGeom>
          <a:noFill/>
        </p:spPr>
        <p:txBody>
          <a:bodyPr wrap="square" rtlCol="0">
            <a:spAutoFit/>
          </a:bodyPr>
          <a:lstStyle/>
          <a:p>
            <a:pPr algn="r"/>
            <a:r>
              <a:rPr lang="en-GB" sz="2400" dirty="0" err="1">
                <a:solidFill>
                  <a:schemeClr val="accent5">
                    <a:lumMod val="50000"/>
                  </a:schemeClr>
                </a:solidFill>
              </a:rPr>
              <a:t>gemacht</a:t>
            </a:r>
            <a:r>
              <a:rPr lang="en-GB" sz="2400" dirty="0">
                <a:solidFill>
                  <a:schemeClr val="accent5">
                    <a:lumMod val="50000"/>
                  </a:schemeClr>
                </a:solidFill>
              </a:rPr>
              <a:t>*</a:t>
            </a:r>
          </a:p>
        </p:txBody>
      </p:sp>
    </p:spTree>
    <p:extLst>
      <p:ext uri="{BB962C8B-B14F-4D97-AF65-F5344CB8AC3E}">
        <p14:creationId xmlns:p14="http://schemas.microsoft.com/office/powerpoint/2010/main" val="17674647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4"/>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 sign&#10;&#10;Description automatically generated">
            <a:extLst>
              <a:ext uri="{FF2B5EF4-FFF2-40B4-BE49-F238E27FC236}">
                <a16:creationId xmlns:a16="http://schemas.microsoft.com/office/drawing/2014/main" id="{F262A947-ECD1-4A66-90A1-002723B121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8902" y="2292609"/>
            <a:ext cx="1280271" cy="1737511"/>
          </a:xfrm>
          <a:prstGeom prst="rect">
            <a:avLst/>
          </a:prstGeom>
        </p:spPr>
      </p:pic>
      <p:pic>
        <p:nvPicPr>
          <p:cNvPr id="7" name="Picture 6" descr="Text&#10;&#10;Description automatically generated with medium confidence">
            <a:extLst>
              <a:ext uri="{FF2B5EF4-FFF2-40B4-BE49-F238E27FC236}">
                <a16:creationId xmlns:a16="http://schemas.microsoft.com/office/drawing/2014/main" id="{1204D8AD-889A-4BA3-A760-E11972FC42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575" y="4222764"/>
            <a:ext cx="2716923" cy="1993871"/>
          </a:xfrm>
          <a:prstGeom prst="rect">
            <a:avLst/>
          </a:prstGeom>
        </p:spPr>
      </p:pic>
    </p:spTree>
    <p:extLst>
      <p:ext uri="{BB962C8B-B14F-4D97-AF65-F5344CB8AC3E}">
        <p14:creationId xmlns:p14="http://schemas.microsoft.com/office/powerpoint/2010/main" val="11258711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rectangle">
            <a:extLst>
              <a:ext uri="{FF2B5EF4-FFF2-40B4-BE49-F238E27FC236}">
                <a16:creationId xmlns:a16="http://schemas.microsoft.com/office/drawing/2014/main" id="{6542F5EF-5D1E-4A1A-9FFF-51CF58E1821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265"/>
            <a:ext cx="6807200" cy="869950"/>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Hausaufgaben</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2597" y="1221062"/>
            <a:ext cx="9750706" cy="523220"/>
          </a:xfrm>
          <a:prstGeom prst="rect">
            <a:avLst/>
          </a:prstGeom>
          <a:noFill/>
        </p:spPr>
        <p:txBody>
          <a:bodyPr wrap="square" rtlCol="0">
            <a:spAutoFit/>
          </a:bodyPr>
          <a:lstStyle/>
          <a:p>
            <a:pPr algn="ctr">
              <a:spcAft>
                <a:spcPts val="0"/>
              </a:spcAft>
              <a:tabLst>
                <a:tab pos="2865755" algn="ctr"/>
                <a:tab pos="5731510" algn="r"/>
              </a:tabLst>
            </a:pP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Vocabulary Learning Homework</a:t>
            </a:r>
            <a:r>
              <a:rPr lang="en-GB" sz="2800" b="1" dirty="0">
                <a:solidFill>
                  <a:srgbClr val="115076"/>
                </a:solidFill>
                <a:latin typeface="Century Gothic" panose="020B0502020202020204" pitchFamily="34" charset="0"/>
                <a:ea typeface="Calibri" panose="020F0502020204030204" pitchFamily="34" charset="0"/>
                <a:cs typeface="Times New Roman" panose="02020603050405020304" pitchFamily="18" charset="0"/>
              </a:rPr>
              <a:t> </a:t>
            </a:r>
            <a:r>
              <a:rPr lang="en-GB" sz="2800" b="1">
                <a:solidFill>
                  <a:srgbClr val="115076"/>
                </a:solidFill>
                <a:latin typeface="Century Gothic" panose="020B0502020202020204" pitchFamily="34" charset="0"/>
                <a:ea typeface="Calibri" panose="020F0502020204030204" pitchFamily="34" charset="0"/>
                <a:cs typeface="Times New Roman" panose="02020603050405020304" pitchFamily="18" charset="0"/>
              </a:rPr>
              <a:t>(Y9, </a:t>
            </a:r>
            <a:r>
              <a:rPr lang="en-GB" sz="2800" b="1" dirty="0">
                <a:solidFill>
                  <a:srgbClr val="115076"/>
                </a:solidFill>
                <a:latin typeface="Century Gothic" panose="020B0502020202020204" pitchFamily="34" charset="0"/>
                <a:ea typeface="Calibri" panose="020F0502020204030204" pitchFamily="34" charset="0"/>
                <a:cs typeface="Calibri" panose="020F0502020204030204" pitchFamily="34" charset="0"/>
              </a:rPr>
              <a:t>Term 1.2, </a:t>
            </a:r>
            <a:r>
              <a:rPr lang="en-GB" sz="2800" b="1">
                <a:solidFill>
                  <a:srgbClr val="115076"/>
                </a:solidFill>
                <a:latin typeface="Century Gothic" panose="020B0502020202020204" pitchFamily="34" charset="0"/>
                <a:ea typeface="Calibri" panose="020F0502020204030204" pitchFamily="34" charset="0"/>
                <a:cs typeface="Calibri" panose="020F0502020204030204" pitchFamily="34" charset="0"/>
              </a:rPr>
              <a:t>Week 5)</a:t>
            </a:r>
            <a:endParaRPr lang="en-GB" sz="2800" dirty="0">
              <a:solidFill>
                <a:srgbClr val="115076"/>
              </a:solidFill>
              <a:latin typeface="Century Gothic" panose="020B050202020202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1985776"/>
            <a:ext cx="10338404" cy="3785652"/>
          </a:xfrm>
          <a:prstGeom prst="rect">
            <a:avLst/>
          </a:prstGeom>
          <a:noFill/>
        </p:spPr>
        <p:txBody>
          <a:bodyPr wrap="square" rtlCol="0">
            <a:spAutoFit/>
          </a:bodyPr>
          <a:lstStyle/>
          <a:p>
            <a:r>
              <a:rPr lang="en-GB" sz="2400" dirty="0">
                <a:solidFill>
                  <a:srgbClr val="115076"/>
                </a:solidFill>
                <a:latin typeface="Century Gothic" panose="020B0502020202020204" pitchFamily="34" charset="0"/>
                <a:hlinkClick r:id="rId5"/>
              </a:rPr>
              <a:t>Quizlet link Mashup 1</a:t>
            </a:r>
            <a:endParaRPr lang="en-GB" sz="2400" dirty="0">
              <a:solidFill>
                <a:srgbClr val="115076"/>
              </a:solidFill>
              <a:latin typeface="Century Gothic" panose="020B0502020202020204" pitchFamily="34" charset="0"/>
            </a:endParaRPr>
          </a:p>
          <a:p>
            <a:endParaRPr lang="en-GB" sz="2400" dirty="0">
              <a:solidFill>
                <a:srgbClr val="115076"/>
              </a:solidFill>
              <a:latin typeface="Century Gothic" panose="020B0502020202020204" pitchFamily="34" charset="0"/>
            </a:endParaRPr>
          </a:p>
          <a:p>
            <a:endParaRPr lang="en-GB" sz="2400" dirty="0">
              <a:solidFill>
                <a:srgbClr val="115076"/>
              </a:solidFill>
              <a:latin typeface="Century Gothic" panose="020B0502020202020204" pitchFamily="34" charset="0"/>
            </a:endParaRPr>
          </a:p>
          <a:p>
            <a:endParaRPr lang="en-GB" sz="2400" dirty="0">
              <a:solidFill>
                <a:srgbClr val="115076"/>
              </a:solidFill>
              <a:latin typeface="Century Gothic" panose="020B0502020202020204" pitchFamily="34" charset="0"/>
            </a:endParaRPr>
          </a:p>
          <a:p>
            <a:r>
              <a:rPr lang="en-GB" sz="2400" dirty="0">
                <a:solidFill>
                  <a:srgbClr val="115076"/>
                </a:solidFill>
                <a:latin typeface="Century Gothic" panose="020B0502020202020204" pitchFamily="34" charset="0"/>
                <a:hlinkClick r:id="rId6"/>
              </a:rPr>
              <a:t>Quizlet link Mashup 2</a:t>
            </a:r>
            <a:endParaRPr lang="en-GB" sz="2400" dirty="0">
              <a:solidFill>
                <a:srgbClr val="115076"/>
              </a:solidFill>
              <a:latin typeface="Century Gothic" panose="020B0502020202020204" pitchFamily="34" charset="0"/>
            </a:endParaRPr>
          </a:p>
          <a:p>
            <a:endParaRPr lang="en-GB" sz="2400" dirty="0">
              <a:solidFill>
                <a:srgbClr val="115076"/>
              </a:solidFill>
              <a:latin typeface="Century Gothic" panose="020B0502020202020204" pitchFamily="34" charset="0"/>
            </a:endParaRPr>
          </a:p>
          <a:p>
            <a:endParaRPr lang="en-GB" sz="2400" dirty="0">
              <a:solidFill>
                <a:srgbClr val="115076"/>
              </a:solidFill>
              <a:latin typeface="Century Gothic" panose="020B0502020202020204" pitchFamily="34" charset="0"/>
            </a:endParaRPr>
          </a:p>
          <a:p>
            <a:endParaRPr lang="en-GB" sz="2400" dirty="0">
              <a:solidFill>
                <a:srgbClr val="115076"/>
              </a:solidFill>
              <a:latin typeface="Century Gothic" panose="020B0502020202020204" pitchFamily="34" charset="0"/>
            </a:endParaRPr>
          </a:p>
          <a:p>
            <a:r>
              <a:rPr lang="en-GB" sz="2400" dirty="0">
                <a:solidFill>
                  <a:srgbClr val="115076"/>
                </a:solidFill>
                <a:latin typeface="Century Gothic" panose="020B0502020202020204" pitchFamily="34" charset="0"/>
                <a:hlinkClick r:id="rId7"/>
              </a:rPr>
              <a:t>Quizlet link Mashup 3</a:t>
            </a:r>
            <a:endParaRPr lang="en-GB" sz="2400" dirty="0">
              <a:solidFill>
                <a:srgbClr val="115076"/>
              </a:solidFill>
              <a:latin typeface="Century Gothic" panose="020B0502020202020204" pitchFamily="34" charset="0"/>
            </a:endParaRPr>
          </a:p>
          <a:p>
            <a:endParaRPr lang="en-GB" sz="2400" dirty="0">
              <a:solidFill>
                <a:srgbClr val="115076"/>
              </a:solidFill>
              <a:latin typeface="Century Gothic" panose="020B0502020202020204" pitchFamily="34"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a:stretch>
            <a:fillRect/>
          </a:stretch>
        </p:blipFill>
        <p:spPr>
          <a:xfrm>
            <a:off x="10641925" y="4800601"/>
            <a:ext cx="1300638" cy="1300638"/>
          </a:xfrm>
          <a:prstGeom prst="rect">
            <a:avLst/>
          </a:prstGeom>
        </p:spPr>
      </p:pic>
      <p:pic>
        <p:nvPicPr>
          <p:cNvPr id="4" name="Picture 3" descr="Qr code&#10;&#10;Description automatically generated">
            <a:extLst>
              <a:ext uri="{FF2B5EF4-FFF2-40B4-BE49-F238E27FC236}">
                <a16:creationId xmlns:a16="http://schemas.microsoft.com/office/drawing/2014/main" id="{E9CC8F13-BE60-4367-8C87-068448E10D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47671" y="1693441"/>
            <a:ext cx="1625220" cy="1625220"/>
          </a:xfrm>
          <a:prstGeom prst="rect">
            <a:avLst/>
          </a:prstGeom>
        </p:spPr>
      </p:pic>
      <p:pic>
        <p:nvPicPr>
          <p:cNvPr id="9" name="Picture 8" descr="Qr code&#10;&#10;Description automatically generated">
            <a:extLst>
              <a:ext uri="{FF2B5EF4-FFF2-40B4-BE49-F238E27FC236}">
                <a16:creationId xmlns:a16="http://schemas.microsoft.com/office/drawing/2014/main" id="{9B71E175-CBBF-4A43-906B-C1A49F52BC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47671" y="3188031"/>
            <a:ext cx="1706600" cy="1706600"/>
          </a:xfrm>
          <a:prstGeom prst="rect">
            <a:avLst/>
          </a:prstGeom>
        </p:spPr>
      </p:pic>
      <p:pic>
        <p:nvPicPr>
          <p:cNvPr id="16" name="Picture 15" descr="Qr code&#10;&#10;Description automatically generated">
            <a:extLst>
              <a:ext uri="{FF2B5EF4-FFF2-40B4-BE49-F238E27FC236}">
                <a16:creationId xmlns:a16="http://schemas.microsoft.com/office/drawing/2014/main" id="{B95B4520-D8FC-440B-82B5-DB45C3A5A6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47671" y="4703798"/>
            <a:ext cx="1635176" cy="1635176"/>
          </a:xfrm>
          <a:prstGeom prst="rect">
            <a:avLst/>
          </a:prstGeom>
        </p:spPr>
      </p:pic>
      <p:sp>
        <p:nvSpPr>
          <p:cNvPr id="17" name="TextBox 16">
            <a:extLst>
              <a:ext uri="{FF2B5EF4-FFF2-40B4-BE49-F238E27FC236}">
                <a16:creationId xmlns:a16="http://schemas.microsoft.com/office/drawing/2014/main" id="{D1B6FED6-3D5E-4D70-90DB-68A20D878882}"/>
              </a:ext>
            </a:extLst>
          </p:cNvPr>
          <p:cNvSpPr txBox="1"/>
          <p:nvPr/>
        </p:nvSpPr>
        <p:spPr>
          <a:xfrm>
            <a:off x="5447211" y="1985776"/>
            <a:ext cx="5066342" cy="830997"/>
          </a:xfrm>
          <a:prstGeom prst="rect">
            <a:avLst/>
          </a:prstGeom>
          <a:noFill/>
        </p:spPr>
        <p:txBody>
          <a:bodyPr wrap="square" rtlCol="0">
            <a:spAutoFit/>
          </a:bodyPr>
          <a:lstStyle/>
          <a:p>
            <a:pPr algn="l"/>
            <a:r>
              <a:rPr lang="en-GB" sz="2400" dirty="0">
                <a:solidFill>
                  <a:schemeClr val="accent5">
                    <a:lumMod val="50000"/>
                  </a:schemeClr>
                </a:solidFill>
                <a:hlinkClick r:id="rId12"/>
              </a:rPr>
              <a:t>Quizlet link Mashup 4</a:t>
            </a:r>
            <a:endParaRPr lang="en-GB" sz="2400" dirty="0">
              <a:solidFill>
                <a:schemeClr val="accent5">
                  <a:lumMod val="50000"/>
                </a:schemeClr>
              </a:solidFill>
            </a:endParaRPr>
          </a:p>
          <a:p>
            <a:pPr algn="l"/>
            <a:endParaRPr lang="en-GB" sz="2400" dirty="0">
              <a:solidFill>
                <a:schemeClr val="accent5">
                  <a:lumMod val="50000"/>
                </a:schemeClr>
              </a:solidFill>
            </a:endParaRPr>
          </a:p>
        </p:txBody>
      </p:sp>
      <p:pic>
        <p:nvPicPr>
          <p:cNvPr id="19" name="Picture 18" descr="Qr code&#10;&#10;Description automatically generated">
            <a:extLst>
              <a:ext uri="{FF2B5EF4-FFF2-40B4-BE49-F238E27FC236}">
                <a16:creationId xmlns:a16="http://schemas.microsoft.com/office/drawing/2014/main" id="{50446AA0-9785-4EE6-A0F2-B59C41E0DA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22290" y="1744282"/>
            <a:ext cx="1784203" cy="1784203"/>
          </a:xfrm>
          <a:prstGeom prst="rect">
            <a:avLst/>
          </a:prstGeom>
        </p:spPr>
      </p:pic>
    </p:spTree>
    <p:extLst>
      <p:ext uri="{BB962C8B-B14F-4D97-AF65-F5344CB8AC3E}">
        <p14:creationId xmlns:p14="http://schemas.microsoft.com/office/powerpoint/2010/main" val="1296544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99061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 words could follow the word in the middle?</a:t>
            </a:r>
          </a:p>
        </p:txBody>
      </p:sp>
      <p:sp>
        <p:nvSpPr>
          <p:cNvPr id="7" name="Rounded Rectangle 56">
            <a:extLst>
              <a:ext uri="{FF2B5EF4-FFF2-40B4-BE49-F238E27FC236}">
                <a16:creationId xmlns:a16="http://schemas.microsoft.com/office/drawing/2014/main" id="{536BA53D-95E7-4720-BDB7-FBBBDC0C166A}"/>
              </a:ext>
            </a:extLst>
          </p:cNvPr>
          <p:cNvSpPr/>
          <p:nvPr/>
        </p:nvSpPr>
        <p:spPr>
          <a:xfrm>
            <a:off x="4785815" y="2731261"/>
            <a:ext cx="2620370" cy="1613822"/>
          </a:xfrm>
          <a:prstGeom prst="roundRect">
            <a:avLst>
              <a:gd name="adj" fmla="val 16629"/>
            </a:avLst>
          </a:prstGeom>
          <a:solidFill>
            <a:srgbClr val="DAA52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Brief </a:t>
            </a:r>
          </a:p>
        </p:txBody>
      </p:sp>
      <p:sp>
        <p:nvSpPr>
          <p:cNvPr id="8" name="Rounded Rectangle 12">
            <a:extLst>
              <a:ext uri="{FF2B5EF4-FFF2-40B4-BE49-F238E27FC236}">
                <a16:creationId xmlns:a16="http://schemas.microsoft.com/office/drawing/2014/main" id="{FC6844E6-F510-404E-8831-7A4DF7C3AD31}"/>
              </a:ext>
            </a:extLst>
          </p:cNvPr>
          <p:cNvSpPr/>
          <p:nvPr/>
        </p:nvSpPr>
        <p:spPr>
          <a:xfrm>
            <a:off x="344088" y="2056192"/>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tun</a:t>
            </a:r>
          </a:p>
        </p:txBody>
      </p:sp>
      <p:sp>
        <p:nvSpPr>
          <p:cNvPr id="9" name="Rounded Rectangle 12">
            <a:extLst>
              <a:ext uri="{FF2B5EF4-FFF2-40B4-BE49-F238E27FC236}">
                <a16:creationId xmlns:a16="http://schemas.microsoft.com/office/drawing/2014/main" id="{9A6E7155-9D5A-4D98-B0AA-8152774BC1DC}"/>
              </a:ext>
            </a:extLst>
          </p:cNvPr>
          <p:cNvSpPr/>
          <p:nvPr/>
        </p:nvSpPr>
        <p:spPr>
          <a:xfrm>
            <a:off x="9586962" y="2056191"/>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ounded Rectangle 12">
            <a:extLst>
              <a:ext uri="{FF2B5EF4-FFF2-40B4-BE49-F238E27FC236}">
                <a16:creationId xmlns:a16="http://schemas.microsoft.com/office/drawing/2014/main" id="{99823238-3CC9-40B9-BB9C-FF96687FC815}"/>
              </a:ext>
            </a:extLst>
          </p:cNvPr>
          <p:cNvSpPr/>
          <p:nvPr/>
        </p:nvSpPr>
        <p:spPr>
          <a:xfrm>
            <a:off x="9586962" y="5179862"/>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halten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2">
            <a:extLst>
              <a:ext uri="{FF2B5EF4-FFF2-40B4-BE49-F238E27FC236}">
                <a16:creationId xmlns:a16="http://schemas.microsoft.com/office/drawing/2014/main" id="{1EDED1B1-1523-449D-AE3A-2DAA28BE82BA}"/>
              </a:ext>
            </a:extLst>
          </p:cNvPr>
          <p:cNvSpPr/>
          <p:nvPr/>
        </p:nvSpPr>
        <p:spPr>
          <a:xfrm>
            <a:off x="371797" y="5179862"/>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zeigen</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265476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11"/>
                                        </p:tgtEl>
                                        <p:attrNameLst>
                                          <p:attrName>fillcolor</p:attrName>
                                        </p:attrNameLst>
                                      </p:cBhvr>
                                      <p:to>
                                        <a:schemeClr val="accent2"/>
                                      </p:to>
                                    </p:animClr>
                                    <p:set>
                                      <p:cBhvr>
                                        <p:cTn id="7" dur="2000" fill="hold"/>
                                        <p:tgtEl>
                                          <p:spTgt spid="11"/>
                                        </p:tgtEl>
                                        <p:attrNameLst>
                                          <p:attrName>fill.type</p:attrName>
                                        </p:attrNameLst>
                                      </p:cBhvr>
                                      <p:to>
                                        <p:strVal val="solid"/>
                                      </p:to>
                                    </p:set>
                                    <p:set>
                                      <p:cBhvr>
                                        <p:cTn id="8" dur="2000" fill="hold"/>
                                        <p:tgtEl>
                                          <p:spTgt spid="11"/>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10"/>
                                        </p:tgtEl>
                                        <p:attrNameLst>
                                          <p:attrName>fillcolor</p:attrName>
                                        </p:attrNameLst>
                                      </p:cBhvr>
                                      <p:to>
                                        <a:schemeClr val="accent2"/>
                                      </p:to>
                                    </p:animClr>
                                    <p:set>
                                      <p:cBhvr>
                                        <p:cTn id="13" dur="2000" fill="hold"/>
                                        <p:tgtEl>
                                          <p:spTgt spid="10"/>
                                        </p:tgtEl>
                                        <p:attrNameLst>
                                          <p:attrName>fill.type</p:attrName>
                                        </p:attrNameLst>
                                      </p:cBhvr>
                                      <p:to>
                                        <p:strVal val="solid"/>
                                      </p:to>
                                    </p:set>
                                    <p:set>
                                      <p:cBhvr>
                                        <p:cTn id="14"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99061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 words could follow the word in the middle?</a:t>
            </a:r>
          </a:p>
        </p:txBody>
      </p:sp>
      <p:sp>
        <p:nvSpPr>
          <p:cNvPr id="7" name="Rounded Rectangle 56">
            <a:extLst>
              <a:ext uri="{FF2B5EF4-FFF2-40B4-BE49-F238E27FC236}">
                <a16:creationId xmlns:a16="http://schemas.microsoft.com/office/drawing/2014/main" id="{536BA53D-95E7-4720-BDB7-FBBBDC0C166A}"/>
              </a:ext>
            </a:extLst>
          </p:cNvPr>
          <p:cNvSpPr/>
          <p:nvPr/>
        </p:nvSpPr>
        <p:spPr>
          <a:xfrm>
            <a:off x="4297907" y="2820466"/>
            <a:ext cx="3596185" cy="1613822"/>
          </a:xfrm>
          <a:prstGeom prst="roundRect">
            <a:avLst>
              <a:gd name="adj" fmla="val 16629"/>
            </a:avLst>
          </a:prstGeom>
          <a:solidFill>
            <a:srgbClr val="DAA52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das </a:t>
            </a: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Schwimmbad</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Rounded Rectangle 12">
            <a:extLst>
              <a:ext uri="{FF2B5EF4-FFF2-40B4-BE49-F238E27FC236}">
                <a16:creationId xmlns:a16="http://schemas.microsoft.com/office/drawing/2014/main" id="{FC6844E6-F510-404E-8831-7A4DF7C3AD31}"/>
              </a:ext>
            </a:extLst>
          </p:cNvPr>
          <p:cNvSpPr/>
          <p:nvPr/>
        </p:nvSpPr>
        <p:spPr>
          <a:xfrm>
            <a:off x="344088" y="2056192"/>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12">
            <a:extLst>
              <a:ext uri="{FF2B5EF4-FFF2-40B4-BE49-F238E27FC236}">
                <a16:creationId xmlns:a16="http://schemas.microsoft.com/office/drawing/2014/main" id="{9A6E7155-9D5A-4D98-B0AA-8152774BC1DC}"/>
              </a:ext>
            </a:extLst>
          </p:cNvPr>
          <p:cNvSpPr/>
          <p:nvPr/>
        </p:nvSpPr>
        <p:spPr>
          <a:xfrm>
            <a:off x="9586962" y="2056191"/>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ohne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ounded Rectangle 12">
            <a:extLst>
              <a:ext uri="{FF2B5EF4-FFF2-40B4-BE49-F238E27FC236}">
                <a16:creationId xmlns:a16="http://schemas.microsoft.com/office/drawing/2014/main" id="{99823238-3CC9-40B9-BB9C-FF96687FC815}"/>
              </a:ext>
            </a:extLst>
          </p:cNvPr>
          <p:cNvSpPr/>
          <p:nvPr/>
        </p:nvSpPr>
        <p:spPr>
          <a:xfrm>
            <a:off x="9586962" y="5179862"/>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fehlt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2">
            <a:extLst>
              <a:ext uri="{FF2B5EF4-FFF2-40B4-BE49-F238E27FC236}">
                <a16:creationId xmlns:a16="http://schemas.microsoft.com/office/drawing/2014/main" id="{1EDED1B1-1523-449D-AE3A-2DAA28BE82BA}"/>
              </a:ext>
            </a:extLst>
          </p:cNvPr>
          <p:cNvSpPr/>
          <p:nvPr/>
        </p:nvSpPr>
        <p:spPr>
          <a:xfrm>
            <a:off x="371797" y="5179862"/>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letzte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941696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chemeClr val="accent2"/>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10"/>
                                        </p:tgtEl>
                                        <p:attrNameLst>
                                          <p:attrName>fillcolor</p:attrName>
                                        </p:attrNameLst>
                                      </p:cBhvr>
                                      <p:to>
                                        <a:schemeClr val="accent2"/>
                                      </p:to>
                                    </p:animClr>
                                    <p:set>
                                      <p:cBhvr>
                                        <p:cTn id="13" dur="2000" fill="hold"/>
                                        <p:tgtEl>
                                          <p:spTgt spid="10"/>
                                        </p:tgtEl>
                                        <p:attrNameLst>
                                          <p:attrName>fill.type</p:attrName>
                                        </p:attrNameLst>
                                      </p:cBhvr>
                                      <p:to>
                                        <p:strVal val="solid"/>
                                      </p:to>
                                    </p:set>
                                    <p:set>
                                      <p:cBhvr>
                                        <p:cTn id="14"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99061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 words could follow the word in the middle?</a:t>
            </a:r>
          </a:p>
        </p:txBody>
      </p:sp>
      <p:sp>
        <p:nvSpPr>
          <p:cNvPr id="7" name="Rounded Rectangle 56">
            <a:extLst>
              <a:ext uri="{FF2B5EF4-FFF2-40B4-BE49-F238E27FC236}">
                <a16:creationId xmlns:a16="http://schemas.microsoft.com/office/drawing/2014/main" id="{536BA53D-95E7-4720-BDB7-FBBBDC0C166A}"/>
              </a:ext>
            </a:extLst>
          </p:cNvPr>
          <p:cNvSpPr/>
          <p:nvPr/>
        </p:nvSpPr>
        <p:spPr>
          <a:xfrm>
            <a:off x="4785815" y="2731261"/>
            <a:ext cx="2620370" cy="1613822"/>
          </a:xfrm>
          <a:prstGeom prst="roundRect">
            <a:avLst>
              <a:gd name="adj" fmla="val 16629"/>
            </a:avLst>
          </a:prstGeom>
          <a:solidFill>
            <a:srgbClr val="DAA52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besucht</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Rounded Rectangle 12">
            <a:extLst>
              <a:ext uri="{FF2B5EF4-FFF2-40B4-BE49-F238E27FC236}">
                <a16:creationId xmlns:a16="http://schemas.microsoft.com/office/drawing/2014/main" id="{FC6844E6-F510-404E-8831-7A4DF7C3AD31}"/>
              </a:ext>
            </a:extLst>
          </p:cNvPr>
          <p:cNvSpPr/>
          <p:nvPr/>
        </p:nvSpPr>
        <p:spPr>
          <a:xfrm>
            <a:off x="344088" y="2056192"/>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4472C4">
                    <a:lumMod val="50000"/>
                  </a:srgbClr>
                </a:solidFill>
                <a:latin typeface="Century Gothic" panose="020F0302020204030204"/>
              </a:rPr>
              <a:t>ach</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12">
            <a:extLst>
              <a:ext uri="{FF2B5EF4-FFF2-40B4-BE49-F238E27FC236}">
                <a16:creationId xmlns:a16="http://schemas.microsoft.com/office/drawing/2014/main" id="{9A6E7155-9D5A-4D98-B0AA-8152774BC1DC}"/>
              </a:ext>
            </a:extLst>
          </p:cNvPr>
          <p:cNvSpPr/>
          <p:nvPr/>
        </p:nvSpPr>
        <p:spPr>
          <a:xfrm>
            <a:off x="9586962" y="2056191"/>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einen</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Freund</a:t>
            </a:r>
          </a:p>
        </p:txBody>
      </p:sp>
      <p:sp>
        <p:nvSpPr>
          <p:cNvPr id="10" name="Rounded Rectangle 12">
            <a:extLst>
              <a:ext uri="{FF2B5EF4-FFF2-40B4-BE49-F238E27FC236}">
                <a16:creationId xmlns:a16="http://schemas.microsoft.com/office/drawing/2014/main" id="{99823238-3CC9-40B9-BB9C-FF96687FC815}"/>
              </a:ext>
            </a:extLst>
          </p:cNvPr>
          <p:cNvSpPr/>
          <p:nvPr/>
        </p:nvSpPr>
        <p:spPr>
          <a:xfrm>
            <a:off x="9586962" y="5179862"/>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Freizeit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2">
            <a:extLst>
              <a:ext uri="{FF2B5EF4-FFF2-40B4-BE49-F238E27FC236}">
                <a16:creationId xmlns:a16="http://schemas.microsoft.com/office/drawing/2014/main" id="{1EDED1B1-1523-449D-AE3A-2DAA28BE82BA}"/>
              </a:ext>
            </a:extLst>
          </p:cNvPr>
          <p:cNvSpPr/>
          <p:nvPr/>
        </p:nvSpPr>
        <p:spPr>
          <a:xfrm>
            <a:off x="371797" y="5179862"/>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mir</a:t>
            </a:r>
          </a:p>
        </p:txBody>
      </p:sp>
    </p:spTree>
    <p:extLst>
      <p:ext uri="{BB962C8B-B14F-4D97-AF65-F5344CB8AC3E}">
        <p14:creationId xmlns:p14="http://schemas.microsoft.com/office/powerpoint/2010/main" val="378843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chemeClr val="accent2"/>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Vokabeln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180000" y="1296000"/>
            <a:ext cx="99061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Which words could follow the word in the middle?</a:t>
            </a:r>
          </a:p>
        </p:txBody>
      </p:sp>
      <p:sp>
        <p:nvSpPr>
          <p:cNvPr id="7" name="Rounded Rectangle 56">
            <a:extLst>
              <a:ext uri="{FF2B5EF4-FFF2-40B4-BE49-F238E27FC236}">
                <a16:creationId xmlns:a16="http://schemas.microsoft.com/office/drawing/2014/main" id="{536BA53D-95E7-4720-BDB7-FBBBDC0C166A}"/>
              </a:ext>
            </a:extLst>
          </p:cNvPr>
          <p:cNvSpPr/>
          <p:nvPr/>
        </p:nvSpPr>
        <p:spPr>
          <a:xfrm>
            <a:off x="4892153" y="2820466"/>
            <a:ext cx="2407693" cy="1613822"/>
          </a:xfrm>
          <a:prstGeom prst="roundRect">
            <a:avLst>
              <a:gd name="adj" fmla="val 16629"/>
            </a:avLst>
          </a:prstGeom>
          <a:solidFill>
            <a:srgbClr val="DAA520"/>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küssen</a:t>
            </a:r>
            <a:endParaRPr kumimoji="0" lang="en-GB" sz="3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 name="Rounded Rectangle 12">
            <a:extLst>
              <a:ext uri="{FF2B5EF4-FFF2-40B4-BE49-F238E27FC236}">
                <a16:creationId xmlns:a16="http://schemas.microsoft.com/office/drawing/2014/main" id="{FC6844E6-F510-404E-8831-7A4DF7C3AD31}"/>
              </a:ext>
            </a:extLst>
          </p:cNvPr>
          <p:cNvSpPr/>
          <p:nvPr/>
        </p:nvSpPr>
        <p:spPr>
          <a:xfrm>
            <a:off x="344088" y="2056192"/>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Frage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Rounded Rectangle 12">
            <a:extLst>
              <a:ext uri="{FF2B5EF4-FFF2-40B4-BE49-F238E27FC236}">
                <a16:creationId xmlns:a16="http://schemas.microsoft.com/office/drawing/2014/main" id="{9A6E7155-9D5A-4D98-B0AA-8152774BC1DC}"/>
              </a:ext>
            </a:extLst>
          </p:cNvPr>
          <p:cNvSpPr/>
          <p:nvPr/>
        </p:nvSpPr>
        <p:spPr>
          <a:xfrm>
            <a:off x="9586962" y="2056191"/>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wieder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Rounded Rectangle 12">
            <a:extLst>
              <a:ext uri="{FF2B5EF4-FFF2-40B4-BE49-F238E27FC236}">
                <a16:creationId xmlns:a16="http://schemas.microsoft.com/office/drawing/2014/main" id="{99823238-3CC9-40B9-BB9C-FF96687FC815}"/>
              </a:ext>
            </a:extLst>
          </p:cNvPr>
          <p:cNvSpPr/>
          <p:nvPr/>
        </p:nvSpPr>
        <p:spPr>
          <a:xfrm>
            <a:off x="9586962" y="5179862"/>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gar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Rounded Rectangle 12">
            <a:extLst>
              <a:ext uri="{FF2B5EF4-FFF2-40B4-BE49-F238E27FC236}">
                <a16:creationId xmlns:a16="http://schemas.microsoft.com/office/drawing/2014/main" id="{1EDED1B1-1523-449D-AE3A-2DAA28BE82BA}"/>
              </a:ext>
            </a:extLst>
          </p:cNvPr>
          <p:cNvSpPr/>
          <p:nvPr/>
        </p:nvSpPr>
        <p:spPr>
          <a:xfrm>
            <a:off x="371797" y="5179862"/>
            <a:ext cx="1897038" cy="764275"/>
          </a:xfrm>
          <a:prstGeom prst="roundRect">
            <a:avLst/>
          </a:prstGeom>
          <a:noFill/>
          <a:ln w="28575">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die Aufgabe</a:t>
            </a:r>
          </a:p>
        </p:txBody>
      </p:sp>
    </p:spTree>
    <p:extLst>
      <p:ext uri="{BB962C8B-B14F-4D97-AF65-F5344CB8AC3E}">
        <p14:creationId xmlns:p14="http://schemas.microsoft.com/office/powerpoint/2010/main" val="1236288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9"/>
                                        </p:tgtEl>
                                        <p:attrNameLst>
                                          <p:attrName>fillcolor</p:attrName>
                                        </p:attrNameLst>
                                      </p:cBhvr>
                                      <p:to>
                                        <a:schemeClr val="accent2"/>
                                      </p:to>
                                    </p:animClr>
                                    <p:set>
                                      <p:cBhvr>
                                        <p:cTn id="7" dur="2000" fill="hold"/>
                                        <p:tgtEl>
                                          <p:spTgt spid="9"/>
                                        </p:tgtEl>
                                        <p:attrNameLst>
                                          <p:attrName>fill.type</p:attrName>
                                        </p:attrNameLst>
                                      </p:cBhvr>
                                      <p:to>
                                        <p:strVal val="solid"/>
                                      </p:to>
                                    </p:set>
                                    <p:set>
                                      <p:cBhvr>
                                        <p:cTn id="8" dur="2000" fill="hold"/>
                                        <p:tgtEl>
                                          <p:spTgt spid="9"/>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2000" fill="hold"/>
                                        <p:tgtEl>
                                          <p:spTgt spid="10"/>
                                        </p:tgtEl>
                                        <p:attrNameLst>
                                          <p:attrName>fillcolor</p:attrName>
                                        </p:attrNameLst>
                                      </p:cBhvr>
                                      <p:to>
                                        <a:schemeClr val="accent2"/>
                                      </p:to>
                                    </p:animClr>
                                    <p:set>
                                      <p:cBhvr>
                                        <p:cTn id="13" dur="2000" fill="hold"/>
                                        <p:tgtEl>
                                          <p:spTgt spid="10"/>
                                        </p:tgtEl>
                                        <p:attrNameLst>
                                          <p:attrName>fill.type</p:attrName>
                                        </p:attrNameLst>
                                      </p:cBhvr>
                                      <p:to>
                                        <p:strVal val="solid"/>
                                      </p:to>
                                    </p:set>
                                    <p:set>
                                      <p:cBhvr>
                                        <p:cTn id="14"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E017DAC-D0E5-41E4-AF68-6C7F12ADF55A}"/>
              </a:ext>
            </a:extLst>
          </p:cNvPr>
          <p:cNvSpPr/>
          <p:nvPr/>
        </p:nvSpPr>
        <p:spPr>
          <a:xfrm>
            <a:off x="3845519" y="1904080"/>
            <a:ext cx="4595722" cy="4015650"/>
          </a:xfrm>
          <a:prstGeom prst="roundRect">
            <a:avLst/>
          </a:prstGeom>
          <a:solidFill>
            <a:schemeClr val="bg1">
              <a:lumMod val="9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4001763"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Eine WhatsApp </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001763" y="2068797"/>
            <a:ext cx="459572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Mehmet, 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brauche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Unterstützung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Heidi und 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sind</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leider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zusammen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erste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Trennung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ich tun?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hältst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von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möglichen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Idee? Ich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zeige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Gefühle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b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gewinne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zurück</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Wolfgang</a:t>
            </a:r>
          </a:p>
        </p:txBody>
      </p:sp>
      <p:sp>
        <p:nvSpPr>
          <p:cNvPr id="14" name="TextBox 13">
            <a:extLst>
              <a:ext uri="{FF2B5EF4-FFF2-40B4-BE49-F238E27FC236}">
                <a16:creationId xmlns:a16="http://schemas.microsoft.com/office/drawing/2014/main" id="{98336831-4BB4-47DE-91B0-59659ECCCF27}"/>
              </a:ext>
            </a:extLst>
          </p:cNvPr>
          <p:cNvSpPr txBox="1"/>
          <p:nvPr/>
        </p:nvSpPr>
        <p:spPr>
          <a:xfrm>
            <a:off x="453170" y="1442415"/>
            <a:ext cx="99061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Mehmet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bekommt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WhatsApp von Wolfgang. 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a:t>
            </a:r>
          </a:p>
        </p:txBody>
      </p:sp>
      <p:sp>
        <p:nvSpPr>
          <p:cNvPr id="2" name="TextBox 1">
            <a:extLst>
              <a:ext uri="{FF2B5EF4-FFF2-40B4-BE49-F238E27FC236}">
                <a16:creationId xmlns:a16="http://schemas.microsoft.com/office/drawing/2014/main" id="{B706E101-4A27-4E70-A787-8659D688DFA2}"/>
              </a:ext>
            </a:extLst>
          </p:cNvPr>
          <p:cNvSpPr txBox="1"/>
          <p:nvPr/>
        </p:nvSpPr>
        <p:spPr>
          <a:xfrm>
            <a:off x="3923766" y="2469097"/>
            <a:ext cx="2121980" cy="400110"/>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_____1_____</a:t>
            </a:r>
          </a:p>
        </p:txBody>
      </p:sp>
      <p:sp>
        <p:nvSpPr>
          <p:cNvPr id="15" name="TextBox 14">
            <a:extLst>
              <a:ext uri="{FF2B5EF4-FFF2-40B4-BE49-F238E27FC236}">
                <a16:creationId xmlns:a16="http://schemas.microsoft.com/office/drawing/2014/main" id="{E16DB9F8-4DB4-4E75-8708-D77C48C28F10}"/>
              </a:ext>
            </a:extLst>
          </p:cNvPr>
          <p:cNvSpPr txBox="1"/>
          <p:nvPr/>
        </p:nvSpPr>
        <p:spPr>
          <a:xfrm>
            <a:off x="4711212" y="2850049"/>
            <a:ext cx="962541" cy="400110"/>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__2__</a:t>
            </a:r>
          </a:p>
        </p:txBody>
      </p:sp>
      <p:sp>
        <p:nvSpPr>
          <p:cNvPr id="16" name="TextBox 15">
            <a:extLst>
              <a:ext uri="{FF2B5EF4-FFF2-40B4-BE49-F238E27FC236}">
                <a16:creationId xmlns:a16="http://schemas.microsoft.com/office/drawing/2014/main" id="{9BF9C942-2C85-476D-A128-0AE92C784881}"/>
              </a:ext>
            </a:extLst>
          </p:cNvPr>
          <p:cNvSpPr txBox="1"/>
          <p:nvPr/>
        </p:nvSpPr>
        <p:spPr>
          <a:xfrm>
            <a:off x="5588055" y="2839672"/>
            <a:ext cx="902471" cy="400110"/>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__3__</a:t>
            </a:r>
          </a:p>
        </p:txBody>
      </p:sp>
      <p:sp>
        <p:nvSpPr>
          <p:cNvPr id="17" name="TextBox 16">
            <a:extLst>
              <a:ext uri="{FF2B5EF4-FFF2-40B4-BE49-F238E27FC236}">
                <a16:creationId xmlns:a16="http://schemas.microsoft.com/office/drawing/2014/main" id="{7C5C5665-A6CF-436A-9825-6D313E4EE172}"/>
              </a:ext>
            </a:extLst>
          </p:cNvPr>
          <p:cNvSpPr txBox="1"/>
          <p:nvPr/>
        </p:nvSpPr>
        <p:spPr>
          <a:xfrm>
            <a:off x="3918803" y="3607842"/>
            <a:ext cx="962541" cy="400110"/>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__4__</a:t>
            </a:r>
          </a:p>
        </p:txBody>
      </p:sp>
      <p:sp>
        <p:nvSpPr>
          <p:cNvPr id="18" name="TextBox 17">
            <a:extLst>
              <a:ext uri="{FF2B5EF4-FFF2-40B4-BE49-F238E27FC236}">
                <a16:creationId xmlns:a16="http://schemas.microsoft.com/office/drawing/2014/main" id="{7FB11EC7-4D19-4B1D-B919-3B6F871DF274}"/>
              </a:ext>
            </a:extLst>
          </p:cNvPr>
          <p:cNvSpPr txBox="1"/>
          <p:nvPr/>
        </p:nvSpPr>
        <p:spPr>
          <a:xfrm>
            <a:off x="5184193" y="4315636"/>
            <a:ext cx="1664474" cy="400110"/>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____5____</a:t>
            </a:r>
          </a:p>
        </p:txBody>
      </p:sp>
      <p:sp>
        <p:nvSpPr>
          <p:cNvPr id="19" name="TextBox 18">
            <a:extLst>
              <a:ext uri="{FF2B5EF4-FFF2-40B4-BE49-F238E27FC236}">
                <a16:creationId xmlns:a16="http://schemas.microsoft.com/office/drawing/2014/main" id="{AC679D25-6874-40A6-95C6-5911B91759B7}"/>
              </a:ext>
            </a:extLst>
          </p:cNvPr>
          <p:cNvSpPr txBox="1"/>
          <p:nvPr/>
        </p:nvSpPr>
        <p:spPr>
          <a:xfrm>
            <a:off x="6388289" y="4679673"/>
            <a:ext cx="1486930" cy="400110"/>
          </a:xfrm>
          <a:prstGeom prst="rect">
            <a:avLst/>
          </a:prstGeom>
          <a:solidFill>
            <a:schemeClr val="bg1">
              <a:lumMod val="95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___6___</a:t>
            </a:r>
          </a:p>
        </p:txBody>
      </p:sp>
      <p:graphicFrame>
        <p:nvGraphicFramePr>
          <p:cNvPr id="21" name="Table 20">
            <a:extLst>
              <a:ext uri="{FF2B5EF4-FFF2-40B4-BE49-F238E27FC236}">
                <a16:creationId xmlns:a16="http://schemas.microsoft.com/office/drawing/2014/main" id="{45543567-2105-4EC4-85C2-AE8FCC29E486}"/>
              </a:ext>
            </a:extLst>
          </p:cNvPr>
          <p:cNvGraphicFramePr>
            <a:graphicFrameLocks noGrp="1"/>
          </p:cNvGraphicFramePr>
          <p:nvPr/>
        </p:nvGraphicFramePr>
        <p:xfrm>
          <a:off x="505158" y="2052632"/>
          <a:ext cx="3214661" cy="1224480"/>
        </p:xfrm>
        <a:graphic>
          <a:graphicData uri="http://schemas.openxmlformats.org/drawingml/2006/table">
            <a:tbl>
              <a:tblPr firstRow="1" bandRow="1">
                <a:tableStyleId>{ED083AE6-46FA-4A59-8FB0-9F97EB10719F}</a:tableStyleId>
              </a:tblPr>
              <a:tblGrid>
                <a:gridCol w="495741">
                  <a:extLst>
                    <a:ext uri="{9D8B030D-6E8A-4147-A177-3AD203B41FA5}">
                      <a16:colId xmlns:a16="http://schemas.microsoft.com/office/drawing/2014/main" val="1166316113"/>
                    </a:ext>
                  </a:extLst>
                </a:gridCol>
                <a:gridCol w="2718920">
                  <a:extLst>
                    <a:ext uri="{9D8B030D-6E8A-4147-A177-3AD203B41FA5}">
                      <a16:colId xmlns:a16="http://schemas.microsoft.com/office/drawing/2014/main" val="432718594"/>
                    </a:ext>
                  </a:extLst>
                </a:gridCol>
              </a:tblGrid>
              <a:tr h="432000">
                <a:tc>
                  <a:txBody>
                    <a:bodyPr/>
                    <a:lstStyle/>
                    <a:p>
                      <a:r>
                        <a:rPr lang="en-GB" sz="2000" b="0" dirty="0">
                          <a:solidFill>
                            <a:schemeClr val="accent1">
                              <a:lumMod val="50000"/>
                            </a:schemeClr>
                          </a:solidFill>
                        </a:rPr>
                        <a:t>a</a:t>
                      </a:r>
                    </a:p>
                  </a:txBody>
                  <a:tcPr/>
                </a:tc>
                <a:tc>
                  <a:txBody>
                    <a:bodyPr/>
                    <a:lstStyle/>
                    <a:p>
                      <a:r>
                        <a:rPr lang="en-GB" sz="2000" b="0" kern="1200" dirty="0" err="1">
                          <a:solidFill>
                            <a:schemeClr val="accent5">
                              <a:lumMod val="50000"/>
                            </a:schemeClr>
                          </a:solidFill>
                          <a:latin typeface="+mn-lt"/>
                          <a:ea typeface="+mn-ea"/>
                          <a:cs typeface="+mn-cs"/>
                        </a:rPr>
                        <a:t>unterstützen</a:t>
                      </a:r>
                      <a:endParaRPr lang="en-GB" sz="2000" b="0" kern="1200" dirty="0">
                        <a:solidFill>
                          <a:schemeClr val="accent5">
                            <a:lumMod val="50000"/>
                          </a:schemeClr>
                        </a:solidFill>
                        <a:latin typeface="+mn-lt"/>
                        <a:ea typeface="+mn-ea"/>
                        <a:cs typeface="+mn-cs"/>
                      </a:endParaRPr>
                    </a:p>
                  </a:txBody>
                  <a:tcPr/>
                </a:tc>
                <a:extLst>
                  <a:ext uri="{0D108BD9-81ED-4DB2-BD59-A6C34878D82A}">
                    <a16:rowId xmlns:a16="http://schemas.microsoft.com/office/drawing/2014/main" val="1240274974"/>
                  </a:ext>
                </a:extLst>
              </a:tr>
              <a:tr h="396000">
                <a:tc>
                  <a:txBody>
                    <a:bodyPr/>
                    <a:lstStyle/>
                    <a:p>
                      <a:r>
                        <a:rPr lang="en-GB" sz="2000" dirty="0">
                          <a:solidFill>
                            <a:schemeClr val="accent1">
                              <a:lumMod val="50000"/>
                            </a:schemeClr>
                          </a:solidFill>
                        </a:rPr>
                        <a:t>b</a:t>
                      </a:r>
                    </a:p>
                  </a:txBody>
                  <a:tcPr/>
                </a:tc>
                <a:tc>
                  <a:txBody>
                    <a:bodyPr/>
                    <a:lstStyle/>
                    <a:p>
                      <a:r>
                        <a:rPr lang="en-US" sz="2000" dirty="0" err="1">
                          <a:solidFill>
                            <a:schemeClr val="accent5">
                              <a:lumMod val="50000"/>
                            </a:schemeClr>
                          </a:solidFill>
                        </a:rPr>
                        <a:t>Unterstützung</a:t>
                      </a:r>
                      <a:endParaRPr lang="en-GB" sz="2000" dirty="0">
                        <a:solidFill>
                          <a:schemeClr val="accent1">
                            <a:lumMod val="50000"/>
                          </a:schemeClr>
                        </a:solidFill>
                      </a:endParaRPr>
                    </a:p>
                  </a:txBody>
                  <a:tcPr/>
                </a:tc>
                <a:extLst>
                  <a:ext uri="{0D108BD9-81ED-4DB2-BD59-A6C34878D82A}">
                    <a16:rowId xmlns:a16="http://schemas.microsoft.com/office/drawing/2014/main" val="120746005"/>
                  </a:ext>
                </a:extLst>
              </a:tr>
              <a:tr h="396000">
                <a:tc>
                  <a:txBody>
                    <a:bodyPr/>
                    <a:lstStyle/>
                    <a:p>
                      <a:r>
                        <a:rPr lang="en-GB" sz="2000" dirty="0">
                          <a:solidFill>
                            <a:schemeClr val="accent1">
                              <a:lumMod val="50000"/>
                            </a:schemeClr>
                          </a:solidFill>
                        </a:rPr>
                        <a:t>c</a:t>
                      </a:r>
                    </a:p>
                  </a:txBody>
                  <a:tcPr/>
                </a:tc>
                <a:tc>
                  <a:txBody>
                    <a:bodyPr/>
                    <a:lstStyle/>
                    <a:p>
                      <a:r>
                        <a:rPr lang="en-US" sz="2000" dirty="0" err="1">
                          <a:solidFill>
                            <a:schemeClr val="accent5">
                              <a:lumMod val="50000"/>
                            </a:schemeClr>
                          </a:solidFill>
                        </a:rPr>
                        <a:t>unterstützt</a:t>
                      </a:r>
                      <a:endParaRPr lang="en-GB" sz="2000" dirty="0">
                        <a:solidFill>
                          <a:schemeClr val="accent1">
                            <a:lumMod val="50000"/>
                          </a:schemeClr>
                        </a:solidFill>
                      </a:endParaRPr>
                    </a:p>
                  </a:txBody>
                  <a:tcPr/>
                </a:tc>
                <a:extLst>
                  <a:ext uri="{0D108BD9-81ED-4DB2-BD59-A6C34878D82A}">
                    <a16:rowId xmlns:a16="http://schemas.microsoft.com/office/drawing/2014/main" val="3747248328"/>
                  </a:ext>
                </a:extLst>
              </a:tr>
            </a:tbl>
          </a:graphicData>
        </a:graphic>
      </p:graphicFrame>
      <p:graphicFrame>
        <p:nvGraphicFramePr>
          <p:cNvPr id="22" name="Table 21">
            <a:extLst>
              <a:ext uri="{FF2B5EF4-FFF2-40B4-BE49-F238E27FC236}">
                <a16:creationId xmlns:a16="http://schemas.microsoft.com/office/drawing/2014/main" id="{298BA32F-D270-4422-8ACF-93E2EBC469C1}"/>
              </a:ext>
            </a:extLst>
          </p:cNvPr>
          <p:cNvGraphicFramePr>
            <a:graphicFrameLocks noGrp="1"/>
          </p:cNvGraphicFramePr>
          <p:nvPr>
            <p:extLst>
              <p:ext uri="{D42A27DB-BD31-4B8C-83A1-F6EECF244321}">
                <p14:modId xmlns:p14="http://schemas.microsoft.com/office/powerpoint/2010/main" val="855980018"/>
              </p:ext>
            </p:extLst>
          </p:nvPr>
        </p:nvGraphicFramePr>
        <p:xfrm>
          <a:off x="498369" y="3491266"/>
          <a:ext cx="3214661" cy="1224480"/>
        </p:xfrm>
        <a:graphic>
          <a:graphicData uri="http://schemas.openxmlformats.org/drawingml/2006/table">
            <a:tbl>
              <a:tblPr firstRow="1" bandRow="1">
                <a:tableStyleId>{ED083AE6-46FA-4A59-8FB0-9F97EB10719F}</a:tableStyleId>
              </a:tblPr>
              <a:tblGrid>
                <a:gridCol w="495741">
                  <a:extLst>
                    <a:ext uri="{9D8B030D-6E8A-4147-A177-3AD203B41FA5}">
                      <a16:colId xmlns:a16="http://schemas.microsoft.com/office/drawing/2014/main" val="1166316113"/>
                    </a:ext>
                  </a:extLst>
                </a:gridCol>
                <a:gridCol w="2718920">
                  <a:extLst>
                    <a:ext uri="{9D8B030D-6E8A-4147-A177-3AD203B41FA5}">
                      <a16:colId xmlns:a16="http://schemas.microsoft.com/office/drawing/2014/main" val="432718594"/>
                    </a:ext>
                  </a:extLst>
                </a:gridCol>
              </a:tblGrid>
              <a:tr h="432000">
                <a:tc>
                  <a:txBody>
                    <a:bodyPr/>
                    <a:lstStyle/>
                    <a:p>
                      <a:r>
                        <a:rPr lang="en-GB" sz="2000" b="0" dirty="0">
                          <a:solidFill>
                            <a:schemeClr val="accent1">
                              <a:lumMod val="50000"/>
                            </a:schemeClr>
                          </a:solidFill>
                        </a:rPr>
                        <a:t>a</a:t>
                      </a:r>
                    </a:p>
                  </a:txBody>
                  <a:tcPr/>
                </a:tc>
                <a:tc>
                  <a:txBody>
                    <a:bodyPr/>
                    <a:lstStyle/>
                    <a:p>
                      <a:r>
                        <a:rPr lang="en-GB" sz="2000" b="0" kern="1200" dirty="0" err="1">
                          <a:solidFill>
                            <a:schemeClr val="accent5">
                              <a:lumMod val="50000"/>
                            </a:schemeClr>
                          </a:solidFill>
                          <a:latin typeface="+mn-lt"/>
                          <a:ea typeface="+mn-ea"/>
                          <a:cs typeface="+mn-cs"/>
                        </a:rPr>
                        <a:t>leider</a:t>
                      </a:r>
                      <a:endParaRPr lang="en-GB" sz="2000" b="0" kern="1200" dirty="0">
                        <a:solidFill>
                          <a:schemeClr val="accent5">
                            <a:lumMod val="50000"/>
                          </a:schemeClr>
                        </a:solidFill>
                        <a:latin typeface="+mn-lt"/>
                        <a:ea typeface="+mn-ea"/>
                        <a:cs typeface="+mn-cs"/>
                      </a:endParaRPr>
                    </a:p>
                  </a:txBody>
                  <a:tcPr/>
                </a:tc>
                <a:extLst>
                  <a:ext uri="{0D108BD9-81ED-4DB2-BD59-A6C34878D82A}">
                    <a16:rowId xmlns:a16="http://schemas.microsoft.com/office/drawing/2014/main" val="1240274974"/>
                  </a:ext>
                </a:extLst>
              </a:tr>
              <a:tr h="396000">
                <a:tc>
                  <a:txBody>
                    <a:bodyPr/>
                    <a:lstStyle/>
                    <a:p>
                      <a:r>
                        <a:rPr lang="en-GB" sz="2000" dirty="0">
                          <a:solidFill>
                            <a:schemeClr val="accent1">
                              <a:lumMod val="50000"/>
                            </a:schemeClr>
                          </a:solidFill>
                        </a:rPr>
                        <a:t>b</a:t>
                      </a:r>
                    </a:p>
                  </a:txBody>
                  <a:tcPr/>
                </a:tc>
                <a:tc>
                  <a:txBody>
                    <a:bodyPr/>
                    <a:lstStyle/>
                    <a:p>
                      <a:r>
                        <a:rPr lang="en-US" sz="2000" dirty="0" err="1">
                          <a:solidFill>
                            <a:schemeClr val="accent5">
                              <a:lumMod val="50000"/>
                            </a:schemeClr>
                          </a:solidFill>
                        </a:rPr>
                        <a:t>Leid</a:t>
                      </a:r>
                      <a:endParaRPr lang="en-GB" sz="2000" dirty="0">
                        <a:solidFill>
                          <a:schemeClr val="accent1">
                            <a:lumMod val="50000"/>
                          </a:schemeClr>
                        </a:solidFill>
                      </a:endParaRPr>
                    </a:p>
                  </a:txBody>
                  <a:tcPr/>
                </a:tc>
                <a:extLst>
                  <a:ext uri="{0D108BD9-81ED-4DB2-BD59-A6C34878D82A}">
                    <a16:rowId xmlns:a16="http://schemas.microsoft.com/office/drawing/2014/main" val="120746005"/>
                  </a:ext>
                </a:extLst>
              </a:tr>
              <a:tr h="396000">
                <a:tc>
                  <a:txBody>
                    <a:bodyPr/>
                    <a:lstStyle/>
                    <a:p>
                      <a:r>
                        <a:rPr lang="en-GB" sz="2000" dirty="0">
                          <a:solidFill>
                            <a:schemeClr val="accent1">
                              <a:lumMod val="50000"/>
                            </a:schemeClr>
                          </a:solidFill>
                        </a:rPr>
                        <a:t>c</a:t>
                      </a:r>
                    </a:p>
                  </a:txBody>
                  <a:tcPr/>
                </a:tc>
                <a:tc>
                  <a:txBody>
                    <a:bodyPr/>
                    <a:lstStyle/>
                    <a:p>
                      <a:r>
                        <a:rPr lang="en-US" sz="2000" dirty="0" err="1">
                          <a:solidFill>
                            <a:schemeClr val="accent5">
                              <a:lumMod val="50000"/>
                            </a:schemeClr>
                          </a:solidFill>
                        </a:rPr>
                        <a:t>leiden</a:t>
                      </a:r>
                      <a:endParaRPr lang="en-GB" sz="2000" dirty="0">
                        <a:solidFill>
                          <a:schemeClr val="accent1">
                            <a:lumMod val="50000"/>
                          </a:schemeClr>
                        </a:solidFill>
                      </a:endParaRPr>
                    </a:p>
                  </a:txBody>
                  <a:tcPr/>
                </a:tc>
                <a:extLst>
                  <a:ext uri="{0D108BD9-81ED-4DB2-BD59-A6C34878D82A}">
                    <a16:rowId xmlns:a16="http://schemas.microsoft.com/office/drawing/2014/main" val="3747248328"/>
                  </a:ext>
                </a:extLst>
              </a:tr>
            </a:tbl>
          </a:graphicData>
        </a:graphic>
      </p:graphicFrame>
      <p:graphicFrame>
        <p:nvGraphicFramePr>
          <p:cNvPr id="23" name="Table 22">
            <a:extLst>
              <a:ext uri="{FF2B5EF4-FFF2-40B4-BE49-F238E27FC236}">
                <a16:creationId xmlns:a16="http://schemas.microsoft.com/office/drawing/2014/main" id="{191328C4-D187-4FDC-8EA0-A108ED545577}"/>
              </a:ext>
            </a:extLst>
          </p:cNvPr>
          <p:cNvGraphicFramePr>
            <a:graphicFrameLocks noGrp="1"/>
          </p:cNvGraphicFramePr>
          <p:nvPr/>
        </p:nvGraphicFramePr>
        <p:xfrm>
          <a:off x="501883" y="4926083"/>
          <a:ext cx="3214661" cy="1224480"/>
        </p:xfrm>
        <a:graphic>
          <a:graphicData uri="http://schemas.openxmlformats.org/drawingml/2006/table">
            <a:tbl>
              <a:tblPr firstRow="1" bandRow="1">
                <a:tableStyleId>{ED083AE6-46FA-4A59-8FB0-9F97EB10719F}</a:tableStyleId>
              </a:tblPr>
              <a:tblGrid>
                <a:gridCol w="495741">
                  <a:extLst>
                    <a:ext uri="{9D8B030D-6E8A-4147-A177-3AD203B41FA5}">
                      <a16:colId xmlns:a16="http://schemas.microsoft.com/office/drawing/2014/main" val="1166316113"/>
                    </a:ext>
                  </a:extLst>
                </a:gridCol>
                <a:gridCol w="2718920">
                  <a:extLst>
                    <a:ext uri="{9D8B030D-6E8A-4147-A177-3AD203B41FA5}">
                      <a16:colId xmlns:a16="http://schemas.microsoft.com/office/drawing/2014/main" val="432718594"/>
                    </a:ext>
                  </a:extLst>
                </a:gridCol>
              </a:tblGrid>
              <a:tr h="432000">
                <a:tc>
                  <a:txBody>
                    <a:bodyPr/>
                    <a:lstStyle/>
                    <a:p>
                      <a:r>
                        <a:rPr lang="en-GB" sz="2000" b="0" dirty="0">
                          <a:solidFill>
                            <a:schemeClr val="accent1">
                              <a:lumMod val="50000"/>
                            </a:schemeClr>
                          </a:solidFill>
                        </a:rPr>
                        <a:t>a</a:t>
                      </a:r>
                    </a:p>
                  </a:txBody>
                  <a:tcPr/>
                </a:tc>
                <a:tc>
                  <a:txBody>
                    <a:bodyPr/>
                    <a:lstStyle/>
                    <a:p>
                      <a:r>
                        <a:rPr lang="en-GB" sz="2000" b="0" dirty="0" err="1">
                          <a:solidFill>
                            <a:schemeClr val="accent1">
                              <a:lumMod val="50000"/>
                            </a:schemeClr>
                          </a:solidFill>
                        </a:rPr>
                        <a:t>nichts</a:t>
                      </a:r>
                      <a:endParaRPr lang="en-GB" sz="2000" b="0" dirty="0">
                        <a:solidFill>
                          <a:schemeClr val="accent1">
                            <a:lumMod val="50000"/>
                          </a:schemeClr>
                        </a:solidFill>
                      </a:endParaRPr>
                    </a:p>
                  </a:txBody>
                  <a:tcPr/>
                </a:tc>
                <a:extLst>
                  <a:ext uri="{0D108BD9-81ED-4DB2-BD59-A6C34878D82A}">
                    <a16:rowId xmlns:a16="http://schemas.microsoft.com/office/drawing/2014/main" val="1240274974"/>
                  </a:ext>
                </a:extLst>
              </a:tr>
              <a:tr h="396000">
                <a:tc>
                  <a:txBody>
                    <a:bodyPr/>
                    <a:lstStyle/>
                    <a:p>
                      <a:r>
                        <a:rPr lang="en-GB" sz="2000" dirty="0">
                          <a:solidFill>
                            <a:schemeClr val="accent1">
                              <a:lumMod val="50000"/>
                            </a:schemeClr>
                          </a:solidFill>
                        </a:rPr>
                        <a:t>b</a:t>
                      </a:r>
                    </a:p>
                  </a:txBody>
                  <a:tcPr/>
                </a:tc>
                <a:tc>
                  <a:txBody>
                    <a:bodyPr/>
                    <a:lstStyle/>
                    <a:p>
                      <a:r>
                        <a:rPr lang="en-US" sz="2000" dirty="0" err="1">
                          <a:solidFill>
                            <a:schemeClr val="accent5">
                              <a:lumMod val="50000"/>
                            </a:schemeClr>
                          </a:solidFill>
                        </a:rPr>
                        <a:t>Nichtsein</a:t>
                      </a:r>
                      <a:endParaRPr lang="en-GB" sz="2000" dirty="0">
                        <a:solidFill>
                          <a:schemeClr val="accent1">
                            <a:lumMod val="50000"/>
                          </a:schemeClr>
                        </a:solidFill>
                      </a:endParaRPr>
                    </a:p>
                  </a:txBody>
                  <a:tcPr/>
                </a:tc>
                <a:extLst>
                  <a:ext uri="{0D108BD9-81ED-4DB2-BD59-A6C34878D82A}">
                    <a16:rowId xmlns:a16="http://schemas.microsoft.com/office/drawing/2014/main" val="120746005"/>
                  </a:ext>
                </a:extLst>
              </a:tr>
              <a:tr h="396000">
                <a:tc>
                  <a:txBody>
                    <a:bodyPr/>
                    <a:lstStyle/>
                    <a:p>
                      <a:r>
                        <a:rPr lang="en-GB" sz="2000" dirty="0">
                          <a:solidFill>
                            <a:schemeClr val="accent1">
                              <a:lumMod val="50000"/>
                            </a:schemeClr>
                          </a:solidFill>
                        </a:rPr>
                        <a:t>c</a:t>
                      </a:r>
                    </a:p>
                  </a:txBody>
                  <a:tcPr/>
                </a:tc>
                <a:tc>
                  <a:txBody>
                    <a:bodyPr/>
                    <a:lstStyle/>
                    <a:p>
                      <a:r>
                        <a:rPr lang="en-US" sz="2000" dirty="0" err="1">
                          <a:solidFill>
                            <a:schemeClr val="accent5">
                              <a:lumMod val="50000"/>
                            </a:schemeClr>
                          </a:solidFill>
                        </a:rPr>
                        <a:t>nicht</a:t>
                      </a:r>
                      <a:endParaRPr lang="en-GB" sz="2000" dirty="0">
                        <a:solidFill>
                          <a:schemeClr val="accent1">
                            <a:lumMod val="50000"/>
                          </a:schemeClr>
                        </a:solidFill>
                      </a:endParaRPr>
                    </a:p>
                  </a:txBody>
                  <a:tcPr/>
                </a:tc>
                <a:extLst>
                  <a:ext uri="{0D108BD9-81ED-4DB2-BD59-A6C34878D82A}">
                    <a16:rowId xmlns:a16="http://schemas.microsoft.com/office/drawing/2014/main" val="3747248328"/>
                  </a:ext>
                </a:extLst>
              </a:tr>
            </a:tbl>
          </a:graphicData>
        </a:graphic>
      </p:graphicFrame>
      <p:sp>
        <p:nvSpPr>
          <p:cNvPr id="24" name="TextBox 23">
            <a:extLst>
              <a:ext uri="{FF2B5EF4-FFF2-40B4-BE49-F238E27FC236}">
                <a16:creationId xmlns:a16="http://schemas.microsoft.com/office/drawing/2014/main" id="{150649F9-82A4-4634-9894-9210D5B30951}"/>
              </a:ext>
            </a:extLst>
          </p:cNvPr>
          <p:cNvSpPr txBox="1"/>
          <p:nvPr/>
        </p:nvSpPr>
        <p:spPr>
          <a:xfrm>
            <a:off x="123568" y="2035810"/>
            <a:ext cx="3748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a:t>
            </a:r>
          </a:p>
        </p:txBody>
      </p:sp>
      <p:sp>
        <p:nvSpPr>
          <p:cNvPr id="25" name="TextBox 24">
            <a:extLst>
              <a:ext uri="{FF2B5EF4-FFF2-40B4-BE49-F238E27FC236}">
                <a16:creationId xmlns:a16="http://schemas.microsoft.com/office/drawing/2014/main" id="{D8933318-CADB-4164-8421-96684E611A89}"/>
              </a:ext>
            </a:extLst>
          </p:cNvPr>
          <p:cNvSpPr txBox="1"/>
          <p:nvPr/>
        </p:nvSpPr>
        <p:spPr>
          <a:xfrm>
            <a:off x="88567" y="3429000"/>
            <a:ext cx="3748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a:t>
            </a:r>
          </a:p>
        </p:txBody>
      </p:sp>
      <p:sp>
        <p:nvSpPr>
          <p:cNvPr id="26" name="TextBox 25">
            <a:extLst>
              <a:ext uri="{FF2B5EF4-FFF2-40B4-BE49-F238E27FC236}">
                <a16:creationId xmlns:a16="http://schemas.microsoft.com/office/drawing/2014/main" id="{BD665CAD-886A-43D1-A87F-3B2D676E7774}"/>
              </a:ext>
            </a:extLst>
          </p:cNvPr>
          <p:cNvSpPr txBox="1"/>
          <p:nvPr/>
        </p:nvSpPr>
        <p:spPr>
          <a:xfrm>
            <a:off x="130357" y="4902873"/>
            <a:ext cx="3748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a:t>
            </a:r>
          </a:p>
        </p:txBody>
      </p:sp>
      <p:graphicFrame>
        <p:nvGraphicFramePr>
          <p:cNvPr id="27" name="Table 26">
            <a:extLst>
              <a:ext uri="{FF2B5EF4-FFF2-40B4-BE49-F238E27FC236}">
                <a16:creationId xmlns:a16="http://schemas.microsoft.com/office/drawing/2014/main" id="{CFC31FFF-6A4D-4689-9B4B-5F36023A7182}"/>
              </a:ext>
            </a:extLst>
          </p:cNvPr>
          <p:cNvGraphicFramePr>
            <a:graphicFrameLocks noGrp="1"/>
          </p:cNvGraphicFramePr>
          <p:nvPr/>
        </p:nvGraphicFramePr>
        <p:xfrm>
          <a:off x="8863161" y="2056950"/>
          <a:ext cx="3214661" cy="1224480"/>
        </p:xfrm>
        <a:graphic>
          <a:graphicData uri="http://schemas.openxmlformats.org/drawingml/2006/table">
            <a:tbl>
              <a:tblPr firstRow="1" bandRow="1">
                <a:tableStyleId>{ED083AE6-46FA-4A59-8FB0-9F97EB10719F}</a:tableStyleId>
              </a:tblPr>
              <a:tblGrid>
                <a:gridCol w="495741">
                  <a:extLst>
                    <a:ext uri="{9D8B030D-6E8A-4147-A177-3AD203B41FA5}">
                      <a16:colId xmlns:a16="http://schemas.microsoft.com/office/drawing/2014/main" val="1166316113"/>
                    </a:ext>
                  </a:extLst>
                </a:gridCol>
                <a:gridCol w="2718920">
                  <a:extLst>
                    <a:ext uri="{9D8B030D-6E8A-4147-A177-3AD203B41FA5}">
                      <a16:colId xmlns:a16="http://schemas.microsoft.com/office/drawing/2014/main" val="432718594"/>
                    </a:ext>
                  </a:extLst>
                </a:gridCol>
              </a:tblGrid>
              <a:tr h="432000">
                <a:tc>
                  <a:txBody>
                    <a:bodyPr/>
                    <a:lstStyle/>
                    <a:p>
                      <a:r>
                        <a:rPr lang="en-GB" sz="2000" b="0" dirty="0">
                          <a:solidFill>
                            <a:schemeClr val="accent1">
                              <a:lumMod val="50000"/>
                            </a:schemeClr>
                          </a:solidFill>
                        </a:rPr>
                        <a:t>a</a:t>
                      </a:r>
                    </a:p>
                  </a:txBody>
                  <a:tcPr/>
                </a:tc>
                <a:tc>
                  <a:txBody>
                    <a:bodyPr/>
                    <a:lstStyle/>
                    <a:p>
                      <a:r>
                        <a:rPr lang="en-GB" sz="2000" b="0" kern="1200" dirty="0" err="1">
                          <a:solidFill>
                            <a:schemeClr val="accent5">
                              <a:lumMod val="50000"/>
                            </a:schemeClr>
                          </a:solidFill>
                          <a:latin typeface="+mn-lt"/>
                          <a:ea typeface="+mn-ea"/>
                          <a:cs typeface="+mn-cs"/>
                        </a:rPr>
                        <a:t>erste</a:t>
                      </a:r>
                      <a:endParaRPr lang="en-GB" sz="2000" b="0" kern="1200" dirty="0">
                        <a:solidFill>
                          <a:schemeClr val="accent5">
                            <a:lumMod val="50000"/>
                          </a:schemeClr>
                        </a:solidFill>
                        <a:latin typeface="+mn-lt"/>
                        <a:ea typeface="+mn-ea"/>
                        <a:cs typeface="+mn-cs"/>
                      </a:endParaRPr>
                    </a:p>
                  </a:txBody>
                  <a:tcPr/>
                </a:tc>
                <a:extLst>
                  <a:ext uri="{0D108BD9-81ED-4DB2-BD59-A6C34878D82A}">
                    <a16:rowId xmlns:a16="http://schemas.microsoft.com/office/drawing/2014/main" val="1240274974"/>
                  </a:ext>
                </a:extLst>
              </a:tr>
              <a:tr h="396000">
                <a:tc>
                  <a:txBody>
                    <a:bodyPr/>
                    <a:lstStyle/>
                    <a:p>
                      <a:r>
                        <a:rPr lang="en-GB" sz="2000" dirty="0">
                          <a:solidFill>
                            <a:schemeClr val="accent1">
                              <a:lumMod val="50000"/>
                            </a:schemeClr>
                          </a:solidFill>
                        </a:rPr>
                        <a:t>b</a:t>
                      </a:r>
                    </a:p>
                  </a:txBody>
                  <a:tcPr/>
                </a:tc>
                <a:tc>
                  <a:txBody>
                    <a:bodyPr/>
                    <a:lstStyle/>
                    <a:p>
                      <a:r>
                        <a:rPr lang="en-US" sz="2000" dirty="0" err="1">
                          <a:solidFill>
                            <a:schemeClr val="accent5">
                              <a:lumMod val="50000"/>
                            </a:schemeClr>
                          </a:solidFill>
                        </a:rPr>
                        <a:t>Erste</a:t>
                      </a:r>
                      <a:endParaRPr lang="en-GB" sz="2000" dirty="0">
                        <a:solidFill>
                          <a:schemeClr val="accent1">
                            <a:lumMod val="50000"/>
                          </a:schemeClr>
                        </a:solidFill>
                      </a:endParaRPr>
                    </a:p>
                  </a:txBody>
                  <a:tcPr/>
                </a:tc>
                <a:extLst>
                  <a:ext uri="{0D108BD9-81ED-4DB2-BD59-A6C34878D82A}">
                    <a16:rowId xmlns:a16="http://schemas.microsoft.com/office/drawing/2014/main" val="120746005"/>
                  </a:ext>
                </a:extLst>
              </a:tr>
              <a:tr h="396000">
                <a:tc>
                  <a:txBody>
                    <a:bodyPr/>
                    <a:lstStyle/>
                    <a:p>
                      <a:r>
                        <a:rPr lang="en-GB" sz="2000" dirty="0">
                          <a:solidFill>
                            <a:schemeClr val="accent1">
                              <a:lumMod val="50000"/>
                            </a:schemeClr>
                          </a:solidFill>
                        </a:rPr>
                        <a:t>c</a:t>
                      </a:r>
                    </a:p>
                  </a:txBody>
                  <a:tcPr/>
                </a:tc>
                <a:tc>
                  <a:txBody>
                    <a:bodyPr/>
                    <a:lstStyle/>
                    <a:p>
                      <a:r>
                        <a:rPr lang="en-US" sz="2000" dirty="0" err="1">
                          <a:solidFill>
                            <a:schemeClr val="accent5">
                              <a:lumMod val="50000"/>
                            </a:schemeClr>
                          </a:solidFill>
                        </a:rPr>
                        <a:t>erstens</a:t>
                      </a:r>
                      <a:endParaRPr lang="en-GB" sz="2000" dirty="0">
                        <a:solidFill>
                          <a:schemeClr val="accent1">
                            <a:lumMod val="50000"/>
                          </a:schemeClr>
                        </a:solidFill>
                      </a:endParaRPr>
                    </a:p>
                  </a:txBody>
                  <a:tcPr/>
                </a:tc>
                <a:extLst>
                  <a:ext uri="{0D108BD9-81ED-4DB2-BD59-A6C34878D82A}">
                    <a16:rowId xmlns:a16="http://schemas.microsoft.com/office/drawing/2014/main" val="3747248328"/>
                  </a:ext>
                </a:extLst>
              </a:tr>
            </a:tbl>
          </a:graphicData>
        </a:graphic>
      </p:graphicFrame>
      <p:graphicFrame>
        <p:nvGraphicFramePr>
          <p:cNvPr id="28" name="Table 27">
            <a:extLst>
              <a:ext uri="{FF2B5EF4-FFF2-40B4-BE49-F238E27FC236}">
                <a16:creationId xmlns:a16="http://schemas.microsoft.com/office/drawing/2014/main" id="{D9FF99C5-ED40-4784-9C30-5F7CE3A2A33A}"/>
              </a:ext>
            </a:extLst>
          </p:cNvPr>
          <p:cNvGraphicFramePr>
            <a:graphicFrameLocks noGrp="1"/>
          </p:cNvGraphicFramePr>
          <p:nvPr/>
        </p:nvGraphicFramePr>
        <p:xfrm>
          <a:off x="8833398" y="3458661"/>
          <a:ext cx="3214661" cy="1224480"/>
        </p:xfrm>
        <a:graphic>
          <a:graphicData uri="http://schemas.openxmlformats.org/drawingml/2006/table">
            <a:tbl>
              <a:tblPr firstRow="1" bandRow="1">
                <a:tableStyleId>{ED083AE6-46FA-4A59-8FB0-9F97EB10719F}</a:tableStyleId>
              </a:tblPr>
              <a:tblGrid>
                <a:gridCol w="495741">
                  <a:extLst>
                    <a:ext uri="{9D8B030D-6E8A-4147-A177-3AD203B41FA5}">
                      <a16:colId xmlns:a16="http://schemas.microsoft.com/office/drawing/2014/main" val="1166316113"/>
                    </a:ext>
                  </a:extLst>
                </a:gridCol>
                <a:gridCol w="2718920">
                  <a:extLst>
                    <a:ext uri="{9D8B030D-6E8A-4147-A177-3AD203B41FA5}">
                      <a16:colId xmlns:a16="http://schemas.microsoft.com/office/drawing/2014/main" val="432718594"/>
                    </a:ext>
                  </a:extLst>
                </a:gridCol>
              </a:tblGrid>
              <a:tr h="432000">
                <a:tc>
                  <a:txBody>
                    <a:bodyPr/>
                    <a:lstStyle/>
                    <a:p>
                      <a:r>
                        <a:rPr lang="en-GB" sz="2000" b="0" dirty="0">
                          <a:solidFill>
                            <a:schemeClr val="accent1">
                              <a:lumMod val="50000"/>
                            </a:schemeClr>
                          </a:solidFill>
                        </a:rPr>
                        <a:t>a</a:t>
                      </a:r>
                    </a:p>
                  </a:txBody>
                  <a:tcPr/>
                </a:tc>
                <a:tc>
                  <a:txBody>
                    <a:bodyPr/>
                    <a:lstStyle/>
                    <a:p>
                      <a:r>
                        <a:rPr lang="en-US" sz="2000" b="0" dirty="0" err="1">
                          <a:solidFill>
                            <a:schemeClr val="accent5">
                              <a:lumMod val="50000"/>
                            </a:schemeClr>
                          </a:solidFill>
                        </a:rPr>
                        <a:t>Möglichkeit</a:t>
                      </a:r>
                      <a:endParaRPr lang="en-GB" sz="2000" b="0" dirty="0">
                        <a:solidFill>
                          <a:schemeClr val="accent1">
                            <a:lumMod val="50000"/>
                          </a:schemeClr>
                        </a:solidFill>
                      </a:endParaRPr>
                    </a:p>
                  </a:txBody>
                  <a:tcPr/>
                </a:tc>
                <a:extLst>
                  <a:ext uri="{0D108BD9-81ED-4DB2-BD59-A6C34878D82A}">
                    <a16:rowId xmlns:a16="http://schemas.microsoft.com/office/drawing/2014/main" val="1240274974"/>
                  </a:ext>
                </a:extLst>
              </a:tr>
              <a:tr h="396000">
                <a:tc>
                  <a:txBody>
                    <a:bodyPr/>
                    <a:lstStyle/>
                    <a:p>
                      <a:r>
                        <a:rPr lang="en-GB" sz="2000" dirty="0">
                          <a:solidFill>
                            <a:schemeClr val="accent1">
                              <a:lumMod val="50000"/>
                            </a:schemeClr>
                          </a:solidFill>
                        </a:rPr>
                        <a:t>b</a:t>
                      </a:r>
                    </a:p>
                  </a:txBody>
                  <a:tcPr/>
                </a:tc>
                <a:tc>
                  <a:txBody>
                    <a:bodyPr/>
                    <a:lstStyle/>
                    <a:p>
                      <a:r>
                        <a:rPr lang="en-US" sz="2000" dirty="0" err="1">
                          <a:solidFill>
                            <a:schemeClr val="accent5">
                              <a:lumMod val="50000"/>
                            </a:schemeClr>
                          </a:solidFill>
                        </a:rPr>
                        <a:t>möglicherweise</a:t>
                      </a:r>
                      <a:endParaRPr lang="en-GB" sz="2000" dirty="0">
                        <a:solidFill>
                          <a:schemeClr val="accent1">
                            <a:lumMod val="50000"/>
                          </a:schemeClr>
                        </a:solidFill>
                      </a:endParaRPr>
                    </a:p>
                  </a:txBody>
                  <a:tcPr/>
                </a:tc>
                <a:extLst>
                  <a:ext uri="{0D108BD9-81ED-4DB2-BD59-A6C34878D82A}">
                    <a16:rowId xmlns:a16="http://schemas.microsoft.com/office/drawing/2014/main" val="120746005"/>
                  </a:ext>
                </a:extLst>
              </a:tr>
              <a:tr h="396000">
                <a:tc>
                  <a:txBody>
                    <a:bodyPr/>
                    <a:lstStyle/>
                    <a:p>
                      <a:r>
                        <a:rPr lang="en-GB" sz="2000" dirty="0">
                          <a:solidFill>
                            <a:schemeClr val="accent1">
                              <a:lumMod val="50000"/>
                            </a:schemeClr>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chemeClr val="accent5">
                              <a:lumMod val="50000"/>
                            </a:schemeClr>
                          </a:solidFill>
                        </a:rPr>
                        <a:t>möglichen</a:t>
                      </a:r>
                      <a:endParaRPr lang="en-GB" sz="2000" dirty="0">
                        <a:solidFill>
                          <a:schemeClr val="accent1">
                            <a:lumMod val="50000"/>
                          </a:schemeClr>
                        </a:solidFill>
                      </a:endParaRPr>
                    </a:p>
                  </a:txBody>
                  <a:tcPr/>
                </a:tc>
                <a:extLst>
                  <a:ext uri="{0D108BD9-81ED-4DB2-BD59-A6C34878D82A}">
                    <a16:rowId xmlns:a16="http://schemas.microsoft.com/office/drawing/2014/main" val="3747248328"/>
                  </a:ext>
                </a:extLst>
              </a:tr>
            </a:tbl>
          </a:graphicData>
        </a:graphic>
      </p:graphicFrame>
      <p:graphicFrame>
        <p:nvGraphicFramePr>
          <p:cNvPr id="29" name="Table 28">
            <a:extLst>
              <a:ext uri="{FF2B5EF4-FFF2-40B4-BE49-F238E27FC236}">
                <a16:creationId xmlns:a16="http://schemas.microsoft.com/office/drawing/2014/main" id="{2D5119DD-43C1-47D0-8A4B-137E95232257}"/>
              </a:ext>
            </a:extLst>
          </p:cNvPr>
          <p:cNvGraphicFramePr>
            <a:graphicFrameLocks noGrp="1"/>
          </p:cNvGraphicFramePr>
          <p:nvPr/>
        </p:nvGraphicFramePr>
        <p:xfrm>
          <a:off x="8833397" y="4889773"/>
          <a:ext cx="3214661" cy="1224480"/>
        </p:xfrm>
        <a:graphic>
          <a:graphicData uri="http://schemas.openxmlformats.org/drawingml/2006/table">
            <a:tbl>
              <a:tblPr firstRow="1" bandRow="1">
                <a:tableStyleId>{ED083AE6-46FA-4A59-8FB0-9F97EB10719F}</a:tableStyleId>
              </a:tblPr>
              <a:tblGrid>
                <a:gridCol w="495741">
                  <a:extLst>
                    <a:ext uri="{9D8B030D-6E8A-4147-A177-3AD203B41FA5}">
                      <a16:colId xmlns:a16="http://schemas.microsoft.com/office/drawing/2014/main" val="1166316113"/>
                    </a:ext>
                  </a:extLst>
                </a:gridCol>
                <a:gridCol w="2718920">
                  <a:extLst>
                    <a:ext uri="{9D8B030D-6E8A-4147-A177-3AD203B41FA5}">
                      <a16:colId xmlns:a16="http://schemas.microsoft.com/office/drawing/2014/main" val="432718594"/>
                    </a:ext>
                  </a:extLst>
                </a:gridCol>
              </a:tblGrid>
              <a:tr h="432000">
                <a:tc>
                  <a:txBody>
                    <a:bodyPr/>
                    <a:lstStyle/>
                    <a:p>
                      <a:r>
                        <a:rPr lang="en-GB" sz="2000" b="0" dirty="0">
                          <a:solidFill>
                            <a:schemeClr val="accent1">
                              <a:lumMod val="50000"/>
                            </a:schemeClr>
                          </a:solidFill>
                        </a:rPr>
                        <a:t>a</a:t>
                      </a:r>
                    </a:p>
                  </a:txBody>
                  <a:tcPr/>
                </a:tc>
                <a:tc>
                  <a:txBody>
                    <a:bodyPr/>
                    <a:lstStyle/>
                    <a:p>
                      <a:r>
                        <a:rPr lang="en-US" sz="2000" b="0" dirty="0" err="1">
                          <a:solidFill>
                            <a:schemeClr val="accent5">
                              <a:lumMod val="50000"/>
                            </a:schemeClr>
                          </a:solidFill>
                        </a:rPr>
                        <a:t>fühlen</a:t>
                      </a:r>
                      <a:endParaRPr lang="en-GB" sz="2000" b="0" dirty="0">
                        <a:solidFill>
                          <a:schemeClr val="accent1">
                            <a:lumMod val="50000"/>
                          </a:schemeClr>
                        </a:solidFill>
                      </a:endParaRPr>
                    </a:p>
                  </a:txBody>
                  <a:tcPr/>
                </a:tc>
                <a:extLst>
                  <a:ext uri="{0D108BD9-81ED-4DB2-BD59-A6C34878D82A}">
                    <a16:rowId xmlns:a16="http://schemas.microsoft.com/office/drawing/2014/main" val="1240274974"/>
                  </a:ext>
                </a:extLst>
              </a:tr>
              <a:tr h="396000">
                <a:tc>
                  <a:txBody>
                    <a:bodyPr/>
                    <a:lstStyle/>
                    <a:p>
                      <a:r>
                        <a:rPr lang="en-GB" sz="2000" dirty="0">
                          <a:solidFill>
                            <a:schemeClr val="accent1">
                              <a:lumMod val="50000"/>
                            </a:schemeClr>
                          </a:solidFill>
                        </a:rPr>
                        <a:t>b</a:t>
                      </a:r>
                    </a:p>
                  </a:txBody>
                  <a:tcPr/>
                </a:tc>
                <a:tc>
                  <a:txBody>
                    <a:bodyPr/>
                    <a:lstStyle/>
                    <a:p>
                      <a:r>
                        <a:rPr lang="en-US" sz="2000" dirty="0" err="1">
                          <a:solidFill>
                            <a:schemeClr val="accent5">
                              <a:lumMod val="50000"/>
                            </a:schemeClr>
                          </a:solidFill>
                        </a:rPr>
                        <a:t>Gefühle</a:t>
                      </a:r>
                      <a:endParaRPr lang="en-GB" sz="2000" dirty="0">
                        <a:solidFill>
                          <a:schemeClr val="accent1">
                            <a:lumMod val="50000"/>
                          </a:schemeClr>
                        </a:solidFill>
                      </a:endParaRPr>
                    </a:p>
                  </a:txBody>
                  <a:tcPr/>
                </a:tc>
                <a:extLst>
                  <a:ext uri="{0D108BD9-81ED-4DB2-BD59-A6C34878D82A}">
                    <a16:rowId xmlns:a16="http://schemas.microsoft.com/office/drawing/2014/main" val="120746005"/>
                  </a:ext>
                </a:extLst>
              </a:tr>
              <a:tr h="396000">
                <a:tc>
                  <a:txBody>
                    <a:bodyPr/>
                    <a:lstStyle/>
                    <a:p>
                      <a:r>
                        <a:rPr lang="en-GB" sz="2000" dirty="0">
                          <a:solidFill>
                            <a:schemeClr val="accent1">
                              <a:lumMod val="50000"/>
                            </a:schemeClr>
                          </a:solidFill>
                        </a:rPr>
                        <a:t>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chemeClr val="accent5">
                              <a:lumMod val="50000"/>
                            </a:schemeClr>
                          </a:solidFill>
                        </a:rPr>
                        <a:t>gefühlt</a:t>
                      </a:r>
                      <a:endParaRPr lang="en-GB" sz="2000" dirty="0">
                        <a:solidFill>
                          <a:schemeClr val="accent1">
                            <a:lumMod val="50000"/>
                          </a:schemeClr>
                        </a:solidFill>
                      </a:endParaRPr>
                    </a:p>
                  </a:txBody>
                  <a:tcPr/>
                </a:tc>
                <a:extLst>
                  <a:ext uri="{0D108BD9-81ED-4DB2-BD59-A6C34878D82A}">
                    <a16:rowId xmlns:a16="http://schemas.microsoft.com/office/drawing/2014/main" val="3747248328"/>
                  </a:ext>
                </a:extLst>
              </a:tr>
            </a:tbl>
          </a:graphicData>
        </a:graphic>
      </p:graphicFrame>
      <p:sp>
        <p:nvSpPr>
          <p:cNvPr id="31" name="TextBox 30">
            <a:extLst>
              <a:ext uri="{FF2B5EF4-FFF2-40B4-BE49-F238E27FC236}">
                <a16:creationId xmlns:a16="http://schemas.microsoft.com/office/drawing/2014/main" id="{54FA04A2-D2F1-4554-967A-4C798ECBE6C8}"/>
              </a:ext>
            </a:extLst>
          </p:cNvPr>
          <p:cNvSpPr txBox="1"/>
          <p:nvPr/>
        </p:nvSpPr>
        <p:spPr>
          <a:xfrm>
            <a:off x="8472180" y="2068797"/>
            <a:ext cx="3748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a:t>
            </a:r>
          </a:p>
        </p:txBody>
      </p:sp>
      <p:sp>
        <p:nvSpPr>
          <p:cNvPr id="32" name="TextBox 31">
            <a:extLst>
              <a:ext uri="{FF2B5EF4-FFF2-40B4-BE49-F238E27FC236}">
                <a16:creationId xmlns:a16="http://schemas.microsoft.com/office/drawing/2014/main" id="{18A978BD-CE70-4AA3-9658-2EC4C96613F8}"/>
              </a:ext>
            </a:extLst>
          </p:cNvPr>
          <p:cNvSpPr txBox="1"/>
          <p:nvPr/>
        </p:nvSpPr>
        <p:spPr>
          <a:xfrm>
            <a:off x="8441240" y="3429000"/>
            <a:ext cx="3748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a:t>
            </a:r>
          </a:p>
        </p:txBody>
      </p:sp>
      <p:sp>
        <p:nvSpPr>
          <p:cNvPr id="33" name="TextBox 32">
            <a:extLst>
              <a:ext uri="{FF2B5EF4-FFF2-40B4-BE49-F238E27FC236}">
                <a16:creationId xmlns:a16="http://schemas.microsoft.com/office/drawing/2014/main" id="{7059CA38-3BF3-40DE-B2C5-C79BB7CAEF34}"/>
              </a:ext>
            </a:extLst>
          </p:cNvPr>
          <p:cNvSpPr txBox="1"/>
          <p:nvPr/>
        </p:nvSpPr>
        <p:spPr>
          <a:xfrm>
            <a:off x="8458596" y="4848951"/>
            <a:ext cx="3748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a:t>
            </a:r>
          </a:p>
        </p:txBody>
      </p:sp>
      <p:pic>
        <p:nvPicPr>
          <p:cNvPr id="35" name="Picture 34" descr="A picture containing text, vector graphics&#10;&#10;Description automatically generated">
            <a:extLst>
              <a:ext uri="{FF2B5EF4-FFF2-40B4-BE49-F238E27FC236}">
                <a16:creationId xmlns:a16="http://schemas.microsoft.com/office/drawing/2014/main" id="{5DFC2BBB-92F5-4762-8D27-4667D195C4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59802" y="64978"/>
            <a:ext cx="1051214" cy="1420498"/>
          </a:xfrm>
          <a:prstGeom prst="rect">
            <a:avLst/>
          </a:prstGeom>
        </p:spPr>
      </p:pic>
      <p:pic>
        <p:nvPicPr>
          <p:cNvPr id="37" name="Picture 36" descr="A picture containing text&#10;&#10;Description automatically generated">
            <a:extLst>
              <a:ext uri="{FF2B5EF4-FFF2-40B4-BE49-F238E27FC236}">
                <a16:creationId xmlns:a16="http://schemas.microsoft.com/office/drawing/2014/main" id="{8801CFEF-F9E7-4666-B022-1BAAA25312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7486" y="-1"/>
            <a:ext cx="1439929" cy="1472089"/>
          </a:xfrm>
          <a:prstGeom prst="rect">
            <a:avLst/>
          </a:prstGeom>
        </p:spPr>
      </p:pic>
      <p:sp>
        <p:nvSpPr>
          <p:cNvPr id="30" name="Speech Bubble: Rectangle with Corners Rounded 1">
            <a:extLst>
              <a:ext uri="{FF2B5EF4-FFF2-40B4-BE49-F238E27FC236}">
                <a16:creationId xmlns:a16="http://schemas.microsoft.com/office/drawing/2014/main" id="{C299F5A6-4EF2-4956-A4B7-BAA85E34CD3C}"/>
              </a:ext>
            </a:extLst>
          </p:cNvPr>
          <p:cNvSpPr/>
          <p:nvPr/>
        </p:nvSpPr>
        <p:spPr>
          <a:xfrm>
            <a:off x="3927304" y="630485"/>
            <a:ext cx="3321501" cy="461665"/>
          </a:xfrm>
          <a:prstGeom prst="wedgeRoundRectCallout">
            <a:avLst>
              <a:gd name="adj1" fmla="val -15881"/>
              <a:gd name="adj2" fmla="val 49539"/>
              <a:gd name="adj3" fmla="val 16667"/>
            </a:avLst>
          </a:prstGeom>
          <a:solidFill>
            <a:srgbClr val="115076"/>
          </a:solidFill>
          <a:ln w="1905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noProof="0" dirty="0"/>
              <a:t>die </a:t>
            </a:r>
            <a:r>
              <a:rPr lang="en-GB" sz="2000" noProof="0" dirty="0" err="1"/>
              <a:t>Trennun</a:t>
            </a:r>
            <a:r>
              <a:rPr lang="en-GB" sz="2000" dirty="0"/>
              <a:t>g </a:t>
            </a:r>
            <a:r>
              <a:rPr lang="en-GB" sz="2000" noProof="0" dirty="0"/>
              <a:t>– break up</a:t>
            </a:r>
            <a:endParaRPr kumimoji="0" lang="en-GB" sz="2400" u="none" strike="noStrike" kern="1200" cap="none" spc="0" normalizeH="0" baseline="0" noProof="0" dirty="0">
              <a:ln>
                <a:noFill/>
              </a:ln>
              <a:solidFill>
                <a:prstClr val="white"/>
              </a:solidFill>
              <a:effectLst/>
              <a:uLnTx/>
              <a:uFillTx/>
              <a:latin typeface="Century Gothic" panose="020F0302020204030204"/>
            </a:endParaRPr>
          </a:p>
        </p:txBody>
      </p:sp>
      <p:pic>
        <p:nvPicPr>
          <p:cNvPr id="34" name="Picture 2" descr="Powerpoint Check Mark Symbol">
            <a:extLst>
              <a:ext uri="{FF2B5EF4-FFF2-40B4-BE49-F238E27FC236}">
                <a16:creationId xmlns:a16="http://schemas.microsoft.com/office/drawing/2014/main" id="{7554B03D-D8D5-4C52-864B-097B46C48D1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4363" y="2455486"/>
            <a:ext cx="343177" cy="35747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Powerpoint Check Mark Symbol">
            <a:extLst>
              <a:ext uri="{FF2B5EF4-FFF2-40B4-BE49-F238E27FC236}">
                <a16:creationId xmlns:a16="http://schemas.microsoft.com/office/drawing/2014/main" id="{87B506BD-F693-4C87-8AD8-CA07FB43B1A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4362" y="3501228"/>
            <a:ext cx="343177" cy="35747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owerpoint Check Mark Symbol">
            <a:extLst>
              <a:ext uri="{FF2B5EF4-FFF2-40B4-BE49-F238E27FC236}">
                <a16:creationId xmlns:a16="http://schemas.microsoft.com/office/drawing/2014/main" id="{F8151572-80FB-4216-A7E3-68674DEFCC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34362" y="5740992"/>
            <a:ext cx="343177" cy="35747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Powerpoint Check Mark Symbol">
            <a:extLst>
              <a:ext uri="{FF2B5EF4-FFF2-40B4-BE49-F238E27FC236}">
                <a16:creationId xmlns:a16="http://schemas.microsoft.com/office/drawing/2014/main" id="{7243874D-080C-4760-8E9F-223B3F947B0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15253" y="2076891"/>
            <a:ext cx="343177" cy="35747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Powerpoint Check Mark Symbol">
            <a:extLst>
              <a:ext uri="{FF2B5EF4-FFF2-40B4-BE49-F238E27FC236}">
                <a16:creationId xmlns:a16="http://schemas.microsoft.com/office/drawing/2014/main" id="{F3002A69-4A8A-458F-B87D-1DA5D140EC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26682" y="4291420"/>
            <a:ext cx="343177" cy="35747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Powerpoint Check Mark Symbol">
            <a:extLst>
              <a:ext uri="{FF2B5EF4-FFF2-40B4-BE49-F238E27FC236}">
                <a16:creationId xmlns:a16="http://schemas.microsoft.com/office/drawing/2014/main" id="{51FFF9D7-7079-4A2A-B07D-8D1B829DAD9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15252" y="5305987"/>
            <a:ext cx="343177" cy="357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3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P spid="17" grpId="0" animBg="1"/>
      <p:bldP spid="18" grpId="0" animBg="1"/>
      <p:bldP spid="19"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952</TotalTime>
  <Words>9052</Words>
  <Application>Microsoft Macintosh PowerPoint</Application>
  <PresentationFormat>Widescreen</PresentationFormat>
  <Paragraphs>1449</Paragraphs>
  <Slides>47</Slides>
  <Notes>47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Calibri</vt:lpstr>
      <vt:lpstr>Century Gothic</vt:lpstr>
      <vt:lpstr>Times New Roman</vt:lpstr>
      <vt:lpstr>1_Office Theme</vt:lpstr>
      <vt:lpstr>What you do for and with others</vt:lpstr>
      <vt:lpstr>In der DDR</vt:lpstr>
      <vt:lpstr>In der DDR</vt:lpstr>
      <vt:lpstr>Vokabeln</vt:lpstr>
      <vt:lpstr>Vokabeln</vt:lpstr>
      <vt:lpstr>Vokabeln</vt:lpstr>
      <vt:lpstr>Vokabeln</vt:lpstr>
      <vt:lpstr>Vokabeln</vt:lpstr>
      <vt:lpstr>Eine WhatsApp </vt:lpstr>
      <vt:lpstr>Ein Anruf</vt:lpstr>
      <vt:lpstr>Pronomen [R2 – Akkusativ]</vt:lpstr>
      <vt:lpstr>Pronomen [R3 – Dativ]</vt:lpstr>
      <vt:lpstr>Grammatik</vt:lpstr>
      <vt:lpstr>Possessive adjectives [R2]</vt:lpstr>
      <vt:lpstr>Possessive adjectives [R3]</vt:lpstr>
      <vt:lpstr>Mia schreibt an Andrea!</vt:lpstr>
      <vt:lpstr>Andrea antwortet!</vt:lpstr>
      <vt:lpstr>Alastair hat Ideen für Wolf</vt:lpstr>
      <vt:lpstr>What you did for and with others</vt:lpstr>
      <vt:lpstr>Wolfgang und Heidi</vt:lpstr>
      <vt:lpstr>Antworten [1]</vt:lpstr>
      <vt:lpstr>Antworten [2]</vt:lpstr>
      <vt:lpstr>Vokabeln</vt:lpstr>
      <vt:lpstr>ein Wortspiel [1/7]</vt:lpstr>
      <vt:lpstr>ein Wortspiel [2/7]</vt:lpstr>
      <vt:lpstr>ein Wortspiel [3/7]</vt:lpstr>
      <vt:lpstr>ein Wortspiel [4/7]</vt:lpstr>
      <vt:lpstr>ein Wortspiel [5/7</vt:lpstr>
      <vt:lpstr>ein Wortspiel [6/7]</vt:lpstr>
      <vt:lpstr>ein Wortspiel [7/7]</vt:lpstr>
      <vt:lpstr>Heidi in Köln</vt:lpstr>
      <vt:lpstr>das Perfekt [1/3]</vt:lpstr>
      <vt:lpstr>das Perfekt [2/3]</vt:lpstr>
      <vt:lpstr>das Perfekt [3/3]</vt:lpstr>
      <vt:lpstr>Wiederholung</vt:lpstr>
      <vt:lpstr>Wiederholung (1/2)</vt:lpstr>
      <vt:lpstr>Wiederholung (2/2)</vt:lpstr>
      <vt:lpstr>PowerPoint Presentation</vt:lpstr>
      <vt:lpstr>Person A</vt:lpstr>
      <vt:lpstr>Person B</vt:lpstr>
      <vt:lpstr>PowerPoint Presentation</vt:lpstr>
      <vt:lpstr>Person A</vt:lpstr>
      <vt:lpstr>Person B</vt:lpstr>
      <vt:lpstr>Respuestas</vt:lpstr>
      <vt:lpstr>Respuestas</vt:lpstr>
      <vt:lpstr>Gaming Grammar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503</cp:revision>
  <dcterms:created xsi:type="dcterms:W3CDTF">2020-07-18T21:51:12Z</dcterms:created>
  <dcterms:modified xsi:type="dcterms:W3CDTF">2021-12-20T15:50:12Z</dcterms:modified>
</cp:coreProperties>
</file>