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7" r:id="rId3"/>
    <p:sldMasterId id="2147483709" r:id="rId4"/>
    <p:sldMasterId id="2147483721" r:id="rId5"/>
    <p:sldMasterId id="2147483733" r:id="rId6"/>
    <p:sldMasterId id="2147483745" r:id="rId7"/>
    <p:sldMasterId id="2147483757" r:id="rId8"/>
  </p:sldMasterIdLst>
  <p:notesMasterIdLst>
    <p:notesMasterId r:id="rId55"/>
  </p:notesMasterIdLst>
  <p:sldIdLst>
    <p:sldId id="771" r:id="rId9"/>
    <p:sldId id="337" r:id="rId10"/>
    <p:sldId id="338" r:id="rId11"/>
    <p:sldId id="339" r:id="rId12"/>
    <p:sldId id="782" r:id="rId13"/>
    <p:sldId id="783" r:id="rId14"/>
    <p:sldId id="340" r:id="rId15"/>
    <p:sldId id="341" r:id="rId16"/>
    <p:sldId id="342" r:id="rId17"/>
    <p:sldId id="344" r:id="rId18"/>
    <p:sldId id="343" r:id="rId19"/>
    <p:sldId id="346" r:id="rId20"/>
    <p:sldId id="350" r:id="rId21"/>
    <p:sldId id="260" r:id="rId22"/>
    <p:sldId id="351" r:id="rId23"/>
    <p:sldId id="359" r:id="rId24"/>
    <p:sldId id="360" r:id="rId25"/>
    <p:sldId id="361" r:id="rId26"/>
    <p:sldId id="672" r:id="rId27"/>
    <p:sldId id="501" r:id="rId28"/>
    <p:sldId id="331" r:id="rId29"/>
    <p:sldId id="662" r:id="rId30"/>
    <p:sldId id="651" r:id="rId31"/>
    <p:sldId id="658" r:id="rId32"/>
    <p:sldId id="601" r:id="rId33"/>
    <p:sldId id="328" r:id="rId34"/>
    <p:sldId id="362" r:id="rId35"/>
    <p:sldId id="385" r:id="rId36"/>
    <p:sldId id="391" r:id="rId37"/>
    <p:sldId id="390" r:id="rId38"/>
    <p:sldId id="259" r:id="rId39"/>
    <p:sldId id="261" r:id="rId40"/>
    <p:sldId id="785" r:id="rId41"/>
    <p:sldId id="624" r:id="rId42"/>
    <p:sldId id="626" r:id="rId43"/>
    <p:sldId id="495" r:id="rId44"/>
    <p:sldId id="352" r:id="rId45"/>
    <p:sldId id="623" r:id="rId46"/>
    <p:sldId id="600" r:id="rId47"/>
    <p:sldId id="622" r:id="rId48"/>
    <p:sldId id="784" r:id="rId49"/>
    <p:sldId id="333" r:id="rId50"/>
    <p:sldId id="334" r:id="rId51"/>
    <p:sldId id="762" r:id="rId52"/>
    <p:sldId id="769" r:id="rId53"/>
    <p:sldId id="775"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65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59342" autoAdjust="0"/>
  </p:normalViewPr>
  <p:slideViewPr>
    <p:cSldViewPr snapToGrid="0">
      <p:cViewPr varScale="1">
        <p:scale>
          <a:sx n="39" d="100"/>
          <a:sy n="39" d="100"/>
        </p:scale>
        <p:origin x="1806" y="42"/>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slide" Target="slides/slide46.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C54AEA-ECA3-4BDD-B621-744A17E8D1A1}" type="datetimeFigureOut">
              <a:rPr lang="en-GB" smtClean="0"/>
              <a:t>03/07/2021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AC39C7-1695-4F81-98BE-36066165F432}" type="slidenum">
              <a:rPr lang="en-GB" smtClean="0"/>
              <a:t>‹#›</a:t>
            </a:fld>
            <a:endParaRPr lang="en-GB"/>
          </a:p>
        </p:txBody>
      </p:sp>
    </p:spTree>
    <p:extLst>
      <p:ext uri="{BB962C8B-B14F-4D97-AF65-F5344CB8AC3E}">
        <p14:creationId xmlns:p14="http://schemas.microsoft.com/office/powerpoint/2010/main" val="1909441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bit.ly/2mJSnmc"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bit.ly/2mCH1AK"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Images from www.pixabay.com – no attribution required.</a:t>
            </a:r>
          </a:p>
          <a:p>
            <a:endParaRPr lang="en-GB" sz="1200" kern="1200" dirty="0">
              <a:solidFill>
                <a:schemeClr val="tx1"/>
              </a:solidFill>
              <a:effectLst/>
              <a:latin typeface="+mn-lt"/>
              <a:ea typeface="+mn-ea"/>
              <a:cs typeface="+mn-cs"/>
            </a:endParaRPr>
          </a:p>
          <a:p>
            <a:pPr fontAlgn="base"/>
            <a:r>
              <a:rPr lang="en-GB" sz="1200" b="1" kern="1200" dirty="0">
                <a:solidFill>
                  <a:schemeClr val="tx1"/>
                </a:solidFill>
                <a:effectLst/>
                <a:latin typeface="+mn-lt"/>
                <a:ea typeface="+mn-ea"/>
                <a:cs typeface="+mn-cs"/>
              </a:rPr>
              <a:t>Session 3: Teaching vocabulary – what’s in a word?</a:t>
            </a:r>
            <a:br>
              <a:rPr lang="en-GB" sz="1200" b="1"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In this session we explore the following questions: </a:t>
            </a:r>
          </a:p>
          <a:p>
            <a:pPr lvl="0" fontAlgn="base"/>
            <a:r>
              <a:rPr lang="en-GB" sz="1200" kern="1200" dirty="0">
                <a:solidFill>
                  <a:schemeClr val="tx1"/>
                </a:solidFill>
                <a:effectLst/>
                <a:latin typeface="+mn-lt"/>
                <a:ea typeface="+mn-ea"/>
                <a:cs typeface="+mn-cs"/>
              </a:rPr>
              <a:t>Why is vocabulary so important? </a:t>
            </a:r>
          </a:p>
          <a:p>
            <a:pPr lvl="0" fontAlgn="base"/>
            <a:r>
              <a:rPr lang="en-GB" sz="1200" kern="1200" dirty="0">
                <a:solidFill>
                  <a:schemeClr val="tx1"/>
                </a:solidFill>
                <a:effectLst/>
                <a:latin typeface="+mn-lt"/>
                <a:ea typeface="+mn-ea"/>
                <a:cs typeface="+mn-cs"/>
              </a:rPr>
              <a:t>What does it mean to know a word? </a:t>
            </a:r>
          </a:p>
          <a:p>
            <a:pPr lvl="0" fontAlgn="base"/>
            <a:r>
              <a:rPr lang="en-GB" sz="1200" kern="1200" dirty="0">
                <a:solidFill>
                  <a:schemeClr val="tx1"/>
                </a:solidFill>
                <a:effectLst/>
                <a:latin typeface="+mn-lt"/>
                <a:ea typeface="+mn-ea"/>
                <a:cs typeface="+mn-cs"/>
              </a:rPr>
              <a:t>Which words do learners need to know? </a:t>
            </a:r>
          </a:p>
          <a:p>
            <a:pPr lvl="0" fontAlgn="base"/>
            <a:r>
              <a:rPr lang="en-GB" sz="1200" kern="1200" dirty="0">
                <a:solidFill>
                  <a:schemeClr val="tx1"/>
                </a:solidFill>
                <a:effectLst/>
                <a:latin typeface="+mn-lt"/>
                <a:ea typeface="+mn-ea"/>
                <a:cs typeface="+mn-cs"/>
              </a:rPr>
              <a:t>How many words do they need to know? </a:t>
            </a:r>
          </a:p>
          <a:p>
            <a:pPr lvl="0" fontAlgn="base"/>
            <a:r>
              <a:rPr lang="en-GB" sz="1200" kern="1200" dirty="0">
                <a:solidFill>
                  <a:schemeClr val="tx1"/>
                </a:solidFill>
                <a:effectLst/>
                <a:latin typeface="+mn-lt"/>
                <a:ea typeface="+mn-ea"/>
                <a:cs typeface="+mn-cs"/>
              </a:rPr>
              <a:t>How can they best learn and retain those words? </a:t>
            </a:r>
          </a:p>
          <a:p>
            <a:pPr fontAlgn="base"/>
            <a:r>
              <a:rPr lang="en-GB" sz="1200" kern="1200" dirty="0">
                <a:solidFill>
                  <a:schemeClr val="tx1"/>
                </a:solidFill>
                <a:effectLst/>
                <a:latin typeface="+mn-lt"/>
                <a:ea typeface="+mn-ea"/>
                <a:cs typeface="+mn-cs"/>
              </a:rPr>
              <a:t>The session includes practical teaching ideas and links to resources in French, German and Spanish.</a:t>
            </a:r>
          </a:p>
        </p:txBody>
      </p:sp>
      <p:sp>
        <p:nvSpPr>
          <p:cNvPr id="4" name="Slide Number Placeholder 3"/>
          <p:cNvSpPr>
            <a:spLocks noGrp="1"/>
          </p:cNvSpPr>
          <p:nvPr>
            <p:ph type="sldNum" sz="quarter" idx="10"/>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1</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34204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[3 mins max]</a:t>
            </a:r>
          </a:p>
          <a:p>
            <a:r>
              <a:rPr lang="en-GB" dirty="0"/>
              <a:t>Having</a:t>
            </a:r>
            <a:r>
              <a:rPr lang="en-GB" baseline="0" dirty="0"/>
              <a:t> warmed up by thinking about some of the issues, can we suggest a list of questions?</a:t>
            </a:r>
            <a:br>
              <a:rPr lang="en-GB" baseline="0" dirty="0"/>
            </a:br>
            <a:r>
              <a:rPr lang="en-GB" baseline="0" dirty="0"/>
              <a:t>The first one was explicitly demonstrated in our opening discussion…</a:t>
            </a:r>
            <a:br>
              <a:rPr lang="en-GB" baseline="0" dirty="0"/>
            </a:br>
            <a:r>
              <a:rPr lang="en-GB" baseline="0" dirty="0"/>
              <a:t>Some of the others might not be as deducible but let’s see how we do…</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2E086C-5126-44FC-9A22-B8B42DF0479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69130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2E086C-5126-44FC-9A22-B8B42DF0479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9880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2E086C-5126-44FC-9A22-B8B42DF0479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23319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Slides 33 – 42</a:t>
            </a:r>
            <a:br>
              <a:rPr lang="en-GB" dirty="0"/>
            </a:br>
            <a:r>
              <a:rPr lang="en-GB" dirty="0"/>
              <a:t>With brainstorming task 12 mins, without 7 mins.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2E086C-5126-44FC-9A22-B8B42DF0479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99128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Vocabulary</a:t>
            </a:r>
            <a:br>
              <a:rPr lang="en-GB" dirty="0"/>
            </a:br>
            <a:r>
              <a:rPr lang="en-GB" dirty="0"/>
              <a:t>We start from the Pedagogy Review</a:t>
            </a:r>
            <a:r>
              <a:rPr lang="en-GB" baseline="0" dirty="0"/>
              <a:t> recommendation about ‘frequency’ and ‘common verbs’.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Ask ‘So how do we do this?’  Do we know the frequency of the words we are teaching?  Do we have any way of knowing?  </a:t>
            </a:r>
            <a:br>
              <a:rPr lang="en-GB" baseline="0" dirty="0"/>
            </a:br>
            <a:r>
              <a:rPr lang="en-GB" baseline="0" dirty="0"/>
              <a:t>What determines our vocabulary choice currently?  The text book at KS3/4, the GCSE specification vocabulary list?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Do we know what informs the vocabulary choices in these resources?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Handout 1: Vocabulary lists, rationale and uses</a:t>
            </a:r>
            <a:br>
              <a:rPr lang="en-GB" b="1" baseline="0" dirty="0"/>
            </a:br>
            <a:r>
              <a:rPr lang="en-GB" b="0" baseline="0" dirty="0"/>
              <a:t>People will need to read this later!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53149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So, it’s the notion that the first introductory lesson</a:t>
            </a:r>
            <a:r>
              <a:rPr lang="en-GB" baseline="0" dirty="0"/>
              <a:t> to a new theme, topic would not be one ‘verb starter’ and 12 nouns but instead a set of mixed word class vocabulary.</a:t>
            </a:r>
          </a:p>
          <a:p>
            <a:r>
              <a:rPr lang="en-GB" baseline="0" dirty="0"/>
              <a:t>Later, as appropriate, more nouns would be added from the same semantic field (more places in the town for example) but the core words would be these, as ultimately pupils can express more and varied meanings with these, than they can with ‘Hay’ and a set of places in the town.</a:t>
            </a:r>
            <a:endParaRPr lang="en-GB" dirty="0"/>
          </a:p>
          <a:p>
            <a:r>
              <a:rPr lang="en-GB" dirty="0"/>
              <a:t>This is the</a:t>
            </a:r>
            <a:r>
              <a:rPr lang="en-GB" baseline="0" dirty="0"/>
              <a:t> slide of 10 words pupils are going to learn.</a:t>
            </a:r>
          </a:p>
          <a:p>
            <a:r>
              <a:rPr lang="en-GB" baseline="0" dirty="0"/>
              <a:t>Note the mixed word class selection, and the frequency (all well within the top 2000 more frequently occurring words in Spanish).</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84155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2E086C-5126-44FC-9A22-B8B42DF0479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56095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AutoNum type="arabicParenR"/>
            </a:pPr>
            <a:r>
              <a:rPr lang="en-GB" dirty="0"/>
              <a:t>As regards the initial establishment of the initial form-meaning link, there is substantial evidence supporting the provision of L2-L1 pairs, rather than L2-picture pairs (Lotto &amp; de Groot, 1998) or L2-based context or meanings (Prince, 1996; Ramachandran &amp; Rahim, 2004).</a:t>
            </a:r>
          </a:p>
          <a:p>
            <a:pPr marL="228600" indent="-228600">
              <a:buAutoNum type="arabicParenR"/>
            </a:pPr>
            <a:r>
              <a:rPr lang="en-GB" dirty="0"/>
              <a:t> Once the link is established, attention can be given to learning more contextualised types of word knowledge, and it becomes important to encounter the new lexical items in L2 contexts.</a:t>
            </a:r>
            <a:br>
              <a:rPr lang="en-GB" dirty="0"/>
            </a:br>
            <a:r>
              <a:rPr lang="en-GB" dirty="0"/>
              <a:t>An important finding is that  reading-while-listening is generally superior to reading-only in promoting vocabulary learning (</a:t>
            </a:r>
            <a:r>
              <a:rPr lang="en-GB" dirty="0" err="1"/>
              <a:t>Amer</a:t>
            </a:r>
            <a:r>
              <a:rPr lang="en-GB" dirty="0"/>
              <a:t>, 1997; Brown, Waring &amp; </a:t>
            </a:r>
            <a:r>
              <a:rPr lang="en-GB" dirty="0" err="1"/>
              <a:t>Donkaewbua</a:t>
            </a:r>
            <a:r>
              <a:rPr lang="en-GB" dirty="0"/>
              <a:t>, 2008)</a:t>
            </a:r>
            <a:br>
              <a:rPr lang="en-GB" dirty="0"/>
            </a:br>
            <a:r>
              <a:rPr lang="en-GB" dirty="0"/>
              <a:t>Where</a:t>
            </a:r>
            <a:r>
              <a:rPr lang="en-GB" baseline="0" dirty="0"/>
              <a:t> a word is often used across different topics, care should be taken to build these links explicitly, building depth – ensuring that learners recognise them readily in more than one topic area.</a:t>
            </a:r>
            <a:br>
              <a:rPr lang="en-GB" baseline="0" dirty="0"/>
            </a:br>
            <a:r>
              <a:rPr lang="en-GB" baseline="0" dirty="0"/>
              <a:t>A useful approach here is to use a range of texts of different styles (literary extracts, poems, songs) which provide additional exposures in less familiar contexts, allowing the form-meaning link to strengthen.</a:t>
            </a:r>
          </a:p>
          <a:p>
            <a:pPr marL="228600" indent="-228600">
              <a:buAutoNum type="arabicParenR"/>
            </a:pPr>
            <a:r>
              <a:rPr lang="en-GB" baseline="0" dirty="0"/>
              <a:t>5-20 is quite some range - </a:t>
            </a:r>
            <a:r>
              <a:rPr lang="en-GB" dirty="0"/>
              <a:t>It is not straightforward to say how many repeated encounters with a given word are necessary to learn it.  Nation's (2001, p.81) review of several studies gives a range of 5 - 20 encounters. Most important, however, is that recycling of language is crucial, if it is not to be forgotten. Most forgetting occurs soon after the learning session, so the first </a:t>
            </a:r>
            <a:r>
              <a:rPr lang="en-GB" dirty="0" err="1"/>
              <a:t>recyclings</a:t>
            </a:r>
            <a:r>
              <a:rPr lang="en-GB" dirty="0"/>
              <a:t> are particularly important and need to occur quickly (Baddeley, 1990).</a:t>
            </a:r>
            <a:br>
              <a:rPr lang="en-GB" dirty="0"/>
            </a:br>
            <a:r>
              <a:rPr lang="en-GB" baseline="0" dirty="0"/>
              <a:t>Schmitt suggests we think in terms of 8-10 exposures.  Planning for and monitoring this is important.</a:t>
            </a:r>
            <a:endParaRPr lang="en-GB" dirty="0"/>
          </a:p>
          <a:p>
            <a:pPr marL="0" indent="0">
              <a:buNone/>
            </a:pPr>
            <a:endParaRPr lang="en-GB" dirty="0"/>
          </a:p>
          <a:p>
            <a:pPr marL="228600" indent="-228600">
              <a:buAutoNum type="arabicParenR"/>
            </a:pPr>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2E086C-5126-44FC-9A22-B8B42DF0479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25412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baseline="0" dirty="0"/>
              <a:t>Timing: 5 minutes</a:t>
            </a:r>
          </a:p>
          <a:p>
            <a:pPr marL="0"/>
            <a:br>
              <a:rPr lang="en-GB" b="1" baseline="0" dirty="0"/>
            </a:br>
            <a:r>
              <a:rPr lang="en-GB" b="1" baseline="0" dirty="0"/>
              <a:t>Aim: </a:t>
            </a:r>
            <a:r>
              <a:rPr lang="en-GB" b="0" baseline="0" dirty="0"/>
              <a:t>Recognition of this week’s new vocabulary in the oral and written modalities.</a:t>
            </a:r>
          </a:p>
          <a:p>
            <a:pPr marL="0"/>
            <a:endParaRPr lang="en-GB" sz="1200" kern="1200" dirty="0">
              <a:solidFill>
                <a:schemeClr val="tx1"/>
              </a:solidFill>
              <a:effectLst/>
              <a:latin typeface="+mn-lt"/>
              <a:ea typeface="+mn-ea"/>
              <a:cs typeface="+mn-cs"/>
            </a:endParaRPr>
          </a:p>
          <a:p>
            <a:pPr marL="0"/>
            <a:r>
              <a:rPr lang="en-GB" sz="1200" b="1" kern="1200" dirty="0">
                <a:solidFill>
                  <a:schemeClr val="tx1"/>
                </a:solidFill>
                <a:effectLst/>
                <a:latin typeface="+mn-lt"/>
                <a:ea typeface="+mn-ea"/>
                <a:cs typeface="+mn-cs"/>
              </a:rPr>
              <a:t>Procedure:</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1. Click to hear the words in French.</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2. Students write down the English meaning.</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3. Click to reveal answers and transcriptions, one by one.</a:t>
            </a:r>
          </a:p>
          <a:p>
            <a:pPr marL="0"/>
            <a:r>
              <a:rPr lang="en-GB" sz="1200" kern="1200" dirty="0">
                <a:solidFill>
                  <a:schemeClr val="tx1"/>
                </a:solidFill>
                <a:effectLst/>
                <a:latin typeface="+mn-lt"/>
                <a:ea typeface="+mn-ea"/>
                <a:cs typeface="+mn-cs"/>
              </a:rPr>
              <a:t>4. Click to cover the English.</a:t>
            </a:r>
          </a:p>
          <a:p>
            <a:pPr marL="0"/>
            <a:r>
              <a:rPr lang="en-GB" sz="1200" b="0" i="0" u="none" strike="noStrike" kern="1200" cap="none" dirty="0">
                <a:solidFill>
                  <a:schemeClr val="tx1"/>
                </a:solidFill>
                <a:effectLst/>
                <a:latin typeface="+mn-lt"/>
                <a:ea typeface="+mn-ea"/>
                <a:cs typeface="+mn-cs"/>
                <a:sym typeface="Century Gothic"/>
              </a:rPr>
              <a:t>5. Teacher now points at the French words in a random order.</a:t>
            </a:r>
          </a:p>
          <a:p>
            <a:pPr marL="0"/>
            <a:r>
              <a:rPr lang="en-GB" sz="1200" b="0" i="0" u="none" strike="noStrike" kern="1200" cap="none" dirty="0">
                <a:solidFill>
                  <a:schemeClr val="tx1"/>
                </a:solidFill>
                <a:effectLst/>
                <a:latin typeface="+mn-lt"/>
                <a:ea typeface="+mn-ea"/>
                <a:cs typeface="+mn-cs"/>
                <a:sym typeface="Century Gothic"/>
              </a:rPr>
              <a:t>6. Students say the English.</a:t>
            </a:r>
          </a:p>
          <a:p>
            <a:pPr marL="0"/>
            <a:endParaRPr lang="en-GB" sz="1200" b="0" i="0" u="none" strike="noStrike" kern="1200" cap="none" dirty="0">
              <a:solidFill>
                <a:schemeClr val="tx1"/>
              </a:solidFill>
              <a:effectLst/>
              <a:latin typeface="+mn-lt"/>
              <a:ea typeface="+mn-ea"/>
              <a:cs typeface="+mn-cs"/>
              <a:sym typeface="Century Gothic"/>
            </a:endParaRPr>
          </a:p>
          <a:p>
            <a:pPr marL="0"/>
            <a:r>
              <a:rPr lang="en-GB" sz="1200" b="1" i="0" u="none" strike="noStrike" kern="1200" cap="none" dirty="0">
                <a:solidFill>
                  <a:schemeClr val="tx1"/>
                </a:solidFill>
                <a:effectLst/>
                <a:latin typeface="+mn-lt"/>
                <a:ea typeface="+mn-ea"/>
                <a:cs typeface="+mn-cs"/>
                <a:sym typeface="Century Gothic"/>
              </a:rPr>
              <a:t>Transcript: </a:t>
            </a:r>
            <a:endParaRPr lang="en-GB" sz="1200" b="0" i="0" u="none" strike="noStrike" kern="1200" dirty="0">
              <a:solidFill>
                <a:schemeClr val="tx1"/>
              </a:solidFill>
              <a:effectLst/>
              <a:latin typeface="+mn-lt"/>
              <a:ea typeface="+mn-ea"/>
              <a:cs typeface="+mn-cs"/>
            </a:endParaRPr>
          </a:p>
          <a:p>
            <a:pPr marL="228600" indent="-228600" rtl="0" eaLnBrk="1" fontAlgn="ctr" latinLnBrk="0" hangingPunct="1">
              <a:buFont typeface="+mj-lt"/>
              <a:buAutoNum type="arabicPeriod"/>
            </a:pPr>
            <a:r>
              <a:rPr lang="en-GB" sz="1200" b="0" i="0" u="none" strike="noStrike" kern="1200" dirty="0">
                <a:solidFill>
                  <a:schemeClr val="tx1"/>
                </a:solidFill>
                <a:effectLst/>
                <a:latin typeface="+mn-lt"/>
                <a:ea typeface="+mn-ea"/>
                <a:cs typeface="+mn-cs"/>
              </a:rPr>
              <a:t>blesser</a:t>
            </a:r>
          </a:p>
          <a:p>
            <a:pPr marL="228600" indent="-228600" rtl="0" eaLnBrk="1" fontAlgn="ctr" latinLnBrk="0" hangingPunct="1">
              <a:buFont typeface="+mj-lt"/>
              <a:buAutoNum type="arabicPeriod"/>
            </a:pPr>
            <a:r>
              <a:rPr lang="en-GB" sz="1200" b="0" i="0" u="none" strike="noStrike" kern="1200" dirty="0" err="1">
                <a:solidFill>
                  <a:schemeClr val="tx1"/>
                </a:solidFill>
                <a:effectLst/>
                <a:latin typeface="+mn-lt"/>
                <a:ea typeface="+mn-ea"/>
                <a:cs typeface="+mn-cs"/>
              </a:rPr>
              <a:t>jeter</a:t>
            </a:r>
            <a:endParaRPr lang="en-GB" sz="1200" b="0" i="0" u="none" strike="noStrike" kern="1200" dirty="0">
              <a:solidFill>
                <a:schemeClr val="tx1"/>
              </a:solidFill>
              <a:effectLst/>
              <a:latin typeface="+mn-lt"/>
              <a:ea typeface="+mn-ea"/>
              <a:cs typeface="+mn-cs"/>
            </a:endParaRPr>
          </a:p>
          <a:p>
            <a:pPr marL="228600" indent="-228600" rtl="0" eaLnBrk="1" fontAlgn="ctr" latinLnBrk="0" hangingPunct="1">
              <a:buFont typeface="+mj-lt"/>
              <a:buAutoNum type="arabicPeriod"/>
            </a:pPr>
            <a:r>
              <a:rPr lang="en-GB" sz="1200" b="0" i="0" u="none" strike="noStrike" kern="1200" dirty="0" err="1">
                <a:solidFill>
                  <a:schemeClr val="tx1"/>
                </a:solidFill>
                <a:effectLst/>
                <a:latin typeface="+mn-lt"/>
                <a:ea typeface="+mn-ea"/>
                <a:cs typeface="+mn-cs"/>
              </a:rPr>
              <a:t>laisser</a:t>
            </a:r>
            <a:endParaRPr lang="en-GB" sz="1200" b="0" i="0" u="none" strike="noStrike" kern="1200" dirty="0">
              <a:solidFill>
                <a:schemeClr val="tx1"/>
              </a:solidFill>
              <a:effectLst/>
              <a:latin typeface="+mn-lt"/>
              <a:ea typeface="+mn-ea"/>
              <a:cs typeface="+mn-cs"/>
            </a:endParaRPr>
          </a:p>
          <a:p>
            <a:pPr marL="228600" indent="-228600" rtl="0" eaLnBrk="1" fontAlgn="ctr" latinLnBrk="0" hangingPunct="1">
              <a:buFont typeface="+mj-lt"/>
              <a:buAutoNum type="arabicPeriod"/>
            </a:pPr>
            <a:r>
              <a:rPr lang="en-GB" sz="1200" b="0" i="0" u="none" strike="noStrike" kern="1200" dirty="0" err="1">
                <a:solidFill>
                  <a:schemeClr val="tx1"/>
                </a:solidFill>
                <a:effectLst/>
                <a:latin typeface="+mn-lt"/>
                <a:ea typeface="+mn-ea"/>
                <a:cs typeface="+mn-cs"/>
              </a:rPr>
              <a:t>l'amour</a:t>
            </a:r>
            <a:endParaRPr lang="en-GB" sz="1200" b="0" i="0" u="none" strike="noStrike" kern="1200" dirty="0">
              <a:solidFill>
                <a:schemeClr val="tx1"/>
              </a:solidFill>
              <a:effectLst/>
              <a:latin typeface="+mn-lt"/>
              <a:ea typeface="+mn-ea"/>
              <a:cs typeface="+mn-cs"/>
            </a:endParaRPr>
          </a:p>
          <a:p>
            <a:pPr marL="228600" indent="-228600" rtl="0" eaLnBrk="1" fontAlgn="ctr" latinLnBrk="0" hangingPunct="1">
              <a:buFont typeface="+mj-lt"/>
              <a:buAutoNum type="arabicPeriod"/>
            </a:pPr>
            <a:r>
              <a:rPr lang="en-GB" sz="1200" b="0" i="0" u="none" strike="noStrike" kern="1200" dirty="0" err="1">
                <a:solidFill>
                  <a:schemeClr val="tx1"/>
                </a:solidFill>
                <a:effectLst/>
                <a:latin typeface="+mn-lt"/>
                <a:ea typeface="+mn-ea"/>
                <a:cs typeface="+mn-cs"/>
              </a:rPr>
              <a:t>l'envie</a:t>
            </a:r>
            <a:endParaRPr lang="en-GB" sz="1200" b="0" i="0" u="none" strike="noStrike" kern="1200" dirty="0">
              <a:solidFill>
                <a:schemeClr val="tx1"/>
              </a:solidFill>
              <a:effectLst/>
              <a:latin typeface="+mn-lt"/>
              <a:ea typeface="+mn-ea"/>
              <a:cs typeface="+mn-cs"/>
            </a:endParaRPr>
          </a:p>
          <a:p>
            <a:pPr marL="228600" indent="-228600" rtl="0" eaLnBrk="1" fontAlgn="ctr" latinLnBrk="0" hangingPunct="1">
              <a:buFont typeface="+mj-lt"/>
              <a:buAutoNum type="arabicPeriod"/>
            </a:pPr>
            <a:r>
              <a:rPr lang="en-GB" sz="1200" b="0" i="0" u="none" strike="noStrike" kern="1200" dirty="0">
                <a:solidFill>
                  <a:schemeClr val="tx1"/>
                </a:solidFill>
                <a:effectLst/>
                <a:latin typeface="+mn-lt"/>
                <a:ea typeface="+mn-ea"/>
                <a:cs typeface="+mn-cs"/>
              </a:rPr>
              <a:t>la </a:t>
            </a:r>
            <a:r>
              <a:rPr lang="en-GB" sz="1200" b="0" i="0" u="none" strike="noStrike" kern="1200" dirty="0" err="1">
                <a:solidFill>
                  <a:schemeClr val="tx1"/>
                </a:solidFill>
                <a:effectLst/>
                <a:latin typeface="+mn-lt"/>
                <a:ea typeface="+mn-ea"/>
                <a:cs typeface="+mn-cs"/>
              </a:rPr>
              <a:t>mer</a:t>
            </a:r>
            <a:endParaRPr lang="en-GB" sz="1200" b="0" i="0" u="none" strike="noStrike" kern="1200" dirty="0">
              <a:solidFill>
                <a:schemeClr val="tx1"/>
              </a:solidFill>
              <a:effectLst/>
              <a:latin typeface="+mn-lt"/>
              <a:ea typeface="+mn-ea"/>
              <a:cs typeface="+mn-cs"/>
            </a:endParaRPr>
          </a:p>
          <a:p>
            <a:pPr marL="228600" indent="-228600" rtl="0" eaLnBrk="1" fontAlgn="ctr" latinLnBrk="0" hangingPunct="1">
              <a:buFont typeface="+mj-lt"/>
              <a:buAutoNum type="arabicPeriod"/>
            </a:pPr>
            <a:r>
              <a:rPr lang="en-GB" sz="1200" b="0" i="0" u="none" strike="noStrike" kern="1200" dirty="0">
                <a:solidFill>
                  <a:schemeClr val="tx1"/>
                </a:solidFill>
                <a:effectLst/>
                <a:latin typeface="+mn-lt"/>
                <a:ea typeface="+mn-ea"/>
                <a:cs typeface="+mn-cs"/>
              </a:rPr>
              <a:t>le prix</a:t>
            </a:r>
          </a:p>
          <a:p>
            <a:pPr marL="228600" indent="-228600" rtl="0" eaLnBrk="1" fontAlgn="ctr" latinLnBrk="0" hangingPunct="1">
              <a:buFont typeface="+mj-lt"/>
              <a:buAutoNum type="arabicPeriod"/>
            </a:pPr>
            <a:r>
              <a:rPr lang="en-GB" sz="1200" b="0" i="0" u="none" strike="noStrike" kern="1200" dirty="0">
                <a:solidFill>
                  <a:schemeClr val="tx1"/>
                </a:solidFill>
                <a:effectLst/>
                <a:latin typeface="+mn-lt"/>
                <a:ea typeface="+mn-ea"/>
                <a:cs typeface="+mn-cs"/>
              </a:rPr>
              <a:t>la reconnaissance</a:t>
            </a:r>
          </a:p>
          <a:p>
            <a:pPr marL="228600" indent="-228600" rtl="0" eaLnBrk="1" fontAlgn="ctr" latinLnBrk="0" hangingPunct="1">
              <a:buFont typeface="+mj-lt"/>
              <a:buAutoNum type="arabicPeriod"/>
            </a:pPr>
            <a:r>
              <a:rPr lang="en-GB" sz="1200" b="0" i="0" u="none" strike="noStrike" kern="1200" dirty="0">
                <a:solidFill>
                  <a:schemeClr val="tx1"/>
                </a:solidFill>
                <a:effectLst/>
                <a:latin typeface="+mn-lt"/>
                <a:ea typeface="+mn-ea"/>
                <a:cs typeface="+mn-cs"/>
              </a:rPr>
              <a:t>le </a:t>
            </a:r>
            <a:r>
              <a:rPr lang="en-GB" sz="1200" b="0" i="0" u="none" strike="noStrike" kern="1200" dirty="0" err="1">
                <a:solidFill>
                  <a:schemeClr val="tx1"/>
                </a:solidFill>
                <a:effectLst/>
                <a:latin typeface="+mn-lt"/>
                <a:ea typeface="+mn-ea"/>
                <a:cs typeface="+mn-cs"/>
              </a:rPr>
              <a:t>sens</a:t>
            </a:r>
            <a:endParaRPr lang="en-GB" sz="1200" b="0" i="0" u="none" strike="noStrike" kern="1200" dirty="0">
              <a:solidFill>
                <a:schemeClr val="tx1"/>
              </a:solidFill>
              <a:effectLst/>
              <a:latin typeface="+mn-lt"/>
              <a:ea typeface="+mn-ea"/>
              <a:cs typeface="+mn-cs"/>
            </a:endParaRPr>
          </a:p>
          <a:p>
            <a:pPr marL="228600" indent="-228600" rtl="0" eaLnBrk="1" fontAlgn="ctr" latinLnBrk="0" hangingPunct="1">
              <a:buFont typeface="+mj-lt"/>
              <a:buAutoNum type="arabicPeriod"/>
            </a:pPr>
            <a:r>
              <a:rPr lang="en-GB" sz="1200" b="0" i="0" u="none" strike="noStrike" kern="1200" dirty="0" err="1">
                <a:solidFill>
                  <a:schemeClr val="tx1"/>
                </a:solidFill>
                <a:effectLst/>
                <a:latin typeface="+mn-lt"/>
                <a:ea typeface="+mn-ea"/>
                <a:cs typeface="+mn-cs"/>
              </a:rPr>
              <a:t>tellement</a:t>
            </a:r>
            <a:endParaRPr lang="en-GB" sz="1200" b="0" i="0" u="none" strike="noStrike" kern="1200" dirty="0">
              <a:solidFill>
                <a:schemeClr val="tx1"/>
              </a:solidFill>
              <a:effectLst/>
              <a:latin typeface="+mn-lt"/>
              <a:ea typeface="+mn-ea"/>
              <a:cs typeface="+mn-cs"/>
            </a:endParaRPr>
          </a:p>
          <a:p>
            <a:pPr marL="0"/>
            <a:endParaRPr lang="en-GB" sz="1200" b="1" i="0" u="none" strike="noStrike" cap="none" dirty="0">
              <a:solidFill>
                <a:schemeClr val="accent5">
                  <a:lumMod val="50000"/>
                </a:schemeClr>
              </a:solidFill>
              <a:latin typeface="Century Gothic"/>
              <a:ea typeface="Century Gothic"/>
              <a:cs typeface="Century Gothic"/>
              <a:sym typeface="Century Gothic"/>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90515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Semantic </a:t>
            </a:r>
            <a:r>
              <a:rPr lang="en-US" b="0" dirty="0" err="1"/>
              <a:t>categorisation</a:t>
            </a:r>
            <a:r>
              <a:rPr lang="en-US" b="0" dirty="0"/>
              <a:t> of items from this week’s revisited vocabulary sets.</a:t>
            </a:r>
            <a:endParaRPr lang="en-US" b="1" dirty="0"/>
          </a:p>
          <a:p>
            <a:endParaRPr lang="en-US" b="1" dirty="0"/>
          </a:p>
          <a:p>
            <a:r>
              <a:rPr lang="en-US" b="1" dirty="0"/>
              <a:t>Procedure:</a:t>
            </a:r>
          </a:p>
          <a:p>
            <a:pPr marL="228600" indent="-228600">
              <a:buAutoNum type="arabicPeriod"/>
            </a:pPr>
            <a:r>
              <a:rPr lang="en-US" b="0" dirty="0"/>
              <a:t>Students use knowledge of meaning to identify a connecting theme.</a:t>
            </a:r>
          </a:p>
          <a:p>
            <a:pPr marL="228600" indent="-228600">
              <a:buAutoNum type="arabicPeriod"/>
            </a:pPr>
            <a:r>
              <a:rPr lang="en-US" b="0" dirty="0"/>
              <a:t>Click to reveal the answers.</a:t>
            </a:r>
          </a:p>
          <a:p>
            <a:pPr marL="0" indent="0">
              <a:buNone/>
            </a:pPr>
            <a:endParaRPr lang="en-US" b="0" dirty="0"/>
          </a:p>
          <a:p>
            <a:r>
              <a:rPr lang="en-GB" sz="1200" b="1" kern="1200" dirty="0">
                <a:solidFill>
                  <a:schemeClr val="tx1"/>
                </a:solidFill>
                <a:effectLst/>
                <a:latin typeface="+mn-lt"/>
                <a:ea typeface="+mn-ea"/>
                <a:cs typeface="+mn-cs"/>
              </a:rPr>
              <a:t>Word frequency of cognates used (1 is the most frequent word in French): </a:t>
            </a:r>
            <a:br>
              <a:rPr lang="en-GB" sz="1200" kern="1200" dirty="0">
                <a:solidFill>
                  <a:schemeClr val="tx1"/>
                </a:solidFill>
                <a:effectLst/>
                <a:latin typeface="+mn-lt"/>
                <a:ea typeface="+mn-ea"/>
                <a:cs typeface="+mn-cs"/>
              </a:rPr>
            </a:br>
            <a:r>
              <a:rPr lang="en-GB" sz="1200" kern="1200" dirty="0" err="1">
                <a:solidFill>
                  <a:schemeClr val="tx1"/>
                </a:solidFill>
                <a:effectLst/>
                <a:latin typeface="+mn-lt"/>
                <a:ea typeface="+mn-ea"/>
                <a:cs typeface="+mn-cs"/>
              </a:rPr>
              <a:t>catégorie</a:t>
            </a:r>
            <a:r>
              <a:rPr lang="en-GB" sz="1200" kern="1200" dirty="0">
                <a:solidFill>
                  <a:schemeClr val="tx1"/>
                </a:solidFill>
                <a:effectLst/>
                <a:latin typeface="+mn-lt"/>
                <a:ea typeface="+mn-ea"/>
                <a:cs typeface="+mn-cs"/>
              </a:rPr>
              <a:t> [1402]</a:t>
            </a:r>
          </a:p>
          <a:p>
            <a:r>
              <a:rPr lang="de-DE" sz="120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pPr marL="0" indent="0">
              <a:buNone/>
            </a:pP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6849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2E086C-5126-44FC-9A22-B8B42DF0479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57620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slide </a:t>
            </a:r>
            <a:r>
              <a:rPr lang="en-US" b="1" dirty="0"/>
              <a:t>2/2.</a:t>
            </a:r>
          </a:p>
          <a:p>
            <a:endParaRPr lang="en-US" b="1" dirty="0"/>
          </a:p>
          <a:p>
            <a:r>
              <a:rPr lang="en-US" b="1" dirty="0"/>
              <a:t>Aim: </a:t>
            </a:r>
            <a:r>
              <a:rPr lang="en-US" b="0" dirty="0"/>
              <a:t>Recognition and correction of translation errors</a:t>
            </a:r>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Students spot and correct the mistake in the English translations (one per sentence).</a:t>
            </a:r>
          </a:p>
          <a:p>
            <a:r>
              <a:rPr lang="en-US" b="0" dirty="0"/>
              <a:t>2. Click to circle errors, then reveal answers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1074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Frequency information: 93.1% word families</a:t>
            </a:r>
          </a:p>
          <a:p>
            <a:endParaRPr lang="en-GB" b="1" dirty="0"/>
          </a:p>
          <a:p>
            <a:r>
              <a:rPr lang="en-GB" b="1" dirty="0"/>
              <a:t>Timing: 3 minutes</a:t>
            </a:r>
            <a:br>
              <a:rPr lang="en-GB" dirty="0"/>
            </a:br>
            <a:br>
              <a:rPr lang="en-GB" b="1" dirty="0"/>
            </a:br>
            <a:r>
              <a:rPr lang="en-GB" b="1" dirty="0"/>
              <a:t>Aim: </a:t>
            </a:r>
            <a:r>
              <a:rPr lang="en-GB" b="0" dirty="0"/>
              <a:t>to practise reading aloud with a longer text; to provide additional cultural information about jobs for young people in Germany.</a:t>
            </a:r>
            <a:br>
              <a:rPr lang="en-GB" b="0" dirty="0"/>
            </a:br>
            <a:br>
              <a:rPr lang="en-GB" b="0" dirty="0"/>
            </a:br>
            <a:r>
              <a:rPr lang="en-GB" b="1" dirty="0"/>
              <a:t>Procedure:</a:t>
            </a:r>
            <a:br>
              <a:rPr lang="en-GB" dirty="0"/>
            </a:br>
            <a:r>
              <a:rPr lang="en-GB" dirty="0"/>
              <a:t>1. Students pair up and take turns reading the text. (Depending on the class, listening students could be instructed to listen carefully and impose a ‘start again’ penalty if they notice a pronunciation slip – this should be conducted in a positive spirit – teachers will know how to manage the dynamic in their classes).</a:t>
            </a:r>
          </a:p>
          <a:p>
            <a:r>
              <a:rPr lang="en-GB" dirty="0"/>
              <a:t>2. Repeat chorally.</a:t>
            </a:r>
          </a:p>
          <a:p>
            <a:r>
              <a:rPr lang="en-GB" dirty="0"/>
              <a:t>3. Click to listen to native audio.</a:t>
            </a:r>
          </a:p>
          <a:p>
            <a:r>
              <a:rPr lang="en-GB" dirty="0"/>
              <a:t>4. Teachers may additionally ask questions about the information in the text, in German or English, depending on the proficiency of the class.</a:t>
            </a:r>
            <a:br>
              <a:rPr lang="en-GB" dirty="0"/>
            </a:br>
            <a:r>
              <a:rPr lang="en-GB" dirty="0"/>
              <a:t>Questions may include:</a:t>
            </a:r>
            <a:br>
              <a:rPr lang="en-GB" dirty="0"/>
            </a:br>
            <a:r>
              <a:rPr lang="en-GB" dirty="0" err="1"/>
              <a:t>i</a:t>
            </a:r>
            <a:r>
              <a:rPr lang="en-GB" dirty="0"/>
              <a:t>) </a:t>
            </a:r>
            <a:r>
              <a:rPr lang="en-GB" dirty="0" err="1"/>
              <a:t>Darf</a:t>
            </a:r>
            <a:r>
              <a:rPr lang="en-GB" dirty="0"/>
              <a:t> man </a:t>
            </a:r>
            <a:r>
              <a:rPr lang="en-GB" dirty="0" err="1"/>
              <a:t>als</a:t>
            </a:r>
            <a:r>
              <a:rPr lang="en-GB" dirty="0"/>
              <a:t> Babysitter in Deutschland Geld </a:t>
            </a:r>
            <a:r>
              <a:rPr lang="en-GB" dirty="0" err="1"/>
              <a:t>verdienen</a:t>
            </a:r>
            <a:r>
              <a:rPr lang="en-GB" dirty="0"/>
              <a:t>?</a:t>
            </a:r>
            <a:br>
              <a:rPr lang="en-GB" dirty="0"/>
            </a:br>
            <a:r>
              <a:rPr lang="en-GB" dirty="0"/>
              <a:t>ii) </a:t>
            </a:r>
            <a:r>
              <a:rPr lang="en-GB" dirty="0" err="1"/>
              <a:t>Warum</a:t>
            </a:r>
            <a:r>
              <a:rPr lang="en-GB" dirty="0"/>
              <a:t> </a:t>
            </a:r>
            <a:r>
              <a:rPr lang="en-GB" dirty="0" err="1"/>
              <a:t>ist</a:t>
            </a:r>
            <a:r>
              <a:rPr lang="en-GB" dirty="0"/>
              <a:t> das </a:t>
            </a:r>
            <a:r>
              <a:rPr lang="en-GB" dirty="0" err="1"/>
              <a:t>schwierig</a:t>
            </a:r>
            <a:r>
              <a:rPr lang="en-GB" dirty="0"/>
              <a:t>, </a:t>
            </a:r>
            <a:r>
              <a:rPr lang="en-GB" dirty="0" err="1"/>
              <a:t>wenn</a:t>
            </a:r>
            <a:r>
              <a:rPr lang="en-GB" dirty="0"/>
              <a:t> </a:t>
            </a:r>
            <a:r>
              <a:rPr lang="en-GB" dirty="0" err="1"/>
              <a:t>sie</a:t>
            </a:r>
            <a:r>
              <a:rPr lang="en-GB" dirty="0"/>
              <a:t> </a:t>
            </a:r>
            <a:r>
              <a:rPr lang="en-GB" dirty="0" err="1"/>
              <a:t>jünger</a:t>
            </a:r>
            <a:r>
              <a:rPr lang="en-GB" dirty="0"/>
              <a:t> </a:t>
            </a:r>
            <a:r>
              <a:rPr lang="en-GB" dirty="0" err="1"/>
              <a:t>als</a:t>
            </a:r>
            <a:r>
              <a:rPr lang="en-GB" dirty="0"/>
              <a:t> 15 </a:t>
            </a:r>
            <a:r>
              <a:rPr lang="en-GB" dirty="0" err="1"/>
              <a:t>sind</a:t>
            </a:r>
            <a:r>
              <a:rPr lang="en-GB" dirty="0"/>
              <a:t>?</a:t>
            </a:r>
            <a:br>
              <a:rPr lang="en-GB" dirty="0"/>
            </a:br>
            <a:r>
              <a:rPr lang="en-GB" dirty="0"/>
              <a:t>iii) </a:t>
            </a:r>
            <a:r>
              <a:rPr lang="en-GB" dirty="0" err="1"/>
              <a:t>Welchen</a:t>
            </a:r>
            <a:r>
              <a:rPr lang="en-GB" dirty="0"/>
              <a:t> </a:t>
            </a:r>
            <a:r>
              <a:rPr lang="en-GB" dirty="0" err="1"/>
              <a:t>anderen</a:t>
            </a:r>
            <a:r>
              <a:rPr lang="en-GB" dirty="0"/>
              <a:t> Job </a:t>
            </a:r>
            <a:r>
              <a:rPr lang="en-GB" dirty="0" err="1"/>
              <a:t>dürfen</a:t>
            </a:r>
            <a:r>
              <a:rPr lang="en-GB" dirty="0"/>
              <a:t> </a:t>
            </a:r>
            <a:r>
              <a:rPr lang="en-GB" dirty="0" err="1"/>
              <a:t>junge</a:t>
            </a:r>
            <a:r>
              <a:rPr lang="en-GB" dirty="0"/>
              <a:t> </a:t>
            </a:r>
            <a:r>
              <a:rPr lang="en-GB" dirty="0" err="1"/>
              <a:t>Leute</a:t>
            </a:r>
            <a:r>
              <a:rPr lang="en-GB" dirty="0"/>
              <a:t> </a:t>
            </a:r>
            <a:r>
              <a:rPr lang="en-GB" dirty="0" err="1"/>
              <a:t>machen</a:t>
            </a:r>
            <a:r>
              <a:rPr lang="en-GB" dirty="0"/>
              <a:t>?</a:t>
            </a:r>
            <a:br>
              <a:rPr lang="en-GB" dirty="0"/>
            </a:br>
            <a:r>
              <a:rPr lang="en-GB" dirty="0"/>
              <a:t>iv) Wie </a:t>
            </a:r>
            <a:r>
              <a:rPr lang="en-GB" dirty="0" err="1"/>
              <a:t>ist</a:t>
            </a:r>
            <a:r>
              <a:rPr lang="en-GB" dirty="0"/>
              <a:t> das in England? (some students are likely to be working as babysitters themselves and will be able to say when they work, how much they earn, who they babysit for, if they want to).</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Babysitten ist auf der ganzen Welt bekannt. Aber dürfen Teenager mit Babysitten Geld verdienen? In Deutschland dürfen sie nur wenige Stunden pro Woche arbeiten, und wenn sie jünger als 15 Jahre alt sind, nur bis sechs Uhr abends - das hilft nicht viel! Hundesitten darf man in Deutschland ab 14. Hier kann man fünf bis acht Euro pro Stunde verdienen. Was für Jobs gibt es noch für Kinder und Jugendliche? Auf schuelerjobs.de findest du eine lange Liste!</a:t>
            </a:r>
            <a:endPar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of unknown words and cognates (1 is the most frequent word in German): </a:t>
            </a:r>
            <a:br>
              <a:rPr lang="en-GB" baseline="0" dirty="0"/>
            </a:br>
            <a:r>
              <a:rPr lang="en-GB" baseline="0" dirty="0" err="1"/>
              <a:t>babysitten</a:t>
            </a:r>
            <a:r>
              <a:rPr lang="en-GB" baseline="0" dirty="0"/>
              <a:t> [&gt;5009] Teenager [&gt;5009] </a:t>
            </a:r>
            <a:r>
              <a:rPr lang="en-GB" baseline="0" dirty="0" err="1"/>
              <a:t>hundesitten</a:t>
            </a:r>
            <a:r>
              <a:rPr lang="en-GB" baseline="0" dirty="0"/>
              <a:t> [&gt;5009] </a:t>
            </a:r>
            <a:r>
              <a:rPr lang="en-GB" baseline="0" dirty="0" err="1"/>
              <a:t>Jugenliche</a:t>
            </a:r>
            <a:r>
              <a:rPr lang="en-GB" baseline="0" dirty="0"/>
              <a:t> [1324]</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2889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Written and spoken recall of this week’s new vocabulary. </a:t>
            </a:r>
            <a:endParaRPr lang="en-US" b="1" dirty="0"/>
          </a:p>
          <a:p>
            <a:endParaRPr lang="en-US" b="1" dirty="0"/>
          </a:p>
          <a:p>
            <a:r>
              <a:rPr lang="en-US" b="1" dirty="0"/>
              <a:t>Procedure:</a:t>
            </a:r>
          </a:p>
          <a:p>
            <a:pPr marL="0" indent="0">
              <a:buFont typeface="+mj-lt"/>
              <a:buNone/>
            </a:pPr>
            <a:r>
              <a:rPr lang="en-US" b="0" dirty="0"/>
              <a:t>1. Explain to students that the mystery word (indicated by ‘?’) is completed by completing the rest of the crossword. Tell them that the mystery word is one of the unknown words appearing in the song, also a popular French boy’s name.</a:t>
            </a:r>
          </a:p>
          <a:p>
            <a:pPr marL="0" indent="0">
              <a:buFont typeface="+mj-lt"/>
              <a:buNone/>
            </a:pPr>
            <a:r>
              <a:rPr lang="en-US" b="0" dirty="0"/>
              <a:t>2. Click to reveal a clue in the form of an English word. </a:t>
            </a:r>
          </a:p>
          <a:p>
            <a:pPr marL="0" indent="0">
              <a:buFont typeface="+mj-lt"/>
              <a:buNone/>
            </a:pPr>
            <a:r>
              <a:rPr lang="en-US" b="0" dirty="0"/>
              <a:t>3. Students say aloud (or write down) the translation to complete the crossword. Tell students to include the article with nouns.</a:t>
            </a:r>
          </a:p>
          <a:p>
            <a:pPr marL="0" indent="0">
              <a:buFont typeface="+mj-lt"/>
              <a:buNone/>
            </a:pPr>
            <a:r>
              <a:rPr lang="en-US" b="0" dirty="0"/>
              <a:t>4. Click to reveal the answer. </a:t>
            </a:r>
          </a:p>
          <a:p>
            <a:pPr marL="0" indent="0">
              <a:buFont typeface="+mj-lt"/>
              <a:buNone/>
            </a:pPr>
            <a:r>
              <a:rPr lang="en-US" b="0" dirty="0"/>
              <a:t>5. Click again to reveal a new word.</a:t>
            </a:r>
          </a:p>
          <a:p>
            <a:pPr marL="0" indent="0">
              <a:buFont typeface="+mj-lt"/>
              <a:buNone/>
            </a:pPr>
            <a:r>
              <a:rPr lang="en-US" b="0" dirty="0"/>
              <a:t>6. Repeat steps 1-3 for ten words in total.</a:t>
            </a:r>
          </a:p>
          <a:p>
            <a:pPr marL="0" indent="0">
              <a:buFont typeface="+mj-lt"/>
              <a:buNone/>
            </a:pPr>
            <a:r>
              <a:rPr lang="en-US" b="0" dirty="0"/>
              <a:t>7. Click to reveal the translation of </a:t>
            </a:r>
            <a:r>
              <a:rPr lang="en-US" b="0" i="1" dirty="0" err="1"/>
              <a:t>pierre</a:t>
            </a:r>
            <a:r>
              <a:rPr lang="en-US" b="0" i="1" dirty="0"/>
              <a:t> </a:t>
            </a:r>
            <a:r>
              <a:rPr lang="en-US" b="0" i="0" dirty="0"/>
              <a:t>and then its context in the song. The version with capital ‘P’ is included for interest only – students maybe be interested to know that </a:t>
            </a:r>
            <a:r>
              <a:rPr lang="en-US" b="0" i="1" dirty="0"/>
              <a:t>Pierre</a:t>
            </a:r>
            <a:r>
              <a:rPr lang="en-US" b="0" i="0" dirty="0"/>
              <a:t> is the French form of the name ‘Peter’.</a:t>
            </a:r>
          </a:p>
          <a:p>
            <a:pPr marL="0" indent="0">
              <a:buFont typeface="+mj-lt"/>
              <a:buNone/>
            </a:pPr>
            <a:endParaRPr lang="en-US" b="0" dirty="0"/>
          </a:p>
          <a:p>
            <a:pPr marL="0" indent="0">
              <a:buFont typeface="+mj-lt"/>
              <a:buNone/>
            </a:pPr>
            <a:r>
              <a:rPr lang="en-GB" b="1" baseline="0" dirty="0"/>
              <a:t>Word frequency of cognate words (1 is the most frequent word in French): </a:t>
            </a:r>
            <a:br>
              <a:rPr lang="en-GB" baseline="0" dirty="0"/>
            </a:br>
            <a:r>
              <a:rPr lang="en-GB" baseline="0" dirty="0" err="1"/>
              <a:t>mystère</a:t>
            </a:r>
            <a:r>
              <a:rPr lang="en-GB" baseline="0" dirty="0"/>
              <a:t> [2777]</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03573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practise orally the new and revisited vocabular</a:t>
            </a:r>
            <a:r>
              <a:rPr lang="en-GB" b="0" baseline="0" dirty="0"/>
              <a:t>y for this week, also revisiting some letters and numbers learnt previously.</a:t>
            </a:r>
            <a:br>
              <a:rPr lang="en-GB" b="0" dirty="0"/>
            </a:br>
            <a:br>
              <a:rPr lang="en-GB" dirty="0"/>
            </a:br>
            <a:r>
              <a:rPr lang="en-GB" b="1" dirty="0"/>
              <a:t>Procedure:</a:t>
            </a:r>
            <a:br>
              <a:rPr lang="en-GB" dirty="0"/>
            </a:br>
            <a:r>
              <a:rPr lang="en-GB" dirty="0"/>
              <a:t>1.</a:t>
            </a:r>
            <a:r>
              <a:rPr lang="en-GB" sz="1200" kern="1200" dirty="0">
                <a:solidFill>
                  <a:schemeClr val="tx1"/>
                </a:solidFill>
                <a:effectLst/>
                <a:latin typeface="+mn-lt"/>
                <a:ea typeface="+mn-ea"/>
                <a:cs typeface="+mn-cs"/>
              </a:rPr>
              <a:t> Teacher calls co-ordinates.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a:t>
            </a:r>
            <a:r>
              <a:rPr lang="en-GB" sz="1200" kern="1200" dirty="0">
                <a:solidFill>
                  <a:schemeClr val="tx1"/>
                </a:solidFill>
                <a:effectLst/>
                <a:latin typeface="+mn-lt"/>
                <a:ea typeface="+mn-ea"/>
                <a:cs typeface="+mn-cs"/>
              </a:rPr>
              <a:t> Students have to recall vocabulary at those coordinates.</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3197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These are the sorts of questions lexical profiling can answer:</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1] </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What percentage of the words in this text are </a:t>
            </a:r>
            <a:r>
              <a:rPr kumimoji="0" lang="en-GB" sz="1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high-frequency</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words?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2] Does this text contain any </a:t>
            </a:r>
            <a:r>
              <a:rPr kumimoji="0" lang="en-GB" sz="1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low-frequency </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words which I may want to gloss or replace?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3] How many of the words in this text have students learned so far?</a:t>
            </a:r>
          </a:p>
          <a:p>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85215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63987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Link to audio file: </a:t>
            </a:r>
            <a:r>
              <a:rPr lang="fr-FR" sz="1200" u="sng" kern="1200" dirty="0">
                <a:solidFill>
                  <a:schemeClr val="tx1"/>
                </a:solidFill>
                <a:effectLst/>
                <a:latin typeface="+mn-lt"/>
                <a:ea typeface="+mn-ea"/>
                <a:cs typeface="+mn-cs"/>
                <a:hlinkClick r:id="rId3"/>
              </a:rPr>
              <a:t>https://bit.ly/2mJSnmc</a:t>
            </a:r>
            <a:endParaRPr lang="fr-FR" sz="1200" u="sng" kern="1200" dirty="0">
              <a:solidFill>
                <a:schemeClr val="tx1"/>
              </a:solidFill>
              <a:effectLst/>
              <a:latin typeface="+mn-lt"/>
              <a:ea typeface="+mn-ea"/>
              <a:cs typeface="+mn-cs"/>
            </a:endParaRPr>
          </a:p>
          <a:p>
            <a:r>
              <a:rPr lang="fr-FR" sz="1200" u="sng" kern="1200" dirty="0">
                <a:solidFill>
                  <a:schemeClr val="tx1"/>
                </a:solidFill>
                <a:effectLst/>
                <a:latin typeface="+mn-lt"/>
                <a:ea typeface="+mn-ea"/>
                <a:cs typeface="+mn-cs"/>
              </a:rPr>
              <a:t>Link to </a:t>
            </a:r>
            <a:r>
              <a:rPr lang="fr-FR" sz="1200" u="sng" kern="1200" dirty="0" err="1">
                <a:solidFill>
                  <a:schemeClr val="tx1"/>
                </a:solidFill>
                <a:effectLst/>
                <a:latin typeface="+mn-lt"/>
                <a:ea typeface="+mn-ea"/>
                <a:cs typeface="+mn-cs"/>
              </a:rPr>
              <a:t>Quizet</a:t>
            </a:r>
            <a:r>
              <a:rPr lang="fr-FR" sz="1200" u="sng" kern="1200" dirty="0">
                <a:solidFill>
                  <a:schemeClr val="tx1"/>
                </a:solidFill>
                <a:effectLst/>
                <a:latin typeface="+mn-lt"/>
                <a:ea typeface="+mn-ea"/>
                <a:cs typeface="+mn-cs"/>
              </a:rPr>
              <a:t> </a:t>
            </a:r>
            <a:r>
              <a:rPr lang="fr-FR" sz="1200" u="sng" kern="1200" dirty="0" err="1">
                <a:solidFill>
                  <a:schemeClr val="tx1"/>
                </a:solidFill>
                <a:effectLst/>
                <a:latin typeface="+mn-lt"/>
                <a:ea typeface="+mn-ea"/>
                <a:cs typeface="+mn-cs"/>
              </a:rPr>
              <a:t>vocabulary</a:t>
            </a:r>
            <a:r>
              <a:rPr lang="fr-FR" sz="1200" u="sng" kern="1200" dirty="0">
                <a:solidFill>
                  <a:schemeClr val="tx1"/>
                </a:solidFill>
                <a:effectLst/>
                <a:latin typeface="+mn-lt"/>
                <a:ea typeface="+mn-ea"/>
                <a:cs typeface="+mn-cs"/>
              </a:rPr>
              <a:t> set: </a:t>
            </a:r>
            <a:r>
              <a:rPr lang="en-GB" sz="1200" u="sng" kern="1200" dirty="0">
                <a:solidFill>
                  <a:schemeClr val="tx1"/>
                </a:solidFill>
                <a:effectLst/>
                <a:latin typeface="+mn-lt"/>
                <a:ea typeface="+mn-ea"/>
                <a:cs typeface="+mn-cs"/>
                <a:hlinkClick r:id="rId4"/>
              </a:rPr>
              <a:t>https://bit.ly/2mCH1AK</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D61898-8BA6-4B26-ACFD-7C1D790186B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78568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sheet could be part of a</a:t>
            </a:r>
            <a:r>
              <a:rPr lang="en-GB" sz="1200" kern="1200" baseline="0" dirty="0">
                <a:solidFill>
                  <a:schemeClr val="tx1"/>
                </a:solidFill>
                <a:effectLst/>
                <a:latin typeface="+mn-lt"/>
                <a:ea typeface="+mn-ea"/>
                <a:cs typeface="+mn-cs"/>
              </a:rPr>
              <a:t> homework task for Week 7 vocabulary, if desired (or a previous week – In week 7 students should also be revisiting Week 3 vocabulary). </a:t>
            </a:r>
            <a:r>
              <a:rPr lang="en-GB" sz="1200" b="1" kern="1200" baseline="0" dirty="0">
                <a:solidFill>
                  <a:schemeClr val="tx1"/>
                </a:solidFill>
                <a:effectLst/>
                <a:latin typeface="+mn-lt"/>
                <a:ea typeface="+mn-ea"/>
                <a:cs typeface="+mn-cs"/>
              </a:rPr>
              <a:t>Scroll down for the link to this resource.</a:t>
            </a:r>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Vocabulary learning involves knowing different aspects of a word.</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Students can use this checklist when to check what they know when they are learning new words, or revising ones they already know.</a:t>
            </a:r>
          </a:p>
          <a:p>
            <a:r>
              <a:rPr lang="en-GB" sz="1200" kern="1200" dirty="0">
                <a:solidFill>
                  <a:schemeClr val="tx1"/>
                </a:solidFill>
                <a:effectLst/>
                <a:latin typeface="+mn-lt"/>
                <a:ea typeface="+mn-ea"/>
                <a:cs typeface="+mn-cs"/>
              </a:rPr>
              <a:t>For each word the checklist asks students to asses whether the following statement apply:</a:t>
            </a:r>
          </a:p>
          <a:p>
            <a:r>
              <a:rPr lang="en-GB" sz="1200" kern="1200" dirty="0">
                <a:solidFill>
                  <a:schemeClr val="tx1"/>
                </a:solidFill>
                <a:effectLst/>
                <a:latin typeface="+mn-lt"/>
                <a:ea typeface="+mn-ea"/>
                <a:cs typeface="+mn-cs"/>
              </a:rPr>
              <a:t>1. I have seen this word before.</a:t>
            </a:r>
          </a:p>
          <a:p>
            <a:r>
              <a:rPr lang="en-GB" sz="1200" kern="1200" dirty="0">
                <a:solidFill>
                  <a:schemeClr val="tx1"/>
                </a:solidFill>
                <a:effectLst/>
                <a:latin typeface="+mn-lt"/>
                <a:ea typeface="+mn-ea"/>
                <a:cs typeface="+mn-cs"/>
              </a:rPr>
              <a:t>2. I know what the word means.</a:t>
            </a:r>
          </a:p>
          <a:p>
            <a:r>
              <a:rPr lang="en-GB" sz="1200" kern="1200" dirty="0">
                <a:solidFill>
                  <a:schemeClr val="tx1"/>
                </a:solidFill>
                <a:effectLst/>
                <a:latin typeface="+mn-lt"/>
                <a:ea typeface="+mn-ea"/>
                <a:cs typeface="+mn-cs"/>
              </a:rPr>
              <a:t>3. I can read the word aloud.</a:t>
            </a:r>
          </a:p>
          <a:p>
            <a:r>
              <a:rPr lang="en-GB" sz="1200" kern="1200" dirty="0">
                <a:solidFill>
                  <a:schemeClr val="tx1"/>
                </a:solidFill>
                <a:effectLst/>
                <a:latin typeface="+mn-lt"/>
                <a:ea typeface="+mn-ea"/>
                <a:cs typeface="+mn-cs"/>
              </a:rPr>
              <a:t>4. I can spell the word correctly.</a:t>
            </a:r>
          </a:p>
          <a:p>
            <a:r>
              <a:rPr lang="en-GB" sz="1200" kern="1200" dirty="0">
                <a:solidFill>
                  <a:schemeClr val="tx1"/>
                </a:solidFill>
                <a:effectLst/>
                <a:latin typeface="+mn-lt"/>
                <a:ea typeface="+mn-ea"/>
                <a:cs typeface="+mn-cs"/>
              </a:rPr>
              <a:t>5. I can use the word in a sentence.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Students then </a:t>
            </a:r>
            <a:r>
              <a:rPr lang="en-GB" dirty="0"/>
              <a:t>translate the word and try to use it in a sentence.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suggest giving students a print out of the template they can refer to throughout the year.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US" dirty="0"/>
              <a:t>A word template is available on the NCELP resource portal. </a:t>
            </a:r>
          </a:p>
          <a:p>
            <a:r>
              <a:rPr lang="en-US" dirty="0"/>
              <a:t>https://</a:t>
            </a:r>
            <a:r>
              <a:rPr lang="en-US" dirty="0" err="1"/>
              <a:t>resources.ncelp.org</a:t>
            </a:r>
            <a:r>
              <a:rPr lang="en-US" dirty="0"/>
              <a:t>/concern/resources/gf06g264k?locale=</a:t>
            </a:r>
            <a:r>
              <a:rPr lang="en-US" dirty="0" err="1"/>
              <a:t>en</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61431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Make</a:t>
            </a:r>
            <a:r>
              <a:rPr lang="en-GB" baseline="0" dirty="0"/>
              <a:t> clear that we will return to this more fully in the half-days and TRGs…</a:t>
            </a:r>
            <a:br>
              <a:rPr lang="en-GB" baseline="0" dirty="0"/>
            </a:br>
            <a:r>
              <a:rPr lang="en-GB" baseline="0" dirty="0"/>
              <a:t>Give out Handout 4: OASIS summary of Schmitt (2008) article.</a:t>
            </a:r>
            <a:br>
              <a:rPr lang="en-GB" baseline="0" dirty="0"/>
            </a:br>
            <a:r>
              <a:rPr lang="en-GB" sz="1200" b="0" i="0" u="none" strike="noStrike" kern="1200" baseline="0" dirty="0">
                <a:solidFill>
                  <a:schemeClr val="tx1"/>
                </a:solidFill>
                <a:ea typeface="+mn-ea"/>
                <a:cs typeface="+mn-cs"/>
              </a:rPr>
              <a:t>Review article</a:t>
            </a:r>
          </a:p>
          <a:p>
            <a:r>
              <a:rPr lang="en-GB" sz="1200" b="0" i="0" u="none" strike="noStrike" kern="1200" baseline="0" dirty="0">
                <a:solidFill>
                  <a:schemeClr val="tx1"/>
                </a:solidFill>
                <a:ea typeface="+mn-ea"/>
                <a:cs typeface="+mn-cs"/>
              </a:rPr>
              <a:t>Instructed second language vocabulary learning. </a:t>
            </a:r>
            <a:r>
              <a:rPr lang="en-GB" sz="1200" b="0" i="1" u="none" strike="noStrike" kern="1200" baseline="0" dirty="0">
                <a:solidFill>
                  <a:schemeClr val="tx1"/>
                </a:solidFill>
                <a:ea typeface="+mn-ea"/>
                <a:cs typeface="+mn-cs"/>
              </a:rPr>
              <a:t>Language Teaching Research </a:t>
            </a:r>
            <a:r>
              <a:rPr lang="en-GB" sz="1200" b="0" i="0" u="none" strike="noStrike" kern="1200" baseline="0" dirty="0">
                <a:solidFill>
                  <a:schemeClr val="tx1"/>
                </a:solidFill>
                <a:ea typeface="+mn-ea"/>
                <a:cs typeface="+mn-cs"/>
              </a:rPr>
              <a:t>12,3 (2008); pp. 329–363</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2E086C-5126-44FC-9A22-B8B42DF0479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8189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77391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Opening sequence: Slides</a:t>
            </a:r>
            <a:r>
              <a:rPr lang="en-GB" baseline="0" dirty="0"/>
              <a:t> 1-6.  10 minutes</a:t>
            </a:r>
            <a:br>
              <a:rPr lang="en-GB" baseline="0" dirty="0"/>
            </a:br>
            <a:br>
              <a:rPr lang="en-GB" baseline="0" dirty="0"/>
            </a:br>
            <a:r>
              <a:rPr lang="en-GB" dirty="0"/>
              <a:t>Let’s start with something that confronts</a:t>
            </a:r>
            <a:r>
              <a:rPr lang="en-GB" baseline="0" dirty="0"/>
              <a:t> us with some of the issues…!</a:t>
            </a:r>
            <a:br>
              <a:rPr lang="en-GB" baseline="0" dirty="0"/>
            </a:br>
            <a:r>
              <a:rPr lang="en-GB" dirty="0"/>
              <a:t>This</a:t>
            </a:r>
            <a:r>
              <a:rPr lang="en-GB" baseline="0" dirty="0"/>
              <a:t> question (the 2</a:t>
            </a:r>
            <a:r>
              <a:rPr lang="en-GB" baseline="30000" dirty="0"/>
              <a:t>nd</a:t>
            </a:r>
            <a:r>
              <a:rPr lang="en-GB" baseline="0" dirty="0"/>
              <a:t> easiest on the Foundation Writing paper – aimed at Grade 2/3 (old Grade E, bottom of D) required learners to know these four words (as well as the word ‘college’ of course).</a:t>
            </a:r>
            <a:br>
              <a:rPr lang="en-GB" baseline="0" dirty="0"/>
            </a:br>
            <a:r>
              <a:rPr lang="en-GB" baseline="0" dirty="0"/>
              <a:t>It’s easy to spot the words which caused problems for many foundation candidates in June 2018!</a:t>
            </a:r>
          </a:p>
          <a:p>
            <a:endParaRPr lang="en-GB" baseline="0" dirty="0"/>
          </a:p>
          <a:p>
            <a:pPr marL="0" indent="0">
              <a:buNone/>
            </a:pPr>
            <a:br>
              <a:rPr lang="en-GB" sz="1200" b="0" i="0" u="none" strike="noStrike" kern="1200" baseline="0" dirty="0">
                <a:solidFill>
                  <a:schemeClr val="tx1"/>
                </a:solidFill>
                <a:ea typeface="+mn-ea"/>
                <a:cs typeface="+mn-cs"/>
              </a:rPr>
            </a:br>
            <a:endParaRPr lang="en-GB" sz="1200" b="0" i="0" u="none" strike="noStrike" kern="1200" baseline="0" dirty="0">
              <a:solidFill>
                <a:schemeClr val="tx1"/>
              </a:solidFill>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2E086C-5126-44FC-9A22-B8B42DF0479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16659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Systematically revisiting high-frequency vocabulary is perhaps the key way to strengthen the reach and impact of any SOW in any department.</a:t>
            </a:r>
            <a:br>
              <a:rPr lang="en-GB" dirty="0"/>
            </a:br>
            <a:r>
              <a:rPr lang="en-GB" dirty="0"/>
              <a:t>It’s tricky to do this in a planned way starting from scratch – time-consuming above all else.</a:t>
            </a:r>
            <a:br>
              <a:rPr lang="en-GB" dirty="0"/>
            </a:br>
            <a:r>
              <a:rPr lang="en-GB" dirty="0"/>
              <a:t>However, what any </a:t>
            </a:r>
            <a:r>
              <a:rPr lang="en-GB" dirty="0" err="1"/>
              <a:t>HoD</a:t>
            </a:r>
            <a:r>
              <a:rPr lang="en-GB" dirty="0"/>
              <a:t> could say to his/her dept is – every week should include at least one activity that revisits the most useful (high-frequency) vocabulary from 3 x weeks again, and one from 9 x weeks ago.</a:t>
            </a:r>
            <a:br>
              <a:rPr lang="en-GB" dirty="0"/>
            </a:br>
            <a:r>
              <a:rPr lang="en-GB" dirty="0"/>
              <a:t>Depts who wanted to be  joined up about this could divide up the creation work such that one person did all of Term 1 Y7 Spanish for example, and so on.</a:t>
            </a:r>
            <a:br>
              <a:rPr lang="en-GB" dirty="0"/>
            </a:br>
            <a:r>
              <a:rPr lang="en-GB" dirty="0"/>
              <a:t>Those resources would then be shared.</a:t>
            </a:r>
            <a:br>
              <a:rPr lang="en-GB" dirty="0"/>
            </a:br>
            <a:r>
              <a:rPr lang="en-GB" dirty="0"/>
              <a:t>This would not attempt to integrate the words into the new lesson material, not try to weave them in, but it would ensure that students were given regular opportunities to recall meanings and forms of the most high-frequency language.</a:t>
            </a:r>
            <a:br>
              <a:rPr lang="en-GB" dirty="0"/>
            </a:br>
            <a:r>
              <a:rPr lang="en-GB" dirty="0"/>
              <a:t>These task types do not need to try to be ‘all singing / all dancing’ – simple templates can be used.</a:t>
            </a:r>
            <a:br>
              <a:rPr lang="en-GB" dirty="0"/>
            </a:br>
            <a:r>
              <a:rPr lang="en-GB" dirty="0"/>
              <a:t>Let’s look at a few examples of task types…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68795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5 minutes</a:t>
            </a:r>
          </a:p>
          <a:p>
            <a:endParaRPr lang="en-US" b="1" dirty="0"/>
          </a:p>
          <a:p>
            <a:r>
              <a:rPr lang="en-US" b="1" dirty="0"/>
              <a:t>Aim: </a:t>
            </a:r>
            <a:r>
              <a:rPr lang="es-ES" b="0" dirty="0"/>
              <a:t>To </a:t>
            </a:r>
            <a:r>
              <a:rPr lang="es-ES" b="0" dirty="0" err="1"/>
              <a:t>further</a:t>
            </a:r>
            <a:r>
              <a:rPr lang="es-ES" b="0" dirty="0"/>
              <a:t> </a:t>
            </a:r>
            <a:r>
              <a:rPr lang="es-ES" b="0" dirty="0" err="1"/>
              <a:t>embed</a:t>
            </a:r>
            <a:r>
              <a:rPr lang="es-ES" b="0" baseline="0" dirty="0"/>
              <a:t> the </a:t>
            </a:r>
            <a:r>
              <a:rPr lang="es-ES" b="0" baseline="0" dirty="0" err="1"/>
              <a:t>meaning</a:t>
            </a:r>
            <a:r>
              <a:rPr lang="es-ES" b="0" baseline="0" dirty="0"/>
              <a:t> of new </a:t>
            </a:r>
            <a:r>
              <a:rPr lang="es-ES" b="0" baseline="0" dirty="0" err="1"/>
              <a:t>vocabulary</a:t>
            </a:r>
            <a:r>
              <a:rPr lang="es-ES" b="0" baseline="0" dirty="0"/>
              <a:t> and </a:t>
            </a:r>
            <a:r>
              <a:rPr lang="es-ES" b="0" baseline="0" dirty="0" err="1"/>
              <a:t>present</a:t>
            </a:r>
            <a:r>
              <a:rPr lang="es-ES" b="0" baseline="0" dirty="0"/>
              <a:t> </a:t>
            </a:r>
            <a:r>
              <a:rPr lang="es-ES" b="0" baseline="0" dirty="0" err="1"/>
              <a:t>three</a:t>
            </a:r>
            <a:r>
              <a:rPr lang="es-ES" b="0" baseline="0" dirty="0"/>
              <a:t> new </a:t>
            </a:r>
            <a:r>
              <a:rPr lang="es-ES" b="0" baseline="0" dirty="0" err="1"/>
              <a:t>words</a:t>
            </a:r>
            <a:r>
              <a:rPr lang="es-ES" b="0" baseline="0" dirty="0"/>
              <a:t> </a:t>
            </a:r>
            <a:r>
              <a:rPr lang="es-ES" b="0" baseline="0" dirty="0" err="1"/>
              <a:t>from</a:t>
            </a:r>
            <a:r>
              <a:rPr lang="es-ES" b="0" baseline="0" dirty="0"/>
              <a:t> </a:t>
            </a:r>
            <a:r>
              <a:rPr lang="es-ES" b="0" baseline="0" dirty="0" err="1"/>
              <a:t>this</a:t>
            </a:r>
            <a:r>
              <a:rPr lang="es-ES" b="0" baseline="0" dirty="0"/>
              <a:t> </a:t>
            </a:r>
            <a:r>
              <a:rPr lang="es-ES" b="0" baseline="0" dirty="0" err="1"/>
              <a:t>week’s</a:t>
            </a:r>
            <a:r>
              <a:rPr lang="es-ES" b="0" baseline="0" dirty="0"/>
              <a:t> set in </a:t>
            </a:r>
            <a:r>
              <a:rPr lang="es-ES" b="0" baseline="0" dirty="0" err="1"/>
              <a:t>context</a:t>
            </a:r>
            <a:r>
              <a:rPr lang="es-ES" b="0" baseline="0" dirty="0"/>
              <a:t>.</a:t>
            </a:r>
          </a:p>
          <a:p>
            <a:endParaRPr lang="en-US" b="1" dirty="0"/>
          </a:p>
          <a:p>
            <a:r>
              <a:rPr lang="en-US" b="1" dirty="0"/>
              <a:t>Procedure:</a:t>
            </a:r>
          </a:p>
          <a:p>
            <a:pPr marL="228600" indent="-228600">
              <a:buAutoNum type="arabicPeriod"/>
            </a:pPr>
            <a:r>
              <a:rPr lang="en-US" b="0" dirty="0"/>
              <a:t>Read the sentences and try to think of the meaning of the words in bold. Most of these have</a:t>
            </a:r>
            <a:r>
              <a:rPr lang="en-US" b="0" baseline="0" dirty="0"/>
              <a:t> been presented and practised already this week. </a:t>
            </a:r>
          </a:p>
          <a:p>
            <a:pPr marL="228600" indent="-228600">
              <a:buAutoNum type="arabicPeriod"/>
            </a:pPr>
            <a:r>
              <a:rPr lang="en-US" b="0" dirty="0"/>
              <a:t>Write the meaning of the bold words in English.</a:t>
            </a:r>
            <a:endParaRPr lang="en-US" b="0" baseline="0" dirty="0"/>
          </a:p>
          <a:p>
            <a:pPr marL="228600" indent="-228600">
              <a:buAutoNum type="arabicPeriod"/>
            </a:pPr>
            <a:r>
              <a:rPr lang="en-US" b="0" baseline="0" dirty="0"/>
              <a:t>Three words (</a:t>
            </a:r>
            <a:r>
              <a:rPr lang="en-US" b="0" baseline="0" dirty="0" err="1"/>
              <a:t>quizás</a:t>
            </a:r>
            <a:r>
              <a:rPr lang="en-US" b="0" baseline="0" dirty="0"/>
              <a:t>, </a:t>
            </a:r>
            <a:r>
              <a:rPr lang="en-US" b="0" baseline="0" dirty="0" err="1"/>
              <a:t>así</a:t>
            </a:r>
            <a:r>
              <a:rPr lang="en-US" b="0" baseline="0" dirty="0"/>
              <a:t>, </a:t>
            </a:r>
            <a:r>
              <a:rPr lang="en-US" b="0" baseline="0" dirty="0" err="1"/>
              <a:t>según</a:t>
            </a:r>
            <a:r>
              <a:rPr lang="en-US" b="0" baseline="0" dirty="0"/>
              <a:t>) are new this week, so their meanings are given upfront.  Teachers should draw students’ attention to these.</a:t>
            </a:r>
          </a:p>
          <a:p>
            <a:pPr marL="228600" indent="-228600">
              <a:buAutoNum type="arabicPeriod"/>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Words introduced this week: </a:t>
            </a:r>
            <a:r>
              <a:rPr lang="en-GB" b="0" baseline="0" dirty="0" err="1"/>
              <a:t>malo</a:t>
            </a:r>
            <a:r>
              <a:rPr lang="en-GB" b="0" baseline="0" dirty="0"/>
              <a:t> [368]; triste </a:t>
            </a:r>
            <a:r>
              <a:rPr lang="es-GB" sz="1200" b="0" i="0" kern="1200" dirty="0">
                <a:solidFill>
                  <a:schemeClr val="tx1"/>
                </a:solidFill>
                <a:effectLst/>
                <a:latin typeface="+mn-lt"/>
                <a:ea typeface="+mn-ea"/>
                <a:cs typeface="+mn-cs"/>
              </a:rPr>
              <a:t>[1371]</a:t>
            </a:r>
            <a:r>
              <a:rPr lang="en-GB" sz="1200" b="0" i="0" kern="1200" dirty="0">
                <a:solidFill>
                  <a:schemeClr val="tx1"/>
                </a:solidFill>
                <a:effectLst/>
                <a:latin typeface="+mn-lt"/>
                <a:ea typeface="+mn-ea"/>
                <a:cs typeface="+mn-cs"/>
              </a:rPr>
              <a:t>; </a:t>
            </a:r>
            <a:r>
              <a:rPr lang="en-GB" b="0" baseline="0" dirty="0" err="1"/>
              <a:t>quizás</a:t>
            </a:r>
            <a:r>
              <a:rPr lang="en-GB" b="0" baseline="0" dirty="0"/>
              <a:t> [346]; </a:t>
            </a:r>
            <a:r>
              <a:rPr lang="en-GB" baseline="0" dirty="0" err="1"/>
              <a:t>así</a:t>
            </a:r>
            <a:r>
              <a:rPr lang="en-GB" baseline="0" dirty="0"/>
              <a:t> [67]; </a:t>
            </a:r>
            <a:r>
              <a:rPr lang="en-GB" baseline="0" dirty="0" err="1"/>
              <a:t>según</a:t>
            </a:r>
            <a:r>
              <a:rPr lang="en-GB" baseline="0" dirty="0"/>
              <a:t> [237]; gente [137]; </a:t>
            </a:r>
            <a:r>
              <a:rPr lang="en-GB" b="0" baseline="0" dirty="0"/>
              <a:t>sucio </a:t>
            </a:r>
            <a:r>
              <a:rPr lang="es-GB" sz="1200" b="0" i="0" kern="1200" dirty="0">
                <a:solidFill>
                  <a:schemeClr val="tx1"/>
                </a:solidFill>
                <a:effectLst/>
                <a:latin typeface="+mn-lt"/>
                <a:ea typeface="+mn-ea"/>
                <a:cs typeface="+mn-cs"/>
              </a:rPr>
              <a:t>[1855]</a:t>
            </a:r>
            <a:r>
              <a:rPr lang="en-GB" sz="1200" b="0" i="0" kern="1200" dirty="0">
                <a:solidFill>
                  <a:schemeClr val="tx1"/>
                </a:solidFill>
                <a:effectLst/>
                <a:latin typeface="+mn-lt"/>
                <a:ea typeface="+mn-ea"/>
                <a:cs typeface="+mn-cs"/>
              </a:rPr>
              <a:t>; </a:t>
            </a:r>
            <a:r>
              <a:rPr lang="es-GB" sz="1200" b="0" i="0" kern="1200" baseline="0" dirty="0">
                <a:solidFill>
                  <a:schemeClr val="tx1"/>
                </a:solidFill>
                <a:effectLst/>
                <a:latin typeface="+mn-lt"/>
                <a:ea typeface="+mn-ea"/>
                <a:cs typeface="+mn-cs"/>
              </a:rPr>
              <a:t>igual [263]</a:t>
            </a:r>
            <a:r>
              <a:rPr lang="en-GB" sz="1200" b="0" i="0" kern="1200" baseline="0" dirty="0">
                <a:solidFill>
                  <a:schemeClr val="tx1"/>
                </a:solidFill>
                <a:effectLst/>
                <a:latin typeface="+mn-lt"/>
                <a:ea typeface="+mn-ea"/>
                <a:cs typeface="+mn-cs"/>
              </a:rPr>
              <a:t>; </a:t>
            </a:r>
            <a:r>
              <a:rPr lang="es-GB" sz="1200" b="0" i="0" kern="1200" baseline="0" dirty="0">
                <a:solidFill>
                  <a:schemeClr val="tx1"/>
                </a:solidFill>
                <a:effectLst/>
                <a:latin typeface="+mn-lt"/>
                <a:ea typeface="+mn-ea"/>
                <a:cs typeface="+mn-cs"/>
              </a:rPr>
              <a:t>listo [1684]</a:t>
            </a:r>
            <a:r>
              <a:rPr lang="en-GB" sz="1200" b="0" i="0" kern="1200" baseline="0" dirty="0">
                <a:solidFill>
                  <a:schemeClr val="tx1"/>
                </a:solidFill>
                <a:effectLst/>
                <a:latin typeface="+mn-lt"/>
                <a:ea typeface="+mn-ea"/>
                <a:cs typeface="+mn-cs"/>
              </a:rPr>
              <a:t>; </a:t>
            </a:r>
            <a:r>
              <a:rPr lang="es-GB" sz="1200" b="0" i="0" kern="1200" baseline="0" dirty="0">
                <a:solidFill>
                  <a:schemeClr val="tx1"/>
                </a:solidFill>
                <a:effectLst/>
                <a:latin typeface="+mn-lt"/>
                <a:ea typeface="+mn-ea"/>
                <a:cs typeface="+mn-cs"/>
              </a:rPr>
              <a:t>seguro [407]</a:t>
            </a:r>
            <a:r>
              <a:rPr lang="en-GB" sz="1200" b="0" i="0" kern="1200" baseline="0" dirty="0">
                <a:solidFill>
                  <a:schemeClr val="tx1"/>
                </a:solidFill>
                <a:effectLst/>
                <a:latin typeface="+mn-lt"/>
                <a:ea typeface="+mn-ea"/>
                <a:cs typeface="+mn-cs"/>
              </a:rPr>
              <a:t>; </a:t>
            </a:r>
            <a:r>
              <a:rPr lang="en-GB" baseline="0" dirty="0" err="1"/>
              <a:t>precioso</a:t>
            </a:r>
            <a:r>
              <a:rPr lang="en-GB" baseline="0" dirty="0"/>
              <a:t> [1777]; </a:t>
            </a:r>
            <a:r>
              <a:rPr lang="en-GB" b="0" baseline="0" dirty="0" err="1"/>
              <a:t>limpio</a:t>
            </a:r>
            <a:r>
              <a:rPr lang="en-GB" b="0" baseline="0" dirty="0"/>
              <a:t> </a:t>
            </a:r>
            <a:r>
              <a:rPr lang="es-GB" sz="1200" b="0" i="0" kern="1200" dirty="0">
                <a:solidFill>
                  <a:schemeClr val="tx1"/>
                </a:solidFill>
                <a:effectLst/>
                <a:latin typeface="+mn-lt"/>
                <a:ea typeface="+mn-ea"/>
                <a:cs typeface="+mn-cs"/>
              </a:rPr>
              <a:t>[1710]</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Words revisited from 3.2.6 [revisited in SoW this week]: </a:t>
            </a:r>
            <a:r>
              <a:rPr lang="en-GB" b="0" baseline="0" dirty="0" err="1"/>
              <a:t>cenar</a:t>
            </a:r>
            <a:r>
              <a:rPr lang="en-GB" b="0" baseline="0" dirty="0"/>
              <a:t> [3087]; </a:t>
            </a:r>
            <a:r>
              <a:rPr lang="en-GB" sz="1200" b="0" i="0" kern="1200" baseline="0" dirty="0" err="1">
                <a:solidFill>
                  <a:schemeClr val="tx1"/>
                </a:solidFill>
                <a:effectLst/>
                <a:latin typeface="+mn-lt"/>
                <a:ea typeface="+mn-ea"/>
                <a:cs typeface="+mn-cs"/>
              </a:rPr>
              <a:t>dormir</a:t>
            </a:r>
            <a:r>
              <a:rPr lang="en-GB" sz="1200" b="0" i="0" kern="1200" baseline="0" dirty="0">
                <a:solidFill>
                  <a:schemeClr val="tx1"/>
                </a:solidFill>
                <a:effectLst/>
                <a:latin typeface="+mn-lt"/>
                <a:ea typeface="+mn-ea"/>
                <a:cs typeface="+mn-cs"/>
              </a:rPr>
              <a:t> [403]. Other words from the poem are included for further exposure to words that have been previously encountered in the poem: </a:t>
            </a:r>
            <a:r>
              <a:rPr lang="es-GB" sz="1200" b="0" i="0" kern="1200" baseline="0" dirty="0">
                <a:solidFill>
                  <a:schemeClr val="tx1"/>
                </a:solidFill>
                <a:effectLst/>
                <a:latin typeface="+mn-lt"/>
                <a:ea typeface="+mn-ea"/>
                <a:cs typeface="+mn-cs"/>
              </a:rPr>
              <a:t>playa [1475]</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mediodía</a:t>
            </a:r>
            <a:r>
              <a:rPr lang="en-GB" sz="1200" b="0" i="0" kern="1200" baseline="0" dirty="0">
                <a:solidFill>
                  <a:schemeClr val="tx1"/>
                </a:solidFill>
                <a:effectLst/>
                <a:latin typeface="+mn-lt"/>
                <a:ea typeface="+mn-ea"/>
                <a:cs typeface="+mn-cs"/>
              </a:rPr>
              <a:t> [2647]; </a:t>
            </a:r>
            <a:r>
              <a:rPr lang="en-GB" sz="1200" b="0" i="0" kern="1200" baseline="0" dirty="0" err="1">
                <a:solidFill>
                  <a:schemeClr val="tx1"/>
                </a:solidFill>
                <a:effectLst/>
                <a:latin typeface="+mn-lt"/>
                <a:ea typeface="+mn-ea"/>
                <a:cs typeface="+mn-cs"/>
              </a:rPr>
              <a:t>papá</a:t>
            </a:r>
            <a:r>
              <a:rPr lang="en-GB" sz="1200" b="0" i="0" kern="1200" baseline="0" dirty="0">
                <a:solidFill>
                  <a:schemeClr val="tx1"/>
                </a:solidFill>
                <a:effectLst/>
                <a:latin typeface="+mn-lt"/>
                <a:ea typeface="+mn-ea"/>
                <a:cs typeface="+mn-cs"/>
              </a:rPr>
              <a:t> [865]; </a:t>
            </a:r>
            <a:r>
              <a:rPr lang="en-GB" sz="1200" b="0" i="0" kern="1200" baseline="0" dirty="0" err="1">
                <a:solidFill>
                  <a:schemeClr val="tx1"/>
                </a:solidFill>
                <a:effectLst/>
                <a:latin typeface="+mn-lt"/>
                <a:ea typeface="+mn-ea"/>
                <a:cs typeface="+mn-cs"/>
              </a:rPr>
              <a:t>su</a:t>
            </a:r>
            <a:r>
              <a:rPr lang="en-GB" sz="1200" b="0" i="0" kern="1200" baseline="0" dirty="0">
                <a:solidFill>
                  <a:schemeClr val="tx1"/>
                </a:solidFill>
                <a:effectLst/>
                <a:latin typeface="+mn-lt"/>
                <a:ea typeface="+mn-ea"/>
                <a:cs typeface="+mn-cs"/>
              </a:rPr>
              <a:t> [12]</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Words revisited from 3.1.5 [revisited in SoW this week]: </a:t>
            </a:r>
            <a:r>
              <a:rPr lang="en-GB" baseline="0" dirty="0" err="1"/>
              <a:t>parque</a:t>
            </a:r>
            <a:r>
              <a:rPr lang="en-GB" baseline="0" dirty="0"/>
              <a:t> [1354]; correr [343]; </a:t>
            </a:r>
            <a:r>
              <a:rPr lang="es-419" sz="1200" kern="1200" dirty="0">
                <a:solidFill>
                  <a:schemeClr val="tx1"/>
                </a:solidFill>
                <a:effectLst/>
                <a:latin typeface="+mn-lt"/>
                <a:ea typeface="+mn-ea"/>
                <a:cs typeface="+mn-cs"/>
              </a:rPr>
              <a:t>escribir [198]; carta [627]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From other Y7 weeks: </a:t>
            </a:r>
            <a:r>
              <a:rPr lang="en-GB" b="0" baseline="0" dirty="0" err="1"/>
              <a:t>querer</a:t>
            </a:r>
            <a:r>
              <a:rPr lang="en-GB" b="0" baseline="0" dirty="0"/>
              <a:t> [58]; </a:t>
            </a:r>
            <a:r>
              <a:rPr lang="en-GB" b="0" baseline="0" dirty="0" err="1"/>
              <a:t>porque</a:t>
            </a:r>
            <a:r>
              <a:rPr lang="en-GB" b="0" baseline="0" dirty="0"/>
              <a:t> [40]; </a:t>
            </a:r>
            <a:r>
              <a:rPr lang="en-GB" b="0" baseline="0" dirty="0" err="1"/>
              <a:t>pero</a:t>
            </a:r>
            <a:r>
              <a:rPr lang="en-GB" b="0" baseline="0" dirty="0"/>
              <a:t> [30]; </a:t>
            </a:r>
            <a:r>
              <a:rPr lang="en-GB" baseline="0" dirty="0"/>
              <a:t>ciudad [178]; </a:t>
            </a:r>
            <a:r>
              <a:rPr lang="en-GB" baseline="0" dirty="0" err="1"/>
              <a:t>muy</a:t>
            </a:r>
            <a:r>
              <a:rPr lang="en-GB" baseline="0" dirty="0"/>
              <a:t> [43]; bonito [891]; </a:t>
            </a:r>
            <a:r>
              <a:rPr lang="es-GB" sz="1200" b="0" i="0" kern="1200" baseline="0" dirty="0">
                <a:solidFill>
                  <a:schemeClr val="tx1"/>
                </a:solidFill>
                <a:effectLst/>
                <a:latin typeface="+mn-lt"/>
                <a:ea typeface="+mn-ea"/>
                <a:cs typeface="+mn-cs"/>
              </a:rPr>
              <a:t>calle [269]</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23456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a:t>
            </a:r>
            <a:r>
              <a:rPr lang="en-GB" b="0" dirty="0"/>
              <a:t>To practise vocabulary in the second revisited set for this week, in the spoken modality.</a:t>
            </a:r>
            <a:br>
              <a:rPr lang="en-GB" dirty="0"/>
            </a:br>
            <a:br>
              <a:rPr lang="en-GB" dirty="0"/>
            </a:br>
            <a:r>
              <a:rPr lang="en-GB" b="1" dirty="0"/>
              <a:t>Procedure:</a:t>
            </a:r>
            <a:br>
              <a:rPr lang="en-GB" dirty="0"/>
            </a:br>
            <a:r>
              <a:rPr lang="en-GB" dirty="0"/>
              <a:t>1. Click for the English word to appear.</a:t>
            </a:r>
          </a:p>
          <a:p>
            <a:r>
              <a:rPr lang="en-GB" dirty="0"/>
              <a:t>2. Click on the number to play the sound.</a:t>
            </a:r>
          </a:p>
          <a:p>
            <a:r>
              <a:rPr lang="en-GB" dirty="0"/>
              <a:t>3. Listen to the German words. Was any of the four words the German for the English word shown?</a:t>
            </a:r>
            <a:br>
              <a:rPr lang="en-GB" dirty="0"/>
            </a:br>
            <a:r>
              <a:rPr lang="en-GB" dirty="0"/>
              <a:t>4. On a click an English word will appear. Was the word included in the German set?</a:t>
            </a:r>
            <a:br>
              <a:rPr lang="en-GB" dirty="0"/>
            </a:br>
            <a:r>
              <a:rPr lang="en-GB" dirty="0"/>
              <a:t>5. Click for answers.</a:t>
            </a:r>
            <a:br>
              <a:rPr lang="en-GB" dirty="0"/>
            </a:br>
            <a:r>
              <a:rPr lang="en-GB" dirty="0"/>
              <a:t>Note: Increase the challenge by listening first, revealing English word after listening to each set of four words.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1. </a:t>
            </a:r>
            <a:r>
              <a:rPr lang="en-GB" dirty="0" err="1"/>
              <a:t>Später</a:t>
            </a:r>
            <a:r>
              <a:rPr lang="en-GB" dirty="0"/>
              <a:t> – </a:t>
            </a:r>
            <a:r>
              <a:rPr lang="en-GB" dirty="0" err="1"/>
              <a:t>Danach</a:t>
            </a:r>
            <a:r>
              <a:rPr lang="en-GB" dirty="0"/>
              <a:t> – </a:t>
            </a:r>
            <a:r>
              <a:rPr lang="en-GB" dirty="0" err="1"/>
              <a:t>Schließlich</a:t>
            </a:r>
            <a:r>
              <a:rPr lang="en-GB" dirty="0"/>
              <a:t> – </a:t>
            </a:r>
            <a:r>
              <a:rPr lang="en-GB" dirty="0" err="1"/>
              <a:t>jetzt</a:t>
            </a:r>
            <a:r>
              <a:rPr lang="en-GB" dirty="0"/>
              <a:t> </a:t>
            </a:r>
            <a:r>
              <a:rPr lang="en-GB" dirty="0">
                <a:sym typeface="Wingdings" pitchFamily="2" charset="2"/>
              </a:rPr>
              <a:t> First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ym typeface="Wingdings" pitchFamily="2" charset="2"/>
              </a:rPr>
              <a:t>2. </a:t>
            </a:r>
            <a:r>
              <a:rPr lang="en-GB" dirty="0" err="1">
                <a:sym typeface="Wingdings" pitchFamily="2" charset="2"/>
              </a:rPr>
              <a:t>Lassen</a:t>
            </a:r>
            <a:r>
              <a:rPr lang="en-GB" dirty="0">
                <a:sym typeface="Wingdings" pitchFamily="2" charset="2"/>
              </a:rPr>
              <a:t> – </a:t>
            </a:r>
            <a:r>
              <a:rPr lang="en-GB" dirty="0" err="1">
                <a:sym typeface="Wingdings" pitchFamily="2" charset="2"/>
              </a:rPr>
              <a:t>erhalten</a:t>
            </a:r>
            <a:r>
              <a:rPr lang="en-GB" dirty="0">
                <a:sym typeface="Wingdings" pitchFamily="2" charset="2"/>
              </a:rPr>
              <a:t> – </a:t>
            </a:r>
            <a:r>
              <a:rPr lang="en-GB" dirty="0" err="1">
                <a:sym typeface="Wingdings" pitchFamily="2" charset="2"/>
              </a:rPr>
              <a:t>halten</a:t>
            </a:r>
            <a:r>
              <a:rPr lang="en-GB" dirty="0">
                <a:sym typeface="Wingdings" pitchFamily="2" charset="2"/>
              </a:rPr>
              <a:t> – </a:t>
            </a:r>
            <a:r>
              <a:rPr lang="en-GB" dirty="0" err="1">
                <a:sym typeface="Wingdings" pitchFamily="2" charset="2"/>
              </a:rPr>
              <a:t>beginnen</a:t>
            </a:r>
            <a:r>
              <a:rPr lang="en-GB" dirty="0">
                <a:sym typeface="Wingdings" pitchFamily="2" charset="2"/>
              </a:rPr>
              <a:t>  To receive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ym typeface="Wingdings" pitchFamily="2" charset="2"/>
              </a:rPr>
              <a:t>3. das </a:t>
            </a:r>
            <a:r>
              <a:rPr lang="en-GB" dirty="0" err="1">
                <a:sym typeface="Wingdings" pitchFamily="2" charset="2"/>
              </a:rPr>
              <a:t>Ziel</a:t>
            </a:r>
            <a:r>
              <a:rPr lang="en-GB" dirty="0">
                <a:sym typeface="Wingdings" pitchFamily="2" charset="2"/>
              </a:rPr>
              <a:t> – die Mitte – der </a:t>
            </a:r>
            <a:r>
              <a:rPr lang="en-GB" dirty="0" err="1">
                <a:sym typeface="Wingdings" pitchFamily="2" charset="2"/>
              </a:rPr>
              <a:t>Punkt</a:t>
            </a:r>
            <a:r>
              <a:rPr lang="en-GB" dirty="0">
                <a:sym typeface="Wingdings" pitchFamily="2" charset="2"/>
              </a:rPr>
              <a:t> – der </a:t>
            </a:r>
            <a:r>
              <a:rPr lang="en-GB" dirty="0" err="1">
                <a:sym typeface="Wingdings" pitchFamily="2" charset="2"/>
              </a:rPr>
              <a:t>Spieler</a:t>
            </a:r>
            <a:r>
              <a:rPr lang="en-GB" dirty="0">
                <a:sym typeface="Wingdings" pitchFamily="2" charset="2"/>
              </a:rPr>
              <a:t>  the goal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ym typeface="Wingdings" pitchFamily="2" charset="2"/>
              </a:rPr>
              <a:t>4. </a:t>
            </a:r>
            <a:r>
              <a:rPr lang="en-GB" dirty="0" err="1">
                <a:sym typeface="Wingdings" pitchFamily="2" charset="2"/>
              </a:rPr>
              <a:t>Ziehen</a:t>
            </a:r>
            <a:r>
              <a:rPr lang="en-GB" dirty="0">
                <a:sym typeface="Wingdings" pitchFamily="2" charset="2"/>
              </a:rPr>
              <a:t> – </a:t>
            </a:r>
            <a:r>
              <a:rPr lang="en-GB" dirty="0" err="1">
                <a:sym typeface="Wingdings" pitchFamily="2" charset="2"/>
              </a:rPr>
              <a:t>nehmen</a:t>
            </a:r>
            <a:r>
              <a:rPr lang="en-GB" dirty="0">
                <a:sym typeface="Wingdings" pitchFamily="2" charset="2"/>
              </a:rPr>
              <a:t> – </a:t>
            </a:r>
            <a:r>
              <a:rPr lang="en-GB" dirty="0" err="1">
                <a:sym typeface="Wingdings" pitchFamily="2" charset="2"/>
              </a:rPr>
              <a:t>legen</a:t>
            </a:r>
            <a:r>
              <a:rPr lang="en-GB" dirty="0">
                <a:sym typeface="Wingdings" pitchFamily="2" charset="2"/>
              </a:rPr>
              <a:t> – </a:t>
            </a:r>
            <a:r>
              <a:rPr lang="en-GB" dirty="0" err="1">
                <a:sym typeface="Wingdings" pitchFamily="2" charset="2"/>
              </a:rPr>
              <a:t>werfen</a:t>
            </a:r>
            <a:r>
              <a:rPr lang="en-GB" dirty="0">
                <a:sym typeface="Wingdings" pitchFamily="2" charset="2"/>
              </a:rPr>
              <a:t>  to mix</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ym typeface="Wingdings" pitchFamily="2" charset="2"/>
              </a:rPr>
              <a:t>5. </a:t>
            </a:r>
            <a:r>
              <a:rPr lang="en-GB" dirty="0" err="1">
                <a:sym typeface="Wingdings" pitchFamily="2" charset="2"/>
              </a:rPr>
              <a:t>deshalb</a:t>
            </a:r>
            <a:r>
              <a:rPr lang="en-GB" dirty="0">
                <a:sym typeface="Wingdings" pitchFamily="2" charset="2"/>
              </a:rPr>
              <a:t> – </a:t>
            </a:r>
            <a:r>
              <a:rPr lang="en-GB" dirty="0" err="1">
                <a:sym typeface="Wingdings" pitchFamily="2" charset="2"/>
              </a:rPr>
              <a:t>leider</a:t>
            </a:r>
            <a:r>
              <a:rPr lang="en-GB" dirty="0">
                <a:sym typeface="Wingdings" pitchFamily="2" charset="2"/>
              </a:rPr>
              <a:t> – </a:t>
            </a:r>
            <a:r>
              <a:rPr lang="en-GB" dirty="0" err="1">
                <a:sym typeface="Wingdings" pitchFamily="2" charset="2"/>
              </a:rPr>
              <a:t>aber</a:t>
            </a:r>
            <a:r>
              <a:rPr lang="en-GB" dirty="0">
                <a:sym typeface="Wingdings" pitchFamily="2" charset="2"/>
              </a:rPr>
              <a:t> – </a:t>
            </a:r>
            <a:r>
              <a:rPr lang="en-GB" dirty="0" err="1">
                <a:sym typeface="Wingdings" pitchFamily="2" charset="2"/>
              </a:rPr>
              <a:t>ziemlich</a:t>
            </a:r>
            <a:r>
              <a:rPr lang="en-GB" dirty="0">
                <a:sym typeface="Wingdings" pitchFamily="2" charset="2"/>
              </a:rPr>
              <a:t>  in the end</a:t>
            </a:r>
            <a:br>
              <a:rPr lang="en-GB" dirty="0"/>
            </a:br>
            <a:endParaRPr lang="en-GB" dirty="0"/>
          </a:p>
          <a:p>
            <a:r>
              <a:rPr lang="en-GB" sz="1200" b="1" i="0" u="none" strike="noStrike" kern="1200" cap="none" dirty="0">
                <a:solidFill>
                  <a:schemeClr val="tx1"/>
                </a:solidFill>
                <a:effectLst/>
                <a:latin typeface="+mn-lt"/>
                <a:cs typeface="Calibri"/>
                <a:sym typeface="Calibri"/>
              </a:rPr>
              <a:t>7.3.2.4 </a:t>
            </a:r>
            <a:r>
              <a:rPr lang="en-GB" sz="1200" kern="1200" dirty="0" err="1">
                <a:solidFill>
                  <a:schemeClr val="tx1"/>
                </a:solidFill>
                <a:effectLst/>
                <a:latin typeface="+mn-lt"/>
                <a:ea typeface="+mn-ea"/>
                <a:cs typeface="+mn-cs"/>
              </a:rPr>
              <a:t>beginnen</a:t>
            </a:r>
            <a:r>
              <a:rPr lang="en-GB" sz="1200" kern="1200" dirty="0">
                <a:solidFill>
                  <a:schemeClr val="tx1"/>
                </a:solidFill>
                <a:effectLst/>
                <a:latin typeface="+mn-lt"/>
                <a:ea typeface="+mn-ea"/>
                <a:cs typeface="+mn-cs"/>
              </a:rPr>
              <a:t> [239] </a:t>
            </a:r>
            <a:r>
              <a:rPr lang="en-GB" sz="1200" kern="1200" dirty="0" err="1">
                <a:solidFill>
                  <a:schemeClr val="tx1"/>
                </a:solidFill>
                <a:effectLst/>
                <a:latin typeface="+mn-lt"/>
                <a:ea typeface="+mn-ea"/>
                <a:cs typeface="+mn-cs"/>
              </a:rPr>
              <a:t>erhalten</a:t>
            </a:r>
            <a:r>
              <a:rPr lang="en-GB" sz="1200" kern="1200" dirty="0">
                <a:solidFill>
                  <a:schemeClr val="tx1"/>
                </a:solidFill>
                <a:effectLst/>
                <a:latin typeface="+mn-lt"/>
                <a:ea typeface="+mn-ea"/>
                <a:cs typeface="+mn-cs"/>
              </a:rPr>
              <a:t> [283] </a:t>
            </a:r>
            <a:r>
              <a:rPr lang="en-GB" sz="1200" kern="1200" dirty="0" err="1">
                <a:solidFill>
                  <a:schemeClr val="tx1"/>
                </a:solidFill>
                <a:effectLst/>
                <a:latin typeface="+mn-lt"/>
                <a:ea typeface="+mn-ea"/>
                <a:cs typeface="+mn-cs"/>
              </a:rPr>
              <a:t>gewinnen</a:t>
            </a:r>
            <a:r>
              <a:rPr lang="en-GB" sz="1200" kern="1200" dirty="0">
                <a:solidFill>
                  <a:schemeClr val="tx1"/>
                </a:solidFill>
                <a:effectLst/>
                <a:latin typeface="+mn-lt"/>
                <a:ea typeface="+mn-ea"/>
                <a:cs typeface="+mn-cs"/>
              </a:rPr>
              <a:t> [408]  </a:t>
            </a:r>
            <a:r>
              <a:rPr lang="en-GB" sz="1200" kern="1200" dirty="0" err="1">
                <a:solidFill>
                  <a:schemeClr val="tx1"/>
                </a:solidFill>
                <a:effectLst/>
                <a:latin typeface="+mn-lt"/>
                <a:ea typeface="+mn-ea"/>
                <a:cs typeface="+mn-cs"/>
              </a:rPr>
              <a:t>legen</a:t>
            </a:r>
            <a:r>
              <a:rPr lang="en-GB" sz="1200" kern="1200" dirty="0">
                <a:solidFill>
                  <a:schemeClr val="tx1"/>
                </a:solidFill>
                <a:effectLst/>
                <a:latin typeface="+mn-lt"/>
                <a:ea typeface="+mn-ea"/>
                <a:cs typeface="+mn-cs"/>
              </a:rPr>
              <a:t> [296] </a:t>
            </a:r>
            <a:r>
              <a:rPr lang="en-GB" sz="1200" kern="1200" dirty="0" err="1">
                <a:solidFill>
                  <a:schemeClr val="tx1"/>
                </a:solidFill>
                <a:effectLst/>
                <a:latin typeface="+mn-lt"/>
                <a:ea typeface="+mn-ea"/>
                <a:cs typeface="+mn-cs"/>
              </a:rPr>
              <a:t>mischen</a:t>
            </a:r>
            <a:r>
              <a:rPr lang="en-GB" sz="1200" kern="1200" dirty="0">
                <a:solidFill>
                  <a:schemeClr val="tx1"/>
                </a:solidFill>
                <a:effectLst/>
                <a:latin typeface="+mn-lt"/>
                <a:ea typeface="+mn-ea"/>
                <a:cs typeface="+mn-cs"/>
              </a:rPr>
              <a:t> [2105] </a:t>
            </a:r>
            <a:r>
              <a:rPr lang="en-GB" sz="1200" kern="1200" dirty="0" err="1">
                <a:solidFill>
                  <a:schemeClr val="tx1"/>
                </a:solidFill>
                <a:effectLst/>
                <a:latin typeface="+mn-lt"/>
                <a:ea typeface="+mn-ea"/>
                <a:cs typeface="+mn-cs"/>
              </a:rPr>
              <a:t>werfen</a:t>
            </a:r>
            <a:r>
              <a:rPr lang="en-GB" sz="1200" kern="1200" dirty="0">
                <a:solidFill>
                  <a:schemeClr val="tx1"/>
                </a:solidFill>
                <a:effectLst/>
                <a:latin typeface="+mn-lt"/>
                <a:ea typeface="+mn-ea"/>
                <a:cs typeface="+mn-cs"/>
              </a:rPr>
              <a:t> [672] </a:t>
            </a:r>
            <a:r>
              <a:rPr lang="en-GB" sz="1200" b="0" kern="1200" dirty="0" err="1">
                <a:solidFill>
                  <a:schemeClr val="tx1"/>
                </a:solidFill>
                <a:effectLst/>
                <a:latin typeface="+mn-lt"/>
                <a:ea typeface="+mn-ea"/>
                <a:cs typeface="+mn-cs"/>
              </a:rPr>
              <a:t>ziehen</a:t>
            </a:r>
            <a:r>
              <a:rPr lang="en-GB" sz="1200" b="0" kern="1200" dirty="0">
                <a:solidFill>
                  <a:schemeClr val="tx1"/>
                </a:solidFill>
                <a:effectLst/>
                <a:latin typeface="+mn-lt"/>
                <a:ea typeface="+mn-ea"/>
                <a:cs typeface="+mn-cs"/>
              </a:rPr>
              <a:t> [266] die Mitte [756] der </a:t>
            </a:r>
            <a:r>
              <a:rPr lang="en-GB" sz="1200" b="0" kern="1200" dirty="0" err="1">
                <a:solidFill>
                  <a:schemeClr val="tx1"/>
                </a:solidFill>
                <a:effectLst/>
                <a:latin typeface="+mn-lt"/>
                <a:ea typeface="+mn-ea"/>
                <a:cs typeface="+mn-cs"/>
              </a:rPr>
              <a:t>Punkt</a:t>
            </a:r>
            <a:r>
              <a:rPr lang="en-GB" sz="1200" b="0" kern="1200" dirty="0">
                <a:solidFill>
                  <a:schemeClr val="tx1"/>
                </a:solidFill>
                <a:effectLst/>
                <a:latin typeface="+mn-lt"/>
                <a:ea typeface="+mn-ea"/>
                <a:cs typeface="+mn-cs"/>
              </a:rPr>
              <a:t> [427] das </a:t>
            </a:r>
            <a:r>
              <a:rPr lang="en-GB" sz="1200" b="0" kern="1200" dirty="0" err="1">
                <a:solidFill>
                  <a:schemeClr val="tx1"/>
                </a:solidFill>
                <a:effectLst/>
                <a:latin typeface="+mn-lt"/>
                <a:ea typeface="+mn-ea"/>
                <a:cs typeface="+mn-cs"/>
              </a:rPr>
              <a:t>Ziel</a:t>
            </a:r>
            <a:r>
              <a:rPr lang="en-GB" sz="1200" b="0" kern="1200" dirty="0">
                <a:solidFill>
                  <a:schemeClr val="tx1"/>
                </a:solidFill>
                <a:effectLst/>
                <a:latin typeface="+mn-lt"/>
                <a:ea typeface="+mn-ea"/>
                <a:cs typeface="+mn-cs"/>
              </a:rPr>
              <a:t> [325] </a:t>
            </a:r>
            <a:r>
              <a:rPr lang="en-GB" sz="1200" b="0" kern="1200" dirty="0" err="1">
                <a:solidFill>
                  <a:schemeClr val="tx1"/>
                </a:solidFill>
                <a:effectLst/>
                <a:latin typeface="+mn-lt"/>
                <a:ea typeface="+mn-ea"/>
                <a:cs typeface="+mn-cs"/>
              </a:rPr>
              <a:t>jeder</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jede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jedes</a:t>
            </a:r>
            <a:r>
              <a:rPr lang="en-GB" sz="1200" b="0" kern="1200" dirty="0">
                <a:solidFill>
                  <a:schemeClr val="tx1"/>
                </a:solidFill>
                <a:effectLst/>
                <a:latin typeface="+mn-lt"/>
                <a:ea typeface="+mn-ea"/>
                <a:cs typeface="+mn-cs"/>
              </a:rPr>
              <a:t> [88]</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18457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6 minutes</a:t>
            </a:r>
          </a:p>
          <a:p>
            <a:endParaRPr lang="en-US" b="1" dirty="0"/>
          </a:p>
          <a:p>
            <a:r>
              <a:rPr lang="en-US" b="1" dirty="0"/>
              <a:t>Aim: </a:t>
            </a:r>
            <a:r>
              <a:rPr lang="en-US" b="0" dirty="0"/>
              <a:t>to recap vocabulary from this lesson and sets </a:t>
            </a:r>
            <a:r>
              <a:rPr lang="es-419" sz="1200" b="0" kern="1200" dirty="0">
                <a:solidFill>
                  <a:schemeClr val="tx1"/>
                </a:solidFill>
                <a:effectLst/>
                <a:latin typeface="+mn-lt"/>
                <a:ea typeface="+mn-ea"/>
                <a:cs typeface="+mn-cs"/>
              </a:rPr>
              <a:t>Y8 1.1.5</a:t>
            </a:r>
            <a:r>
              <a:rPr lang="en-GB" sz="1200" b="0" kern="1200" baseline="0" dirty="0">
                <a:solidFill>
                  <a:schemeClr val="tx1"/>
                </a:solidFill>
                <a:effectLst/>
                <a:latin typeface="+mn-lt"/>
                <a:ea typeface="+mn-ea"/>
                <a:cs typeface="+mn-cs"/>
              </a:rPr>
              <a:t> and </a:t>
            </a:r>
            <a:r>
              <a:rPr lang="es-419" sz="1200" b="0" kern="1200" dirty="0">
                <a:solidFill>
                  <a:schemeClr val="tx1"/>
                </a:solidFill>
                <a:effectLst/>
                <a:latin typeface="+mn-lt"/>
                <a:ea typeface="+mn-ea"/>
                <a:cs typeface="+mn-cs"/>
              </a:rPr>
              <a:t>Y7 3.2.6 as per the SoW </a:t>
            </a:r>
            <a:r>
              <a:rPr lang="es-419" sz="1200" b="0" kern="1200" dirty="0" err="1">
                <a:solidFill>
                  <a:schemeClr val="tx1"/>
                </a:solidFill>
                <a:effectLst/>
                <a:latin typeface="+mn-lt"/>
                <a:ea typeface="+mn-ea"/>
                <a:cs typeface="+mn-cs"/>
              </a:rPr>
              <a:t>cycle</a:t>
            </a:r>
            <a:r>
              <a:rPr lang="es-419" sz="1200" b="0" kern="1200" dirty="0">
                <a:solidFill>
                  <a:schemeClr val="tx1"/>
                </a:solidFill>
                <a:effectLst/>
                <a:latin typeface="+mn-lt"/>
                <a:ea typeface="+mn-ea"/>
                <a:cs typeface="+mn-cs"/>
              </a:rPr>
              <a:t> of </a:t>
            </a:r>
            <a:r>
              <a:rPr lang="es-419" sz="1200" b="0" kern="1200" dirty="0" err="1">
                <a:solidFill>
                  <a:schemeClr val="tx1"/>
                </a:solidFill>
                <a:effectLst/>
                <a:latin typeface="+mn-lt"/>
                <a:ea typeface="+mn-ea"/>
                <a:cs typeface="+mn-cs"/>
              </a:rPr>
              <a:t>revisiting</a:t>
            </a:r>
            <a:r>
              <a:rPr lang="es-419" sz="1200" b="0" kern="1200" dirty="0">
                <a:solidFill>
                  <a:schemeClr val="tx1"/>
                </a:solidFill>
                <a:effectLst/>
                <a:latin typeface="+mn-lt"/>
                <a:ea typeface="+mn-ea"/>
                <a:cs typeface="+mn-cs"/>
              </a:rPr>
              <a:t>. </a:t>
            </a:r>
            <a:endParaRPr lang="en-GB" sz="1200" b="0" kern="1200" dirty="0">
              <a:solidFill>
                <a:schemeClr val="tx1"/>
              </a:solidFill>
              <a:effectLst/>
              <a:latin typeface="+mn-lt"/>
              <a:ea typeface="+mn-ea"/>
              <a:cs typeface="+mn-cs"/>
            </a:endParaRPr>
          </a:p>
          <a:p>
            <a:endParaRPr lang="en-US" b="1" dirty="0"/>
          </a:p>
          <a:p>
            <a:r>
              <a:rPr lang="en-US" b="1" dirty="0"/>
              <a:t>Procedure:</a:t>
            </a:r>
          </a:p>
          <a:p>
            <a:r>
              <a:rPr lang="en-US" b="0" dirty="0"/>
              <a:t>1. Give students</a:t>
            </a:r>
            <a:r>
              <a:rPr lang="en-US" b="0" baseline="0" dirty="0"/>
              <a:t> a minute in pairs to try to anticipate the vocabulary items they hear.  This gives the teacher a chance to gauge students’ understanding of the pictures and offer help where necessary.</a:t>
            </a:r>
            <a:endParaRPr lang="en-US" b="0" dirty="0"/>
          </a:p>
          <a:p>
            <a:r>
              <a:rPr lang="en-US" b="0" dirty="0"/>
              <a:t>2. Click</a:t>
            </a:r>
            <a:r>
              <a:rPr lang="en-US" b="0" baseline="0" dirty="0"/>
              <a:t> the number triggers to play the audio.</a:t>
            </a:r>
            <a:endParaRPr lang="en-US" b="0" dirty="0"/>
          </a:p>
          <a:p>
            <a:r>
              <a:rPr lang="en-US" b="0" dirty="0"/>
              <a:t>3. Go through the answers drawing attention to the vocabulary items.</a:t>
            </a:r>
          </a:p>
          <a:p>
            <a:endParaRPr lang="en-US" b="0" dirty="0"/>
          </a:p>
          <a:p>
            <a:r>
              <a:rPr lang="en-US" b="1" dirty="0"/>
              <a:t>Transcript:</a:t>
            </a:r>
          </a:p>
          <a:p>
            <a:pPr marL="228600" indent="-228600">
              <a:buAutoNum type="arabicParenR"/>
            </a:pPr>
            <a:r>
              <a:rPr lang="en-US" b="0" baseline="0" dirty="0" err="1"/>
              <a:t>hacer</a:t>
            </a:r>
            <a:r>
              <a:rPr lang="en-US" b="0" baseline="0" dirty="0"/>
              <a:t> un </a:t>
            </a:r>
            <a:r>
              <a:rPr lang="en-US" b="0" baseline="0" dirty="0" err="1"/>
              <a:t>cambio</a:t>
            </a:r>
            <a:r>
              <a:rPr lang="en-US" b="0" baseline="0" dirty="0"/>
              <a:t> genial</a:t>
            </a:r>
          </a:p>
          <a:p>
            <a:pPr marL="228600" indent="-228600">
              <a:buAutoNum type="arabicParenR"/>
            </a:pPr>
            <a:r>
              <a:rPr lang="en-US" b="0" baseline="0" dirty="0" err="1"/>
              <a:t>cenar</a:t>
            </a:r>
            <a:r>
              <a:rPr lang="en-US" b="0" baseline="0" dirty="0"/>
              <a:t> solo</a:t>
            </a:r>
          </a:p>
          <a:p>
            <a:pPr marL="228600" indent="-228600">
              <a:buAutoNum type="arabicParenR"/>
            </a:pPr>
            <a:r>
              <a:rPr lang="en-US" b="0" baseline="0" dirty="0"/>
              <a:t>el </a:t>
            </a:r>
            <a:r>
              <a:rPr lang="en-US" b="0" baseline="0" dirty="0" err="1"/>
              <a:t>pelo</a:t>
            </a:r>
            <a:r>
              <a:rPr lang="en-US" b="0" baseline="0" dirty="0"/>
              <a:t> largo</a:t>
            </a:r>
          </a:p>
          <a:p>
            <a:pPr marL="228600" indent="-228600">
              <a:buAutoNum type="arabicParenR"/>
            </a:pPr>
            <a:r>
              <a:rPr lang="en-US" b="0" baseline="0" dirty="0" err="1"/>
              <a:t>hacer</a:t>
            </a:r>
            <a:r>
              <a:rPr lang="en-US" b="0" baseline="0" dirty="0"/>
              <a:t> un </a:t>
            </a:r>
            <a:r>
              <a:rPr lang="en-US" b="0" baseline="0" dirty="0" err="1"/>
              <a:t>viaje</a:t>
            </a:r>
            <a:r>
              <a:rPr lang="en-US" b="0" baseline="0" dirty="0"/>
              <a:t> </a:t>
            </a:r>
            <a:r>
              <a:rPr lang="en-US" b="0" baseline="0" dirty="0" err="1"/>
              <a:t>corto</a:t>
            </a:r>
            <a:endParaRPr lang="en-US" b="0" baseline="0" dirty="0"/>
          </a:p>
          <a:p>
            <a:pPr marL="228600" indent="-228600">
              <a:buAutoNum type="arabicParenR"/>
            </a:pPr>
            <a:r>
              <a:rPr lang="en-US" b="0" baseline="0" dirty="0" err="1"/>
              <a:t>hacer</a:t>
            </a:r>
            <a:r>
              <a:rPr lang="en-US" b="0" baseline="0" dirty="0"/>
              <a:t> un </a:t>
            </a:r>
            <a:r>
              <a:rPr lang="en-US" b="0" baseline="0" dirty="0" err="1"/>
              <a:t>gesto</a:t>
            </a:r>
            <a:r>
              <a:rPr lang="en-US" b="0" baseline="0" dirty="0"/>
              <a:t> </a:t>
            </a:r>
            <a:r>
              <a:rPr lang="en-US" b="0" baseline="0" dirty="0" err="1"/>
              <a:t>gracioso</a:t>
            </a:r>
            <a:endParaRPr lang="en-US" b="0" baseline="0" dirty="0"/>
          </a:p>
          <a:p>
            <a:pPr marL="228600" indent="-228600">
              <a:buAutoNum type="arabicParenR"/>
            </a:pPr>
            <a:r>
              <a:rPr lang="en-US" b="0" baseline="0" dirty="0"/>
              <a:t>el </a:t>
            </a:r>
            <a:r>
              <a:rPr lang="en-US" b="0" baseline="0" dirty="0" err="1"/>
              <a:t>pelo</a:t>
            </a:r>
            <a:r>
              <a:rPr lang="en-US" b="0" baseline="0" dirty="0"/>
              <a:t> </a:t>
            </a:r>
            <a:r>
              <a:rPr lang="en-US" b="0" baseline="0" dirty="0" err="1"/>
              <a:t>corto</a:t>
            </a:r>
            <a:endParaRPr lang="en-US" b="0" baseline="0"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b="0" baseline="0" dirty="0" err="1"/>
              <a:t>hacer</a:t>
            </a:r>
            <a:r>
              <a:rPr lang="en-US" b="0" baseline="0" dirty="0"/>
              <a:t> un </a:t>
            </a:r>
            <a:r>
              <a:rPr lang="en-US" b="0" baseline="0" dirty="0" err="1"/>
              <a:t>esfuerzo</a:t>
            </a:r>
            <a:endParaRPr lang="en-US" b="0" baseline="0" dirty="0"/>
          </a:p>
          <a:p>
            <a:pPr marL="228600" indent="-228600">
              <a:buAutoNum type="arabicParenR"/>
            </a:pPr>
            <a:r>
              <a:rPr lang="en-US" b="0" baseline="0" dirty="0"/>
              <a:t>un </a:t>
            </a:r>
            <a:r>
              <a:rPr lang="en-US" b="0" baseline="0" dirty="0" err="1"/>
              <a:t>diálogo</a:t>
            </a:r>
            <a:r>
              <a:rPr lang="en-US" b="0" baseline="0" dirty="0"/>
              <a:t> largo</a:t>
            </a:r>
          </a:p>
          <a:p>
            <a:pPr marL="228600" indent="-228600">
              <a:buAutoNum type="arabicParenR"/>
            </a:pPr>
            <a:r>
              <a:rPr lang="en-US" b="0" baseline="0" dirty="0" err="1"/>
              <a:t>hacer</a:t>
            </a:r>
            <a:r>
              <a:rPr lang="en-US" b="0" baseline="0" dirty="0"/>
              <a:t> un </a:t>
            </a:r>
            <a:r>
              <a:rPr lang="en-US" b="0" baseline="0" dirty="0" err="1"/>
              <a:t>viaje</a:t>
            </a:r>
            <a:r>
              <a:rPr lang="en-US" b="0" baseline="0" dirty="0"/>
              <a:t> largo</a:t>
            </a:r>
          </a:p>
          <a:p>
            <a:pPr marL="228600" indent="-228600">
              <a:buAutoNum type="arabicParenR"/>
            </a:pPr>
            <a:r>
              <a:rPr lang="en-US" b="0" baseline="0" dirty="0"/>
              <a:t>el </a:t>
            </a:r>
            <a:r>
              <a:rPr lang="en-US" b="0" baseline="0" dirty="0" err="1"/>
              <a:t>cielo</a:t>
            </a:r>
            <a:r>
              <a:rPr lang="en-US" b="0" baseline="0" dirty="0"/>
              <a:t> </a:t>
            </a:r>
            <a:r>
              <a:rPr lang="en-US" b="0" baseline="0" dirty="0" err="1"/>
              <a:t>azul</a:t>
            </a:r>
            <a:endParaRPr lang="en-US" b="0" baseline="0" dirty="0"/>
          </a:p>
          <a:p>
            <a:pPr marL="0" indent="0">
              <a:buNone/>
            </a:pPr>
            <a:r>
              <a:rPr lang="en-US" b="0" baseline="0" dirty="0"/>
              <a:t>11) </a:t>
            </a:r>
            <a:r>
              <a:rPr lang="en-US" b="0" baseline="0" dirty="0" err="1"/>
              <a:t>hacer</a:t>
            </a:r>
            <a:r>
              <a:rPr lang="en-US" b="0" baseline="0" dirty="0"/>
              <a:t> </a:t>
            </a:r>
            <a:r>
              <a:rPr lang="en-US" b="0" baseline="0" dirty="0" err="1"/>
              <a:t>ruido</a:t>
            </a:r>
            <a:endParaRPr lang="en-US" b="0" baseline="0" dirty="0"/>
          </a:p>
          <a:p>
            <a:pPr marL="0" indent="0">
              <a:buNone/>
            </a:pPr>
            <a:r>
              <a:rPr lang="en-US" b="0" baseline="0" dirty="0"/>
              <a:t>12) </a:t>
            </a:r>
            <a:r>
              <a:rPr lang="en-US" b="0" baseline="0" dirty="0" err="1"/>
              <a:t>dormir</a:t>
            </a:r>
            <a:r>
              <a:rPr lang="en-US" b="0" baseline="0" dirty="0"/>
              <a:t> solo</a:t>
            </a:r>
          </a:p>
          <a:p>
            <a:pPr marL="0" indent="0">
              <a:buNone/>
            </a:pPr>
            <a:endParaRPr lang="en-US" b="0" baseline="0" dirty="0"/>
          </a:p>
          <a:p>
            <a:r>
              <a:rPr lang="es-419" sz="1200" b="1" kern="1200" dirty="0">
                <a:solidFill>
                  <a:schemeClr val="tx1"/>
                </a:solidFill>
                <a:effectLst/>
                <a:latin typeface="+mn-lt"/>
                <a:ea typeface="+mn-ea"/>
                <a:cs typeface="+mn-cs"/>
              </a:rPr>
              <a:t>Vocabulary </a:t>
            </a:r>
            <a:r>
              <a:rPr lang="es-419" sz="1200" b="1" kern="1200" dirty="0" err="1">
                <a:solidFill>
                  <a:schemeClr val="tx1"/>
                </a:solidFill>
                <a:effectLst/>
                <a:latin typeface="+mn-lt"/>
                <a:ea typeface="+mn-ea"/>
                <a:cs typeface="+mn-cs"/>
              </a:rPr>
              <a:t>from</a:t>
            </a:r>
            <a:r>
              <a:rPr lang="es-419" sz="1200" b="1" kern="1200" dirty="0">
                <a:solidFill>
                  <a:schemeClr val="tx1"/>
                </a:solidFill>
                <a:effectLst/>
                <a:latin typeface="+mn-lt"/>
                <a:ea typeface="+mn-ea"/>
                <a:cs typeface="+mn-cs"/>
              </a:rPr>
              <a:t> </a:t>
            </a:r>
            <a:r>
              <a:rPr lang="es-419" sz="1200" b="1" kern="1200" dirty="0" err="1">
                <a:solidFill>
                  <a:schemeClr val="tx1"/>
                </a:solidFill>
                <a:effectLst/>
                <a:latin typeface="+mn-lt"/>
                <a:ea typeface="+mn-ea"/>
                <a:cs typeface="+mn-cs"/>
              </a:rPr>
              <a:t>revisited</a:t>
            </a:r>
            <a:r>
              <a:rPr lang="es-419" sz="1200" b="1" kern="1200" baseline="0" dirty="0">
                <a:solidFill>
                  <a:schemeClr val="tx1"/>
                </a:solidFill>
                <a:effectLst/>
                <a:latin typeface="+mn-lt"/>
                <a:ea typeface="+mn-ea"/>
                <a:cs typeface="+mn-cs"/>
              </a:rPr>
              <a:t> sets</a:t>
            </a:r>
            <a:endParaRPr lang="es-419" sz="1200" b="1"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8.1.1.5:</a:t>
            </a:r>
            <a:r>
              <a:rPr lang="es-419" sz="1200" b="1" kern="1200" baseline="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cambio [319]; ruido [1034]; esfuerzo [601]; viaje [519]; gesto [928]; gracioso [3874]; genial [2890]; </a:t>
            </a:r>
          </a:p>
          <a:p>
            <a:pPr marL="0" marR="0" lvl="0" indent="0" algn="l" defTabSz="914400" rtl="0" eaLnBrk="1" fontAlgn="auto" latinLnBrk="0" hangingPunct="1">
              <a:lnSpc>
                <a:spcPct val="100000"/>
              </a:lnSpc>
              <a:spcBef>
                <a:spcPts val="0"/>
              </a:spcBef>
              <a:spcAft>
                <a:spcPts val="0"/>
              </a:spcAft>
              <a:buClrTx/>
              <a:buSzTx/>
              <a:buFontTx/>
              <a:buNone/>
              <a:tabLst/>
              <a:defRPr/>
            </a:pPr>
            <a:r>
              <a:rPr lang="es-419" sz="1200" b="1" kern="1200" dirty="0">
                <a:solidFill>
                  <a:schemeClr val="tx1"/>
                </a:solidFill>
                <a:effectLst/>
                <a:latin typeface="+mn-lt"/>
                <a:ea typeface="+mn-ea"/>
                <a:cs typeface="+mn-cs"/>
              </a:rPr>
              <a:t>7.3.2.6: </a:t>
            </a:r>
            <a:r>
              <a:rPr lang="es-419" sz="1200" kern="1200" dirty="0">
                <a:solidFill>
                  <a:schemeClr val="tx1"/>
                </a:solidFill>
                <a:effectLst/>
                <a:latin typeface="+mn-lt"/>
                <a:ea typeface="+mn-ea"/>
                <a:cs typeface="+mn-cs"/>
              </a:rPr>
              <a:t>cielo [620]; pelo [873]; cenar [3087]; dormir [403]</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99051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5 minutes</a:t>
            </a:r>
            <a:br>
              <a:rPr lang="en-GB" dirty="0"/>
            </a:br>
            <a:br>
              <a:rPr lang="en-GB" b="1" dirty="0"/>
            </a:br>
            <a:r>
              <a:rPr lang="en-GB" b="1" dirty="0"/>
              <a:t>Aim: </a:t>
            </a:r>
            <a:r>
              <a:rPr lang="en-GB" b="0" dirty="0"/>
              <a:t>To</a:t>
            </a:r>
            <a:r>
              <a:rPr lang="en-GB" b="0" baseline="0" dirty="0"/>
              <a:t> practise comprehension and production of most of this week’s revisited vocabulary in sentences.</a:t>
            </a:r>
            <a:br>
              <a:rPr lang="en-GB" dirty="0"/>
            </a:br>
            <a:br>
              <a:rPr lang="en-GB" dirty="0"/>
            </a:br>
            <a:r>
              <a:rPr lang="en-GB" b="1" dirty="0"/>
              <a:t>Procedure:</a:t>
            </a:r>
            <a:br>
              <a:rPr lang="en-GB" dirty="0"/>
            </a:br>
            <a:r>
              <a:rPr lang="en-GB" dirty="0"/>
              <a:t>1. Encourage students to recall the vocabulary to predict what they will hear.  In number one words that differentiate one sentence from another have been put in bold to facilitate task modelling.  </a:t>
            </a:r>
          </a:p>
          <a:p>
            <a:r>
              <a:rPr lang="en-GB" dirty="0"/>
              <a:t>2. Click</a:t>
            </a:r>
            <a:r>
              <a:rPr lang="en-GB" baseline="0" dirty="0"/>
              <a:t> the action buttons to play each sentence. Students pick which column (A, B or C) is correct.</a:t>
            </a:r>
            <a:endParaRPr lang="en-GB" dirty="0"/>
          </a:p>
          <a:p>
            <a:r>
              <a:rPr lang="en-GB" dirty="0"/>
              <a:t>3. Clicking</a:t>
            </a:r>
            <a:r>
              <a:rPr lang="en-GB" baseline="0" dirty="0"/>
              <a:t> reveals the answers.</a:t>
            </a:r>
            <a:br>
              <a:rPr lang="en-GB" baseline="0" dirty="0"/>
            </a:br>
            <a:r>
              <a:rPr lang="en-GB" baseline="0" dirty="0"/>
              <a:t>4. Elicit the German for the other two answers each time, to practise productive recall of the vocabulary.</a:t>
            </a:r>
          </a:p>
          <a:p>
            <a:endParaRPr lang="en-GB" baseline="0" dirty="0"/>
          </a:p>
          <a:p>
            <a:endParaRPr lang="en-GB" dirty="0"/>
          </a:p>
          <a:p>
            <a:r>
              <a:rPr lang="en-GB" b="1" dirty="0"/>
              <a:t>Transcript:</a:t>
            </a:r>
            <a:br>
              <a:rPr lang="en-GB" dirty="0"/>
            </a:br>
            <a:r>
              <a:rPr lang="en-GB" dirty="0"/>
              <a:t>1. </a:t>
            </a:r>
            <a:r>
              <a:rPr lang="en-GB" dirty="0" err="1"/>
              <a:t>Oben</a:t>
            </a:r>
            <a:r>
              <a:rPr lang="en-GB" dirty="0"/>
              <a:t> </a:t>
            </a:r>
            <a:r>
              <a:rPr lang="en-GB" dirty="0" err="1"/>
              <a:t>i</a:t>
            </a:r>
            <a:r>
              <a:rPr lang="de-DE" sz="1200" kern="1200" dirty="0">
                <a:solidFill>
                  <a:schemeClr val="tx1"/>
                </a:solidFill>
                <a:effectLst/>
                <a:latin typeface="+mn-lt"/>
                <a:ea typeface="+mn-ea"/>
                <a:cs typeface="+mn-cs"/>
              </a:rPr>
              <a:t>n meiner Wohnung findet eine Geburtstagsparty statt. </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2. </a:t>
            </a:r>
            <a:r>
              <a:rPr lang="en-GB" sz="1200" dirty="0">
                <a:solidFill>
                  <a:srgbClr val="115076"/>
                </a:solidFill>
              </a:rPr>
              <a:t>Mia </a:t>
            </a:r>
            <a:r>
              <a:rPr lang="en-GB" sz="1200" dirty="0" err="1">
                <a:solidFill>
                  <a:srgbClr val="115076"/>
                </a:solidFill>
              </a:rPr>
              <a:t>ist</a:t>
            </a:r>
            <a:r>
              <a:rPr lang="en-GB" sz="1200" dirty="0">
                <a:solidFill>
                  <a:srgbClr val="115076"/>
                </a:solidFill>
              </a:rPr>
              <a:t> </a:t>
            </a:r>
            <a:r>
              <a:rPr lang="en-GB" sz="1200" dirty="0" err="1">
                <a:solidFill>
                  <a:srgbClr val="115076"/>
                </a:solidFill>
              </a:rPr>
              <a:t>müde</a:t>
            </a:r>
            <a:r>
              <a:rPr lang="en-GB" sz="1200" dirty="0">
                <a:solidFill>
                  <a:srgbClr val="115076"/>
                </a:solidFill>
              </a:rPr>
              <a:t>, und </a:t>
            </a:r>
            <a:r>
              <a:rPr lang="en-GB" sz="1200" dirty="0" err="1">
                <a:solidFill>
                  <a:srgbClr val="115076"/>
                </a:solidFill>
              </a:rPr>
              <a:t>sie</a:t>
            </a:r>
            <a:r>
              <a:rPr lang="en-GB" sz="1200" dirty="0">
                <a:solidFill>
                  <a:srgbClr val="115076"/>
                </a:solidFill>
              </a:rPr>
              <a:t> </a:t>
            </a:r>
            <a:r>
              <a:rPr lang="en-GB" sz="1200" dirty="0" err="1">
                <a:solidFill>
                  <a:srgbClr val="115076"/>
                </a:solidFill>
              </a:rPr>
              <a:t>kommt</a:t>
            </a:r>
            <a:r>
              <a:rPr lang="en-GB" sz="1200" dirty="0">
                <a:solidFill>
                  <a:srgbClr val="115076"/>
                </a:solidFill>
              </a:rPr>
              <a:t> </a:t>
            </a:r>
            <a:r>
              <a:rPr lang="en-GB" sz="1200" dirty="0" err="1">
                <a:solidFill>
                  <a:srgbClr val="115076"/>
                </a:solidFill>
              </a:rPr>
              <a:t>später</a:t>
            </a:r>
            <a:r>
              <a:rPr lang="en-GB" sz="1200" dirty="0">
                <a:solidFill>
                  <a:srgbClr val="115076"/>
                </a:solidFill>
              </a:rPr>
              <a:t>.</a:t>
            </a:r>
          </a:p>
          <a:p>
            <a:r>
              <a:rPr lang="de-DE" sz="1200" kern="1200" dirty="0">
                <a:solidFill>
                  <a:schemeClr val="tx1"/>
                </a:solidFill>
                <a:effectLst/>
                <a:latin typeface="+mn-lt"/>
                <a:ea typeface="+mn-ea"/>
                <a:cs typeface="+mn-cs"/>
              </a:rPr>
              <a:t>3. Mehmet ist mit dem Flugzeug vom Süden aus losgeflogen.</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4. </a:t>
            </a:r>
            <a:r>
              <a:rPr lang="en-GB" sz="1200" kern="1200" dirty="0" err="1">
                <a:solidFill>
                  <a:schemeClr val="tx1"/>
                </a:solidFill>
                <a:effectLst/>
                <a:latin typeface="+mn-lt"/>
                <a:ea typeface="+mn-ea"/>
                <a:cs typeface="+mn-cs"/>
              </a:rPr>
              <a:t>Katjas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Tante</a:t>
            </a:r>
            <a:r>
              <a:rPr lang="en-GB" sz="1200" kern="1200" dirty="0">
                <a:solidFill>
                  <a:schemeClr val="tx1"/>
                </a:solidFill>
                <a:effectLst/>
                <a:latin typeface="+mn-lt"/>
                <a:ea typeface="+mn-ea"/>
                <a:cs typeface="+mn-cs"/>
              </a:rPr>
              <a:t> und </a:t>
            </a:r>
            <a:r>
              <a:rPr lang="en-GB" sz="1200" kern="1200" dirty="0" err="1">
                <a:solidFill>
                  <a:schemeClr val="tx1"/>
                </a:solidFill>
                <a:effectLst/>
                <a:latin typeface="+mn-lt"/>
                <a:ea typeface="+mn-ea"/>
                <a:cs typeface="+mn-cs"/>
              </a:rPr>
              <a:t>Onkel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fliegen</a:t>
            </a:r>
            <a:r>
              <a:rPr lang="en-GB" sz="1200" kern="1200" dirty="0">
                <a:solidFill>
                  <a:schemeClr val="tx1"/>
                </a:solidFill>
                <a:effectLst/>
                <a:latin typeface="+mn-lt"/>
                <a:ea typeface="+mn-ea"/>
                <a:cs typeface="+mn-cs"/>
              </a:rPr>
              <a:t> von </a:t>
            </a:r>
            <a:r>
              <a:rPr lang="en-GB" sz="1200" kern="1200" dirty="0" err="1">
                <a:solidFill>
                  <a:schemeClr val="tx1"/>
                </a:solidFill>
                <a:effectLst/>
                <a:latin typeface="+mn-lt"/>
                <a:ea typeface="+mn-ea"/>
                <a:cs typeface="+mn-cs"/>
              </a:rPr>
              <a:t>Polen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aus</a:t>
            </a:r>
            <a:r>
              <a:rPr lang="en-GB" sz="1200" kern="1200" dirty="0">
                <a:solidFill>
                  <a:schemeClr val="tx1"/>
                </a:solidFill>
                <a:effectLst/>
                <a:latin typeface="+mn-lt"/>
                <a:ea typeface="+mn-ea"/>
                <a:cs typeface="+mn-cs"/>
              </a:rPr>
              <a:t> los und </a:t>
            </a:r>
            <a:r>
              <a:rPr lang="en-GB" sz="1200" kern="1200" dirty="0" err="1">
                <a:solidFill>
                  <a:schemeClr val="tx1"/>
                </a:solidFill>
                <a:effectLst/>
                <a:latin typeface="+mn-lt"/>
                <a:ea typeface="+mn-ea"/>
                <a:cs typeface="+mn-cs"/>
              </a:rPr>
              <a:t>essen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gern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polnisches</a:t>
            </a:r>
            <a:r>
              <a:rPr lang="en-GB" sz="1200" kern="1200" dirty="0">
                <a:solidFill>
                  <a:schemeClr val="tx1"/>
                </a:solidFill>
                <a:effectLst/>
                <a:latin typeface="+mn-lt"/>
                <a:ea typeface="+mn-ea"/>
                <a:cs typeface="+mn-cs"/>
              </a:rPr>
              <a:t> Essen.</a:t>
            </a:r>
          </a:p>
          <a:p>
            <a:r>
              <a:rPr lang="de-DE" sz="1200" kern="1200" dirty="0">
                <a:solidFill>
                  <a:schemeClr val="tx1"/>
                </a:solidFill>
                <a:effectLst/>
                <a:latin typeface="+mn-lt"/>
                <a:ea typeface="+mn-ea"/>
                <a:cs typeface="+mn-cs"/>
              </a:rPr>
              <a:t>5. Katja bereitet das Essen vor, aber sie hat die Küche nicht gefunden.</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6. Wir sind einkaufen gegangen, aber wir haben noch Lust, mit Mia zu tanzen!</a:t>
            </a:r>
            <a:endParaRPr lang="en-GB" sz="1200" kern="1200" dirty="0">
              <a:solidFill>
                <a:schemeClr val="tx1"/>
              </a:solidFill>
              <a:effectLst/>
              <a:latin typeface="+mn-lt"/>
              <a:ea typeface="+mn-ea"/>
              <a:cs typeface="+mn-cs"/>
            </a:endParaRPr>
          </a:p>
          <a:p>
            <a:br>
              <a:rPr lang="en-GB" dirty="0"/>
            </a:br>
            <a:br>
              <a:rPr lang="en-GB" dirty="0"/>
            </a:br>
            <a:r>
              <a:rPr lang="en-GB" b="1" baseline="0" dirty="0"/>
              <a:t>Word frequency (1 is the most frequent word in German): </a:t>
            </a:r>
            <a:endParaRPr lang="en-GB" sz="1200" kern="1200" dirty="0">
              <a:solidFill>
                <a:schemeClr val="tx1"/>
              </a:solidFill>
              <a:effectLst/>
              <a:latin typeface="+mn-lt"/>
              <a:ea typeface="+mn-ea"/>
              <a:cs typeface="+mn-cs"/>
            </a:endParaRPr>
          </a:p>
          <a:p>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einkaufen</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[2877]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mitbringen</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[1828]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stattfinden</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[652]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vorbereiten</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[1421]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Geburtstag</a:t>
            </a:r>
            <a:r>
              <a:rPr lang="en-GB" sz="12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[1766] </a:t>
            </a:r>
            <a:b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b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gegangen</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[66]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gefahren</a:t>
            </a:r>
            <a:r>
              <a:rPr lang="en-GB" sz="12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[215]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fliegen</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[824]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geflogen</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[824] </a:t>
            </a:r>
            <a:r>
              <a:rPr lang="en-GB" sz="12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Bahn</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[1415]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Flugzeug</a:t>
            </a:r>
            <a:r>
              <a:rPr lang="en-GB" sz="12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[1776]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Geschichte</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[262]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Onkel</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[1832]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Polen</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[2023]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Süden</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[1771]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Tante</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[1826] </a:t>
            </a:r>
            <a:r>
              <a:rPr lang="en-GB" sz="12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Schiff </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[1176]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polnisch</a:t>
            </a:r>
            <a:r>
              <a:rPr lang="en-GB" sz="12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[3237]</a:t>
            </a:r>
          </a:p>
          <a:p>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gefunden</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[103] </a:t>
            </a:r>
            <a:r>
              <a:rPr lang="en-GB" sz="12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Hunger </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[2097]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Kaffee</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[1299]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Küche</a:t>
            </a:r>
            <a:r>
              <a:rPr lang="en-GB" sz="12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[960] </a:t>
            </a:r>
            <a:r>
              <a:rPr lang="en-GB" sz="12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Lust</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[1407]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Schmerz</a:t>
            </a:r>
            <a:r>
              <a:rPr lang="en-GB" sz="12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[1483]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Wohnung</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[418]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müde</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[2000] </a:t>
            </a:r>
            <a:r>
              <a:rPr lang="en-GB" sz="12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noch1</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[33]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oben</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[100]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unten</a:t>
            </a:r>
            <a:r>
              <a:rPr lang="en-GB" sz="12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[590]</a:t>
            </a:r>
            <a:b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br>
            <a:endPar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endParaRPr>
          </a:p>
          <a:p>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84967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Timing:</a:t>
            </a:r>
            <a:r>
              <a:rPr lang="en-GB" b="1" baseline="0" dirty="0"/>
              <a:t> </a:t>
            </a:r>
            <a:r>
              <a:rPr lang="en-GB" b="0" baseline="0" dirty="0"/>
              <a:t>5 min (slides 15-29)</a:t>
            </a:r>
            <a:endParaRPr lang="en-GB" b="0" dirty="0"/>
          </a:p>
          <a:p>
            <a:endParaRPr lang="en-GB" b="1" dirty="0"/>
          </a:p>
          <a:p>
            <a:r>
              <a:rPr lang="en-GB" b="1" dirty="0"/>
              <a:t>Aim:</a:t>
            </a:r>
            <a:r>
              <a:rPr lang="en-GB" b="1" baseline="0" dirty="0"/>
              <a:t> </a:t>
            </a:r>
            <a:r>
              <a:rPr lang="en-GB" b="0" baseline="0" dirty="0"/>
              <a:t>to practise recall of previously taught vocabulary</a:t>
            </a:r>
          </a:p>
          <a:p>
            <a:endParaRPr lang="en-GB" b="0" baseline="0" dirty="0"/>
          </a:p>
          <a:p>
            <a:r>
              <a:rPr lang="en-GB" b="1" baseline="0" dirty="0"/>
              <a:t>Procedure: </a:t>
            </a:r>
          </a:p>
          <a:p>
            <a:pPr marL="228600" indent="-228600">
              <a:buAutoNum type="arabicPeriod"/>
            </a:pPr>
            <a:r>
              <a:rPr lang="en-GB" b="0" baseline="0" dirty="0"/>
              <a:t>Students read the word in the centre of the screen and recall the Spanish. The first few letters of the word are provided to facilitate retrieval. Teachers may decide to reduce to one letter should they wish increase the level of difficulty.</a:t>
            </a:r>
            <a:endParaRPr lang="en-GB" b="0" dirty="0"/>
          </a:p>
          <a:p>
            <a:endParaRPr lang="en-GB" b="1" dirty="0"/>
          </a:p>
          <a:p>
            <a:r>
              <a:rPr lang="en-GB" b="1" dirty="0"/>
              <a:t>Words</a:t>
            </a:r>
            <a:r>
              <a:rPr lang="en-GB" b="1" baseline="0" dirty="0"/>
              <a:t> from revisited sets:</a:t>
            </a:r>
            <a:endParaRPr lang="en-GB" sz="1200" b="1" i="0" u="none" strike="noStrike" kern="1200" cap="none" dirty="0">
              <a:solidFill>
                <a:schemeClr val="tx1"/>
              </a:solidFill>
              <a:effectLst/>
              <a:latin typeface="+mn-lt"/>
              <a:ea typeface="Calibri"/>
              <a:cs typeface="Calibri"/>
              <a:sym typeface="Calibri"/>
            </a:endParaRPr>
          </a:p>
          <a:p>
            <a:r>
              <a:rPr lang="es-419" sz="1200" b="1" kern="1200" dirty="0">
                <a:solidFill>
                  <a:schemeClr val="tx1"/>
                </a:solidFill>
                <a:effectLst/>
                <a:latin typeface="+mn-lt"/>
                <a:ea typeface="+mn-ea"/>
                <a:cs typeface="+mn-cs"/>
              </a:rPr>
              <a:t>Y8 1.2.1.</a:t>
            </a:r>
            <a:r>
              <a:rPr lang="es-GB" sz="1200" b="1"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largo [300]; mismo [55]; último [188]</a:t>
            </a:r>
            <a:endParaRPr lang="es-GB" dirty="0">
              <a:effectLst/>
            </a:endParaRPr>
          </a:p>
          <a:p>
            <a:r>
              <a:rPr lang="es-419" sz="1200" b="1" kern="1200" dirty="0">
                <a:solidFill>
                  <a:schemeClr val="tx1"/>
                </a:solidFill>
                <a:effectLst/>
                <a:latin typeface="+mn-lt"/>
                <a:ea typeface="+mn-ea"/>
                <a:cs typeface="+mn-cs"/>
              </a:rPr>
              <a:t>Y8 1.1.3</a:t>
            </a:r>
            <a:r>
              <a:rPr lang="es-GB" sz="1200" b="1"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malo² [360]; sucio [1855]; limpio [1710]; precioso [1777]; listo² [1684]; contento [1949]; triste [1371]; seguro² [407]; igual [263]; quizás [346]; </a:t>
            </a:r>
          </a:p>
          <a:p>
            <a:endParaRPr lang="es-GB"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71162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message [792]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11286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52538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7 minutes (2 slides)</a:t>
            </a:r>
            <a:br>
              <a:rPr lang="en-GB" dirty="0"/>
            </a:br>
            <a:br>
              <a:rPr lang="en-GB" b="1" dirty="0"/>
            </a:br>
            <a:r>
              <a:rPr lang="en-GB" b="1" dirty="0"/>
              <a:t>Aim: </a:t>
            </a:r>
            <a:r>
              <a:rPr lang="en-GB" b="0" dirty="0"/>
              <a:t>to practise productive recall of all of this week’s new and revisited vocabulary in the written modality.</a:t>
            </a:r>
            <a:br>
              <a:rPr lang="en-GB" b="0" dirty="0"/>
            </a:br>
            <a:br>
              <a:rPr lang="en-GB" dirty="0"/>
            </a:br>
            <a:r>
              <a:rPr lang="en-GB" b="1" dirty="0"/>
              <a:t>Procedure:</a:t>
            </a:r>
            <a:br>
              <a:rPr lang="en-GB" dirty="0"/>
            </a:br>
            <a:r>
              <a:rPr lang="en-GB" dirty="0"/>
              <a:t>1. Click for the first word to appear and then disappear.  Repeat for 2</a:t>
            </a:r>
            <a:r>
              <a:rPr lang="en-GB" baseline="30000" dirty="0"/>
              <a:t>nd</a:t>
            </a:r>
            <a:r>
              <a:rPr lang="en-GB" dirty="0"/>
              <a:t> and 3</a:t>
            </a:r>
            <a:r>
              <a:rPr lang="en-GB" baseline="30000" dirty="0"/>
              <a:t>rd</a:t>
            </a:r>
            <a:r>
              <a:rPr lang="en-GB" dirty="0"/>
              <a:t> words for number 1.</a:t>
            </a:r>
          </a:p>
          <a:p>
            <a:r>
              <a:rPr lang="en-GB" dirty="0"/>
              <a:t>2. Students write down their answer for number 1.</a:t>
            </a:r>
          </a:p>
          <a:p>
            <a:r>
              <a:rPr lang="en-GB" dirty="0"/>
              <a:t>3. Click again for the answer to number 1.</a:t>
            </a:r>
          </a:p>
          <a:p>
            <a:r>
              <a:rPr lang="en-GB" dirty="0"/>
              <a:t>4. Continue with the remainder of the questions on this slide, providing item-by-item feedback.</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8.2.1.1</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1" i="0" u="none" strike="noStrike" kern="1200" cap="none" dirty="0">
                <a:solidFill>
                  <a:schemeClr val="tx1"/>
                </a:solidFill>
                <a:effectLst/>
                <a:latin typeface="+mn-lt"/>
                <a:ea typeface="Calibri"/>
                <a:cs typeface="Calibri"/>
                <a:sym typeface="Calibri"/>
              </a:rPr>
              <a:t>kriegen </a:t>
            </a:r>
            <a:r>
              <a:rPr lang="de-DE" sz="1200" b="0" i="0" u="none" strike="noStrike" kern="1200" cap="none" dirty="0">
                <a:solidFill>
                  <a:schemeClr val="tx1"/>
                </a:solidFill>
                <a:effectLst/>
                <a:latin typeface="+mn-lt"/>
                <a:ea typeface="Calibri"/>
                <a:cs typeface="Calibri"/>
                <a:sym typeface="Calibri"/>
              </a:rPr>
              <a:t>[724] </a:t>
            </a:r>
            <a:r>
              <a:rPr lang="de-DE" sz="1200" b="1" i="0" u="none" strike="noStrike" kern="1200" cap="none" dirty="0">
                <a:solidFill>
                  <a:schemeClr val="tx1"/>
                </a:solidFill>
                <a:effectLst/>
                <a:latin typeface="+mn-lt"/>
                <a:ea typeface="Calibri"/>
                <a:cs typeface="Calibri"/>
                <a:sym typeface="Calibri"/>
              </a:rPr>
              <a:t>eigen</a:t>
            </a:r>
            <a:r>
              <a:rPr lang="de-DE" sz="1200" b="0" i="0" u="none" strike="noStrike" kern="1200" cap="none" dirty="0">
                <a:solidFill>
                  <a:schemeClr val="tx1"/>
                </a:solidFill>
                <a:effectLst/>
                <a:latin typeface="+mn-lt"/>
                <a:ea typeface="Calibri"/>
                <a:cs typeface="Calibri"/>
                <a:sym typeface="Calibri"/>
              </a:rPr>
              <a:t> [166] </a:t>
            </a:r>
            <a:r>
              <a:rPr lang="de-DE" sz="1200" b="1" i="0" u="none" strike="noStrike" kern="1200" cap="none" dirty="0">
                <a:solidFill>
                  <a:schemeClr val="tx1"/>
                </a:solidFill>
                <a:effectLst/>
                <a:latin typeface="+mn-lt"/>
                <a:ea typeface="Calibri"/>
                <a:cs typeface="Calibri"/>
                <a:sym typeface="Calibri"/>
              </a:rPr>
              <a:t>für</a:t>
            </a:r>
            <a:r>
              <a:rPr lang="de-DE" sz="1200" b="0" i="0" u="none" strike="noStrike" kern="1200" cap="none" dirty="0">
                <a:solidFill>
                  <a:schemeClr val="tx1"/>
                </a:solidFill>
                <a:effectLst/>
                <a:latin typeface="+mn-lt"/>
                <a:ea typeface="Calibri"/>
                <a:cs typeface="Calibri"/>
                <a:sym typeface="Calibri"/>
              </a:rPr>
              <a:t> [17] </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8.1.2.4 (revisit)</a:t>
            </a:r>
            <a:r>
              <a:rPr lang="en-GB" sz="1200" b="1" i="0" u="none" strike="noStrike" kern="1200" cap="none" baseline="0" dirty="0">
                <a:solidFill>
                  <a:schemeClr val="tx1"/>
                </a:solidFill>
                <a:effectLst/>
                <a:latin typeface="+mn-lt"/>
                <a:ea typeface="Calibri"/>
                <a:cs typeface="Calibri"/>
                <a:sym typeface="Calibri"/>
              </a:rPr>
              <a:t> </a:t>
            </a:r>
            <a:r>
              <a:rPr lang="de-DE" sz="1200" b="1" i="0" u="none" strike="noStrike" kern="1200" cap="none" baseline="0" dirty="0">
                <a:solidFill>
                  <a:schemeClr val="tx1"/>
                </a:solidFill>
                <a:effectLst/>
                <a:latin typeface="+mn-lt"/>
                <a:ea typeface="Calibri"/>
                <a:cs typeface="Calibri"/>
                <a:sym typeface="Calibri"/>
              </a:rPr>
              <a:t>erfahren</a:t>
            </a:r>
            <a:r>
              <a:rPr lang="de-DE" sz="1200" b="0" i="0" u="none" strike="noStrike" kern="1200" cap="none" baseline="0" dirty="0">
                <a:solidFill>
                  <a:schemeClr val="tx1"/>
                </a:solidFill>
                <a:effectLst/>
                <a:latin typeface="+mn-lt"/>
                <a:ea typeface="Calibri"/>
                <a:cs typeface="Calibri"/>
                <a:sym typeface="Calibri"/>
              </a:rPr>
              <a:t> [690] </a:t>
            </a:r>
            <a:r>
              <a:rPr lang="de-DE" sz="1200" b="1" i="0" u="none" strike="noStrike" kern="1200" cap="none" baseline="0" dirty="0">
                <a:solidFill>
                  <a:schemeClr val="tx1"/>
                </a:solidFill>
                <a:effectLst/>
                <a:latin typeface="+mn-lt"/>
                <a:ea typeface="Calibri"/>
                <a:cs typeface="Calibri"/>
                <a:sym typeface="Calibri"/>
              </a:rPr>
              <a:t>geblieben</a:t>
            </a:r>
            <a:r>
              <a:rPr lang="de-DE" sz="1200" b="0" i="0" u="none" strike="noStrike" kern="1200" cap="none" baseline="0" dirty="0">
                <a:solidFill>
                  <a:schemeClr val="tx1"/>
                </a:solidFill>
                <a:effectLst/>
                <a:latin typeface="+mn-lt"/>
                <a:ea typeface="Calibri"/>
                <a:cs typeface="Calibri"/>
                <a:sym typeface="Calibri"/>
              </a:rPr>
              <a:t> [113] </a:t>
            </a:r>
            <a:r>
              <a:rPr lang="de-DE" sz="1200" b="1" i="0" u="none" strike="noStrike" kern="1200" cap="none" baseline="0" dirty="0">
                <a:solidFill>
                  <a:schemeClr val="tx1"/>
                </a:solidFill>
                <a:effectLst/>
                <a:latin typeface="+mn-lt"/>
                <a:ea typeface="Calibri"/>
                <a:cs typeface="Calibri"/>
                <a:sym typeface="Calibri"/>
              </a:rPr>
              <a:t>geschwommen</a:t>
            </a:r>
            <a:r>
              <a:rPr lang="de-DE" sz="1200" b="0" i="0" u="none" strike="noStrike" kern="1200" cap="none" baseline="0" dirty="0">
                <a:solidFill>
                  <a:schemeClr val="tx1"/>
                </a:solidFill>
                <a:effectLst/>
                <a:latin typeface="+mn-lt"/>
                <a:ea typeface="Calibri"/>
                <a:cs typeface="Calibri"/>
                <a:sym typeface="Calibri"/>
              </a:rPr>
              <a:t> [1863] </a:t>
            </a:r>
            <a:r>
              <a:rPr lang="de-DE" sz="1200" b="1" i="0" u="none" strike="noStrike" kern="1200" cap="none" baseline="0" dirty="0">
                <a:solidFill>
                  <a:schemeClr val="tx1"/>
                </a:solidFill>
                <a:effectLst/>
                <a:latin typeface="+mn-lt"/>
                <a:ea typeface="Calibri"/>
                <a:cs typeface="Calibri"/>
                <a:sym typeface="Calibri"/>
              </a:rPr>
              <a:t>gestiegen </a:t>
            </a:r>
            <a:r>
              <a:rPr lang="de-DE" sz="1200" b="0" i="0" u="none" strike="noStrike" kern="1200" cap="none" baseline="0" dirty="0">
                <a:solidFill>
                  <a:schemeClr val="tx1"/>
                </a:solidFill>
                <a:effectLst/>
                <a:latin typeface="+mn-lt"/>
                <a:ea typeface="Calibri"/>
                <a:cs typeface="Calibri"/>
                <a:sym typeface="Calibri"/>
              </a:rPr>
              <a:t>[325] </a:t>
            </a:r>
            <a:r>
              <a:rPr lang="de-DE" sz="1200" b="1" i="0" u="none" strike="noStrike" kern="1200" cap="none" baseline="0" dirty="0">
                <a:solidFill>
                  <a:schemeClr val="tx1"/>
                </a:solidFill>
                <a:effectLst/>
                <a:latin typeface="+mn-lt"/>
                <a:ea typeface="Calibri"/>
                <a:cs typeface="Calibri"/>
                <a:sym typeface="Calibri"/>
              </a:rPr>
              <a:t>steigen</a:t>
            </a:r>
            <a:r>
              <a:rPr lang="de-DE" sz="1200" b="0" i="0" u="none" strike="noStrike" kern="1200" cap="none" baseline="0" dirty="0">
                <a:solidFill>
                  <a:schemeClr val="tx1"/>
                </a:solidFill>
                <a:effectLst/>
                <a:latin typeface="+mn-lt"/>
                <a:ea typeface="Calibri"/>
                <a:cs typeface="Calibri"/>
                <a:sym typeface="Calibri"/>
              </a:rPr>
              <a:t> [325] </a:t>
            </a:r>
            <a:r>
              <a:rPr lang="de-DE" sz="1200" b="1" i="0" u="none" strike="noStrike" kern="1200" cap="none" baseline="0" dirty="0">
                <a:solidFill>
                  <a:schemeClr val="tx1"/>
                </a:solidFill>
                <a:effectLst/>
                <a:latin typeface="+mn-lt"/>
                <a:ea typeface="Calibri"/>
                <a:cs typeface="Calibri"/>
                <a:sym typeface="Calibri"/>
              </a:rPr>
              <a:t>Berg</a:t>
            </a:r>
            <a:r>
              <a:rPr lang="de-DE" sz="1200" b="0" i="0" u="none" strike="noStrike" kern="1200" cap="none" baseline="0" dirty="0">
                <a:solidFill>
                  <a:schemeClr val="tx1"/>
                </a:solidFill>
                <a:effectLst/>
                <a:latin typeface="+mn-lt"/>
                <a:ea typeface="Calibri"/>
                <a:cs typeface="Calibri"/>
                <a:sym typeface="Calibri"/>
              </a:rPr>
              <a:t> [934] </a:t>
            </a:r>
            <a:r>
              <a:rPr lang="de-DE" sz="1200" b="1" i="0" u="none" strike="noStrike" kern="1200" cap="none" baseline="0" dirty="0">
                <a:solidFill>
                  <a:schemeClr val="tx1"/>
                </a:solidFill>
                <a:effectLst/>
                <a:latin typeface="+mn-lt"/>
                <a:ea typeface="Calibri"/>
                <a:cs typeface="Calibri"/>
                <a:sym typeface="Calibri"/>
              </a:rPr>
              <a:t>die Erfahrung </a:t>
            </a:r>
            <a:r>
              <a:rPr lang="de-DE" sz="1200" b="0" i="0" u="none" strike="noStrike" kern="1200" cap="none" baseline="0" dirty="0">
                <a:solidFill>
                  <a:schemeClr val="tx1"/>
                </a:solidFill>
                <a:effectLst/>
                <a:latin typeface="+mn-lt"/>
                <a:ea typeface="Calibri"/>
                <a:cs typeface="Calibri"/>
                <a:sym typeface="Calibri"/>
              </a:rPr>
              <a:t>[619] </a:t>
            </a:r>
            <a:r>
              <a:rPr lang="de-DE" sz="1200" b="1" i="0" u="none" strike="noStrike" kern="1200" cap="none" baseline="0" dirty="0">
                <a:solidFill>
                  <a:schemeClr val="tx1"/>
                </a:solidFill>
                <a:effectLst/>
                <a:latin typeface="+mn-lt"/>
                <a:ea typeface="Calibri"/>
                <a:cs typeface="Calibri"/>
                <a:sym typeface="Calibri"/>
              </a:rPr>
              <a:t>Fahrt </a:t>
            </a:r>
            <a:r>
              <a:rPr lang="de-DE" sz="1200" b="0" i="0" u="none" strike="noStrike" kern="1200" cap="none" baseline="0" dirty="0">
                <a:solidFill>
                  <a:schemeClr val="tx1"/>
                </a:solidFill>
                <a:effectLst/>
                <a:latin typeface="+mn-lt"/>
                <a:ea typeface="Calibri"/>
                <a:cs typeface="Calibri"/>
                <a:sym typeface="Calibri"/>
              </a:rPr>
              <a:t>[1569] </a:t>
            </a:r>
            <a:r>
              <a:rPr lang="de-DE" sz="1200" b="1" i="0" u="none" strike="noStrike" kern="1200" cap="none" baseline="0" dirty="0">
                <a:solidFill>
                  <a:schemeClr val="tx1"/>
                </a:solidFill>
                <a:effectLst/>
                <a:latin typeface="+mn-lt"/>
                <a:ea typeface="Calibri"/>
                <a:cs typeface="Calibri"/>
                <a:sym typeface="Calibri"/>
              </a:rPr>
              <a:t>Luft </a:t>
            </a:r>
            <a:r>
              <a:rPr lang="de-DE" sz="1200" b="0" i="0" u="none" strike="noStrike" kern="1200" cap="none" baseline="0" dirty="0">
                <a:solidFill>
                  <a:schemeClr val="tx1"/>
                </a:solidFill>
                <a:effectLst/>
                <a:latin typeface="+mn-lt"/>
                <a:ea typeface="Calibri"/>
                <a:cs typeface="Calibri"/>
                <a:sym typeface="Calibri"/>
              </a:rPr>
              <a:t>[487] </a:t>
            </a:r>
            <a:r>
              <a:rPr lang="de-DE" sz="1200" b="1" i="0" u="none" strike="noStrike" kern="1200" cap="none" baseline="0" dirty="0">
                <a:solidFill>
                  <a:schemeClr val="tx1"/>
                </a:solidFill>
                <a:effectLst/>
                <a:latin typeface="+mn-lt"/>
                <a:ea typeface="Calibri"/>
                <a:cs typeface="Calibri"/>
                <a:sym typeface="Calibri"/>
              </a:rPr>
              <a:t>Wald</a:t>
            </a:r>
            <a:r>
              <a:rPr lang="de-DE" sz="1200" b="0" i="0" u="none" strike="noStrike" kern="1200" cap="none" baseline="0" dirty="0">
                <a:solidFill>
                  <a:schemeClr val="tx1"/>
                </a:solidFill>
                <a:effectLst/>
                <a:latin typeface="+mn-lt"/>
                <a:ea typeface="Calibri"/>
                <a:cs typeface="Calibri"/>
                <a:sym typeface="Calibri"/>
              </a:rPr>
              <a:t> [1028]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8.1.1.5 (revisit)</a:t>
            </a:r>
            <a:r>
              <a:rPr lang="en-GB" sz="1200" b="0" i="0" u="none" strike="noStrike" kern="1200" cap="none" baseline="0" dirty="0">
                <a:solidFill>
                  <a:schemeClr val="tx1"/>
                </a:solidFill>
                <a:effectLst/>
                <a:latin typeface="+mn-lt"/>
                <a:ea typeface="Calibri"/>
                <a:cs typeface="Calibri"/>
                <a:sym typeface="Calibri"/>
              </a:rPr>
              <a:t> </a:t>
            </a:r>
            <a:r>
              <a:rPr lang="de-DE" sz="1200" b="1" i="0" u="none" strike="noStrike" kern="1200" cap="none" baseline="0" dirty="0">
                <a:solidFill>
                  <a:schemeClr val="tx1"/>
                </a:solidFill>
                <a:effectLst/>
                <a:latin typeface="+mn-lt"/>
                <a:ea typeface="Calibri"/>
                <a:cs typeface="Calibri"/>
                <a:sym typeface="Calibri"/>
              </a:rPr>
              <a:t>begreifen</a:t>
            </a:r>
            <a:r>
              <a:rPr lang="de-DE" sz="1200" b="0" i="0" u="none" strike="noStrike" kern="1200" cap="none" baseline="0" dirty="0">
                <a:solidFill>
                  <a:schemeClr val="tx1"/>
                </a:solidFill>
                <a:effectLst/>
                <a:latin typeface="+mn-lt"/>
                <a:ea typeface="Calibri"/>
                <a:cs typeface="Calibri"/>
                <a:sym typeface="Calibri"/>
              </a:rPr>
              <a:t> [1346] </a:t>
            </a:r>
            <a:r>
              <a:rPr lang="de-DE" sz="1200" b="1" i="0" u="none" strike="noStrike" kern="1200" cap="none" baseline="0" dirty="0">
                <a:solidFill>
                  <a:schemeClr val="tx1"/>
                </a:solidFill>
                <a:effectLst/>
                <a:latin typeface="+mn-lt"/>
                <a:ea typeface="Calibri"/>
                <a:cs typeface="Calibri"/>
                <a:sym typeface="Calibri"/>
              </a:rPr>
              <a:t>Dezember </a:t>
            </a:r>
            <a:r>
              <a:rPr lang="de-DE" sz="1200" b="0" i="0" u="none" strike="noStrike" kern="1200" cap="none" baseline="0" dirty="0">
                <a:solidFill>
                  <a:schemeClr val="tx1"/>
                </a:solidFill>
                <a:effectLst/>
                <a:latin typeface="+mn-lt"/>
                <a:ea typeface="Calibri"/>
                <a:cs typeface="Calibri"/>
                <a:sym typeface="Calibri"/>
              </a:rPr>
              <a:t>[1527] </a:t>
            </a:r>
            <a:r>
              <a:rPr lang="de-DE" sz="1200" b="1" i="0" u="none" strike="noStrike" kern="1200" cap="none" baseline="0" dirty="0">
                <a:solidFill>
                  <a:schemeClr val="tx1"/>
                </a:solidFill>
                <a:effectLst/>
                <a:latin typeface="+mn-lt"/>
                <a:ea typeface="Calibri"/>
                <a:cs typeface="Calibri"/>
                <a:sym typeface="Calibri"/>
              </a:rPr>
              <a:t>Jahreszeit </a:t>
            </a:r>
            <a:r>
              <a:rPr lang="de-DE" sz="1200" b="0" i="0" u="none" strike="noStrike" kern="1200" cap="none" baseline="0" dirty="0">
                <a:solidFill>
                  <a:schemeClr val="tx1"/>
                </a:solidFill>
                <a:effectLst/>
                <a:latin typeface="+mn-lt"/>
                <a:ea typeface="Calibri"/>
                <a:cs typeface="Calibri"/>
                <a:sym typeface="Calibri"/>
              </a:rPr>
              <a:t>[4818] </a:t>
            </a:r>
            <a:r>
              <a:rPr lang="de-DE" sz="1200" b="1" i="0" u="none" strike="noStrike" kern="1200" cap="none" baseline="0" dirty="0">
                <a:solidFill>
                  <a:schemeClr val="tx1"/>
                </a:solidFill>
                <a:effectLst/>
                <a:latin typeface="+mn-lt"/>
                <a:ea typeface="Calibri"/>
                <a:cs typeface="Calibri"/>
                <a:sym typeface="Calibri"/>
              </a:rPr>
              <a:t>Mal </a:t>
            </a:r>
            <a:r>
              <a:rPr lang="de-DE" sz="1200" b="0" i="0" u="none" strike="noStrike" kern="1200" cap="none" baseline="0" dirty="0">
                <a:solidFill>
                  <a:schemeClr val="tx1"/>
                </a:solidFill>
                <a:effectLst/>
                <a:latin typeface="+mn-lt"/>
                <a:ea typeface="Calibri"/>
                <a:cs typeface="Calibri"/>
                <a:sym typeface="Calibri"/>
              </a:rPr>
              <a:t>[82] </a:t>
            </a:r>
            <a:r>
              <a:rPr lang="de-DE" sz="1200" b="1" i="0" u="none" strike="noStrike" kern="1200" cap="none" baseline="0" dirty="0">
                <a:solidFill>
                  <a:schemeClr val="tx1"/>
                </a:solidFill>
                <a:effectLst/>
                <a:latin typeface="+mn-lt"/>
                <a:ea typeface="Calibri"/>
                <a:cs typeface="Calibri"/>
                <a:sym typeface="Calibri"/>
              </a:rPr>
              <a:t>März</a:t>
            </a:r>
            <a:r>
              <a:rPr lang="de-DE" sz="1200" b="0" i="0" u="none" strike="noStrike" kern="1200" cap="none" baseline="0" dirty="0">
                <a:solidFill>
                  <a:schemeClr val="tx1"/>
                </a:solidFill>
                <a:effectLst/>
                <a:latin typeface="+mn-lt"/>
                <a:ea typeface="Calibri"/>
                <a:cs typeface="Calibri"/>
                <a:sym typeface="Calibri"/>
              </a:rPr>
              <a:t> [987] </a:t>
            </a:r>
            <a:r>
              <a:rPr lang="de-DE" sz="1200" b="1" i="0" u="none" strike="noStrike" kern="1200" cap="none" baseline="0" dirty="0">
                <a:solidFill>
                  <a:schemeClr val="tx1"/>
                </a:solidFill>
                <a:effectLst/>
                <a:latin typeface="+mn-lt"/>
                <a:ea typeface="Calibri"/>
                <a:cs typeface="Calibri"/>
                <a:sym typeface="Calibri"/>
              </a:rPr>
              <a:t>Pflanze</a:t>
            </a:r>
            <a:r>
              <a:rPr lang="de-DE" sz="1200" b="0" i="0" u="none" strike="noStrike" kern="1200" cap="none" baseline="0" dirty="0">
                <a:solidFill>
                  <a:schemeClr val="tx1"/>
                </a:solidFill>
                <a:effectLst/>
                <a:latin typeface="+mn-lt"/>
                <a:ea typeface="Calibri"/>
                <a:cs typeface="Calibri"/>
                <a:sym typeface="Calibri"/>
              </a:rPr>
              <a:t> [1667] </a:t>
            </a:r>
            <a:r>
              <a:rPr lang="de-DE" sz="1200" b="1" i="0" u="none" strike="noStrike" kern="1200" cap="none" baseline="0" dirty="0">
                <a:solidFill>
                  <a:schemeClr val="tx1"/>
                </a:solidFill>
                <a:effectLst/>
                <a:latin typeface="+mn-lt"/>
                <a:ea typeface="Calibri"/>
                <a:cs typeface="Calibri"/>
                <a:sym typeface="Calibri"/>
              </a:rPr>
              <a:t>Schuh</a:t>
            </a:r>
            <a:r>
              <a:rPr lang="de-DE" sz="1200" b="0" i="0" u="none" strike="noStrike" kern="1200" cap="none" baseline="0" dirty="0">
                <a:solidFill>
                  <a:schemeClr val="tx1"/>
                </a:solidFill>
                <a:effectLst/>
                <a:latin typeface="+mn-lt"/>
                <a:ea typeface="Calibri"/>
                <a:cs typeface="Calibri"/>
                <a:sym typeface="Calibri"/>
              </a:rPr>
              <a:t> [1678]</a:t>
            </a:r>
            <a:r>
              <a:rPr lang="de-DE" sz="1200" b="1" i="0" u="none" strike="noStrike" kern="1200" cap="none" baseline="0" dirty="0">
                <a:solidFill>
                  <a:schemeClr val="tx1"/>
                </a:solidFill>
                <a:effectLst/>
                <a:latin typeface="+mn-lt"/>
                <a:ea typeface="Calibri"/>
                <a:cs typeface="Calibri"/>
                <a:sym typeface="Calibri"/>
              </a:rPr>
              <a:t> Wechsel </a:t>
            </a:r>
            <a:r>
              <a:rPr lang="de-DE" sz="1200" b="0" i="0" u="none" strike="noStrike" kern="1200" cap="none" baseline="0" dirty="0">
                <a:solidFill>
                  <a:schemeClr val="tx1"/>
                </a:solidFill>
                <a:effectLst/>
                <a:latin typeface="+mn-lt"/>
                <a:ea typeface="Calibri"/>
                <a:cs typeface="Calibri"/>
                <a:sym typeface="Calibri"/>
              </a:rPr>
              <a:t>[2525] </a:t>
            </a:r>
            <a:r>
              <a:rPr lang="de-DE" sz="1200" b="1" i="0" u="none" strike="noStrike" kern="1200" cap="none" baseline="0" dirty="0">
                <a:solidFill>
                  <a:schemeClr val="tx1"/>
                </a:solidFill>
                <a:effectLst/>
                <a:latin typeface="+mn-lt"/>
                <a:ea typeface="Calibri"/>
                <a:cs typeface="Calibri"/>
                <a:sym typeface="Calibri"/>
              </a:rPr>
              <a:t>wieder </a:t>
            </a:r>
            <a:r>
              <a:rPr lang="de-DE" sz="1200" b="0" i="0" u="none" strike="noStrike" kern="1200" cap="none" baseline="0" dirty="0">
                <a:solidFill>
                  <a:schemeClr val="tx1"/>
                </a:solidFill>
                <a:effectLst/>
                <a:latin typeface="+mn-lt"/>
                <a:ea typeface="Calibri"/>
                <a:cs typeface="Calibri"/>
                <a:sym typeface="Calibri"/>
              </a:rPr>
              <a:t>[74]</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1575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2E086C-5126-44FC-9A22-B8B42DF0479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1120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aseline="0" dirty="0"/>
              <a:t>What do we think?  Do all these words…</a:t>
            </a:r>
          </a:p>
          <a:p>
            <a:pPr marL="228600" indent="-228600">
              <a:buAutoNum type="alphaLcParenR"/>
            </a:pPr>
            <a:r>
              <a:rPr lang="en-GB" baseline="0" dirty="0"/>
              <a:t>come into the top 2000 most frequent words in French?  If you don’t think so, which one(s) don’t?  Can you rank them in order of frequency?</a:t>
            </a:r>
            <a:br>
              <a:rPr lang="en-GB" baseline="0" dirty="0"/>
            </a:br>
            <a:endParaRPr lang="en-GB" baseline="0" dirty="0"/>
          </a:p>
          <a:p>
            <a:pPr marL="228600" indent="-228600">
              <a:buAutoNum type="alphaLcParenR"/>
            </a:pPr>
            <a:r>
              <a:rPr lang="en-GB" baseline="0" dirty="0"/>
              <a:t>appear on the AQA Foundation French Core Vocabulary list? </a:t>
            </a:r>
            <a:br>
              <a:rPr lang="en-GB" baseline="0" dirty="0"/>
            </a:br>
            <a:endParaRPr lang="en-GB" baseline="0" dirty="0"/>
          </a:p>
          <a:p>
            <a:pPr marL="228600" indent="-228600">
              <a:buAutoNum type="alphaLcParenR"/>
            </a:pPr>
            <a:r>
              <a:rPr lang="en-GB" baseline="0" dirty="0"/>
              <a:t>appear in the most popular GCSE textbook?</a:t>
            </a:r>
          </a:p>
          <a:p>
            <a:pPr marL="228600" indent="-228600">
              <a:buAutoNum type="alphaLcParenR"/>
            </a:pPr>
            <a:endParaRPr lang="en-GB" baseline="0" dirty="0"/>
          </a:p>
          <a:p>
            <a:pPr marL="0" indent="0">
              <a:buNone/>
            </a:pPr>
            <a:r>
              <a:rPr lang="en-GB" baseline="0" dirty="0"/>
              <a:t>Answer a) b) c) consecutively.  After a) reveal the 4 word frequencies.  Ask colleagues to match them to the words.</a:t>
            </a:r>
          </a:p>
          <a:p>
            <a:pPr marL="228600" indent="-228600">
              <a:buAutoNum type="alphaLcParenR"/>
            </a:pPr>
            <a:endParaRPr lang="en-GB" baseline="0" dirty="0"/>
          </a:p>
          <a:p>
            <a:r>
              <a:rPr lang="en-GB" baseline="0" dirty="0"/>
              <a:t>ANSWERS</a:t>
            </a:r>
            <a:br>
              <a:rPr lang="en-GB" baseline="0" dirty="0"/>
            </a:br>
            <a:r>
              <a:rPr lang="en-GB" baseline="0" dirty="0"/>
              <a:t>a) </a:t>
            </a:r>
            <a:r>
              <a:rPr lang="en-GB" sz="1200" b="0" i="0" u="none" strike="noStrike" kern="1200" baseline="0" dirty="0" err="1">
                <a:solidFill>
                  <a:schemeClr val="tx1"/>
                </a:solidFill>
                <a:ea typeface="+mn-ea"/>
                <a:cs typeface="+mn-cs"/>
              </a:rPr>
              <a:t>matière</a:t>
            </a:r>
            <a:r>
              <a:rPr lang="en-GB" sz="1200" b="0" i="0" u="none" strike="noStrike" kern="1200" baseline="0" dirty="0">
                <a:solidFill>
                  <a:schemeClr val="tx1"/>
                </a:solidFill>
                <a:ea typeface="+mn-ea"/>
                <a:cs typeface="+mn-cs"/>
              </a:rPr>
              <a:t> (562), </a:t>
            </a:r>
            <a:r>
              <a:rPr lang="en-GB" sz="1200" b="0" i="0" u="none" strike="noStrike" kern="1200" baseline="0" dirty="0" err="1">
                <a:solidFill>
                  <a:schemeClr val="tx1"/>
                </a:solidFill>
                <a:ea typeface="+mn-ea"/>
                <a:cs typeface="+mn-cs"/>
              </a:rPr>
              <a:t>professeur</a:t>
            </a:r>
            <a:r>
              <a:rPr lang="en-GB" sz="1200" b="0" i="0" u="none" strike="noStrike" kern="1200" baseline="0" dirty="0">
                <a:solidFill>
                  <a:schemeClr val="tx1"/>
                </a:solidFill>
                <a:ea typeface="+mn-ea"/>
                <a:cs typeface="+mn-cs"/>
              </a:rPr>
              <a:t> (1150), </a:t>
            </a:r>
            <a:r>
              <a:rPr lang="en-GB" sz="1200" b="0" i="0" u="none" strike="noStrike" kern="1200" baseline="0" dirty="0" err="1">
                <a:solidFill>
                  <a:schemeClr val="tx1"/>
                </a:solidFill>
                <a:ea typeface="+mn-ea"/>
                <a:cs typeface="+mn-cs"/>
              </a:rPr>
              <a:t>bâtiment</a:t>
            </a:r>
            <a:r>
              <a:rPr lang="en-GB" sz="1200" b="0" i="0" u="none" strike="noStrike" kern="1200" baseline="0" dirty="0">
                <a:solidFill>
                  <a:schemeClr val="tx1"/>
                </a:solidFill>
                <a:ea typeface="+mn-ea"/>
                <a:cs typeface="+mn-cs"/>
              </a:rPr>
              <a:t> (1952), </a:t>
            </a:r>
            <a:r>
              <a:rPr lang="en-GB" sz="1200" b="0" i="0" u="none" strike="noStrike" kern="1200" baseline="0" dirty="0" err="1">
                <a:solidFill>
                  <a:schemeClr val="tx1"/>
                </a:solidFill>
                <a:ea typeface="+mn-ea"/>
                <a:cs typeface="+mn-cs"/>
              </a:rPr>
              <a:t>repas</a:t>
            </a:r>
            <a:r>
              <a:rPr lang="en-GB" sz="1200" b="0" i="0" u="none" strike="noStrike" kern="1200" baseline="0" dirty="0">
                <a:solidFill>
                  <a:schemeClr val="tx1"/>
                </a:solidFill>
                <a:ea typeface="+mn-ea"/>
                <a:cs typeface="+mn-cs"/>
              </a:rPr>
              <a:t> (2948)</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b) Yes</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c) Yes</a:t>
            </a:r>
          </a:p>
          <a:p>
            <a:endParaRPr lang="en-GB" sz="1200" b="0" i="0" u="none" strike="noStrike" kern="1200" baseline="0" dirty="0">
              <a:solidFill>
                <a:schemeClr val="tx1"/>
              </a:solidFill>
              <a:ea typeface="+mn-ea"/>
              <a:cs typeface="+mn-cs"/>
            </a:endParaRPr>
          </a:p>
          <a:p>
            <a:r>
              <a:rPr lang="en-GB" sz="1200" b="0" i="0" u="none" strike="noStrike" kern="1200" baseline="0" dirty="0">
                <a:solidFill>
                  <a:schemeClr val="tx1"/>
                </a:solidFill>
                <a:ea typeface="+mn-ea"/>
                <a:cs typeface="+mn-cs"/>
              </a:rPr>
              <a:t>OK – given that we’ve said ‘yes’ to b) and c), why do we think many students just didn’t know or recognise them?</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2E086C-5126-44FC-9A22-B8B42DF0479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62097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47676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28962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44</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97795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45</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47774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If we look at specific vocabulary items that were not well known in the GCSE summer 2019 exams, we have to conclude that these are not (in the main) obscure or infrequent items, but largely highly frequent (and non-cognate) words.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So, why do we think students can’t recall these words when they need them?</a:t>
            </a:r>
            <a:endParaRPr lang="en-GB" dirty="0"/>
          </a:p>
        </p:txBody>
      </p:sp>
      <p:sp>
        <p:nvSpPr>
          <p:cNvPr id="4" name="Slide Number Placeholder 3"/>
          <p:cNvSpPr>
            <a:spLocks noGrp="1"/>
          </p:cNvSpPr>
          <p:nvPr>
            <p:ph type="sldNum" sz="quarter" idx="5"/>
          </p:nvPr>
        </p:nvSpPr>
        <p:spPr/>
        <p:txBody>
          <a:bodyPr/>
          <a:lstStyle/>
          <a:p>
            <a:fld id="{77AC39C7-1695-4F81-98BE-36066165F432}" type="slidenum">
              <a:rPr lang="en-GB" smtClean="0"/>
              <a:t>5</a:t>
            </a:fld>
            <a:endParaRPr lang="en-GB"/>
          </a:p>
        </p:txBody>
      </p:sp>
    </p:spTree>
    <p:extLst>
      <p:ext uri="{BB962C8B-B14F-4D97-AF65-F5344CB8AC3E}">
        <p14:creationId xmlns:p14="http://schemas.microsoft.com/office/powerpoint/2010/main" val="2297335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7AC39C7-1695-4F81-98BE-36066165F432}" type="slidenum">
              <a:rPr lang="en-GB" smtClean="0"/>
              <a:t>6</a:t>
            </a:fld>
            <a:endParaRPr lang="en-GB"/>
          </a:p>
        </p:txBody>
      </p:sp>
    </p:spTree>
    <p:extLst>
      <p:ext uri="{BB962C8B-B14F-4D97-AF65-F5344CB8AC3E}">
        <p14:creationId xmlns:p14="http://schemas.microsoft.com/office/powerpoint/2010/main" val="1955837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ea typeface="+mn-ea"/>
                <a:cs typeface="+mn-cs"/>
              </a:rPr>
              <a:t>Possible reasons to consider:</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1) Some learners’ comprehension is limited by an over-reliance on cognates.  If the word is not similar to English, it is more effort to acquire it (even receptively) and some learners, after five years, acquire relatively few non-cognate words.</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(Reference for this: Raising the Achievement of Young-beginner Readers of French through Strategy Instruction. (</a:t>
            </a:r>
            <a:r>
              <a:rPr lang="en-GB" sz="1200" b="0" i="0" u="none" strike="noStrike" kern="1200" baseline="0" dirty="0" err="1">
                <a:solidFill>
                  <a:schemeClr val="tx1"/>
                </a:solidFill>
                <a:ea typeface="+mn-ea"/>
                <a:cs typeface="+mn-cs"/>
              </a:rPr>
              <a:t>Macaro,E</a:t>
            </a:r>
            <a:r>
              <a:rPr lang="en-GB" sz="1200" b="0" i="0" u="none" strike="noStrike" kern="1200" baseline="0" dirty="0">
                <a:solidFill>
                  <a:schemeClr val="tx1"/>
                </a:solidFill>
                <a:ea typeface="+mn-ea"/>
                <a:cs typeface="+mn-cs"/>
              </a:rPr>
              <a:t>. &amp; </a:t>
            </a:r>
            <a:r>
              <a:rPr lang="en-GB" sz="1200" b="0" i="0" u="none" strike="noStrike" kern="1200" baseline="0" dirty="0" err="1">
                <a:solidFill>
                  <a:schemeClr val="tx1"/>
                </a:solidFill>
                <a:ea typeface="+mn-ea"/>
                <a:cs typeface="+mn-cs"/>
              </a:rPr>
              <a:t>Erler</a:t>
            </a:r>
            <a:r>
              <a:rPr lang="en-GB" sz="1200" b="0" i="0" u="none" strike="noStrike" kern="1200" baseline="0" dirty="0">
                <a:solidFill>
                  <a:schemeClr val="tx1"/>
                </a:solidFill>
                <a:ea typeface="+mn-ea"/>
                <a:cs typeface="+mn-cs"/>
              </a:rPr>
              <a:t>, L., 2008). Applied Linguistics 29/1: 90–119.</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So, when we set out to improve the </a:t>
            </a:r>
            <a:r>
              <a:rPr lang="en-GB" sz="1200" b="1" i="0" u="none" strike="noStrike" kern="1200" baseline="0" dirty="0">
                <a:solidFill>
                  <a:schemeClr val="tx1"/>
                </a:solidFill>
                <a:ea typeface="+mn-ea"/>
                <a:cs typeface="+mn-cs"/>
              </a:rPr>
              <a:t>breadth </a:t>
            </a:r>
            <a:r>
              <a:rPr lang="en-GB" sz="1200" b="0" i="0" u="none" strike="noStrike" kern="1200" baseline="0" dirty="0">
                <a:solidFill>
                  <a:schemeClr val="tx1"/>
                </a:solidFill>
                <a:ea typeface="+mn-ea"/>
                <a:cs typeface="+mn-cs"/>
              </a:rPr>
              <a:t>of learners’ vocabulary, we need perhaps to consider focusing on the ‘harder to acquire’ non-cognates?</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2) Two of these words (</a:t>
            </a:r>
            <a:r>
              <a:rPr lang="en-GB" sz="1200" b="0" i="0" u="none" strike="noStrike" kern="1200" baseline="0" dirty="0" err="1">
                <a:solidFill>
                  <a:schemeClr val="tx1"/>
                </a:solidFill>
                <a:ea typeface="+mn-ea"/>
                <a:cs typeface="+mn-cs"/>
              </a:rPr>
              <a:t>batiments</a:t>
            </a:r>
            <a:r>
              <a:rPr lang="en-GB" sz="1200" b="0" i="0" u="none" strike="noStrike" kern="1200" baseline="0" dirty="0">
                <a:solidFill>
                  <a:schemeClr val="tx1"/>
                </a:solidFill>
                <a:ea typeface="+mn-ea"/>
                <a:cs typeface="+mn-cs"/>
              </a:rPr>
              <a:t> and </a:t>
            </a:r>
            <a:r>
              <a:rPr lang="en-GB" sz="1200" b="0" i="0" u="none" strike="noStrike" kern="1200" baseline="0" dirty="0" err="1">
                <a:solidFill>
                  <a:schemeClr val="tx1"/>
                </a:solidFill>
                <a:ea typeface="+mn-ea"/>
                <a:cs typeface="+mn-cs"/>
              </a:rPr>
              <a:t>repas</a:t>
            </a:r>
            <a:r>
              <a:rPr lang="en-GB" sz="1200" b="0" i="0" u="none" strike="noStrike" kern="1200" baseline="0" dirty="0">
                <a:solidFill>
                  <a:schemeClr val="tx1"/>
                </a:solidFill>
                <a:ea typeface="+mn-ea"/>
                <a:cs typeface="+mn-cs"/>
              </a:rPr>
              <a:t>) are not listed in the topic of school/education on the AQA vocabulary list (they are in Home town, neighbourhood etc.. and Free time activities, respectively). </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The AQA vocabulary guidance states very clearly that words learnt in one topic context may be expected to be tested in another! </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“Vocabulary listed under a particular theme should be considered transferable, as appropriate, to the</a:t>
            </a:r>
          </a:p>
          <a:p>
            <a:r>
              <a:rPr lang="en-GB" sz="1200" b="0" i="0" u="none" strike="noStrike" kern="1200" baseline="0" dirty="0">
                <a:solidFill>
                  <a:schemeClr val="tx1"/>
                </a:solidFill>
                <a:ea typeface="+mn-ea"/>
                <a:cs typeface="+mn-cs"/>
              </a:rPr>
              <a:t>other themes.” p.22 AQA-8658-Specification 2016 French</a:t>
            </a:r>
            <a:endParaRPr lang="en-GB" baseline="0" dirty="0"/>
          </a:p>
          <a:p>
            <a:endParaRPr lang="en-GB" sz="1200" b="0" i="0" u="none" strike="noStrike" kern="1200" baseline="0" dirty="0">
              <a:solidFill>
                <a:schemeClr val="tx1"/>
              </a:solidFill>
              <a:ea typeface="+mn-ea"/>
              <a:cs typeface="+mn-cs"/>
            </a:endParaRPr>
          </a:p>
          <a:p>
            <a:r>
              <a:rPr lang="en-GB" sz="1200" b="0" i="0" u="none" strike="noStrike" kern="1200" baseline="0" dirty="0">
                <a:solidFill>
                  <a:schemeClr val="tx1"/>
                </a:solidFill>
                <a:ea typeface="+mn-ea"/>
                <a:cs typeface="+mn-cs"/>
              </a:rPr>
              <a:t>GO TO NEXT SLIDE:</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In the text book, they are also learnt in contexts other than school</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If learners encounter the words in one context only they may find it much harder to recognise the word in a different context.  Their knowledge of certain words is too context-dependent.</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The other important point is that, in two cases here, the key words are the ‘category’ words, rather than the specific content words – it can be the case that these words are sometimes overlooked (or at least ‘under-worked’) in our teaching – if they are both non-cognates and category words, they are often not known by less-proficient learners.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GO BACK TO PREVIOUS SLIDE:</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3) These words appear as individual words in a list, without the support of a sentence to give additional contextual clues.</a:t>
            </a:r>
          </a:p>
          <a:p>
            <a:pPr marL="0" indent="0">
              <a:buNone/>
            </a:pPr>
            <a:endParaRPr lang="en-GB" sz="1200" b="0" i="0" u="none" strike="noStrike" kern="1200" baseline="0" dirty="0">
              <a:solidFill>
                <a:schemeClr val="tx1"/>
              </a:solidFill>
              <a:ea typeface="+mn-ea"/>
              <a:cs typeface="+mn-cs"/>
            </a:endParaRPr>
          </a:p>
          <a:p>
            <a:pPr marL="0" indent="0">
              <a:buNone/>
            </a:pPr>
            <a:r>
              <a:rPr lang="en-GB" sz="1200" b="0" i="0" u="none" strike="noStrike" kern="1200" baseline="0" dirty="0">
                <a:solidFill>
                  <a:schemeClr val="tx1"/>
                </a:solidFill>
                <a:ea typeface="+mn-ea"/>
                <a:cs typeface="+mn-cs"/>
              </a:rPr>
              <a:t>The suggests that we need also to work on the </a:t>
            </a:r>
            <a:r>
              <a:rPr lang="en-GB" sz="1200" b="1" i="0" u="none" strike="noStrike" kern="1200" baseline="0" dirty="0">
                <a:solidFill>
                  <a:schemeClr val="tx1"/>
                </a:solidFill>
                <a:ea typeface="+mn-ea"/>
                <a:cs typeface="+mn-cs"/>
              </a:rPr>
              <a:t>depth</a:t>
            </a:r>
            <a:r>
              <a:rPr lang="en-GB" sz="1200" b="0" i="0" u="none" strike="noStrike" kern="1200" baseline="0" dirty="0">
                <a:solidFill>
                  <a:schemeClr val="tx1"/>
                </a:solidFill>
                <a:ea typeface="+mn-ea"/>
                <a:cs typeface="+mn-cs"/>
              </a:rPr>
              <a:t> of vocabulary knowledge – at least with respect to developing learners’ ability to know the meaning of words (readily) when they appear in a variety of different thematic contexts, but also when there are limited contextual clues – i.e. when words are presented in isolation, as individual words in a list, without the support of a sentence.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2E086C-5126-44FC-9A22-B8B42DF0479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01232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2E086C-5126-44FC-9A22-B8B42DF0479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92011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r>
              <a:rPr lang="en-GB" sz="1200" b="0" i="0" u="none" strike="noStrike" kern="1200" baseline="0" dirty="0">
                <a:solidFill>
                  <a:schemeClr val="tx1"/>
                </a:solidFill>
                <a:ea typeface="+mn-ea"/>
                <a:cs typeface="+mn-cs"/>
              </a:rPr>
              <a:t>Final important point to make…</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As teachers, when faced with a scenario like this, we search around for solutions to help our students succeed, as indeed we should.  However…</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this particular exam question led to suggestions within the teaching community that students should be taught simply to put an opinion phrase in front of any nouns they don’t understand, in a question like this:</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So we might have seen:</a:t>
            </a:r>
            <a:br>
              <a:rPr lang="en-GB" sz="1200" b="0" i="0" u="none" strike="noStrike" kern="1200" baseline="0" dirty="0">
                <a:solidFill>
                  <a:schemeClr val="tx1"/>
                </a:solidFill>
                <a:ea typeface="+mn-ea"/>
                <a:cs typeface="+mn-cs"/>
              </a:rPr>
            </a:br>
            <a:br>
              <a:rPr lang="en-GB" sz="1200" b="0" i="0" u="none" strike="noStrike" kern="1200" baseline="0" dirty="0">
                <a:solidFill>
                  <a:schemeClr val="tx1"/>
                </a:solidFill>
                <a:ea typeface="+mn-ea"/>
                <a:cs typeface="+mn-cs"/>
              </a:rPr>
            </a:br>
            <a:r>
              <a:rPr lang="en-GB" sz="1200" b="0" i="0" u="none" strike="noStrike" kern="1200" baseline="0" dirty="0" err="1">
                <a:solidFill>
                  <a:schemeClr val="tx1"/>
                </a:solidFill>
                <a:ea typeface="+mn-ea"/>
                <a:cs typeface="+mn-cs"/>
              </a:rPr>
              <a:t>J’adore</a:t>
            </a:r>
            <a:r>
              <a:rPr lang="en-GB" sz="1200" b="0" i="0" u="none" strike="noStrike" kern="1200" baseline="0" dirty="0">
                <a:solidFill>
                  <a:schemeClr val="tx1"/>
                </a:solidFill>
                <a:ea typeface="+mn-ea"/>
                <a:cs typeface="+mn-cs"/>
              </a:rPr>
              <a:t> les </a:t>
            </a:r>
            <a:r>
              <a:rPr lang="en-GB" sz="1200" b="0" i="0" u="none" strike="noStrike" kern="1200" baseline="0" dirty="0" err="1">
                <a:solidFill>
                  <a:schemeClr val="tx1"/>
                </a:solidFill>
                <a:ea typeface="+mn-ea"/>
                <a:cs typeface="+mn-cs"/>
              </a:rPr>
              <a:t>repas</a:t>
            </a:r>
            <a:r>
              <a:rPr lang="en-GB" sz="1200" b="0" i="0" u="none" strike="noStrike" kern="1200" baseline="0" dirty="0">
                <a:solidFill>
                  <a:schemeClr val="tx1"/>
                </a:solidFill>
                <a:ea typeface="+mn-ea"/>
                <a:cs typeface="+mn-cs"/>
              </a:rPr>
              <a:t> or Je </a:t>
            </a:r>
            <a:r>
              <a:rPr lang="en-GB" sz="1200" b="0" i="0" u="none" strike="noStrike" kern="1200" baseline="0" dirty="0" err="1">
                <a:solidFill>
                  <a:schemeClr val="tx1"/>
                </a:solidFill>
                <a:ea typeface="+mn-ea"/>
                <a:cs typeface="+mn-cs"/>
              </a:rPr>
              <a:t>déteste</a:t>
            </a:r>
            <a:r>
              <a:rPr lang="en-GB" sz="1200" b="0" i="0" u="none" strike="noStrike" kern="1200" baseline="0" dirty="0">
                <a:solidFill>
                  <a:schemeClr val="tx1"/>
                </a:solidFill>
                <a:ea typeface="+mn-ea"/>
                <a:cs typeface="+mn-cs"/>
              </a:rPr>
              <a:t> les </a:t>
            </a:r>
            <a:r>
              <a:rPr lang="en-GB" sz="1200" b="0" i="0" u="none" strike="noStrike" kern="1200" baseline="0" dirty="0" err="1">
                <a:solidFill>
                  <a:schemeClr val="tx1"/>
                </a:solidFill>
                <a:ea typeface="+mn-ea"/>
                <a:cs typeface="+mn-cs"/>
              </a:rPr>
              <a:t>bâtiments</a:t>
            </a:r>
            <a:endParaRPr lang="en-GB" sz="1200" b="0" i="0" u="none" strike="noStrike" kern="1200" baseline="0" dirty="0">
              <a:solidFill>
                <a:schemeClr val="tx1"/>
              </a:solidFill>
              <a:ea typeface="+mn-ea"/>
              <a:cs typeface="+mn-cs"/>
            </a:endParaRPr>
          </a:p>
          <a:p>
            <a:pPr marL="0" indent="0">
              <a:buNone/>
            </a:pPr>
            <a:endParaRPr lang="en-GB" sz="1200" b="0" i="0" u="none" strike="noStrike" kern="1200" baseline="0" dirty="0">
              <a:solidFill>
                <a:schemeClr val="tx1"/>
              </a:solidFill>
              <a:ea typeface="+mn-ea"/>
              <a:cs typeface="+mn-cs"/>
            </a:endParaRPr>
          </a:p>
          <a:p>
            <a:pPr marL="0" indent="0">
              <a:buNone/>
            </a:pPr>
            <a:r>
              <a:rPr lang="en-GB" sz="1200" b="0" i="0" u="none" strike="noStrike" kern="1200" baseline="0" dirty="0">
                <a:solidFill>
                  <a:schemeClr val="tx1"/>
                </a:solidFill>
                <a:ea typeface="+mn-ea"/>
                <a:cs typeface="+mn-cs"/>
              </a:rPr>
              <a:t>And there’s no denying that this would enable students to gain a significantly better mark than if they omit these two (unknown) words from their answer.</a:t>
            </a:r>
            <a:br>
              <a:rPr lang="en-GB" sz="1200" b="0" i="0" u="none" strike="noStrike" kern="1200" baseline="0" dirty="0">
                <a:solidFill>
                  <a:schemeClr val="tx1"/>
                </a:solidFill>
                <a:ea typeface="+mn-ea"/>
                <a:cs typeface="+mn-cs"/>
              </a:rPr>
            </a:b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As a examination strategy it therefore has some validity.  As a communication strategy for real life, we can be less convinced…! </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If learners go into conversations prepared to say they like / dislike things without knowing what they’re referring to, they could get into all sorts of interesting situations…!</a:t>
            </a:r>
            <a:br>
              <a:rPr lang="en-GB" sz="1200" b="0" i="0" u="none" strike="noStrike" kern="1200" baseline="0" dirty="0">
                <a:solidFill>
                  <a:schemeClr val="tx1"/>
                </a:solidFill>
                <a:ea typeface="+mn-ea"/>
                <a:cs typeface="+mn-cs"/>
              </a:rPr>
            </a:b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At the end of Y11, as a last-ditch attempt to support our students’ GCSE outcomes, and </a:t>
            </a:r>
            <a:r>
              <a:rPr lang="en-GB" sz="1200" b="1" i="0" u="none" strike="noStrike" kern="1200" baseline="0" dirty="0">
                <a:solidFill>
                  <a:schemeClr val="tx1"/>
                </a:solidFill>
                <a:ea typeface="+mn-ea"/>
                <a:cs typeface="+mn-cs"/>
              </a:rPr>
              <a:t>compensate for a lack of knowledge,</a:t>
            </a:r>
            <a:r>
              <a:rPr lang="en-GB" sz="1200" b="0" i="0" u="none" strike="noStrike" kern="1200" baseline="0" dirty="0">
                <a:solidFill>
                  <a:schemeClr val="tx1"/>
                </a:solidFill>
                <a:ea typeface="+mn-ea"/>
                <a:cs typeface="+mn-cs"/>
              </a:rPr>
              <a:t> this might be justifiable (!?!). </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However, in the earlier stages of language learning, we have time to do more than teach </a:t>
            </a:r>
            <a:r>
              <a:rPr lang="en-GB" sz="1200" b="1" i="0" u="none" strike="noStrike" kern="1200" baseline="0" dirty="0">
                <a:solidFill>
                  <a:schemeClr val="tx1"/>
                </a:solidFill>
                <a:ea typeface="+mn-ea"/>
                <a:cs typeface="+mn-cs"/>
              </a:rPr>
              <a:t>compensatory approaches.</a:t>
            </a:r>
          </a:p>
          <a:p>
            <a:pPr marL="0" indent="0">
              <a:buNone/>
            </a:pPr>
            <a:endParaRPr lang="en-GB" sz="1200" b="0" i="0" u="none" strike="noStrike" kern="1200" baseline="0" dirty="0">
              <a:solidFill>
                <a:schemeClr val="tx1"/>
              </a:solidFill>
              <a:ea typeface="+mn-ea"/>
              <a:cs typeface="+mn-cs"/>
            </a:endParaRPr>
          </a:p>
          <a:p>
            <a:pPr marL="0" indent="0">
              <a:buNone/>
            </a:pPr>
            <a:r>
              <a:rPr lang="en-GB" sz="1200" b="0" i="0" u="none" strike="noStrike" kern="1200" baseline="0" dirty="0">
                <a:solidFill>
                  <a:schemeClr val="tx1"/>
                </a:solidFill>
                <a:ea typeface="+mn-ea"/>
                <a:cs typeface="+mn-cs"/>
              </a:rPr>
              <a:t>Swan (2008) in an article which critiques the over-reliance on teaching reading strategies says that the aim should be</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'to give students the language they need in order to read texts, not to teach them to manage as well as they can without that language'. p.267</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Talking Sense about Learning Strategies, Swan (2008). RELC, Vol 39(2) 262-273</a:t>
            </a:r>
            <a:br>
              <a:rPr lang="en-GB" sz="1200" b="0" i="0" u="none" strike="noStrike" kern="1200" baseline="0" dirty="0">
                <a:solidFill>
                  <a:schemeClr val="tx1"/>
                </a:solidFill>
                <a:ea typeface="+mn-ea"/>
                <a:cs typeface="+mn-cs"/>
              </a:rPr>
            </a:b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So, just by this preliminary look at one Foundation GCSE writing task, we can conclude that there’s quite a lot to know about vocabulary!</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2E086C-5126-44FC-9A22-B8B42DF0479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43282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0822759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03/07/2021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519761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03/07/2021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5968279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0416527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791065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5667194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719416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248366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0628512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90259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077183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43984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41961261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941783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244952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95453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766575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104749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4158432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072697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166341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49915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3515176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03/07/2021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9060949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03/07/2021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6639271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03/07/2021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7820440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03/07/2021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720391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03/07/2021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0264528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4106100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781937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722255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478121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57071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956750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3091520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03/07/2021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0063477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03/07/2021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1668074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03/07/2021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8431576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03/07/2021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7685231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03/07/2021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710418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1783190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246498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9076722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852660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112668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217856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4935857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03/07/2021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5437634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03/07/2021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3518507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03/07/2021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8763682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03/07/2021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4866024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03/07/2021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5184479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9562065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546273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396464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5696705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213016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499506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3376960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3198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7346119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086925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946380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736607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498341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650835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03/07/2021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90782153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5063880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776894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6988011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139522526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907844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41876995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78619781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7310621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0938469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496726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03/07/2021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34393853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27669037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25504788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22611852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82878741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300109932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421084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1562634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13886943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85611744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408689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03/07/2021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88068318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90893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3.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jp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5.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jp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6" Type="http://schemas.openxmlformats.org/officeDocument/2006/relationships/hyperlink" Target="about:blank" TargetMode="Externa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3.pn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6.jp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1.jp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theme" Target="../theme/theme8.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image" Target="../media/image4.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2931395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2981376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99956017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9336" y="6176964"/>
            <a:ext cx="4749075" cy="644657"/>
          </a:xfrm>
          <a:prstGeom prst="rect">
            <a:avLst/>
          </a:prstGeom>
        </p:spPr>
      </p:pic>
    </p:spTree>
    <p:extLst>
      <p:ext uri="{BB962C8B-B14F-4D97-AF65-F5344CB8AC3E}">
        <p14:creationId xmlns:p14="http://schemas.microsoft.com/office/powerpoint/2010/main" val="1224819179"/>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339734078"/>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66894454"/>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20935806"/>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542647398"/>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gif"/></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5.xml"/><Relationship Id="rId4" Type="http://schemas.openxmlformats.org/officeDocument/2006/relationships/hyperlink" Target="https://resources.ncelp.org/concern/resources/t722h880z?locale=en"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audio" Target="../media/audio10.wav"/><Relationship Id="rId3" Type="http://schemas.openxmlformats.org/officeDocument/2006/relationships/image" Target="../media/image16.png"/><Relationship Id="rId7" Type="http://schemas.openxmlformats.org/officeDocument/2006/relationships/audio" Target="../media/audio4.wav"/><Relationship Id="rId12" Type="http://schemas.openxmlformats.org/officeDocument/2006/relationships/audio" Target="../media/audio9.wav"/><Relationship Id="rId2" Type="http://schemas.openxmlformats.org/officeDocument/2006/relationships/notesSlide" Target="../notesSlides/notesSlide18.xml"/><Relationship Id="rId1" Type="http://schemas.openxmlformats.org/officeDocument/2006/relationships/slideLayout" Target="../slideLayouts/slideLayout58.xml"/><Relationship Id="rId6" Type="http://schemas.openxmlformats.org/officeDocument/2006/relationships/audio" Target="../media/audio3.wav"/><Relationship Id="rId11" Type="http://schemas.openxmlformats.org/officeDocument/2006/relationships/audio" Target="../media/audio8.wav"/><Relationship Id="rId5" Type="http://schemas.openxmlformats.org/officeDocument/2006/relationships/audio" Target="../media/audio2.wav"/><Relationship Id="rId10" Type="http://schemas.openxmlformats.org/officeDocument/2006/relationships/audio" Target="../media/audio7.wav"/><Relationship Id="rId4" Type="http://schemas.openxmlformats.org/officeDocument/2006/relationships/audio" Target="../media/audio1.wav"/><Relationship Id="rId9" Type="http://schemas.openxmlformats.org/officeDocument/2006/relationships/audio" Target="../media/audio6.wav"/></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58.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58.xml"/></Relationships>
</file>

<file path=ppt/slides/_rels/slide22.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slideLayout" Target="../slideLayouts/slideLayout13.xml"/><Relationship Id="rId7" Type="http://schemas.openxmlformats.org/officeDocument/2006/relationships/image" Target="../media/image1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jpeg"/><Relationship Id="rId5" Type="http://schemas.openxmlformats.org/officeDocument/2006/relationships/image" Target="../media/image4.jpg"/><Relationship Id="rId4" Type="http://schemas.openxmlformats.org/officeDocument/2006/relationships/notesSlide" Target="../notesSlides/notesSlide21.xml"/><Relationship Id="rId9"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58.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0.jpeg"/><Relationship Id="rId18" Type="http://schemas.openxmlformats.org/officeDocument/2006/relationships/image" Target="../media/image35.png"/><Relationship Id="rId26" Type="http://schemas.openxmlformats.org/officeDocument/2006/relationships/image" Target="../media/image42.png"/><Relationship Id="rId3" Type="http://schemas.openxmlformats.org/officeDocument/2006/relationships/image" Target="../media/image4.jpg"/><Relationship Id="rId21" Type="http://schemas.openxmlformats.org/officeDocument/2006/relationships/image" Target="../media/image37.png"/><Relationship Id="rId34" Type="http://schemas.openxmlformats.org/officeDocument/2006/relationships/image" Target="../media/image50.png"/><Relationship Id="rId7" Type="http://schemas.openxmlformats.org/officeDocument/2006/relationships/image" Target="../media/image24.jpeg"/><Relationship Id="rId12" Type="http://schemas.openxmlformats.org/officeDocument/2006/relationships/image" Target="../media/image29.jpeg"/><Relationship Id="rId17" Type="http://schemas.openxmlformats.org/officeDocument/2006/relationships/image" Target="../media/image34.jpeg"/><Relationship Id="rId25" Type="http://schemas.openxmlformats.org/officeDocument/2006/relationships/image" Target="../media/image41.png"/><Relationship Id="rId33" Type="http://schemas.openxmlformats.org/officeDocument/2006/relationships/image" Target="../media/image49.png"/><Relationship Id="rId2" Type="http://schemas.openxmlformats.org/officeDocument/2006/relationships/notesSlide" Target="../notesSlides/notesSlide23.xml"/><Relationship Id="rId16" Type="http://schemas.openxmlformats.org/officeDocument/2006/relationships/image" Target="../media/image33.jpeg"/><Relationship Id="rId20" Type="http://schemas.openxmlformats.org/officeDocument/2006/relationships/image" Target="../media/image36.jpeg"/><Relationship Id="rId29" Type="http://schemas.openxmlformats.org/officeDocument/2006/relationships/image" Target="../media/image45.png"/><Relationship Id="rId1" Type="http://schemas.openxmlformats.org/officeDocument/2006/relationships/slideLayout" Target="../slideLayouts/slideLayout13.xml"/><Relationship Id="rId6" Type="http://schemas.openxmlformats.org/officeDocument/2006/relationships/image" Target="../media/image23.jpeg"/><Relationship Id="rId11" Type="http://schemas.openxmlformats.org/officeDocument/2006/relationships/image" Target="../media/image28.jpeg"/><Relationship Id="rId24" Type="http://schemas.openxmlformats.org/officeDocument/2006/relationships/image" Target="../media/image40.png"/><Relationship Id="rId32" Type="http://schemas.openxmlformats.org/officeDocument/2006/relationships/image" Target="../media/image48.png"/><Relationship Id="rId5" Type="http://schemas.openxmlformats.org/officeDocument/2006/relationships/image" Target="../media/image22.jpeg"/><Relationship Id="rId15" Type="http://schemas.openxmlformats.org/officeDocument/2006/relationships/image" Target="../media/image32.jpeg"/><Relationship Id="rId23" Type="http://schemas.openxmlformats.org/officeDocument/2006/relationships/image" Target="../media/image39.png"/><Relationship Id="rId28" Type="http://schemas.openxmlformats.org/officeDocument/2006/relationships/image" Target="../media/image44.png"/><Relationship Id="rId10" Type="http://schemas.openxmlformats.org/officeDocument/2006/relationships/image" Target="../media/image27.jpeg"/><Relationship Id="rId19" Type="http://schemas.microsoft.com/office/2007/relationships/hdphoto" Target="../media/hdphoto1.wdp"/><Relationship Id="rId31" Type="http://schemas.openxmlformats.org/officeDocument/2006/relationships/image" Target="../media/image47.png"/><Relationship Id="rId4" Type="http://schemas.openxmlformats.org/officeDocument/2006/relationships/image" Target="../media/image18.png"/><Relationship Id="rId9" Type="http://schemas.openxmlformats.org/officeDocument/2006/relationships/image" Target="../media/image26.jpeg"/><Relationship Id="rId14" Type="http://schemas.openxmlformats.org/officeDocument/2006/relationships/image" Target="../media/image31.jpeg"/><Relationship Id="rId22" Type="http://schemas.openxmlformats.org/officeDocument/2006/relationships/image" Target="../media/image38.png"/><Relationship Id="rId27" Type="http://schemas.openxmlformats.org/officeDocument/2006/relationships/image" Target="../media/image43.jpeg"/><Relationship Id="rId30" Type="http://schemas.openxmlformats.org/officeDocument/2006/relationships/image" Target="../media/image46.jpeg"/><Relationship Id="rId35"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47.xml"/><Relationship Id="rId5" Type="http://schemas.openxmlformats.org/officeDocument/2006/relationships/image" Target="../media/image55.pn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25.xml"/><Relationship Id="rId5" Type="http://schemas.openxmlformats.org/officeDocument/2006/relationships/image" Target="../media/image10.png"/><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30.xml"/><Relationship Id="rId4" Type="http://schemas.openxmlformats.org/officeDocument/2006/relationships/image" Target="../media/image59.gif"/></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1.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8.xml"/><Relationship Id="rId1" Type="http://schemas.openxmlformats.org/officeDocument/2006/relationships/slideLayout" Target="../slideLayouts/slideLayout36.xml"/><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9.xml"/></Relationships>
</file>

<file path=ppt/slides/_rels/slide34.xml.rels><?xml version="1.0" encoding="UTF-8" standalone="yes"?>
<Relationships xmlns="http://schemas.openxmlformats.org/package/2006/relationships"><Relationship Id="rId8" Type="http://schemas.openxmlformats.org/officeDocument/2006/relationships/audio" Target="../media/audio15.wav"/><Relationship Id="rId3" Type="http://schemas.openxmlformats.org/officeDocument/2006/relationships/image" Target="../media/image18.png"/><Relationship Id="rId7" Type="http://schemas.openxmlformats.org/officeDocument/2006/relationships/audio" Target="../media/audio14.wav"/><Relationship Id="rId2" Type="http://schemas.openxmlformats.org/officeDocument/2006/relationships/notesSlide" Target="../notesSlides/notesSlide32.xml"/><Relationship Id="rId1" Type="http://schemas.openxmlformats.org/officeDocument/2006/relationships/slideLayout" Target="../slideLayouts/slideLayout80.xml"/><Relationship Id="rId6" Type="http://schemas.openxmlformats.org/officeDocument/2006/relationships/audio" Target="../media/audio13.wav"/><Relationship Id="rId5" Type="http://schemas.openxmlformats.org/officeDocument/2006/relationships/audio" Target="../media/audio12.wav"/><Relationship Id="rId10" Type="http://schemas.openxmlformats.org/officeDocument/2006/relationships/image" Target="../media/image59.gif"/><Relationship Id="rId4" Type="http://schemas.openxmlformats.org/officeDocument/2006/relationships/audio" Target="../media/audio11.wav"/><Relationship Id="rId9" Type="http://schemas.openxmlformats.org/officeDocument/2006/relationships/image" Target="../media/image62.png"/></Relationships>
</file>

<file path=ppt/slides/_rels/slide35.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18" Type="http://schemas.openxmlformats.org/officeDocument/2006/relationships/audio" Target="../media/audio18.wav"/><Relationship Id="rId26" Type="http://schemas.openxmlformats.org/officeDocument/2006/relationships/audio" Target="../media/audio26.wav"/><Relationship Id="rId3" Type="http://schemas.openxmlformats.org/officeDocument/2006/relationships/image" Target="../media/image63.png"/><Relationship Id="rId21" Type="http://schemas.openxmlformats.org/officeDocument/2006/relationships/audio" Target="../media/audio21.wav"/><Relationship Id="rId7" Type="http://schemas.openxmlformats.org/officeDocument/2006/relationships/image" Target="../media/image67.png"/><Relationship Id="rId12" Type="http://schemas.openxmlformats.org/officeDocument/2006/relationships/image" Target="../media/image72.png"/><Relationship Id="rId17" Type="http://schemas.openxmlformats.org/officeDocument/2006/relationships/audio" Target="../media/audio17.wav"/><Relationship Id="rId25" Type="http://schemas.openxmlformats.org/officeDocument/2006/relationships/audio" Target="../media/audio25.wav"/><Relationship Id="rId2" Type="http://schemas.openxmlformats.org/officeDocument/2006/relationships/notesSlide" Target="../notesSlides/notesSlide33.xml"/><Relationship Id="rId16" Type="http://schemas.openxmlformats.org/officeDocument/2006/relationships/audio" Target="../media/audio16.wav"/><Relationship Id="rId20" Type="http://schemas.openxmlformats.org/officeDocument/2006/relationships/audio" Target="../media/audio20.wav"/><Relationship Id="rId29" Type="http://schemas.openxmlformats.org/officeDocument/2006/relationships/audio" Target="../media/audio27.wav"/><Relationship Id="rId1" Type="http://schemas.openxmlformats.org/officeDocument/2006/relationships/slideLayout" Target="../slideLayouts/slideLayout69.xml"/><Relationship Id="rId6" Type="http://schemas.openxmlformats.org/officeDocument/2006/relationships/image" Target="../media/image66.png"/><Relationship Id="rId11" Type="http://schemas.openxmlformats.org/officeDocument/2006/relationships/image" Target="../media/image71.png"/><Relationship Id="rId24" Type="http://schemas.openxmlformats.org/officeDocument/2006/relationships/audio" Target="../media/audio24.wav"/><Relationship Id="rId5" Type="http://schemas.openxmlformats.org/officeDocument/2006/relationships/image" Target="../media/image65.png"/><Relationship Id="rId15" Type="http://schemas.openxmlformats.org/officeDocument/2006/relationships/image" Target="../media/image75.png"/><Relationship Id="rId23" Type="http://schemas.openxmlformats.org/officeDocument/2006/relationships/audio" Target="../media/audio23.wav"/><Relationship Id="rId28" Type="http://schemas.openxmlformats.org/officeDocument/2006/relationships/image" Target="../media/image77.jpeg"/><Relationship Id="rId10" Type="http://schemas.openxmlformats.org/officeDocument/2006/relationships/image" Target="../media/image70.png"/><Relationship Id="rId19" Type="http://schemas.openxmlformats.org/officeDocument/2006/relationships/audio" Target="../media/audio19.wav"/><Relationship Id="rId31" Type="http://schemas.openxmlformats.org/officeDocument/2006/relationships/image" Target="../media/image79.jpeg"/><Relationship Id="rId4" Type="http://schemas.openxmlformats.org/officeDocument/2006/relationships/image" Target="../media/image64.png"/><Relationship Id="rId9" Type="http://schemas.openxmlformats.org/officeDocument/2006/relationships/image" Target="../media/image69.png"/><Relationship Id="rId14" Type="http://schemas.openxmlformats.org/officeDocument/2006/relationships/image" Target="../media/image74.png"/><Relationship Id="rId22" Type="http://schemas.openxmlformats.org/officeDocument/2006/relationships/audio" Target="../media/audio22.wav"/><Relationship Id="rId27" Type="http://schemas.openxmlformats.org/officeDocument/2006/relationships/image" Target="../media/image76.png"/><Relationship Id="rId30" Type="http://schemas.openxmlformats.org/officeDocument/2006/relationships/image" Target="../media/image78.png"/></Relationships>
</file>

<file path=ppt/slides/_rels/slide36.xml.rels><?xml version="1.0" encoding="UTF-8" standalone="yes"?>
<Relationships xmlns="http://schemas.openxmlformats.org/package/2006/relationships"><Relationship Id="rId8" Type="http://schemas.openxmlformats.org/officeDocument/2006/relationships/audio" Target="../media/audio32.wav"/><Relationship Id="rId3" Type="http://schemas.openxmlformats.org/officeDocument/2006/relationships/image" Target="../media/image18.png"/><Relationship Id="rId7" Type="http://schemas.openxmlformats.org/officeDocument/2006/relationships/audio" Target="../media/audio31.wav"/><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audio" Target="../media/audio30.wav"/><Relationship Id="rId5" Type="http://schemas.openxmlformats.org/officeDocument/2006/relationships/audio" Target="../media/audio29.wav"/><Relationship Id="rId10" Type="http://schemas.openxmlformats.org/officeDocument/2006/relationships/image" Target="../media/image62.png"/><Relationship Id="rId4" Type="http://schemas.openxmlformats.org/officeDocument/2006/relationships/audio" Target="../media/audio28.wav"/><Relationship Id="rId9" Type="http://schemas.openxmlformats.org/officeDocument/2006/relationships/audio" Target="../media/audio33.wav"/></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4.xml"/></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6.xml"/><Relationship Id="rId1" Type="http://schemas.openxmlformats.org/officeDocument/2006/relationships/slideLayout" Target="../slideLayouts/slideLayout58.xml"/></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7.xml"/><Relationship Id="rId1" Type="http://schemas.openxmlformats.org/officeDocument/2006/relationships/slideLayout" Target="../slideLayouts/slideLayout58.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8.xml"/><Relationship Id="rId5" Type="http://schemas.openxmlformats.org/officeDocument/2006/relationships/image" Target="../media/image10.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7.xml"/></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0.xml"/><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1.xml"/><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80.png"/></Relationships>
</file>

<file path=ppt/slides/_rels/slide46.xml.rels><?xml version="1.0" encoding="UTF-8" standalone="yes"?>
<Relationships xmlns="http://schemas.openxmlformats.org/package/2006/relationships"><Relationship Id="rId2" Type="http://schemas.openxmlformats.org/officeDocument/2006/relationships/hyperlink" Target="https://doi.org/10.1177/1362168808089921"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4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descr="background rectangle"/>
          <p:cNvSpPr/>
          <p:nvPr/>
        </p:nvSpPr>
        <p:spPr>
          <a:xfrm>
            <a:off x="-27340"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p:cNvSpPr>
            <a:spLocks noGrp="1"/>
          </p:cNvSpPr>
          <p:nvPr>
            <p:ph type="ctrTitle"/>
          </p:nvPr>
        </p:nvSpPr>
        <p:spPr>
          <a:xfrm>
            <a:off x="95073" y="2009743"/>
            <a:ext cx="11928001" cy="2247138"/>
          </a:xfrm>
          <a:solidFill>
            <a:schemeClr val="bg1"/>
          </a:solidFill>
          <a:ln>
            <a:solidFill>
              <a:srgbClr val="115076"/>
            </a:solidFill>
          </a:ln>
        </p:spPr>
        <p:txBody>
          <a:bodyPr anchor="ctr">
            <a:normAutofit/>
          </a:bodyPr>
          <a:lstStyle/>
          <a:p>
            <a:pPr algn="l"/>
            <a:r>
              <a:rPr lang="en-GB" sz="4800" b="1" dirty="0">
                <a:solidFill>
                  <a:srgbClr val="002060"/>
                </a:solidFill>
              </a:rPr>
              <a:t>Session 3: Teaching vocabulary -  what’s in a word?</a:t>
            </a:r>
            <a:endParaRPr lang="en-GB" sz="4800" i="1" dirty="0">
              <a:solidFill>
                <a:srgbClr val="002060"/>
              </a:solidFill>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pic>
        <p:nvPicPr>
          <p:cNvPr id="7" name="Picture 6" descr="Logo&#10;&#10;Description automatically generated">
            <a:extLst>
              <a:ext uri="{FF2B5EF4-FFF2-40B4-BE49-F238E27FC236}">
                <a16:creationId xmlns:a16="http://schemas.microsoft.com/office/drawing/2014/main" id="{736EA3E6-CD3E-4E66-8877-ECAC7BF01C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47841" y="5921036"/>
            <a:ext cx="689647" cy="881501"/>
          </a:xfrm>
          <a:prstGeom prst="rect">
            <a:avLst/>
          </a:prstGeom>
        </p:spPr>
      </p:pic>
      <p:sp>
        <p:nvSpPr>
          <p:cNvPr id="9" name="Title 3">
            <a:extLst>
              <a:ext uri="{FF2B5EF4-FFF2-40B4-BE49-F238E27FC236}">
                <a16:creationId xmlns:a16="http://schemas.microsoft.com/office/drawing/2014/main" id="{8E0EBC21-3736-4746-9782-1A6868F80B02}"/>
              </a:ext>
            </a:extLst>
          </p:cNvPr>
          <p:cNvSpPr txBox="1">
            <a:spLocks/>
          </p:cNvSpPr>
          <p:nvPr/>
        </p:nvSpPr>
        <p:spPr>
          <a:xfrm>
            <a:off x="27887" y="6155034"/>
            <a:ext cx="4240530" cy="730698"/>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Presenter: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04/07/21</a:t>
            </a:r>
          </a:p>
        </p:txBody>
      </p:sp>
    </p:spTree>
    <p:extLst>
      <p:ext uri="{BB962C8B-B14F-4D97-AF65-F5344CB8AC3E}">
        <p14:creationId xmlns:p14="http://schemas.microsoft.com/office/powerpoint/2010/main" val="14468918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23090" y="1494549"/>
            <a:ext cx="9306910" cy="4351338"/>
          </a:xfrm>
        </p:spPr>
        <p:txBody>
          <a:bodyPr>
            <a:normAutofit/>
          </a:bodyPr>
          <a:lstStyle/>
          <a:p>
            <a:pPr>
              <a:lnSpc>
                <a:spcPct val="150000"/>
              </a:lnSpc>
            </a:pPr>
            <a:r>
              <a:rPr lang="en-GB" dirty="0"/>
              <a:t>Why is vocabulary important?</a:t>
            </a:r>
          </a:p>
          <a:p>
            <a:pPr>
              <a:lnSpc>
                <a:spcPct val="150000"/>
              </a:lnSpc>
            </a:pPr>
            <a:r>
              <a:rPr lang="en-GB" dirty="0"/>
              <a:t>How many words do learners need to know?</a:t>
            </a:r>
          </a:p>
          <a:p>
            <a:pPr>
              <a:lnSpc>
                <a:spcPct val="150000"/>
              </a:lnSpc>
            </a:pPr>
            <a:r>
              <a:rPr lang="en-GB" dirty="0"/>
              <a:t>Which words do learners need to know?</a:t>
            </a:r>
          </a:p>
          <a:p>
            <a:pPr>
              <a:lnSpc>
                <a:spcPct val="150000"/>
              </a:lnSpc>
            </a:pPr>
            <a:r>
              <a:rPr lang="en-GB" dirty="0"/>
              <a:t>How can they best learn the words?</a:t>
            </a:r>
          </a:p>
          <a:p>
            <a:pPr>
              <a:lnSpc>
                <a:spcPct val="150000"/>
              </a:lnSpc>
            </a:pPr>
            <a:r>
              <a:rPr lang="en-GB" dirty="0"/>
              <a:t>What does it mean to know a word?</a:t>
            </a:r>
          </a:p>
          <a:p>
            <a:pPr>
              <a:lnSpc>
                <a:spcPct val="150000"/>
              </a:lnSpc>
            </a:pPr>
            <a:endParaRPr lang="en-GB" dirty="0"/>
          </a:p>
        </p:txBody>
      </p:sp>
      <p:sp>
        <p:nvSpPr>
          <p:cNvPr id="4" name="Cloud 3"/>
          <p:cNvSpPr/>
          <p:nvPr/>
        </p:nvSpPr>
        <p:spPr>
          <a:xfrm>
            <a:off x="3136414" y="1360846"/>
            <a:ext cx="4912315" cy="840737"/>
          </a:xfrm>
          <a:prstGeom prst="cloud">
            <a:avLst/>
          </a:prstGeom>
          <a:solidFill>
            <a:srgbClr val="E56700"/>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Cloud 4"/>
          <p:cNvSpPr/>
          <p:nvPr/>
        </p:nvSpPr>
        <p:spPr>
          <a:xfrm>
            <a:off x="3714540" y="2257753"/>
            <a:ext cx="7029660" cy="728389"/>
          </a:xfrm>
          <a:prstGeom prst="cloud">
            <a:avLst/>
          </a:prstGeom>
          <a:solidFill>
            <a:srgbClr val="E56700"/>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Cloud 5"/>
          <p:cNvSpPr/>
          <p:nvPr/>
        </p:nvSpPr>
        <p:spPr>
          <a:xfrm>
            <a:off x="3550144" y="3107622"/>
            <a:ext cx="4663128" cy="657929"/>
          </a:xfrm>
          <a:prstGeom prst="cloud">
            <a:avLst/>
          </a:prstGeom>
          <a:solidFill>
            <a:srgbClr val="E56700"/>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Cloud 6"/>
          <p:cNvSpPr/>
          <p:nvPr/>
        </p:nvSpPr>
        <p:spPr>
          <a:xfrm>
            <a:off x="3203464" y="3842813"/>
            <a:ext cx="4209707" cy="728389"/>
          </a:xfrm>
          <a:prstGeom prst="cloud">
            <a:avLst/>
          </a:prstGeom>
          <a:solidFill>
            <a:srgbClr val="E56700"/>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Cloud 7"/>
          <p:cNvSpPr/>
          <p:nvPr/>
        </p:nvSpPr>
        <p:spPr>
          <a:xfrm>
            <a:off x="4267281" y="4571202"/>
            <a:ext cx="5675707" cy="728389"/>
          </a:xfrm>
          <a:prstGeom prst="cloud">
            <a:avLst/>
          </a:prstGeom>
          <a:solidFill>
            <a:srgbClr val="E56700"/>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948574" cy="867128"/>
          </a:xfrm>
          <a:prstGeom prst="rect">
            <a:avLst/>
          </a:prstGeom>
        </p:spPr>
      </p:pic>
      <p:sp>
        <p:nvSpPr>
          <p:cNvPr id="2" name="Title 1"/>
          <p:cNvSpPr>
            <a:spLocks noGrp="1"/>
          </p:cNvSpPr>
          <p:nvPr>
            <p:ph type="title"/>
          </p:nvPr>
        </p:nvSpPr>
        <p:spPr>
          <a:xfrm>
            <a:off x="84574" y="35283"/>
            <a:ext cx="10515600" cy="1325563"/>
          </a:xfrm>
        </p:spPr>
        <p:txBody>
          <a:bodyPr/>
          <a:lstStyle/>
          <a:p>
            <a:r>
              <a:rPr lang="en-GB" dirty="0">
                <a:solidFill>
                  <a:schemeClr val="bg1"/>
                </a:solidFill>
              </a:rPr>
              <a:t>There’s quite a lot to know!</a:t>
            </a:r>
          </a:p>
        </p:txBody>
      </p:sp>
    </p:spTree>
    <p:extLst>
      <p:ext uri="{BB962C8B-B14F-4D97-AF65-F5344CB8AC3E}">
        <p14:creationId xmlns:p14="http://schemas.microsoft.com/office/powerpoint/2010/main" val="1654919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2220686"/>
            <a:ext cx="10515600" cy="1809229"/>
          </a:xfrm>
        </p:spPr>
        <p:txBody>
          <a:bodyPr/>
          <a:lstStyle/>
          <a:p>
            <a:pPr algn="ctr"/>
            <a:r>
              <a:rPr lang="en-GB" b="1" dirty="0"/>
              <a:t>How many words do learners need to know?</a:t>
            </a:r>
          </a:p>
        </p:txBody>
      </p:sp>
    </p:spTree>
    <p:extLst>
      <p:ext uri="{BB962C8B-B14F-4D97-AF65-F5344CB8AC3E}">
        <p14:creationId xmlns:p14="http://schemas.microsoft.com/office/powerpoint/2010/main" val="32846164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10484182" cy="867128"/>
          </a:xfrm>
          <a:prstGeom prst="rect">
            <a:avLst/>
          </a:prstGeom>
        </p:spPr>
      </p:pic>
      <p:sp>
        <p:nvSpPr>
          <p:cNvPr id="2" name="Title 1"/>
          <p:cNvSpPr>
            <a:spLocks noGrp="1"/>
          </p:cNvSpPr>
          <p:nvPr>
            <p:ph type="title"/>
          </p:nvPr>
        </p:nvSpPr>
        <p:spPr>
          <a:xfrm>
            <a:off x="0" y="67645"/>
            <a:ext cx="10515600" cy="1325563"/>
          </a:xfrm>
        </p:spPr>
        <p:txBody>
          <a:bodyPr>
            <a:normAutofit/>
          </a:bodyPr>
          <a:lstStyle/>
          <a:p>
            <a:r>
              <a:rPr lang="en-GB" sz="3200" dirty="0">
                <a:solidFill>
                  <a:schemeClr val="bg1"/>
                </a:solidFill>
              </a:rPr>
              <a:t>How many words can you know by GCSE…?</a:t>
            </a:r>
          </a:p>
        </p:txBody>
      </p:sp>
      <p:sp>
        <p:nvSpPr>
          <p:cNvPr id="23" name="Content Placeholder 22">
            <a:extLst>
              <a:ext uri="{FF2B5EF4-FFF2-40B4-BE49-F238E27FC236}">
                <a16:creationId xmlns:a16="http://schemas.microsoft.com/office/drawing/2014/main" id="{559E80E2-D40E-4082-B5C1-8589A3B4E17E}"/>
              </a:ext>
            </a:extLst>
          </p:cNvPr>
          <p:cNvSpPr>
            <a:spLocks noGrp="1"/>
          </p:cNvSpPr>
          <p:nvPr>
            <p:ph idx="1"/>
          </p:nvPr>
        </p:nvSpPr>
        <p:spPr>
          <a:xfrm>
            <a:off x="614680" y="1393208"/>
            <a:ext cx="10515600" cy="4905992"/>
          </a:xfrm>
        </p:spPr>
        <p:txBody>
          <a:bodyPr>
            <a:normAutofit fontScale="85000" lnSpcReduction="20000"/>
          </a:bodyPr>
          <a:lstStyle/>
          <a:p>
            <a:r>
              <a:rPr lang="en-GB" dirty="0"/>
              <a:t>Curriculum time available = </a:t>
            </a:r>
            <a:r>
              <a:rPr lang="en-GB" b="1" dirty="0"/>
              <a:t>168 weeks </a:t>
            </a:r>
            <a:r>
              <a:rPr lang="en-GB" dirty="0"/>
              <a:t>(38 weeks per year over five years, minus one term of Y11 (approx. </a:t>
            </a:r>
            <a:r>
              <a:rPr lang="en-GB" b="1" dirty="0"/>
              <a:t>450 hours</a:t>
            </a:r>
            <a:r>
              <a:rPr lang="en-GB" dirty="0"/>
              <a:t>)</a:t>
            </a:r>
          </a:p>
          <a:p>
            <a:endParaRPr lang="en-GB" dirty="0"/>
          </a:p>
          <a:p>
            <a:r>
              <a:rPr lang="en-GB" dirty="0"/>
              <a:t>Based on acquisition of circa </a:t>
            </a:r>
            <a:r>
              <a:rPr lang="en-GB" b="1" dirty="0"/>
              <a:t>10 new words per week </a:t>
            </a:r>
            <a:r>
              <a:rPr lang="en-GB" dirty="0"/>
              <a:t>(e.g. Schmitt, 2004), around 1680 words if all are retained and can be both understood and produced</a:t>
            </a:r>
          </a:p>
          <a:p>
            <a:endParaRPr lang="en-GB" dirty="0"/>
          </a:p>
          <a:p>
            <a:r>
              <a:rPr lang="en-GB" dirty="0"/>
              <a:t>Informing suggestion of </a:t>
            </a:r>
            <a:r>
              <a:rPr lang="en-GB" b="1" dirty="0"/>
              <a:t>1700</a:t>
            </a:r>
            <a:r>
              <a:rPr lang="en-GB" dirty="0"/>
              <a:t> for Higher Tier, </a:t>
            </a:r>
            <a:r>
              <a:rPr lang="en-GB" b="1" dirty="0"/>
              <a:t>1200 </a:t>
            </a:r>
            <a:r>
              <a:rPr lang="en-GB" dirty="0"/>
              <a:t>for Foundation Tier in proposed GCSE Subject Content</a:t>
            </a:r>
          </a:p>
          <a:p>
            <a:endParaRPr lang="en-GB" dirty="0"/>
          </a:p>
          <a:p>
            <a:r>
              <a:rPr lang="en-GB" dirty="0"/>
              <a:t>Current GCSE AQA Higher Spanish vocabulary list has </a:t>
            </a:r>
            <a:r>
              <a:rPr lang="en-GB" b="1" dirty="0"/>
              <a:t>1772</a:t>
            </a:r>
            <a:r>
              <a:rPr lang="en-GB" dirty="0"/>
              <a:t> words</a:t>
            </a:r>
          </a:p>
          <a:p>
            <a:endParaRPr lang="en-GB" dirty="0"/>
          </a:p>
          <a:p>
            <a:r>
              <a:rPr lang="en-GB" dirty="0"/>
              <a:t>Students can </a:t>
            </a:r>
            <a:r>
              <a:rPr lang="en-GB" b="1" dirty="0"/>
              <a:t>pass </a:t>
            </a:r>
            <a:r>
              <a:rPr lang="en-GB" dirty="0"/>
              <a:t>a GCSE with (receptive knowledge) of </a:t>
            </a:r>
            <a:r>
              <a:rPr lang="en-GB" b="1" dirty="0"/>
              <a:t>852 </a:t>
            </a:r>
            <a:r>
              <a:rPr lang="en-GB" dirty="0"/>
              <a:t>words (Milton, 2006) / </a:t>
            </a:r>
            <a:r>
              <a:rPr lang="en-GB" b="1" dirty="0"/>
              <a:t>564 </a:t>
            </a:r>
            <a:r>
              <a:rPr lang="en-GB" dirty="0"/>
              <a:t>words (David, 2008)</a:t>
            </a:r>
          </a:p>
        </p:txBody>
      </p:sp>
    </p:spTree>
    <p:extLst>
      <p:ext uri="{BB962C8B-B14F-4D97-AF65-F5344CB8AC3E}">
        <p14:creationId xmlns:p14="http://schemas.microsoft.com/office/powerpoint/2010/main" val="1054466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50831"/>
            <a:ext cx="10515600" cy="1889615"/>
          </a:xfrm>
        </p:spPr>
        <p:txBody>
          <a:bodyPr/>
          <a:lstStyle/>
          <a:p>
            <a:pPr algn="ctr"/>
            <a:r>
              <a:rPr lang="en-GB" b="1" dirty="0"/>
              <a:t>Which words do learners need to know? And why?</a:t>
            </a:r>
          </a:p>
        </p:txBody>
      </p:sp>
    </p:spTree>
    <p:extLst>
      <p:ext uri="{BB962C8B-B14F-4D97-AF65-F5344CB8AC3E}">
        <p14:creationId xmlns:p14="http://schemas.microsoft.com/office/powerpoint/2010/main" val="20569452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0" y="15448"/>
            <a:ext cx="7919508" cy="1325563"/>
          </a:xfrm>
        </p:spPr>
        <p:txBody>
          <a:bodyPr>
            <a:normAutofit/>
          </a:bodyPr>
          <a:lstStyle/>
          <a:p>
            <a:r>
              <a:rPr lang="en-GB" sz="3600" b="1" dirty="0">
                <a:solidFill>
                  <a:schemeClr val="bg1"/>
                </a:solidFill>
              </a:rPr>
              <a:t>Which words?</a:t>
            </a:r>
          </a:p>
        </p:txBody>
      </p:sp>
      <p:sp>
        <p:nvSpPr>
          <p:cNvPr id="5" name="Content Placeholder 4"/>
          <p:cNvSpPr>
            <a:spLocks noGrp="1"/>
          </p:cNvSpPr>
          <p:nvPr>
            <p:ph idx="1"/>
          </p:nvPr>
        </p:nvSpPr>
        <p:spPr>
          <a:xfrm>
            <a:off x="754117" y="1966698"/>
            <a:ext cx="10515600" cy="2500200"/>
          </a:xfrm>
        </p:spPr>
        <p:txBody>
          <a:bodyPr>
            <a:normAutofit/>
          </a:bodyPr>
          <a:lstStyle/>
          <a:p>
            <a:pPr marL="0" indent="0">
              <a:buNone/>
            </a:pPr>
            <a:r>
              <a:rPr lang="en-GB" dirty="0">
                <a:solidFill>
                  <a:schemeClr val="accent1">
                    <a:lumMod val="50000"/>
                  </a:schemeClr>
                </a:solidFill>
              </a:rPr>
              <a:t>Vocabulary to be taught should be </a:t>
            </a:r>
            <a:r>
              <a:rPr lang="en-GB" b="1" dirty="0">
                <a:solidFill>
                  <a:schemeClr val="accent1">
                    <a:lumMod val="50000"/>
                  </a:schemeClr>
                </a:solidFill>
              </a:rPr>
              <a:t>informed by frequency of occurrence</a:t>
            </a:r>
            <a:r>
              <a:rPr lang="en-GB" dirty="0">
                <a:solidFill>
                  <a:schemeClr val="accent1">
                    <a:lumMod val="50000"/>
                  </a:schemeClr>
                </a:solidFill>
              </a:rPr>
              <a:t> in the language, and </a:t>
            </a:r>
            <a:r>
              <a:rPr lang="en-GB" b="1" dirty="0">
                <a:solidFill>
                  <a:schemeClr val="accent1">
                    <a:lumMod val="50000"/>
                  </a:schemeClr>
                </a:solidFill>
              </a:rPr>
              <a:t>special attention </a:t>
            </a:r>
            <a:r>
              <a:rPr lang="en-GB" dirty="0">
                <a:solidFill>
                  <a:schemeClr val="accent1">
                    <a:lumMod val="50000"/>
                  </a:schemeClr>
                </a:solidFill>
              </a:rPr>
              <a:t>should be paid </a:t>
            </a:r>
            <a:r>
              <a:rPr lang="en-GB" b="1" dirty="0">
                <a:solidFill>
                  <a:schemeClr val="accent1">
                    <a:lumMod val="50000"/>
                  </a:schemeClr>
                </a:solidFill>
              </a:rPr>
              <a:t>to common verbs</a:t>
            </a:r>
            <a:r>
              <a:rPr lang="en-GB" dirty="0">
                <a:solidFill>
                  <a:schemeClr val="accent1">
                    <a:lumMod val="50000"/>
                  </a:schemeClr>
                </a:solidFill>
              </a:rPr>
              <a:t> in the early stages... A consequence of not attending to frequency of occurrence in vocabulary choice is pupils realising that they cannot say or understand basic things in the language. </a:t>
            </a:r>
          </a:p>
          <a:p>
            <a:pPr marL="0" indent="0">
              <a:buNone/>
            </a:pPr>
            <a:endParaRPr lang="en-GB" dirty="0"/>
          </a:p>
        </p:txBody>
      </p:sp>
      <p:sp>
        <p:nvSpPr>
          <p:cNvPr id="6" name="Rectangle 5"/>
          <p:cNvSpPr/>
          <p:nvPr/>
        </p:nvSpPr>
        <p:spPr>
          <a:xfrm>
            <a:off x="2126734" y="4376280"/>
            <a:ext cx="10183367"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Anon. 2016. </a:t>
            </a:r>
            <a:r>
              <a:rPr kumimoji="0" lang="en-GB" sz="1600" b="0" i="1"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Modern Foreign Languages Pedagogy Review. A review of modern foreign languages teaching practice in key stage 3 and key stage 4. (Chair: Ian </a:t>
            </a:r>
            <a:r>
              <a:rPr kumimoji="0" lang="en-GB" sz="1600" b="0" i="1"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Bauckham</a:t>
            </a:r>
            <a:r>
              <a:rPr kumimoji="0" lang="en-GB" sz="1600" b="0" i="1"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GB" sz="1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Teaching Schools Council.</a:t>
            </a:r>
            <a:endParaRPr kumimoji="0" lang="en-GB"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 name="Rectangle 1"/>
          <p:cNvSpPr/>
          <p:nvPr/>
        </p:nvSpPr>
        <p:spPr>
          <a:xfrm>
            <a:off x="201628" y="5908966"/>
            <a:ext cx="8756927"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hlinkClick r:id="rId4"/>
              </a:rPr>
              <a:t>https://resources.ncelp.org/concern/resources/t722h880z?locale=en</a:t>
            </a: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Rectangle 2"/>
          <p:cNvSpPr/>
          <p:nvPr/>
        </p:nvSpPr>
        <p:spPr>
          <a:xfrm>
            <a:off x="203216" y="5536557"/>
            <a:ext cx="539602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Vocabulary lists, rationale and uses</a:t>
            </a:r>
            <a:endParaRPr kumimoji="0" lang="en-GB" sz="1600" b="1"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5213321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096000" cy="867128"/>
          </a:xfrm>
          <a:prstGeom prst="rect">
            <a:avLst/>
          </a:prstGeom>
        </p:spPr>
      </p:pic>
      <p:graphicFrame>
        <p:nvGraphicFramePr>
          <p:cNvPr id="4" name="Table 3"/>
          <p:cNvGraphicFramePr>
            <a:graphicFrameLocks noGrp="1"/>
          </p:cNvGraphicFramePr>
          <p:nvPr/>
        </p:nvGraphicFramePr>
        <p:xfrm>
          <a:off x="162226" y="1390841"/>
          <a:ext cx="5771547" cy="4795784"/>
        </p:xfrm>
        <a:graphic>
          <a:graphicData uri="http://schemas.openxmlformats.org/drawingml/2006/table">
            <a:tbl>
              <a:tblPr firstRow="1" firstCol="1" bandRow="1">
                <a:tableStyleId>{5940675A-B579-460E-94D1-54222C63F5DA}</a:tableStyleId>
              </a:tblPr>
              <a:tblGrid>
                <a:gridCol w="416344">
                  <a:extLst>
                    <a:ext uri="{9D8B030D-6E8A-4147-A177-3AD203B41FA5}">
                      <a16:colId xmlns:a16="http://schemas.microsoft.com/office/drawing/2014/main" val="20000"/>
                    </a:ext>
                  </a:extLst>
                </a:gridCol>
                <a:gridCol w="1518475">
                  <a:extLst>
                    <a:ext uri="{9D8B030D-6E8A-4147-A177-3AD203B41FA5}">
                      <a16:colId xmlns:a16="http://schemas.microsoft.com/office/drawing/2014/main" val="20001"/>
                    </a:ext>
                  </a:extLst>
                </a:gridCol>
                <a:gridCol w="1699989">
                  <a:extLst>
                    <a:ext uri="{9D8B030D-6E8A-4147-A177-3AD203B41FA5}">
                      <a16:colId xmlns:a16="http://schemas.microsoft.com/office/drawing/2014/main" val="20002"/>
                    </a:ext>
                  </a:extLst>
                </a:gridCol>
                <a:gridCol w="2136739">
                  <a:extLst>
                    <a:ext uri="{9D8B030D-6E8A-4147-A177-3AD203B41FA5}">
                      <a16:colId xmlns:a16="http://schemas.microsoft.com/office/drawing/2014/main" val="20003"/>
                    </a:ext>
                  </a:extLst>
                </a:gridCol>
              </a:tblGrid>
              <a:tr h="422403">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 </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7000"/>
                        </a:lnSpc>
                        <a:spcAft>
                          <a:spcPts val="0"/>
                        </a:spcAft>
                      </a:pPr>
                      <a:r>
                        <a:rPr lang="en-GB" sz="1800" b="1" dirty="0">
                          <a:solidFill>
                            <a:schemeClr val="accent1">
                              <a:lumMod val="50000"/>
                            </a:schemeClr>
                          </a:solidFill>
                          <a:effectLst/>
                          <a:latin typeface="Century Gothic" panose="020B0502020202020204" pitchFamily="34" charset="0"/>
                        </a:rPr>
                        <a:t>Word</a:t>
                      </a:r>
                      <a:endParaRPr lang="en-GB" sz="18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b="1" dirty="0">
                          <a:solidFill>
                            <a:schemeClr val="accent1">
                              <a:lumMod val="50000"/>
                            </a:schemeClr>
                          </a:solidFill>
                          <a:effectLst/>
                          <a:latin typeface="Century Gothic" panose="020B0502020202020204" pitchFamily="34" charset="0"/>
                        </a:rPr>
                        <a:t>Frequency ranking</a:t>
                      </a:r>
                      <a:endParaRPr lang="en-GB" sz="18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b="1" dirty="0">
                          <a:solidFill>
                            <a:schemeClr val="accent1">
                              <a:lumMod val="50000"/>
                            </a:schemeClr>
                          </a:solidFill>
                          <a:effectLst/>
                          <a:latin typeface="Century Gothic" panose="020B0502020202020204" pitchFamily="34" charset="0"/>
                        </a:rPr>
                        <a:t>Part of speech</a:t>
                      </a:r>
                      <a:endParaRPr lang="en-GB" sz="18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422403">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1</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800" dirty="0">
                          <a:solidFill>
                            <a:schemeClr val="accent1">
                              <a:lumMod val="50000"/>
                            </a:schemeClr>
                          </a:solidFill>
                          <a:effectLst/>
                          <a:latin typeface="Century Gothic" panose="020B0502020202020204" pitchFamily="34" charset="0"/>
                        </a:rPr>
                        <a:t>la plaza</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806</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noun</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422403">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2</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800" dirty="0">
                          <a:solidFill>
                            <a:schemeClr val="accent1">
                              <a:lumMod val="50000"/>
                            </a:schemeClr>
                          </a:solidFill>
                          <a:effectLst/>
                          <a:latin typeface="Century Gothic" panose="020B0502020202020204" pitchFamily="34" charset="0"/>
                        </a:rPr>
                        <a:t>la </a:t>
                      </a:r>
                      <a:r>
                        <a:rPr lang="en-GB" sz="1800" dirty="0" err="1">
                          <a:solidFill>
                            <a:schemeClr val="accent1">
                              <a:lumMod val="50000"/>
                            </a:schemeClr>
                          </a:solidFill>
                          <a:effectLst/>
                          <a:latin typeface="Century Gothic" panose="020B0502020202020204" pitchFamily="34" charset="0"/>
                        </a:rPr>
                        <a:t>iglesia</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437</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noun</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422403">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3</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800" dirty="0">
                          <a:solidFill>
                            <a:schemeClr val="accent1">
                              <a:lumMod val="50000"/>
                            </a:schemeClr>
                          </a:solidFill>
                          <a:effectLst/>
                          <a:latin typeface="Century Gothic" panose="020B0502020202020204" pitchFamily="34" charset="0"/>
                        </a:rPr>
                        <a:t>el </a:t>
                      </a:r>
                      <a:r>
                        <a:rPr lang="en-GB" sz="1800" dirty="0" err="1">
                          <a:solidFill>
                            <a:schemeClr val="accent1">
                              <a:lumMod val="50000"/>
                            </a:schemeClr>
                          </a:solidFill>
                          <a:effectLst/>
                          <a:latin typeface="Century Gothic" panose="020B0502020202020204" pitchFamily="34" charset="0"/>
                        </a:rPr>
                        <a:t>teatro</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605</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noun</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422403">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4</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800" dirty="0" err="1">
                          <a:solidFill>
                            <a:schemeClr val="accent1">
                              <a:lumMod val="50000"/>
                            </a:schemeClr>
                          </a:solidFill>
                          <a:effectLst/>
                          <a:latin typeface="Century Gothic" panose="020B0502020202020204" pitchFamily="34" charset="0"/>
                        </a:rPr>
                        <a:t>ser</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7</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verb</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422403">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5</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800" dirty="0" err="1">
                          <a:solidFill>
                            <a:schemeClr val="accent1">
                              <a:lumMod val="50000"/>
                            </a:schemeClr>
                          </a:solidFill>
                          <a:effectLst/>
                          <a:latin typeface="Century Gothic" panose="020B0502020202020204" pitchFamily="34" charset="0"/>
                        </a:rPr>
                        <a:t>grande</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66</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adjective</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422403">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6</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800" dirty="0" err="1">
                          <a:solidFill>
                            <a:schemeClr val="accent1">
                              <a:lumMod val="50000"/>
                            </a:schemeClr>
                          </a:solidFill>
                          <a:effectLst/>
                          <a:latin typeface="Century Gothic" panose="020B0502020202020204" pitchFamily="34" charset="0"/>
                        </a:rPr>
                        <a:t>pequeño</a:t>
                      </a:r>
                      <a:r>
                        <a:rPr lang="en-GB" sz="1800" dirty="0">
                          <a:solidFill>
                            <a:schemeClr val="accent1">
                              <a:lumMod val="50000"/>
                            </a:schemeClr>
                          </a:solidFill>
                          <a:effectLst/>
                          <a:latin typeface="Century Gothic" panose="020B0502020202020204" pitchFamily="34" charset="0"/>
                        </a:rPr>
                        <a:t>/a</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202</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adjective</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6"/>
                  </a:ext>
                </a:extLst>
              </a:tr>
              <a:tr h="422403">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7</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800" dirty="0" err="1">
                          <a:solidFill>
                            <a:schemeClr val="accent1">
                              <a:lumMod val="50000"/>
                            </a:schemeClr>
                          </a:solidFill>
                          <a:effectLst/>
                          <a:latin typeface="Century Gothic" panose="020B0502020202020204" pitchFamily="34" charset="0"/>
                        </a:rPr>
                        <a:t>estar</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21</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verb</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7"/>
                  </a:ext>
                </a:extLst>
              </a:tr>
              <a:tr h="422403">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8</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800" dirty="0" err="1">
                          <a:solidFill>
                            <a:schemeClr val="accent1">
                              <a:lumMod val="50000"/>
                            </a:schemeClr>
                          </a:solidFill>
                          <a:effectLst/>
                          <a:latin typeface="Century Gothic" panose="020B0502020202020204" pitchFamily="34" charset="0"/>
                        </a:rPr>
                        <a:t>cerca</a:t>
                      </a:r>
                      <a:r>
                        <a:rPr lang="en-GB" sz="1800" dirty="0">
                          <a:solidFill>
                            <a:schemeClr val="accent1">
                              <a:lumMod val="50000"/>
                            </a:schemeClr>
                          </a:solidFill>
                          <a:effectLst/>
                          <a:latin typeface="Century Gothic" panose="020B0502020202020204" pitchFamily="34" charset="0"/>
                        </a:rPr>
                        <a:t> (de)</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1042</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adverb</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8"/>
                  </a:ext>
                </a:extLst>
              </a:tr>
              <a:tr h="422403">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9</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800" dirty="0" err="1">
                          <a:solidFill>
                            <a:schemeClr val="accent1">
                              <a:lumMod val="50000"/>
                            </a:schemeClr>
                          </a:solidFill>
                          <a:effectLst/>
                          <a:latin typeface="Century Gothic" panose="020B0502020202020204" pitchFamily="34" charset="0"/>
                        </a:rPr>
                        <a:t>lejos</a:t>
                      </a:r>
                      <a:r>
                        <a:rPr lang="en-GB" sz="1800" dirty="0">
                          <a:solidFill>
                            <a:schemeClr val="accent1">
                              <a:lumMod val="50000"/>
                            </a:schemeClr>
                          </a:solidFill>
                          <a:effectLst/>
                          <a:latin typeface="Century Gothic" panose="020B0502020202020204" pitchFamily="34" charset="0"/>
                        </a:rPr>
                        <a:t> (de)</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833</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adverb</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9"/>
                  </a:ext>
                </a:extLst>
              </a:tr>
              <a:tr h="422403">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10</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800" dirty="0">
                          <a:solidFill>
                            <a:schemeClr val="accent1">
                              <a:lumMod val="50000"/>
                            </a:schemeClr>
                          </a:solidFill>
                          <a:effectLst/>
                          <a:latin typeface="Century Gothic" panose="020B0502020202020204" pitchFamily="34" charset="0"/>
                        </a:rPr>
                        <a:t>el </a:t>
                      </a:r>
                      <a:r>
                        <a:rPr lang="en-GB" sz="1800" dirty="0" err="1">
                          <a:solidFill>
                            <a:schemeClr val="accent1">
                              <a:lumMod val="50000"/>
                            </a:schemeClr>
                          </a:solidFill>
                          <a:effectLst/>
                          <a:latin typeface="Century Gothic" panose="020B0502020202020204" pitchFamily="34" charset="0"/>
                        </a:rPr>
                        <a:t>museo</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1114</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noun</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10"/>
                  </a:ext>
                </a:extLst>
              </a:tr>
            </a:tbl>
          </a:graphicData>
        </a:graphic>
      </p:graphicFrame>
      <p:sp>
        <p:nvSpPr>
          <p:cNvPr id="5" name="Title 3"/>
          <p:cNvSpPr txBox="1">
            <a:spLocks/>
          </p:cNvSpPr>
          <p:nvPr/>
        </p:nvSpPr>
        <p:spPr>
          <a:xfrm>
            <a:off x="188383" y="0"/>
            <a:ext cx="5320595" cy="132556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En</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la ciudad [in town]</a:t>
            </a:r>
          </a:p>
        </p:txBody>
      </p:sp>
      <p:graphicFrame>
        <p:nvGraphicFramePr>
          <p:cNvPr id="9" name="Table 8"/>
          <p:cNvGraphicFramePr>
            <a:graphicFrameLocks noGrp="1"/>
          </p:cNvGraphicFramePr>
          <p:nvPr/>
        </p:nvGraphicFramePr>
        <p:xfrm>
          <a:off x="6122156" y="489862"/>
          <a:ext cx="5954486" cy="5664534"/>
        </p:xfrm>
        <a:graphic>
          <a:graphicData uri="http://schemas.openxmlformats.org/drawingml/2006/table">
            <a:tbl>
              <a:tblPr firstRow="1" firstCol="1" bandRow="1">
                <a:tableStyleId>{5940675A-B579-460E-94D1-54222C63F5DA}</a:tableStyleId>
              </a:tblPr>
              <a:tblGrid>
                <a:gridCol w="1464129">
                  <a:extLst>
                    <a:ext uri="{9D8B030D-6E8A-4147-A177-3AD203B41FA5}">
                      <a16:colId xmlns:a16="http://schemas.microsoft.com/office/drawing/2014/main" val="20000"/>
                    </a:ext>
                  </a:extLst>
                </a:gridCol>
                <a:gridCol w="1534885">
                  <a:extLst>
                    <a:ext uri="{9D8B030D-6E8A-4147-A177-3AD203B41FA5}">
                      <a16:colId xmlns:a16="http://schemas.microsoft.com/office/drawing/2014/main" val="20001"/>
                    </a:ext>
                  </a:extLst>
                </a:gridCol>
                <a:gridCol w="1534886">
                  <a:extLst>
                    <a:ext uri="{9D8B030D-6E8A-4147-A177-3AD203B41FA5}">
                      <a16:colId xmlns:a16="http://schemas.microsoft.com/office/drawing/2014/main" val="20002"/>
                    </a:ext>
                  </a:extLst>
                </a:gridCol>
                <a:gridCol w="1420586">
                  <a:extLst>
                    <a:ext uri="{9D8B030D-6E8A-4147-A177-3AD203B41FA5}">
                      <a16:colId xmlns:a16="http://schemas.microsoft.com/office/drawing/2014/main" val="20003"/>
                    </a:ext>
                  </a:extLst>
                </a:gridCol>
              </a:tblGrid>
              <a:tr h="214190">
                <a:tc gridSpan="2">
                  <a:txBody>
                    <a:bodyPr/>
                    <a:lstStyle/>
                    <a:p>
                      <a:pPr algn="l">
                        <a:lnSpc>
                          <a:spcPct val="107000"/>
                        </a:lnSpc>
                        <a:spcAft>
                          <a:spcPts val="0"/>
                        </a:spcAft>
                      </a:pPr>
                      <a:r>
                        <a:rPr lang="en-GB" sz="1400" b="1" dirty="0">
                          <a:solidFill>
                            <a:schemeClr val="accent1">
                              <a:lumMod val="50000"/>
                            </a:schemeClr>
                          </a:solidFill>
                          <a:effectLst/>
                          <a:latin typeface="Century Gothic" panose="020B0502020202020204" pitchFamily="34" charset="0"/>
                        </a:rPr>
                        <a:t>¿</a:t>
                      </a:r>
                      <a:r>
                        <a:rPr lang="en-GB" sz="1400" b="1" dirty="0" err="1">
                          <a:solidFill>
                            <a:schemeClr val="accent1">
                              <a:lumMod val="50000"/>
                            </a:schemeClr>
                          </a:solidFill>
                          <a:effectLst/>
                          <a:latin typeface="Century Gothic" panose="020B0502020202020204" pitchFamily="34" charset="0"/>
                        </a:rPr>
                        <a:t>Qué</a:t>
                      </a:r>
                      <a:r>
                        <a:rPr lang="en-GB" sz="1400" b="1" dirty="0">
                          <a:solidFill>
                            <a:schemeClr val="accent1">
                              <a:lumMod val="50000"/>
                            </a:schemeClr>
                          </a:solidFill>
                          <a:effectLst/>
                          <a:latin typeface="Century Gothic" panose="020B0502020202020204" pitchFamily="34" charset="0"/>
                        </a:rPr>
                        <a:t> hay </a:t>
                      </a:r>
                      <a:r>
                        <a:rPr lang="en-GB" sz="1400" b="1" dirty="0" err="1">
                          <a:solidFill>
                            <a:schemeClr val="accent1">
                              <a:lumMod val="50000"/>
                            </a:schemeClr>
                          </a:solidFill>
                          <a:effectLst/>
                          <a:latin typeface="Century Gothic" panose="020B0502020202020204" pitchFamily="34" charset="0"/>
                        </a:rPr>
                        <a:t>en</a:t>
                      </a:r>
                      <a:r>
                        <a:rPr lang="en-GB" sz="1400" b="1" dirty="0">
                          <a:solidFill>
                            <a:schemeClr val="accent1">
                              <a:lumMod val="50000"/>
                            </a:schemeClr>
                          </a:solidFill>
                          <a:effectLst/>
                          <a:latin typeface="Century Gothic" panose="020B0502020202020204" pitchFamily="34" charset="0"/>
                        </a:rPr>
                        <a:t> </a:t>
                      </a:r>
                      <a:r>
                        <a:rPr lang="en-GB" sz="1400" b="1" dirty="0" err="1">
                          <a:solidFill>
                            <a:schemeClr val="accent1">
                              <a:lumMod val="50000"/>
                            </a:schemeClr>
                          </a:solidFill>
                          <a:effectLst/>
                          <a:latin typeface="Century Gothic" panose="020B0502020202020204" pitchFamily="34" charset="0"/>
                        </a:rPr>
                        <a:t>tu</a:t>
                      </a:r>
                      <a:r>
                        <a:rPr lang="en-GB" sz="1400" b="1" baseline="0" dirty="0">
                          <a:solidFill>
                            <a:schemeClr val="accent1">
                              <a:lumMod val="50000"/>
                            </a:schemeClr>
                          </a:solidFill>
                          <a:effectLst/>
                          <a:latin typeface="Century Gothic" panose="020B0502020202020204" pitchFamily="34" charset="0"/>
                        </a:rPr>
                        <a:t> ciudad?</a:t>
                      </a:r>
                      <a:endParaRPr lang="en-GB" sz="1400" b="1"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hMerge="1">
                  <a:txBody>
                    <a:bodyPr/>
                    <a:lstStyle/>
                    <a:p>
                      <a:pPr algn="ctr">
                        <a:lnSpc>
                          <a:spcPct val="107000"/>
                        </a:lnSpc>
                        <a:spcAft>
                          <a:spcPts val="0"/>
                        </a:spcAft>
                      </a:pPr>
                      <a:endParaRPr lang="en-GB" sz="20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gridSpan="2">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What is there in your town?</a:t>
                      </a:r>
                    </a:p>
                  </a:txBody>
                  <a:tcPr marL="68580" marR="68580" marT="0" marB="0" anchor="ctr"/>
                </a:tc>
                <a:tc hMerge="1">
                  <a:txBody>
                    <a:bodyPr/>
                    <a:lstStyle/>
                    <a:p>
                      <a:pPr algn="ctr">
                        <a:lnSpc>
                          <a:spcPct val="107000"/>
                        </a:lnSpc>
                        <a:spcAft>
                          <a:spcPts val="0"/>
                        </a:spcAft>
                      </a:pPr>
                      <a:endParaRPr lang="en-GB" sz="20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214190">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rPr>
                        <a:t>Hay…</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rPr>
                        <a:t>There is…</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En</a:t>
                      </a: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t>
                      </a: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In…</a:t>
                      </a:r>
                    </a:p>
                  </a:txBody>
                  <a:tcPr marL="68580" marR="68580" marT="0" marB="0" anchor="ctr"/>
                </a:tc>
                <a:extLst>
                  <a:ext uri="{0D108BD9-81ED-4DB2-BD59-A6C34878D82A}">
                    <a16:rowId xmlns:a16="http://schemas.microsoft.com/office/drawing/2014/main" val="10001"/>
                  </a:ext>
                </a:extLst>
              </a:tr>
              <a:tr h="477005">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 </a:t>
                      </a: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castillo</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castle</a:t>
                      </a: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mi barrio</a:t>
                      </a: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my neighbourhood</a:t>
                      </a:r>
                    </a:p>
                  </a:txBody>
                  <a:tcPr marL="68580" marR="68580" marT="0" marB="0" anchor="ctr"/>
                </a:tc>
                <a:extLst>
                  <a:ext uri="{0D108BD9-81ED-4DB2-BD59-A6C34878D82A}">
                    <a16:rowId xmlns:a16="http://schemas.microsoft.com/office/drawing/2014/main" val="10002"/>
                  </a:ext>
                </a:extLst>
              </a:tr>
              <a:tr h="568578">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 </a:t>
                      </a: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centro</a:t>
                      </a: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comercial</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a shopping centre</a:t>
                      </a: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mi ciudad</a:t>
                      </a: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my town/city</a:t>
                      </a:r>
                    </a:p>
                  </a:txBody>
                  <a:tcPr marL="68580" marR="68580" marT="0" marB="0" anchor="ctr"/>
                </a:tc>
                <a:extLst>
                  <a:ext uri="{0D108BD9-81ED-4DB2-BD59-A6C34878D82A}">
                    <a16:rowId xmlns:a16="http://schemas.microsoft.com/office/drawing/2014/main" val="10003"/>
                  </a:ext>
                </a:extLst>
              </a:tr>
              <a:tr h="318003">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 </a:t>
                      </a: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estadio</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stadium</a:t>
                      </a: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mi pueblo</a:t>
                      </a: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my village/town</a:t>
                      </a:r>
                    </a:p>
                  </a:txBody>
                  <a:tcPr marL="68580" marR="68580" marT="0" marB="0" anchor="ctr"/>
                </a:tc>
                <a:extLst>
                  <a:ext uri="{0D108BD9-81ED-4DB2-BD59-A6C34878D82A}">
                    <a16:rowId xmlns:a16="http://schemas.microsoft.com/office/drawing/2014/main" val="10004"/>
                  </a:ext>
                </a:extLst>
              </a:tr>
              <a:tr h="379051">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 </a:t>
                      </a: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mercado</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market</a:t>
                      </a: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No</a:t>
                      </a:r>
                      <a:r>
                        <a:rPr lang="en-GB" sz="1400" b="0" baseline="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hay </a:t>
                      </a:r>
                      <a:r>
                        <a:rPr lang="en-GB" sz="1400" b="0" baseline="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museo</a:t>
                      </a:r>
                      <a:r>
                        <a:rPr lang="en-GB" sz="1400" b="0" baseline="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There isn’t a museum.</a:t>
                      </a:r>
                    </a:p>
                  </a:txBody>
                  <a:tcPr marL="68580" marR="68580" marT="0" marB="0" anchor="ctr"/>
                </a:tc>
                <a:extLst>
                  <a:ext uri="{0D108BD9-81ED-4DB2-BD59-A6C34878D82A}">
                    <a16:rowId xmlns:a16="http://schemas.microsoft.com/office/drawing/2014/main" val="10005"/>
                  </a:ext>
                </a:extLst>
              </a:tr>
              <a:tr h="379051">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 </a:t>
                      </a: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museo</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museum</a:t>
                      </a: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No hay nada.</a:t>
                      </a: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There’s nothing.</a:t>
                      </a:r>
                    </a:p>
                  </a:txBody>
                  <a:tcPr marL="68580" marR="68580" marT="0" marB="0" anchor="ctr"/>
                </a:tc>
                <a:extLst>
                  <a:ext uri="{0D108BD9-81ED-4DB2-BD59-A6C34878D82A}">
                    <a16:rowId xmlns:a16="http://schemas.microsoft.com/office/drawing/2014/main" val="10006"/>
                  </a:ext>
                </a:extLst>
              </a:tr>
              <a:tr h="379051">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 </a:t>
                      </a: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parque</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park</a:t>
                      </a:r>
                    </a:p>
                  </a:txBody>
                  <a:tcPr marL="68580" marR="68580" marT="0" marB="0" anchor="ctr"/>
                </a:tc>
                <a:tc>
                  <a:txBody>
                    <a:bodyPr/>
                    <a:lstStyle/>
                    <a:p>
                      <a:pPr algn="l">
                        <a:lnSpc>
                          <a:spcPct val="107000"/>
                        </a:lnSpc>
                        <a:spcAft>
                          <a:spcPts val="0"/>
                        </a:spcAft>
                      </a:pP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unos</a:t>
                      </a: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museos</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some museums</a:t>
                      </a:r>
                    </a:p>
                  </a:txBody>
                  <a:tcPr marL="68580" marR="68580" marT="0" marB="0" anchor="ctr"/>
                </a:tc>
                <a:extLst>
                  <a:ext uri="{0D108BD9-81ED-4DB2-BD59-A6C34878D82A}">
                    <a16:rowId xmlns:a16="http://schemas.microsoft.com/office/drawing/2014/main" val="10007"/>
                  </a:ext>
                </a:extLst>
              </a:tr>
              <a:tr h="379051">
                <a:tc>
                  <a:txBody>
                    <a:bodyPr/>
                    <a:lstStyle/>
                    <a:p>
                      <a:pPr algn="l">
                        <a:lnSpc>
                          <a:spcPct val="107000"/>
                        </a:lnSpc>
                        <a:spcAft>
                          <a:spcPts val="0"/>
                        </a:spcAft>
                      </a:pP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una</a:t>
                      </a: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piscina</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swimming pool</a:t>
                      </a:r>
                    </a:p>
                  </a:txBody>
                  <a:tcPr marL="68580" marR="68580" marT="0" marB="0" anchor="ctr"/>
                </a:tc>
                <a:tc>
                  <a:txBody>
                    <a:bodyPr/>
                    <a:lstStyle/>
                    <a:p>
                      <a:pPr algn="l">
                        <a:lnSpc>
                          <a:spcPct val="107000"/>
                        </a:lnSpc>
                        <a:spcAft>
                          <a:spcPts val="0"/>
                        </a:spcAft>
                      </a:pP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unas</a:t>
                      </a: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tiendas</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some shops</a:t>
                      </a:r>
                    </a:p>
                  </a:txBody>
                  <a:tcPr marL="68580" marR="68580" marT="0" marB="0" anchor="ctr"/>
                </a:tc>
                <a:extLst>
                  <a:ext uri="{0D108BD9-81ED-4DB2-BD59-A6C34878D82A}">
                    <a16:rowId xmlns:a16="http://schemas.microsoft.com/office/drawing/2014/main" val="10008"/>
                  </a:ext>
                </a:extLst>
              </a:tr>
              <a:tr h="318003">
                <a:tc>
                  <a:txBody>
                    <a:bodyPr/>
                    <a:lstStyle/>
                    <a:p>
                      <a:pPr algn="l">
                        <a:lnSpc>
                          <a:spcPct val="107000"/>
                        </a:lnSpc>
                        <a:spcAft>
                          <a:spcPts val="0"/>
                        </a:spcAft>
                      </a:pP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una</a:t>
                      </a:r>
                      <a:r>
                        <a:rPr lang="en-GB" sz="1400" b="0" baseline="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plaza</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square</a:t>
                      </a:r>
                    </a:p>
                  </a:txBody>
                  <a:tcPr marL="68580" marR="68580" marT="0" marB="0" anchor="ctr"/>
                </a:tc>
                <a:tc>
                  <a:txBody>
                    <a:bodyPr/>
                    <a:lstStyle/>
                    <a:p>
                      <a:pPr algn="l">
                        <a:lnSpc>
                          <a:spcPct val="107000"/>
                        </a:lnSpc>
                        <a:spcAft>
                          <a:spcPts val="0"/>
                        </a:spcAft>
                      </a:pP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muchos</a:t>
                      </a: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museos</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lot of museums</a:t>
                      </a:r>
                    </a:p>
                  </a:txBody>
                  <a:tcPr marL="68580" marR="68580" marT="0" marB="0" anchor="ctr"/>
                </a:tc>
                <a:extLst>
                  <a:ext uri="{0D108BD9-81ED-4DB2-BD59-A6C34878D82A}">
                    <a16:rowId xmlns:a16="http://schemas.microsoft.com/office/drawing/2014/main" val="10009"/>
                  </a:ext>
                </a:extLst>
              </a:tr>
              <a:tr h="379051">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 </a:t>
                      </a: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polideportivo</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sports centre</a:t>
                      </a:r>
                    </a:p>
                  </a:txBody>
                  <a:tcPr marL="68580" marR="68580" marT="0" marB="0" anchor="ctr"/>
                </a:tc>
                <a:tc>
                  <a:txBody>
                    <a:bodyPr/>
                    <a:lstStyle/>
                    <a:p>
                      <a:pPr algn="l">
                        <a:lnSpc>
                          <a:spcPct val="107000"/>
                        </a:lnSpc>
                        <a:spcAft>
                          <a:spcPts val="0"/>
                        </a:spcAft>
                      </a:pP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muchas</a:t>
                      </a: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tiendas</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lot of shops</a:t>
                      </a:r>
                    </a:p>
                  </a:txBody>
                  <a:tcPr marL="68580" marR="68580" marT="0" marB="0" anchor="ctr"/>
                </a:tc>
                <a:extLst>
                  <a:ext uri="{0D108BD9-81ED-4DB2-BD59-A6C34878D82A}">
                    <a16:rowId xmlns:a16="http://schemas.microsoft.com/office/drawing/2014/main" val="10010"/>
                  </a:ext>
                </a:extLst>
              </a:tr>
              <a:tr h="214190">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 </a:t>
                      </a: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restaurante</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restaurant</a:t>
                      </a:r>
                    </a:p>
                  </a:txBody>
                  <a:tcPr marL="68580" marR="68580" marT="0" marB="0" anchor="ctr"/>
                </a:tc>
                <a:tc>
                  <a:txBody>
                    <a:bodyPr/>
                    <a:lstStyle/>
                    <a:p>
                      <a:endParaRPr lang="en-GB"/>
                    </a:p>
                  </a:txBody>
                  <a:tcPr marL="68580" marR="68580" marT="0" marB="0" anchor="ctr"/>
                </a:tc>
                <a:tc>
                  <a:txBody>
                    <a:bodyPr/>
                    <a:lstStyle/>
                    <a:p>
                      <a:endParaRPr lang="en-GB" dirty="0"/>
                    </a:p>
                  </a:txBody>
                  <a:tcPr marL="68580" marR="68580" marT="0" marB="0" anchor="ctr"/>
                </a:tc>
                <a:extLst>
                  <a:ext uri="{0D108BD9-81ED-4DB2-BD59-A6C34878D82A}">
                    <a16:rowId xmlns:a16="http://schemas.microsoft.com/office/drawing/2014/main" val="10011"/>
                  </a:ext>
                </a:extLst>
              </a:tr>
              <a:tr h="214190">
                <a:tc>
                  <a:txBody>
                    <a:bodyPr/>
                    <a:lstStyle/>
                    <a:p>
                      <a:pPr algn="l">
                        <a:lnSpc>
                          <a:spcPct val="107000"/>
                        </a:lnSpc>
                        <a:spcAft>
                          <a:spcPts val="0"/>
                        </a:spcAft>
                      </a:pP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una</a:t>
                      </a: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tienda</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shop</a:t>
                      </a:r>
                    </a:p>
                  </a:txBody>
                  <a:tcPr marL="68580" marR="68580" marT="0" marB="0" anchor="ctr"/>
                </a:tc>
                <a:tc>
                  <a:txBody>
                    <a:bodyPr/>
                    <a:lstStyle/>
                    <a:p>
                      <a:pPr algn="l">
                        <a:lnSpc>
                          <a:spcPct val="107000"/>
                        </a:lnSpc>
                        <a:spcAft>
                          <a:spcPts val="0"/>
                        </a:spcAft>
                      </a:pP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12"/>
                  </a:ext>
                </a:extLst>
              </a:tr>
              <a:tr h="318003">
                <a:tc>
                  <a:txBody>
                    <a:bodyPr/>
                    <a:lstStyle/>
                    <a:p>
                      <a:pPr algn="l">
                        <a:lnSpc>
                          <a:spcPct val="107000"/>
                        </a:lnSpc>
                        <a:spcAft>
                          <a:spcPts val="0"/>
                        </a:spcAft>
                      </a:pP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una</a:t>
                      </a: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universidad</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university</a:t>
                      </a:r>
                    </a:p>
                  </a:txBody>
                  <a:tcPr marL="68580" marR="68580" marT="0" marB="0" anchor="ctr"/>
                </a:tc>
                <a:tc>
                  <a:txBody>
                    <a:bodyPr/>
                    <a:lstStyle/>
                    <a:p>
                      <a:pPr algn="l">
                        <a:lnSpc>
                          <a:spcPct val="107000"/>
                        </a:lnSpc>
                        <a:spcAft>
                          <a:spcPts val="0"/>
                        </a:spcAft>
                      </a:pP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13"/>
                  </a:ext>
                </a:extLst>
              </a:tr>
            </a:tbl>
          </a:graphicData>
        </a:graphic>
      </p:graphicFrame>
      <p:sp>
        <p:nvSpPr>
          <p:cNvPr id="2" name="Rectangle 1"/>
          <p:cNvSpPr/>
          <p:nvPr/>
        </p:nvSpPr>
        <p:spPr>
          <a:xfrm>
            <a:off x="2197100" y="1390841"/>
            <a:ext cx="1473200" cy="4811024"/>
          </a:xfrm>
          <a:prstGeom prst="rect">
            <a:avLst/>
          </a:prstGeom>
          <a:solidFill>
            <a:schemeClr val="accent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 name="Rectangle 7"/>
          <p:cNvSpPr/>
          <p:nvPr/>
        </p:nvSpPr>
        <p:spPr>
          <a:xfrm>
            <a:off x="3858682" y="1390841"/>
            <a:ext cx="1970617" cy="4811024"/>
          </a:xfrm>
          <a:prstGeom prst="rect">
            <a:avLst/>
          </a:prstGeom>
          <a:solidFill>
            <a:schemeClr val="accent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2863083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91024"/>
            <a:ext cx="10515600" cy="1748939"/>
          </a:xfrm>
        </p:spPr>
        <p:txBody>
          <a:bodyPr/>
          <a:lstStyle/>
          <a:p>
            <a:pPr algn="ctr"/>
            <a:r>
              <a:rPr lang="en-GB" b="1" dirty="0"/>
              <a:t>How can they best learn the words?</a:t>
            </a:r>
          </a:p>
        </p:txBody>
      </p:sp>
    </p:spTree>
    <p:extLst>
      <p:ext uri="{BB962C8B-B14F-4D97-AF65-F5344CB8AC3E}">
        <p14:creationId xmlns:p14="http://schemas.microsoft.com/office/powerpoint/2010/main" val="14333527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4334" y="1918464"/>
            <a:ext cx="7886700" cy="4351338"/>
          </a:xfrm>
        </p:spPr>
        <p:txBody>
          <a:bodyPr/>
          <a:lstStyle/>
          <a:p>
            <a:r>
              <a:rPr lang="en-GB" dirty="0"/>
              <a:t>Learning new words (breadth)</a:t>
            </a:r>
          </a:p>
          <a:p>
            <a:r>
              <a:rPr lang="en-GB" dirty="0"/>
              <a:t>Consolidating and extending word knowledge (depth)</a:t>
            </a:r>
          </a:p>
          <a:p>
            <a:r>
              <a:rPr lang="en-GB" dirty="0"/>
              <a:t>Using words more quickly (automaticity/fluency)</a:t>
            </a:r>
          </a:p>
        </p:txBody>
      </p:sp>
      <p:sp>
        <p:nvSpPr>
          <p:cNvPr id="4" name="Rounded Rectangular Callout 3"/>
          <p:cNvSpPr/>
          <p:nvPr/>
        </p:nvSpPr>
        <p:spPr>
          <a:xfrm>
            <a:off x="7625577" y="1508975"/>
            <a:ext cx="4000365" cy="3271212"/>
          </a:xfrm>
          <a:prstGeom prst="wedgeRoundRectCallout">
            <a:avLst>
              <a:gd name="adj1" fmla="val 49018"/>
              <a:gd name="adj2" fmla="val 74576"/>
              <a:gd name="adj3" fmla="val 16667"/>
            </a:avLst>
          </a:prstGeom>
          <a:solidFill>
            <a:schemeClr val="bg1">
              <a:alpha val="5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‘Most vocabulary tasks focus their attention almost solely on introducing the meaning of new words.’</a:t>
            </a:r>
            <a:b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(Schmitt, 2008:343)</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 name="Rectangle 4"/>
          <p:cNvSpPr/>
          <p:nvPr/>
        </p:nvSpPr>
        <p:spPr>
          <a:xfrm>
            <a:off x="615955" y="4370698"/>
            <a:ext cx="750345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Different tasks are needed to develop these different aspects. (Schmitt, 2008)</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96863"/>
            <a:ext cx="2512089" cy="867128"/>
          </a:xfrm>
          <a:prstGeom prst="rect">
            <a:avLst/>
          </a:prstGeom>
        </p:spPr>
      </p:pic>
      <p:sp>
        <p:nvSpPr>
          <p:cNvPr id="7" name="TextBox 6"/>
          <p:cNvSpPr txBox="1"/>
          <p:nvPr/>
        </p:nvSpPr>
        <p:spPr>
          <a:xfrm>
            <a:off x="180070" y="268853"/>
            <a:ext cx="184969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How?</a:t>
            </a:r>
          </a:p>
        </p:txBody>
      </p:sp>
    </p:spTree>
    <p:extLst>
      <p:ext uri="{BB962C8B-B14F-4D97-AF65-F5344CB8AC3E}">
        <p14:creationId xmlns:p14="http://schemas.microsoft.com/office/powerpoint/2010/main" val="19453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8681" y="1393958"/>
            <a:ext cx="11354638" cy="4351338"/>
          </a:xfrm>
        </p:spPr>
        <p:txBody>
          <a:bodyPr>
            <a:normAutofit/>
          </a:bodyPr>
          <a:lstStyle/>
          <a:p>
            <a:pPr>
              <a:buFont typeface="Wingdings" panose="05000000000000000000" pitchFamily="2" charset="2"/>
              <a:buChar char="§"/>
            </a:pPr>
            <a:r>
              <a:rPr lang="en-GB" dirty="0"/>
              <a:t>L1 translation can be efficient for establishing form-meaning link initially. </a:t>
            </a:r>
          </a:p>
          <a:p>
            <a:pPr marL="0" indent="0">
              <a:buNone/>
            </a:pPr>
            <a:endParaRPr lang="en-GB" sz="900" dirty="0"/>
          </a:p>
          <a:p>
            <a:pPr marL="514350" indent="-514350">
              <a:buFont typeface="+mj-lt"/>
              <a:buAutoNum type="arabicPeriod"/>
            </a:pPr>
            <a:endParaRPr lang="en-GB" dirty="0"/>
          </a:p>
          <a:p>
            <a:pPr>
              <a:buFont typeface="Wingdings" panose="05000000000000000000" pitchFamily="2" charset="2"/>
              <a:buChar char="§"/>
            </a:pPr>
            <a:r>
              <a:rPr lang="en-GB" dirty="0"/>
              <a:t>Seeing and hearing words in context then becomes important to develop depth of knowledge (collocation, shades of meaning, etc.).</a:t>
            </a:r>
          </a:p>
          <a:p>
            <a:pPr>
              <a:buFont typeface="Wingdings" panose="05000000000000000000" pitchFamily="2" charset="2"/>
              <a:buChar char="§"/>
            </a:pPr>
            <a:r>
              <a:rPr lang="en-GB" dirty="0"/>
              <a:t>Multiple exposures and use are important to consolidate knowledge and develop fluency, anywhere between 5 – 20 encounters. (Nation, 2001:81)</a:t>
            </a:r>
          </a:p>
          <a:p>
            <a:pPr marL="514350" indent="-514350">
              <a:buFont typeface="+mj-lt"/>
              <a:buAutoNum type="arabicPeriod"/>
            </a:pPr>
            <a:endParaRPr lang="en-GB" dirty="0"/>
          </a:p>
          <a:p>
            <a:pPr marL="514350" indent="-514350">
              <a:buFont typeface="+mj-lt"/>
              <a:buAutoNum type="arabicPeriod"/>
            </a:pPr>
            <a:endParaRPr lang="en-GB" dirty="0"/>
          </a:p>
        </p:txBody>
      </p:sp>
      <p:sp>
        <p:nvSpPr>
          <p:cNvPr id="4" name="TextBox 3"/>
          <p:cNvSpPr txBox="1"/>
          <p:nvPr/>
        </p:nvSpPr>
        <p:spPr>
          <a:xfrm>
            <a:off x="924448" y="2308642"/>
            <a:ext cx="1119386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This could be done at home, even in advance of a lesson (‘flipped learning’) and mediated by technology (e.g. </a:t>
            </a:r>
            <a:r>
              <a:rPr kumimoji="0" lang="en-GB" sz="1600" b="0" i="1" u="none" strike="noStrike" kern="1200" cap="none" spc="0" normalizeH="0" baseline="0" noProof="0" dirty="0" err="1">
                <a:ln>
                  <a:noFill/>
                </a:ln>
                <a:solidFill>
                  <a:srgbClr val="FF6600"/>
                </a:solidFill>
                <a:effectLst/>
                <a:uLnTx/>
                <a:uFillTx/>
                <a:latin typeface="Century Gothic" panose="020B0502020202020204" pitchFamily="34" charset="0"/>
                <a:ea typeface="+mn-ea"/>
                <a:cs typeface="+mn-cs"/>
              </a:rPr>
              <a:t>Memrise</a:t>
            </a:r>
            <a:r>
              <a:rPr kumimoji="0" lang="en-GB" sz="1600" b="0" i="1"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 Quizlet)</a:t>
            </a:r>
          </a:p>
        </p:txBody>
      </p:sp>
      <p:sp>
        <p:nvSpPr>
          <p:cNvPr id="5" name="TextBox 4"/>
          <p:cNvSpPr txBox="1"/>
          <p:nvPr/>
        </p:nvSpPr>
        <p:spPr>
          <a:xfrm>
            <a:off x="931147" y="5591456"/>
            <a:ext cx="108421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For high-frequency words, spontaneous target language interaction and ‘reading for interest’ may help with this.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2512089" cy="867128"/>
          </a:xfrm>
          <a:prstGeom prst="rect">
            <a:avLst/>
          </a:prstGeom>
        </p:spPr>
      </p:pic>
      <p:sp>
        <p:nvSpPr>
          <p:cNvPr id="8" name="TextBox 7"/>
          <p:cNvSpPr txBox="1"/>
          <p:nvPr/>
        </p:nvSpPr>
        <p:spPr>
          <a:xfrm>
            <a:off x="180070" y="268853"/>
            <a:ext cx="184969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How?</a:t>
            </a:r>
          </a:p>
        </p:txBody>
      </p:sp>
    </p:spTree>
    <p:extLst>
      <p:ext uri="{BB962C8B-B14F-4D97-AF65-F5344CB8AC3E}">
        <p14:creationId xmlns:p14="http://schemas.microsoft.com/office/powerpoint/2010/main" val="2662608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8" name="Table 4">
            <a:extLst>
              <a:ext uri="{FF2B5EF4-FFF2-40B4-BE49-F238E27FC236}">
                <a16:creationId xmlns:a16="http://schemas.microsoft.com/office/drawing/2014/main" id="{3DA90001-3266-1741-8990-11CD53E84497}"/>
              </a:ext>
            </a:extLst>
          </p:cNvPr>
          <p:cNvGraphicFramePr>
            <a:graphicFrameLocks noGrp="1"/>
          </p:cNvGraphicFramePr>
          <p:nvPr/>
        </p:nvGraphicFramePr>
        <p:xfrm>
          <a:off x="5026118" y="3138303"/>
          <a:ext cx="6965760" cy="3024000"/>
        </p:xfrm>
        <a:graphic>
          <a:graphicData uri="http://schemas.openxmlformats.org/drawingml/2006/table">
            <a:tbl>
              <a:tblPr firstRow="1" bandRow="1">
                <a:tableStyleId>{5940675A-B579-460E-94D1-54222C63F5DA}</a:tableStyleId>
              </a:tblPr>
              <a:tblGrid>
                <a:gridCol w="504000">
                  <a:extLst>
                    <a:ext uri="{9D8B030D-6E8A-4147-A177-3AD203B41FA5}">
                      <a16:colId xmlns:a16="http://schemas.microsoft.com/office/drawing/2014/main" val="2420299527"/>
                    </a:ext>
                  </a:extLst>
                </a:gridCol>
                <a:gridCol w="2973705">
                  <a:extLst>
                    <a:ext uri="{9D8B030D-6E8A-4147-A177-3AD203B41FA5}">
                      <a16:colId xmlns:a16="http://schemas.microsoft.com/office/drawing/2014/main" val="3336444142"/>
                    </a:ext>
                  </a:extLst>
                </a:gridCol>
                <a:gridCol w="3488055">
                  <a:extLst>
                    <a:ext uri="{9D8B030D-6E8A-4147-A177-3AD203B41FA5}">
                      <a16:colId xmlns:a16="http://schemas.microsoft.com/office/drawing/2014/main" val="1229394900"/>
                    </a:ext>
                  </a:extLst>
                </a:gridCol>
              </a:tblGrid>
              <a:tr h="504000">
                <a:tc>
                  <a:txBody>
                    <a:bodyPr/>
                    <a:lstStyle/>
                    <a:p>
                      <a:endParaRPr lang="en-US"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1" dirty="0" err="1">
                          <a:solidFill>
                            <a:srgbClr val="115076"/>
                          </a:solidFill>
                          <a:latin typeface="Century Gothic" panose="020B0502020202020204" pitchFamily="34" charset="0"/>
                        </a:rPr>
                        <a:t>en</a:t>
                      </a:r>
                      <a:r>
                        <a:rPr lang="en-US" sz="2400" b="1" dirty="0">
                          <a:solidFill>
                            <a:srgbClr val="115076"/>
                          </a:solidFill>
                          <a:latin typeface="Century Gothic" panose="020B0502020202020204" pitchFamily="34" charset="0"/>
                        </a:rPr>
                        <a:t> </a:t>
                      </a:r>
                      <a:r>
                        <a:rPr lang="en-US" sz="2400" b="1" dirty="0" err="1">
                          <a:solidFill>
                            <a:srgbClr val="115076"/>
                          </a:solidFill>
                          <a:latin typeface="Century Gothic" panose="020B0502020202020204" pitchFamily="34" charset="0"/>
                        </a:rPr>
                        <a:t>français</a:t>
                      </a:r>
                      <a:endParaRPr lang="en-US" sz="2400" b="1" dirty="0">
                        <a:solidFill>
                          <a:srgbClr val="115076"/>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1" dirty="0" err="1">
                          <a:solidFill>
                            <a:srgbClr val="115076"/>
                          </a:solidFill>
                          <a:latin typeface="Century Gothic" panose="020B0502020202020204" pitchFamily="34" charset="0"/>
                        </a:rPr>
                        <a:t>en</a:t>
                      </a:r>
                      <a:r>
                        <a:rPr lang="en-US" sz="2400" b="1" dirty="0">
                          <a:solidFill>
                            <a:srgbClr val="115076"/>
                          </a:solidFill>
                          <a:latin typeface="Century Gothic" panose="020B0502020202020204" pitchFamily="34" charset="0"/>
                        </a:rPr>
                        <a:t> </a:t>
                      </a:r>
                      <a:r>
                        <a:rPr lang="en-US" sz="2400" b="1" dirty="0" err="1">
                          <a:solidFill>
                            <a:srgbClr val="115076"/>
                          </a:solidFill>
                          <a:latin typeface="Century Gothic" panose="020B0502020202020204" pitchFamily="34" charset="0"/>
                        </a:rPr>
                        <a:t>anglais</a:t>
                      </a:r>
                      <a:endParaRPr lang="en-US" sz="2400" b="1" dirty="0">
                        <a:solidFill>
                          <a:srgbClr val="115076"/>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153417299"/>
                  </a:ext>
                </a:extLst>
              </a:tr>
              <a:tr h="504000">
                <a:tc>
                  <a:txBody>
                    <a:bodyPr/>
                    <a:lstStyle/>
                    <a:p>
                      <a:endParaRPr lang="en-US"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400" b="0" i="0" u="none" strike="noStrike" dirty="0">
                          <a:solidFill>
                            <a:srgbClr val="115076"/>
                          </a:solidFill>
                          <a:effectLst/>
                          <a:latin typeface="Century Gothic" panose="020B0502020202020204" pitchFamily="34" charset="0"/>
                        </a:rPr>
                        <a:t>la </a:t>
                      </a:r>
                      <a:r>
                        <a:rPr lang="en-GB" sz="2400" b="0" i="0" u="none" strike="noStrike" dirty="0" err="1">
                          <a:solidFill>
                            <a:srgbClr val="115076"/>
                          </a:solidFill>
                          <a:effectLst/>
                          <a:latin typeface="Century Gothic" panose="020B0502020202020204" pitchFamily="34" charset="0"/>
                        </a:rPr>
                        <a:t>mer</a:t>
                      </a:r>
                      <a:endParaRPr lang="en-GB" sz="2400" b="0" i="0" u="none" strike="noStrike" dirty="0">
                        <a:solidFill>
                          <a:srgbClr val="115076"/>
                        </a:solidFill>
                        <a:effectLst/>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400" b="0" i="0" u="none" strike="noStrike" dirty="0">
                          <a:solidFill>
                            <a:srgbClr val="115076"/>
                          </a:solidFill>
                          <a:effectLst/>
                          <a:latin typeface="Century Gothic" panose="020B0502020202020204" pitchFamily="34" charset="0"/>
                        </a:rPr>
                        <a:t>sea</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950863401"/>
                  </a:ext>
                </a:extLst>
              </a:tr>
              <a:tr h="504000">
                <a:tc>
                  <a:txBody>
                    <a:bodyPr/>
                    <a:lstStyle/>
                    <a:p>
                      <a:endParaRPr lang="en-US"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400" b="0" i="0" u="none" strike="noStrike" dirty="0">
                          <a:solidFill>
                            <a:srgbClr val="115076"/>
                          </a:solidFill>
                          <a:effectLst/>
                          <a:latin typeface="Century Gothic" panose="020B0502020202020204" pitchFamily="34" charset="0"/>
                        </a:rPr>
                        <a:t>le prix</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400" b="0" i="0" u="none" strike="noStrike" dirty="0">
                          <a:solidFill>
                            <a:srgbClr val="115076"/>
                          </a:solidFill>
                          <a:effectLst/>
                          <a:latin typeface="Century Gothic" panose="020B0502020202020204" pitchFamily="34" charset="0"/>
                        </a:rPr>
                        <a:t>price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961091583"/>
                  </a:ext>
                </a:extLst>
              </a:tr>
              <a:tr h="504000">
                <a:tc>
                  <a:txBody>
                    <a:bodyPr/>
                    <a:lstStyle/>
                    <a:p>
                      <a:endParaRPr lang="en-US"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400" b="0" i="0" u="none" strike="noStrike" dirty="0">
                          <a:solidFill>
                            <a:srgbClr val="115076"/>
                          </a:solidFill>
                          <a:effectLst/>
                          <a:latin typeface="Century Gothic" panose="020B0502020202020204" pitchFamily="34" charset="0"/>
                        </a:rPr>
                        <a:t>la reconnaissance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400" b="0" i="0" u="none" strike="noStrike" dirty="0">
                          <a:solidFill>
                            <a:srgbClr val="115076"/>
                          </a:solidFill>
                          <a:effectLst/>
                          <a:latin typeface="Century Gothic" panose="020B0502020202020204" pitchFamily="34" charset="0"/>
                        </a:rPr>
                        <a:t>recognition</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502772888"/>
                  </a:ext>
                </a:extLst>
              </a:tr>
              <a:tr h="504000">
                <a:tc>
                  <a:txBody>
                    <a:bodyPr/>
                    <a:lstStyle/>
                    <a:p>
                      <a:endParaRPr lang="en-US"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400" b="0" i="0" u="none" strike="noStrike" dirty="0">
                          <a:solidFill>
                            <a:srgbClr val="115076"/>
                          </a:solidFill>
                          <a:effectLst/>
                          <a:latin typeface="Century Gothic" panose="020B0502020202020204" pitchFamily="34" charset="0"/>
                        </a:rPr>
                        <a:t>le </a:t>
                      </a:r>
                      <a:r>
                        <a:rPr lang="en-GB" sz="2400" b="0" i="0" u="none" strike="noStrike" dirty="0" err="1">
                          <a:solidFill>
                            <a:srgbClr val="115076"/>
                          </a:solidFill>
                          <a:effectLst/>
                          <a:latin typeface="Century Gothic" panose="020B0502020202020204" pitchFamily="34" charset="0"/>
                        </a:rPr>
                        <a:t>sens</a:t>
                      </a:r>
                      <a:endParaRPr lang="en-GB" sz="2400" b="0" i="0" u="none" strike="noStrike" dirty="0">
                        <a:solidFill>
                          <a:srgbClr val="115076"/>
                        </a:solidFill>
                        <a:effectLst/>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400" b="0" i="0" u="none" strike="noStrike" dirty="0">
                          <a:solidFill>
                            <a:srgbClr val="115076"/>
                          </a:solidFill>
                          <a:effectLst/>
                          <a:latin typeface="Century Gothic" panose="020B0502020202020204" pitchFamily="34" charset="0"/>
                        </a:rPr>
                        <a:t>sense, meaning</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553355770"/>
                  </a:ext>
                </a:extLst>
              </a:tr>
              <a:tr h="504000">
                <a:tc>
                  <a:txBody>
                    <a:bodyPr/>
                    <a:lstStyle/>
                    <a:p>
                      <a:endParaRPr lang="en-US"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400" b="0" i="0" u="none" strike="noStrike" dirty="0" err="1">
                          <a:solidFill>
                            <a:srgbClr val="115076"/>
                          </a:solidFill>
                          <a:effectLst/>
                          <a:latin typeface="Century Gothic" panose="020B0502020202020204" pitchFamily="34" charset="0"/>
                        </a:rPr>
                        <a:t>tellement</a:t>
                      </a:r>
                      <a:endParaRPr lang="en-GB" sz="2400" b="0" i="0" u="none" strike="noStrike" dirty="0">
                        <a:solidFill>
                          <a:srgbClr val="115076"/>
                        </a:solidFill>
                        <a:effectLst/>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400" b="0" i="0" u="none" strike="noStrike" dirty="0">
                          <a:solidFill>
                            <a:srgbClr val="115076"/>
                          </a:solidFill>
                          <a:effectLst/>
                          <a:latin typeface="Century Gothic" panose="020B0502020202020204" pitchFamily="34" charset="0"/>
                        </a:rPr>
                        <a:t>so much, so many</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271861111"/>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graphicFrame>
        <p:nvGraphicFramePr>
          <p:cNvPr id="2" name="Table 4">
            <a:extLst>
              <a:ext uri="{FF2B5EF4-FFF2-40B4-BE49-F238E27FC236}">
                <a16:creationId xmlns:a16="http://schemas.microsoft.com/office/drawing/2014/main" id="{5C726089-46E6-004D-BE58-AF1C9C4E9CD2}"/>
              </a:ext>
            </a:extLst>
          </p:cNvPr>
          <p:cNvGraphicFramePr>
            <a:graphicFrameLocks noGrp="1"/>
          </p:cNvGraphicFramePr>
          <p:nvPr/>
        </p:nvGraphicFramePr>
        <p:xfrm>
          <a:off x="342000" y="1927780"/>
          <a:ext cx="4455616" cy="3024000"/>
        </p:xfrm>
        <a:graphic>
          <a:graphicData uri="http://schemas.openxmlformats.org/drawingml/2006/table">
            <a:tbl>
              <a:tblPr firstRow="1" bandRow="1">
                <a:tableStyleId>{5940675A-B579-460E-94D1-54222C63F5DA}</a:tableStyleId>
              </a:tblPr>
              <a:tblGrid>
                <a:gridCol w="504000">
                  <a:extLst>
                    <a:ext uri="{9D8B030D-6E8A-4147-A177-3AD203B41FA5}">
                      <a16:colId xmlns:a16="http://schemas.microsoft.com/office/drawing/2014/main" val="2420299527"/>
                    </a:ext>
                  </a:extLst>
                </a:gridCol>
                <a:gridCol w="1954530">
                  <a:extLst>
                    <a:ext uri="{9D8B030D-6E8A-4147-A177-3AD203B41FA5}">
                      <a16:colId xmlns:a16="http://schemas.microsoft.com/office/drawing/2014/main" val="3336444142"/>
                    </a:ext>
                  </a:extLst>
                </a:gridCol>
                <a:gridCol w="1997086">
                  <a:extLst>
                    <a:ext uri="{9D8B030D-6E8A-4147-A177-3AD203B41FA5}">
                      <a16:colId xmlns:a16="http://schemas.microsoft.com/office/drawing/2014/main" val="725238063"/>
                    </a:ext>
                  </a:extLst>
                </a:gridCol>
              </a:tblGrid>
              <a:tr h="504000">
                <a:tc>
                  <a:txBody>
                    <a:bodyPr/>
                    <a:lstStyle/>
                    <a:p>
                      <a:endParaRPr lang="en-US" b="1"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1" dirty="0" err="1">
                          <a:solidFill>
                            <a:srgbClr val="115076"/>
                          </a:solidFill>
                          <a:latin typeface="Century Gothic" panose="020B0502020202020204" pitchFamily="34" charset="0"/>
                        </a:rPr>
                        <a:t>en</a:t>
                      </a:r>
                      <a:r>
                        <a:rPr lang="en-US" sz="2400" b="1" dirty="0">
                          <a:solidFill>
                            <a:srgbClr val="115076"/>
                          </a:solidFill>
                          <a:latin typeface="Century Gothic" panose="020B0502020202020204" pitchFamily="34" charset="0"/>
                        </a:rPr>
                        <a:t> </a:t>
                      </a:r>
                      <a:r>
                        <a:rPr lang="en-US" sz="2400" b="1" dirty="0" err="1">
                          <a:solidFill>
                            <a:srgbClr val="115076"/>
                          </a:solidFill>
                          <a:latin typeface="Century Gothic" panose="020B0502020202020204" pitchFamily="34" charset="0"/>
                        </a:rPr>
                        <a:t>français</a:t>
                      </a:r>
                      <a:endParaRPr lang="en-US" sz="2400" b="1" dirty="0">
                        <a:solidFill>
                          <a:srgbClr val="115076"/>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1" dirty="0" err="1">
                          <a:solidFill>
                            <a:srgbClr val="115076"/>
                          </a:solidFill>
                          <a:latin typeface="Century Gothic" panose="020B0502020202020204" pitchFamily="34" charset="0"/>
                        </a:rPr>
                        <a:t>en</a:t>
                      </a:r>
                      <a:r>
                        <a:rPr lang="en-US" sz="2400" b="1" dirty="0">
                          <a:solidFill>
                            <a:srgbClr val="115076"/>
                          </a:solidFill>
                          <a:latin typeface="Century Gothic" panose="020B0502020202020204" pitchFamily="34" charset="0"/>
                        </a:rPr>
                        <a:t> </a:t>
                      </a:r>
                      <a:r>
                        <a:rPr lang="en-US" sz="2400" b="1" dirty="0" err="1">
                          <a:solidFill>
                            <a:srgbClr val="115076"/>
                          </a:solidFill>
                          <a:latin typeface="Century Gothic" panose="020B0502020202020204" pitchFamily="34" charset="0"/>
                        </a:rPr>
                        <a:t>anglais</a:t>
                      </a:r>
                      <a:endParaRPr lang="en-US" sz="2400" b="1" dirty="0">
                        <a:solidFill>
                          <a:srgbClr val="115076"/>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153417299"/>
                  </a:ext>
                </a:extLst>
              </a:tr>
              <a:tr h="504000">
                <a:tc>
                  <a:txBody>
                    <a:bodyPr/>
                    <a:lstStyle/>
                    <a:p>
                      <a:endParaRPr lang="en-US"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400" b="0" i="0" u="none" strike="noStrike" dirty="0">
                          <a:solidFill>
                            <a:srgbClr val="115076"/>
                          </a:solidFill>
                          <a:effectLst/>
                          <a:latin typeface="Century Gothic" panose="020B0502020202020204" pitchFamily="34" charset="0"/>
                        </a:rPr>
                        <a:t>blesser</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400" b="0" i="0" u="none" strike="noStrike" dirty="0">
                          <a:solidFill>
                            <a:srgbClr val="115076"/>
                          </a:solidFill>
                          <a:effectLst/>
                          <a:latin typeface="Century Gothic" panose="020B0502020202020204" pitchFamily="34" charset="0"/>
                        </a:rPr>
                        <a:t>to hurt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950863401"/>
                  </a:ext>
                </a:extLst>
              </a:tr>
              <a:tr h="504000">
                <a:tc>
                  <a:txBody>
                    <a:bodyPr/>
                    <a:lstStyle/>
                    <a:p>
                      <a:endParaRPr lang="en-US"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400" b="0" i="0" u="none" strike="noStrike" dirty="0" err="1">
                          <a:solidFill>
                            <a:srgbClr val="115076"/>
                          </a:solidFill>
                          <a:effectLst/>
                          <a:latin typeface="Century Gothic" panose="020B0502020202020204" pitchFamily="34" charset="0"/>
                        </a:rPr>
                        <a:t>jeter</a:t>
                      </a:r>
                      <a:endParaRPr lang="en-GB" sz="2400" b="0" i="0" u="none" strike="noStrike" dirty="0">
                        <a:solidFill>
                          <a:srgbClr val="115076"/>
                        </a:solidFill>
                        <a:effectLst/>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400" b="0" i="0" u="none" strike="noStrike" dirty="0">
                          <a:solidFill>
                            <a:srgbClr val="115076"/>
                          </a:solidFill>
                          <a:effectLst/>
                          <a:latin typeface="Century Gothic" panose="020B0502020202020204" pitchFamily="34" charset="0"/>
                        </a:rPr>
                        <a:t>to throw</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961091583"/>
                  </a:ext>
                </a:extLst>
              </a:tr>
              <a:tr h="504000">
                <a:tc>
                  <a:txBody>
                    <a:bodyPr/>
                    <a:lstStyle/>
                    <a:p>
                      <a:endParaRPr lang="en-US"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400" b="0" i="0" u="none" strike="noStrike" dirty="0" err="1">
                          <a:solidFill>
                            <a:srgbClr val="115076"/>
                          </a:solidFill>
                          <a:effectLst/>
                          <a:latin typeface="Century Gothic" panose="020B0502020202020204" pitchFamily="34" charset="0"/>
                        </a:rPr>
                        <a:t>laisser</a:t>
                      </a:r>
                      <a:endParaRPr lang="en-GB" sz="2400" b="0" i="0" u="none" strike="noStrike" dirty="0">
                        <a:solidFill>
                          <a:srgbClr val="115076"/>
                        </a:solidFill>
                        <a:effectLst/>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400" b="0" i="0" u="none" strike="noStrike" dirty="0">
                          <a:solidFill>
                            <a:srgbClr val="115076"/>
                          </a:solidFill>
                          <a:effectLst/>
                          <a:latin typeface="Century Gothic" panose="020B0502020202020204" pitchFamily="34" charset="0"/>
                        </a:rPr>
                        <a:t>to leave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502772888"/>
                  </a:ext>
                </a:extLst>
              </a:tr>
              <a:tr h="504000">
                <a:tc>
                  <a:txBody>
                    <a:bodyPr/>
                    <a:lstStyle/>
                    <a:p>
                      <a:endParaRPr lang="en-US"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400" b="0" i="0" u="none" strike="noStrike" dirty="0" err="1">
                          <a:solidFill>
                            <a:srgbClr val="115076"/>
                          </a:solidFill>
                          <a:effectLst/>
                          <a:latin typeface="Century Gothic" panose="020B0502020202020204" pitchFamily="34" charset="0"/>
                        </a:rPr>
                        <a:t>l'amour</a:t>
                      </a:r>
                      <a:r>
                        <a:rPr lang="en-GB" sz="2400" b="0" i="0" u="none" strike="noStrike" dirty="0">
                          <a:solidFill>
                            <a:srgbClr val="115076"/>
                          </a:solidFill>
                          <a:effectLst/>
                          <a:latin typeface="Century Gothic" panose="020B0502020202020204" pitchFamily="34" charset="0"/>
                        </a:rPr>
                        <a:t> (m)</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400" b="0" i="0" u="none" strike="noStrike" dirty="0">
                          <a:solidFill>
                            <a:srgbClr val="115076"/>
                          </a:solidFill>
                          <a:effectLst/>
                          <a:latin typeface="Century Gothic" panose="020B0502020202020204" pitchFamily="34" charset="0"/>
                        </a:rPr>
                        <a:t>love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553355770"/>
                  </a:ext>
                </a:extLst>
              </a:tr>
              <a:tr h="504000">
                <a:tc>
                  <a:txBody>
                    <a:bodyPr/>
                    <a:lstStyle/>
                    <a:p>
                      <a:endParaRPr lang="en-US"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400" b="0" i="0" u="none" strike="noStrike" dirty="0" err="1">
                          <a:solidFill>
                            <a:srgbClr val="115076"/>
                          </a:solidFill>
                          <a:effectLst/>
                          <a:latin typeface="Century Gothic" panose="020B0502020202020204" pitchFamily="34" charset="0"/>
                        </a:rPr>
                        <a:t>l'envie</a:t>
                      </a:r>
                      <a:r>
                        <a:rPr lang="en-GB" sz="2400" b="0" i="0" u="none" strike="noStrike" dirty="0">
                          <a:solidFill>
                            <a:srgbClr val="115076"/>
                          </a:solidFill>
                          <a:effectLst/>
                          <a:latin typeface="Century Gothic" panose="020B0502020202020204" pitchFamily="34" charset="0"/>
                        </a:rPr>
                        <a:t> (f)</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400" b="0" i="0" u="none" strike="noStrike" dirty="0">
                          <a:solidFill>
                            <a:srgbClr val="115076"/>
                          </a:solidFill>
                          <a:effectLst/>
                          <a:latin typeface="Century Gothic" panose="020B0502020202020204" pitchFamily="34" charset="0"/>
                        </a:rPr>
                        <a:t>desire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271861111"/>
                  </a:ext>
                </a:extLst>
              </a:tr>
            </a:tbl>
          </a:graphicData>
        </a:graphic>
      </p:graphicFrame>
      <p:sp>
        <p:nvSpPr>
          <p:cNvPr id="10" name="Action Button: Custom 16">
            <a:hlinkClick r:id="" action="ppaction://noaction" highlightClick="1">
              <a:snd r:embed="rId4" name="1 blesser.wav"/>
            </a:hlinkClick>
            <a:extLst>
              <a:ext uri="{FF2B5EF4-FFF2-40B4-BE49-F238E27FC236}">
                <a16:creationId xmlns:a16="http://schemas.microsoft.com/office/drawing/2014/main" id="{E6C09A3D-F2D6-E041-BE05-4368441CCF0E}"/>
              </a:ext>
            </a:extLst>
          </p:cNvPr>
          <p:cNvSpPr/>
          <p:nvPr/>
        </p:nvSpPr>
        <p:spPr>
          <a:xfrm>
            <a:off x="392400" y="247575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1" name="Action Button: Custom 16">
            <a:hlinkClick r:id="" action="ppaction://noaction" highlightClick="1">
              <a:snd r:embed="rId5" name="2 jeter.wav"/>
            </a:hlinkClick>
            <a:extLst>
              <a:ext uri="{FF2B5EF4-FFF2-40B4-BE49-F238E27FC236}">
                <a16:creationId xmlns:a16="http://schemas.microsoft.com/office/drawing/2014/main" id="{2017F29C-68DB-4C41-8AE4-04759AD6F966}"/>
              </a:ext>
            </a:extLst>
          </p:cNvPr>
          <p:cNvSpPr/>
          <p:nvPr/>
        </p:nvSpPr>
        <p:spPr>
          <a:xfrm>
            <a:off x="392400" y="298371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2" name="Action Button: Custom 16">
            <a:hlinkClick r:id="" action="ppaction://noaction" highlightClick="1">
              <a:snd r:embed="rId6" name="3 laisser.wav"/>
            </a:hlinkClick>
            <a:extLst>
              <a:ext uri="{FF2B5EF4-FFF2-40B4-BE49-F238E27FC236}">
                <a16:creationId xmlns:a16="http://schemas.microsoft.com/office/drawing/2014/main" id="{977095EF-08F7-BB41-AC28-D60B295E13DF}"/>
              </a:ext>
            </a:extLst>
          </p:cNvPr>
          <p:cNvSpPr/>
          <p:nvPr/>
        </p:nvSpPr>
        <p:spPr>
          <a:xfrm>
            <a:off x="392400" y="348669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3" name="Action Button: Custom 16">
            <a:hlinkClick r:id="" action="ppaction://noaction" highlightClick="1">
              <a:snd r:embed="rId7" name="4 l'amour.wav"/>
            </a:hlinkClick>
            <a:extLst>
              <a:ext uri="{FF2B5EF4-FFF2-40B4-BE49-F238E27FC236}">
                <a16:creationId xmlns:a16="http://schemas.microsoft.com/office/drawing/2014/main" id="{9C3EDD74-E38B-F949-9AA0-368453DE85B6}"/>
              </a:ext>
            </a:extLst>
          </p:cNvPr>
          <p:cNvSpPr/>
          <p:nvPr/>
        </p:nvSpPr>
        <p:spPr>
          <a:xfrm>
            <a:off x="392400" y="398966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4" name="Action Button: Custom 16">
            <a:hlinkClick r:id="" action="ppaction://noaction" highlightClick="1">
              <a:snd r:embed="rId8" name="5 l'envie.wav"/>
            </a:hlinkClick>
            <a:extLst>
              <a:ext uri="{FF2B5EF4-FFF2-40B4-BE49-F238E27FC236}">
                <a16:creationId xmlns:a16="http://schemas.microsoft.com/office/drawing/2014/main" id="{96806072-86CC-274C-8D6F-458B09FFCCA4}"/>
              </a:ext>
            </a:extLst>
          </p:cNvPr>
          <p:cNvSpPr/>
          <p:nvPr/>
        </p:nvSpPr>
        <p:spPr>
          <a:xfrm>
            <a:off x="392400" y="449264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5" name="Action Button: Custom 16">
            <a:hlinkClick r:id="" action="ppaction://noaction" highlightClick="1">
              <a:snd r:embed="rId9" name="6 la mer.wav"/>
            </a:hlinkClick>
            <a:extLst>
              <a:ext uri="{FF2B5EF4-FFF2-40B4-BE49-F238E27FC236}">
                <a16:creationId xmlns:a16="http://schemas.microsoft.com/office/drawing/2014/main" id="{99FFA32D-F914-424A-AFB3-5D4C021E4E1C}"/>
              </a:ext>
            </a:extLst>
          </p:cNvPr>
          <p:cNvSpPr/>
          <p:nvPr/>
        </p:nvSpPr>
        <p:spPr>
          <a:xfrm>
            <a:off x="5079127" y="367814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0" name="Action Button: Custom 16">
            <a:hlinkClick r:id="" action="ppaction://noaction" highlightClick="1">
              <a:snd r:embed="rId10" name="8 le prix.wav"/>
            </a:hlinkClick>
            <a:extLst>
              <a:ext uri="{FF2B5EF4-FFF2-40B4-BE49-F238E27FC236}">
                <a16:creationId xmlns:a16="http://schemas.microsoft.com/office/drawing/2014/main" id="{8B8E1863-49E2-CE42-8E82-6628E043CFBE}"/>
              </a:ext>
            </a:extLst>
          </p:cNvPr>
          <p:cNvSpPr/>
          <p:nvPr/>
        </p:nvSpPr>
        <p:spPr>
          <a:xfrm>
            <a:off x="5079473" y="419266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1" name="Action Button: Custom 16">
            <a:hlinkClick r:id="" action="ppaction://noaction" highlightClick="1">
              <a:snd r:embed="rId11" name="9 la reconnaissance.wav"/>
            </a:hlinkClick>
            <a:extLst>
              <a:ext uri="{FF2B5EF4-FFF2-40B4-BE49-F238E27FC236}">
                <a16:creationId xmlns:a16="http://schemas.microsoft.com/office/drawing/2014/main" id="{63BE0801-C9E5-4B40-9197-07093CD3C133}"/>
              </a:ext>
            </a:extLst>
          </p:cNvPr>
          <p:cNvSpPr/>
          <p:nvPr/>
        </p:nvSpPr>
        <p:spPr>
          <a:xfrm>
            <a:off x="5079473" y="469563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22" name="Action Button: Custom 16">
            <a:hlinkClick r:id="" action="ppaction://noaction" highlightClick="1">
              <a:snd r:embed="rId12" name="10 le sens.wav"/>
            </a:hlinkClick>
            <a:extLst>
              <a:ext uri="{FF2B5EF4-FFF2-40B4-BE49-F238E27FC236}">
                <a16:creationId xmlns:a16="http://schemas.microsoft.com/office/drawing/2014/main" id="{E010E8CA-912A-704A-BBD7-0FDDB30E3746}"/>
              </a:ext>
            </a:extLst>
          </p:cNvPr>
          <p:cNvSpPr/>
          <p:nvPr/>
        </p:nvSpPr>
        <p:spPr>
          <a:xfrm>
            <a:off x="5079473" y="519860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23" name="Action Button: Custom 16">
            <a:hlinkClick r:id="" action="ppaction://noaction" highlightClick="1">
              <a:snd r:embed="rId13" name="11 tellement.wav"/>
            </a:hlinkClick>
            <a:extLst>
              <a:ext uri="{FF2B5EF4-FFF2-40B4-BE49-F238E27FC236}">
                <a16:creationId xmlns:a16="http://schemas.microsoft.com/office/drawing/2014/main" id="{BC6AAA5C-AFA4-7F4B-8BDF-7476AB2B261B}"/>
              </a:ext>
            </a:extLst>
          </p:cNvPr>
          <p:cNvSpPr/>
          <p:nvPr/>
        </p:nvSpPr>
        <p:spPr>
          <a:xfrm>
            <a:off x="5079473" y="570158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3" name="Rectangle 2">
            <a:extLst>
              <a:ext uri="{FF2B5EF4-FFF2-40B4-BE49-F238E27FC236}">
                <a16:creationId xmlns:a16="http://schemas.microsoft.com/office/drawing/2014/main" id="{B8FBFE20-6E78-2247-98C3-93B1C07F127C}"/>
              </a:ext>
            </a:extLst>
          </p:cNvPr>
          <p:cNvSpPr/>
          <p:nvPr/>
        </p:nvSpPr>
        <p:spPr>
          <a:xfrm>
            <a:off x="901717" y="2472804"/>
            <a:ext cx="1836000" cy="39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 name="Rectangle 23">
            <a:extLst>
              <a:ext uri="{FF2B5EF4-FFF2-40B4-BE49-F238E27FC236}">
                <a16:creationId xmlns:a16="http://schemas.microsoft.com/office/drawing/2014/main" id="{9517E9E6-609D-2141-A825-9AF09D49B18D}"/>
              </a:ext>
            </a:extLst>
          </p:cNvPr>
          <p:cNvSpPr/>
          <p:nvPr/>
        </p:nvSpPr>
        <p:spPr>
          <a:xfrm>
            <a:off x="901717" y="2980772"/>
            <a:ext cx="1836000" cy="39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 name="Rectangle 24">
            <a:extLst>
              <a:ext uri="{FF2B5EF4-FFF2-40B4-BE49-F238E27FC236}">
                <a16:creationId xmlns:a16="http://schemas.microsoft.com/office/drawing/2014/main" id="{13F1CB12-A920-C846-AF7C-201495FB92AE}"/>
              </a:ext>
            </a:extLst>
          </p:cNvPr>
          <p:cNvSpPr/>
          <p:nvPr/>
        </p:nvSpPr>
        <p:spPr>
          <a:xfrm>
            <a:off x="901717" y="3483746"/>
            <a:ext cx="1836000" cy="39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65920CFA-E9D3-8745-97E4-C7DC022668F5}"/>
              </a:ext>
            </a:extLst>
          </p:cNvPr>
          <p:cNvSpPr/>
          <p:nvPr/>
        </p:nvSpPr>
        <p:spPr>
          <a:xfrm>
            <a:off x="901717" y="3986720"/>
            <a:ext cx="1836000" cy="39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7" name="Rectangle 26">
            <a:extLst>
              <a:ext uri="{FF2B5EF4-FFF2-40B4-BE49-F238E27FC236}">
                <a16:creationId xmlns:a16="http://schemas.microsoft.com/office/drawing/2014/main" id="{47384046-B3BD-514F-AB89-D1F52E79A978}"/>
              </a:ext>
            </a:extLst>
          </p:cNvPr>
          <p:cNvSpPr/>
          <p:nvPr/>
        </p:nvSpPr>
        <p:spPr>
          <a:xfrm>
            <a:off x="901717" y="4489694"/>
            <a:ext cx="1836000" cy="39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 name="Rectangle 28">
            <a:extLst>
              <a:ext uri="{FF2B5EF4-FFF2-40B4-BE49-F238E27FC236}">
                <a16:creationId xmlns:a16="http://schemas.microsoft.com/office/drawing/2014/main" id="{F126B41F-A923-084C-831E-70296B7A01A3}"/>
              </a:ext>
            </a:extLst>
          </p:cNvPr>
          <p:cNvSpPr/>
          <p:nvPr/>
        </p:nvSpPr>
        <p:spPr>
          <a:xfrm>
            <a:off x="5544499" y="3690101"/>
            <a:ext cx="2039258" cy="3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0" name="Rectangle 29">
            <a:extLst>
              <a:ext uri="{FF2B5EF4-FFF2-40B4-BE49-F238E27FC236}">
                <a16:creationId xmlns:a16="http://schemas.microsoft.com/office/drawing/2014/main" id="{09E58413-F342-124B-9D4C-85D92C1451B6}"/>
              </a:ext>
            </a:extLst>
          </p:cNvPr>
          <p:cNvSpPr/>
          <p:nvPr/>
        </p:nvSpPr>
        <p:spPr>
          <a:xfrm>
            <a:off x="5621350" y="4187914"/>
            <a:ext cx="2039258" cy="3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1" name="Rectangle 30">
            <a:extLst>
              <a:ext uri="{FF2B5EF4-FFF2-40B4-BE49-F238E27FC236}">
                <a16:creationId xmlns:a16="http://schemas.microsoft.com/office/drawing/2014/main" id="{1C56B015-29CD-D943-BC60-2886D47176F6}"/>
              </a:ext>
            </a:extLst>
          </p:cNvPr>
          <p:cNvSpPr/>
          <p:nvPr/>
        </p:nvSpPr>
        <p:spPr>
          <a:xfrm>
            <a:off x="5621350" y="4690888"/>
            <a:ext cx="2702184" cy="3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2" name="Rectangle 31">
            <a:extLst>
              <a:ext uri="{FF2B5EF4-FFF2-40B4-BE49-F238E27FC236}">
                <a16:creationId xmlns:a16="http://schemas.microsoft.com/office/drawing/2014/main" id="{F8DE657A-B8BE-184E-974F-F6F01852E3D8}"/>
              </a:ext>
            </a:extLst>
          </p:cNvPr>
          <p:cNvSpPr/>
          <p:nvPr/>
        </p:nvSpPr>
        <p:spPr>
          <a:xfrm>
            <a:off x="5621350" y="5193862"/>
            <a:ext cx="2039258" cy="3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06879291-43C7-C741-95DD-0DFAB0972B75}"/>
              </a:ext>
            </a:extLst>
          </p:cNvPr>
          <p:cNvSpPr/>
          <p:nvPr/>
        </p:nvSpPr>
        <p:spPr>
          <a:xfrm>
            <a:off x="5615213" y="5696836"/>
            <a:ext cx="2039258" cy="3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5" name="Rectangle 34">
            <a:extLst>
              <a:ext uri="{FF2B5EF4-FFF2-40B4-BE49-F238E27FC236}">
                <a16:creationId xmlns:a16="http://schemas.microsoft.com/office/drawing/2014/main" id="{79DA5D64-96E3-7D47-AD83-4B50771F2091}"/>
              </a:ext>
            </a:extLst>
          </p:cNvPr>
          <p:cNvSpPr/>
          <p:nvPr/>
        </p:nvSpPr>
        <p:spPr>
          <a:xfrm>
            <a:off x="2902703" y="2480226"/>
            <a:ext cx="1692000" cy="3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6" name="Rectangle 35">
            <a:extLst>
              <a:ext uri="{FF2B5EF4-FFF2-40B4-BE49-F238E27FC236}">
                <a16:creationId xmlns:a16="http://schemas.microsoft.com/office/drawing/2014/main" id="{3225D220-68D9-2642-8541-308A0A2E5D78}"/>
              </a:ext>
            </a:extLst>
          </p:cNvPr>
          <p:cNvSpPr/>
          <p:nvPr/>
        </p:nvSpPr>
        <p:spPr>
          <a:xfrm>
            <a:off x="2902703" y="2988194"/>
            <a:ext cx="1692000" cy="3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7" name="Rectangle 36">
            <a:extLst>
              <a:ext uri="{FF2B5EF4-FFF2-40B4-BE49-F238E27FC236}">
                <a16:creationId xmlns:a16="http://schemas.microsoft.com/office/drawing/2014/main" id="{70F2959F-21AE-814E-B52B-F3A2CF09DC54}"/>
              </a:ext>
            </a:extLst>
          </p:cNvPr>
          <p:cNvSpPr/>
          <p:nvPr/>
        </p:nvSpPr>
        <p:spPr>
          <a:xfrm>
            <a:off x="2902703" y="3491168"/>
            <a:ext cx="1692000" cy="3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8" name="Rectangle 37">
            <a:extLst>
              <a:ext uri="{FF2B5EF4-FFF2-40B4-BE49-F238E27FC236}">
                <a16:creationId xmlns:a16="http://schemas.microsoft.com/office/drawing/2014/main" id="{503BC458-1625-7849-86B8-71E35335A2D3}"/>
              </a:ext>
            </a:extLst>
          </p:cNvPr>
          <p:cNvSpPr/>
          <p:nvPr/>
        </p:nvSpPr>
        <p:spPr>
          <a:xfrm>
            <a:off x="2902703" y="3994142"/>
            <a:ext cx="1692000" cy="3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9" name="Rectangle 38">
            <a:extLst>
              <a:ext uri="{FF2B5EF4-FFF2-40B4-BE49-F238E27FC236}">
                <a16:creationId xmlns:a16="http://schemas.microsoft.com/office/drawing/2014/main" id="{918FEDB3-530B-244C-8B1A-B346EBBB72EB}"/>
              </a:ext>
            </a:extLst>
          </p:cNvPr>
          <p:cNvSpPr/>
          <p:nvPr/>
        </p:nvSpPr>
        <p:spPr>
          <a:xfrm>
            <a:off x="2838708" y="4504889"/>
            <a:ext cx="1692000" cy="3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1" name="Rectangle 40">
            <a:extLst>
              <a:ext uri="{FF2B5EF4-FFF2-40B4-BE49-F238E27FC236}">
                <a16:creationId xmlns:a16="http://schemas.microsoft.com/office/drawing/2014/main" id="{D0968897-A706-2846-8349-FACCE03422B3}"/>
              </a:ext>
            </a:extLst>
          </p:cNvPr>
          <p:cNvSpPr/>
          <p:nvPr/>
        </p:nvSpPr>
        <p:spPr>
          <a:xfrm>
            <a:off x="8528226" y="3719137"/>
            <a:ext cx="2039258" cy="3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2" name="Rectangle 41">
            <a:extLst>
              <a:ext uri="{FF2B5EF4-FFF2-40B4-BE49-F238E27FC236}">
                <a16:creationId xmlns:a16="http://schemas.microsoft.com/office/drawing/2014/main" id="{262F5E0C-E317-A64B-808E-40D56053E94A}"/>
              </a:ext>
            </a:extLst>
          </p:cNvPr>
          <p:cNvSpPr/>
          <p:nvPr/>
        </p:nvSpPr>
        <p:spPr>
          <a:xfrm>
            <a:off x="8557855" y="4219600"/>
            <a:ext cx="2039258" cy="3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3" name="Rectangle 42">
            <a:extLst>
              <a:ext uri="{FF2B5EF4-FFF2-40B4-BE49-F238E27FC236}">
                <a16:creationId xmlns:a16="http://schemas.microsoft.com/office/drawing/2014/main" id="{49B5317B-3C20-2E46-A374-9424868A91E3}"/>
              </a:ext>
            </a:extLst>
          </p:cNvPr>
          <p:cNvSpPr/>
          <p:nvPr/>
        </p:nvSpPr>
        <p:spPr>
          <a:xfrm>
            <a:off x="8570163" y="4706598"/>
            <a:ext cx="3326779" cy="3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4" name="Rectangle 43">
            <a:extLst>
              <a:ext uri="{FF2B5EF4-FFF2-40B4-BE49-F238E27FC236}">
                <a16:creationId xmlns:a16="http://schemas.microsoft.com/office/drawing/2014/main" id="{F16B61F7-06A2-BE4D-B8DE-C34F1BFE4CF1}"/>
              </a:ext>
            </a:extLst>
          </p:cNvPr>
          <p:cNvSpPr/>
          <p:nvPr/>
        </p:nvSpPr>
        <p:spPr>
          <a:xfrm>
            <a:off x="8605077" y="5222898"/>
            <a:ext cx="2422228" cy="3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5" name="Rectangle 44">
            <a:extLst>
              <a:ext uri="{FF2B5EF4-FFF2-40B4-BE49-F238E27FC236}">
                <a16:creationId xmlns:a16="http://schemas.microsoft.com/office/drawing/2014/main" id="{4D11FEF5-C729-2C4B-916D-2D0C80FBBBEA}"/>
              </a:ext>
            </a:extLst>
          </p:cNvPr>
          <p:cNvSpPr/>
          <p:nvPr/>
        </p:nvSpPr>
        <p:spPr>
          <a:xfrm>
            <a:off x="8528226" y="5675585"/>
            <a:ext cx="3213200" cy="3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TextBox 4">
            <a:extLst>
              <a:ext uri="{FF2B5EF4-FFF2-40B4-BE49-F238E27FC236}">
                <a16:creationId xmlns:a16="http://schemas.microsoft.com/office/drawing/2014/main" id="{318B22D1-D29B-9C44-8DA9-7B3AA291061C}"/>
              </a:ext>
            </a:extLst>
          </p:cNvPr>
          <p:cNvSpPr txBox="1"/>
          <p:nvPr/>
        </p:nvSpPr>
        <p:spPr>
          <a:xfrm>
            <a:off x="228504" y="1182415"/>
            <a:ext cx="119634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Écoute le mot, écris le mot, traduis le mot, et dis le mot ! </a:t>
            </a:r>
          </a:p>
        </p:txBody>
      </p:sp>
    </p:spTree>
    <p:extLst>
      <p:ext uri="{BB962C8B-B14F-4D97-AF65-F5344CB8AC3E}">
        <p14:creationId xmlns:p14="http://schemas.microsoft.com/office/powerpoint/2010/main" val="2271841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1"/>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32"/>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44"/>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33"/>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45"/>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1" nodeType="clickEffect">
                                  <p:stCondLst>
                                    <p:cond delay="0"/>
                                  </p:stCondLst>
                                  <p:childTnLst>
                                    <p:set>
                                      <p:cBhvr>
                                        <p:cTn id="86" dur="1" fill="hold">
                                          <p:stCondLst>
                                            <p:cond delay="0"/>
                                          </p:stCondLst>
                                        </p:cTn>
                                        <p:tgtEl>
                                          <p:spTgt spid="35"/>
                                        </p:tgtEl>
                                        <p:attrNameLst>
                                          <p:attrName>style.visibility</p:attrName>
                                        </p:attrNameLst>
                                      </p:cBhvr>
                                      <p:to>
                                        <p:strVal val="visible"/>
                                      </p:to>
                                    </p:set>
                                  </p:childTnLst>
                                </p:cTn>
                              </p:par>
                              <p:par>
                                <p:cTn id="87" presetID="1" presetClass="entr" presetSubtype="0" fill="hold" grpId="1" nodeType="withEffect">
                                  <p:stCondLst>
                                    <p:cond delay="0"/>
                                  </p:stCondLst>
                                  <p:childTnLst>
                                    <p:set>
                                      <p:cBhvr>
                                        <p:cTn id="88" dur="1" fill="hold">
                                          <p:stCondLst>
                                            <p:cond delay="0"/>
                                          </p:stCondLst>
                                        </p:cTn>
                                        <p:tgtEl>
                                          <p:spTgt spid="36"/>
                                        </p:tgtEl>
                                        <p:attrNameLst>
                                          <p:attrName>style.visibility</p:attrName>
                                        </p:attrNameLst>
                                      </p:cBhvr>
                                      <p:to>
                                        <p:strVal val="visible"/>
                                      </p:to>
                                    </p:set>
                                  </p:childTnLst>
                                </p:cTn>
                              </p:par>
                              <p:par>
                                <p:cTn id="89" presetID="1" presetClass="entr" presetSubtype="0" fill="hold" grpId="1" nodeType="withEffect">
                                  <p:stCondLst>
                                    <p:cond delay="0"/>
                                  </p:stCondLst>
                                  <p:childTnLst>
                                    <p:set>
                                      <p:cBhvr>
                                        <p:cTn id="90" dur="1" fill="hold">
                                          <p:stCondLst>
                                            <p:cond delay="0"/>
                                          </p:stCondLst>
                                        </p:cTn>
                                        <p:tgtEl>
                                          <p:spTgt spid="37"/>
                                        </p:tgtEl>
                                        <p:attrNameLst>
                                          <p:attrName>style.visibility</p:attrName>
                                        </p:attrNameLst>
                                      </p:cBhvr>
                                      <p:to>
                                        <p:strVal val="visible"/>
                                      </p:to>
                                    </p:set>
                                  </p:childTnLst>
                                </p:cTn>
                              </p:par>
                              <p:par>
                                <p:cTn id="91" presetID="1" presetClass="entr" presetSubtype="0" fill="hold" grpId="1" nodeType="withEffect">
                                  <p:stCondLst>
                                    <p:cond delay="0"/>
                                  </p:stCondLst>
                                  <p:childTnLst>
                                    <p:set>
                                      <p:cBhvr>
                                        <p:cTn id="92" dur="1" fill="hold">
                                          <p:stCondLst>
                                            <p:cond delay="0"/>
                                          </p:stCondLst>
                                        </p:cTn>
                                        <p:tgtEl>
                                          <p:spTgt spid="38"/>
                                        </p:tgtEl>
                                        <p:attrNameLst>
                                          <p:attrName>style.visibility</p:attrName>
                                        </p:attrNameLst>
                                      </p:cBhvr>
                                      <p:to>
                                        <p:strVal val="visible"/>
                                      </p:to>
                                    </p:set>
                                  </p:childTnLst>
                                </p:cTn>
                              </p:par>
                              <p:par>
                                <p:cTn id="93" presetID="1" presetClass="entr" presetSubtype="0" fill="hold" grpId="1" nodeType="withEffect">
                                  <p:stCondLst>
                                    <p:cond delay="0"/>
                                  </p:stCondLst>
                                  <p:childTnLst>
                                    <p:set>
                                      <p:cBhvr>
                                        <p:cTn id="94" dur="1" fill="hold">
                                          <p:stCondLst>
                                            <p:cond delay="0"/>
                                          </p:stCondLst>
                                        </p:cTn>
                                        <p:tgtEl>
                                          <p:spTgt spid="39"/>
                                        </p:tgtEl>
                                        <p:attrNameLst>
                                          <p:attrName>style.visibility</p:attrName>
                                        </p:attrNameLst>
                                      </p:cBhvr>
                                      <p:to>
                                        <p:strVal val="visible"/>
                                      </p:to>
                                    </p:set>
                                  </p:childTnLst>
                                </p:cTn>
                              </p:par>
                              <p:par>
                                <p:cTn id="95" presetID="1" presetClass="entr" presetSubtype="0" fill="hold" grpId="1" nodeType="withEffect">
                                  <p:stCondLst>
                                    <p:cond delay="0"/>
                                  </p:stCondLst>
                                  <p:childTnLst>
                                    <p:set>
                                      <p:cBhvr>
                                        <p:cTn id="96" dur="1" fill="hold">
                                          <p:stCondLst>
                                            <p:cond delay="0"/>
                                          </p:stCondLst>
                                        </p:cTn>
                                        <p:tgtEl>
                                          <p:spTgt spid="41"/>
                                        </p:tgtEl>
                                        <p:attrNameLst>
                                          <p:attrName>style.visibility</p:attrName>
                                        </p:attrNameLst>
                                      </p:cBhvr>
                                      <p:to>
                                        <p:strVal val="visible"/>
                                      </p:to>
                                    </p:set>
                                  </p:childTnLst>
                                </p:cTn>
                              </p:par>
                              <p:par>
                                <p:cTn id="97" presetID="1" presetClass="entr" presetSubtype="0" fill="hold" grpId="1" nodeType="withEffect">
                                  <p:stCondLst>
                                    <p:cond delay="0"/>
                                  </p:stCondLst>
                                  <p:childTnLst>
                                    <p:set>
                                      <p:cBhvr>
                                        <p:cTn id="98" dur="1" fill="hold">
                                          <p:stCondLst>
                                            <p:cond delay="0"/>
                                          </p:stCondLst>
                                        </p:cTn>
                                        <p:tgtEl>
                                          <p:spTgt spid="42"/>
                                        </p:tgtEl>
                                        <p:attrNameLst>
                                          <p:attrName>style.visibility</p:attrName>
                                        </p:attrNameLst>
                                      </p:cBhvr>
                                      <p:to>
                                        <p:strVal val="visible"/>
                                      </p:to>
                                    </p:set>
                                  </p:childTnLst>
                                </p:cTn>
                              </p:par>
                              <p:par>
                                <p:cTn id="99" presetID="1" presetClass="entr" presetSubtype="0" fill="hold" grpId="1" nodeType="withEffect">
                                  <p:stCondLst>
                                    <p:cond delay="0"/>
                                  </p:stCondLst>
                                  <p:childTnLst>
                                    <p:set>
                                      <p:cBhvr>
                                        <p:cTn id="100" dur="1" fill="hold">
                                          <p:stCondLst>
                                            <p:cond delay="0"/>
                                          </p:stCondLst>
                                        </p:cTn>
                                        <p:tgtEl>
                                          <p:spTgt spid="43"/>
                                        </p:tgtEl>
                                        <p:attrNameLst>
                                          <p:attrName>style.visibility</p:attrName>
                                        </p:attrNameLst>
                                      </p:cBhvr>
                                      <p:to>
                                        <p:strVal val="visible"/>
                                      </p:to>
                                    </p:set>
                                  </p:childTnLst>
                                </p:cTn>
                              </p:par>
                              <p:par>
                                <p:cTn id="101" presetID="1" presetClass="entr" presetSubtype="0" fill="hold" grpId="1" nodeType="withEffect">
                                  <p:stCondLst>
                                    <p:cond delay="0"/>
                                  </p:stCondLst>
                                  <p:childTnLst>
                                    <p:set>
                                      <p:cBhvr>
                                        <p:cTn id="102" dur="1" fill="hold">
                                          <p:stCondLst>
                                            <p:cond delay="0"/>
                                          </p:stCondLst>
                                        </p:cTn>
                                        <p:tgtEl>
                                          <p:spTgt spid="44"/>
                                        </p:tgtEl>
                                        <p:attrNameLst>
                                          <p:attrName>style.visibility</p:attrName>
                                        </p:attrNameLst>
                                      </p:cBhvr>
                                      <p:to>
                                        <p:strVal val="visible"/>
                                      </p:to>
                                    </p:set>
                                  </p:childTnLst>
                                </p:cTn>
                              </p:par>
                              <p:par>
                                <p:cTn id="103" presetID="1" presetClass="entr" presetSubtype="0" fill="hold" grpId="1" nodeType="withEffect">
                                  <p:stCondLst>
                                    <p:cond delay="0"/>
                                  </p:stCondLst>
                                  <p:childTnLst>
                                    <p:set>
                                      <p:cBhvr>
                                        <p:cTn id="10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4" grpId="0" animBg="1"/>
      <p:bldP spid="25" grpId="0" animBg="1"/>
      <p:bldP spid="26" grpId="0" animBg="1"/>
      <p:bldP spid="27" grpId="0" animBg="1"/>
      <p:bldP spid="29" grpId="0" animBg="1"/>
      <p:bldP spid="30" grpId="0" animBg="1"/>
      <p:bldP spid="31" grpId="0" animBg="1"/>
      <p:bldP spid="32" grpId="0" animBg="1"/>
      <p:bldP spid="33" grpId="0"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2220686"/>
            <a:ext cx="10515600" cy="1809229"/>
          </a:xfrm>
        </p:spPr>
        <p:txBody>
          <a:bodyPr/>
          <a:lstStyle/>
          <a:p>
            <a:pPr algn="ctr"/>
            <a:r>
              <a:rPr lang="en-GB" b="1" dirty="0"/>
              <a:t>Why is vocabulary learning important?</a:t>
            </a:r>
          </a:p>
        </p:txBody>
      </p:sp>
      <p:sp>
        <p:nvSpPr>
          <p:cNvPr id="2" name="Rectangle 1">
            <a:extLst>
              <a:ext uri="{FF2B5EF4-FFF2-40B4-BE49-F238E27FC236}">
                <a16:creationId xmlns:a16="http://schemas.microsoft.com/office/drawing/2014/main" id="{8D3A8B8C-A364-42E0-A3EA-B541F6780CDC}"/>
              </a:ext>
            </a:extLst>
          </p:cNvPr>
          <p:cNvSpPr/>
          <p:nvPr/>
        </p:nvSpPr>
        <p:spPr>
          <a:xfrm>
            <a:off x="1282707" y="4756534"/>
            <a:ext cx="10214317" cy="954107"/>
          </a:xfrm>
          <a:prstGeom prst="rect">
            <a:avLst/>
          </a:prstGeom>
        </p:spPr>
        <p:txBody>
          <a:bodyPr wrap="square">
            <a:spAutoFit/>
          </a:bodyPr>
          <a:lstStyle/>
          <a:p>
            <a:pPr algn="ctr"/>
            <a:r>
              <a:rPr lang="en-GB" sz="2800" b="1" dirty="0">
                <a:solidFill>
                  <a:srgbClr val="FA6500"/>
                </a:solidFill>
                <a:latin typeface="Century Gothic" panose="020B0502020202020204" pitchFamily="34" charset="0"/>
                <a:ea typeface="DengXian" panose="02010600030101010101" pitchFamily="2" charset="-122"/>
                <a:cs typeface="Times New Roman" panose="02020603050405020304" pitchFamily="18" charset="0"/>
              </a:rPr>
              <a:t>“Vocabulary and verbs were the main stumbling blocks.”</a:t>
            </a:r>
            <a:br>
              <a:rPr lang="en-GB" sz="2800" b="1" dirty="0">
                <a:solidFill>
                  <a:srgbClr val="FA6500"/>
                </a:solidFill>
                <a:latin typeface="Century Gothic" panose="020B0502020202020204" pitchFamily="34" charset="0"/>
                <a:ea typeface="DengXian" panose="02010600030101010101" pitchFamily="2" charset="-122"/>
                <a:cs typeface="Times New Roman" panose="02020603050405020304" pitchFamily="18" charset="0"/>
              </a:rPr>
            </a:br>
            <a:endParaRPr lang="en-GB" sz="2800" b="1" dirty="0">
              <a:solidFill>
                <a:srgbClr val="FA6500"/>
              </a:solidFill>
            </a:endParaRPr>
          </a:p>
        </p:txBody>
      </p:sp>
      <p:sp>
        <p:nvSpPr>
          <p:cNvPr id="3" name="Rectangle 2">
            <a:extLst>
              <a:ext uri="{FF2B5EF4-FFF2-40B4-BE49-F238E27FC236}">
                <a16:creationId xmlns:a16="http://schemas.microsoft.com/office/drawing/2014/main" id="{66706099-B85B-487B-935C-CCDE710C0832}"/>
              </a:ext>
            </a:extLst>
          </p:cNvPr>
          <p:cNvSpPr/>
          <p:nvPr/>
        </p:nvSpPr>
        <p:spPr>
          <a:xfrm>
            <a:off x="1592134" y="5233588"/>
            <a:ext cx="9317159" cy="523220"/>
          </a:xfrm>
          <a:prstGeom prst="rect">
            <a:avLst/>
          </a:prstGeom>
        </p:spPr>
        <p:txBody>
          <a:bodyPr wrap="square">
            <a:spAutoFit/>
          </a:bodyPr>
          <a:lstStyle/>
          <a:p>
            <a:pPr algn="ctr"/>
            <a:r>
              <a:rPr lang="en-GB" sz="2800" dirty="0" err="1">
                <a:solidFill>
                  <a:schemeClr val="accent5">
                    <a:lumMod val="50000"/>
                  </a:schemeClr>
                </a:solidFill>
                <a:latin typeface="Century Gothic" panose="020B0502020202020204" pitchFamily="34" charset="0"/>
                <a:ea typeface="DengXian" panose="02010600030101010101" pitchFamily="2" charset="-122"/>
                <a:cs typeface="Times New Roman" panose="02020603050405020304" pitchFamily="18" charset="0"/>
              </a:rPr>
              <a:t>Eduqas</a:t>
            </a:r>
            <a:r>
              <a:rPr lang="en-GB" sz="2800" dirty="0">
                <a:solidFill>
                  <a:schemeClr val="accent5">
                    <a:lumMod val="50000"/>
                  </a:schemeClr>
                </a:solidFill>
                <a:latin typeface="Century Gothic" panose="020B0502020202020204" pitchFamily="34" charset="0"/>
                <a:ea typeface="DengXian" panose="02010600030101010101" pitchFamily="2" charset="-122"/>
                <a:cs typeface="Times New Roman" panose="02020603050405020304" pitchFamily="18" charset="0"/>
              </a:rPr>
              <a:t> Exam Report, GCSE summer 2019</a:t>
            </a:r>
            <a:endParaRPr lang="en-GB" sz="2800" dirty="0">
              <a:solidFill>
                <a:schemeClr val="accent5">
                  <a:lumMod val="50000"/>
                </a:schemeClr>
              </a:solidFill>
            </a:endParaRPr>
          </a:p>
        </p:txBody>
      </p:sp>
    </p:spTree>
    <p:extLst>
      <p:ext uri="{BB962C8B-B14F-4D97-AF65-F5344CB8AC3E}">
        <p14:creationId xmlns:p14="http://schemas.microsoft.com/office/powerpoint/2010/main" val="1953092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6141418" cy="707849"/>
          </a:xfrm>
        </p:spPr>
        <p:txBody>
          <a:bodyPr>
            <a:normAutofit/>
          </a:bodyPr>
          <a:lstStyle/>
          <a:p>
            <a:r>
              <a:rPr lang="en-GB" sz="3600" b="1" dirty="0">
                <a:solidFill>
                  <a:schemeClr val="bg1"/>
                </a:solidFill>
              </a:rPr>
              <a:t>Quelle </a:t>
            </a:r>
            <a:r>
              <a:rPr lang="en-GB" sz="3600" b="1" dirty="0" err="1">
                <a:solidFill>
                  <a:schemeClr val="bg1"/>
                </a:solidFill>
              </a:rPr>
              <a:t>est</a:t>
            </a:r>
            <a:r>
              <a:rPr lang="en-GB" sz="3600" b="1" dirty="0">
                <a:solidFill>
                  <a:schemeClr val="bg1"/>
                </a:solidFill>
              </a:rPr>
              <a:t> la </a:t>
            </a:r>
            <a:r>
              <a:rPr lang="en-GB" sz="3600" b="1" dirty="0" err="1">
                <a:solidFill>
                  <a:schemeClr val="bg1"/>
                </a:solidFill>
              </a:rPr>
              <a:t>catégorie</a:t>
            </a:r>
            <a:r>
              <a:rPr lang="en-GB" sz="3600" b="1" dirty="0">
                <a:solidFill>
                  <a:schemeClr val="bg1"/>
                </a:solidFill>
              </a:rPr>
              <a: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graphicFrame>
        <p:nvGraphicFramePr>
          <p:cNvPr id="3" name="Table 4">
            <a:extLst>
              <a:ext uri="{FF2B5EF4-FFF2-40B4-BE49-F238E27FC236}">
                <a16:creationId xmlns:a16="http://schemas.microsoft.com/office/drawing/2014/main" id="{AF68C249-0D9F-4D36-94D8-21C4F5B6C334}"/>
              </a:ext>
            </a:extLst>
          </p:cNvPr>
          <p:cNvGraphicFramePr>
            <a:graphicFrameLocks noGrp="1"/>
          </p:cNvGraphicFramePr>
          <p:nvPr/>
        </p:nvGraphicFramePr>
        <p:xfrm>
          <a:off x="225146" y="2215732"/>
          <a:ext cx="8640000" cy="3423288"/>
        </p:xfrm>
        <a:graphic>
          <a:graphicData uri="http://schemas.openxmlformats.org/drawingml/2006/table">
            <a:tbl>
              <a:tblPr firstRow="1" bandRow="1">
                <a:tableStyleId>{5C22544A-7EE6-4342-B048-85BDC9FD1C3A}</a:tableStyleId>
              </a:tblPr>
              <a:tblGrid>
                <a:gridCol w="540000">
                  <a:extLst>
                    <a:ext uri="{9D8B030D-6E8A-4147-A177-3AD203B41FA5}">
                      <a16:colId xmlns:a16="http://schemas.microsoft.com/office/drawing/2014/main" val="233209997"/>
                    </a:ext>
                  </a:extLst>
                </a:gridCol>
                <a:gridCol w="2700000">
                  <a:extLst>
                    <a:ext uri="{9D8B030D-6E8A-4147-A177-3AD203B41FA5}">
                      <a16:colId xmlns:a16="http://schemas.microsoft.com/office/drawing/2014/main" val="3691643346"/>
                    </a:ext>
                  </a:extLst>
                </a:gridCol>
                <a:gridCol w="2700000">
                  <a:extLst>
                    <a:ext uri="{9D8B030D-6E8A-4147-A177-3AD203B41FA5}">
                      <a16:colId xmlns:a16="http://schemas.microsoft.com/office/drawing/2014/main" val="39307311"/>
                    </a:ext>
                  </a:extLst>
                </a:gridCol>
                <a:gridCol w="2700000">
                  <a:extLst>
                    <a:ext uri="{9D8B030D-6E8A-4147-A177-3AD203B41FA5}">
                      <a16:colId xmlns:a16="http://schemas.microsoft.com/office/drawing/2014/main" val="2331276432"/>
                    </a:ext>
                  </a:extLst>
                </a:gridCol>
              </a:tblGrid>
              <a:tr h="370840">
                <a:tc>
                  <a:txBody>
                    <a:bodyPr/>
                    <a:lstStyle/>
                    <a:p>
                      <a:pPr algn="ctr">
                        <a:lnSpc>
                          <a:spcPct val="150000"/>
                        </a:lnSpc>
                      </a:pPr>
                      <a:r>
                        <a:rPr lang="fr-FR" sz="2400" b="1" dirty="0">
                          <a:solidFill>
                            <a:srgbClr val="115076"/>
                          </a:solidFill>
                          <a:latin typeface="Century Gothic" panose="020B0502020202020204" pitchFamily="34" charset="0"/>
                        </a:rPr>
                        <a:t>1.</a:t>
                      </a:r>
                    </a:p>
                  </a:txBody>
                  <a:tcPr anchor="ctr">
                    <a:lnR w="12700" cap="flat" cmpd="sng" algn="ctr">
                      <a:solidFill>
                        <a:srgbClr val="115076"/>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115076"/>
                          </a:solidFill>
                          <a:latin typeface="Century Gothic" panose="020B0502020202020204" pitchFamily="34" charset="0"/>
                        </a:rPr>
                        <a:t>la neige</a:t>
                      </a:r>
                    </a:p>
                  </a:txBody>
                  <a:tcPr anchor="ctr">
                    <a:lnL w="12700" cap="flat" cmpd="sng" algn="ctr">
                      <a:solidFill>
                        <a:srgbClr val="115076"/>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115076"/>
                          </a:solidFill>
                          <a:latin typeface="Century Gothic" panose="020B0502020202020204" pitchFamily="34" charset="0"/>
                        </a:rPr>
                        <a:t>chaud</a:t>
                      </a:r>
                    </a:p>
                  </a:txBody>
                  <a:tcPr anchor="ctr">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115076"/>
                          </a:solidFill>
                          <a:latin typeface="Century Gothic" panose="020B0502020202020204" pitchFamily="34" charset="0"/>
                        </a:rPr>
                        <a:t>froid</a:t>
                      </a: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71905786"/>
                  </a:ext>
                </a:extLst>
              </a:tr>
              <a:tr h="370840">
                <a:tc>
                  <a:txBody>
                    <a:bodyPr/>
                    <a:lstStyle/>
                    <a:p>
                      <a:pPr algn="ctr">
                        <a:lnSpc>
                          <a:spcPct val="150000"/>
                        </a:lnSpc>
                      </a:pPr>
                      <a:r>
                        <a:rPr lang="fr-FR" sz="2400" b="1" dirty="0">
                          <a:solidFill>
                            <a:srgbClr val="115076"/>
                          </a:solidFill>
                          <a:latin typeface="Century Gothic" panose="020B0502020202020204" pitchFamily="34" charset="0"/>
                        </a:rPr>
                        <a:t>2.</a:t>
                      </a:r>
                    </a:p>
                  </a:txBody>
                  <a:tcPr anchor="ctr">
                    <a:lnR w="12700" cap="flat" cmpd="sng" algn="ctr">
                      <a:solidFill>
                        <a:srgbClr val="11507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115076"/>
                          </a:solidFill>
                          <a:latin typeface="Century Gothic" panose="020B0502020202020204" pitchFamily="34" charset="0"/>
                        </a:rPr>
                        <a:t>le Canada</a:t>
                      </a:r>
                    </a:p>
                  </a:txBody>
                  <a:tcPr anchor="ctr">
                    <a:lnL w="12700" cap="flat" cmpd="sng" algn="ctr">
                      <a:solidFill>
                        <a:srgbClr val="115076"/>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115076"/>
                          </a:solidFill>
                          <a:latin typeface="Century Gothic" panose="020B0502020202020204" pitchFamily="34" charset="0"/>
                        </a:rPr>
                        <a:t>le Québec</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115076"/>
                          </a:solidFill>
                          <a:latin typeface="Century Gothic" panose="020B0502020202020204" pitchFamily="34" charset="0"/>
                        </a:rPr>
                        <a:t>La France</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26787271"/>
                  </a:ext>
                </a:extLst>
              </a:tr>
              <a:tr h="370840">
                <a:tc>
                  <a:txBody>
                    <a:bodyPr/>
                    <a:lstStyle/>
                    <a:p>
                      <a:pPr algn="ctr">
                        <a:lnSpc>
                          <a:spcPct val="150000"/>
                        </a:lnSpc>
                      </a:pPr>
                      <a:r>
                        <a:rPr lang="fr-FR" sz="2400" b="1" dirty="0">
                          <a:solidFill>
                            <a:srgbClr val="115076"/>
                          </a:solidFill>
                          <a:latin typeface="Century Gothic" panose="020B0502020202020204" pitchFamily="34" charset="0"/>
                        </a:rPr>
                        <a:t>3.</a:t>
                      </a:r>
                    </a:p>
                  </a:txBody>
                  <a:tcPr anchor="ctr">
                    <a:lnR w="12700" cap="flat" cmpd="sng" algn="ctr">
                      <a:solidFill>
                        <a:srgbClr val="11507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115076"/>
                          </a:solidFill>
                          <a:latin typeface="Century Gothic" panose="020B0502020202020204" pitchFamily="34" charset="0"/>
                        </a:rPr>
                        <a:t>canadien</a:t>
                      </a:r>
                    </a:p>
                  </a:txBody>
                  <a:tcPr anchor="ctr">
                    <a:lnL w="12700" cap="flat" cmpd="sng" algn="ctr">
                      <a:solidFill>
                        <a:srgbClr val="115076"/>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115076"/>
                          </a:solidFill>
                          <a:latin typeface="Century Gothic" panose="020B0502020202020204" pitchFamily="34" charset="0"/>
                        </a:rPr>
                        <a:t>québécois</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115076"/>
                          </a:solidFill>
                          <a:latin typeface="Century Gothic" panose="020B0502020202020204" pitchFamily="34" charset="0"/>
                        </a:rPr>
                        <a:t>français</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96559874"/>
                  </a:ext>
                </a:extLst>
              </a:tr>
              <a:tr h="370840">
                <a:tc>
                  <a:txBody>
                    <a:bodyPr/>
                    <a:lstStyle/>
                    <a:p>
                      <a:pPr algn="ctr">
                        <a:lnSpc>
                          <a:spcPct val="150000"/>
                        </a:lnSpc>
                      </a:pPr>
                      <a:r>
                        <a:rPr lang="fr-FR" sz="2400" b="1" dirty="0">
                          <a:solidFill>
                            <a:srgbClr val="115076"/>
                          </a:solidFill>
                          <a:latin typeface="Century Gothic" panose="020B0502020202020204" pitchFamily="34" charset="0"/>
                        </a:rPr>
                        <a:t>4.</a:t>
                      </a:r>
                    </a:p>
                  </a:txBody>
                  <a:tcPr anchor="ctr">
                    <a:lnR w="12700" cap="flat" cmpd="sng" algn="ctr">
                      <a:solidFill>
                        <a:srgbClr val="11507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115076"/>
                          </a:solidFill>
                          <a:latin typeface="Century Gothic" panose="020B0502020202020204" pitchFamily="34" charset="0"/>
                        </a:rPr>
                        <a:t>les gens</a:t>
                      </a:r>
                    </a:p>
                  </a:txBody>
                  <a:tcPr anchor="ctr">
                    <a:lnL w="12700" cap="flat" cmpd="sng" algn="ctr">
                      <a:solidFill>
                        <a:srgbClr val="115076"/>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115076"/>
                          </a:solidFill>
                          <a:latin typeface="Century Gothic" panose="020B0502020202020204" pitchFamily="34" charset="0"/>
                        </a:rPr>
                        <a:t>le groupe</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115076"/>
                          </a:solidFill>
                          <a:latin typeface="Century Gothic" panose="020B0502020202020204" pitchFamily="34" charset="0"/>
                        </a:rPr>
                        <a:t>la communauté</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88667469"/>
                  </a:ext>
                </a:extLst>
              </a:tr>
              <a:tr h="370840">
                <a:tc>
                  <a:txBody>
                    <a:bodyPr/>
                    <a:lstStyle/>
                    <a:p>
                      <a:pPr algn="ctr">
                        <a:lnSpc>
                          <a:spcPct val="150000"/>
                        </a:lnSpc>
                      </a:pPr>
                      <a:r>
                        <a:rPr lang="fr-FR" sz="2400" b="1" dirty="0">
                          <a:solidFill>
                            <a:srgbClr val="115076"/>
                          </a:solidFill>
                          <a:latin typeface="Century Gothic" panose="020B0502020202020204" pitchFamily="34" charset="0"/>
                        </a:rPr>
                        <a:t>5.</a:t>
                      </a:r>
                    </a:p>
                  </a:txBody>
                  <a:tcPr anchor="ctr">
                    <a:lnR w="12700" cap="flat" cmpd="sng" algn="ctr">
                      <a:solidFill>
                        <a:srgbClr val="11507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115076"/>
                          </a:solidFill>
                          <a:latin typeface="Century Gothic" panose="020B0502020202020204" pitchFamily="34" charset="0"/>
                        </a:rPr>
                        <a:t>l’endroit</a:t>
                      </a:r>
                    </a:p>
                  </a:txBody>
                  <a:tcPr anchor="ctr">
                    <a:lnL w="12700" cap="flat" cmpd="sng" algn="ctr">
                      <a:solidFill>
                        <a:srgbClr val="115076"/>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115076"/>
                          </a:solidFill>
                          <a:latin typeface="Century Gothic" panose="020B0502020202020204" pitchFamily="34" charset="0"/>
                        </a:rPr>
                        <a:t>le lieu</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115076"/>
                          </a:solidFill>
                          <a:latin typeface="Century Gothic" panose="020B0502020202020204" pitchFamily="34" charset="0"/>
                        </a:rPr>
                        <a:t>le marché</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9039026"/>
                  </a:ext>
                </a:extLst>
              </a:tr>
              <a:tr h="370840">
                <a:tc>
                  <a:txBody>
                    <a:bodyPr/>
                    <a:lstStyle/>
                    <a:p>
                      <a:pPr algn="ctr">
                        <a:lnSpc>
                          <a:spcPct val="150000"/>
                        </a:lnSpc>
                      </a:pPr>
                      <a:r>
                        <a:rPr lang="fr-FR" sz="2400" b="1" dirty="0">
                          <a:solidFill>
                            <a:srgbClr val="115076"/>
                          </a:solidFill>
                          <a:latin typeface="Century Gothic" panose="020B0502020202020204" pitchFamily="34" charset="0"/>
                        </a:rPr>
                        <a:t>6.</a:t>
                      </a:r>
                    </a:p>
                  </a:txBody>
                  <a:tcPr anchor="ctr">
                    <a:lnR w="12700" cap="flat" cmpd="sng" algn="ctr">
                      <a:solidFill>
                        <a:srgbClr val="11507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lnSpc>
                          <a:spcPct val="150000"/>
                        </a:lnSpc>
                      </a:pPr>
                      <a:r>
                        <a:rPr lang="fr-FR" sz="2400" b="0" dirty="0">
                          <a:solidFill>
                            <a:srgbClr val="115076"/>
                          </a:solidFill>
                          <a:latin typeface="Century Gothic" panose="020B0502020202020204" pitchFamily="34" charset="0"/>
                        </a:rPr>
                        <a:t>conduire</a:t>
                      </a:r>
                    </a:p>
                  </a:txBody>
                  <a:tcPr anchor="ctr">
                    <a:lnL w="12700" cap="flat" cmpd="sng" algn="ctr">
                      <a:solidFill>
                        <a:srgbClr val="115076"/>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lnSpc>
                          <a:spcPct val="150000"/>
                        </a:lnSpc>
                      </a:pPr>
                      <a:r>
                        <a:rPr lang="fr-FR" sz="2400" b="0" dirty="0">
                          <a:solidFill>
                            <a:srgbClr val="115076"/>
                          </a:solidFill>
                          <a:latin typeface="Century Gothic" panose="020B0502020202020204" pitchFamily="34" charset="0"/>
                        </a:rPr>
                        <a:t>marcher</a:t>
                      </a: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lnSpc>
                          <a:spcPct val="150000"/>
                        </a:lnSpc>
                      </a:pPr>
                      <a:r>
                        <a:rPr lang="fr-FR" sz="2400" b="0" dirty="0">
                          <a:solidFill>
                            <a:srgbClr val="115076"/>
                          </a:solidFill>
                          <a:latin typeface="Century Gothic" panose="020B0502020202020204" pitchFamily="34" charset="0"/>
                        </a:rPr>
                        <a:t>voyager</a:t>
                      </a: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803688620"/>
                  </a:ext>
                </a:extLst>
              </a:tr>
            </a:tbl>
          </a:graphicData>
        </a:graphic>
      </p:graphicFrame>
      <p:sp>
        <p:nvSpPr>
          <p:cNvPr id="13" name="Speech Bubble: Rectangle 12">
            <a:extLst>
              <a:ext uri="{FF2B5EF4-FFF2-40B4-BE49-F238E27FC236}">
                <a16:creationId xmlns:a16="http://schemas.microsoft.com/office/drawing/2014/main" id="{A882D91A-9DC9-4261-B70D-A2AD73B3498C}"/>
              </a:ext>
            </a:extLst>
          </p:cNvPr>
          <p:cNvSpPr/>
          <p:nvPr/>
        </p:nvSpPr>
        <p:spPr>
          <a:xfrm>
            <a:off x="9219494" y="2334518"/>
            <a:ext cx="2690426" cy="399600"/>
          </a:xfrm>
          <a:prstGeom prst="wedgeRectCallout">
            <a:avLst>
              <a:gd name="adj1" fmla="val -57486"/>
              <a:gd name="adj2" fmla="val 53679"/>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weather</a:t>
            </a:r>
            <a:endPar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DC7CD2EA-248B-4838-8FE6-DD3E8DD2AD18}"/>
              </a:ext>
            </a:extLst>
          </p:cNvPr>
          <p:cNvSpPr txBox="1"/>
          <p:nvPr/>
        </p:nvSpPr>
        <p:spPr>
          <a:xfrm>
            <a:off x="54326" y="1323286"/>
            <a:ext cx="1185559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What connects the following lists of words? </a:t>
            </a:r>
          </a:p>
        </p:txBody>
      </p:sp>
      <p:sp>
        <p:nvSpPr>
          <p:cNvPr id="26" name="Speech Bubble: Rectangle 25">
            <a:extLst>
              <a:ext uri="{FF2B5EF4-FFF2-40B4-BE49-F238E27FC236}">
                <a16:creationId xmlns:a16="http://schemas.microsoft.com/office/drawing/2014/main" id="{2E832F7C-8F39-4728-AA87-C7EF56C55C33}"/>
              </a:ext>
            </a:extLst>
          </p:cNvPr>
          <p:cNvSpPr/>
          <p:nvPr/>
        </p:nvSpPr>
        <p:spPr>
          <a:xfrm>
            <a:off x="9219494" y="2905082"/>
            <a:ext cx="2690426" cy="399600"/>
          </a:xfrm>
          <a:prstGeom prst="wedgeRectCallout">
            <a:avLst>
              <a:gd name="adj1" fmla="val -57486"/>
              <a:gd name="adj2" fmla="val 53679"/>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destinations</a:t>
            </a:r>
          </a:p>
        </p:txBody>
      </p:sp>
      <p:sp>
        <p:nvSpPr>
          <p:cNvPr id="28" name="Speech Bubble: Rectangle 27">
            <a:extLst>
              <a:ext uri="{FF2B5EF4-FFF2-40B4-BE49-F238E27FC236}">
                <a16:creationId xmlns:a16="http://schemas.microsoft.com/office/drawing/2014/main" id="{0644C88C-CD05-4D60-97A0-EA58BE583F8B}"/>
              </a:ext>
            </a:extLst>
          </p:cNvPr>
          <p:cNvSpPr/>
          <p:nvPr/>
        </p:nvSpPr>
        <p:spPr>
          <a:xfrm>
            <a:off x="9219494" y="3475647"/>
            <a:ext cx="2690426" cy="399600"/>
          </a:xfrm>
          <a:prstGeom prst="wedgeRectCallout">
            <a:avLst>
              <a:gd name="adj1" fmla="val -57486"/>
              <a:gd name="adj2" fmla="val 53679"/>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nationalities</a:t>
            </a:r>
            <a:endPar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9" name="Speech Bubble: Rectangle 28">
            <a:extLst>
              <a:ext uri="{FF2B5EF4-FFF2-40B4-BE49-F238E27FC236}">
                <a16:creationId xmlns:a16="http://schemas.microsoft.com/office/drawing/2014/main" id="{5DEF9B9D-8758-41FD-A34D-ECE7FC1EBBA8}"/>
              </a:ext>
            </a:extLst>
          </p:cNvPr>
          <p:cNvSpPr/>
          <p:nvPr/>
        </p:nvSpPr>
        <p:spPr>
          <a:xfrm>
            <a:off x="9207685" y="4043135"/>
            <a:ext cx="2690426" cy="399600"/>
          </a:xfrm>
          <a:prstGeom prst="wedgeRectCallout">
            <a:avLst>
              <a:gd name="adj1" fmla="val -57486"/>
              <a:gd name="adj2" fmla="val 53679"/>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more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than</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1 </a:t>
            </a: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person</a:t>
            </a:r>
            <a:endPar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0" name="Speech Bubble: Rectangle 29">
            <a:extLst>
              <a:ext uri="{FF2B5EF4-FFF2-40B4-BE49-F238E27FC236}">
                <a16:creationId xmlns:a16="http://schemas.microsoft.com/office/drawing/2014/main" id="{7FB747ED-4D9B-48B4-A01D-AAC6E5AD82C6}"/>
              </a:ext>
            </a:extLst>
          </p:cNvPr>
          <p:cNvSpPr/>
          <p:nvPr/>
        </p:nvSpPr>
        <p:spPr>
          <a:xfrm>
            <a:off x="9207685" y="4610623"/>
            <a:ext cx="2690426" cy="399600"/>
          </a:xfrm>
          <a:prstGeom prst="wedgeRectCallout">
            <a:avLst>
              <a:gd name="adj1" fmla="val -57486"/>
              <a:gd name="adj2" fmla="val 53679"/>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locations</a:t>
            </a:r>
          </a:p>
        </p:txBody>
      </p:sp>
      <p:sp>
        <p:nvSpPr>
          <p:cNvPr id="31" name="Speech Bubble: Rectangle 30">
            <a:extLst>
              <a:ext uri="{FF2B5EF4-FFF2-40B4-BE49-F238E27FC236}">
                <a16:creationId xmlns:a16="http://schemas.microsoft.com/office/drawing/2014/main" id="{FAB95B18-484F-4157-92D6-61A8253F68B2}"/>
              </a:ext>
            </a:extLst>
          </p:cNvPr>
          <p:cNvSpPr/>
          <p:nvPr/>
        </p:nvSpPr>
        <p:spPr>
          <a:xfrm>
            <a:off x="9219494" y="5177835"/>
            <a:ext cx="2690426" cy="399600"/>
          </a:xfrm>
          <a:prstGeom prst="wedgeRectCallout">
            <a:avLst>
              <a:gd name="adj1" fmla="val -57486"/>
              <a:gd name="adj2" fmla="val 53679"/>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movement</a:t>
            </a:r>
            <a:endPar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79489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6" grpId="0" animBg="1"/>
      <p:bldP spid="28" grpId="0" animBg="1"/>
      <p:bldP spid="29" grpId="0" animBg="1"/>
      <p:bldP spid="30" grpId="0" animBg="1"/>
      <p:bldP spid="3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42BB854B-0126-411D-8079-178C47C88C4A}"/>
              </a:ext>
            </a:extLst>
          </p:cNvPr>
          <p:cNvSpPr txBox="1"/>
          <p:nvPr/>
        </p:nvSpPr>
        <p:spPr>
          <a:xfrm>
            <a:off x="711833" y="5817989"/>
            <a:ext cx="111980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Shall</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do the exchange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then</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will</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become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friends</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5" name="TextBox 44">
            <a:extLst>
              <a:ext uri="{FF2B5EF4-FFF2-40B4-BE49-F238E27FC236}">
                <a16:creationId xmlns:a16="http://schemas.microsoft.com/office/drawing/2014/main" id="{4B404F5C-36FB-4E10-BCC8-B76F02EF2EB9}"/>
              </a:ext>
            </a:extLst>
          </p:cNvPr>
          <p:cNvSpPr txBox="1"/>
          <p:nvPr/>
        </p:nvSpPr>
        <p:spPr>
          <a:xfrm>
            <a:off x="711832" y="5802427"/>
            <a:ext cx="8502250"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Shall</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do the exchange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then</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1" i="0" u="none" strike="noStrike" kern="1200" cap="none" spc="0" normalizeH="0" baseline="0" noProof="0" dirty="0" err="1">
                <a:ln>
                  <a:noFill/>
                </a:ln>
                <a:solidFill>
                  <a:srgbClr val="ED7D31"/>
                </a:solidFill>
                <a:effectLst/>
                <a:uLnTx/>
                <a:uFillTx/>
                <a:latin typeface="Century Gothic" panose="020F0302020204030204"/>
                <a:ea typeface="+mn-ea"/>
                <a:cs typeface="+mn-cs"/>
              </a:rPr>
              <a:t>might</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become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friends</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DF0295B2-28EE-4D3F-AA18-3835272D2E71}"/>
              </a:ext>
            </a:extLst>
          </p:cNvPr>
          <p:cNvSpPr txBox="1"/>
          <p:nvPr/>
        </p:nvSpPr>
        <p:spPr>
          <a:xfrm>
            <a:off x="711833" y="5013674"/>
            <a:ext cx="111980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But the tunnel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nearby</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3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hours</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from</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Paris.</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3" name="TextBox 42">
            <a:extLst>
              <a:ext uri="{FF2B5EF4-FFF2-40B4-BE49-F238E27FC236}">
                <a16:creationId xmlns:a16="http://schemas.microsoft.com/office/drawing/2014/main" id="{F7EE5520-E29D-479B-8D2A-30C2E1D06E69}"/>
              </a:ext>
            </a:extLst>
          </p:cNvPr>
          <p:cNvSpPr txBox="1"/>
          <p:nvPr/>
        </p:nvSpPr>
        <p:spPr>
          <a:xfrm>
            <a:off x="711832" y="4996460"/>
            <a:ext cx="6627958"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But the tunnel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1" i="0" u="none" strike="noStrike" kern="1200" cap="none" spc="0" normalizeH="0" baseline="0" noProof="0" dirty="0">
                <a:ln>
                  <a:noFill/>
                </a:ln>
                <a:solidFill>
                  <a:srgbClr val="E87D1E"/>
                </a:solidFill>
                <a:effectLst/>
                <a:uLnTx/>
                <a:uFillTx/>
                <a:latin typeface="Century Gothic" panose="020F0302020204030204"/>
                <a:ea typeface="+mn-ea"/>
                <a:cs typeface="+mn-cs"/>
              </a:rPr>
              <a:t>far </a:t>
            </a:r>
            <a:r>
              <a:rPr kumimoji="0" lang="fr-FR" sz="2000" b="1" i="0" u="none" strike="noStrike" kern="1200" cap="none" spc="0" normalizeH="0" baseline="0" noProof="0" dirty="0" err="1">
                <a:ln>
                  <a:noFill/>
                </a:ln>
                <a:solidFill>
                  <a:srgbClr val="ED7D31"/>
                </a:solidFill>
                <a:effectLst/>
                <a:uLnTx/>
                <a:uFillTx/>
                <a:latin typeface="Century Gothic" panose="020F0302020204030204"/>
                <a:ea typeface="+mn-ea"/>
                <a:cs typeface="+mn-cs"/>
              </a:rPr>
              <a:t>from</a:t>
            </a:r>
            <a:r>
              <a:rPr kumimoji="0" lang="fr-FR" sz="2000" b="1" i="0" u="none" strike="noStrike" kern="1200" cap="none" spc="0" normalizeH="0" baseline="0" noProof="0" dirty="0">
                <a:ln>
                  <a:noFill/>
                </a:ln>
                <a:solidFill>
                  <a:srgbClr val="ED7D31"/>
                </a:solidFill>
                <a:effectLst/>
                <a:uLnTx/>
                <a:uFillTx/>
                <a:latin typeface="Century Gothic" panose="020F0302020204030204"/>
                <a:ea typeface="+mn-ea"/>
                <a:cs typeface="+mn-cs"/>
              </a:rPr>
              <a:t> </a:t>
            </a:r>
            <a:r>
              <a:rPr kumimoji="0" lang="fr-FR" sz="2000" b="1" i="0" u="none" strike="noStrike" kern="1200" cap="none" spc="0" normalizeH="0" baseline="0" noProof="0" dirty="0" err="1">
                <a:ln>
                  <a:noFill/>
                </a:ln>
                <a:solidFill>
                  <a:srgbClr val="ED7D31"/>
                </a:solidFill>
                <a:effectLst/>
                <a:uLnTx/>
                <a:uFillTx/>
                <a:latin typeface="Century Gothic" panose="020F0302020204030204"/>
                <a:ea typeface="+mn-ea"/>
                <a:cs typeface="+mn-cs"/>
              </a:rPr>
              <a:t>here</a:t>
            </a:r>
            <a:r>
              <a:rPr kumimoji="0" lang="fr-FR" sz="2000" b="1" i="0" u="none" strike="noStrike" kern="1200" cap="none" spc="0" normalizeH="0" baseline="0" noProof="0" dirty="0">
                <a:ln>
                  <a:noFill/>
                </a:ln>
                <a:solidFill>
                  <a:srgbClr val="ED7D31"/>
                </a:solidFill>
                <a:effectLst/>
                <a:uLnTx/>
                <a:uFillTx/>
                <a:latin typeface="Century Gothic" panose="020F0302020204030204"/>
                <a:ea typeface="+mn-ea"/>
                <a:cs typeface="+mn-cs"/>
              </a:rPr>
              <a:t> </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3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hours</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from</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Paris.</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EC0E5974-15F6-491D-AC64-1BDF9D166C81}"/>
              </a:ext>
            </a:extLst>
          </p:cNvPr>
          <p:cNvSpPr txBox="1"/>
          <p:nvPr/>
        </p:nvSpPr>
        <p:spPr>
          <a:xfrm>
            <a:off x="711833" y="2555754"/>
            <a:ext cx="11198087"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understand</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importance of an exchange for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understanding</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language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better</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A0E2FC45-9B20-4759-8A5E-91001EB4255D}"/>
              </a:ext>
            </a:extLst>
          </p:cNvPr>
          <p:cNvSpPr txBox="1"/>
          <p:nvPr/>
        </p:nvSpPr>
        <p:spPr>
          <a:xfrm>
            <a:off x="711833" y="2592952"/>
            <a:ext cx="10866895"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understand</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importance of an exchange for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better</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1" i="0" u="none" strike="noStrike" kern="1200" cap="none" spc="0" normalizeH="0" baseline="0" noProof="0" dirty="0" err="1">
                <a:ln>
                  <a:noFill/>
                </a:ln>
                <a:solidFill>
                  <a:srgbClr val="E87D1E"/>
                </a:solidFill>
                <a:effectLst/>
                <a:uLnTx/>
                <a:uFillTx/>
                <a:latin typeface="Century Gothic" panose="020F0302020204030204"/>
                <a:ea typeface="+mn-ea"/>
                <a:cs typeface="+mn-cs"/>
              </a:rPr>
              <a:t>learning</a:t>
            </a:r>
            <a:r>
              <a:rPr kumimoji="0" lang="fr-FR" sz="2000" b="1" i="0" u="none" strike="noStrike" kern="1200" cap="none" spc="0" normalizeH="0" baseline="0" noProof="0" dirty="0">
                <a:ln>
                  <a:noFill/>
                </a:ln>
                <a:solidFill>
                  <a:srgbClr val="E87D1E"/>
                </a:solidFill>
                <a:effectLst/>
                <a:uLnTx/>
                <a:uFillTx/>
                <a:latin typeface="Century Gothic" panose="020F0302020204030204"/>
                <a:ea typeface="+mn-ea"/>
                <a:cs typeface="+mn-cs"/>
              </a:rPr>
              <a:t> </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language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636526" cy="791888"/>
          </a:xfrm>
        </p:spPr>
        <p:txBody>
          <a:bodyPr>
            <a:normAutofit/>
          </a:bodyPr>
          <a:lstStyle/>
          <a:p>
            <a:r>
              <a:rPr lang="en-GB" sz="3600" b="1" dirty="0" err="1">
                <a:solidFill>
                  <a:schemeClr val="bg1"/>
                </a:solidFill>
              </a:rPr>
              <a:t>Trouve</a:t>
            </a:r>
            <a:r>
              <a:rPr lang="en-GB" sz="3600" b="1" dirty="0">
                <a:solidFill>
                  <a:schemeClr val="bg1"/>
                </a:solidFill>
              </a:rPr>
              <a:t> les </a:t>
            </a:r>
            <a:r>
              <a:rPr lang="en-GB" sz="3600" b="1" dirty="0" err="1">
                <a:solidFill>
                  <a:schemeClr val="bg1"/>
                </a:solidFill>
              </a:rPr>
              <a:t>erreurs</a:t>
            </a:r>
            <a:r>
              <a:rPr lang="en-GB" sz="3600" b="1" dirty="0">
                <a:solidFill>
                  <a:schemeClr val="bg1"/>
                </a:solidFill>
              </a:rPr>
              <a: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16E5D2C8-39D0-B149-BD4B-D3EDCF96BB45}"/>
              </a:ext>
            </a:extLst>
          </p:cNvPr>
          <p:cNvSpPr txBox="1"/>
          <p:nvPr/>
        </p:nvSpPr>
        <p:spPr>
          <a:xfrm>
            <a:off x="711833" y="1384135"/>
            <a:ext cx="111980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Nous apprenons l’anglais à l’école et je veux faire un échange avec des élèves anglais ! </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41F82B22-DB10-45C2-93A0-9576F5CA005C}"/>
              </a:ext>
            </a:extLst>
          </p:cNvPr>
          <p:cNvSpPr txBox="1"/>
          <p:nvPr/>
        </p:nvSpPr>
        <p:spPr>
          <a:xfrm>
            <a:off x="711833" y="1744851"/>
            <a:ext cx="111980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are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learning</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English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school</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 I must do an exchange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with</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English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students</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8397926B-3E14-4B57-9208-1BF5409010C4}"/>
              </a:ext>
            </a:extLst>
          </p:cNvPr>
          <p:cNvSpPr txBox="1"/>
          <p:nvPr/>
        </p:nvSpPr>
        <p:spPr>
          <a:xfrm>
            <a:off x="711833" y="2195038"/>
            <a:ext cx="111980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Nous comprenons l’importance d’un échange pour mieux apprendre une langue. </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94019045-757B-499B-9AF8-F89B2460F277}"/>
              </a:ext>
            </a:extLst>
          </p:cNvPr>
          <p:cNvSpPr txBox="1"/>
          <p:nvPr/>
        </p:nvSpPr>
        <p:spPr>
          <a:xfrm>
            <a:off x="711833" y="3019440"/>
            <a:ext cx="111980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Est-ce que vous apprenez le français à l’école ?  Vous comprenez mon email ? </a:t>
            </a:r>
          </a:p>
        </p:txBody>
      </p:sp>
      <p:sp>
        <p:nvSpPr>
          <p:cNvPr id="14" name="TextBox 13">
            <a:extLst>
              <a:ext uri="{FF2B5EF4-FFF2-40B4-BE49-F238E27FC236}">
                <a16:creationId xmlns:a16="http://schemas.microsoft.com/office/drawing/2014/main" id="{7460C69A-D4F3-4FD7-975E-C44CE0532C08}"/>
              </a:ext>
            </a:extLst>
          </p:cNvPr>
          <p:cNvSpPr txBox="1"/>
          <p:nvPr/>
        </p:nvSpPr>
        <p:spPr>
          <a:xfrm>
            <a:off x="711833" y="3380156"/>
            <a:ext cx="111980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Are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you</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learning</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English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school</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Do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you</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understand</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my</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email?</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82C2C47B-0D66-4B80-ABF1-B943C54F6793}"/>
              </a:ext>
            </a:extLst>
          </p:cNvPr>
          <p:cNvSpPr txBox="1"/>
          <p:nvPr/>
        </p:nvSpPr>
        <p:spPr>
          <a:xfrm>
            <a:off x="711833" y="3842500"/>
            <a:ext cx="111980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Vous prenez le train souvent pour venir en France ? </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59298512-F05B-4F3D-BD86-9978056C9411}"/>
              </a:ext>
            </a:extLst>
          </p:cNvPr>
          <p:cNvSpPr txBox="1"/>
          <p:nvPr/>
        </p:nvSpPr>
        <p:spPr>
          <a:xfrm>
            <a:off x="711833" y="4203216"/>
            <a:ext cx="111980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Do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you</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often</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take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train to go to France?</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2D88C61C-EE89-4CFB-A7A2-9702E01EE6D1}"/>
              </a:ext>
            </a:extLst>
          </p:cNvPr>
          <p:cNvSpPr txBox="1"/>
          <p:nvPr/>
        </p:nvSpPr>
        <p:spPr>
          <a:xfrm>
            <a:off x="711833" y="4652958"/>
            <a:ext cx="111980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Mais le tunnel est loin d’ici – à 3 heures de Paris.</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0197761E-11AD-43AE-87EC-644197A73BA8}"/>
              </a:ext>
            </a:extLst>
          </p:cNvPr>
          <p:cNvSpPr txBox="1"/>
          <p:nvPr/>
        </p:nvSpPr>
        <p:spPr>
          <a:xfrm>
            <a:off x="711833" y="5457273"/>
            <a:ext cx="111980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Nous faisons l’échange alors ? Nous devenons peut-être amis ! </a:t>
            </a:r>
          </a:p>
        </p:txBody>
      </p:sp>
      <p:sp>
        <p:nvSpPr>
          <p:cNvPr id="3" name="Oval 2">
            <a:extLst>
              <a:ext uri="{FF2B5EF4-FFF2-40B4-BE49-F238E27FC236}">
                <a16:creationId xmlns:a16="http://schemas.microsoft.com/office/drawing/2014/main" id="{500752DF-772C-4999-A13A-5DFBF6C8D91E}"/>
              </a:ext>
            </a:extLst>
          </p:cNvPr>
          <p:cNvSpPr/>
          <p:nvPr/>
        </p:nvSpPr>
        <p:spPr>
          <a:xfrm>
            <a:off x="5567856" y="1744851"/>
            <a:ext cx="720000" cy="406698"/>
          </a:xfrm>
          <a:prstGeom prst="ellipse">
            <a:avLst/>
          </a:prstGeom>
          <a:no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1" name="Oval 20">
            <a:extLst>
              <a:ext uri="{FF2B5EF4-FFF2-40B4-BE49-F238E27FC236}">
                <a16:creationId xmlns:a16="http://schemas.microsoft.com/office/drawing/2014/main" id="{A8E0E90B-43F8-422E-BB03-7D6058B385B8}"/>
              </a:ext>
            </a:extLst>
          </p:cNvPr>
          <p:cNvSpPr/>
          <p:nvPr/>
        </p:nvSpPr>
        <p:spPr>
          <a:xfrm>
            <a:off x="5663391" y="1377547"/>
            <a:ext cx="736978" cy="406698"/>
          </a:xfrm>
          <a:prstGeom prst="ellipse">
            <a:avLst/>
          </a:prstGeom>
          <a:no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76C0276A-88FC-4386-84A5-DB766F365029}"/>
              </a:ext>
            </a:extLst>
          </p:cNvPr>
          <p:cNvSpPr txBox="1"/>
          <p:nvPr/>
        </p:nvSpPr>
        <p:spPr>
          <a:xfrm>
            <a:off x="711833" y="1735844"/>
            <a:ext cx="11198087"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are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learning</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English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school</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 I </a:t>
            </a:r>
            <a:r>
              <a:rPr kumimoji="0" lang="fr-FR" sz="2000" b="1" i="0" u="none" strike="noStrike" kern="1200" cap="none" spc="0" normalizeH="0" baseline="0" noProof="0" dirty="0" err="1">
                <a:ln>
                  <a:noFill/>
                </a:ln>
                <a:solidFill>
                  <a:srgbClr val="E87D1E"/>
                </a:solidFill>
                <a:effectLst/>
                <a:uLnTx/>
                <a:uFillTx/>
                <a:latin typeface="Century Gothic" panose="020F0302020204030204"/>
                <a:ea typeface="+mn-ea"/>
                <a:cs typeface="+mn-cs"/>
              </a:rPr>
              <a:t>want</a:t>
            </a:r>
            <a:r>
              <a:rPr kumimoji="0" lang="fr-FR" sz="2000" b="1" i="0" u="none" strike="noStrike" kern="1200" cap="none" spc="0" normalizeH="0" baseline="0" noProof="0" dirty="0">
                <a:ln>
                  <a:noFill/>
                </a:ln>
                <a:solidFill>
                  <a:srgbClr val="E87D1E"/>
                </a:solidFill>
                <a:effectLst/>
                <a:uLnTx/>
                <a:uFillTx/>
                <a:latin typeface="Century Gothic" panose="020F0302020204030204"/>
                <a:ea typeface="+mn-ea"/>
                <a:cs typeface="+mn-cs"/>
              </a:rPr>
              <a:t> to</a:t>
            </a:r>
            <a:r>
              <a:rPr kumimoji="0" lang="fr-FR" sz="2000" b="0" i="0" u="none" strike="noStrike" kern="1200" cap="none" spc="0" normalizeH="0" baseline="0" noProof="0" dirty="0">
                <a:ln>
                  <a:noFill/>
                </a:ln>
                <a:solidFill>
                  <a:srgbClr val="E87D1E"/>
                </a:solidFill>
                <a:effectLst/>
                <a:uLnTx/>
                <a:uFillTx/>
                <a:latin typeface="Century Gothic" panose="020F0302020204030204"/>
                <a:ea typeface="+mn-ea"/>
                <a:cs typeface="+mn-cs"/>
              </a:rPr>
              <a:t> </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do an exchange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with</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English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students</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 name="Rectangle 4">
            <a:extLst>
              <a:ext uri="{FF2B5EF4-FFF2-40B4-BE49-F238E27FC236}">
                <a16:creationId xmlns:a16="http://schemas.microsoft.com/office/drawing/2014/main" id="{600DD974-31CD-4D4B-8AFD-A26192BE5512}"/>
              </a:ext>
            </a:extLst>
          </p:cNvPr>
          <p:cNvSpPr/>
          <p:nvPr/>
        </p:nvSpPr>
        <p:spPr>
          <a:xfrm>
            <a:off x="272524" y="1601267"/>
            <a:ext cx="360000" cy="360000"/>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p>
        </p:txBody>
      </p:sp>
      <p:sp>
        <p:nvSpPr>
          <p:cNvPr id="24" name="Rectangle 23">
            <a:extLst>
              <a:ext uri="{FF2B5EF4-FFF2-40B4-BE49-F238E27FC236}">
                <a16:creationId xmlns:a16="http://schemas.microsoft.com/office/drawing/2014/main" id="{5AB695C7-EA97-4806-82BD-5E47576B5C7D}"/>
              </a:ext>
            </a:extLst>
          </p:cNvPr>
          <p:cNvSpPr/>
          <p:nvPr/>
        </p:nvSpPr>
        <p:spPr>
          <a:xfrm>
            <a:off x="272524" y="2412622"/>
            <a:ext cx="360000" cy="360000"/>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p>
        </p:txBody>
      </p:sp>
      <p:sp>
        <p:nvSpPr>
          <p:cNvPr id="25" name="Rectangle 24">
            <a:extLst>
              <a:ext uri="{FF2B5EF4-FFF2-40B4-BE49-F238E27FC236}">
                <a16:creationId xmlns:a16="http://schemas.microsoft.com/office/drawing/2014/main" id="{3151C992-B1C2-425A-AF37-58EB67305225}"/>
              </a:ext>
            </a:extLst>
          </p:cNvPr>
          <p:cNvSpPr/>
          <p:nvPr/>
        </p:nvSpPr>
        <p:spPr>
          <a:xfrm>
            <a:off x="272524" y="3223977"/>
            <a:ext cx="360000" cy="360000"/>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t>
            </a:r>
          </a:p>
        </p:txBody>
      </p:sp>
      <p:sp>
        <p:nvSpPr>
          <p:cNvPr id="27" name="Rectangle 26">
            <a:extLst>
              <a:ext uri="{FF2B5EF4-FFF2-40B4-BE49-F238E27FC236}">
                <a16:creationId xmlns:a16="http://schemas.microsoft.com/office/drawing/2014/main" id="{E549BBF2-4148-45FA-8B6E-112BB2230CB7}"/>
              </a:ext>
            </a:extLst>
          </p:cNvPr>
          <p:cNvSpPr/>
          <p:nvPr/>
        </p:nvSpPr>
        <p:spPr>
          <a:xfrm>
            <a:off x="272524" y="4035332"/>
            <a:ext cx="360000" cy="360000"/>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t>
            </a:r>
          </a:p>
        </p:txBody>
      </p:sp>
      <p:sp>
        <p:nvSpPr>
          <p:cNvPr id="28" name="Rectangle 27">
            <a:extLst>
              <a:ext uri="{FF2B5EF4-FFF2-40B4-BE49-F238E27FC236}">
                <a16:creationId xmlns:a16="http://schemas.microsoft.com/office/drawing/2014/main" id="{4387244A-7B63-4403-A9DE-99C341808C67}"/>
              </a:ext>
            </a:extLst>
          </p:cNvPr>
          <p:cNvSpPr/>
          <p:nvPr/>
        </p:nvSpPr>
        <p:spPr>
          <a:xfrm>
            <a:off x="275103" y="4846687"/>
            <a:ext cx="360000" cy="360000"/>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p>
        </p:txBody>
      </p:sp>
      <p:sp>
        <p:nvSpPr>
          <p:cNvPr id="29" name="Rectangle 28">
            <a:extLst>
              <a:ext uri="{FF2B5EF4-FFF2-40B4-BE49-F238E27FC236}">
                <a16:creationId xmlns:a16="http://schemas.microsoft.com/office/drawing/2014/main" id="{F38E0821-7380-44A9-9D41-1507BE466145}"/>
              </a:ext>
            </a:extLst>
          </p:cNvPr>
          <p:cNvSpPr/>
          <p:nvPr/>
        </p:nvSpPr>
        <p:spPr>
          <a:xfrm>
            <a:off x="272524" y="5658044"/>
            <a:ext cx="360000" cy="360000"/>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t>
            </a:r>
          </a:p>
        </p:txBody>
      </p:sp>
      <p:sp>
        <p:nvSpPr>
          <p:cNvPr id="30" name="Oval 29">
            <a:extLst>
              <a:ext uri="{FF2B5EF4-FFF2-40B4-BE49-F238E27FC236}">
                <a16:creationId xmlns:a16="http://schemas.microsoft.com/office/drawing/2014/main" id="{D9D46BAA-996E-4354-9E50-0F15B5DAE485}"/>
              </a:ext>
            </a:extLst>
          </p:cNvPr>
          <p:cNvSpPr/>
          <p:nvPr/>
        </p:nvSpPr>
        <p:spPr>
          <a:xfrm>
            <a:off x="7935468" y="2632346"/>
            <a:ext cx="1134658" cy="433740"/>
          </a:xfrm>
          <a:prstGeom prst="ellipse">
            <a:avLst/>
          </a:prstGeom>
          <a:no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1" name="Oval 30">
            <a:extLst>
              <a:ext uri="{FF2B5EF4-FFF2-40B4-BE49-F238E27FC236}">
                <a16:creationId xmlns:a16="http://schemas.microsoft.com/office/drawing/2014/main" id="{EC804CE2-F59A-4B56-8DE0-26499BA78ACA}"/>
              </a:ext>
            </a:extLst>
          </p:cNvPr>
          <p:cNvSpPr/>
          <p:nvPr/>
        </p:nvSpPr>
        <p:spPr>
          <a:xfrm>
            <a:off x="8013081" y="2196732"/>
            <a:ext cx="1436538" cy="406698"/>
          </a:xfrm>
          <a:prstGeom prst="ellipse">
            <a:avLst/>
          </a:prstGeom>
          <a:no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5" name="Oval 34">
            <a:extLst>
              <a:ext uri="{FF2B5EF4-FFF2-40B4-BE49-F238E27FC236}">
                <a16:creationId xmlns:a16="http://schemas.microsoft.com/office/drawing/2014/main" id="{8C58D24A-80D4-418A-8417-459C6F267D00}"/>
              </a:ext>
            </a:extLst>
          </p:cNvPr>
          <p:cNvSpPr/>
          <p:nvPr/>
        </p:nvSpPr>
        <p:spPr>
          <a:xfrm>
            <a:off x="2826931" y="3370896"/>
            <a:ext cx="939420" cy="406698"/>
          </a:xfrm>
          <a:prstGeom prst="ellipse">
            <a:avLst/>
          </a:prstGeom>
          <a:no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6" name="Oval 35">
            <a:extLst>
              <a:ext uri="{FF2B5EF4-FFF2-40B4-BE49-F238E27FC236}">
                <a16:creationId xmlns:a16="http://schemas.microsoft.com/office/drawing/2014/main" id="{D4FA04A8-602F-4AAF-967F-C6598C802342}"/>
              </a:ext>
            </a:extLst>
          </p:cNvPr>
          <p:cNvSpPr/>
          <p:nvPr/>
        </p:nvSpPr>
        <p:spPr>
          <a:xfrm>
            <a:off x="4014286" y="3003228"/>
            <a:ext cx="1376147" cy="406698"/>
          </a:xfrm>
          <a:prstGeom prst="ellipse">
            <a:avLst/>
          </a:prstGeom>
          <a:no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7" name="TextBox 36">
            <a:extLst>
              <a:ext uri="{FF2B5EF4-FFF2-40B4-BE49-F238E27FC236}">
                <a16:creationId xmlns:a16="http://schemas.microsoft.com/office/drawing/2014/main" id="{4BD6D64F-BF68-4F89-AA37-9F79E28AFF55}"/>
              </a:ext>
            </a:extLst>
          </p:cNvPr>
          <p:cNvSpPr txBox="1"/>
          <p:nvPr/>
        </p:nvSpPr>
        <p:spPr>
          <a:xfrm>
            <a:off x="711832" y="3357442"/>
            <a:ext cx="10271909"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Are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you</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learning</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1" i="0" u="none" strike="noStrike" kern="1200" cap="none" spc="0" normalizeH="0" baseline="0" noProof="0" dirty="0">
                <a:ln>
                  <a:noFill/>
                </a:ln>
                <a:solidFill>
                  <a:srgbClr val="E87D1E"/>
                </a:solidFill>
                <a:effectLst/>
                <a:uLnTx/>
                <a:uFillTx/>
                <a:latin typeface="Century Gothic" panose="020F0302020204030204"/>
                <a:ea typeface="+mn-ea"/>
                <a:cs typeface="+mn-cs"/>
              </a:rPr>
              <a:t>French </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school</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Do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you</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understand</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my</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email?</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8" name="Oval 37">
            <a:extLst>
              <a:ext uri="{FF2B5EF4-FFF2-40B4-BE49-F238E27FC236}">
                <a16:creationId xmlns:a16="http://schemas.microsoft.com/office/drawing/2014/main" id="{9B7CE3BF-AA02-42E1-B480-A2723865D20A}"/>
              </a:ext>
            </a:extLst>
          </p:cNvPr>
          <p:cNvSpPr/>
          <p:nvPr/>
        </p:nvSpPr>
        <p:spPr>
          <a:xfrm>
            <a:off x="4424587" y="4215709"/>
            <a:ext cx="474530" cy="406698"/>
          </a:xfrm>
          <a:prstGeom prst="ellipse">
            <a:avLst/>
          </a:prstGeom>
          <a:no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9" name="Oval 38">
            <a:extLst>
              <a:ext uri="{FF2B5EF4-FFF2-40B4-BE49-F238E27FC236}">
                <a16:creationId xmlns:a16="http://schemas.microsoft.com/office/drawing/2014/main" id="{1824DD59-0804-4867-9E7C-41CB2F40E8E9}"/>
              </a:ext>
            </a:extLst>
          </p:cNvPr>
          <p:cNvSpPr/>
          <p:nvPr/>
        </p:nvSpPr>
        <p:spPr>
          <a:xfrm>
            <a:off x="4926413" y="3835998"/>
            <a:ext cx="641443" cy="406698"/>
          </a:xfrm>
          <a:prstGeom prst="ellipse">
            <a:avLst/>
          </a:prstGeom>
          <a:no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0" name="TextBox 39">
            <a:extLst>
              <a:ext uri="{FF2B5EF4-FFF2-40B4-BE49-F238E27FC236}">
                <a16:creationId xmlns:a16="http://schemas.microsoft.com/office/drawing/2014/main" id="{7097318F-FA48-4984-B21C-8266D2FF42CE}"/>
              </a:ext>
            </a:extLst>
          </p:cNvPr>
          <p:cNvSpPr txBox="1"/>
          <p:nvPr/>
        </p:nvSpPr>
        <p:spPr>
          <a:xfrm>
            <a:off x="711832" y="4205543"/>
            <a:ext cx="6627958"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Do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you</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often</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take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train to </a:t>
            </a:r>
            <a:r>
              <a:rPr kumimoji="0" lang="fr-FR" sz="2000" b="1" i="0" u="none" strike="noStrike" kern="1200" cap="none" spc="0" normalizeH="0" baseline="0" noProof="0" dirty="0">
                <a:ln>
                  <a:noFill/>
                </a:ln>
                <a:solidFill>
                  <a:srgbClr val="E87D1E"/>
                </a:solidFill>
                <a:effectLst/>
                <a:uLnTx/>
                <a:uFillTx/>
                <a:latin typeface="Century Gothic" panose="020F0302020204030204"/>
                <a:ea typeface="+mn-ea"/>
                <a:cs typeface="+mn-cs"/>
              </a:rPr>
              <a:t>come </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France?</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1" name="Oval 40">
            <a:extLst>
              <a:ext uri="{FF2B5EF4-FFF2-40B4-BE49-F238E27FC236}">
                <a16:creationId xmlns:a16="http://schemas.microsoft.com/office/drawing/2014/main" id="{DEDCC5A5-6741-4AE6-BC18-902CF8403C65}"/>
              </a:ext>
            </a:extLst>
          </p:cNvPr>
          <p:cNvSpPr/>
          <p:nvPr/>
        </p:nvSpPr>
        <p:spPr>
          <a:xfrm>
            <a:off x="2688178" y="5033361"/>
            <a:ext cx="1501252" cy="406698"/>
          </a:xfrm>
          <a:prstGeom prst="ellipse">
            <a:avLst/>
          </a:prstGeom>
          <a:no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2" name="Oval 41">
            <a:extLst>
              <a:ext uri="{FF2B5EF4-FFF2-40B4-BE49-F238E27FC236}">
                <a16:creationId xmlns:a16="http://schemas.microsoft.com/office/drawing/2014/main" id="{3041B987-9C58-41D1-ABE4-5EEEF67429CA}"/>
              </a:ext>
            </a:extLst>
          </p:cNvPr>
          <p:cNvSpPr/>
          <p:nvPr/>
        </p:nvSpPr>
        <p:spPr>
          <a:xfrm>
            <a:off x="2867875" y="4639782"/>
            <a:ext cx="1187354" cy="406698"/>
          </a:xfrm>
          <a:prstGeom prst="ellipse">
            <a:avLst/>
          </a:prstGeom>
          <a:no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4" name="Oval 43">
            <a:extLst>
              <a:ext uri="{FF2B5EF4-FFF2-40B4-BE49-F238E27FC236}">
                <a16:creationId xmlns:a16="http://schemas.microsoft.com/office/drawing/2014/main" id="{CC0AD2D1-33C2-478F-8519-81990483028D}"/>
              </a:ext>
            </a:extLst>
          </p:cNvPr>
          <p:cNvSpPr/>
          <p:nvPr/>
        </p:nvSpPr>
        <p:spPr>
          <a:xfrm>
            <a:off x="6498180" y="5464253"/>
            <a:ext cx="1253317" cy="406698"/>
          </a:xfrm>
          <a:prstGeom prst="ellipse">
            <a:avLst/>
          </a:prstGeom>
          <a:no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6" name="TextBox 45">
            <a:extLst>
              <a:ext uri="{FF2B5EF4-FFF2-40B4-BE49-F238E27FC236}">
                <a16:creationId xmlns:a16="http://schemas.microsoft.com/office/drawing/2014/main" id="{052DA6EA-6036-48F5-B81F-511CF666E68E}"/>
              </a:ext>
            </a:extLst>
          </p:cNvPr>
          <p:cNvSpPr txBox="1"/>
          <p:nvPr/>
        </p:nvSpPr>
        <p:spPr>
          <a:xfrm>
            <a:off x="6498180" y="250367"/>
            <a:ext cx="4009235" cy="707886"/>
          </a:xfrm>
          <a:prstGeom prst="rect">
            <a:avLst/>
          </a:prstGeom>
          <a:noFill/>
          <a:ln w="19050">
            <a:solidFill>
              <a:srgbClr val="115177"/>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y a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erreur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dans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chaque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phrase anglaise.</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7" name="Oval 46">
            <a:extLst>
              <a:ext uri="{FF2B5EF4-FFF2-40B4-BE49-F238E27FC236}">
                <a16:creationId xmlns:a16="http://schemas.microsoft.com/office/drawing/2014/main" id="{AE99EDE7-9893-4690-B9FF-6D31B96268F2}"/>
              </a:ext>
            </a:extLst>
          </p:cNvPr>
          <p:cNvSpPr/>
          <p:nvPr/>
        </p:nvSpPr>
        <p:spPr>
          <a:xfrm>
            <a:off x="5301197" y="5870951"/>
            <a:ext cx="493675" cy="338174"/>
          </a:xfrm>
          <a:prstGeom prst="ellipse">
            <a:avLst/>
          </a:prstGeom>
          <a:no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2761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21"/>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3"/>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31"/>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30"/>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36"/>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35"/>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39"/>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38"/>
                                        </p:tgtEl>
                                        <p:attrNameLst>
                                          <p:attrName>style.visibility</p:attrName>
                                        </p:attrNameLst>
                                      </p:cBhvr>
                                      <p:to>
                                        <p:strVal val="hidden"/>
                                      </p:to>
                                    </p:set>
                                  </p:childTnLst>
                                </p:cTn>
                              </p:par>
                              <p:par>
                                <p:cTn id="57" presetID="1" presetClass="entr" presetSubtype="0" fill="hold" grpId="0" nodeType="with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1" nodeType="clickEffect">
                                  <p:stCondLst>
                                    <p:cond delay="0"/>
                                  </p:stCondLst>
                                  <p:childTnLst>
                                    <p:set>
                                      <p:cBhvr>
                                        <p:cTn id="68" dur="1" fill="hold">
                                          <p:stCondLst>
                                            <p:cond delay="0"/>
                                          </p:stCondLst>
                                        </p:cTn>
                                        <p:tgtEl>
                                          <p:spTgt spid="42"/>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41"/>
                                        </p:tgtEl>
                                        <p:attrNameLst>
                                          <p:attrName>style.visibility</p:attrName>
                                        </p:attrNameLst>
                                      </p:cBhvr>
                                      <p:to>
                                        <p:strVal val="hidden"/>
                                      </p:to>
                                    </p:set>
                                  </p:childTnLst>
                                </p:cTn>
                              </p:par>
                              <p:par>
                                <p:cTn id="71" presetID="1" presetClass="entr" presetSubtype="0" fill="hold" grpId="0" nodeType="withEffect">
                                  <p:stCondLst>
                                    <p:cond delay="0"/>
                                  </p:stCondLst>
                                  <p:childTnLst>
                                    <p:set>
                                      <p:cBhvr>
                                        <p:cTn id="72" dur="1" fill="hold">
                                          <p:stCondLst>
                                            <p:cond delay="0"/>
                                          </p:stCondLst>
                                        </p:cTn>
                                        <p:tgtEl>
                                          <p:spTgt spid="43"/>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1" nodeType="clickEffect">
                                  <p:stCondLst>
                                    <p:cond delay="0"/>
                                  </p:stCondLst>
                                  <p:childTnLst>
                                    <p:set>
                                      <p:cBhvr>
                                        <p:cTn id="82" dur="1" fill="hold">
                                          <p:stCondLst>
                                            <p:cond delay="0"/>
                                          </p:stCondLst>
                                        </p:cTn>
                                        <p:tgtEl>
                                          <p:spTgt spid="44"/>
                                        </p:tgtEl>
                                        <p:attrNameLst>
                                          <p:attrName>style.visibility</p:attrName>
                                        </p:attrNameLst>
                                      </p:cBhvr>
                                      <p:to>
                                        <p:strVal val="hidden"/>
                                      </p:to>
                                    </p:set>
                                  </p:childTnLst>
                                </p:cTn>
                              </p:par>
                              <p:par>
                                <p:cTn id="83" presetID="1" presetClass="entr" presetSubtype="0" fill="hold" grpId="0" nodeType="withEffect">
                                  <p:stCondLst>
                                    <p:cond delay="0"/>
                                  </p:stCondLst>
                                  <p:childTnLst>
                                    <p:set>
                                      <p:cBhvr>
                                        <p:cTn id="84" dur="1" fill="hold">
                                          <p:stCondLst>
                                            <p:cond delay="0"/>
                                          </p:stCondLst>
                                        </p:cTn>
                                        <p:tgtEl>
                                          <p:spTgt spid="45"/>
                                        </p:tgtEl>
                                        <p:attrNameLst>
                                          <p:attrName>style.visibility</p:attrName>
                                        </p:attrNameLst>
                                      </p:cBhvr>
                                      <p:to>
                                        <p:strVal val="visible"/>
                                      </p:to>
                                    </p:set>
                                  </p:childTnLst>
                                </p:cTn>
                              </p:par>
                              <p:par>
                                <p:cTn id="85" presetID="1" presetClass="exit" presetSubtype="0" fill="hold" grpId="1" nodeType="withEffect">
                                  <p:stCondLst>
                                    <p:cond delay="0"/>
                                  </p:stCondLst>
                                  <p:childTnLst>
                                    <p:set>
                                      <p:cBhvr>
                                        <p:cTn id="86" dur="1" fill="hold">
                                          <p:stCondLst>
                                            <p:cond delay="0"/>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3" grpId="0" animBg="1"/>
      <p:bldP spid="32" grpId="0" animBg="1"/>
      <p:bldP spid="3" grpId="0" animBg="1"/>
      <p:bldP spid="3" grpId="1" animBg="1"/>
      <p:bldP spid="21" grpId="0" animBg="1"/>
      <p:bldP spid="21" grpId="1" animBg="1"/>
      <p:bldP spid="22" grpId="0" animBg="1"/>
      <p:bldP spid="30" grpId="0" animBg="1"/>
      <p:bldP spid="30" grpId="1" animBg="1"/>
      <p:bldP spid="31" grpId="0" animBg="1"/>
      <p:bldP spid="31" grpId="1" animBg="1"/>
      <p:bldP spid="35" grpId="0" animBg="1"/>
      <p:bldP spid="35" grpId="1" animBg="1"/>
      <p:bldP spid="36" grpId="0" animBg="1"/>
      <p:bldP spid="36" grpId="1" animBg="1"/>
      <p:bldP spid="37" grpId="0" animBg="1"/>
      <p:bldP spid="38" grpId="0" animBg="1"/>
      <p:bldP spid="38" grpId="1" animBg="1"/>
      <p:bldP spid="39" grpId="0" animBg="1"/>
      <p:bldP spid="39" grpId="1" animBg="1"/>
      <p:bldP spid="40" grpId="0" animBg="1"/>
      <p:bldP spid="41" grpId="0" animBg="1"/>
      <p:bldP spid="41" grpId="1" animBg="1"/>
      <p:bldP spid="42" grpId="0" animBg="1"/>
      <p:bldP spid="42" grpId="1" animBg="1"/>
      <p:bldP spid="44" grpId="0" animBg="1"/>
      <p:bldP spid="44" grpId="1" animBg="1"/>
      <p:bldP spid="47" grpId="0" animBg="1"/>
      <p:bldP spid="47"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26" name="Picture 2" descr="Dog, Brown, Snout, Dog Collar, Ear, Sitting, Nature">
            <a:extLst>
              <a:ext uri="{FF2B5EF4-FFF2-40B4-BE49-F238E27FC236}">
                <a16:creationId xmlns:a16="http://schemas.microsoft.com/office/drawing/2014/main" id="{FCD1C253-A2CF-4F9D-8F69-8A8C937C666A}"/>
              </a:ext>
            </a:extLst>
          </p:cNvPr>
          <p:cNvPicPr>
            <a:picLocks noChangeAspect="1" noChangeArrowheads="1"/>
          </p:cNvPicPr>
          <p:nvPr/>
        </p:nvPicPr>
        <p:blipFill>
          <a:blip r:embed="rId6">
            <a:alphaModFix amt="21000"/>
            <a:extLst>
              <a:ext uri="{28A0092B-C50C-407E-A947-70E740481C1C}">
                <a14:useLocalDpi xmlns:a14="http://schemas.microsoft.com/office/drawing/2010/main" val="0"/>
              </a:ext>
            </a:extLst>
          </a:blip>
          <a:srcRect/>
          <a:stretch>
            <a:fillRect/>
          </a:stretch>
        </p:blipFill>
        <p:spPr bwMode="auto">
          <a:xfrm>
            <a:off x="1" y="0"/>
            <a:ext cx="12192000" cy="637017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94041"/>
            <a:ext cx="3027405"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Babysitten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973282" y="2289479"/>
            <a:ext cx="10245435"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Babysitten ist auf der ganzen Welt bekannt. Aber dürfen Teenager mit Babysitten Geld verdienen? In Deutschland dürfen sie nur wenige Stunden pro Woche arbeiten, und wenn sie jünger als 15 Jahre alt sind, nur bis sechs Uhr abends - das hilft nicht viel! Hundesitten darf man in Deutschland ab 14. Hier kann man fünf bis acht Euro pro Stunde verdienen. Was für Jobs gibt es noch für Kinder und Jugendliche? Auf schuelerjobs.de findest du eine lange Liste!</a:t>
            </a:r>
            <a:endPar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32" name="Picture 8" descr="Ducks, Toys, Baby Bottle, Diapers, Pacifier">
            <a:extLst>
              <a:ext uri="{FF2B5EF4-FFF2-40B4-BE49-F238E27FC236}">
                <a16:creationId xmlns:a16="http://schemas.microsoft.com/office/drawing/2014/main" id="{E2E26FD5-B7B4-413C-AD39-8AF933A19C4F}"/>
              </a:ext>
            </a:extLst>
          </p:cNvPr>
          <p:cNvPicPr>
            <a:picLocks noChangeAspect="1" noChangeArrowheads="1"/>
          </p:cNvPicPr>
          <p:nvPr/>
        </p:nvPicPr>
        <p:blipFill>
          <a:blip r:embed="rId8" cstate="print">
            <a:alphaModFix amt="51000"/>
            <a:extLst>
              <a:ext uri="{28A0092B-C50C-407E-A947-70E740481C1C}">
                <a14:useLocalDpi xmlns:a14="http://schemas.microsoft.com/office/drawing/2010/main" val="0"/>
              </a:ext>
            </a:extLst>
          </a:blip>
          <a:srcRect/>
          <a:stretch>
            <a:fillRect/>
          </a:stretch>
        </p:blipFill>
        <p:spPr bwMode="auto">
          <a:xfrm>
            <a:off x="7780481" y="1001890"/>
            <a:ext cx="3622605" cy="1233950"/>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42">
            <a:extLst>
              <a:ext uri="{FF2B5EF4-FFF2-40B4-BE49-F238E27FC236}">
                <a16:creationId xmlns:a16="http://schemas.microsoft.com/office/drawing/2014/main" id="{FBF89A45-BC21-48D9-8CDC-6CE2CB839698}"/>
              </a:ext>
            </a:extLst>
          </p:cNvPr>
          <p:cNvSpPr/>
          <p:nvPr/>
        </p:nvSpPr>
        <p:spPr>
          <a:xfrm>
            <a:off x="70126" y="1295931"/>
            <a:ext cx="3128457" cy="690260"/>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der/die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Jugendliche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a:t>
            </a:r>
            <a:b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young person</a:t>
            </a:r>
            <a:endPar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10" name="9.1.2.6 Slide 33">
            <a:hlinkClick r:id="" action="ppaction://media"/>
            <a:extLst>
              <a:ext uri="{FF2B5EF4-FFF2-40B4-BE49-F238E27FC236}">
                <a16:creationId xmlns:a16="http://schemas.microsoft.com/office/drawing/2014/main" id="{BD430D1D-7C3F-45C6-9EFA-49BBAAFB901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332894" y="1145408"/>
            <a:ext cx="868764" cy="868764"/>
          </a:xfrm>
          <a:prstGeom prst="rect">
            <a:avLst/>
          </a:prstGeom>
        </p:spPr>
      </p:pic>
    </p:spTree>
    <p:extLst>
      <p:ext uri="{BB962C8B-B14F-4D97-AF65-F5344CB8AC3E}">
        <p14:creationId xmlns:p14="http://schemas.microsoft.com/office/powerpoint/2010/main" val="134390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962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0"/>
                </p:tgtEl>
              </p:cMediaNode>
            </p:audio>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9">
            <a:extLst>
              <a:ext uri="{FF2B5EF4-FFF2-40B4-BE49-F238E27FC236}">
                <a16:creationId xmlns:a16="http://schemas.microsoft.com/office/drawing/2014/main" id="{97DC58A1-F31F-F94C-BD74-64D62B904A6C}"/>
              </a:ext>
            </a:extLst>
          </p:cNvPr>
          <p:cNvGraphicFramePr>
            <a:graphicFrameLocks noGrp="1"/>
          </p:cNvGraphicFramePr>
          <p:nvPr/>
        </p:nvGraphicFramePr>
        <p:xfrm>
          <a:off x="4071399" y="1798950"/>
          <a:ext cx="7711200" cy="4389120"/>
        </p:xfrm>
        <a:graphic>
          <a:graphicData uri="http://schemas.openxmlformats.org/drawingml/2006/table">
            <a:tbl>
              <a:tblPr firstRow="1" bandRow="1">
                <a:tableStyleId>{5940675A-B579-460E-94D1-54222C63F5DA}</a:tableStyleId>
              </a:tblPr>
              <a:tblGrid>
                <a:gridCol w="367200">
                  <a:extLst>
                    <a:ext uri="{9D8B030D-6E8A-4147-A177-3AD203B41FA5}">
                      <a16:colId xmlns:a16="http://schemas.microsoft.com/office/drawing/2014/main" val="2077338040"/>
                    </a:ext>
                  </a:extLst>
                </a:gridCol>
                <a:gridCol w="367200">
                  <a:extLst>
                    <a:ext uri="{9D8B030D-6E8A-4147-A177-3AD203B41FA5}">
                      <a16:colId xmlns:a16="http://schemas.microsoft.com/office/drawing/2014/main" val="1358077242"/>
                    </a:ext>
                  </a:extLst>
                </a:gridCol>
                <a:gridCol w="367200">
                  <a:extLst>
                    <a:ext uri="{9D8B030D-6E8A-4147-A177-3AD203B41FA5}">
                      <a16:colId xmlns:a16="http://schemas.microsoft.com/office/drawing/2014/main" val="2359855059"/>
                    </a:ext>
                  </a:extLst>
                </a:gridCol>
                <a:gridCol w="367200">
                  <a:extLst>
                    <a:ext uri="{9D8B030D-6E8A-4147-A177-3AD203B41FA5}">
                      <a16:colId xmlns:a16="http://schemas.microsoft.com/office/drawing/2014/main" val="2815840040"/>
                    </a:ext>
                  </a:extLst>
                </a:gridCol>
                <a:gridCol w="367200">
                  <a:extLst>
                    <a:ext uri="{9D8B030D-6E8A-4147-A177-3AD203B41FA5}">
                      <a16:colId xmlns:a16="http://schemas.microsoft.com/office/drawing/2014/main" val="2147363905"/>
                    </a:ext>
                  </a:extLst>
                </a:gridCol>
                <a:gridCol w="367200">
                  <a:extLst>
                    <a:ext uri="{9D8B030D-6E8A-4147-A177-3AD203B41FA5}">
                      <a16:colId xmlns:a16="http://schemas.microsoft.com/office/drawing/2014/main" val="596477939"/>
                    </a:ext>
                  </a:extLst>
                </a:gridCol>
                <a:gridCol w="367200">
                  <a:extLst>
                    <a:ext uri="{9D8B030D-6E8A-4147-A177-3AD203B41FA5}">
                      <a16:colId xmlns:a16="http://schemas.microsoft.com/office/drawing/2014/main" val="2682339802"/>
                    </a:ext>
                  </a:extLst>
                </a:gridCol>
                <a:gridCol w="367200">
                  <a:extLst>
                    <a:ext uri="{9D8B030D-6E8A-4147-A177-3AD203B41FA5}">
                      <a16:colId xmlns:a16="http://schemas.microsoft.com/office/drawing/2014/main" val="3092950874"/>
                    </a:ext>
                  </a:extLst>
                </a:gridCol>
                <a:gridCol w="367200">
                  <a:extLst>
                    <a:ext uri="{9D8B030D-6E8A-4147-A177-3AD203B41FA5}">
                      <a16:colId xmlns:a16="http://schemas.microsoft.com/office/drawing/2014/main" val="284165770"/>
                    </a:ext>
                  </a:extLst>
                </a:gridCol>
                <a:gridCol w="367200">
                  <a:extLst>
                    <a:ext uri="{9D8B030D-6E8A-4147-A177-3AD203B41FA5}">
                      <a16:colId xmlns:a16="http://schemas.microsoft.com/office/drawing/2014/main" val="3488875474"/>
                    </a:ext>
                  </a:extLst>
                </a:gridCol>
                <a:gridCol w="367200">
                  <a:extLst>
                    <a:ext uri="{9D8B030D-6E8A-4147-A177-3AD203B41FA5}">
                      <a16:colId xmlns:a16="http://schemas.microsoft.com/office/drawing/2014/main" val="1743551589"/>
                    </a:ext>
                  </a:extLst>
                </a:gridCol>
                <a:gridCol w="367200">
                  <a:extLst>
                    <a:ext uri="{9D8B030D-6E8A-4147-A177-3AD203B41FA5}">
                      <a16:colId xmlns:a16="http://schemas.microsoft.com/office/drawing/2014/main" val="1967918713"/>
                    </a:ext>
                  </a:extLst>
                </a:gridCol>
                <a:gridCol w="367200">
                  <a:extLst>
                    <a:ext uri="{9D8B030D-6E8A-4147-A177-3AD203B41FA5}">
                      <a16:colId xmlns:a16="http://schemas.microsoft.com/office/drawing/2014/main" val="2386500404"/>
                    </a:ext>
                  </a:extLst>
                </a:gridCol>
                <a:gridCol w="367200">
                  <a:extLst>
                    <a:ext uri="{9D8B030D-6E8A-4147-A177-3AD203B41FA5}">
                      <a16:colId xmlns:a16="http://schemas.microsoft.com/office/drawing/2014/main" val="1476261426"/>
                    </a:ext>
                  </a:extLst>
                </a:gridCol>
                <a:gridCol w="367200">
                  <a:extLst>
                    <a:ext uri="{9D8B030D-6E8A-4147-A177-3AD203B41FA5}">
                      <a16:colId xmlns:a16="http://schemas.microsoft.com/office/drawing/2014/main" val="2361601853"/>
                    </a:ext>
                  </a:extLst>
                </a:gridCol>
                <a:gridCol w="367200">
                  <a:extLst>
                    <a:ext uri="{9D8B030D-6E8A-4147-A177-3AD203B41FA5}">
                      <a16:colId xmlns:a16="http://schemas.microsoft.com/office/drawing/2014/main" val="2132822481"/>
                    </a:ext>
                  </a:extLst>
                </a:gridCol>
                <a:gridCol w="367200">
                  <a:extLst>
                    <a:ext uri="{9D8B030D-6E8A-4147-A177-3AD203B41FA5}">
                      <a16:colId xmlns:a16="http://schemas.microsoft.com/office/drawing/2014/main" val="2546502899"/>
                    </a:ext>
                  </a:extLst>
                </a:gridCol>
                <a:gridCol w="367200">
                  <a:extLst>
                    <a:ext uri="{9D8B030D-6E8A-4147-A177-3AD203B41FA5}">
                      <a16:colId xmlns:a16="http://schemas.microsoft.com/office/drawing/2014/main" val="2038990375"/>
                    </a:ext>
                  </a:extLst>
                </a:gridCol>
                <a:gridCol w="367200">
                  <a:extLst>
                    <a:ext uri="{9D8B030D-6E8A-4147-A177-3AD203B41FA5}">
                      <a16:colId xmlns:a16="http://schemas.microsoft.com/office/drawing/2014/main" val="1156785312"/>
                    </a:ext>
                  </a:extLst>
                </a:gridCol>
                <a:gridCol w="367200">
                  <a:extLst>
                    <a:ext uri="{9D8B030D-6E8A-4147-A177-3AD203B41FA5}">
                      <a16:colId xmlns:a16="http://schemas.microsoft.com/office/drawing/2014/main" val="1186725427"/>
                    </a:ext>
                  </a:extLst>
                </a:gridCol>
                <a:gridCol w="367200">
                  <a:extLst>
                    <a:ext uri="{9D8B030D-6E8A-4147-A177-3AD203B41FA5}">
                      <a16:colId xmlns:a16="http://schemas.microsoft.com/office/drawing/2014/main" val="2479415933"/>
                    </a:ext>
                  </a:extLst>
                </a:gridCol>
              </a:tblGrid>
              <a:tr h="360000">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11</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EE6000"/>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extLst>
                  <a:ext uri="{0D108BD9-81ED-4DB2-BD59-A6C34878D82A}">
                    <a16:rowId xmlns:a16="http://schemas.microsoft.com/office/drawing/2014/main" val="3599708886"/>
                  </a:ext>
                </a:extLst>
              </a:tr>
              <a:tr h="360000">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EE6000"/>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1</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EE6000"/>
                    </a:solidFill>
                  </a:tcPr>
                </a:tc>
                <a:tc>
                  <a:txBody>
                    <a:bodyPr/>
                    <a:lstStyle/>
                    <a:p>
                      <a:pPr algn="ctr"/>
                      <a:r>
                        <a:rPr lang="en-US" sz="2400" b="0" dirty="0">
                          <a:solidFill>
                            <a:srgbClr val="115076"/>
                          </a:solidFill>
                        </a:rPr>
                        <a:t>T</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US" sz="2400" b="0" dirty="0">
                          <a:solidFill>
                            <a:srgbClr val="115076"/>
                          </a:solidFill>
                        </a:rPr>
                        <a:t>E</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US" sz="2400" b="0" dirty="0">
                          <a:solidFill>
                            <a:srgbClr val="115076"/>
                          </a:solidFill>
                        </a:rPr>
                        <a:t>L</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US" sz="2400" b="0" dirty="0">
                          <a:solidFill>
                            <a:srgbClr val="115076"/>
                          </a:solidFill>
                        </a:rPr>
                        <a:t>L</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US" sz="2400" b="0" dirty="0">
                          <a:solidFill>
                            <a:srgbClr val="115076"/>
                          </a:solidFill>
                        </a:rPr>
                        <a:t>E</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US" sz="2400" b="0" dirty="0">
                          <a:solidFill>
                            <a:srgbClr val="115076"/>
                          </a:solidFill>
                        </a:rPr>
                        <a:t>M</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US" sz="2400" b="0" dirty="0">
                          <a:solidFill>
                            <a:srgbClr val="115076"/>
                          </a:solidFill>
                        </a:rPr>
                        <a:t>E</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US" sz="2400" b="0" dirty="0">
                          <a:solidFill>
                            <a:srgbClr val="115076"/>
                          </a:solidFill>
                        </a:rPr>
                        <a:t>N</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US" sz="2400" b="0" dirty="0">
                          <a:solidFill>
                            <a:srgbClr val="115076"/>
                          </a:solidFill>
                        </a:rPr>
                        <a:t>T</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extLst>
                  <a:ext uri="{0D108BD9-81ED-4DB2-BD59-A6C34878D82A}">
                    <a16:rowId xmlns:a16="http://schemas.microsoft.com/office/drawing/2014/main" val="3357251028"/>
                  </a:ext>
                </a:extLst>
              </a:tr>
              <a:tr h="360000">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L</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A</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extLst>
                  <a:ext uri="{0D108BD9-81ED-4DB2-BD59-A6C34878D82A}">
                    <a16:rowId xmlns:a16="http://schemas.microsoft.com/office/drawing/2014/main" val="3596567286"/>
                  </a:ext>
                </a:extLst>
              </a:tr>
              <a:tr h="360000">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10</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EE6000"/>
                    </a:solidFill>
                  </a:tcPr>
                </a:tc>
                <a:tc>
                  <a:txBody>
                    <a:bodyPr/>
                    <a:lstStyle/>
                    <a:p>
                      <a:pPr algn="ctr"/>
                      <a:r>
                        <a:rPr lang="en-US" sz="2400" b="0" dirty="0">
                          <a:solidFill>
                            <a:srgbClr val="115076"/>
                          </a:solidFill>
                        </a:rPr>
                        <a:t>L</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US" sz="2400" b="0" dirty="0">
                          <a:solidFill>
                            <a:srgbClr val="115076"/>
                          </a:solidFill>
                        </a:rPr>
                        <a:t>‘</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US" sz="2400" b="0" dirty="0">
                          <a:solidFill>
                            <a:srgbClr val="115076"/>
                          </a:solidFill>
                        </a:rPr>
                        <a:t>A</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US" sz="2400" b="0" dirty="0">
                          <a:solidFill>
                            <a:srgbClr val="115076"/>
                          </a:solidFill>
                        </a:rPr>
                        <a:t>M</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US" sz="2400" b="0" dirty="0">
                          <a:solidFill>
                            <a:srgbClr val="115076"/>
                          </a:solidFill>
                        </a:rPr>
                        <a:t>O</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US" sz="2400" b="0" dirty="0">
                          <a:solidFill>
                            <a:srgbClr val="115076"/>
                          </a:solidFill>
                        </a:rPr>
                        <a:t>U</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US" sz="2400" b="0" dirty="0">
                          <a:solidFill>
                            <a:srgbClr val="115076"/>
                          </a:solidFill>
                        </a:rPr>
                        <a:t>R</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9</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EE6000"/>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I</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extLst>
                  <a:ext uri="{0D108BD9-81ED-4DB2-BD59-A6C34878D82A}">
                    <a16:rowId xmlns:a16="http://schemas.microsoft.com/office/drawing/2014/main" val="4045629420"/>
                  </a:ext>
                </a:extLst>
              </a:tr>
              <a:tr h="360000">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2</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EE6000"/>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L</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S</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extLst>
                  <a:ext uri="{0D108BD9-81ED-4DB2-BD59-A6C34878D82A}">
                    <a16:rowId xmlns:a16="http://schemas.microsoft.com/office/drawing/2014/main" val="1890760767"/>
                  </a:ext>
                </a:extLst>
              </a:tr>
              <a:tr h="360000">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5</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EE6000"/>
                    </a:solidFill>
                  </a:tcPr>
                </a:tc>
                <a:tc>
                  <a:txBody>
                    <a:bodyPr/>
                    <a:lstStyle/>
                    <a:p>
                      <a:pPr algn="ctr"/>
                      <a:r>
                        <a:rPr lang="en-US" sz="2400" b="0" dirty="0">
                          <a:solidFill>
                            <a:srgbClr val="115076"/>
                          </a:solidFill>
                        </a:rPr>
                        <a:t>L</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US" sz="2400" b="0" dirty="0">
                          <a:solidFill>
                            <a:srgbClr val="115076"/>
                          </a:solidFill>
                        </a:rPr>
                        <a:t>E</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US" sz="2400" b="0" dirty="0">
                          <a:solidFill>
                            <a:srgbClr val="115076"/>
                          </a:solidFill>
                        </a:rPr>
                        <a:t>P</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0" dirty="0">
                          <a:solidFill>
                            <a:srgbClr val="115076"/>
                          </a:solidFill>
                        </a:rPr>
                        <a:t>R</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0" dirty="0">
                          <a:solidFill>
                            <a:srgbClr val="115076"/>
                          </a:solidFill>
                        </a:rPr>
                        <a:t>I</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0" dirty="0">
                          <a:solidFill>
                            <a:srgbClr val="115076"/>
                          </a:solidFill>
                        </a:rPr>
                        <a:t>X</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L</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E</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S</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8</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EE6000"/>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extLst>
                  <a:ext uri="{0D108BD9-81ED-4DB2-BD59-A6C34878D82A}">
                    <a16:rowId xmlns:a16="http://schemas.microsoft.com/office/drawing/2014/main" val="1645954686"/>
                  </a:ext>
                </a:extLst>
              </a:tr>
              <a:tr h="360000">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I</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E</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L</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extLst>
                  <a:ext uri="{0D108BD9-81ED-4DB2-BD59-A6C34878D82A}">
                    <a16:rowId xmlns:a16="http://schemas.microsoft.com/office/drawing/2014/main" val="2795155474"/>
                  </a:ext>
                </a:extLst>
              </a:tr>
              <a:tr h="360000">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E</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6</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EE6000"/>
                    </a:solidFill>
                  </a:tcPr>
                </a:tc>
                <a:tc>
                  <a:txBody>
                    <a:bodyPr/>
                    <a:lstStyle/>
                    <a:p>
                      <a:pPr algn="ctr"/>
                      <a:r>
                        <a:rPr lang="en-US" sz="2400" b="0" dirty="0">
                          <a:solidFill>
                            <a:srgbClr val="115076"/>
                          </a:solidFill>
                        </a:rPr>
                        <a:t>B</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0" dirty="0">
                          <a:solidFill>
                            <a:srgbClr val="115076"/>
                          </a:solidFill>
                        </a:rPr>
                        <a:t>L</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0" dirty="0">
                          <a:solidFill>
                            <a:srgbClr val="115076"/>
                          </a:solidFill>
                        </a:rPr>
                        <a:t>E</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0" dirty="0">
                          <a:solidFill>
                            <a:srgbClr val="115076"/>
                          </a:solidFill>
                        </a:rPr>
                        <a:t>S</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0" dirty="0">
                          <a:solidFill>
                            <a:srgbClr val="115076"/>
                          </a:solidFill>
                        </a:rPr>
                        <a:t>S</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0" dirty="0">
                          <a:solidFill>
                            <a:srgbClr val="115076"/>
                          </a:solidFill>
                        </a:rPr>
                        <a:t>E</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0" dirty="0">
                          <a:solidFill>
                            <a:srgbClr val="115076"/>
                          </a:solidFill>
                        </a:rPr>
                        <a:t>R</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A</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extLst>
                  <a:ext uri="{0D108BD9-81ED-4DB2-BD59-A6C34878D82A}">
                    <a16:rowId xmlns:a16="http://schemas.microsoft.com/office/drawing/2014/main" val="3643883080"/>
                  </a:ext>
                </a:extLst>
              </a:tr>
              <a:tr h="360000">
                <a:tc>
                  <a:txBody>
                    <a:bodyPr/>
                    <a:lstStyle/>
                    <a:p>
                      <a:pPr algn="ctr"/>
                      <a:r>
                        <a:rPr lang="en-US" sz="2400" b="0" dirty="0">
                          <a:solidFill>
                            <a:srgbClr val="115076"/>
                          </a:solidFill>
                        </a:rPr>
                        <a:t>7</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EE6000"/>
                    </a:solidFill>
                  </a:tcPr>
                </a:tc>
                <a:tc>
                  <a:txBody>
                    <a:bodyPr/>
                    <a:lstStyle/>
                    <a:p>
                      <a:pPr algn="ctr"/>
                      <a:r>
                        <a:rPr lang="en-US" sz="2400" b="0" dirty="0">
                          <a:solidFill>
                            <a:srgbClr val="115076"/>
                          </a:solidFill>
                        </a:rPr>
                        <a:t>J</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0" dirty="0">
                          <a:solidFill>
                            <a:srgbClr val="115076"/>
                          </a:solidFill>
                        </a:rPr>
                        <a:t>E</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0" dirty="0">
                          <a:solidFill>
                            <a:srgbClr val="115076"/>
                          </a:solidFill>
                        </a:rPr>
                        <a:t>T</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0" dirty="0">
                          <a:solidFill>
                            <a:srgbClr val="115076"/>
                          </a:solidFill>
                        </a:rPr>
                        <a:t>E</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0" dirty="0">
                          <a:solidFill>
                            <a:srgbClr val="115076"/>
                          </a:solidFill>
                        </a:rPr>
                        <a:t>R</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N</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E</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extLst>
                  <a:ext uri="{0D108BD9-81ED-4DB2-BD59-A6C34878D82A}">
                    <a16:rowId xmlns:a16="http://schemas.microsoft.com/office/drawing/2014/main" val="3113783098"/>
                  </a:ext>
                </a:extLst>
              </a:tr>
              <a:tr h="360000">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R</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V</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N</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M</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extLst>
                  <a:ext uri="{0D108BD9-81ED-4DB2-BD59-A6C34878D82A}">
                    <a16:rowId xmlns:a16="http://schemas.microsoft.com/office/drawing/2014/main" val="3469543908"/>
                  </a:ext>
                </a:extLst>
              </a:tr>
              <a:tr h="360000">
                <a:tc>
                  <a:txBody>
                    <a:bodyPr/>
                    <a:lstStyle/>
                    <a:p>
                      <a:pPr algn="ctr"/>
                      <a:r>
                        <a:rPr lang="en-US" sz="2400" b="0" dirty="0">
                          <a:solidFill>
                            <a:srgbClr val="115076"/>
                          </a:solidFill>
                        </a:rPr>
                        <a:t>3</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EE6000"/>
                    </a:solidFill>
                  </a:tcPr>
                </a:tc>
                <a:tc>
                  <a:txBody>
                    <a:bodyPr/>
                    <a:lstStyle/>
                    <a:p>
                      <a:pPr algn="ctr"/>
                      <a:r>
                        <a:rPr lang="en-US" sz="2400" b="0" dirty="0">
                          <a:solidFill>
                            <a:srgbClr val="115076"/>
                          </a:solidFill>
                        </a:rPr>
                        <a:t>L</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US" sz="2400" b="0" dirty="0">
                          <a:solidFill>
                            <a:srgbClr val="115076"/>
                          </a:solidFill>
                        </a:rPr>
                        <a:t>A</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US" sz="2400" b="0" dirty="0">
                          <a:solidFill>
                            <a:srgbClr val="115076"/>
                          </a:solidFill>
                        </a:rPr>
                        <a:t>R</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0" dirty="0">
                          <a:solidFill>
                            <a:srgbClr val="115076"/>
                          </a:solidFill>
                        </a:rPr>
                        <a:t>E</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0" dirty="0">
                          <a:solidFill>
                            <a:srgbClr val="115076"/>
                          </a:solidFill>
                        </a:rPr>
                        <a:t>C</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0" dirty="0">
                          <a:solidFill>
                            <a:srgbClr val="115076"/>
                          </a:solidFill>
                        </a:rPr>
                        <a:t>O</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0" dirty="0">
                          <a:solidFill>
                            <a:srgbClr val="115076"/>
                          </a:solidFill>
                        </a:rPr>
                        <a:t>N</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0" dirty="0">
                          <a:solidFill>
                            <a:srgbClr val="115076"/>
                          </a:solidFill>
                        </a:rPr>
                        <a:t>N</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0" dirty="0">
                          <a:solidFill>
                            <a:srgbClr val="115076"/>
                          </a:solidFill>
                        </a:rPr>
                        <a:t>A</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0" dirty="0">
                          <a:solidFill>
                            <a:srgbClr val="115076"/>
                          </a:solidFill>
                        </a:rPr>
                        <a:t>I</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0" dirty="0">
                          <a:solidFill>
                            <a:srgbClr val="115076"/>
                          </a:solidFill>
                        </a:rPr>
                        <a:t>S</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0" dirty="0">
                          <a:solidFill>
                            <a:srgbClr val="115076"/>
                          </a:solidFill>
                        </a:rPr>
                        <a:t>S</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0" dirty="0">
                          <a:solidFill>
                            <a:srgbClr val="115076"/>
                          </a:solidFill>
                        </a:rPr>
                        <a:t>A</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0" dirty="0">
                          <a:solidFill>
                            <a:srgbClr val="115076"/>
                          </a:solidFill>
                        </a:rPr>
                        <a:t>N</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0" dirty="0">
                          <a:solidFill>
                            <a:srgbClr val="115076"/>
                          </a:solidFill>
                        </a:rPr>
                        <a:t>C</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0" dirty="0">
                          <a:solidFill>
                            <a:srgbClr val="115076"/>
                          </a:solidFill>
                        </a:rPr>
                        <a:t>E</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extLst>
                  <a:ext uri="{0D108BD9-81ED-4DB2-BD59-A6C34878D82A}">
                    <a16:rowId xmlns:a16="http://schemas.microsoft.com/office/drawing/2014/main" val="1696268356"/>
                  </a:ext>
                </a:extLst>
              </a:tr>
              <a:tr h="360000">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E</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R</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extLst>
                  <a:ext uri="{0D108BD9-81ED-4DB2-BD59-A6C34878D82A}">
                    <a16:rowId xmlns:a16="http://schemas.microsoft.com/office/drawing/2014/main" val="3620684022"/>
                  </a:ext>
                </a:extLst>
              </a:tr>
            </a:tbl>
          </a:graphicData>
        </a:graphic>
      </p:graphicFrame>
      <p:sp>
        <p:nvSpPr>
          <p:cNvPr id="181" name="TextBox 180">
            <a:extLst>
              <a:ext uri="{FF2B5EF4-FFF2-40B4-BE49-F238E27FC236}">
                <a16:creationId xmlns:a16="http://schemas.microsoft.com/office/drawing/2014/main" id="{5259BC3A-9FA4-814C-B9F4-54764D2F2907}"/>
              </a:ext>
            </a:extLst>
          </p:cNvPr>
          <p:cNvSpPr txBox="1"/>
          <p:nvPr/>
        </p:nvSpPr>
        <p:spPr>
          <a:xfrm>
            <a:off x="236730" y="2019499"/>
            <a:ext cx="1829347" cy="138499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15076"/>
                </a:solidFill>
                <a:effectLst/>
                <a:uLnTx/>
                <a:uFillTx/>
                <a:latin typeface="Century Gothic" panose="020F0302020204030204"/>
                <a:ea typeface="+mn-ea"/>
                <a:cs typeface="+mn-cs"/>
              </a:rPr>
              <a:t>11 DOWN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5076"/>
                </a:solidFill>
                <a:effectLst/>
                <a:uLnTx/>
                <a:uFillTx/>
                <a:latin typeface="Century Gothic" panose="020F0302020204030204"/>
                <a:ea typeface="+mn-ea"/>
                <a:cs typeface="+mn-cs"/>
              </a:rPr>
              <a:t>to leave</a:t>
            </a:r>
          </a:p>
        </p:txBody>
      </p:sp>
      <p:sp>
        <p:nvSpPr>
          <p:cNvPr id="31" name="TextBox 30">
            <a:extLst>
              <a:ext uri="{FF2B5EF4-FFF2-40B4-BE49-F238E27FC236}">
                <a16:creationId xmlns:a16="http://schemas.microsoft.com/office/drawing/2014/main" id="{BDCFD947-4C6B-5B4F-856C-2780526010FA}"/>
              </a:ext>
            </a:extLst>
          </p:cNvPr>
          <p:cNvSpPr txBox="1"/>
          <p:nvPr/>
        </p:nvSpPr>
        <p:spPr>
          <a:xfrm>
            <a:off x="194249" y="2044005"/>
            <a:ext cx="3496809" cy="138499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15076"/>
                </a:solidFill>
                <a:effectLst/>
                <a:uLnTx/>
                <a:uFillTx/>
                <a:latin typeface="Century Gothic" panose="020F0302020204030204"/>
                <a:ea typeface="+mn-ea"/>
                <a:cs typeface="+mn-cs"/>
              </a:rPr>
              <a:t>1 ACROSS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5076"/>
                </a:solidFill>
                <a:effectLst/>
                <a:uLnTx/>
                <a:uFillTx/>
                <a:latin typeface="Century Gothic" panose="020F0302020204030204"/>
                <a:ea typeface="+mn-ea"/>
                <a:cs typeface="+mn-cs"/>
              </a:rPr>
              <a:t>so much, so many</a:t>
            </a:r>
          </a:p>
        </p:txBody>
      </p:sp>
      <p:sp>
        <p:nvSpPr>
          <p:cNvPr id="171" name="TextBox 170">
            <a:extLst>
              <a:ext uri="{FF2B5EF4-FFF2-40B4-BE49-F238E27FC236}">
                <a16:creationId xmlns:a16="http://schemas.microsoft.com/office/drawing/2014/main" id="{96E75F9D-5B4A-214A-979F-AC339BFF1EB4}"/>
              </a:ext>
            </a:extLst>
          </p:cNvPr>
          <p:cNvSpPr txBox="1"/>
          <p:nvPr/>
        </p:nvSpPr>
        <p:spPr>
          <a:xfrm>
            <a:off x="285071" y="2001887"/>
            <a:ext cx="3496314" cy="138499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15076"/>
                </a:solidFill>
                <a:effectLst/>
                <a:uLnTx/>
                <a:uFillTx/>
                <a:latin typeface="Century Gothic" panose="020F0302020204030204"/>
                <a:ea typeface="+mn-ea"/>
                <a:cs typeface="+mn-cs"/>
              </a:rPr>
              <a:t>2 DOWN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5076"/>
                </a:solidFill>
                <a:effectLst/>
                <a:uLnTx/>
                <a:uFillTx/>
                <a:latin typeface="Century Gothic" panose="020F0302020204030204"/>
                <a:ea typeface="+mn-ea"/>
                <a:cs typeface="+mn-cs"/>
              </a:rPr>
              <a:t>desire</a:t>
            </a:r>
          </a:p>
        </p:txBody>
      </p:sp>
      <p:sp>
        <p:nvSpPr>
          <p:cNvPr id="172" name="TextBox 171">
            <a:extLst>
              <a:ext uri="{FF2B5EF4-FFF2-40B4-BE49-F238E27FC236}">
                <a16:creationId xmlns:a16="http://schemas.microsoft.com/office/drawing/2014/main" id="{D1D83C1B-C690-474D-B0A8-12F379F0D774}"/>
              </a:ext>
            </a:extLst>
          </p:cNvPr>
          <p:cNvSpPr txBox="1"/>
          <p:nvPr/>
        </p:nvSpPr>
        <p:spPr>
          <a:xfrm>
            <a:off x="236730" y="2010960"/>
            <a:ext cx="3460035" cy="138499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15076"/>
                </a:solidFill>
                <a:effectLst/>
                <a:uLnTx/>
                <a:uFillTx/>
                <a:latin typeface="Century Gothic" panose="020F0302020204030204"/>
                <a:ea typeface="+mn-ea"/>
                <a:cs typeface="+mn-cs"/>
              </a:rPr>
              <a:t>3 ACROSS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5076"/>
                </a:solidFill>
                <a:effectLst/>
                <a:uLnTx/>
                <a:uFillTx/>
                <a:latin typeface="Century Gothic" panose="020F0302020204030204"/>
                <a:ea typeface="+mn-ea"/>
                <a:cs typeface="+mn-cs"/>
              </a:rPr>
              <a:t>recognition</a:t>
            </a:r>
          </a:p>
        </p:txBody>
      </p:sp>
      <p:sp>
        <p:nvSpPr>
          <p:cNvPr id="175" name="TextBox 174">
            <a:extLst>
              <a:ext uri="{FF2B5EF4-FFF2-40B4-BE49-F238E27FC236}">
                <a16:creationId xmlns:a16="http://schemas.microsoft.com/office/drawing/2014/main" id="{A1789327-49FB-3043-8985-D48FF0598660}"/>
              </a:ext>
            </a:extLst>
          </p:cNvPr>
          <p:cNvSpPr txBox="1"/>
          <p:nvPr/>
        </p:nvSpPr>
        <p:spPr>
          <a:xfrm>
            <a:off x="211045" y="2010960"/>
            <a:ext cx="2085827" cy="138499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15076"/>
                </a:solidFill>
                <a:effectLst/>
                <a:uLnTx/>
                <a:uFillTx/>
                <a:latin typeface="Century Gothic" panose="020F0302020204030204"/>
                <a:ea typeface="+mn-ea"/>
                <a:cs typeface="+mn-cs"/>
              </a:rPr>
              <a:t>5 ACROSS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5076"/>
                </a:solidFill>
                <a:effectLst/>
                <a:uLnTx/>
                <a:uFillTx/>
                <a:latin typeface="Century Gothic" panose="020F0302020204030204"/>
                <a:ea typeface="+mn-ea"/>
                <a:cs typeface="+mn-cs"/>
              </a:rPr>
              <a:t>price</a:t>
            </a:r>
          </a:p>
        </p:txBody>
      </p:sp>
      <p:sp>
        <p:nvSpPr>
          <p:cNvPr id="176" name="TextBox 175">
            <a:extLst>
              <a:ext uri="{FF2B5EF4-FFF2-40B4-BE49-F238E27FC236}">
                <a16:creationId xmlns:a16="http://schemas.microsoft.com/office/drawing/2014/main" id="{372C914F-0583-7D4C-9FCF-ECD14B772A04}"/>
              </a:ext>
            </a:extLst>
          </p:cNvPr>
          <p:cNvSpPr txBox="1"/>
          <p:nvPr/>
        </p:nvSpPr>
        <p:spPr>
          <a:xfrm>
            <a:off x="265475" y="2029143"/>
            <a:ext cx="1914307" cy="138499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15076"/>
                </a:solidFill>
                <a:effectLst/>
                <a:uLnTx/>
                <a:uFillTx/>
                <a:latin typeface="Century Gothic" panose="020F0302020204030204"/>
                <a:ea typeface="+mn-ea"/>
                <a:cs typeface="+mn-cs"/>
              </a:rPr>
              <a:t>6 ACROSS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5076"/>
                </a:solidFill>
                <a:effectLst/>
                <a:uLnTx/>
                <a:uFillTx/>
                <a:latin typeface="Century Gothic" panose="020F0302020204030204"/>
                <a:ea typeface="+mn-ea"/>
                <a:cs typeface="+mn-cs"/>
              </a:rPr>
              <a:t>to hurt</a:t>
            </a:r>
          </a:p>
        </p:txBody>
      </p:sp>
      <p:sp>
        <p:nvSpPr>
          <p:cNvPr id="177" name="TextBox 176">
            <a:extLst>
              <a:ext uri="{FF2B5EF4-FFF2-40B4-BE49-F238E27FC236}">
                <a16:creationId xmlns:a16="http://schemas.microsoft.com/office/drawing/2014/main" id="{036834F7-F9AB-F146-B28F-B810D7084688}"/>
              </a:ext>
            </a:extLst>
          </p:cNvPr>
          <p:cNvSpPr txBox="1"/>
          <p:nvPr/>
        </p:nvSpPr>
        <p:spPr>
          <a:xfrm>
            <a:off x="265394" y="2025315"/>
            <a:ext cx="1914307" cy="138499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15076"/>
                </a:solidFill>
                <a:effectLst/>
                <a:uLnTx/>
                <a:uFillTx/>
                <a:latin typeface="Century Gothic" panose="020F0302020204030204"/>
                <a:ea typeface="+mn-ea"/>
                <a:cs typeface="+mn-cs"/>
              </a:rPr>
              <a:t>7 ACROSS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5076"/>
                </a:solidFill>
                <a:effectLst/>
                <a:uLnTx/>
                <a:uFillTx/>
                <a:latin typeface="Century Gothic" panose="020F0302020204030204"/>
                <a:ea typeface="+mn-ea"/>
                <a:cs typeface="+mn-cs"/>
              </a:rPr>
              <a:t>to throw</a:t>
            </a:r>
          </a:p>
        </p:txBody>
      </p:sp>
      <p:sp>
        <p:nvSpPr>
          <p:cNvPr id="178" name="TextBox 177">
            <a:extLst>
              <a:ext uri="{FF2B5EF4-FFF2-40B4-BE49-F238E27FC236}">
                <a16:creationId xmlns:a16="http://schemas.microsoft.com/office/drawing/2014/main" id="{9D82CB12-0504-824D-8877-13AF700E0FE4}"/>
              </a:ext>
            </a:extLst>
          </p:cNvPr>
          <p:cNvSpPr txBox="1"/>
          <p:nvPr/>
        </p:nvSpPr>
        <p:spPr>
          <a:xfrm>
            <a:off x="467653" y="2018747"/>
            <a:ext cx="1628972" cy="138499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15076"/>
                </a:solidFill>
                <a:effectLst/>
                <a:uLnTx/>
                <a:uFillTx/>
                <a:latin typeface="Century Gothic" panose="020F0302020204030204"/>
                <a:ea typeface="+mn-ea"/>
                <a:cs typeface="+mn-cs"/>
              </a:rPr>
              <a:t>8 DOWN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5076"/>
                </a:solidFill>
                <a:effectLst/>
                <a:uLnTx/>
                <a:uFillTx/>
                <a:latin typeface="Century Gothic" panose="020F0302020204030204"/>
                <a:ea typeface="+mn-ea"/>
                <a:cs typeface="+mn-cs"/>
              </a:rPr>
              <a:t>sea</a:t>
            </a:r>
          </a:p>
        </p:txBody>
      </p:sp>
      <p:sp>
        <p:nvSpPr>
          <p:cNvPr id="180" name="TextBox 179">
            <a:extLst>
              <a:ext uri="{FF2B5EF4-FFF2-40B4-BE49-F238E27FC236}">
                <a16:creationId xmlns:a16="http://schemas.microsoft.com/office/drawing/2014/main" id="{B364B52C-916D-2141-B91C-F5C4F435484F}"/>
              </a:ext>
            </a:extLst>
          </p:cNvPr>
          <p:cNvSpPr txBox="1"/>
          <p:nvPr/>
        </p:nvSpPr>
        <p:spPr>
          <a:xfrm>
            <a:off x="217684" y="2031752"/>
            <a:ext cx="2114681" cy="138499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15076"/>
                </a:solidFill>
                <a:effectLst/>
                <a:uLnTx/>
                <a:uFillTx/>
                <a:latin typeface="Century Gothic" panose="020F0302020204030204"/>
                <a:ea typeface="+mn-ea"/>
                <a:cs typeface="+mn-cs"/>
              </a:rPr>
              <a:t>10 ACROSS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5076"/>
                </a:solidFill>
                <a:effectLst/>
                <a:uLnTx/>
                <a:uFillTx/>
                <a:latin typeface="Century Gothic" panose="020F0302020204030204"/>
                <a:ea typeface="+mn-ea"/>
                <a:cs typeface="+mn-cs"/>
              </a:rPr>
              <a:t>love</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Mots </a:t>
            </a:r>
            <a:r>
              <a:rPr lang="en-GB" sz="3600" b="1" dirty="0" err="1">
                <a:solidFill>
                  <a:schemeClr val="bg1"/>
                </a:solidFill>
              </a:rPr>
              <a:t>croisés</a:t>
            </a:r>
            <a:endParaRPr lang="en-GB" sz="3600" b="1" dirty="0">
              <a:solidFill>
                <a:schemeClr val="bg1"/>
              </a:solidFill>
            </a:endParaRPr>
          </a:p>
        </p:txBody>
      </p:sp>
      <p:sp>
        <p:nvSpPr>
          <p:cNvPr id="7" name="Rounded Rectangle 46">
            <a:extLst>
              <a:ext uri="{FF2B5EF4-FFF2-40B4-BE49-F238E27FC236}">
                <a16:creationId xmlns:a16="http://schemas.microsoft.com/office/drawing/2014/main" id="{8F859989-DB06-4C35-8F6D-A746E286940A}"/>
              </a:ext>
            </a:extLst>
          </p:cNvPr>
          <p:cNvSpPr/>
          <p:nvPr/>
        </p:nvSpPr>
        <p:spPr>
          <a:xfrm>
            <a:off x="9941167" y="249868"/>
            <a:ext cx="1968753" cy="396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2" name="Group 1">
            <a:extLst>
              <a:ext uri="{FF2B5EF4-FFF2-40B4-BE49-F238E27FC236}">
                <a16:creationId xmlns:a16="http://schemas.microsoft.com/office/drawing/2014/main" id="{B9C55438-4F93-454C-A71E-09B271373914}"/>
              </a:ext>
            </a:extLst>
          </p:cNvPr>
          <p:cNvGrpSpPr/>
          <p:nvPr/>
        </p:nvGrpSpPr>
        <p:grpSpPr>
          <a:xfrm>
            <a:off x="8518889" y="2198608"/>
            <a:ext cx="3213946" cy="287674"/>
            <a:chOff x="8518889" y="1806719"/>
            <a:chExt cx="3213946" cy="287674"/>
          </a:xfrm>
        </p:grpSpPr>
        <p:sp>
          <p:nvSpPr>
            <p:cNvPr id="92" name="Rectangle 91">
              <a:extLst>
                <a:ext uri="{FF2B5EF4-FFF2-40B4-BE49-F238E27FC236}">
                  <a16:creationId xmlns:a16="http://schemas.microsoft.com/office/drawing/2014/main" id="{BAF2C0C7-890B-194F-BE98-5C9DB0D78EAB}"/>
                </a:ext>
              </a:extLst>
            </p:cNvPr>
            <p:cNvSpPr/>
            <p:nvPr/>
          </p:nvSpPr>
          <p:spPr>
            <a:xfrm>
              <a:off x="8518889" y="1806720"/>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3" name="Rectangle 92">
              <a:extLst>
                <a:ext uri="{FF2B5EF4-FFF2-40B4-BE49-F238E27FC236}">
                  <a16:creationId xmlns:a16="http://schemas.microsoft.com/office/drawing/2014/main" id="{4A97A104-6B83-4D4C-97F3-52ADC322D7F3}"/>
                </a:ext>
              </a:extLst>
            </p:cNvPr>
            <p:cNvSpPr/>
            <p:nvPr/>
          </p:nvSpPr>
          <p:spPr>
            <a:xfrm>
              <a:off x="8902735" y="1806720"/>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1" name="Rectangle 100">
              <a:extLst>
                <a:ext uri="{FF2B5EF4-FFF2-40B4-BE49-F238E27FC236}">
                  <a16:creationId xmlns:a16="http://schemas.microsoft.com/office/drawing/2014/main" id="{0427E6FC-4790-A44A-A1DA-824F6147129F}"/>
                </a:ext>
              </a:extLst>
            </p:cNvPr>
            <p:cNvSpPr/>
            <p:nvPr/>
          </p:nvSpPr>
          <p:spPr>
            <a:xfrm>
              <a:off x="9260022" y="1806720"/>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2" name="Rectangle 101">
              <a:extLst>
                <a:ext uri="{FF2B5EF4-FFF2-40B4-BE49-F238E27FC236}">
                  <a16:creationId xmlns:a16="http://schemas.microsoft.com/office/drawing/2014/main" id="{2E101DBD-AC33-3C4F-B08C-EE4FFE1E5BBA}"/>
                </a:ext>
              </a:extLst>
            </p:cNvPr>
            <p:cNvSpPr/>
            <p:nvPr/>
          </p:nvSpPr>
          <p:spPr>
            <a:xfrm>
              <a:off x="9617309" y="1806719"/>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3" name="Rectangle 102">
              <a:extLst>
                <a:ext uri="{FF2B5EF4-FFF2-40B4-BE49-F238E27FC236}">
                  <a16:creationId xmlns:a16="http://schemas.microsoft.com/office/drawing/2014/main" id="{C4BFB329-5D6F-F446-8AFB-5075B99E4BCF}"/>
                </a:ext>
              </a:extLst>
            </p:cNvPr>
            <p:cNvSpPr/>
            <p:nvPr/>
          </p:nvSpPr>
          <p:spPr>
            <a:xfrm>
              <a:off x="9985380" y="1806719"/>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4" name="Rectangle 103">
              <a:extLst>
                <a:ext uri="{FF2B5EF4-FFF2-40B4-BE49-F238E27FC236}">
                  <a16:creationId xmlns:a16="http://schemas.microsoft.com/office/drawing/2014/main" id="{8A019283-9209-244F-AA63-41B7383FC359}"/>
                </a:ext>
              </a:extLst>
            </p:cNvPr>
            <p:cNvSpPr/>
            <p:nvPr/>
          </p:nvSpPr>
          <p:spPr>
            <a:xfrm>
              <a:off x="10345199" y="1806719"/>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5" name="Rectangle 104">
              <a:extLst>
                <a:ext uri="{FF2B5EF4-FFF2-40B4-BE49-F238E27FC236}">
                  <a16:creationId xmlns:a16="http://schemas.microsoft.com/office/drawing/2014/main" id="{B3376D95-6BA3-5A4A-A195-399DF02D20C1}"/>
                </a:ext>
              </a:extLst>
            </p:cNvPr>
            <p:cNvSpPr/>
            <p:nvPr/>
          </p:nvSpPr>
          <p:spPr>
            <a:xfrm>
              <a:off x="10715729" y="1806719"/>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6" name="Rectangle 105">
              <a:extLst>
                <a:ext uri="{FF2B5EF4-FFF2-40B4-BE49-F238E27FC236}">
                  <a16:creationId xmlns:a16="http://schemas.microsoft.com/office/drawing/2014/main" id="{B7D4A4C7-7B0C-F541-ADE4-397354EBBA7D}"/>
                </a:ext>
              </a:extLst>
            </p:cNvPr>
            <p:cNvSpPr/>
            <p:nvPr/>
          </p:nvSpPr>
          <p:spPr>
            <a:xfrm>
              <a:off x="11086259" y="1806719"/>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7" name="Rectangle 106">
              <a:extLst>
                <a:ext uri="{FF2B5EF4-FFF2-40B4-BE49-F238E27FC236}">
                  <a16:creationId xmlns:a16="http://schemas.microsoft.com/office/drawing/2014/main" id="{A8346A11-9879-574D-A8F7-71708DD133D9}"/>
                </a:ext>
              </a:extLst>
            </p:cNvPr>
            <p:cNvSpPr/>
            <p:nvPr/>
          </p:nvSpPr>
          <p:spPr>
            <a:xfrm>
              <a:off x="11456789" y="1806719"/>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3" name="Group 2">
            <a:extLst>
              <a:ext uri="{FF2B5EF4-FFF2-40B4-BE49-F238E27FC236}">
                <a16:creationId xmlns:a16="http://schemas.microsoft.com/office/drawing/2014/main" id="{BEB5186F-CEA7-7840-B965-41758D98E03D}"/>
              </a:ext>
            </a:extLst>
          </p:cNvPr>
          <p:cNvGrpSpPr/>
          <p:nvPr/>
        </p:nvGrpSpPr>
        <p:grpSpPr>
          <a:xfrm>
            <a:off x="8150544" y="3677052"/>
            <a:ext cx="283326" cy="2460744"/>
            <a:chOff x="8150544" y="3285163"/>
            <a:chExt cx="283326" cy="2460744"/>
          </a:xfrm>
        </p:grpSpPr>
        <p:sp>
          <p:nvSpPr>
            <p:cNvPr id="108" name="Rectangle 107">
              <a:extLst>
                <a:ext uri="{FF2B5EF4-FFF2-40B4-BE49-F238E27FC236}">
                  <a16:creationId xmlns:a16="http://schemas.microsoft.com/office/drawing/2014/main" id="{EB99221D-7E31-5043-ACD5-9C73B767542F}"/>
                </a:ext>
              </a:extLst>
            </p:cNvPr>
            <p:cNvSpPr/>
            <p:nvPr/>
          </p:nvSpPr>
          <p:spPr>
            <a:xfrm>
              <a:off x="8150544" y="3285163"/>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9" name="Rectangle 108">
              <a:extLst>
                <a:ext uri="{FF2B5EF4-FFF2-40B4-BE49-F238E27FC236}">
                  <a16:creationId xmlns:a16="http://schemas.microsoft.com/office/drawing/2014/main" id="{E7379046-8EE5-5C4A-B670-523DC36131CA}"/>
                </a:ext>
              </a:extLst>
            </p:cNvPr>
            <p:cNvSpPr/>
            <p:nvPr/>
          </p:nvSpPr>
          <p:spPr>
            <a:xfrm>
              <a:off x="8150544" y="3649304"/>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0" name="Rectangle 109">
              <a:extLst>
                <a:ext uri="{FF2B5EF4-FFF2-40B4-BE49-F238E27FC236}">
                  <a16:creationId xmlns:a16="http://schemas.microsoft.com/office/drawing/2014/main" id="{610B93F5-877E-734C-B3BB-98CB562626CF}"/>
                </a:ext>
              </a:extLst>
            </p:cNvPr>
            <p:cNvSpPr/>
            <p:nvPr/>
          </p:nvSpPr>
          <p:spPr>
            <a:xfrm>
              <a:off x="8150544" y="4013445"/>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1" name="Rectangle 110">
              <a:extLst>
                <a:ext uri="{FF2B5EF4-FFF2-40B4-BE49-F238E27FC236}">
                  <a16:creationId xmlns:a16="http://schemas.microsoft.com/office/drawing/2014/main" id="{04590367-0317-544F-BDE2-AC9BE18E7160}"/>
                </a:ext>
              </a:extLst>
            </p:cNvPr>
            <p:cNvSpPr/>
            <p:nvPr/>
          </p:nvSpPr>
          <p:spPr>
            <a:xfrm>
              <a:off x="8150544" y="4359094"/>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2" name="Rectangle 111">
              <a:extLst>
                <a:ext uri="{FF2B5EF4-FFF2-40B4-BE49-F238E27FC236}">
                  <a16:creationId xmlns:a16="http://schemas.microsoft.com/office/drawing/2014/main" id="{1EBA673A-0DBB-8C4F-828B-683988CB04EA}"/>
                </a:ext>
              </a:extLst>
            </p:cNvPr>
            <p:cNvSpPr/>
            <p:nvPr/>
          </p:nvSpPr>
          <p:spPr>
            <a:xfrm>
              <a:off x="8150544" y="4745999"/>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3" name="Rectangle 112">
              <a:extLst>
                <a:ext uri="{FF2B5EF4-FFF2-40B4-BE49-F238E27FC236}">
                  <a16:creationId xmlns:a16="http://schemas.microsoft.com/office/drawing/2014/main" id="{70DF80DA-CC4B-D440-B37E-95C229EE49B6}"/>
                </a:ext>
              </a:extLst>
            </p:cNvPr>
            <p:cNvSpPr/>
            <p:nvPr/>
          </p:nvSpPr>
          <p:spPr>
            <a:xfrm>
              <a:off x="8157824" y="5120287"/>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4" name="Rectangle 113">
              <a:extLst>
                <a:ext uri="{FF2B5EF4-FFF2-40B4-BE49-F238E27FC236}">
                  <a16:creationId xmlns:a16="http://schemas.microsoft.com/office/drawing/2014/main" id="{4084336F-6B45-BB4F-A22E-5952A047B028}"/>
                </a:ext>
              </a:extLst>
            </p:cNvPr>
            <p:cNvSpPr/>
            <p:nvPr/>
          </p:nvSpPr>
          <p:spPr>
            <a:xfrm>
              <a:off x="8157516" y="5458234"/>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5" name="Group 4">
            <a:extLst>
              <a:ext uri="{FF2B5EF4-FFF2-40B4-BE49-F238E27FC236}">
                <a16:creationId xmlns:a16="http://schemas.microsoft.com/office/drawing/2014/main" id="{7F1D1F72-FD35-EB42-BDDE-BCF91B8C2E15}"/>
              </a:ext>
            </a:extLst>
          </p:cNvPr>
          <p:cNvGrpSpPr/>
          <p:nvPr/>
        </p:nvGrpSpPr>
        <p:grpSpPr>
          <a:xfrm>
            <a:off x="4487506" y="5489943"/>
            <a:ext cx="6148158" cy="287680"/>
            <a:chOff x="4487506" y="5098054"/>
            <a:chExt cx="6148158" cy="287680"/>
          </a:xfrm>
        </p:grpSpPr>
        <p:sp>
          <p:nvSpPr>
            <p:cNvPr id="115" name="Rectangle 114">
              <a:extLst>
                <a:ext uri="{FF2B5EF4-FFF2-40B4-BE49-F238E27FC236}">
                  <a16:creationId xmlns:a16="http://schemas.microsoft.com/office/drawing/2014/main" id="{CE3E9630-42C4-7549-AC57-7493173318E7}"/>
                </a:ext>
              </a:extLst>
            </p:cNvPr>
            <p:cNvSpPr/>
            <p:nvPr/>
          </p:nvSpPr>
          <p:spPr>
            <a:xfrm>
              <a:off x="4487506" y="5098061"/>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6" name="Rectangle 115">
              <a:extLst>
                <a:ext uri="{FF2B5EF4-FFF2-40B4-BE49-F238E27FC236}">
                  <a16:creationId xmlns:a16="http://schemas.microsoft.com/office/drawing/2014/main" id="{FE2FA032-5AE7-1B48-9962-20CECFCB8FF5}"/>
                </a:ext>
              </a:extLst>
            </p:cNvPr>
            <p:cNvSpPr/>
            <p:nvPr/>
          </p:nvSpPr>
          <p:spPr>
            <a:xfrm>
              <a:off x="4858981" y="5098060"/>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7" name="Rectangle 116">
              <a:extLst>
                <a:ext uri="{FF2B5EF4-FFF2-40B4-BE49-F238E27FC236}">
                  <a16:creationId xmlns:a16="http://schemas.microsoft.com/office/drawing/2014/main" id="{AEA408CA-78B5-9448-B1C4-D37253958B0A}"/>
                </a:ext>
              </a:extLst>
            </p:cNvPr>
            <p:cNvSpPr/>
            <p:nvPr/>
          </p:nvSpPr>
          <p:spPr>
            <a:xfrm>
              <a:off x="5586056" y="5098059"/>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8" name="Rectangle 117">
              <a:extLst>
                <a:ext uri="{FF2B5EF4-FFF2-40B4-BE49-F238E27FC236}">
                  <a16:creationId xmlns:a16="http://schemas.microsoft.com/office/drawing/2014/main" id="{BF5A9AAA-A0A8-0F4D-920D-262624B7CB79}"/>
                </a:ext>
              </a:extLst>
            </p:cNvPr>
            <p:cNvSpPr/>
            <p:nvPr/>
          </p:nvSpPr>
          <p:spPr>
            <a:xfrm>
              <a:off x="5971283" y="5098058"/>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9" name="Rectangle 118">
              <a:extLst>
                <a:ext uri="{FF2B5EF4-FFF2-40B4-BE49-F238E27FC236}">
                  <a16:creationId xmlns:a16="http://schemas.microsoft.com/office/drawing/2014/main" id="{1879F365-83C3-5740-9F08-305D02C2BCBD}"/>
                </a:ext>
              </a:extLst>
            </p:cNvPr>
            <p:cNvSpPr/>
            <p:nvPr/>
          </p:nvSpPr>
          <p:spPr>
            <a:xfrm>
              <a:off x="6329900" y="5098058"/>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0" name="Rectangle 119">
              <a:extLst>
                <a:ext uri="{FF2B5EF4-FFF2-40B4-BE49-F238E27FC236}">
                  <a16:creationId xmlns:a16="http://schemas.microsoft.com/office/drawing/2014/main" id="{213F349F-D21C-A44B-897D-A358B3F490AE}"/>
                </a:ext>
              </a:extLst>
            </p:cNvPr>
            <p:cNvSpPr/>
            <p:nvPr/>
          </p:nvSpPr>
          <p:spPr>
            <a:xfrm>
              <a:off x="6683717" y="5098058"/>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1" name="Rectangle 120">
              <a:extLst>
                <a:ext uri="{FF2B5EF4-FFF2-40B4-BE49-F238E27FC236}">
                  <a16:creationId xmlns:a16="http://schemas.microsoft.com/office/drawing/2014/main" id="{CD0DBEDF-27D8-2141-9F05-C9A05AF33569}"/>
                </a:ext>
              </a:extLst>
            </p:cNvPr>
            <p:cNvSpPr/>
            <p:nvPr/>
          </p:nvSpPr>
          <p:spPr>
            <a:xfrm>
              <a:off x="7034911" y="5098057"/>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2" name="Rectangle 121">
              <a:extLst>
                <a:ext uri="{FF2B5EF4-FFF2-40B4-BE49-F238E27FC236}">
                  <a16:creationId xmlns:a16="http://schemas.microsoft.com/office/drawing/2014/main" id="{BB512926-F10C-F949-9293-5608356F073C}"/>
                </a:ext>
              </a:extLst>
            </p:cNvPr>
            <p:cNvSpPr/>
            <p:nvPr/>
          </p:nvSpPr>
          <p:spPr>
            <a:xfrm>
              <a:off x="7420770" y="5098056"/>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3" name="Rectangle 122">
              <a:extLst>
                <a:ext uri="{FF2B5EF4-FFF2-40B4-BE49-F238E27FC236}">
                  <a16:creationId xmlns:a16="http://schemas.microsoft.com/office/drawing/2014/main" id="{D2A6AD72-1451-8D46-8F65-0F4A3F86DCFA}"/>
                </a:ext>
              </a:extLst>
            </p:cNvPr>
            <p:cNvSpPr/>
            <p:nvPr/>
          </p:nvSpPr>
          <p:spPr>
            <a:xfrm>
              <a:off x="7795056" y="5098056"/>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4" name="Rectangle 123">
              <a:extLst>
                <a:ext uri="{FF2B5EF4-FFF2-40B4-BE49-F238E27FC236}">
                  <a16:creationId xmlns:a16="http://schemas.microsoft.com/office/drawing/2014/main" id="{085B43B7-4319-4C4E-90C2-6FD012E97D15}"/>
                </a:ext>
              </a:extLst>
            </p:cNvPr>
            <p:cNvSpPr/>
            <p:nvPr/>
          </p:nvSpPr>
          <p:spPr>
            <a:xfrm>
              <a:off x="8529299" y="5098055"/>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5" name="Rectangle 124">
              <a:extLst>
                <a:ext uri="{FF2B5EF4-FFF2-40B4-BE49-F238E27FC236}">
                  <a16:creationId xmlns:a16="http://schemas.microsoft.com/office/drawing/2014/main" id="{FFE4752D-1E04-9441-BC22-A44A03A5FCB7}"/>
                </a:ext>
              </a:extLst>
            </p:cNvPr>
            <p:cNvSpPr/>
            <p:nvPr/>
          </p:nvSpPr>
          <p:spPr>
            <a:xfrm>
              <a:off x="8888699" y="5098054"/>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6" name="Rectangle 125">
              <a:extLst>
                <a:ext uri="{FF2B5EF4-FFF2-40B4-BE49-F238E27FC236}">
                  <a16:creationId xmlns:a16="http://schemas.microsoft.com/office/drawing/2014/main" id="{32A5AC10-AD18-ED43-9C7B-52A74353FD44}"/>
                </a:ext>
              </a:extLst>
            </p:cNvPr>
            <p:cNvSpPr/>
            <p:nvPr/>
          </p:nvSpPr>
          <p:spPr>
            <a:xfrm>
              <a:off x="9258330" y="5098054"/>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7" name="Rectangle 126">
              <a:extLst>
                <a:ext uri="{FF2B5EF4-FFF2-40B4-BE49-F238E27FC236}">
                  <a16:creationId xmlns:a16="http://schemas.microsoft.com/office/drawing/2014/main" id="{8AC87E02-4405-224C-A51D-2A1A1C21A3C9}"/>
                </a:ext>
              </a:extLst>
            </p:cNvPr>
            <p:cNvSpPr/>
            <p:nvPr/>
          </p:nvSpPr>
          <p:spPr>
            <a:xfrm>
              <a:off x="9617309" y="5098054"/>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8" name="Rectangle 127">
              <a:extLst>
                <a:ext uri="{FF2B5EF4-FFF2-40B4-BE49-F238E27FC236}">
                  <a16:creationId xmlns:a16="http://schemas.microsoft.com/office/drawing/2014/main" id="{393A7B6C-6AAB-D84E-8337-57CA7BFB906F}"/>
                </a:ext>
              </a:extLst>
            </p:cNvPr>
            <p:cNvSpPr/>
            <p:nvPr/>
          </p:nvSpPr>
          <p:spPr>
            <a:xfrm>
              <a:off x="9993233" y="5098054"/>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9" name="Rectangle 128">
              <a:extLst>
                <a:ext uri="{FF2B5EF4-FFF2-40B4-BE49-F238E27FC236}">
                  <a16:creationId xmlns:a16="http://schemas.microsoft.com/office/drawing/2014/main" id="{025D904B-A13F-9040-B97A-8CA30B1886A6}"/>
                </a:ext>
              </a:extLst>
            </p:cNvPr>
            <p:cNvSpPr/>
            <p:nvPr/>
          </p:nvSpPr>
          <p:spPr>
            <a:xfrm>
              <a:off x="10359618" y="5098054"/>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13" name="Group 12">
            <a:extLst>
              <a:ext uri="{FF2B5EF4-FFF2-40B4-BE49-F238E27FC236}">
                <a16:creationId xmlns:a16="http://schemas.microsoft.com/office/drawing/2014/main" id="{8C5B9EB7-8C56-654F-B2E3-689B9B3EB10F}"/>
              </a:ext>
            </a:extLst>
          </p:cNvPr>
          <p:cNvGrpSpPr/>
          <p:nvPr/>
        </p:nvGrpSpPr>
        <p:grpSpPr>
          <a:xfrm>
            <a:off x="7420770" y="4402959"/>
            <a:ext cx="2468952" cy="290046"/>
            <a:chOff x="7420770" y="4011070"/>
            <a:chExt cx="2468952" cy="290046"/>
          </a:xfrm>
        </p:grpSpPr>
        <p:sp>
          <p:nvSpPr>
            <p:cNvPr id="141" name="Rectangle 140">
              <a:extLst>
                <a:ext uri="{FF2B5EF4-FFF2-40B4-BE49-F238E27FC236}">
                  <a16:creationId xmlns:a16="http://schemas.microsoft.com/office/drawing/2014/main" id="{BFCC190C-6000-9A46-A7D2-504A2D324C15}"/>
                </a:ext>
              </a:extLst>
            </p:cNvPr>
            <p:cNvSpPr/>
            <p:nvPr/>
          </p:nvSpPr>
          <p:spPr>
            <a:xfrm>
              <a:off x="7420770" y="4013443"/>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2" name="Rectangle 141">
              <a:extLst>
                <a:ext uri="{FF2B5EF4-FFF2-40B4-BE49-F238E27FC236}">
                  <a16:creationId xmlns:a16="http://schemas.microsoft.com/office/drawing/2014/main" id="{A192BD06-12BC-964B-9362-9DB3C1AB68B8}"/>
                </a:ext>
              </a:extLst>
            </p:cNvPr>
            <p:cNvSpPr/>
            <p:nvPr/>
          </p:nvSpPr>
          <p:spPr>
            <a:xfrm>
              <a:off x="7785657" y="4013442"/>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3" name="Rectangle 142">
              <a:extLst>
                <a:ext uri="{FF2B5EF4-FFF2-40B4-BE49-F238E27FC236}">
                  <a16:creationId xmlns:a16="http://schemas.microsoft.com/office/drawing/2014/main" id="{8F2CB54C-886A-7F4B-95BA-93A446BFA73E}"/>
                </a:ext>
              </a:extLst>
            </p:cNvPr>
            <p:cNvSpPr/>
            <p:nvPr/>
          </p:nvSpPr>
          <p:spPr>
            <a:xfrm>
              <a:off x="8529299" y="4013442"/>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4" name="Rectangle 143">
              <a:extLst>
                <a:ext uri="{FF2B5EF4-FFF2-40B4-BE49-F238E27FC236}">
                  <a16:creationId xmlns:a16="http://schemas.microsoft.com/office/drawing/2014/main" id="{2DD7EB54-F055-A04F-966C-135443487C1A}"/>
                </a:ext>
              </a:extLst>
            </p:cNvPr>
            <p:cNvSpPr/>
            <p:nvPr/>
          </p:nvSpPr>
          <p:spPr>
            <a:xfrm>
              <a:off x="8890758" y="4011071"/>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5" name="Rectangle 144">
              <a:extLst>
                <a:ext uri="{FF2B5EF4-FFF2-40B4-BE49-F238E27FC236}">
                  <a16:creationId xmlns:a16="http://schemas.microsoft.com/office/drawing/2014/main" id="{EAAC2866-042A-9242-AB37-CF7B0FECDCDB}"/>
                </a:ext>
              </a:extLst>
            </p:cNvPr>
            <p:cNvSpPr/>
            <p:nvPr/>
          </p:nvSpPr>
          <p:spPr>
            <a:xfrm>
              <a:off x="9252217" y="4011070"/>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6" name="Rectangle 145">
              <a:extLst>
                <a:ext uri="{FF2B5EF4-FFF2-40B4-BE49-F238E27FC236}">
                  <a16:creationId xmlns:a16="http://schemas.microsoft.com/office/drawing/2014/main" id="{92A01C11-67BC-2042-A6B6-B23BA5D3F458}"/>
                </a:ext>
              </a:extLst>
            </p:cNvPr>
            <p:cNvSpPr/>
            <p:nvPr/>
          </p:nvSpPr>
          <p:spPr>
            <a:xfrm>
              <a:off x="9613676" y="4011070"/>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grpSp>
        <p:nvGrpSpPr>
          <p:cNvPr id="24" name="Group 23">
            <a:extLst>
              <a:ext uri="{FF2B5EF4-FFF2-40B4-BE49-F238E27FC236}">
                <a16:creationId xmlns:a16="http://schemas.microsoft.com/office/drawing/2014/main" id="{0118D452-1E34-46BB-A6FD-BA7581E04B9F}"/>
              </a:ext>
            </a:extLst>
          </p:cNvPr>
          <p:cNvGrpSpPr/>
          <p:nvPr/>
        </p:nvGrpSpPr>
        <p:grpSpPr>
          <a:xfrm>
            <a:off x="4462076" y="4758408"/>
            <a:ext cx="1785253" cy="299918"/>
            <a:chOff x="-2623205" y="4034505"/>
            <a:chExt cx="1785253" cy="299918"/>
          </a:xfrm>
        </p:grpSpPr>
        <p:sp>
          <p:nvSpPr>
            <p:cNvPr id="136" name="Rectangle 135">
              <a:extLst>
                <a:ext uri="{FF2B5EF4-FFF2-40B4-BE49-F238E27FC236}">
                  <a16:creationId xmlns:a16="http://schemas.microsoft.com/office/drawing/2014/main" id="{5DD9F096-8C53-2440-9448-63B9D7A40F54}"/>
                </a:ext>
              </a:extLst>
            </p:cNvPr>
            <p:cNvSpPr/>
            <p:nvPr/>
          </p:nvSpPr>
          <p:spPr>
            <a:xfrm>
              <a:off x="-1113998" y="4034505"/>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7" name="Rectangle 146">
              <a:extLst>
                <a:ext uri="{FF2B5EF4-FFF2-40B4-BE49-F238E27FC236}">
                  <a16:creationId xmlns:a16="http://schemas.microsoft.com/office/drawing/2014/main" id="{DA0C980F-B230-4B45-8EC0-BA3C928A93FB}"/>
                </a:ext>
              </a:extLst>
            </p:cNvPr>
            <p:cNvSpPr/>
            <p:nvPr/>
          </p:nvSpPr>
          <p:spPr>
            <a:xfrm>
              <a:off x="-2623205" y="4046750"/>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8" name="Rectangle 147">
              <a:extLst>
                <a:ext uri="{FF2B5EF4-FFF2-40B4-BE49-F238E27FC236}">
                  <a16:creationId xmlns:a16="http://schemas.microsoft.com/office/drawing/2014/main" id="{92CBD114-DCA7-194B-BA6A-2F60C9CFA673}"/>
                </a:ext>
              </a:extLst>
            </p:cNvPr>
            <p:cNvSpPr/>
            <p:nvPr/>
          </p:nvSpPr>
          <p:spPr>
            <a:xfrm>
              <a:off x="-2263378" y="4044138"/>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9" name="Rectangle 148">
              <a:extLst>
                <a:ext uri="{FF2B5EF4-FFF2-40B4-BE49-F238E27FC236}">
                  <a16:creationId xmlns:a16="http://schemas.microsoft.com/office/drawing/2014/main" id="{36EF454D-B551-7549-ABEF-22B91D50D9E0}"/>
                </a:ext>
              </a:extLst>
            </p:cNvPr>
            <p:cNvSpPr/>
            <p:nvPr/>
          </p:nvSpPr>
          <p:spPr>
            <a:xfrm>
              <a:off x="-1907326" y="4043388"/>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0" name="Rectangle 149">
              <a:extLst>
                <a:ext uri="{FF2B5EF4-FFF2-40B4-BE49-F238E27FC236}">
                  <a16:creationId xmlns:a16="http://schemas.microsoft.com/office/drawing/2014/main" id="{C24C39D1-D441-0043-B34B-502B4F07C7A0}"/>
                </a:ext>
              </a:extLst>
            </p:cNvPr>
            <p:cNvSpPr/>
            <p:nvPr/>
          </p:nvSpPr>
          <p:spPr>
            <a:xfrm>
              <a:off x="-1503364" y="4041192"/>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16" name="Group 15">
            <a:extLst>
              <a:ext uri="{FF2B5EF4-FFF2-40B4-BE49-F238E27FC236}">
                <a16:creationId xmlns:a16="http://schemas.microsoft.com/office/drawing/2014/main" id="{2D722BE3-DEAE-5542-A315-E928E1D64E94}"/>
              </a:ext>
            </a:extLst>
          </p:cNvPr>
          <p:cNvGrpSpPr/>
          <p:nvPr/>
        </p:nvGrpSpPr>
        <p:grpSpPr>
          <a:xfrm>
            <a:off x="10358528" y="4041192"/>
            <a:ext cx="285502" cy="2108082"/>
            <a:chOff x="10358528" y="3649303"/>
            <a:chExt cx="285502" cy="2108082"/>
          </a:xfrm>
        </p:grpSpPr>
        <p:sp>
          <p:nvSpPr>
            <p:cNvPr id="151" name="Rectangle 150">
              <a:extLst>
                <a:ext uri="{FF2B5EF4-FFF2-40B4-BE49-F238E27FC236}">
                  <a16:creationId xmlns:a16="http://schemas.microsoft.com/office/drawing/2014/main" id="{D124BA89-E1F6-1D4B-95F1-694197E498AE}"/>
                </a:ext>
              </a:extLst>
            </p:cNvPr>
            <p:cNvSpPr/>
            <p:nvPr/>
          </p:nvSpPr>
          <p:spPr>
            <a:xfrm>
              <a:off x="10363038" y="3649303"/>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52" name="Rectangle 151">
              <a:extLst>
                <a:ext uri="{FF2B5EF4-FFF2-40B4-BE49-F238E27FC236}">
                  <a16:creationId xmlns:a16="http://schemas.microsoft.com/office/drawing/2014/main" id="{D0FF2A31-8057-E348-AB82-B3BA3597A08C}"/>
                </a:ext>
              </a:extLst>
            </p:cNvPr>
            <p:cNvSpPr/>
            <p:nvPr/>
          </p:nvSpPr>
          <p:spPr>
            <a:xfrm>
              <a:off x="10367984" y="4014437"/>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53" name="Rectangle 152">
              <a:extLst>
                <a:ext uri="{FF2B5EF4-FFF2-40B4-BE49-F238E27FC236}">
                  <a16:creationId xmlns:a16="http://schemas.microsoft.com/office/drawing/2014/main" id="{42518141-6653-CA4A-860D-5AB6A48FC541}"/>
                </a:ext>
              </a:extLst>
            </p:cNvPr>
            <p:cNvSpPr/>
            <p:nvPr/>
          </p:nvSpPr>
          <p:spPr>
            <a:xfrm>
              <a:off x="10367984" y="4754215"/>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54" name="Rectangle 153">
              <a:extLst>
                <a:ext uri="{FF2B5EF4-FFF2-40B4-BE49-F238E27FC236}">
                  <a16:creationId xmlns:a16="http://schemas.microsoft.com/office/drawing/2014/main" id="{C820BB7B-16CE-144C-8E7D-84F6E1A174AC}"/>
                </a:ext>
              </a:extLst>
            </p:cNvPr>
            <p:cNvSpPr/>
            <p:nvPr/>
          </p:nvSpPr>
          <p:spPr>
            <a:xfrm>
              <a:off x="10358528" y="5469712"/>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grpSp>
        <p:nvGrpSpPr>
          <p:cNvPr id="22" name="Group 21">
            <a:extLst>
              <a:ext uri="{FF2B5EF4-FFF2-40B4-BE49-F238E27FC236}">
                <a16:creationId xmlns:a16="http://schemas.microsoft.com/office/drawing/2014/main" id="{768E61EF-A5D6-4C4A-A260-F1E8EB454E89}"/>
              </a:ext>
            </a:extLst>
          </p:cNvPr>
          <p:cNvGrpSpPr/>
          <p:nvPr/>
        </p:nvGrpSpPr>
        <p:grpSpPr>
          <a:xfrm>
            <a:off x="8888699" y="3300784"/>
            <a:ext cx="285725" cy="2119095"/>
            <a:chOff x="8888699" y="2908895"/>
            <a:chExt cx="285725" cy="2119095"/>
          </a:xfrm>
        </p:grpSpPr>
        <p:sp>
          <p:nvSpPr>
            <p:cNvPr id="155" name="Rectangle 154">
              <a:extLst>
                <a:ext uri="{FF2B5EF4-FFF2-40B4-BE49-F238E27FC236}">
                  <a16:creationId xmlns:a16="http://schemas.microsoft.com/office/drawing/2014/main" id="{2DE7DA5D-99C7-524E-9F61-008FE62821AD}"/>
                </a:ext>
              </a:extLst>
            </p:cNvPr>
            <p:cNvSpPr/>
            <p:nvPr/>
          </p:nvSpPr>
          <p:spPr>
            <a:xfrm>
              <a:off x="8888699" y="2908895"/>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nvGrpSpPr>
            <p:cNvPr id="17" name="Group 16">
              <a:extLst>
                <a:ext uri="{FF2B5EF4-FFF2-40B4-BE49-F238E27FC236}">
                  <a16:creationId xmlns:a16="http://schemas.microsoft.com/office/drawing/2014/main" id="{DA4FB5D2-FA56-634A-A150-A5D67DE77991}"/>
                </a:ext>
              </a:extLst>
            </p:cNvPr>
            <p:cNvGrpSpPr/>
            <p:nvPr/>
          </p:nvGrpSpPr>
          <p:grpSpPr>
            <a:xfrm>
              <a:off x="8888699" y="3275403"/>
              <a:ext cx="285725" cy="1752587"/>
              <a:chOff x="8888699" y="3275403"/>
              <a:chExt cx="285725" cy="1752587"/>
            </a:xfrm>
          </p:grpSpPr>
          <p:sp>
            <p:nvSpPr>
              <p:cNvPr id="157" name="Rectangle 156">
                <a:extLst>
                  <a:ext uri="{FF2B5EF4-FFF2-40B4-BE49-F238E27FC236}">
                    <a16:creationId xmlns:a16="http://schemas.microsoft.com/office/drawing/2014/main" id="{FE23168F-6351-7642-95F3-A268AA54B5A8}"/>
                  </a:ext>
                </a:extLst>
              </p:cNvPr>
              <p:cNvSpPr/>
              <p:nvPr/>
            </p:nvSpPr>
            <p:spPr>
              <a:xfrm>
                <a:off x="8888699" y="3275403"/>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58" name="Rectangle 157">
                <a:extLst>
                  <a:ext uri="{FF2B5EF4-FFF2-40B4-BE49-F238E27FC236}">
                    <a16:creationId xmlns:a16="http://schemas.microsoft.com/office/drawing/2014/main" id="{E2F19012-EDBD-214B-83ED-CF3C2A58DCE9}"/>
                  </a:ext>
                </a:extLst>
              </p:cNvPr>
              <p:cNvSpPr/>
              <p:nvPr/>
            </p:nvSpPr>
            <p:spPr>
              <a:xfrm>
                <a:off x="8888699" y="4372642"/>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59" name="Rectangle 158">
                <a:extLst>
                  <a:ext uri="{FF2B5EF4-FFF2-40B4-BE49-F238E27FC236}">
                    <a16:creationId xmlns:a16="http://schemas.microsoft.com/office/drawing/2014/main" id="{B3D864AA-9E60-404B-8E34-18BA44AF6428}"/>
                  </a:ext>
                </a:extLst>
              </p:cNvPr>
              <p:cNvSpPr/>
              <p:nvPr/>
            </p:nvSpPr>
            <p:spPr>
              <a:xfrm>
                <a:off x="8898378" y="4740317"/>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grpSp>
      <p:grpSp>
        <p:nvGrpSpPr>
          <p:cNvPr id="14" name="Group 13">
            <a:extLst>
              <a:ext uri="{FF2B5EF4-FFF2-40B4-BE49-F238E27FC236}">
                <a16:creationId xmlns:a16="http://schemas.microsoft.com/office/drawing/2014/main" id="{8312C6A7-4C53-46EC-A24E-EE859B6C8464}"/>
              </a:ext>
            </a:extLst>
          </p:cNvPr>
          <p:cNvGrpSpPr/>
          <p:nvPr/>
        </p:nvGrpSpPr>
        <p:grpSpPr>
          <a:xfrm>
            <a:off x="5224547" y="2933448"/>
            <a:ext cx="2471426" cy="298817"/>
            <a:chOff x="-2918875" y="1014583"/>
            <a:chExt cx="2471426" cy="298817"/>
          </a:xfrm>
        </p:grpSpPr>
        <p:sp>
          <p:nvSpPr>
            <p:cNvPr id="132" name="Rectangle 131">
              <a:extLst>
                <a:ext uri="{FF2B5EF4-FFF2-40B4-BE49-F238E27FC236}">
                  <a16:creationId xmlns:a16="http://schemas.microsoft.com/office/drawing/2014/main" id="{44F39ED7-C75F-3F41-B450-6B933D1E4F8D}"/>
                </a:ext>
              </a:extLst>
            </p:cNvPr>
            <p:cNvSpPr/>
            <p:nvPr/>
          </p:nvSpPr>
          <p:spPr>
            <a:xfrm>
              <a:off x="-2167546" y="1025727"/>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0" name="Rectangle 159">
              <a:extLst>
                <a:ext uri="{FF2B5EF4-FFF2-40B4-BE49-F238E27FC236}">
                  <a16:creationId xmlns:a16="http://schemas.microsoft.com/office/drawing/2014/main" id="{72357D9D-C98E-804D-8D2E-52F24BC32DA7}"/>
                </a:ext>
              </a:extLst>
            </p:cNvPr>
            <p:cNvSpPr/>
            <p:nvPr/>
          </p:nvSpPr>
          <p:spPr>
            <a:xfrm>
              <a:off x="-2918875" y="1014584"/>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1" name="Rectangle 160">
              <a:extLst>
                <a:ext uri="{FF2B5EF4-FFF2-40B4-BE49-F238E27FC236}">
                  <a16:creationId xmlns:a16="http://schemas.microsoft.com/office/drawing/2014/main" id="{DC7D7B8A-DA27-6D4E-89BF-2C843E4D713E}"/>
                </a:ext>
              </a:extLst>
            </p:cNvPr>
            <p:cNvSpPr/>
            <p:nvPr/>
          </p:nvSpPr>
          <p:spPr>
            <a:xfrm>
              <a:off x="-2558209" y="1014584"/>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2" name="Rectangle 161">
              <a:extLst>
                <a:ext uri="{FF2B5EF4-FFF2-40B4-BE49-F238E27FC236}">
                  <a16:creationId xmlns:a16="http://schemas.microsoft.com/office/drawing/2014/main" id="{9F28A15F-A799-194D-AB54-CE34BA8B74CC}"/>
                </a:ext>
              </a:extLst>
            </p:cNvPr>
            <p:cNvSpPr/>
            <p:nvPr/>
          </p:nvSpPr>
          <p:spPr>
            <a:xfrm>
              <a:off x="-1808777" y="1014584"/>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3" name="Rectangle 162">
              <a:extLst>
                <a:ext uri="{FF2B5EF4-FFF2-40B4-BE49-F238E27FC236}">
                  <a16:creationId xmlns:a16="http://schemas.microsoft.com/office/drawing/2014/main" id="{186FF800-3F18-E247-940F-5A5EF624D554}"/>
                </a:ext>
              </a:extLst>
            </p:cNvPr>
            <p:cNvSpPr/>
            <p:nvPr/>
          </p:nvSpPr>
          <p:spPr>
            <a:xfrm>
              <a:off x="-1460548" y="1015963"/>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4" name="Rectangle 163">
              <a:extLst>
                <a:ext uri="{FF2B5EF4-FFF2-40B4-BE49-F238E27FC236}">
                  <a16:creationId xmlns:a16="http://schemas.microsoft.com/office/drawing/2014/main" id="{E67311F7-9790-2942-B89C-293EFEFFFD45}"/>
                </a:ext>
              </a:extLst>
            </p:cNvPr>
            <p:cNvSpPr/>
            <p:nvPr/>
          </p:nvSpPr>
          <p:spPr>
            <a:xfrm>
              <a:off x="-1085027" y="1025727"/>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5" name="Rectangle 164">
              <a:extLst>
                <a:ext uri="{FF2B5EF4-FFF2-40B4-BE49-F238E27FC236}">
                  <a16:creationId xmlns:a16="http://schemas.microsoft.com/office/drawing/2014/main" id="{1F8084D3-6760-DF40-98E7-AB10AFB6166E}"/>
                </a:ext>
              </a:extLst>
            </p:cNvPr>
            <p:cNvSpPr/>
            <p:nvPr/>
          </p:nvSpPr>
          <p:spPr>
            <a:xfrm>
              <a:off x="-723495" y="1014583"/>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19" name="Group 18">
            <a:extLst>
              <a:ext uri="{FF2B5EF4-FFF2-40B4-BE49-F238E27FC236}">
                <a16:creationId xmlns:a16="http://schemas.microsoft.com/office/drawing/2014/main" id="{E76E989C-695E-B049-B0F5-1770981DA997}"/>
              </a:ext>
            </a:extLst>
          </p:cNvPr>
          <p:cNvGrpSpPr/>
          <p:nvPr/>
        </p:nvGrpSpPr>
        <p:grpSpPr>
          <a:xfrm>
            <a:off x="9626854" y="2569853"/>
            <a:ext cx="280976" cy="1760842"/>
            <a:chOff x="9626854" y="2177964"/>
            <a:chExt cx="280976" cy="1760842"/>
          </a:xfrm>
        </p:grpSpPr>
        <p:sp>
          <p:nvSpPr>
            <p:cNvPr id="166" name="Rectangle 165">
              <a:extLst>
                <a:ext uri="{FF2B5EF4-FFF2-40B4-BE49-F238E27FC236}">
                  <a16:creationId xmlns:a16="http://schemas.microsoft.com/office/drawing/2014/main" id="{C2D1874F-3B4A-674A-8EA6-67C4A06905D0}"/>
                </a:ext>
              </a:extLst>
            </p:cNvPr>
            <p:cNvSpPr/>
            <p:nvPr/>
          </p:nvSpPr>
          <p:spPr>
            <a:xfrm>
              <a:off x="9630592" y="2177964"/>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7" name="Rectangle 166">
              <a:extLst>
                <a:ext uri="{FF2B5EF4-FFF2-40B4-BE49-F238E27FC236}">
                  <a16:creationId xmlns:a16="http://schemas.microsoft.com/office/drawing/2014/main" id="{6423055A-58E7-DF48-A467-C6CF18729DFF}"/>
                </a:ext>
              </a:extLst>
            </p:cNvPr>
            <p:cNvSpPr/>
            <p:nvPr/>
          </p:nvSpPr>
          <p:spPr>
            <a:xfrm>
              <a:off x="9630592" y="2547877"/>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8" name="Rectangle 167">
              <a:extLst>
                <a:ext uri="{FF2B5EF4-FFF2-40B4-BE49-F238E27FC236}">
                  <a16:creationId xmlns:a16="http://schemas.microsoft.com/office/drawing/2014/main" id="{D5185751-3015-4847-BA8D-E3061D0E42F1}"/>
                </a:ext>
              </a:extLst>
            </p:cNvPr>
            <p:cNvSpPr/>
            <p:nvPr/>
          </p:nvSpPr>
          <p:spPr>
            <a:xfrm>
              <a:off x="9631784" y="2901299"/>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9" name="Rectangle 168">
              <a:extLst>
                <a:ext uri="{FF2B5EF4-FFF2-40B4-BE49-F238E27FC236}">
                  <a16:creationId xmlns:a16="http://schemas.microsoft.com/office/drawing/2014/main" id="{9D1A234B-9756-A546-9980-F4A310ADEF86}"/>
                </a:ext>
              </a:extLst>
            </p:cNvPr>
            <p:cNvSpPr/>
            <p:nvPr/>
          </p:nvSpPr>
          <p:spPr>
            <a:xfrm>
              <a:off x="9626854" y="3275403"/>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0" name="Rectangle 169">
              <a:extLst>
                <a:ext uri="{FF2B5EF4-FFF2-40B4-BE49-F238E27FC236}">
                  <a16:creationId xmlns:a16="http://schemas.microsoft.com/office/drawing/2014/main" id="{1ED073F7-5EF7-854E-A51E-3DBE647C67D4}"/>
                </a:ext>
              </a:extLst>
            </p:cNvPr>
            <p:cNvSpPr/>
            <p:nvPr/>
          </p:nvSpPr>
          <p:spPr>
            <a:xfrm>
              <a:off x="9626854" y="3651133"/>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23" name="Group 22">
            <a:extLst>
              <a:ext uri="{FF2B5EF4-FFF2-40B4-BE49-F238E27FC236}">
                <a16:creationId xmlns:a16="http://schemas.microsoft.com/office/drawing/2014/main" id="{1C886AE2-E746-4B1D-B08F-6D42B1B650D6}"/>
              </a:ext>
            </a:extLst>
          </p:cNvPr>
          <p:cNvGrpSpPr/>
          <p:nvPr/>
        </p:nvGrpSpPr>
        <p:grpSpPr>
          <a:xfrm>
            <a:off x="4856545" y="3652834"/>
            <a:ext cx="2474307" cy="297432"/>
            <a:chOff x="-2928000" y="1582803"/>
            <a:chExt cx="2474307" cy="297432"/>
          </a:xfrm>
        </p:grpSpPr>
        <p:sp>
          <p:nvSpPr>
            <p:cNvPr id="133" name="Rectangle 132">
              <a:extLst>
                <a:ext uri="{FF2B5EF4-FFF2-40B4-BE49-F238E27FC236}">
                  <a16:creationId xmlns:a16="http://schemas.microsoft.com/office/drawing/2014/main" id="{ADA5F361-2820-B542-8265-923CB8FCFFC5}"/>
                </a:ext>
              </a:extLst>
            </p:cNvPr>
            <p:cNvSpPr/>
            <p:nvPr/>
          </p:nvSpPr>
          <p:spPr>
            <a:xfrm>
              <a:off x="-1867600" y="1582803"/>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34" name="Group 33">
              <a:extLst>
                <a:ext uri="{FF2B5EF4-FFF2-40B4-BE49-F238E27FC236}">
                  <a16:creationId xmlns:a16="http://schemas.microsoft.com/office/drawing/2014/main" id="{7A63DF5D-34A7-C34E-8DDA-C3EC68FE73CC}"/>
                </a:ext>
              </a:extLst>
            </p:cNvPr>
            <p:cNvGrpSpPr/>
            <p:nvPr/>
          </p:nvGrpSpPr>
          <p:grpSpPr>
            <a:xfrm>
              <a:off x="-2928000" y="1582804"/>
              <a:ext cx="2474307" cy="297431"/>
              <a:chOff x="4863073" y="3275404"/>
              <a:chExt cx="2474307" cy="297431"/>
            </a:xfrm>
          </p:grpSpPr>
          <p:grpSp>
            <p:nvGrpSpPr>
              <p:cNvPr id="11" name="Group 10">
                <a:extLst>
                  <a:ext uri="{FF2B5EF4-FFF2-40B4-BE49-F238E27FC236}">
                    <a16:creationId xmlns:a16="http://schemas.microsoft.com/office/drawing/2014/main" id="{D543C35C-7B45-8F42-A38D-C9535D13D343}"/>
                  </a:ext>
                </a:extLst>
              </p:cNvPr>
              <p:cNvGrpSpPr/>
              <p:nvPr/>
            </p:nvGrpSpPr>
            <p:grpSpPr>
              <a:xfrm>
                <a:off x="6329900" y="3275404"/>
                <a:ext cx="1007480" cy="297431"/>
                <a:chOff x="6329900" y="3275404"/>
                <a:chExt cx="1007480" cy="297431"/>
              </a:xfrm>
            </p:grpSpPr>
            <p:sp>
              <p:nvSpPr>
                <p:cNvPr id="138" name="Rectangle 137">
                  <a:extLst>
                    <a:ext uri="{FF2B5EF4-FFF2-40B4-BE49-F238E27FC236}">
                      <a16:creationId xmlns:a16="http://schemas.microsoft.com/office/drawing/2014/main" id="{7FC09090-8BC5-2849-A848-EEEB004C0531}"/>
                    </a:ext>
                  </a:extLst>
                </p:cNvPr>
                <p:cNvSpPr/>
                <p:nvPr/>
              </p:nvSpPr>
              <p:spPr>
                <a:xfrm>
                  <a:off x="6329900" y="3285162"/>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9" name="Rectangle 138">
                  <a:extLst>
                    <a:ext uri="{FF2B5EF4-FFF2-40B4-BE49-F238E27FC236}">
                      <a16:creationId xmlns:a16="http://schemas.microsoft.com/office/drawing/2014/main" id="{44C523BA-97F6-4848-AE1E-4168F992FD80}"/>
                    </a:ext>
                  </a:extLst>
                </p:cNvPr>
                <p:cNvSpPr/>
                <p:nvPr/>
              </p:nvSpPr>
              <p:spPr>
                <a:xfrm>
                  <a:off x="6683717" y="3275404"/>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0" name="Rectangle 139">
                  <a:extLst>
                    <a:ext uri="{FF2B5EF4-FFF2-40B4-BE49-F238E27FC236}">
                      <a16:creationId xmlns:a16="http://schemas.microsoft.com/office/drawing/2014/main" id="{4F15368F-FE11-CE41-A12A-5B8113146DAD}"/>
                    </a:ext>
                  </a:extLst>
                </p:cNvPr>
                <p:cNvSpPr/>
                <p:nvPr/>
              </p:nvSpPr>
              <p:spPr>
                <a:xfrm>
                  <a:off x="7061334" y="3285161"/>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182" name="Rectangle 181">
                <a:extLst>
                  <a:ext uri="{FF2B5EF4-FFF2-40B4-BE49-F238E27FC236}">
                    <a16:creationId xmlns:a16="http://schemas.microsoft.com/office/drawing/2014/main" id="{4ACDDA3F-0DA0-0946-B5D1-FBDC423E5A43}"/>
                  </a:ext>
                </a:extLst>
              </p:cNvPr>
              <p:cNvSpPr/>
              <p:nvPr/>
            </p:nvSpPr>
            <p:spPr>
              <a:xfrm>
                <a:off x="4863073" y="3285161"/>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3" name="Rectangle 182">
                <a:extLst>
                  <a:ext uri="{FF2B5EF4-FFF2-40B4-BE49-F238E27FC236}">
                    <a16:creationId xmlns:a16="http://schemas.microsoft.com/office/drawing/2014/main" id="{FE691EA8-4575-9E45-83F6-4D1B1DB86CD0}"/>
                  </a:ext>
                </a:extLst>
              </p:cNvPr>
              <p:cNvSpPr/>
              <p:nvPr/>
            </p:nvSpPr>
            <p:spPr>
              <a:xfrm>
                <a:off x="5204197" y="3285161"/>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sp>
        <p:nvSpPr>
          <p:cNvPr id="10" name="TextBox 9">
            <a:extLst>
              <a:ext uri="{FF2B5EF4-FFF2-40B4-BE49-F238E27FC236}">
                <a16:creationId xmlns:a16="http://schemas.microsoft.com/office/drawing/2014/main" id="{9D4D8C8F-E782-D84F-B5BF-87978504AEE5}"/>
              </a:ext>
            </a:extLst>
          </p:cNvPr>
          <p:cNvSpPr txBox="1"/>
          <p:nvPr/>
        </p:nvSpPr>
        <p:spPr>
          <a:xfrm>
            <a:off x="150296" y="1225531"/>
            <a:ext cx="1175962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Remember to say the word for ‘the’!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Trouve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 mot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mystère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179" name="TextBox 178">
            <a:extLst>
              <a:ext uri="{FF2B5EF4-FFF2-40B4-BE49-F238E27FC236}">
                <a16:creationId xmlns:a16="http://schemas.microsoft.com/office/drawing/2014/main" id="{6F0B145B-3293-DD4D-9264-A31412E3D547}"/>
              </a:ext>
            </a:extLst>
          </p:cNvPr>
          <p:cNvSpPr txBox="1"/>
          <p:nvPr/>
        </p:nvSpPr>
        <p:spPr>
          <a:xfrm>
            <a:off x="265475" y="2026534"/>
            <a:ext cx="2919389" cy="138499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15076"/>
                </a:solidFill>
                <a:effectLst/>
                <a:uLnTx/>
                <a:uFillTx/>
                <a:latin typeface="Century Gothic" panose="020F0302020204030204"/>
                <a:ea typeface="+mn-ea"/>
                <a:cs typeface="+mn-cs"/>
              </a:rPr>
              <a:t>9 DOWN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5076"/>
                </a:solidFill>
                <a:effectLst/>
                <a:uLnTx/>
                <a:uFillTx/>
                <a:latin typeface="Century Gothic" panose="020F0302020204030204"/>
                <a:ea typeface="+mn-ea"/>
                <a:cs typeface="+mn-cs"/>
              </a:rPr>
              <a:t>sense; meaning</a:t>
            </a:r>
          </a:p>
        </p:txBody>
      </p:sp>
      <p:sp>
        <p:nvSpPr>
          <p:cNvPr id="130" name="TextBox 129">
            <a:extLst>
              <a:ext uri="{FF2B5EF4-FFF2-40B4-BE49-F238E27FC236}">
                <a16:creationId xmlns:a16="http://schemas.microsoft.com/office/drawing/2014/main" id="{1DF06C3A-CF3E-4FDC-A4C5-683BA9A783A5}"/>
              </a:ext>
            </a:extLst>
          </p:cNvPr>
          <p:cNvSpPr txBox="1"/>
          <p:nvPr/>
        </p:nvSpPr>
        <p:spPr>
          <a:xfrm>
            <a:off x="449977" y="3824734"/>
            <a:ext cx="3005839" cy="830997"/>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les lèvres de pierre</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lips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of stone</a:t>
            </a:r>
          </a:p>
        </p:txBody>
      </p:sp>
      <p:grpSp>
        <p:nvGrpSpPr>
          <p:cNvPr id="20" name="Group 19">
            <a:extLst>
              <a:ext uri="{FF2B5EF4-FFF2-40B4-BE49-F238E27FC236}">
                <a16:creationId xmlns:a16="http://schemas.microsoft.com/office/drawing/2014/main" id="{08BA0164-A6D3-48C4-8327-4E48C05017EB}"/>
              </a:ext>
            </a:extLst>
          </p:cNvPr>
          <p:cNvGrpSpPr/>
          <p:nvPr/>
        </p:nvGrpSpPr>
        <p:grpSpPr>
          <a:xfrm>
            <a:off x="6833636" y="94916"/>
            <a:ext cx="2647759" cy="1009825"/>
            <a:chOff x="806125" y="3549872"/>
            <a:chExt cx="2647759" cy="1009825"/>
          </a:xfrm>
        </p:grpSpPr>
        <p:sp>
          <p:nvSpPr>
            <p:cNvPr id="12" name="TextBox 11">
              <a:extLst>
                <a:ext uri="{FF2B5EF4-FFF2-40B4-BE49-F238E27FC236}">
                  <a16:creationId xmlns:a16="http://schemas.microsoft.com/office/drawing/2014/main" id="{B7B0C1E6-5D84-42F1-BC68-538C75C0C916}"/>
                </a:ext>
              </a:extLst>
            </p:cNvPr>
            <p:cNvSpPr txBox="1"/>
            <p:nvPr/>
          </p:nvSpPr>
          <p:spPr>
            <a:xfrm>
              <a:off x="806125" y="4098032"/>
              <a:ext cx="2647759" cy="461665"/>
            </a:xfrm>
            <a:prstGeom prst="rect">
              <a:avLst/>
            </a:prstGeom>
            <a:solidFill>
              <a:srgbClr val="EE6000"/>
            </a:solid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pierre</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stone</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4098" name="Picture 2" descr="Stone, Rock, Nature, Pebble, Zen">
              <a:extLst>
                <a:ext uri="{FF2B5EF4-FFF2-40B4-BE49-F238E27FC236}">
                  <a16:creationId xmlns:a16="http://schemas.microsoft.com/office/drawing/2014/main" id="{A952301A-44B3-4E86-8613-7ECE63D034F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78638" y="3549872"/>
              <a:ext cx="1270777" cy="716525"/>
            </a:xfrm>
            <a:prstGeom prst="rect">
              <a:avLst/>
            </a:prstGeom>
            <a:noFill/>
            <a:extLst>
              <a:ext uri="{909E8E84-426E-40DD-AFC4-6F175D3DCCD1}">
                <a14:hiddenFill xmlns:a14="http://schemas.microsoft.com/office/drawing/2010/main">
                  <a:solidFill>
                    <a:srgbClr val="FFFFFF"/>
                  </a:solidFill>
                </a14:hiddenFill>
              </a:ext>
            </a:extLst>
          </p:spPr>
        </p:pic>
      </p:grpSp>
      <p:sp>
        <p:nvSpPr>
          <p:cNvPr id="156" name="TextBox 155">
            <a:extLst>
              <a:ext uri="{FF2B5EF4-FFF2-40B4-BE49-F238E27FC236}">
                <a16:creationId xmlns:a16="http://schemas.microsoft.com/office/drawing/2014/main" id="{C0A38C22-EBD0-4A9A-8FF6-245296A9758C}"/>
              </a:ext>
            </a:extLst>
          </p:cNvPr>
          <p:cNvSpPr txBox="1"/>
          <p:nvPr/>
        </p:nvSpPr>
        <p:spPr>
          <a:xfrm>
            <a:off x="449977" y="4968852"/>
            <a:ext cx="3005839" cy="830997"/>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les lèvres de Pierre</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Peter’s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lips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Tree>
    <p:extLst>
      <p:ext uri="{BB962C8B-B14F-4D97-AF65-F5344CB8AC3E}">
        <p14:creationId xmlns:p14="http://schemas.microsoft.com/office/powerpoint/2010/main" val="2488924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3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7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17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7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 nodeType="clickEffect">
                                  <p:stCondLst>
                                    <p:cond delay="0"/>
                                  </p:stCondLst>
                                  <p:childTnLst>
                                    <p:set>
                                      <p:cBhvr>
                                        <p:cTn id="42" dur="1" fill="hold">
                                          <p:stCondLst>
                                            <p:cond delay="0"/>
                                          </p:stCondLst>
                                        </p:cTn>
                                        <p:tgtEl>
                                          <p:spTgt spid="17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2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7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1" nodeType="clickEffect">
                                  <p:stCondLst>
                                    <p:cond delay="0"/>
                                  </p:stCondLst>
                                  <p:childTnLst>
                                    <p:set>
                                      <p:cBhvr>
                                        <p:cTn id="54" dur="1" fill="hold">
                                          <p:stCondLst>
                                            <p:cond delay="0"/>
                                          </p:stCondLst>
                                        </p:cTn>
                                        <p:tgtEl>
                                          <p:spTgt spid="17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1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17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1" nodeType="clickEffect">
                                  <p:stCondLst>
                                    <p:cond delay="0"/>
                                  </p:stCondLst>
                                  <p:childTnLst>
                                    <p:set>
                                      <p:cBhvr>
                                        <p:cTn id="66" dur="1" fill="hold">
                                          <p:stCondLst>
                                            <p:cond delay="0"/>
                                          </p:stCondLst>
                                        </p:cTn>
                                        <p:tgtEl>
                                          <p:spTgt spid="17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24"/>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177"/>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1" nodeType="clickEffect">
                                  <p:stCondLst>
                                    <p:cond delay="0"/>
                                  </p:stCondLst>
                                  <p:childTnLst>
                                    <p:set>
                                      <p:cBhvr>
                                        <p:cTn id="78" dur="1" fill="hold">
                                          <p:stCondLst>
                                            <p:cond delay="0"/>
                                          </p:stCondLst>
                                        </p:cTn>
                                        <p:tgtEl>
                                          <p:spTgt spid="17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0"/>
                                          </p:stCondLst>
                                        </p:cTn>
                                        <p:tgtEl>
                                          <p:spTgt spid="16"/>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178"/>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1" nodeType="clickEffect">
                                  <p:stCondLst>
                                    <p:cond delay="0"/>
                                  </p:stCondLst>
                                  <p:childTnLst>
                                    <p:set>
                                      <p:cBhvr>
                                        <p:cTn id="90" dur="1" fill="hold">
                                          <p:stCondLst>
                                            <p:cond delay="0"/>
                                          </p:stCondLst>
                                        </p:cTn>
                                        <p:tgtEl>
                                          <p:spTgt spid="17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nodeType="clickEffect">
                                  <p:stCondLst>
                                    <p:cond delay="0"/>
                                  </p:stCondLst>
                                  <p:childTnLst>
                                    <p:set>
                                      <p:cBhvr>
                                        <p:cTn id="94" dur="1" fill="hold">
                                          <p:stCondLst>
                                            <p:cond delay="0"/>
                                          </p:stCondLst>
                                        </p:cTn>
                                        <p:tgtEl>
                                          <p:spTgt spid="22"/>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179"/>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1" nodeType="clickEffect">
                                  <p:stCondLst>
                                    <p:cond delay="0"/>
                                  </p:stCondLst>
                                  <p:childTnLst>
                                    <p:set>
                                      <p:cBhvr>
                                        <p:cTn id="102" dur="1" fill="hold">
                                          <p:stCondLst>
                                            <p:cond delay="0"/>
                                          </p:stCondLst>
                                        </p:cTn>
                                        <p:tgtEl>
                                          <p:spTgt spid="180"/>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180"/>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nodeType="clickEffect">
                                  <p:stCondLst>
                                    <p:cond delay="0"/>
                                  </p:stCondLst>
                                  <p:childTnLst>
                                    <p:set>
                                      <p:cBhvr>
                                        <p:cTn id="110" dur="1" fill="hold">
                                          <p:stCondLst>
                                            <p:cond delay="0"/>
                                          </p:stCondLst>
                                        </p:cTn>
                                        <p:tgtEl>
                                          <p:spTgt spid="14"/>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1" nodeType="clickEffect">
                                  <p:stCondLst>
                                    <p:cond delay="0"/>
                                  </p:stCondLst>
                                  <p:childTnLst>
                                    <p:set>
                                      <p:cBhvr>
                                        <p:cTn id="114" dur="1" fill="hold">
                                          <p:stCondLst>
                                            <p:cond delay="0"/>
                                          </p:stCondLst>
                                        </p:cTn>
                                        <p:tgtEl>
                                          <p:spTgt spid="181"/>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nodeType="clickEffect">
                                  <p:stCondLst>
                                    <p:cond delay="0"/>
                                  </p:stCondLst>
                                  <p:childTnLst>
                                    <p:set>
                                      <p:cBhvr>
                                        <p:cTn id="118" dur="1" fill="hold">
                                          <p:stCondLst>
                                            <p:cond delay="0"/>
                                          </p:stCondLst>
                                        </p:cTn>
                                        <p:tgtEl>
                                          <p:spTgt spid="19"/>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0" nodeType="clickEffect">
                                  <p:stCondLst>
                                    <p:cond delay="0"/>
                                  </p:stCondLst>
                                  <p:childTnLst>
                                    <p:set>
                                      <p:cBhvr>
                                        <p:cTn id="122" dur="1" fill="hold">
                                          <p:stCondLst>
                                            <p:cond delay="0"/>
                                          </p:stCondLst>
                                        </p:cTn>
                                        <p:tgtEl>
                                          <p:spTgt spid="181"/>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20"/>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130"/>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1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 grpId="0" animBg="1"/>
      <p:bldP spid="181" grpId="1" animBg="1"/>
      <p:bldP spid="31" grpId="0" animBg="1"/>
      <p:bldP spid="31" grpId="1" animBg="1"/>
      <p:bldP spid="171" grpId="0" animBg="1"/>
      <p:bldP spid="171" grpId="1" animBg="1"/>
      <p:bldP spid="172" grpId="0" animBg="1"/>
      <p:bldP spid="172" grpId="1" animBg="1"/>
      <p:bldP spid="175" grpId="0" animBg="1"/>
      <p:bldP spid="175" grpId="1" animBg="1"/>
      <p:bldP spid="176" grpId="0" animBg="1"/>
      <p:bldP spid="176" grpId="1" animBg="1"/>
      <p:bldP spid="177" grpId="0" animBg="1"/>
      <p:bldP spid="177" grpId="1" animBg="1"/>
      <p:bldP spid="178" grpId="0" animBg="1"/>
      <p:bldP spid="178" grpId="1" animBg="1"/>
      <p:bldP spid="180" grpId="0" animBg="1"/>
      <p:bldP spid="180" grpId="1" animBg="1"/>
      <p:bldP spid="179" grpId="0" animBg="1"/>
      <p:bldP spid="179" grpId="1" animBg="1"/>
      <p:bldP spid="130" grpId="0"/>
      <p:bldP spid="15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35243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200" b="1" dirty="0" err="1">
                <a:solidFill>
                  <a:schemeClr val="bg1"/>
                </a:solidFill>
              </a:rPr>
              <a:t>Vokabeln</a:t>
            </a:r>
            <a:endParaRPr lang="en-GB" sz="32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668000" y="247046"/>
            <a:ext cx="1384985"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10" name="Table 10">
            <a:extLst>
              <a:ext uri="{FF2B5EF4-FFF2-40B4-BE49-F238E27FC236}">
                <a16:creationId xmlns:a16="http://schemas.microsoft.com/office/drawing/2014/main" id="{1BF193F7-AD10-4B7D-B0F1-C64D7AE2D67D}"/>
              </a:ext>
            </a:extLst>
          </p:cNvPr>
          <p:cNvGraphicFramePr>
            <a:graphicFrameLocks noGrp="1"/>
          </p:cNvGraphicFramePr>
          <p:nvPr/>
        </p:nvGraphicFramePr>
        <p:xfrm>
          <a:off x="2410955" y="143793"/>
          <a:ext cx="8236193" cy="6248400"/>
        </p:xfrm>
        <a:graphic>
          <a:graphicData uri="http://schemas.openxmlformats.org/drawingml/2006/table">
            <a:tbl>
              <a:tblPr firstRow="1" bandRow="1">
                <a:tableStyleId>{5940675A-B579-460E-94D1-54222C63F5DA}</a:tableStyleId>
              </a:tblPr>
              <a:tblGrid>
                <a:gridCol w="1176599">
                  <a:extLst>
                    <a:ext uri="{9D8B030D-6E8A-4147-A177-3AD203B41FA5}">
                      <a16:colId xmlns:a16="http://schemas.microsoft.com/office/drawing/2014/main" val="3519504843"/>
                    </a:ext>
                  </a:extLst>
                </a:gridCol>
                <a:gridCol w="1176599">
                  <a:extLst>
                    <a:ext uri="{9D8B030D-6E8A-4147-A177-3AD203B41FA5}">
                      <a16:colId xmlns:a16="http://schemas.microsoft.com/office/drawing/2014/main" val="1330634134"/>
                    </a:ext>
                  </a:extLst>
                </a:gridCol>
                <a:gridCol w="1176599">
                  <a:extLst>
                    <a:ext uri="{9D8B030D-6E8A-4147-A177-3AD203B41FA5}">
                      <a16:colId xmlns:a16="http://schemas.microsoft.com/office/drawing/2014/main" val="2242165595"/>
                    </a:ext>
                  </a:extLst>
                </a:gridCol>
                <a:gridCol w="1176599">
                  <a:extLst>
                    <a:ext uri="{9D8B030D-6E8A-4147-A177-3AD203B41FA5}">
                      <a16:colId xmlns:a16="http://schemas.microsoft.com/office/drawing/2014/main" val="956624172"/>
                    </a:ext>
                  </a:extLst>
                </a:gridCol>
                <a:gridCol w="1122523">
                  <a:extLst>
                    <a:ext uri="{9D8B030D-6E8A-4147-A177-3AD203B41FA5}">
                      <a16:colId xmlns:a16="http://schemas.microsoft.com/office/drawing/2014/main" val="701111850"/>
                    </a:ext>
                  </a:extLst>
                </a:gridCol>
                <a:gridCol w="1230675">
                  <a:extLst>
                    <a:ext uri="{9D8B030D-6E8A-4147-A177-3AD203B41FA5}">
                      <a16:colId xmlns:a16="http://schemas.microsoft.com/office/drawing/2014/main" val="2008347445"/>
                    </a:ext>
                  </a:extLst>
                </a:gridCol>
                <a:gridCol w="1176599">
                  <a:extLst>
                    <a:ext uri="{9D8B030D-6E8A-4147-A177-3AD203B41FA5}">
                      <a16:colId xmlns:a16="http://schemas.microsoft.com/office/drawing/2014/main" val="3141095765"/>
                    </a:ext>
                  </a:extLst>
                </a:gridCol>
              </a:tblGrid>
              <a:tr h="879037">
                <a:tc>
                  <a:txBody>
                    <a:bodyPr/>
                    <a:lstStyle/>
                    <a:p>
                      <a:pPr algn="ctr"/>
                      <a:endParaRPr lang="en-GB" sz="52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5200" b="1" dirty="0">
                          <a:solidFill>
                            <a:schemeClr val="accent5">
                              <a:lumMod val="50000"/>
                            </a:schemeClr>
                          </a:solidFill>
                        </a:rPr>
                        <a:t>15</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5200" b="1" dirty="0">
                          <a:solidFill>
                            <a:schemeClr val="accent5">
                              <a:lumMod val="50000"/>
                            </a:schemeClr>
                          </a:solidFill>
                        </a:rPr>
                        <a:t>20</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5200" b="1" dirty="0">
                          <a:solidFill>
                            <a:schemeClr val="accent5">
                              <a:lumMod val="50000"/>
                            </a:schemeClr>
                          </a:solidFill>
                        </a:rPr>
                        <a:t>35</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5200" b="1" dirty="0">
                          <a:solidFill>
                            <a:schemeClr val="accent5">
                              <a:lumMod val="50000"/>
                            </a:schemeClr>
                          </a:solidFill>
                        </a:rPr>
                        <a:t>40</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5200" b="1" dirty="0">
                          <a:solidFill>
                            <a:schemeClr val="accent5">
                              <a:lumMod val="50000"/>
                            </a:schemeClr>
                          </a:solidFill>
                        </a:rPr>
                        <a:t>45</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5200" b="1" dirty="0">
                          <a:solidFill>
                            <a:schemeClr val="accent5">
                              <a:lumMod val="50000"/>
                            </a:schemeClr>
                          </a:solidFill>
                        </a:rPr>
                        <a:t>50</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2455890510"/>
                  </a:ext>
                </a:extLst>
              </a:tr>
              <a:tr h="879037">
                <a:tc>
                  <a:txBody>
                    <a:bodyPr/>
                    <a:lstStyle/>
                    <a:p>
                      <a:pPr algn="ctr"/>
                      <a:r>
                        <a:rPr lang="en-GB" sz="5200" b="1" dirty="0">
                          <a:solidFill>
                            <a:schemeClr val="accent5">
                              <a:lumMod val="50000"/>
                            </a:schemeClr>
                          </a:solidFill>
                        </a:rPr>
                        <a:t>11:</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809801912"/>
                  </a:ext>
                </a:extLst>
              </a:tr>
              <a:tr h="879037">
                <a:tc>
                  <a:txBody>
                    <a:bodyPr/>
                    <a:lstStyle/>
                    <a:p>
                      <a:pPr algn="ctr"/>
                      <a:r>
                        <a:rPr lang="en-GB" sz="5200" b="1" dirty="0">
                          <a:solidFill>
                            <a:schemeClr val="accent5">
                              <a:lumMod val="50000"/>
                            </a:schemeClr>
                          </a:solidFill>
                        </a:rPr>
                        <a:t>13:</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b="1" dirty="0">
                          <a:solidFill>
                            <a:schemeClr val="accent5">
                              <a:lumMod val="50000"/>
                            </a:schemeClr>
                          </a:solidFill>
                        </a:rPr>
                        <a:t>[at all]</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b="1" dirty="0">
                          <a:solidFill>
                            <a:schemeClr val="accent5">
                              <a:lumMod val="50000"/>
                            </a:schemeClr>
                          </a:solidFill>
                        </a:rPr>
                        <a:t>[you would like]</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443613403"/>
                  </a:ext>
                </a:extLst>
              </a:tr>
              <a:tr h="879037">
                <a:tc>
                  <a:txBody>
                    <a:bodyPr/>
                    <a:lstStyle/>
                    <a:p>
                      <a:pPr algn="ctr"/>
                      <a:r>
                        <a:rPr lang="en-GB" sz="5200" b="1" dirty="0">
                          <a:solidFill>
                            <a:schemeClr val="accent5">
                              <a:lumMod val="50000"/>
                            </a:schemeClr>
                          </a:solidFill>
                        </a:rPr>
                        <a:t>14:</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18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18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453359379"/>
                  </a:ext>
                </a:extLst>
              </a:tr>
              <a:tr h="879037">
                <a:tc>
                  <a:txBody>
                    <a:bodyPr/>
                    <a:lstStyle/>
                    <a:p>
                      <a:pPr algn="ctr"/>
                      <a:r>
                        <a:rPr lang="en-GB" sz="5200" b="1" dirty="0">
                          <a:solidFill>
                            <a:schemeClr val="accent5">
                              <a:lumMod val="50000"/>
                            </a:schemeClr>
                          </a:solidFill>
                        </a:rPr>
                        <a:t>17:</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b="1" dirty="0">
                          <a:solidFill>
                            <a:schemeClr val="accent5">
                              <a:lumMod val="50000"/>
                            </a:schemeClr>
                          </a:solidFill>
                        </a:rPr>
                        <a:t>[I would like]</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b="1" dirty="0">
                          <a:solidFill>
                            <a:schemeClr val="accent5">
                              <a:lumMod val="50000"/>
                            </a:schemeClr>
                          </a:solidFill>
                        </a:rPr>
                        <a:t>[some, many a]</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577853168"/>
                  </a:ext>
                </a:extLst>
              </a:tr>
              <a:tr h="879037">
                <a:tc>
                  <a:txBody>
                    <a:bodyPr/>
                    <a:lstStyle/>
                    <a:p>
                      <a:pPr algn="ctr"/>
                      <a:r>
                        <a:rPr lang="en-GB" sz="5200" b="1" dirty="0">
                          <a:solidFill>
                            <a:schemeClr val="accent5">
                              <a:lumMod val="50000"/>
                            </a:schemeClr>
                          </a:solidFill>
                        </a:rPr>
                        <a:t>19:</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18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418726357"/>
                  </a:ext>
                </a:extLst>
              </a:tr>
              <a:tr h="879037">
                <a:tc>
                  <a:txBody>
                    <a:bodyPr/>
                    <a:lstStyle/>
                    <a:p>
                      <a:pPr algn="ctr"/>
                      <a:r>
                        <a:rPr lang="en-GB" sz="5200" b="1" dirty="0">
                          <a:solidFill>
                            <a:schemeClr val="accent5">
                              <a:lumMod val="50000"/>
                            </a:schemeClr>
                          </a:solidFill>
                        </a:rPr>
                        <a:t>22:</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b="1" dirty="0">
                          <a:solidFill>
                            <a:schemeClr val="accent5">
                              <a:lumMod val="50000"/>
                            </a:schemeClr>
                          </a:solidFill>
                        </a:rPr>
                        <a:t>[to appear, seem]</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52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endParaRPr lang="en-GB" sz="1800" b="1"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600" b="1" dirty="0">
                          <a:solidFill>
                            <a:schemeClr val="accent5">
                              <a:lumMod val="50000"/>
                            </a:schemeClr>
                          </a:solidFill>
                        </a:rPr>
                        <a:t>[he/she/it would like]</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760247207"/>
                  </a:ext>
                </a:extLst>
              </a:tr>
            </a:tbl>
          </a:graphicData>
        </a:graphic>
      </p:graphicFrame>
      <p:pic>
        <p:nvPicPr>
          <p:cNvPr id="13314" name="Picture 2" descr="Choose The Right Direction, Career Direction, Direction">
            <a:extLst>
              <a:ext uri="{FF2B5EF4-FFF2-40B4-BE49-F238E27FC236}">
                <a16:creationId xmlns:a16="http://schemas.microsoft.com/office/drawing/2014/main" id="{0281E980-D43B-4B16-80D6-3C07C43F0AC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32560"/>
          <a:stretch/>
        </p:blipFill>
        <p:spPr bwMode="auto">
          <a:xfrm>
            <a:off x="3872346" y="1071166"/>
            <a:ext cx="630381" cy="42512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94D48B7-EDFF-46B7-90DA-4DEC73145084}"/>
              </a:ext>
            </a:extLst>
          </p:cNvPr>
          <p:cNvSpPr txBox="1"/>
          <p:nvPr/>
        </p:nvSpPr>
        <p:spPr>
          <a:xfrm>
            <a:off x="3321627" y="1454729"/>
            <a:ext cx="173181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choose, select]</a:t>
            </a:r>
          </a:p>
        </p:txBody>
      </p:sp>
      <p:pic>
        <p:nvPicPr>
          <p:cNvPr id="13316" name="Picture 4" descr="The Little Things Of Life, Enjoy, Gratitude, Motivation">
            <a:extLst>
              <a:ext uri="{FF2B5EF4-FFF2-40B4-BE49-F238E27FC236}">
                <a16:creationId xmlns:a16="http://schemas.microsoft.com/office/drawing/2014/main" id="{B1221CC7-A624-4361-B30E-53B4FEC82EF8}"/>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5303" t="27525" r="31667" b="52331"/>
          <a:stretch/>
        </p:blipFill>
        <p:spPr bwMode="auto">
          <a:xfrm>
            <a:off x="5973033" y="3077968"/>
            <a:ext cx="1134722" cy="454861"/>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Eat, Feed, Nibble, Food, Chew, Mouth, Biscuit">
            <a:extLst>
              <a:ext uri="{FF2B5EF4-FFF2-40B4-BE49-F238E27FC236}">
                <a16:creationId xmlns:a16="http://schemas.microsoft.com/office/drawing/2014/main" id="{52F65062-A25D-4DCC-ACE8-2D3960A52626}"/>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1110" r="5000" b="21737"/>
          <a:stretch/>
        </p:blipFill>
        <p:spPr bwMode="auto">
          <a:xfrm>
            <a:off x="7204366" y="3716050"/>
            <a:ext cx="982662" cy="675841"/>
          </a:xfrm>
          <a:prstGeom prst="rect">
            <a:avLst/>
          </a:prstGeom>
          <a:noFill/>
          <a:extLst>
            <a:ext uri="{909E8E84-426E-40DD-AFC4-6F175D3DCCD1}">
              <a14:hiddenFill xmlns:a14="http://schemas.microsoft.com/office/drawing/2010/main">
                <a:solidFill>
                  <a:srgbClr val="FFFFFF"/>
                </a:solidFill>
              </a14:hiddenFill>
            </a:ext>
          </a:extLst>
        </p:spPr>
      </p:pic>
      <p:sp>
        <p:nvSpPr>
          <p:cNvPr id="68" name="TextBox 67">
            <a:extLst>
              <a:ext uri="{FF2B5EF4-FFF2-40B4-BE49-F238E27FC236}">
                <a16:creationId xmlns:a16="http://schemas.microsoft.com/office/drawing/2014/main" id="{5C0869F8-C748-4AC2-9909-67B15F114766}"/>
              </a:ext>
            </a:extLst>
          </p:cNvPr>
          <p:cNvSpPr txBox="1"/>
          <p:nvPr/>
        </p:nvSpPr>
        <p:spPr>
          <a:xfrm>
            <a:off x="6996126" y="4321132"/>
            <a:ext cx="137859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try, trying]</a:t>
            </a:r>
          </a:p>
        </p:txBody>
      </p:sp>
      <p:pic>
        <p:nvPicPr>
          <p:cNvPr id="13320" name="Picture 8" descr="Ecommerce, Selling Online, Online Sales">
            <a:extLst>
              <a:ext uri="{FF2B5EF4-FFF2-40B4-BE49-F238E27FC236}">
                <a16:creationId xmlns:a16="http://schemas.microsoft.com/office/drawing/2014/main" id="{760DD724-B344-4154-8C9A-2576D7F3E8F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88009" y="1970853"/>
            <a:ext cx="1195711" cy="523220"/>
          </a:xfrm>
          <a:prstGeom prst="rect">
            <a:avLst/>
          </a:prstGeom>
          <a:noFill/>
          <a:extLst>
            <a:ext uri="{909E8E84-426E-40DD-AFC4-6F175D3DCCD1}">
              <a14:hiddenFill xmlns:a14="http://schemas.microsoft.com/office/drawing/2010/main">
                <a:solidFill>
                  <a:srgbClr val="FFFFFF"/>
                </a:solidFill>
              </a14:hiddenFill>
            </a:ext>
          </a:extLst>
        </p:spPr>
      </p:pic>
      <p:sp>
        <p:nvSpPr>
          <p:cNvPr id="71" name="TextBox 70">
            <a:extLst>
              <a:ext uri="{FF2B5EF4-FFF2-40B4-BE49-F238E27FC236}">
                <a16:creationId xmlns:a16="http://schemas.microsoft.com/office/drawing/2014/main" id="{6D82F768-B47F-47B2-A6DC-73E2DA92C983}"/>
              </a:ext>
            </a:extLst>
          </p:cNvPr>
          <p:cNvSpPr txBox="1"/>
          <p:nvPr/>
        </p:nvSpPr>
        <p:spPr>
          <a:xfrm>
            <a:off x="8076187" y="2472549"/>
            <a:ext cx="159401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sell]</a:t>
            </a:r>
          </a:p>
        </p:txBody>
      </p:sp>
      <p:pic>
        <p:nvPicPr>
          <p:cNvPr id="13324" name="Picture 12" descr="Business, Businessman, Newspaper, Man, News, Male">
            <a:extLst>
              <a:ext uri="{FF2B5EF4-FFF2-40B4-BE49-F238E27FC236}">
                <a16:creationId xmlns:a16="http://schemas.microsoft.com/office/drawing/2014/main" id="{FFF792A9-F9FB-4800-8391-8DBF7E2AAE15}"/>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5606" t="45254" r="42209" b="11017"/>
          <a:stretch/>
        </p:blipFill>
        <p:spPr bwMode="auto">
          <a:xfrm>
            <a:off x="8270016" y="4713586"/>
            <a:ext cx="1206358" cy="668650"/>
          </a:xfrm>
          <a:prstGeom prst="rect">
            <a:avLst/>
          </a:prstGeom>
          <a:noFill/>
          <a:extLst>
            <a:ext uri="{909E8E84-426E-40DD-AFC4-6F175D3DCCD1}">
              <a14:hiddenFill xmlns:a14="http://schemas.microsoft.com/office/drawing/2010/main">
                <a:solidFill>
                  <a:srgbClr val="FFFFFF"/>
                </a:solidFill>
              </a14:hiddenFill>
            </a:ext>
          </a:extLst>
        </p:spPr>
      </p:pic>
      <p:pic>
        <p:nvPicPr>
          <p:cNvPr id="13326" name="Picture 14" descr="Food, Japanese, Asian, Bowl, Dish, Eat, Chinese">
            <a:extLst>
              <a:ext uri="{FF2B5EF4-FFF2-40B4-BE49-F238E27FC236}">
                <a16:creationId xmlns:a16="http://schemas.microsoft.com/office/drawing/2014/main" id="{DB8B06CB-2D91-4439-A7D7-F8CE7588E7A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84356" y="4640337"/>
            <a:ext cx="1165185" cy="776790"/>
          </a:xfrm>
          <a:prstGeom prst="rect">
            <a:avLst/>
          </a:prstGeom>
          <a:noFill/>
          <a:extLst>
            <a:ext uri="{909E8E84-426E-40DD-AFC4-6F175D3DCCD1}">
              <a14:hiddenFill xmlns:a14="http://schemas.microsoft.com/office/drawing/2010/main">
                <a:solidFill>
                  <a:srgbClr val="FFFFFF"/>
                </a:solidFill>
              </a14:hiddenFill>
            </a:ext>
          </a:extLst>
        </p:spPr>
      </p:pic>
      <p:pic>
        <p:nvPicPr>
          <p:cNvPr id="13328" name="Picture 16" descr="Cake, Bake, Chocolate, Strawberry, Cream, Sweet">
            <a:extLst>
              <a:ext uri="{FF2B5EF4-FFF2-40B4-BE49-F238E27FC236}">
                <a16:creationId xmlns:a16="http://schemas.microsoft.com/office/drawing/2014/main" id="{2D5FAB21-DE83-4E7D-ABA6-1D534F887D6D}"/>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9060" t="10309" r="15455" b="5933"/>
          <a:stretch/>
        </p:blipFill>
        <p:spPr bwMode="auto">
          <a:xfrm>
            <a:off x="5990043" y="5544955"/>
            <a:ext cx="1100702" cy="816758"/>
          </a:xfrm>
          <a:prstGeom prst="rect">
            <a:avLst/>
          </a:prstGeom>
          <a:noFill/>
          <a:extLst>
            <a:ext uri="{909E8E84-426E-40DD-AFC4-6F175D3DCCD1}">
              <a14:hiddenFill xmlns:a14="http://schemas.microsoft.com/office/drawing/2010/main">
                <a:solidFill>
                  <a:srgbClr val="FFFFFF"/>
                </a:solidFill>
              </a14:hiddenFill>
            </a:ext>
          </a:extLst>
        </p:spPr>
      </p:pic>
      <p:pic>
        <p:nvPicPr>
          <p:cNvPr id="13330" name="Picture 18" descr="Shop, Store, Open, Shopping, Retail, Door, Window">
            <a:extLst>
              <a:ext uri="{FF2B5EF4-FFF2-40B4-BE49-F238E27FC236}">
                <a16:creationId xmlns:a16="http://schemas.microsoft.com/office/drawing/2014/main" id="{3532BF80-7AD0-4290-886A-F6653F090A4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148831" y="1116314"/>
            <a:ext cx="1048471" cy="698981"/>
          </a:xfrm>
          <a:prstGeom prst="rect">
            <a:avLst/>
          </a:prstGeom>
          <a:noFill/>
          <a:extLst>
            <a:ext uri="{909E8E84-426E-40DD-AFC4-6F175D3DCCD1}">
              <a14:hiddenFill xmlns:a14="http://schemas.microsoft.com/office/drawing/2010/main">
                <a:solidFill>
                  <a:srgbClr val="FFFFFF"/>
                </a:solidFill>
              </a14:hiddenFill>
            </a:ext>
          </a:extLst>
        </p:spPr>
      </p:pic>
      <p:pic>
        <p:nvPicPr>
          <p:cNvPr id="13332" name="Picture 20" descr="Christmas, Christmas Tree, Presents, Gifts, Boxes">
            <a:extLst>
              <a:ext uri="{FF2B5EF4-FFF2-40B4-BE49-F238E27FC236}">
                <a16:creationId xmlns:a16="http://schemas.microsoft.com/office/drawing/2014/main" id="{4BD21629-ABF6-4E40-98A6-2E5799A07D30}"/>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r="24290" b="1892"/>
          <a:stretch/>
        </p:blipFill>
        <p:spPr bwMode="auto">
          <a:xfrm>
            <a:off x="6036675" y="3738046"/>
            <a:ext cx="982661" cy="848922"/>
          </a:xfrm>
          <a:prstGeom prst="rect">
            <a:avLst/>
          </a:prstGeom>
          <a:noFill/>
          <a:extLst>
            <a:ext uri="{909E8E84-426E-40DD-AFC4-6F175D3DCCD1}">
              <a14:hiddenFill xmlns:a14="http://schemas.microsoft.com/office/drawing/2010/main">
                <a:solidFill>
                  <a:srgbClr val="FFFFFF"/>
                </a:solidFill>
              </a14:hiddenFill>
            </a:ext>
          </a:extLst>
        </p:spPr>
      </p:pic>
      <p:pic>
        <p:nvPicPr>
          <p:cNvPr id="13334" name="Picture 22" descr="Black Friday, Online, Shopping, Gifts, Consumption, Buy">
            <a:extLst>
              <a:ext uri="{FF2B5EF4-FFF2-40B4-BE49-F238E27FC236}">
                <a16:creationId xmlns:a16="http://schemas.microsoft.com/office/drawing/2014/main" id="{7F0D72E6-44E3-428D-8573-1320DDDA2CA0}"/>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16480" t="13604" r="39121" b="32570"/>
          <a:stretch/>
        </p:blipFill>
        <p:spPr bwMode="auto">
          <a:xfrm>
            <a:off x="3765340" y="2850732"/>
            <a:ext cx="803214" cy="648153"/>
          </a:xfrm>
          <a:prstGeom prst="rect">
            <a:avLst/>
          </a:prstGeom>
          <a:noFill/>
          <a:extLst>
            <a:ext uri="{909E8E84-426E-40DD-AFC4-6F175D3DCCD1}">
              <a14:hiddenFill xmlns:a14="http://schemas.microsoft.com/office/drawing/2010/main">
                <a:solidFill>
                  <a:srgbClr val="FFFFFF"/>
                </a:solidFill>
              </a14:hiddenFill>
            </a:ext>
          </a:extLst>
        </p:spPr>
      </p:pic>
      <p:sp>
        <p:nvSpPr>
          <p:cNvPr id="78" name="TextBox 77">
            <a:extLst>
              <a:ext uri="{FF2B5EF4-FFF2-40B4-BE49-F238E27FC236}">
                <a16:creationId xmlns:a16="http://schemas.microsoft.com/office/drawing/2014/main" id="{DDE9D480-7C6D-486A-B908-C801A56C4714}"/>
              </a:ext>
            </a:extLst>
          </p:cNvPr>
          <p:cNvSpPr txBox="1"/>
          <p:nvPr/>
        </p:nvSpPr>
        <p:spPr>
          <a:xfrm>
            <a:off x="3369939" y="3429000"/>
            <a:ext cx="159401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[cheap]</a:t>
            </a:r>
          </a:p>
        </p:txBody>
      </p:sp>
      <p:pic>
        <p:nvPicPr>
          <p:cNvPr id="13336" name="Picture 24" descr="Lamps, Oil, Many, Bright, Light, Traditional, Religious">
            <a:extLst>
              <a:ext uri="{FF2B5EF4-FFF2-40B4-BE49-F238E27FC236}">
                <a16:creationId xmlns:a16="http://schemas.microsoft.com/office/drawing/2014/main" id="{00EB06CF-8EA0-42C1-A798-DCE9A2830085}"/>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20187" t="34663" r="44524" b="34205"/>
          <a:stretch/>
        </p:blipFill>
        <p:spPr bwMode="auto">
          <a:xfrm>
            <a:off x="9504180" y="2824404"/>
            <a:ext cx="1111713" cy="653845"/>
          </a:xfrm>
          <a:prstGeom prst="rect">
            <a:avLst/>
          </a:prstGeom>
          <a:noFill/>
          <a:extLst>
            <a:ext uri="{909E8E84-426E-40DD-AFC4-6F175D3DCCD1}">
              <a14:hiddenFill xmlns:a14="http://schemas.microsoft.com/office/drawing/2010/main">
                <a:solidFill>
                  <a:srgbClr val="FFFFFF"/>
                </a:solidFill>
              </a14:hiddenFill>
            </a:ext>
          </a:extLst>
        </p:spPr>
      </p:pic>
      <p:sp>
        <p:nvSpPr>
          <p:cNvPr id="79" name="TextBox 78">
            <a:extLst>
              <a:ext uri="{FF2B5EF4-FFF2-40B4-BE49-F238E27FC236}">
                <a16:creationId xmlns:a16="http://schemas.microsoft.com/office/drawing/2014/main" id="{3433BADB-46CA-4A09-851E-E34C5BB4BEF3}"/>
              </a:ext>
            </a:extLst>
          </p:cNvPr>
          <p:cNvSpPr txBox="1"/>
          <p:nvPr/>
        </p:nvSpPr>
        <p:spPr>
          <a:xfrm>
            <a:off x="9259746" y="3423790"/>
            <a:ext cx="159401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[traditional]</a:t>
            </a:r>
          </a:p>
        </p:txBody>
      </p:sp>
      <p:pic>
        <p:nvPicPr>
          <p:cNvPr id="13338" name="Picture 26" descr="Time, Time Management, Stopwatch">
            <a:extLst>
              <a:ext uri="{FF2B5EF4-FFF2-40B4-BE49-F238E27FC236}">
                <a16:creationId xmlns:a16="http://schemas.microsoft.com/office/drawing/2014/main" id="{94219355-46AB-49BA-962D-DA9EED5A8E87}"/>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r="64349" b="79057"/>
          <a:stretch/>
        </p:blipFill>
        <p:spPr bwMode="auto">
          <a:xfrm>
            <a:off x="4777336" y="1050618"/>
            <a:ext cx="1137987" cy="445674"/>
          </a:xfrm>
          <a:prstGeom prst="rect">
            <a:avLst/>
          </a:prstGeom>
          <a:noFill/>
          <a:extLst>
            <a:ext uri="{909E8E84-426E-40DD-AFC4-6F175D3DCCD1}">
              <a14:hiddenFill xmlns:a14="http://schemas.microsoft.com/office/drawing/2010/main">
                <a:solidFill>
                  <a:srgbClr val="FFFFFF"/>
                </a:solidFill>
              </a14:hiddenFill>
            </a:ext>
          </a:extLst>
        </p:spPr>
      </p:pic>
      <p:sp>
        <p:nvSpPr>
          <p:cNvPr id="83" name="TextBox 82">
            <a:extLst>
              <a:ext uri="{FF2B5EF4-FFF2-40B4-BE49-F238E27FC236}">
                <a16:creationId xmlns:a16="http://schemas.microsoft.com/office/drawing/2014/main" id="{13A9674E-9681-44A8-8589-DBD6049D51E9}"/>
              </a:ext>
            </a:extLst>
          </p:cNvPr>
          <p:cNvSpPr txBox="1"/>
          <p:nvPr/>
        </p:nvSpPr>
        <p:spPr>
          <a:xfrm>
            <a:off x="4571821" y="1431247"/>
            <a:ext cx="159401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[from, as of (time)]</a:t>
            </a:r>
          </a:p>
        </p:txBody>
      </p:sp>
      <p:pic>
        <p:nvPicPr>
          <p:cNvPr id="13340" name="Picture 28" descr="Almost, Background, Bar, Business, Caucasian, Child">
            <a:extLst>
              <a:ext uri="{FF2B5EF4-FFF2-40B4-BE49-F238E27FC236}">
                <a16:creationId xmlns:a16="http://schemas.microsoft.com/office/drawing/2014/main" id="{19D93BA7-6297-4301-9C0D-ED20A9B54099}"/>
              </a:ext>
            </a:extLst>
          </p:cNvPr>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46369" t="32056" r="6990" b="15289"/>
          <a:stretch/>
        </p:blipFill>
        <p:spPr bwMode="auto">
          <a:xfrm>
            <a:off x="7231213" y="5466564"/>
            <a:ext cx="883705" cy="665109"/>
          </a:xfrm>
          <a:prstGeom prst="rect">
            <a:avLst/>
          </a:prstGeom>
          <a:noFill/>
          <a:extLst>
            <a:ext uri="{909E8E84-426E-40DD-AFC4-6F175D3DCCD1}">
              <a14:hiddenFill xmlns:a14="http://schemas.microsoft.com/office/drawing/2010/main">
                <a:solidFill>
                  <a:srgbClr val="FFFFFF"/>
                </a:solidFill>
              </a14:hiddenFill>
            </a:ext>
          </a:extLst>
        </p:spPr>
      </p:pic>
      <p:sp>
        <p:nvSpPr>
          <p:cNvPr id="91" name="TextBox 90">
            <a:extLst>
              <a:ext uri="{FF2B5EF4-FFF2-40B4-BE49-F238E27FC236}">
                <a16:creationId xmlns:a16="http://schemas.microsoft.com/office/drawing/2014/main" id="{F369DFF2-6343-42DD-A13E-F5E76D16817E}"/>
              </a:ext>
            </a:extLst>
          </p:cNvPr>
          <p:cNvSpPr txBox="1"/>
          <p:nvPr/>
        </p:nvSpPr>
        <p:spPr>
          <a:xfrm>
            <a:off x="6983768" y="6071745"/>
            <a:ext cx="137859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grab, grasp]</a:t>
            </a:r>
          </a:p>
        </p:txBody>
      </p:sp>
      <p:pic>
        <p:nvPicPr>
          <p:cNvPr id="13342" name="Picture 30" descr="Children, Ride, Pony, Horse, Coupling, Reiter">
            <a:extLst>
              <a:ext uri="{FF2B5EF4-FFF2-40B4-BE49-F238E27FC236}">
                <a16:creationId xmlns:a16="http://schemas.microsoft.com/office/drawing/2014/main" id="{547FB6CF-7AEC-4A65-93EC-80B202DF0EEB}"/>
              </a:ext>
            </a:extLst>
          </p:cNvPr>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l="11960" t="22290" r="23412" b="14630"/>
          <a:stretch/>
        </p:blipFill>
        <p:spPr bwMode="auto">
          <a:xfrm>
            <a:off x="4857275" y="1924396"/>
            <a:ext cx="998994" cy="731283"/>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F61A5886-EAF8-451B-9217-4D90B2F43D01}"/>
              </a:ext>
            </a:extLst>
          </p:cNvPr>
          <p:cNvSpPr txBox="1"/>
          <p:nvPr/>
        </p:nvSpPr>
        <p:spPr>
          <a:xfrm>
            <a:off x="4549678" y="2534197"/>
            <a:ext cx="159401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lead]</a:t>
            </a:r>
          </a:p>
        </p:txBody>
      </p:sp>
      <p:pic>
        <p:nvPicPr>
          <p:cNvPr id="13344" name="Picture 32" descr="Pinky Swear, Friends, Pinky Promise, Friendship, Hands">
            <a:extLst>
              <a:ext uri="{FF2B5EF4-FFF2-40B4-BE49-F238E27FC236}">
                <a16:creationId xmlns:a16="http://schemas.microsoft.com/office/drawing/2014/main" id="{ECFAEFE7-28BF-4B33-A712-991D78A5AD5B}"/>
              </a:ext>
            </a:extLst>
          </p:cNvPr>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l="22532" t="12003" r="19927" b="36733"/>
          <a:stretch/>
        </p:blipFill>
        <p:spPr bwMode="auto">
          <a:xfrm>
            <a:off x="4782535" y="4598087"/>
            <a:ext cx="1127587" cy="668650"/>
          </a:xfrm>
          <a:prstGeom prst="rect">
            <a:avLst/>
          </a:prstGeom>
          <a:noFill/>
          <a:extLst>
            <a:ext uri="{909E8E84-426E-40DD-AFC4-6F175D3DCCD1}">
              <a14:hiddenFill xmlns:a14="http://schemas.microsoft.com/office/drawing/2010/main">
                <a:solidFill>
                  <a:srgbClr val="FFFFFF"/>
                </a:solidFill>
              </a14:hiddenFill>
            </a:ext>
          </a:extLst>
        </p:spPr>
      </p:pic>
      <p:sp>
        <p:nvSpPr>
          <p:cNvPr id="95" name="TextBox 94">
            <a:extLst>
              <a:ext uri="{FF2B5EF4-FFF2-40B4-BE49-F238E27FC236}">
                <a16:creationId xmlns:a16="http://schemas.microsoft.com/office/drawing/2014/main" id="{99FB1B18-E891-4F44-8F0D-42A6F5C06DA0}"/>
              </a:ext>
            </a:extLst>
          </p:cNvPr>
          <p:cNvSpPr txBox="1"/>
          <p:nvPr/>
        </p:nvSpPr>
        <p:spPr>
          <a:xfrm>
            <a:off x="4549975" y="5184644"/>
            <a:ext cx="159401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promise]</a:t>
            </a:r>
          </a:p>
        </p:txBody>
      </p:sp>
      <p:pic>
        <p:nvPicPr>
          <p:cNvPr id="13346" name="Picture 34" descr="Room, Person, Time, Information, Clock, Waiting, Seat">
            <a:extLst>
              <a:ext uri="{FF2B5EF4-FFF2-40B4-BE49-F238E27FC236}">
                <a16:creationId xmlns:a16="http://schemas.microsoft.com/office/drawing/2014/main" id="{B8531154-ECD1-408D-9103-AC4EF656510F}"/>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9807021" y="1072023"/>
            <a:ext cx="499465" cy="653845"/>
          </a:xfrm>
          <a:prstGeom prst="rect">
            <a:avLst/>
          </a:prstGeom>
          <a:noFill/>
          <a:extLst>
            <a:ext uri="{909E8E84-426E-40DD-AFC4-6F175D3DCCD1}">
              <a14:hiddenFill xmlns:a14="http://schemas.microsoft.com/office/drawing/2010/main">
                <a:solidFill>
                  <a:srgbClr val="FFFFFF"/>
                </a:solidFill>
              </a14:hiddenFill>
            </a:ext>
          </a:extLst>
        </p:spPr>
      </p:pic>
      <p:sp>
        <p:nvSpPr>
          <p:cNvPr id="97" name="TextBox 96">
            <a:extLst>
              <a:ext uri="{FF2B5EF4-FFF2-40B4-BE49-F238E27FC236}">
                <a16:creationId xmlns:a16="http://schemas.microsoft.com/office/drawing/2014/main" id="{4AE857D1-4C47-43A4-BEA1-C9AF80A23982}"/>
              </a:ext>
            </a:extLst>
          </p:cNvPr>
          <p:cNvSpPr txBox="1"/>
          <p:nvPr/>
        </p:nvSpPr>
        <p:spPr>
          <a:xfrm>
            <a:off x="9260027" y="1632299"/>
            <a:ext cx="159401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wait]</a:t>
            </a:r>
          </a:p>
        </p:txBody>
      </p:sp>
      <p:pic>
        <p:nvPicPr>
          <p:cNvPr id="13348" name="Picture 36" descr="Arm, Exercise, Fist, Flex, Health, Human, Muscle, Power">
            <a:extLst>
              <a:ext uri="{FF2B5EF4-FFF2-40B4-BE49-F238E27FC236}">
                <a16:creationId xmlns:a16="http://schemas.microsoft.com/office/drawing/2014/main" id="{E1EB9C8F-FF0B-4AE2-A5A9-9E56D840E995}"/>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9792058" y="1963859"/>
            <a:ext cx="682123" cy="785806"/>
          </a:xfrm>
          <a:prstGeom prst="rect">
            <a:avLst/>
          </a:prstGeom>
          <a:noFill/>
          <a:extLst>
            <a:ext uri="{909E8E84-426E-40DD-AFC4-6F175D3DCCD1}">
              <a14:hiddenFill xmlns:a14="http://schemas.microsoft.com/office/drawing/2010/main">
                <a:solidFill>
                  <a:srgbClr val="FFFFFF"/>
                </a:solidFill>
              </a14:hiddenFill>
            </a:ext>
          </a:extLst>
        </p:spPr>
      </p:pic>
      <p:pic>
        <p:nvPicPr>
          <p:cNvPr id="13350" name="Picture 38" descr="Leaves, Plant, Nature, Green, Cartoons, Design, Symbol">
            <a:extLst>
              <a:ext uri="{FF2B5EF4-FFF2-40B4-BE49-F238E27FC236}">
                <a16:creationId xmlns:a16="http://schemas.microsoft.com/office/drawing/2014/main" id="{9605E388-7A80-469B-B5A3-7EC352D2C660}"/>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4821132" y="2894329"/>
            <a:ext cx="1071279" cy="834763"/>
          </a:xfrm>
          <a:prstGeom prst="rect">
            <a:avLst/>
          </a:prstGeom>
          <a:noFill/>
          <a:extLst>
            <a:ext uri="{909E8E84-426E-40DD-AFC4-6F175D3DCCD1}">
              <a14:hiddenFill xmlns:a14="http://schemas.microsoft.com/office/drawing/2010/main">
                <a:solidFill>
                  <a:srgbClr val="FFFFFF"/>
                </a:solidFill>
              </a14:hiddenFill>
            </a:ext>
          </a:extLst>
        </p:spPr>
      </p:pic>
      <p:pic>
        <p:nvPicPr>
          <p:cNvPr id="13354" name="Picture 42" descr="King, Crown, Beard, Insignia, Power, Scepter, Sceptre">
            <a:extLst>
              <a:ext uri="{FF2B5EF4-FFF2-40B4-BE49-F238E27FC236}">
                <a16:creationId xmlns:a16="http://schemas.microsoft.com/office/drawing/2014/main" id="{B43706B7-F74E-4DD9-BDEB-EB29FA0F44AF}"/>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6213377" y="1929975"/>
            <a:ext cx="778887" cy="853574"/>
          </a:xfrm>
          <a:prstGeom prst="rect">
            <a:avLst/>
          </a:prstGeom>
          <a:noFill/>
          <a:extLst>
            <a:ext uri="{909E8E84-426E-40DD-AFC4-6F175D3DCCD1}">
              <a14:hiddenFill xmlns:a14="http://schemas.microsoft.com/office/drawing/2010/main">
                <a:solidFill>
                  <a:srgbClr val="FFFFFF"/>
                </a:solidFill>
              </a14:hiddenFill>
            </a:ext>
          </a:extLst>
        </p:spPr>
      </p:pic>
      <p:pic>
        <p:nvPicPr>
          <p:cNvPr id="13356" name="Picture 44" descr="Boy, Comic Characters, Dad, Daughter, Family, Father">
            <a:extLst>
              <a:ext uri="{FF2B5EF4-FFF2-40B4-BE49-F238E27FC236}">
                <a16:creationId xmlns:a16="http://schemas.microsoft.com/office/drawing/2014/main" id="{19B733C2-1F8B-42C2-B52A-0EE4B832BF60}"/>
              </a:ext>
            </a:extLst>
          </p:cNvPr>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t="1310" r="48024" b="1405"/>
          <a:stretch/>
        </p:blipFill>
        <p:spPr bwMode="auto">
          <a:xfrm>
            <a:off x="6036676" y="4610808"/>
            <a:ext cx="871864" cy="815945"/>
          </a:xfrm>
          <a:prstGeom prst="rect">
            <a:avLst/>
          </a:prstGeom>
          <a:noFill/>
          <a:extLst>
            <a:ext uri="{909E8E84-426E-40DD-AFC4-6F175D3DCCD1}">
              <a14:hiddenFill xmlns:a14="http://schemas.microsoft.com/office/drawing/2010/main">
                <a:solidFill>
                  <a:srgbClr val="FFFFFF"/>
                </a:solidFill>
              </a14:hiddenFill>
            </a:ext>
          </a:extLst>
        </p:spPr>
      </p:pic>
      <p:pic>
        <p:nvPicPr>
          <p:cNvPr id="13358" name="Picture 46" descr="Boy, Comic Characters, Dad, Daughter, Family, Father">
            <a:extLst>
              <a:ext uri="{FF2B5EF4-FFF2-40B4-BE49-F238E27FC236}">
                <a16:creationId xmlns:a16="http://schemas.microsoft.com/office/drawing/2014/main" id="{CD6AB83F-B9BC-424B-834E-9BBB4803BC7C}"/>
              </a:ext>
            </a:extLst>
          </p:cNvPr>
          <p:cNvPicPr>
            <a:picLocks noChangeAspect="1" noChangeArrowheads="1"/>
          </p:cNvPicPr>
          <p:nvPr/>
        </p:nvPicPr>
        <p:blipFill rotWithShape="1">
          <a:blip r:embed="rId26" cstate="print">
            <a:extLst>
              <a:ext uri="{28A0092B-C50C-407E-A947-70E740481C1C}">
                <a14:useLocalDpi xmlns:a14="http://schemas.microsoft.com/office/drawing/2010/main" val="0"/>
              </a:ext>
            </a:extLst>
          </a:blip>
          <a:srcRect l="52154" t="20106" r="2158" b="361"/>
          <a:stretch/>
        </p:blipFill>
        <p:spPr bwMode="auto">
          <a:xfrm>
            <a:off x="8381986" y="1060362"/>
            <a:ext cx="969755" cy="844065"/>
          </a:xfrm>
          <a:prstGeom prst="rect">
            <a:avLst/>
          </a:prstGeom>
          <a:noFill/>
          <a:extLst>
            <a:ext uri="{909E8E84-426E-40DD-AFC4-6F175D3DCCD1}">
              <a14:hiddenFill xmlns:a14="http://schemas.microsoft.com/office/drawing/2010/main">
                <a:solidFill>
                  <a:srgbClr val="FFFFFF"/>
                </a:solidFill>
              </a14:hiddenFill>
            </a:ext>
          </a:extLst>
        </p:spPr>
      </p:pic>
      <p:sp>
        <p:nvSpPr>
          <p:cNvPr id="11" name="Oval 10">
            <a:extLst>
              <a:ext uri="{FF2B5EF4-FFF2-40B4-BE49-F238E27FC236}">
                <a16:creationId xmlns:a16="http://schemas.microsoft.com/office/drawing/2014/main" id="{A8FED7D7-6960-4493-B50E-08F4A24B5296}"/>
              </a:ext>
            </a:extLst>
          </p:cNvPr>
          <p:cNvSpPr/>
          <p:nvPr/>
        </p:nvSpPr>
        <p:spPr>
          <a:xfrm>
            <a:off x="6485486" y="4792185"/>
            <a:ext cx="498282" cy="67437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9" name="Oval 98">
            <a:extLst>
              <a:ext uri="{FF2B5EF4-FFF2-40B4-BE49-F238E27FC236}">
                <a16:creationId xmlns:a16="http://schemas.microsoft.com/office/drawing/2014/main" id="{9B5AEF2B-D006-4B68-AEE8-4CEC95182A5A}"/>
              </a:ext>
            </a:extLst>
          </p:cNvPr>
          <p:cNvSpPr/>
          <p:nvPr/>
        </p:nvSpPr>
        <p:spPr>
          <a:xfrm>
            <a:off x="8322725" y="1133198"/>
            <a:ext cx="596640" cy="77122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3360" name="Picture 48" descr="Children, Brothers And Sisters, Friends, Dear, Play">
            <a:extLst>
              <a:ext uri="{FF2B5EF4-FFF2-40B4-BE49-F238E27FC236}">
                <a16:creationId xmlns:a16="http://schemas.microsoft.com/office/drawing/2014/main" id="{8D8A4307-EF95-4686-BF06-3ADD10C30871}"/>
              </a:ext>
            </a:extLst>
          </p:cNvPr>
          <p:cNvPicPr>
            <a:picLocks noChangeAspect="1" noChangeArrowheads="1"/>
          </p:cNvPicPr>
          <p:nvPr/>
        </p:nvPicPr>
        <p:blipFill rotWithShape="1">
          <a:blip r:embed="rId27" cstate="print">
            <a:extLst>
              <a:ext uri="{28A0092B-C50C-407E-A947-70E740481C1C}">
                <a14:useLocalDpi xmlns:a14="http://schemas.microsoft.com/office/drawing/2010/main" val="0"/>
              </a:ext>
            </a:extLst>
          </a:blip>
          <a:srcRect l="3954" t="2401" r="20380" b="1693"/>
          <a:stretch/>
        </p:blipFill>
        <p:spPr bwMode="auto">
          <a:xfrm>
            <a:off x="9641676" y="3710665"/>
            <a:ext cx="832505" cy="707849"/>
          </a:xfrm>
          <a:prstGeom prst="rect">
            <a:avLst/>
          </a:prstGeom>
          <a:noFill/>
          <a:extLst>
            <a:ext uri="{909E8E84-426E-40DD-AFC4-6F175D3DCCD1}">
              <a14:hiddenFill xmlns:a14="http://schemas.microsoft.com/office/drawing/2010/main">
                <a:solidFill>
                  <a:srgbClr val="FFFFFF"/>
                </a:solidFill>
              </a14:hiddenFill>
            </a:ext>
          </a:extLst>
        </p:spPr>
      </p:pic>
      <p:sp>
        <p:nvSpPr>
          <p:cNvPr id="101" name="TextBox 100">
            <a:extLst>
              <a:ext uri="{FF2B5EF4-FFF2-40B4-BE49-F238E27FC236}">
                <a16:creationId xmlns:a16="http://schemas.microsoft.com/office/drawing/2014/main" id="{D5543768-E52B-489A-BDC3-07038F427038}"/>
              </a:ext>
            </a:extLst>
          </p:cNvPr>
          <p:cNvSpPr txBox="1"/>
          <p:nvPr/>
        </p:nvSpPr>
        <p:spPr>
          <a:xfrm>
            <a:off x="9268983" y="4321505"/>
            <a:ext cx="159401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[dear, kind]</a:t>
            </a:r>
          </a:p>
        </p:txBody>
      </p:sp>
      <p:pic>
        <p:nvPicPr>
          <p:cNvPr id="13366" name="Picture 54" descr="Tombstone, Grave, Funeral, Cemetery, Graves, Gabmal">
            <a:extLst>
              <a:ext uri="{FF2B5EF4-FFF2-40B4-BE49-F238E27FC236}">
                <a16:creationId xmlns:a16="http://schemas.microsoft.com/office/drawing/2014/main" id="{F0DA8F6E-3637-49B2-BF78-DED235248BD1}"/>
              </a:ext>
            </a:extLst>
          </p:cNvPr>
          <p:cNvPicPr>
            <a:picLocks noChangeAspect="1" noChangeArrowheads="1"/>
          </p:cNvPicPr>
          <p:nvPr/>
        </p:nvPicPr>
        <p:blipFill rotWithShape="1">
          <a:blip r:embed="rId28" cstate="print">
            <a:extLst>
              <a:ext uri="{28A0092B-C50C-407E-A947-70E740481C1C}">
                <a14:useLocalDpi xmlns:a14="http://schemas.microsoft.com/office/drawing/2010/main" val="0"/>
              </a:ext>
            </a:extLst>
          </a:blip>
          <a:srcRect l="41094" t="31323" r="35695" b="19279"/>
          <a:stretch/>
        </p:blipFill>
        <p:spPr bwMode="auto">
          <a:xfrm>
            <a:off x="8540373" y="5497944"/>
            <a:ext cx="677302" cy="900899"/>
          </a:xfrm>
          <a:prstGeom prst="rect">
            <a:avLst/>
          </a:prstGeom>
          <a:noFill/>
          <a:extLst>
            <a:ext uri="{909E8E84-426E-40DD-AFC4-6F175D3DCCD1}">
              <a14:hiddenFill xmlns:a14="http://schemas.microsoft.com/office/drawing/2010/main">
                <a:solidFill>
                  <a:srgbClr val="FFFFFF"/>
                </a:solidFill>
              </a14:hiddenFill>
            </a:ext>
          </a:extLst>
        </p:spPr>
      </p:pic>
      <p:pic>
        <p:nvPicPr>
          <p:cNvPr id="13368" name="Picture 56" descr="Thermometer, Temperature, Measure, Metric, Degrees">
            <a:extLst>
              <a:ext uri="{FF2B5EF4-FFF2-40B4-BE49-F238E27FC236}">
                <a16:creationId xmlns:a16="http://schemas.microsoft.com/office/drawing/2014/main" id="{BF59053D-AB4F-4BFA-9AD2-CB1412AC627D}"/>
              </a:ext>
            </a:extLst>
          </p:cNvPr>
          <p:cNvPicPr>
            <a:picLocks noChangeAspect="1" noChangeArrowheads="1"/>
          </p:cNvPicPr>
          <p:nvPr/>
        </p:nvPicPr>
        <p:blipFill rotWithShape="1">
          <a:blip r:embed="rId29">
            <a:extLst>
              <a:ext uri="{28A0092B-C50C-407E-A947-70E740481C1C}">
                <a14:useLocalDpi xmlns:a14="http://schemas.microsoft.com/office/drawing/2010/main" val="0"/>
              </a:ext>
            </a:extLst>
          </a:blip>
          <a:srcRect l="72796" t="-1" r="18672" b="-17209"/>
          <a:stretch/>
        </p:blipFill>
        <p:spPr bwMode="auto">
          <a:xfrm>
            <a:off x="7554893" y="2811103"/>
            <a:ext cx="382180" cy="1083113"/>
          </a:xfrm>
          <a:prstGeom prst="rect">
            <a:avLst/>
          </a:prstGeom>
          <a:noFill/>
          <a:extLst>
            <a:ext uri="{909E8E84-426E-40DD-AFC4-6F175D3DCCD1}">
              <a14:hiddenFill xmlns:a14="http://schemas.microsoft.com/office/drawing/2010/main">
                <a:solidFill>
                  <a:srgbClr val="FFFFFF"/>
                </a:solidFill>
              </a14:hiddenFill>
            </a:ext>
          </a:extLst>
        </p:spPr>
      </p:pic>
      <p:pic>
        <p:nvPicPr>
          <p:cNvPr id="13370" name="Picture 58" descr="Age, Youth, Contrast, Old, Young, Force, Powerless">
            <a:extLst>
              <a:ext uri="{FF2B5EF4-FFF2-40B4-BE49-F238E27FC236}">
                <a16:creationId xmlns:a16="http://schemas.microsoft.com/office/drawing/2014/main" id="{95282184-6C6A-4DCC-BDCF-C6B97B53768F}"/>
              </a:ext>
            </a:extLst>
          </p:cNvPr>
          <p:cNvPicPr>
            <a:picLocks noChangeAspect="1" noChangeArrowheads="1"/>
          </p:cNvPicPr>
          <p:nvPr/>
        </p:nvPicPr>
        <p:blipFill rotWithShape="1">
          <a:blip r:embed="rId30" cstate="print">
            <a:extLst>
              <a:ext uri="{28A0092B-C50C-407E-A947-70E740481C1C}">
                <a14:useLocalDpi xmlns:a14="http://schemas.microsoft.com/office/drawing/2010/main" val="0"/>
              </a:ext>
            </a:extLst>
          </a:blip>
          <a:srcRect l="14395" t="10185" r="35937" b="34383"/>
          <a:stretch/>
        </p:blipFill>
        <p:spPr bwMode="auto">
          <a:xfrm>
            <a:off x="7297827" y="4628909"/>
            <a:ext cx="797730" cy="593533"/>
          </a:xfrm>
          <a:prstGeom prst="rect">
            <a:avLst/>
          </a:prstGeom>
          <a:noFill/>
          <a:extLst>
            <a:ext uri="{909E8E84-426E-40DD-AFC4-6F175D3DCCD1}">
              <a14:hiddenFill xmlns:a14="http://schemas.microsoft.com/office/drawing/2010/main">
                <a:solidFill>
                  <a:srgbClr val="FFFFFF"/>
                </a:solidFill>
              </a14:hiddenFill>
            </a:ext>
          </a:extLst>
        </p:spPr>
      </p:pic>
      <p:sp>
        <p:nvSpPr>
          <p:cNvPr id="106" name="TextBox 105">
            <a:extLst>
              <a:ext uri="{FF2B5EF4-FFF2-40B4-BE49-F238E27FC236}">
                <a16:creationId xmlns:a16="http://schemas.microsoft.com/office/drawing/2014/main" id="{929DF92D-E71F-47C7-833A-63CE83DC0CC5}"/>
              </a:ext>
            </a:extLst>
          </p:cNvPr>
          <p:cNvSpPr txBox="1"/>
          <p:nvPr/>
        </p:nvSpPr>
        <p:spPr>
          <a:xfrm>
            <a:off x="6898688" y="5141726"/>
            <a:ext cx="159401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[well]</a:t>
            </a:r>
          </a:p>
        </p:txBody>
      </p:sp>
      <p:pic>
        <p:nvPicPr>
          <p:cNvPr id="107" name="Picture 2" descr="Chair, Blue, Antique, Furniture, Kitchen, Pub, Wood">
            <a:extLst>
              <a:ext uri="{FF2B5EF4-FFF2-40B4-BE49-F238E27FC236}">
                <a16:creationId xmlns:a16="http://schemas.microsoft.com/office/drawing/2014/main" id="{D9F5CA94-422F-4334-B2E8-483B467B5A6D}"/>
              </a:ext>
            </a:extLst>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6267291" y="1082058"/>
            <a:ext cx="467020" cy="783811"/>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2" descr="Bed, Furniture, Bedroom, Four Poster, Four-Poster">
            <a:extLst>
              <a:ext uri="{FF2B5EF4-FFF2-40B4-BE49-F238E27FC236}">
                <a16:creationId xmlns:a16="http://schemas.microsoft.com/office/drawing/2014/main" id="{9958D97B-4187-4B8B-BC35-8EB4AFC492D7}"/>
              </a:ext>
            </a:extLst>
          </p:cNvPr>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8244292" y="2900960"/>
            <a:ext cx="1206358" cy="701196"/>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2" descr="Emoji, Smilie, Whatsapp, Emotion, Laugh, Face, Happy">
            <a:extLst>
              <a:ext uri="{FF2B5EF4-FFF2-40B4-BE49-F238E27FC236}">
                <a16:creationId xmlns:a16="http://schemas.microsoft.com/office/drawing/2014/main" id="{CF67CDD7-A1A7-43F5-A0FC-322477A5DF86}"/>
              </a:ext>
            </a:extLst>
          </p:cNvPr>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3604943" y="3789570"/>
            <a:ext cx="1165186" cy="786501"/>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2" descr="Boy, Dressing, Sweater, Glasses, Wear, Shirt, Child">
            <a:extLst>
              <a:ext uri="{FF2B5EF4-FFF2-40B4-BE49-F238E27FC236}">
                <a16:creationId xmlns:a16="http://schemas.microsoft.com/office/drawing/2014/main" id="{2E2249D9-E917-49C8-A9E5-683857482C0F}"/>
              </a:ext>
            </a:extLst>
          </p:cNvPr>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9807021" y="4598087"/>
            <a:ext cx="540312" cy="703480"/>
          </a:xfrm>
          <a:prstGeom prst="rect">
            <a:avLst/>
          </a:prstGeom>
          <a:noFill/>
          <a:extLst>
            <a:ext uri="{909E8E84-426E-40DD-AFC4-6F175D3DCCD1}">
              <a14:hiddenFill xmlns:a14="http://schemas.microsoft.com/office/drawing/2010/main">
                <a:solidFill>
                  <a:srgbClr val="FFFFFF"/>
                </a:solidFill>
              </a14:hiddenFill>
            </a:ext>
          </a:extLst>
        </p:spPr>
      </p:pic>
      <p:sp>
        <p:nvSpPr>
          <p:cNvPr id="111" name="TextBox 110">
            <a:extLst>
              <a:ext uri="{FF2B5EF4-FFF2-40B4-BE49-F238E27FC236}">
                <a16:creationId xmlns:a16="http://schemas.microsoft.com/office/drawing/2014/main" id="{B73A5946-D044-490F-9B14-D4D8B61AB0F0}"/>
              </a:ext>
            </a:extLst>
          </p:cNvPr>
          <p:cNvSpPr txBox="1"/>
          <p:nvPr/>
        </p:nvSpPr>
        <p:spPr>
          <a:xfrm>
            <a:off x="9265858" y="5172548"/>
            <a:ext cx="159401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put on]</a:t>
            </a:r>
          </a:p>
        </p:txBody>
      </p:sp>
      <p:pic>
        <p:nvPicPr>
          <p:cNvPr id="112" name="Picture 2" descr="Tap, Water, Hand, Washing, Faucet, Wash, Plumbing">
            <a:extLst>
              <a:ext uri="{FF2B5EF4-FFF2-40B4-BE49-F238E27FC236}">
                <a16:creationId xmlns:a16="http://schemas.microsoft.com/office/drawing/2014/main" id="{6B886C78-80E3-4DCD-8707-9FC57027C8EE}"/>
              </a:ext>
            </a:extLst>
          </p:cNvPr>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5053445" y="5515188"/>
            <a:ext cx="587865" cy="846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23575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8766313" cy="867128"/>
          </a:xfrm>
          <a:prstGeom prst="rect">
            <a:avLst/>
          </a:prstGeom>
        </p:spPr>
      </p:pic>
      <p:sp>
        <p:nvSpPr>
          <p:cNvPr id="2" name="Title 1"/>
          <p:cNvSpPr>
            <a:spLocks noGrp="1"/>
          </p:cNvSpPr>
          <p:nvPr>
            <p:ph type="title"/>
          </p:nvPr>
        </p:nvSpPr>
        <p:spPr>
          <a:xfrm>
            <a:off x="0" y="67645"/>
            <a:ext cx="10515600" cy="1325563"/>
          </a:xfrm>
        </p:spPr>
        <p:txBody>
          <a:bodyPr>
            <a:normAutofit/>
          </a:bodyPr>
          <a:lstStyle/>
          <a:p>
            <a:r>
              <a:rPr lang="en-GB" sz="3600" b="1" dirty="0">
                <a:solidFill>
                  <a:schemeClr val="bg1"/>
                </a:solidFill>
              </a:rPr>
              <a:t>Lexical profiling</a:t>
            </a:r>
          </a:p>
        </p:txBody>
      </p:sp>
      <p:sp>
        <p:nvSpPr>
          <p:cNvPr id="13" name="Content Placeholder 12">
            <a:extLst>
              <a:ext uri="{FF2B5EF4-FFF2-40B4-BE49-F238E27FC236}">
                <a16:creationId xmlns:a16="http://schemas.microsoft.com/office/drawing/2014/main" id="{894E766B-F79A-4B1F-A315-B8EF55B8CDF3}"/>
              </a:ext>
            </a:extLst>
          </p:cNvPr>
          <p:cNvSpPr>
            <a:spLocks noGrp="1"/>
          </p:cNvSpPr>
          <p:nvPr>
            <p:ph idx="1"/>
          </p:nvPr>
        </p:nvSpPr>
        <p:spPr>
          <a:xfrm>
            <a:off x="289729" y="1393208"/>
            <a:ext cx="11612541" cy="4810644"/>
          </a:xfrm>
        </p:spPr>
        <p:txBody>
          <a:bodyPr anchor="t">
            <a:normAutofit/>
          </a:bodyPr>
          <a:lstStyle/>
          <a:p>
            <a:pPr>
              <a:buFont typeface="Wingdings" panose="05000000000000000000" pitchFamily="2" charset="2"/>
              <a:buChar char="§"/>
            </a:pPr>
            <a:r>
              <a:rPr lang="en-GB" b="1" dirty="0">
                <a:solidFill>
                  <a:schemeClr val="accent1">
                    <a:lumMod val="50000"/>
                  </a:schemeClr>
                </a:solidFill>
              </a:rPr>
              <a:t>Lexical profiling </a:t>
            </a:r>
            <a:r>
              <a:rPr lang="en-GB" dirty="0">
                <a:solidFill>
                  <a:schemeClr val="accent1">
                    <a:lumMod val="50000"/>
                  </a:schemeClr>
                </a:solidFill>
              </a:rPr>
              <a:t>is an analysis of words in a text to assess its suitability.</a:t>
            </a:r>
          </a:p>
          <a:p>
            <a:pPr>
              <a:buFont typeface="Wingdings" panose="05000000000000000000" pitchFamily="2" charset="2"/>
              <a:buChar char="§"/>
            </a:pPr>
            <a:r>
              <a:rPr lang="en-GB" dirty="0">
                <a:solidFill>
                  <a:schemeClr val="accent1">
                    <a:lumMod val="50000"/>
                  </a:schemeClr>
                </a:solidFill>
              </a:rPr>
              <a:t>It can be done manually (!! </a:t>
            </a:r>
            <a:r>
              <a:rPr lang="en-GB" dirty="0">
                <a:solidFill>
                  <a:schemeClr val="accent1">
                    <a:lumMod val="50000"/>
                  </a:schemeClr>
                </a:solidFill>
                <a:sym typeface="Wingdings" panose="05000000000000000000" pitchFamily="2" charset="2"/>
              </a:rPr>
              <a:t>) or electronically (), using the online </a:t>
            </a:r>
            <a:r>
              <a:rPr lang="en-GB" dirty="0" err="1">
                <a:solidFill>
                  <a:schemeClr val="accent1">
                    <a:lumMod val="50000"/>
                  </a:schemeClr>
                </a:solidFill>
                <a:sym typeface="Wingdings" panose="05000000000000000000" pitchFamily="2" charset="2"/>
              </a:rPr>
              <a:t>MultiLingProfiler</a:t>
            </a:r>
            <a:r>
              <a:rPr lang="en-GB" dirty="0">
                <a:solidFill>
                  <a:schemeClr val="accent1">
                    <a:lumMod val="50000"/>
                  </a:schemeClr>
                </a:solidFill>
                <a:sym typeface="Wingdings" panose="05000000000000000000" pitchFamily="2" charset="2"/>
              </a:rPr>
              <a:t>.</a:t>
            </a:r>
            <a:endParaRPr lang="en-GB" dirty="0">
              <a:solidFill>
                <a:srgbClr val="4472C4">
                  <a:lumMod val="50000"/>
                </a:srgbClr>
              </a:solidFill>
            </a:endParaRPr>
          </a:p>
          <a:p>
            <a:pPr>
              <a:buFont typeface="Wingdings" panose="05000000000000000000" pitchFamily="2" charset="2"/>
              <a:buChar char="§"/>
            </a:pPr>
            <a:endParaRPr lang="en-GB" dirty="0">
              <a:solidFill>
                <a:srgbClr val="4472C4">
                  <a:lumMod val="50000"/>
                </a:srgbClr>
              </a:solidFill>
            </a:endParaRPr>
          </a:p>
          <a:p>
            <a:pPr>
              <a:buFont typeface="Wingdings" panose="05000000000000000000" pitchFamily="2" charset="2"/>
              <a:buChar char="§"/>
            </a:pPr>
            <a:endParaRPr lang="en-GB" dirty="0">
              <a:solidFill>
                <a:srgbClr val="4472C4">
                  <a:lumMod val="50000"/>
                </a:srgbClr>
              </a:solidFill>
            </a:endParaRPr>
          </a:p>
          <a:p>
            <a:pPr>
              <a:buFont typeface="Wingdings" panose="05000000000000000000" pitchFamily="2" charset="2"/>
              <a:buChar char="§"/>
            </a:pPr>
            <a:endParaRPr lang="en-GB" dirty="0">
              <a:solidFill>
                <a:srgbClr val="4472C4">
                  <a:lumMod val="50000"/>
                </a:srgbClr>
              </a:solidFill>
            </a:endParaRPr>
          </a:p>
          <a:p>
            <a:pPr marL="0" indent="0">
              <a:buNone/>
            </a:pPr>
            <a:endParaRPr lang="en-GB" dirty="0">
              <a:solidFill>
                <a:srgbClr val="4472C4">
                  <a:lumMod val="50000"/>
                </a:srgbClr>
              </a:solidFill>
            </a:endParaRPr>
          </a:p>
        </p:txBody>
      </p:sp>
      <p:grpSp>
        <p:nvGrpSpPr>
          <p:cNvPr id="8" name="Group 7">
            <a:extLst>
              <a:ext uri="{FF2B5EF4-FFF2-40B4-BE49-F238E27FC236}">
                <a16:creationId xmlns:a16="http://schemas.microsoft.com/office/drawing/2014/main" id="{56F9F63C-E01A-4E30-81AC-3F4274302B24}"/>
              </a:ext>
            </a:extLst>
          </p:cNvPr>
          <p:cNvGrpSpPr/>
          <p:nvPr/>
        </p:nvGrpSpPr>
        <p:grpSpPr>
          <a:xfrm>
            <a:off x="4444115" y="3429000"/>
            <a:ext cx="2111052" cy="1500599"/>
            <a:chOff x="8666999" y="4557387"/>
            <a:chExt cx="2111052" cy="1500599"/>
          </a:xfrm>
        </p:grpSpPr>
        <p:pic>
          <p:nvPicPr>
            <p:cNvPr id="10" name="Picture 10" descr="Computer Notebook Clip Art">
              <a:extLst>
                <a:ext uri="{FF2B5EF4-FFF2-40B4-BE49-F238E27FC236}">
                  <a16:creationId xmlns:a16="http://schemas.microsoft.com/office/drawing/2014/main" id="{07CCF5A4-2A64-49DE-93D9-66A05759EB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34227" y="4767556"/>
              <a:ext cx="1743824" cy="129043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AntWordProfiler">
              <a:extLst>
                <a:ext uri="{FF2B5EF4-FFF2-40B4-BE49-F238E27FC236}">
                  <a16:creationId xmlns:a16="http://schemas.microsoft.com/office/drawing/2014/main" id="{D58EBC1D-5722-4FD8-8BBA-98B586E828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66999" y="4557387"/>
              <a:ext cx="952500" cy="962025"/>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a:extLst>
              <a:ext uri="{FF2B5EF4-FFF2-40B4-BE49-F238E27FC236}">
                <a16:creationId xmlns:a16="http://schemas.microsoft.com/office/drawing/2014/main" id="{9D6646D1-75D6-429D-888B-136FB43BECB1}"/>
              </a:ext>
            </a:extLst>
          </p:cNvPr>
          <p:cNvSpPr/>
          <p:nvPr/>
        </p:nvSpPr>
        <p:spPr>
          <a:xfrm>
            <a:off x="289729" y="5646395"/>
            <a:ext cx="11752216" cy="646331"/>
          </a:xfrm>
          <a:prstGeom prst="rect">
            <a:avLst/>
          </a:prstGeom>
        </p:spPr>
        <p:txBody>
          <a:bodyPr wrap="square">
            <a:spAutoFit/>
          </a:bodyPr>
          <a:lstStyle/>
          <a:p>
            <a:pPr fontAlgn="base"/>
            <a:r>
              <a:rPr lang="en-GB" dirty="0">
                <a:solidFill>
                  <a:schemeClr val="accent5">
                    <a:lumMod val="50000"/>
                  </a:schemeClr>
                </a:solidFill>
                <a:latin typeface="Century Gothic" panose="020B0502020202020204" pitchFamily="34" charset="0"/>
              </a:rPr>
              <a:t>Anthony, L., Finlayson, N., Marsden, E., Avery, N., &amp; Hawkes, R. (2020). </a:t>
            </a:r>
            <a:r>
              <a:rPr lang="en-GB" dirty="0" err="1">
                <a:solidFill>
                  <a:schemeClr val="accent5">
                    <a:lumMod val="50000"/>
                  </a:schemeClr>
                </a:solidFill>
                <a:latin typeface="Century Gothic" panose="020B0502020202020204" pitchFamily="34" charset="0"/>
              </a:rPr>
              <a:t>MultiLingProfiler</a:t>
            </a:r>
            <a:r>
              <a:rPr lang="en-GB" dirty="0">
                <a:solidFill>
                  <a:schemeClr val="accent5">
                    <a:lumMod val="50000"/>
                  </a:schemeClr>
                </a:solidFill>
                <a:latin typeface="Century Gothic" panose="020B0502020202020204" pitchFamily="34" charset="0"/>
              </a:rPr>
              <a:t> Version 1. [Computer Software]. Available at https://www.multilingprofiler.net/</a:t>
            </a:r>
          </a:p>
        </p:txBody>
      </p:sp>
    </p:spTree>
    <p:extLst>
      <p:ext uri="{BB962C8B-B14F-4D97-AF65-F5344CB8AC3E}">
        <p14:creationId xmlns:p14="http://schemas.microsoft.com/office/powerpoint/2010/main" val="4013121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7" name="Title 1">
            <a:extLst>
              <a:ext uri="{FF2B5EF4-FFF2-40B4-BE49-F238E27FC236}">
                <a16:creationId xmlns:a16="http://schemas.microsoft.com/office/drawing/2014/main" id="{08C8CF16-2EC7-4BCD-A88D-4060EF77E518}"/>
              </a:ext>
            </a:extLst>
          </p:cNvPr>
          <p:cNvSpPr txBox="1">
            <a:spLocks/>
          </p:cNvSpPr>
          <p:nvPr/>
        </p:nvSpPr>
        <p:spPr>
          <a:xfrm>
            <a:off x="164572" y="0"/>
            <a:ext cx="64845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Lexical profiling (frequency)</a:t>
            </a:r>
          </a:p>
        </p:txBody>
      </p:sp>
      <p:sp>
        <p:nvSpPr>
          <p:cNvPr id="4" name="TextBox 3">
            <a:extLst>
              <a:ext uri="{FF2B5EF4-FFF2-40B4-BE49-F238E27FC236}">
                <a16:creationId xmlns:a16="http://schemas.microsoft.com/office/drawing/2014/main" id="{AFC9BCCA-85F7-4C2B-A885-544F17016CAE}"/>
              </a:ext>
            </a:extLst>
          </p:cNvPr>
          <p:cNvSpPr txBox="1"/>
          <p:nvPr/>
        </p:nvSpPr>
        <p:spPr>
          <a:xfrm>
            <a:off x="303273" y="1232941"/>
            <a:ext cx="4499895" cy="50167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This is what lexical profiling using </a:t>
            </a:r>
            <a:r>
              <a:rPr kumimoji="0" lang="en-GB" sz="2000" b="0" i="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MultiLingProfiler</a:t>
            </a:r>
            <a:r>
              <a:rPr kumimoji="0" lang="en-GB" sz="20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with a </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2000-band frequency list </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looks like.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total coverage </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value tells you the percentage of words in the text which appear in the </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top 2000</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Words in black have a frequency of 1-2000. Words in orange have a frequency value of &gt;2000.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Teachers can </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edit texts </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directly in the program by </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removing</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glossing</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or </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replacing</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highlighted words and, checking the edits for suitability.</a:t>
            </a:r>
          </a:p>
        </p:txBody>
      </p:sp>
      <p:pic>
        <p:nvPicPr>
          <p:cNvPr id="2" name="Picture 1">
            <a:extLst>
              <a:ext uri="{FF2B5EF4-FFF2-40B4-BE49-F238E27FC236}">
                <a16:creationId xmlns:a16="http://schemas.microsoft.com/office/drawing/2014/main" id="{B25771F4-14B5-48A9-9DA4-1592C4E0966E}"/>
              </a:ext>
            </a:extLst>
          </p:cNvPr>
          <p:cNvPicPr>
            <a:picLocks noChangeAspect="1"/>
          </p:cNvPicPr>
          <p:nvPr/>
        </p:nvPicPr>
        <p:blipFill>
          <a:blip r:embed="rId4"/>
          <a:stretch>
            <a:fillRect/>
          </a:stretch>
        </p:blipFill>
        <p:spPr>
          <a:xfrm>
            <a:off x="4941869" y="1325563"/>
            <a:ext cx="6575134" cy="2792369"/>
          </a:xfrm>
          <a:prstGeom prst="rect">
            <a:avLst/>
          </a:prstGeom>
        </p:spPr>
      </p:pic>
      <p:pic>
        <p:nvPicPr>
          <p:cNvPr id="3" name="Picture 2">
            <a:extLst>
              <a:ext uri="{FF2B5EF4-FFF2-40B4-BE49-F238E27FC236}">
                <a16:creationId xmlns:a16="http://schemas.microsoft.com/office/drawing/2014/main" id="{6757FF93-EE4F-450D-9447-59F66B077C33}"/>
              </a:ext>
            </a:extLst>
          </p:cNvPr>
          <p:cNvPicPr>
            <a:picLocks noChangeAspect="1"/>
          </p:cNvPicPr>
          <p:nvPr/>
        </p:nvPicPr>
        <p:blipFill>
          <a:blip r:embed="rId5"/>
          <a:stretch>
            <a:fillRect/>
          </a:stretch>
        </p:blipFill>
        <p:spPr>
          <a:xfrm>
            <a:off x="4941869" y="4508046"/>
            <a:ext cx="6871293" cy="1502639"/>
          </a:xfrm>
          <a:prstGeom prst="rect">
            <a:avLst/>
          </a:prstGeom>
        </p:spPr>
      </p:pic>
    </p:spTree>
    <p:extLst>
      <p:ext uri="{BB962C8B-B14F-4D97-AF65-F5344CB8AC3E}">
        <p14:creationId xmlns:p14="http://schemas.microsoft.com/office/powerpoint/2010/main" val="2331407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1305" y="1489673"/>
            <a:ext cx="11424976" cy="4351338"/>
          </a:xfrm>
        </p:spPr>
        <p:txBody>
          <a:bodyPr/>
          <a:lstStyle/>
          <a:p>
            <a:pPr marL="514350" indent="-514350">
              <a:buFont typeface="+mj-lt"/>
              <a:buAutoNum type="arabicParenR" startAt="4"/>
            </a:pPr>
            <a:r>
              <a:rPr lang="en-GB" sz="3200" dirty="0"/>
              <a:t>Allowing time to forget and then deliberately and systematically revisiting and recycling is crucial.</a:t>
            </a:r>
          </a:p>
          <a:p>
            <a:pPr marL="514350" indent="-514350">
              <a:buFont typeface="+mj-lt"/>
              <a:buAutoNum type="arabicParenR" startAt="4"/>
            </a:pPr>
            <a:endParaRPr lang="en-GB" dirty="0"/>
          </a:p>
          <a:p>
            <a:pPr marL="514350" indent="-514350">
              <a:buFont typeface="+mj-lt"/>
              <a:buAutoNum type="arabicParenR" startAt="4"/>
            </a:pPr>
            <a:endParaRPr lang="en-GB" dirty="0"/>
          </a:p>
        </p:txBody>
      </p:sp>
      <p:sp>
        <p:nvSpPr>
          <p:cNvPr id="4" name="TextBox 3"/>
          <p:cNvSpPr txBox="1"/>
          <p:nvPr/>
        </p:nvSpPr>
        <p:spPr>
          <a:xfrm>
            <a:off x="803867" y="2440672"/>
            <a:ext cx="1089241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This requires more planning and monitoring than a space-limited textbook course can display on its pages.</a:t>
            </a:r>
          </a:p>
        </p:txBody>
      </p:sp>
      <p:sp>
        <p:nvSpPr>
          <p:cNvPr id="6" name="Rectangular Callout 5"/>
          <p:cNvSpPr/>
          <p:nvPr/>
        </p:nvSpPr>
        <p:spPr>
          <a:xfrm>
            <a:off x="422031" y="3665342"/>
            <a:ext cx="11274249" cy="1991880"/>
          </a:xfrm>
          <a:prstGeom prst="wedgeRectCallout">
            <a:avLst>
              <a:gd name="adj1" fmla="val 44436"/>
              <a:gd name="adj2" fmla="val 74421"/>
            </a:avLst>
          </a:prstGeom>
          <a:solidFill>
            <a:srgbClr val="E5670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‘Recycling is necessary, and if it is neglected, many partially learned words will be forgotten, wasting all the effort already put into learning them ... Recycling has to be consciously built into vocabulary learning programs, and teachers must guard against presenting lexical items once and then forgetting about them, or else their students will likely do the same.’ </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(Schmitt, 2008:343)</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96863"/>
            <a:ext cx="2512089" cy="867128"/>
          </a:xfrm>
          <a:prstGeom prst="rect">
            <a:avLst/>
          </a:prstGeom>
        </p:spPr>
      </p:pic>
      <p:sp>
        <p:nvSpPr>
          <p:cNvPr id="8" name="TextBox 7"/>
          <p:cNvSpPr txBox="1"/>
          <p:nvPr/>
        </p:nvSpPr>
        <p:spPr>
          <a:xfrm>
            <a:off x="180070" y="268853"/>
            <a:ext cx="184969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How?</a:t>
            </a:r>
          </a:p>
        </p:txBody>
      </p:sp>
    </p:spTree>
    <p:extLst>
      <p:ext uri="{BB962C8B-B14F-4D97-AF65-F5344CB8AC3E}">
        <p14:creationId xmlns:p14="http://schemas.microsoft.com/office/powerpoint/2010/main" val="2505450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058891" y="235310"/>
            <a:ext cx="4486534" cy="6040148"/>
          </a:xfrm>
          <a:prstGeom prst="rect">
            <a:avLst/>
          </a:prstGeom>
          <a:ln>
            <a:solidFill>
              <a:schemeClr val="tx1"/>
            </a:solidFill>
          </a:ln>
          <a:effectLst>
            <a:outerShdw blurRad="50800" dist="38100" dir="5400000" algn="t" rotWithShape="0">
              <a:prstClr val="black">
                <a:alpha val="40000"/>
              </a:prstClr>
            </a:outerShdw>
          </a:effectLst>
        </p:spPr>
      </p:pic>
      <p:pic>
        <p:nvPicPr>
          <p:cNvPr id="5" name="Picture 4"/>
          <p:cNvPicPr>
            <a:picLocks noChangeAspect="1"/>
          </p:cNvPicPr>
          <p:nvPr/>
        </p:nvPicPr>
        <p:blipFill>
          <a:blip r:embed="rId4"/>
          <a:stretch>
            <a:fillRect/>
          </a:stretch>
        </p:blipFill>
        <p:spPr>
          <a:xfrm>
            <a:off x="565007" y="2589069"/>
            <a:ext cx="5711104" cy="3134624"/>
          </a:xfrm>
          <a:prstGeom prst="rect">
            <a:avLst/>
          </a:prstGeom>
          <a:effectLst>
            <a:outerShdw blurRad="50800" dist="38100" dir="5400000" algn="t" rotWithShape="0">
              <a:prstClr val="black">
                <a:alpha val="40000"/>
              </a:prstClr>
            </a:outerShdw>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96863"/>
            <a:ext cx="7058891" cy="867128"/>
          </a:xfrm>
          <a:prstGeom prst="rect">
            <a:avLst/>
          </a:prstGeom>
        </p:spPr>
      </p:pic>
      <p:sp>
        <p:nvSpPr>
          <p:cNvPr id="7" name="Title 3"/>
          <p:cNvSpPr>
            <a:spLocks noGrp="1"/>
          </p:cNvSpPr>
          <p:nvPr>
            <p:ph type="title"/>
          </p:nvPr>
        </p:nvSpPr>
        <p:spPr>
          <a:xfrm>
            <a:off x="0" y="0"/>
            <a:ext cx="10515600" cy="1325563"/>
          </a:xfrm>
        </p:spPr>
        <p:txBody>
          <a:bodyPr>
            <a:normAutofit/>
          </a:bodyPr>
          <a:lstStyle/>
          <a:p>
            <a:r>
              <a:rPr lang="en-GB" sz="2800" b="1" dirty="0">
                <a:solidFill>
                  <a:schemeClr val="bg1"/>
                </a:solidFill>
              </a:rPr>
              <a:t>Quizlet / Audio learning homework</a:t>
            </a:r>
          </a:p>
        </p:txBody>
      </p:sp>
    </p:spTree>
    <p:extLst>
      <p:ext uri="{BB962C8B-B14F-4D97-AF65-F5344CB8AC3E}">
        <p14:creationId xmlns:p14="http://schemas.microsoft.com/office/powerpoint/2010/main" val="2679523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C7A434B-09FE-584B-8B7B-BE1D27CD46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58" y="92821"/>
            <a:ext cx="4349732" cy="6177350"/>
          </a:xfrm>
          <a:prstGeom prst="rect">
            <a:avLst/>
          </a:prstGeom>
          <a:ln w="34925">
            <a:solidFill>
              <a:schemeClr val="accent2"/>
            </a:solidFill>
          </a:ln>
        </p:spPr>
      </p:pic>
      <p:sp>
        <p:nvSpPr>
          <p:cNvPr id="18" name="Rectangle 17">
            <a:extLst>
              <a:ext uri="{FF2B5EF4-FFF2-40B4-BE49-F238E27FC236}">
                <a16:creationId xmlns:a16="http://schemas.microsoft.com/office/drawing/2014/main" id="{890C7C92-EADB-3948-A8E7-7A89A3B11411}"/>
              </a:ext>
            </a:extLst>
          </p:cNvPr>
          <p:cNvSpPr/>
          <p:nvPr/>
        </p:nvSpPr>
        <p:spPr>
          <a:xfrm>
            <a:off x="4961859" y="1010392"/>
            <a:ext cx="6585099" cy="3242041"/>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1. I have seen this word before.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2. I know what the word means.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3. I can read the word aloud.</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4. I can spell the word correctly.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5. I can use the word in a sentence.</a:t>
            </a:r>
          </a:p>
        </p:txBody>
      </p:sp>
      <p:sp>
        <p:nvSpPr>
          <p:cNvPr id="19" name="TextBox 18">
            <a:extLst>
              <a:ext uri="{FF2B5EF4-FFF2-40B4-BE49-F238E27FC236}">
                <a16:creationId xmlns:a16="http://schemas.microsoft.com/office/drawing/2014/main" id="{1A689466-0657-BF48-B60B-6CECEFDD2767}"/>
              </a:ext>
            </a:extLst>
          </p:cNvPr>
          <p:cNvSpPr txBox="1"/>
          <p:nvPr/>
        </p:nvSpPr>
        <p:spPr>
          <a:xfrm>
            <a:off x="4961859" y="390633"/>
            <a:ext cx="441499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Vocabulary checklist</a:t>
            </a:r>
          </a:p>
        </p:txBody>
      </p:sp>
      <p:pic>
        <p:nvPicPr>
          <p:cNvPr id="5" name="Picture 4">
            <a:extLst>
              <a:ext uri="{FF2B5EF4-FFF2-40B4-BE49-F238E27FC236}">
                <a16:creationId xmlns:a16="http://schemas.microsoft.com/office/drawing/2014/main" id="{30E75E5A-1818-4045-A74F-B81BC96F6F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5491" y="92821"/>
            <a:ext cx="1142934" cy="1180397"/>
          </a:xfrm>
          <a:prstGeom prst="rect">
            <a:avLst/>
          </a:prstGeom>
        </p:spPr>
      </p:pic>
      <p:sp>
        <p:nvSpPr>
          <p:cNvPr id="2" name="Rounded Rectangular Callout 1"/>
          <p:cNvSpPr/>
          <p:nvPr/>
        </p:nvSpPr>
        <p:spPr>
          <a:xfrm>
            <a:off x="4976625" y="4252433"/>
            <a:ext cx="6585099" cy="1669774"/>
          </a:xfrm>
          <a:prstGeom prst="wedgeRoundRectCallout">
            <a:avLst/>
          </a:prstGeom>
          <a:solidFill>
            <a:srgbClr val="FBF0D5"/>
          </a:solidFill>
          <a:ln w="5715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6. For nouns, I know the gender and the correct word for ‘the’</a:t>
            </a:r>
          </a:p>
        </p:txBody>
      </p:sp>
    </p:spTree>
    <p:extLst>
      <p:ext uri="{BB962C8B-B14F-4D97-AF65-F5344CB8AC3E}">
        <p14:creationId xmlns:p14="http://schemas.microsoft.com/office/powerpoint/2010/main" val="1168917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10426" y="1566521"/>
            <a:ext cx="11070531" cy="406055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96863"/>
            <a:ext cx="9877531" cy="867128"/>
          </a:xfrm>
          <a:prstGeom prst="rect">
            <a:avLst/>
          </a:prstGeom>
        </p:spPr>
      </p:pic>
      <p:sp>
        <p:nvSpPr>
          <p:cNvPr id="5" name="TextBox 4"/>
          <p:cNvSpPr txBox="1"/>
          <p:nvPr/>
        </p:nvSpPr>
        <p:spPr>
          <a:xfrm>
            <a:off x="166393" y="428977"/>
            <a:ext cx="106400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AQA French Foundation Writing Paper Q2 (June 2018)</a:t>
            </a:r>
          </a:p>
        </p:txBody>
      </p:sp>
    </p:spTree>
    <p:extLst>
      <p:ext uri="{BB962C8B-B14F-4D97-AF65-F5344CB8AC3E}">
        <p14:creationId xmlns:p14="http://schemas.microsoft.com/office/powerpoint/2010/main" val="39339499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864159" y="1532965"/>
            <a:ext cx="774886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Four (</a:t>
            </a:r>
            <a:r>
              <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five?</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‘learning partners’:</a:t>
            </a:r>
          </a:p>
        </p:txBody>
      </p:sp>
      <p:sp>
        <p:nvSpPr>
          <p:cNvPr id="7" name="TextBox 6"/>
          <p:cNvSpPr txBox="1"/>
          <p:nvPr/>
        </p:nvSpPr>
        <p:spPr>
          <a:xfrm>
            <a:off x="975098" y="2056186"/>
            <a:ext cx="4787153" cy="221599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Teachers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Students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Materials writers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Researchers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Parents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9756" y="1506203"/>
            <a:ext cx="2507386" cy="2473730"/>
          </a:xfrm>
          <a:prstGeom prst="rect">
            <a:avLst/>
          </a:prstGeom>
        </p:spPr>
      </p:pic>
      <p:sp>
        <p:nvSpPr>
          <p:cNvPr id="9" name="Rounded Rectangular Callout 8"/>
          <p:cNvSpPr/>
          <p:nvPr/>
        </p:nvSpPr>
        <p:spPr>
          <a:xfrm>
            <a:off x="864159" y="4322144"/>
            <a:ext cx="9003322" cy="1649611"/>
          </a:xfrm>
          <a:prstGeom prst="wedgeRoundRectCallout">
            <a:avLst>
              <a:gd name="adj1" fmla="val 40856"/>
              <a:gd name="adj2" fmla="val -101712"/>
              <a:gd name="adj3" fmla="val 16667"/>
            </a:avLst>
          </a:prstGeom>
          <a:solidFill>
            <a:schemeClr val="bg1">
              <a:alpha val="5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‘Given the magnitude of the lexical learning task, it is unlikely that it can be achieved without strong and active contributions from all four members of this learning partnership.’ </a:t>
            </a:r>
            <a:r>
              <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(Schmitt, 2008:333)</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96863"/>
            <a:ext cx="8631535" cy="867128"/>
          </a:xfrm>
          <a:prstGeom prst="rect">
            <a:avLst/>
          </a:prstGeom>
        </p:spPr>
      </p:pic>
      <p:sp>
        <p:nvSpPr>
          <p:cNvPr id="13" name="TextBox 12"/>
          <p:cNvSpPr txBox="1"/>
          <p:nvPr/>
        </p:nvSpPr>
        <p:spPr>
          <a:xfrm>
            <a:off x="117481" y="365691"/>
            <a:ext cx="955158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How can they best learn the words?</a:t>
            </a:r>
          </a:p>
        </p:txBody>
      </p:sp>
    </p:spTree>
    <p:extLst>
      <p:ext uri="{BB962C8B-B14F-4D97-AF65-F5344CB8AC3E}">
        <p14:creationId xmlns:p14="http://schemas.microsoft.com/office/powerpoint/2010/main" val="4279033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559800" cy="867128"/>
          </a:xfrm>
          <a:prstGeom prst="rect">
            <a:avLst/>
          </a:prstGeom>
        </p:spPr>
      </p:pic>
      <p:sp>
        <p:nvSpPr>
          <p:cNvPr id="2" name="Title 1"/>
          <p:cNvSpPr>
            <a:spLocks noGrp="1"/>
          </p:cNvSpPr>
          <p:nvPr>
            <p:ph type="title"/>
          </p:nvPr>
        </p:nvSpPr>
        <p:spPr>
          <a:xfrm>
            <a:off x="0" y="-6167"/>
            <a:ext cx="10515600" cy="1325563"/>
          </a:xfrm>
        </p:spPr>
        <p:txBody>
          <a:bodyPr>
            <a:normAutofit/>
          </a:bodyPr>
          <a:lstStyle/>
          <a:p>
            <a:r>
              <a:rPr lang="en-GB" sz="3600" b="1" dirty="0">
                <a:solidFill>
                  <a:schemeClr val="bg1"/>
                </a:solidFill>
              </a:rPr>
              <a:t>Curriculum design take-aways</a:t>
            </a:r>
          </a:p>
        </p:txBody>
      </p:sp>
      <p:sp>
        <p:nvSpPr>
          <p:cNvPr id="13" name="Content Placeholder 12">
            <a:extLst>
              <a:ext uri="{FF2B5EF4-FFF2-40B4-BE49-F238E27FC236}">
                <a16:creationId xmlns:a16="http://schemas.microsoft.com/office/drawing/2014/main" id="{894E766B-F79A-4B1F-A315-B8EF55B8CDF3}"/>
              </a:ext>
            </a:extLst>
          </p:cNvPr>
          <p:cNvSpPr>
            <a:spLocks noGrp="1"/>
          </p:cNvSpPr>
          <p:nvPr>
            <p:ph idx="1"/>
          </p:nvPr>
        </p:nvSpPr>
        <p:spPr>
          <a:xfrm>
            <a:off x="548268" y="1474801"/>
            <a:ext cx="10515600" cy="4351338"/>
          </a:xfrm>
        </p:spPr>
        <p:txBody>
          <a:bodyPr/>
          <a:lstStyle/>
          <a:p>
            <a:pPr>
              <a:lnSpc>
                <a:spcPct val="100000"/>
              </a:lnSpc>
            </a:pPr>
            <a:r>
              <a:rPr lang="en-GB" b="1" dirty="0">
                <a:solidFill>
                  <a:schemeClr val="accent1">
                    <a:lumMod val="50000"/>
                  </a:schemeClr>
                </a:solidFill>
              </a:rPr>
              <a:t>P</a:t>
            </a:r>
            <a:r>
              <a:rPr lang="en-GB" dirty="0">
                <a:solidFill>
                  <a:schemeClr val="accent1">
                    <a:lumMod val="50000"/>
                  </a:schemeClr>
                </a:solidFill>
              </a:rPr>
              <a:t>honics </a:t>
            </a:r>
            <a:br>
              <a:rPr lang="en-GB" dirty="0">
                <a:solidFill>
                  <a:schemeClr val="accent1">
                    <a:lumMod val="50000"/>
                  </a:schemeClr>
                </a:solidFill>
              </a:rPr>
            </a:br>
            <a:r>
              <a:rPr lang="en-GB" dirty="0">
                <a:solidFill>
                  <a:schemeClr val="accent1">
                    <a:lumMod val="50000"/>
                  </a:schemeClr>
                </a:solidFill>
              </a:rPr>
              <a:t>- </a:t>
            </a:r>
            <a:r>
              <a:rPr lang="en-GB" i="1" dirty="0">
                <a:solidFill>
                  <a:schemeClr val="accent1">
                    <a:lumMod val="50000"/>
                  </a:schemeClr>
                </a:solidFill>
              </a:rPr>
              <a:t>working with unknown words</a:t>
            </a:r>
            <a:br>
              <a:rPr lang="en-GB" i="1" dirty="0">
                <a:solidFill>
                  <a:schemeClr val="accent1">
                    <a:lumMod val="50000"/>
                  </a:schemeClr>
                </a:solidFill>
              </a:rPr>
            </a:br>
            <a:endParaRPr lang="en-GB" i="1" dirty="0">
              <a:solidFill>
                <a:schemeClr val="accent1">
                  <a:lumMod val="50000"/>
                </a:schemeClr>
              </a:solidFill>
            </a:endParaRPr>
          </a:p>
          <a:p>
            <a:pPr>
              <a:lnSpc>
                <a:spcPct val="100000"/>
              </a:lnSpc>
            </a:pPr>
            <a:r>
              <a:rPr lang="en-GB" b="1" dirty="0">
                <a:solidFill>
                  <a:schemeClr val="accent1">
                    <a:lumMod val="50000"/>
                  </a:schemeClr>
                </a:solidFill>
              </a:rPr>
              <a:t>V</a:t>
            </a:r>
            <a:r>
              <a:rPr lang="en-GB" dirty="0">
                <a:solidFill>
                  <a:schemeClr val="accent1">
                    <a:lumMod val="50000"/>
                  </a:schemeClr>
                </a:solidFill>
              </a:rPr>
              <a:t>ocabulary </a:t>
            </a:r>
            <a:br>
              <a:rPr lang="en-GB" dirty="0">
                <a:solidFill>
                  <a:schemeClr val="accent1">
                    <a:lumMod val="50000"/>
                  </a:schemeClr>
                </a:solidFill>
              </a:rPr>
            </a:br>
            <a:r>
              <a:rPr lang="en-GB" dirty="0">
                <a:solidFill>
                  <a:schemeClr val="accent1">
                    <a:lumMod val="50000"/>
                  </a:schemeClr>
                </a:solidFill>
              </a:rPr>
              <a:t>- </a:t>
            </a:r>
            <a:r>
              <a:rPr lang="en-GB" b="1" i="1" dirty="0">
                <a:solidFill>
                  <a:schemeClr val="accent1">
                    <a:lumMod val="50000"/>
                  </a:schemeClr>
                </a:solidFill>
              </a:rPr>
              <a:t>shortcut to systematic revisiting</a:t>
            </a:r>
            <a:br>
              <a:rPr lang="en-GB" dirty="0">
                <a:solidFill>
                  <a:schemeClr val="accent1">
                    <a:lumMod val="50000"/>
                  </a:schemeClr>
                </a:solidFill>
              </a:rPr>
            </a:br>
            <a:endParaRPr lang="en-GB" dirty="0">
              <a:solidFill>
                <a:schemeClr val="accent1">
                  <a:lumMod val="50000"/>
                </a:schemeClr>
              </a:solidFill>
            </a:endParaRPr>
          </a:p>
          <a:p>
            <a:pPr>
              <a:lnSpc>
                <a:spcPct val="100000"/>
              </a:lnSpc>
            </a:pPr>
            <a:r>
              <a:rPr lang="en-GB" b="1" dirty="0">
                <a:solidFill>
                  <a:schemeClr val="accent1">
                    <a:lumMod val="50000"/>
                  </a:schemeClr>
                </a:solidFill>
              </a:rPr>
              <a:t>G</a:t>
            </a:r>
            <a:r>
              <a:rPr lang="en-GB" dirty="0">
                <a:solidFill>
                  <a:schemeClr val="accent1">
                    <a:lumMod val="50000"/>
                  </a:schemeClr>
                </a:solidFill>
              </a:rPr>
              <a:t>rammar</a:t>
            </a:r>
            <a:br>
              <a:rPr lang="en-GB" dirty="0">
                <a:solidFill>
                  <a:schemeClr val="accent1">
                    <a:lumMod val="50000"/>
                  </a:schemeClr>
                </a:solidFill>
              </a:rPr>
            </a:br>
            <a:r>
              <a:rPr lang="en-GB" dirty="0">
                <a:solidFill>
                  <a:schemeClr val="accent1">
                    <a:lumMod val="50000"/>
                  </a:schemeClr>
                </a:solidFill>
              </a:rPr>
              <a:t> - </a:t>
            </a:r>
            <a:r>
              <a:rPr lang="en-GB" i="1" dirty="0">
                <a:solidFill>
                  <a:schemeClr val="accent1">
                    <a:lumMod val="50000"/>
                  </a:schemeClr>
                </a:solidFill>
              </a:rPr>
              <a:t>input practice before production</a:t>
            </a:r>
          </a:p>
        </p:txBody>
      </p:sp>
      <p:pic>
        <p:nvPicPr>
          <p:cNvPr id="17" name="Picture 16" descr="A picture containing drawing&#10;&#10;Description automatically generated">
            <a:extLst>
              <a:ext uri="{FF2B5EF4-FFF2-40B4-BE49-F238E27FC236}">
                <a16:creationId xmlns:a16="http://schemas.microsoft.com/office/drawing/2014/main" id="{C4C18D30-2907-4904-83CB-E2C52D88EE62}"/>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7229248" y="732407"/>
            <a:ext cx="5368744" cy="3909060"/>
          </a:xfrm>
          <a:prstGeom prst="rect">
            <a:avLst/>
          </a:prstGeom>
        </p:spPr>
      </p:pic>
    </p:spTree>
    <p:extLst>
      <p:ext uri="{BB962C8B-B14F-4D97-AF65-F5344CB8AC3E}">
        <p14:creationId xmlns:p14="http://schemas.microsoft.com/office/powerpoint/2010/main" val="30240880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18255"/>
            <a:ext cx="10515600" cy="1325563"/>
          </a:xfrm>
        </p:spPr>
        <p:txBody>
          <a:bodyPr>
            <a:normAutofit/>
          </a:bodyPr>
          <a:lstStyle/>
          <a:p>
            <a:r>
              <a:rPr lang="en-GB" sz="3600" b="1" dirty="0">
                <a:solidFill>
                  <a:schemeClr val="bg1"/>
                </a:solidFill>
              </a:rPr>
              <a:t>Vocabulary</a:t>
            </a:r>
          </a:p>
        </p:txBody>
      </p:sp>
      <p:sp>
        <p:nvSpPr>
          <p:cNvPr id="3" name="Content Placeholder 2">
            <a:extLst>
              <a:ext uri="{FF2B5EF4-FFF2-40B4-BE49-F238E27FC236}">
                <a16:creationId xmlns:a16="http://schemas.microsoft.com/office/drawing/2014/main" id="{F4E31343-8247-4BDA-B9FF-F199C6ED37F5}"/>
              </a:ext>
            </a:extLst>
          </p:cNvPr>
          <p:cNvSpPr>
            <a:spLocks noGrp="1"/>
          </p:cNvSpPr>
          <p:nvPr>
            <p:ph idx="1"/>
          </p:nvPr>
        </p:nvSpPr>
        <p:spPr>
          <a:xfrm>
            <a:off x="838200" y="1622426"/>
            <a:ext cx="10515600" cy="4351338"/>
          </a:xfrm>
        </p:spPr>
        <p:txBody>
          <a:bodyPr/>
          <a:lstStyle/>
          <a:p>
            <a:pPr marL="0" indent="0">
              <a:buNone/>
            </a:pPr>
            <a:r>
              <a:rPr lang="en-GB" dirty="0"/>
              <a:t>Every week’s lessons could include:</a:t>
            </a:r>
          </a:p>
          <a:p>
            <a:r>
              <a:rPr lang="en-GB" dirty="0"/>
              <a:t>Stand alone 5-minute revisiting activities for vocabulary</a:t>
            </a:r>
          </a:p>
          <a:p>
            <a:r>
              <a:rPr lang="en-GB" dirty="0"/>
              <a:t>from 3-6 weeks ago, 7-12 weeks ago</a:t>
            </a:r>
            <a:br>
              <a:rPr lang="en-GB" dirty="0"/>
            </a:br>
            <a:endParaRPr lang="en-GB" dirty="0"/>
          </a:p>
          <a:p>
            <a:r>
              <a:rPr lang="en-GB" dirty="0"/>
              <a:t>Include receptive and productive recall – all modes and modalities</a:t>
            </a:r>
          </a:p>
          <a:p>
            <a:endParaRPr lang="en-GB" dirty="0"/>
          </a:p>
          <a:p>
            <a:r>
              <a:rPr lang="en-GB" dirty="0"/>
              <a:t>Simple tasks from templates</a:t>
            </a:r>
          </a:p>
        </p:txBody>
      </p:sp>
    </p:spTree>
    <p:extLst>
      <p:ext uri="{BB962C8B-B14F-4D97-AF65-F5344CB8AC3E}">
        <p14:creationId xmlns:p14="http://schemas.microsoft.com/office/powerpoint/2010/main" val="2496643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11" descr="background rectangle&#10;">
            <a:extLst>
              <a:ext uri="{FF2B5EF4-FFF2-40B4-BE49-F238E27FC236}">
                <a16:creationId xmlns:a16="http://schemas.microsoft.com/office/drawing/2014/main" id="{ECA3FCD3-0625-BD49-85D6-65C0B6BFE75A}"/>
              </a:ext>
            </a:extLst>
          </p:cNvPr>
          <p:cNvSpPr/>
          <p:nvPr/>
        </p:nvSpPr>
        <p:spPr>
          <a:xfrm>
            <a:off x="10315575" y="117244"/>
            <a:ext cx="176361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10321256" y="145067"/>
            <a:ext cx="1757932" cy="400919"/>
          </a:xfrm>
        </p:spPr>
        <p:txBody>
          <a:bodyPr>
            <a:normAutofit/>
          </a:bodyPr>
          <a:lstStyle/>
          <a:p>
            <a:r>
              <a:rPr lang="en-GB" sz="2000" b="1" dirty="0" err="1">
                <a:solidFill>
                  <a:schemeClr val="bg1"/>
                </a:solidFill>
              </a:rPr>
              <a:t>vocabulario</a:t>
            </a:r>
            <a:endParaRPr lang="en-GB" sz="2000" b="1" dirty="0">
              <a:solidFill>
                <a:schemeClr val="bg1"/>
              </a:solidFill>
            </a:endParaRPr>
          </a:p>
        </p:txBody>
      </p:sp>
      <p:sp>
        <p:nvSpPr>
          <p:cNvPr id="6" name="TextBox 5">
            <a:extLst>
              <a:ext uri="{FF2B5EF4-FFF2-40B4-BE49-F238E27FC236}">
                <a16:creationId xmlns:a16="http://schemas.microsoft.com/office/drawing/2014/main" id="{EF8CDABB-FE34-9B40-A7AC-9470E22856BF}"/>
              </a:ext>
            </a:extLst>
          </p:cNvPr>
          <p:cNvSpPr txBox="1"/>
          <p:nvPr/>
        </p:nvSpPr>
        <p:spPr>
          <a:xfrm>
            <a:off x="471615" y="164733"/>
            <a:ext cx="72930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Lee las frases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¿Qué significan las palabras?</a:t>
            </a:r>
          </a:p>
        </p:txBody>
      </p:sp>
      <p:graphicFrame>
        <p:nvGraphicFramePr>
          <p:cNvPr id="4" name="Tabla 3">
            <a:extLst>
              <a:ext uri="{FF2B5EF4-FFF2-40B4-BE49-F238E27FC236}">
                <a16:creationId xmlns:a16="http://schemas.microsoft.com/office/drawing/2014/main" id="{11F6876C-8C7D-8449-8C77-38DE5B8B8DA8}"/>
              </a:ext>
            </a:extLst>
          </p:cNvPr>
          <p:cNvGraphicFramePr>
            <a:graphicFrameLocks noGrp="1"/>
          </p:cNvGraphicFramePr>
          <p:nvPr/>
        </p:nvGraphicFramePr>
        <p:xfrm>
          <a:off x="140802" y="1098189"/>
          <a:ext cx="11893207" cy="5133413"/>
        </p:xfrm>
        <a:graphic>
          <a:graphicData uri="http://schemas.openxmlformats.org/drawingml/2006/table">
            <a:tbl>
              <a:tblPr firstRow="1" bandRow="1">
                <a:tableStyleId>{5DA37D80-6434-44D0-A028-1B22A696006F}</a:tableStyleId>
              </a:tblPr>
              <a:tblGrid>
                <a:gridCol w="6886835">
                  <a:extLst>
                    <a:ext uri="{9D8B030D-6E8A-4147-A177-3AD203B41FA5}">
                      <a16:colId xmlns:a16="http://schemas.microsoft.com/office/drawing/2014/main" val="1481478855"/>
                    </a:ext>
                  </a:extLst>
                </a:gridCol>
                <a:gridCol w="5006372">
                  <a:extLst>
                    <a:ext uri="{9D8B030D-6E8A-4147-A177-3AD203B41FA5}">
                      <a16:colId xmlns:a16="http://schemas.microsoft.com/office/drawing/2014/main" val="17679407"/>
                    </a:ext>
                  </a:extLst>
                </a:gridCol>
              </a:tblGrid>
              <a:tr h="667926">
                <a:tc>
                  <a:txBody>
                    <a:bodyPr/>
                    <a:lstStyle/>
                    <a:p>
                      <a:endParaRPr lang="es-GB" sz="2400" dirty="0">
                        <a:solidFill>
                          <a:srgbClr val="203864"/>
                        </a:solidFill>
                      </a:endParaRPr>
                    </a:p>
                  </a:txBody>
                  <a:tcPr/>
                </a:tc>
                <a:tc>
                  <a:txBody>
                    <a:bodyPr/>
                    <a:lstStyle/>
                    <a:p>
                      <a:pPr algn="ctr"/>
                      <a:r>
                        <a:rPr lang="es-GB" sz="2400" dirty="0">
                          <a:solidFill>
                            <a:srgbClr val="203864"/>
                          </a:solidFill>
                        </a:rPr>
                        <a:t>¿Qué significan las palabras?</a:t>
                      </a:r>
                    </a:p>
                  </a:txBody>
                  <a:tcPr/>
                </a:tc>
                <a:extLst>
                  <a:ext uri="{0D108BD9-81ED-4DB2-BD59-A6C34878D82A}">
                    <a16:rowId xmlns:a16="http://schemas.microsoft.com/office/drawing/2014/main" val="3998798577"/>
                  </a:ext>
                </a:extLst>
              </a:tr>
              <a:tr h="909352">
                <a:tc>
                  <a:txBody>
                    <a:bodyPr/>
                    <a:lstStyle/>
                    <a:p>
                      <a:r>
                        <a:rPr lang="es-GB" sz="2400" dirty="0">
                          <a:solidFill>
                            <a:srgbClr val="203864"/>
                          </a:solidFill>
                        </a:rPr>
                        <a:t>1. Bianca no quiere cenar porque está </a:t>
                      </a:r>
                      <a:r>
                        <a:rPr lang="es-GB" sz="2400" b="1" dirty="0">
                          <a:solidFill>
                            <a:srgbClr val="203864"/>
                          </a:solidFill>
                        </a:rPr>
                        <a:t>mala</a:t>
                      </a:r>
                      <a:r>
                        <a:rPr lang="es-GB" sz="2400" dirty="0">
                          <a:solidFill>
                            <a:srgbClr val="203864"/>
                          </a:solidFill>
                        </a:rPr>
                        <a:t>.</a:t>
                      </a:r>
                      <a:r>
                        <a:rPr lang="en-GB" sz="2400" dirty="0">
                          <a:solidFill>
                            <a:srgbClr val="203864"/>
                          </a:solidFill>
                        </a:rPr>
                        <a:t> Solo quiere dormir.</a:t>
                      </a:r>
                      <a:endParaRPr lang="es-GB" sz="2400" dirty="0">
                        <a:solidFill>
                          <a:srgbClr val="203864"/>
                        </a:solidFill>
                      </a:endParaRPr>
                    </a:p>
                  </a:txBody>
                  <a:tcPr anchor="ctr"/>
                </a:tc>
                <a:tc>
                  <a:txBody>
                    <a:bodyPr/>
                    <a:lstStyle/>
                    <a:p>
                      <a:endParaRPr lang="es-GB" sz="2400" dirty="0">
                        <a:solidFill>
                          <a:srgbClr val="203864"/>
                        </a:solidFill>
                      </a:endParaRPr>
                    </a:p>
                  </a:txBody>
                  <a:tcPr/>
                </a:tc>
                <a:extLst>
                  <a:ext uri="{0D108BD9-81ED-4DB2-BD59-A6C34878D82A}">
                    <a16:rowId xmlns:a16="http://schemas.microsoft.com/office/drawing/2014/main" val="3364388296"/>
                  </a:ext>
                </a:extLst>
              </a:tr>
              <a:tr h="909352">
                <a:tc>
                  <a:txBody>
                    <a:bodyPr/>
                    <a:lstStyle/>
                    <a:p>
                      <a:r>
                        <a:rPr lang="es-GB" sz="2400" dirty="0">
                          <a:solidFill>
                            <a:srgbClr val="203864"/>
                          </a:solidFill>
                        </a:rPr>
                        <a:t>2. </a:t>
                      </a:r>
                      <a:r>
                        <a:rPr lang="en-GB" sz="2400" dirty="0">
                          <a:solidFill>
                            <a:srgbClr val="203864"/>
                          </a:solidFill>
                        </a:rPr>
                        <a:t>Papá</a:t>
                      </a:r>
                      <a:r>
                        <a:rPr lang="es-GB" sz="2400" dirty="0">
                          <a:solidFill>
                            <a:srgbClr val="203864"/>
                          </a:solidFill>
                        </a:rPr>
                        <a:t> está </a:t>
                      </a:r>
                      <a:r>
                        <a:rPr lang="es-GB" sz="2400" b="1" dirty="0">
                          <a:solidFill>
                            <a:srgbClr val="203864"/>
                          </a:solidFill>
                        </a:rPr>
                        <a:t>triste</a:t>
                      </a:r>
                      <a:r>
                        <a:rPr lang="es-GB" sz="2400" dirty="0">
                          <a:solidFill>
                            <a:srgbClr val="203864"/>
                          </a:solidFill>
                        </a:rPr>
                        <a:t>, pero </a:t>
                      </a:r>
                      <a:r>
                        <a:rPr lang="es-GB" sz="2400" b="0" dirty="0">
                          <a:solidFill>
                            <a:srgbClr val="203864"/>
                          </a:solidFill>
                        </a:rPr>
                        <a:t>quizás</a:t>
                      </a:r>
                      <a:r>
                        <a:rPr lang="es-GB" sz="2400" dirty="0">
                          <a:solidFill>
                            <a:srgbClr val="203864"/>
                          </a:solidFill>
                        </a:rPr>
                        <a:t> </a:t>
                      </a:r>
                      <a:r>
                        <a:rPr lang="en-GB" sz="2400" dirty="0">
                          <a:solidFill>
                            <a:srgbClr val="203864"/>
                          </a:solidFill>
                        </a:rPr>
                        <a:t>su amigo</a:t>
                      </a:r>
                      <a:r>
                        <a:rPr lang="es-GB" sz="2400" dirty="0">
                          <a:solidFill>
                            <a:srgbClr val="203864"/>
                          </a:solidFill>
                        </a:rPr>
                        <a:t> no está </a:t>
                      </a:r>
                      <a:r>
                        <a:rPr lang="es-GB" sz="2400" b="0" dirty="0">
                          <a:solidFill>
                            <a:srgbClr val="203864"/>
                          </a:solidFill>
                        </a:rPr>
                        <a:t>así</a:t>
                      </a:r>
                      <a:r>
                        <a:rPr lang="es-GB" sz="2400" dirty="0">
                          <a:solidFill>
                            <a:srgbClr val="203864"/>
                          </a:solidFill>
                        </a:rPr>
                        <a:t>.</a:t>
                      </a:r>
                    </a:p>
                  </a:txBody>
                  <a:tcPr anchor="ctr"/>
                </a:tc>
                <a:tc>
                  <a:txBody>
                    <a:bodyPr/>
                    <a:lstStyle/>
                    <a:p>
                      <a:endParaRPr lang="es-GB" sz="2400" dirty="0">
                        <a:solidFill>
                          <a:srgbClr val="203864"/>
                        </a:solidFill>
                      </a:endParaRPr>
                    </a:p>
                  </a:txBody>
                  <a:tcPr/>
                </a:tc>
                <a:extLst>
                  <a:ext uri="{0D108BD9-81ED-4DB2-BD59-A6C34878D82A}">
                    <a16:rowId xmlns:a16="http://schemas.microsoft.com/office/drawing/2014/main" val="1131220993"/>
                  </a:ext>
                </a:extLst>
              </a:tr>
              <a:tr h="607941">
                <a:tc>
                  <a:txBody>
                    <a:bodyPr/>
                    <a:lstStyle/>
                    <a:p>
                      <a:r>
                        <a:rPr lang="es-GB" sz="2400" dirty="0">
                          <a:solidFill>
                            <a:srgbClr val="203864"/>
                          </a:solidFill>
                        </a:rPr>
                        <a:t>3. </a:t>
                      </a:r>
                      <a:r>
                        <a:rPr lang="es-GB" sz="2400" b="0" dirty="0">
                          <a:solidFill>
                            <a:srgbClr val="203864"/>
                          </a:solidFill>
                        </a:rPr>
                        <a:t>Según</a:t>
                      </a:r>
                      <a:r>
                        <a:rPr lang="es-GB" sz="2400" dirty="0">
                          <a:solidFill>
                            <a:srgbClr val="203864"/>
                          </a:solidFill>
                        </a:rPr>
                        <a:t> la </a:t>
                      </a:r>
                      <a:r>
                        <a:rPr lang="es-GB" sz="2400" b="1" dirty="0">
                          <a:solidFill>
                            <a:srgbClr val="203864"/>
                          </a:solidFill>
                        </a:rPr>
                        <a:t>gente</a:t>
                      </a:r>
                      <a:r>
                        <a:rPr lang="es-GB" sz="2400" dirty="0">
                          <a:solidFill>
                            <a:srgbClr val="203864"/>
                          </a:solidFill>
                        </a:rPr>
                        <a:t> la ciudad es muy bonita.</a:t>
                      </a:r>
                      <a:r>
                        <a:rPr lang="en-GB" sz="2400" dirty="0">
                          <a:solidFill>
                            <a:srgbClr val="203864"/>
                          </a:solidFill>
                        </a:rPr>
                        <a:t> Voy a ir</a:t>
                      </a:r>
                      <a:r>
                        <a:rPr lang="en-GB" sz="2400" baseline="0" dirty="0">
                          <a:solidFill>
                            <a:srgbClr val="203864"/>
                          </a:solidFill>
                        </a:rPr>
                        <a:t> a mediodía.</a:t>
                      </a:r>
                      <a:endParaRPr lang="es-GB" sz="2400" dirty="0">
                        <a:solidFill>
                          <a:srgbClr val="203864"/>
                        </a:solidFill>
                      </a:endParaRPr>
                    </a:p>
                  </a:txBody>
                  <a:tcPr anchor="ctr"/>
                </a:tc>
                <a:tc>
                  <a:txBody>
                    <a:bodyPr/>
                    <a:lstStyle/>
                    <a:p>
                      <a:endParaRPr lang="es-GB" sz="2400" dirty="0">
                        <a:solidFill>
                          <a:srgbClr val="203864"/>
                        </a:solidFill>
                      </a:endParaRPr>
                    </a:p>
                  </a:txBody>
                  <a:tcPr/>
                </a:tc>
                <a:extLst>
                  <a:ext uri="{0D108BD9-81ED-4DB2-BD59-A6C34878D82A}">
                    <a16:rowId xmlns:a16="http://schemas.microsoft.com/office/drawing/2014/main" val="2824358541"/>
                  </a:ext>
                </a:extLst>
              </a:tr>
              <a:tr h="607941">
                <a:tc>
                  <a:txBody>
                    <a:bodyPr/>
                    <a:lstStyle/>
                    <a:p>
                      <a:r>
                        <a:rPr lang="es-GB" sz="2400" dirty="0">
                          <a:solidFill>
                            <a:srgbClr val="203864"/>
                          </a:solidFill>
                        </a:rPr>
                        <a:t>4. El parque está </a:t>
                      </a:r>
                      <a:r>
                        <a:rPr lang="es-GB" sz="2400" b="1" dirty="0">
                          <a:solidFill>
                            <a:srgbClr val="203864"/>
                          </a:solidFill>
                        </a:rPr>
                        <a:t>sucio</a:t>
                      </a:r>
                      <a:r>
                        <a:rPr lang="es-GB" sz="2400" dirty="0">
                          <a:solidFill>
                            <a:srgbClr val="203864"/>
                          </a:solidFill>
                        </a:rPr>
                        <a:t> y la calle está </a:t>
                      </a:r>
                      <a:r>
                        <a:rPr lang="es-GB" sz="2400" b="1" dirty="0">
                          <a:solidFill>
                            <a:srgbClr val="203864"/>
                          </a:solidFill>
                        </a:rPr>
                        <a:t>igual</a:t>
                      </a:r>
                      <a:r>
                        <a:rPr lang="es-GB" sz="2400" dirty="0">
                          <a:solidFill>
                            <a:srgbClr val="203864"/>
                          </a:solidFill>
                        </a:rPr>
                        <a:t>.</a:t>
                      </a:r>
                    </a:p>
                  </a:txBody>
                  <a:tcPr anchor="ctr"/>
                </a:tc>
                <a:tc>
                  <a:txBody>
                    <a:bodyPr/>
                    <a:lstStyle/>
                    <a:p>
                      <a:endParaRPr lang="es-GB" sz="2400" dirty="0">
                        <a:solidFill>
                          <a:srgbClr val="203864"/>
                        </a:solidFill>
                      </a:endParaRPr>
                    </a:p>
                  </a:txBody>
                  <a:tcPr/>
                </a:tc>
                <a:extLst>
                  <a:ext uri="{0D108BD9-81ED-4DB2-BD59-A6C34878D82A}">
                    <a16:rowId xmlns:a16="http://schemas.microsoft.com/office/drawing/2014/main" val="2330219871"/>
                  </a:ext>
                </a:extLst>
              </a:tr>
              <a:tr h="607941">
                <a:tc>
                  <a:txBody>
                    <a:bodyPr/>
                    <a:lstStyle/>
                    <a:p>
                      <a:r>
                        <a:rPr lang="es-GB" sz="2400" dirty="0">
                          <a:solidFill>
                            <a:srgbClr val="203864"/>
                          </a:solidFill>
                        </a:rPr>
                        <a:t>5. No está </a:t>
                      </a:r>
                      <a:r>
                        <a:rPr lang="es-GB" sz="2400" b="1" dirty="0">
                          <a:solidFill>
                            <a:srgbClr val="203864"/>
                          </a:solidFill>
                        </a:rPr>
                        <a:t>lista</a:t>
                      </a:r>
                      <a:r>
                        <a:rPr lang="en-GB" sz="2400" b="0" dirty="0">
                          <a:solidFill>
                            <a:srgbClr val="203864"/>
                          </a:solidFill>
                        </a:rPr>
                        <a:t> para escribir</a:t>
                      </a:r>
                      <a:r>
                        <a:rPr lang="en-GB" sz="2400" b="0" baseline="0" dirty="0">
                          <a:solidFill>
                            <a:srgbClr val="203864"/>
                          </a:solidFill>
                        </a:rPr>
                        <a:t> una carta</a:t>
                      </a:r>
                      <a:r>
                        <a:rPr lang="es-GB" sz="2400" dirty="0">
                          <a:solidFill>
                            <a:srgbClr val="203864"/>
                          </a:solidFill>
                        </a:rPr>
                        <a:t>.</a:t>
                      </a:r>
                      <a:r>
                        <a:rPr lang="en-GB" sz="2400" dirty="0">
                          <a:solidFill>
                            <a:srgbClr val="203864"/>
                          </a:solidFill>
                        </a:rPr>
                        <a:t> </a:t>
                      </a:r>
                      <a:endParaRPr lang="es-GB" sz="2400" dirty="0">
                        <a:solidFill>
                          <a:srgbClr val="203864"/>
                        </a:solidFill>
                      </a:endParaRPr>
                    </a:p>
                  </a:txBody>
                  <a:tcPr anchor="ctr"/>
                </a:tc>
                <a:tc>
                  <a:txBody>
                    <a:bodyPr/>
                    <a:lstStyle/>
                    <a:p>
                      <a:endParaRPr lang="es-GB" sz="2400" dirty="0">
                        <a:solidFill>
                          <a:srgbClr val="203864"/>
                        </a:solidFill>
                      </a:endParaRPr>
                    </a:p>
                  </a:txBody>
                  <a:tcPr/>
                </a:tc>
                <a:extLst>
                  <a:ext uri="{0D108BD9-81ED-4DB2-BD59-A6C34878D82A}">
                    <a16:rowId xmlns:a16="http://schemas.microsoft.com/office/drawing/2014/main" val="3526490231"/>
                  </a:ext>
                </a:extLst>
              </a:tr>
              <a:tr h="607941">
                <a:tc>
                  <a:txBody>
                    <a:bodyPr/>
                    <a:lstStyle/>
                    <a:p>
                      <a:r>
                        <a:rPr lang="es-GB" sz="2400" dirty="0">
                          <a:solidFill>
                            <a:srgbClr val="203864"/>
                          </a:solidFill>
                        </a:rPr>
                        <a:t>6. La playa es </a:t>
                      </a:r>
                      <a:r>
                        <a:rPr lang="es-GB" sz="2400" b="1" dirty="0">
                          <a:solidFill>
                            <a:srgbClr val="203864"/>
                          </a:solidFill>
                        </a:rPr>
                        <a:t>preciosa</a:t>
                      </a:r>
                      <a:r>
                        <a:rPr lang="es-GB" sz="2400" dirty="0">
                          <a:solidFill>
                            <a:srgbClr val="203864"/>
                          </a:solidFill>
                        </a:rPr>
                        <a:t>, pero no está </a:t>
                      </a:r>
                      <a:r>
                        <a:rPr lang="es-GB" sz="2400" b="1" dirty="0">
                          <a:solidFill>
                            <a:srgbClr val="203864"/>
                          </a:solidFill>
                        </a:rPr>
                        <a:t>limpia</a:t>
                      </a:r>
                      <a:r>
                        <a:rPr lang="es-GB" sz="2400" dirty="0">
                          <a:solidFill>
                            <a:srgbClr val="203864"/>
                          </a:solidFill>
                        </a:rPr>
                        <a:t>.</a:t>
                      </a:r>
                      <a:r>
                        <a:rPr lang="en-GB" sz="2400" dirty="0">
                          <a:solidFill>
                            <a:srgbClr val="203864"/>
                          </a:solidFill>
                        </a:rPr>
                        <a:t> </a:t>
                      </a:r>
                      <a:endParaRPr lang="es-GB" sz="2400" dirty="0">
                        <a:solidFill>
                          <a:srgbClr val="203864"/>
                        </a:solidFill>
                      </a:endParaRPr>
                    </a:p>
                  </a:txBody>
                  <a:tcPr anchor="ctr"/>
                </a:tc>
                <a:tc>
                  <a:txBody>
                    <a:bodyPr/>
                    <a:lstStyle/>
                    <a:p>
                      <a:endParaRPr lang="es-GB" sz="2400" dirty="0">
                        <a:solidFill>
                          <a:srgbClr val="203864"/>
                        </a:solidFill>
                      </a:endParaRPr>
                    </a:p>
                  </a:txBody>
                  <a:tcPr/>
                </a:tc>
                <a:extLst>
                  <a:ext uri="{0D108BD9-81ED-4DB2-BD59-A6C34878D82A}">
                    <a16:rowId xmlns:a16="http://schemas.microsoft.com/office/drawing/2014/main" val="232994816"/>
                  </a:ext>
                </a:extLst>
              </a:tr>
            </a:tbl>
          </a:graphicData>
        </a:graphic>
      </p:graphicFrame>
      <p:sp>
        <p:nvSpPr>
          <p:cNvPr id="17" name="TextBox 5">
            <a:extLst>
              <a:ext uri="{FF2B5EF4-FFF2-40B4-BE49-F238E27FC236}">
                <a16:creationId xmlns:a16="http://schemas.microsoft.com/office/drawing/2014/main" id="{05E3C8A6-008B-A54B-B2E3-EBBAF2023B56}"/>
              </a:ext>
            </a:extLst>
          </p:cNvPr>
          <p:cNvSpPr txBox="1"/>
          <p:nvPr/>
        </p:nvSpPr>
        <p:spPr>
          <a:xfrm>
            <a:off x="471614" y="626398"/>
            <a:ext cx="96534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Write the meaning of the bold words.</a:t>
            </a:r>
          </a:p>
        </p:txBody>
      </p:sp>
      <p:sp>
        <p:nvSpPr>
          <p:cNvPr id="5" name="CuadroTexto 4">
            <a:extLst>
              <a:ext uri="{FF2B5EF4-FFF2-40B4-BE49-F238E27FC236}">
                <a16:creationId xmlns:a16="http://schemas.microsoft.com/office/drawing/2014/main" id="{6193B883-A2A0-2046-8FC8-BAEAB60FD9AC}"/>
              </a:ext>
            </a:extLst>
          </p:cNvPr>
          <p:cNvSpPr txBox="1"/>
          <p:nvPr/>
        </p:nvSpPr>
        <p:spPr>
          <a:xfrm>
            <a:off x="7109331" y="1893217"/>
            <a:ext cx="1140056"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mala =</a:t>
            </a:r>
          </a:p>
        </p:txBody>
      </p:sp>
      <p:sp>
        <p:nvSpPr>
          <p:cNvPr id="19" name="CuadroTexto 18">
            <a:extLst>
              <a:ext uri="{FF2B5EF4-FFF2-40B4-BE49-F238E27FC236}">
                <a16:creationId xmlns:a16="http://schemas.microsoft.com/office/drawing/2014/main" id="{D2D91EDC-8090-764F-A6E4-ACBDAC3C00FA}"/>
              </a:ext>
            </a:extLst>
          </p:cNvPr>
          <p:cNvSpPr txBox="1"/>
          <p:nvPr/>
        </p:nvSpPr>
        <p:spPr>
          <a:xfrm>
            <a:off x="7083531" y="2660993"/>
            <a:ext cx="1059906"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triste =</a:t>
            </a:r>
          </a:p>
        </p:txBody>
      </p:sp>
      <p:sp>
        <p:nvSpPr>
          <p:cNvPr id="20" name="CuadroTexto 19">
            <a:extLst>
              <a:ext uri="{FF2B5EF4-FFF2-40B4-BE49-F238E27FC236}">
                <a16:creationId xmlns:a16="http://schemas.microsoft.com/office/drawing/2014/main" id="{CEBCABA4-5839-2C4D-9DBD-CDEDD82B7181}"/>
              </a:ext>
            </a:extLst>
          </p:cNvPr>
          <p:cNvSpPr txBox="1"/>
          <p:nvPr/>
        </p:nvSpPr>
        <p:spPr>
          <a:xfrm>
            <a:off x="7094857" y="3052406"/>
            <a:ext cx="1276311"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quizás =</a:t>
            </a:r>
          </a:p>
        </p:txBody>
      </p:sp>
      <p:sp>
        <p:nvSpPr>
          <p:cNvPr id="21" name="CuadroTexto 20">
            <a:extLst>
              <a:ext uri="{FF2B5EF4-FFF2-40B4-BE49-F238E27FC236}">
                <a16:creationId xmlns:a16="http://schemas.microsoft.com/office/drawing/2014/main" id="{353033FC-2FB1-5043-A07E-492D8EA39EFF}"/>
              </a:ext>
            </a:extLst>
          </p:cNvPr>
          <p:cNvSpPr txBox="1"/>
          <p:nvPr/>
        </p:nvSpPr>
        <p:spPr>
          <a:xfrm>
            <a:off x="9820465" y="2715608"/>
            <a:ext cx="792205"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así =</a:t>
            </a:r>
          </a:p>
        </p:txBody>
      </p:sp>
      <p:sp>
        <p:nvSpPr>
          <p:cNvPr id="22" name="CuadroTexto 21">
            <a:extLst>
              <a:ext uri="{FF2B5EF4-FFF2-40B4-BE49-F238E27FC236}">
                <a16:creationId xmlns:a16="http://schemas.microsoft.com/office/drawing/2014/main" id="{D55800B6-2D3C-E149-975C-53C833BCAA72}"/>
              </a:ext>
            </a:extLst>
          </p:cNvPr>
          <p:cNvSpPr txBox="1"/>
          <p:nvPr/>
        </p:nvSpPr>
        <p:spPr>
          <a:xfrm>
            <a:off x="7037140" y="3546469"/>
            <a:ext cx="1258678"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según =</a:t>
            </a:r>
          </a:p>
        </p:txBody>
      </p:sp>
      <p:sp>
        <p:nvSpPr>
          <p:cNvPr id="23" name="CuadroTexto 22">
            <a:extLst>
              <a:ext uri="{FF2B5EF4-FFF2-40B4-BE49-F238E27FC236}">
                <a16:creationId xmlns:a16="http://schemas.microsoft.com/office/drawing/2014/main" id="{F0F45424-0F78-F143-871E-E06FD43A9A28}"/>
              </a:ext>
            </a:extLst>
          </p:cNvPr>
          <p:cNvSpPr txBox="1"/>
          <p:nvPr/>
        </p:nvSpPr>
        <p:spPr>
          <a:xfrm>
            <a:off x="7030909" y="3930125"/>
            <a:ext cx="1257075"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gente =</a:t>
            </a:r>
          </a:p>
        </p:txBody>
      </p:sp>
      <p:sp>
        <p:nvSpPr>
          <p:cNvPr id="24" name="CuadroTexto 23">
            <a:extLst>
              <a:ext uri="{FF2B5EF4-FFF2-40B4-BE49-F238E27FC236}">
                <a16:creationId xmlns:a16="http://schemas.microsoft.com/office/drawing/2014/main" id="{0796082C-0002-2347-8A8B-17C8B5AB4BD7}"/>
              </a:ext>
            </a:extLst>
          </p:cNvPr>
          <p:cNvSpPr txBox="1"/>
          <p:nvPr/>
        </p:nvSpPr>
        <p:spPr>
          <a:xfrm>
            <a:off x="7004984" y="4477152"/>
            <a:ext cx="1138453"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sucio =</a:t>
            </a:r>
          </a:p>
        </p:txBody>
      </p:sp>
      <p:sp>
        <p:nvSpPr>
          <p:cNvPr id="25" name="CuadroTexto 24">
            <a:extLst>
              <a:ext uri="{FF2B5EF4-FFF2-40B4-BE49-F238E27FC236}">
                <a16:creationId xmlns:a16="http://schemas.microsoft.com/office/drawing/2014/main" id="{2C1ADB34-F8A4-BF45-98D1-9B5AC48E2F8B}"/>
              </a:ext>
            </a:extLst>
          </p:cNvPr>
          <p:cNvSpPr txBox="1"/>
          <p:nvPr/>
        </p:nvSpPr>
        <p:spPr>
          <a:xfrm>
            <a:off x="9439446" y="4482099"/>
            <a:ext cx="1099981"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igual =</a:t>
            </a:r>
          </a:p>
        </p:txBody>
      </p:sp>
      <p:sp>
        <p:nvSpPr>
          <p:cNvPr id="26" name="CuadroTexto 25">
            <a:extLst>
              <a:ext uri="{FF2B5EF4-FFF2-40B4-BE49-F238E27FC236}">
                <a16:creationId xmlns:a16="http://schemas.microsoft.com/office/drawing/2014/main" id="{7EF4FC89-E93A-A744-9597-6DD054CF01B2}"/>
              </a:ext>
            </a:extLst>
          </p:cNvPr>
          <p:cNvSpPr txBox="1"/>
          <p:nvPr/>
        </p:nvSpPr>
        <p:spPr>
          <a:xfrm>
            <a:off x="7064724" y="5103058"/>
            <a:ext cx="944489"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lista =</a:t>
            </a:r>
          </a:p>
        </p:txBody>
      </p:sp>
      <p:sp>
        <p:nvSpPr>
          <p:cNvPr id="28" name="CuadroTexto 27">
            <a:extLst>
              <a:ext uri="{FF2B5EF4-FFF2-40B4-BE49-F238E27FC236}">
                <a16:creationId xmlns:a16="http://schemas.microsoft.com/office/drawing/2014/main" id="{D8817887-2EC8-0B47-AE19-98974B631263}"/>
              </a:ext>
            </a:extLst>
          </p:cNvPr>
          <p:cNvSpPr txBox="1"/>
          <p:nvPr/>
        </p:nvSpPr>
        <p:spPr>
          <a:xfrm>
            <a:off x="7004984" y="5681625"/>
            <a:ext cx="1619354"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preciosa =</a:t>
            </a:r>
          </a:p>
        </p:txBody>
      </p:sp>
      <p:sp>
        <p:nvSpPr>
          <p:cNvPr id="29" name="CuadroTexto 28">
            <a:extLst>
              <a:ext uri="{FF2B5EF4-FFF2-40B4-BE49-F238E27FC236}">
                <a16:creationId xmlns:a16="http://schemas.microsoft.com/office/drawing/2014/main" id="{3A757014-1F2C-1945-B601-3F78BD303890}"/>
              </a:ext>
            </a:extLst>
          </p:cNvPr>
          <p:cNvSpPr txBox="1"/>
          <p:nvPr/>
        </p:nvSpPr>
        <p:spPr>
          <a:xfrm>
            <a:off x="9860822" y="5690863"/>
            <a:ext cx="1252266"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limpia =</a:t>
            </a:r>
          </a:p>
        </p:txBody>
      </p:sp>
      <p:sp>
        <p:nvSpPr>
          <p:cNvPr id="30" name="CuadroTexto 29">
            <a:extLst>
              <a:ext uri="{FF2B5EF4-FFF2-40B4-BE49-F238E27FC236}">
                <a16:creationId xmlns:a16="http://schemas.microsoft.com/office/drawing/2014/main" id="{8CC638B5-C1FF-6E4C-A9BB-1A2462D92924}"/>
              </a:ext>
            </a:extLst>
          </p:cNvPr>
          <p:cNvSpPr txBox="1"/>
          <p:nvPr/>
        </p:nvSpPr>
        <p:spPr>
          <a:xfrm>
            <a:off x="8202597" y="1878478"/>
            <a:ext cx="114645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ill, sick</a:t>
            </a:r>
            <a:endPar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CuadroTexto 30">
            <a:extLst>
              <a:ext uri="{FF2B5EF4-FFF2-40B4-BE49-F238E27FC236}">
                <a16:creationId xmlns:a16="http://schemas.microsoft.com/office/drawing/2014/main" id="{A3C7E513-DCAB-3443-9280-1C2D9EF8C56F}"/>
              </a:ext>
            </a:extLst>
          </p:cNvPr>
          <p:cNvSpPr txBox="1"/>
          <p:nvPr/>
        </p:nvSpPr>
        <p:spPr>
          <a:xfrm>
            <a:off x="8095832" y="2653508"/>
            <a:ext cx="679994"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sad</a:t>
            </a:r>
          </a:p>
        </p:txBody>
      </p:sp>
      <p:sp>
        <p:nvSpPr>
          <p:cNvPr id="33" name="CuadroTexto 32">
            <a:extLst>
              <a:ext uri="{FF2B5EF4-FFF2-40B4-BE49-F238E27FC236}">
                <a16:creationId xmlns:a16="http://schemas.microsoft.com/office/drawing/2014/main" id="{26F4ED7B-3F07-E843-BD5D-430EA791DF4A}"/>
              </a:ext>
            </a:extLst>
          </p:cNvPr>
          <p:cNvSpPr txBox="1"/>
          <p:nvPr/>
        </p:nvSpPr>
        <p:spPr>
          <a:xfrm>
            <a:off x="8283027" y="3037667"/>
            <a:ext cx="1167307"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maybe</a:t>
            </a:r>
          </a:p>
        </p:txBody>
      </p:sp>
      <p:sp>
        <p:nvSpPr>
          <p:cNvPr id="34" name="CuadroTexto 33">
            <a:extLst>
              <a:ext uri="{FF2B5EF4-FFF2-40B4-BE49-F238E27FC236}">
                <a16:creationId xmlns:a16="http://schemas.microsoft.com/office/drawing/2014/main" id="{D6FC5988-873B-7340-8C58-6114E1CB427C}"/>
              </a:ext>
            </a:extLst>
          </p:cNvPr>
          <p:cNvSpPr txBox="1"/>
          <p:nvPr/>
        </p:nvSpPr>
        <p:spPr>
          <a:xfrm>
            <a:off x="10516973" y="2715607"/>
            <a:ext cx="1268296"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like that</a:t>
            </a:r>
            <a:endPar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6" name="CuadroTexto 35">
            <a:extLst>
              <a:ext uri="{FF2B5EF4-FFF2-40B4-BE49-F238E27FC236}">
                <a16:creationId xmlns:a16="http://schemas.microsoft.com/office/drawing/2014/main" id="{F304A025-992E-754F-83AB-87D1F060713C}"/>
              </a:ext>
            </a:extLst>
          </p:cNvPr>
          <p:cNvSpPr txBox="1"/>
          <p:nvPr/>
        </p:nvSpPr>
        <p:spPr>
          <a:xfrm>
            <a:off x="8143437" y="3533994"/>
            <a:ext cx="1981633"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according to</a:t>
            </a:r>
          </a:p>
        </p:txBody>
      </p:sp>
      <p:sp>
        <p:nvSpPr>
          <p:cNvPr id="37" name="CuadroTexto 36">
            <a:extLst>
              <a:ext uri="{FF2B5EF4-FFF2-40B4-BE49-F238E27FC236}">
                <a16:creationId xmlns:a16="http://schemas.microsoft.com/office/drawing/2014/main" id="{ABC6A1FA-0403-7148-99A4-94C4A365F30D}"/>
              </a:ext>
            </a:extLst>
          </p:cNvPr>
          <p:cNvSpPr txBox="1"/>
          <p:nvPr/>
        </p:nvSpPr>
        <p:spPr>
          <a:xfrm>
            <a:off x="8247113" y="3907676"/>
            <a:ext cx="1175322"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people</a:t>
            </a:r>
          </a:p>
        </p:txBody>
      </p:sp>
      <p:sp>
        <p:nvSpPr>
          <p:cNvPr id="38" name="CuadroTexto 37">
            <a:extLst>
              <a:ext uri="{FF2B5EF4-FFF2-40B4-BE49-F238E27FC236}">
                <a16:creationId xmlns:a16="http://schemas.microsoft.com/office/drawing/2014/main" id="{AF55F5B1-90B7-F047-963B-62807DF544AB}"/>
              </a:ext>
            </a:extLst>
          </p:cNvPr>
          <p:cNvSpPr txBox="1"/>
          <p:nvPr/>
        </p:nvSpPr>
        <p:spPr>
          <a:xfrm>
            <a:off x="8049693" y="4464677"/>
            <a:ext cx="776175"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dirty</a:t>
            </a:r>
          </a:p>
        </p:txBody>
      </p:sp>
      <p:sp>
        <p:nvSpPr>
          <p:cNvPr id="41" name="CuadroTexto 40">
            <a:extLst>
              <a:ext uri="{FF2B5EF4-FFF2-40B4-BE49-F238E27FC236}">
                <a16:creationId xmlns:a16="http://schemas.microsoft.com/office/drawing/2014/main" id="{33D94738-4C68-0E47-9A43-B9E499A276BA}"/>
              </a:ext>
            </a:extLst>
          </p:cNvPr>
          <p:cNvSpPr txBox="1"/>
          <p:nvPr/>
        </p:nvSpPr>
        <p:spPr>
          <a:xfrm>
            <a:off x="10419991" y="4472292"/>
            <a:ext cx="1462260"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same</a:t>
            </a:r>
          </a:p>
        </p:txBody>
      </p:sp>
      <p:sp>
        <p:nvSpPr>
          <p:cNvPr id="43" name="CuadroTexto 42">
            <a:extLst>
              <a:ext uri="{FF2B5EF4-FFF2-40B4-BE49-F238E27FC236}">
                <a16:creationId xmlns:a16="http://schemas.microsoft.com/office/drawing/2014/main" id="{0BF162A4-D5E0-D64E-B864-E90CC165110B}"/>
              </a:ext>
            </a:extLst>
          </p:cNvPr>
          <p:cNvSpPr txBox="1"/>
          <p:nvPr/>
        </p:nvSpPr>
        <p:spPr>
          <a:xfrm>
            <a:off x="7941142" y="5092358"/>
            <a:ext cx="989373"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ready</a:t>
            </a:r>
          </a:p>
        </p:txBody>
      </p:sp>
      <p:sp>
        <p:nvSpPr>
          <p:cNvPr id="50" name="CuadroTexto 49">
            <a:extLst>
              <a:ext uri="{FF2B5EF4-FFF2-40B4-BE49-F238E27FC236}">
                <a16:creationId xmlns:a16="http://schemas.microsoft.com/office/drawing/2014/main" id="{E3E83CEA-7190-D641-9063-F7DDF2E7203D}"/>
              </a:ext>
            </a:extLst>
          </p:cNvPr>
          <p:cNvSpPr txBox="1"/>
          <p:nvPr/>
        </p:nvSpPr>
        <p:spPr>
          <a:xfrm>
            <a:off x="8469094" y="5686572"/>
            <a:ext cx="1391728"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beautiful</a:t>
            </a:r>
          </a:p>
        </p:txBody>
      </p:sp>
      <p:sp>
        <p:nvSpPr>
          <p:cNvPr id="51" name="CuadroTexto 50">
            <a:extLst>
              <a:ext uri="{FF2B5EF4-FFF2-40B4-BE49-F238E27FC236}">
                <a16:creationId xmlns:a16="http://schemas.microsoft.com/office/drawing/2014/main" id="{A2596690-E9C2-7847-8B09-054AC50DD6D1}"/>
              </a:ext>
            </a:extLst>
          </p:cNvPr>
          <p:cNvSpPr txBox="1"/>
          <p:nvPr/>
        </p:nvSpPr>
        <p:spPr>
          <a:xfrm>
            <a:off x="10994801" y="5690862"/>
            <a:ext cx="970137"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clean</a:t>
            </a:r>
          </a:p>
        </p:txBody>
      </p:sp>
      <p:sp>
        <p:nvSpPr>
          <p:cNvPr id="3" name="Rectangle 2">
            <a:extLst>
              <a:ext uri="{FF2B5EF4-FFF2-40B4-BE49-F238E27FC236}">
                <a16:creationId xmlns:a16="http://schemas.microsoft.com/office/drawing/2014/main" id="{730A2617-6B31-4104-A647-D0B0D3F9AE0F}"/>
              </a:ext>
            </a:extLst>
          </p:cNvPr>
          <p:cNvSpPr/>
          <p:nvPr/>
        </p:nvSpPr>
        <p:spPr>
          <a:xfrm>
            <a:off x="5967841" y="6377659"/>
            <a:ext cx="369364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Amanda Izquierdo / Nick Avery</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648967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7" grpId="0"/>
      <p:bldP spid="38" grpId="0"/>
      <p:bldP spid="41" grpId="0"/>
      <p:bldP spid="43" grpId="0"/>
      <p:bldP spid="50" grpId="0"/>
      <p:bldP spid="5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498758" y="1424831"/>
            <a:ext cx="106454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 Hast du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diese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auf Deutsch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gehört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7" name="Action Button: Custom 16">
            <a:hlinkClick r:id="" action="ppaction://noaction" highlightClick="1">
              <a:snd r:embed="rId4" name="1.wav"/>
            </a:hlinkClick>
            <a:extLst>
              <a:ext uri="{FF2B5EF4-FFF2-40B4-BE49-F238E27FC236}">
                <a16:creationId xmlns:a16="http://schemas.microsoft.com/office/drawing/2014/main" id="{9535DEA7-EBD7-624E-9AE7-779A47B8D98F}"/>
              </a:ext>
            </a:extLst>
          </p:cNvPr>
          <p:cNvSpPr/>
          <p:nvPr/>
        </p:nvSpPr>
        <p:spPr>
          <a:xfrm>
            <a:off x="1629288" y="234330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8" name="Action Button: Custom 16">
            <a:hlinkClick r:id="" action="ppaction://noaction" highlightClick="1">
              <a:snd r:embed="rId5" name="2.wav"/>
            </a:hlinkClick>
            <a:extLst>
              <a:ext uri="{FF2B5EF4-FFF2-40B4-BE49-F238E27FC236}">
                <a16:creationId xmlns:a16="http://schemas.microsoft.com/office/drawing/2014/main" id="{41B1055E-7F99-0349-84F0-6AC2F52F9B7A}"/>
              </a:ext>
            </a:extLst>
          </p:cNvPr>
          <p:cNvSpPr/>
          <p:nvPr/>
        </p:nvSpPr>
        <p:spPr>
          <a:xfrm>
            <a:off x="1629288" y="281593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9" name="Action Button: Custom 16">
            <a:hlinkClick r:id="" action="ppaction://noaction" highlightClick="1">
              <a:snd r:embed="rId6" name="3.wav"/>
            </a:hlinkClick>
            <a:extLst>
              <a:ext uri="{FF2B5EF4-FFF2-40B4-BE49-F238E27FC236}">
                <a16:creationId xmlns:a16="http://schemas.microsoft.com/office/drawing/2014/main" id="{99F82ABA-EB0F-4242-9F74-24DC5DC6D369}"/>
              </a:ext>
            </a:extLst>
          </p:cNvPr>
          <p:cNvSpPr/>
          <p:nvPr/>
        </p:nvSpPr>
        <p:spPr>
          <a:xfrm>
            <a:off x="1627210" y="332662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0" name="Action Button: Custom 9">
            <a:hlinkClick r:id="" action="ppaction://noaction" highlightClick="1">
              <a:snd r:embed="rId7" name="4.wav"/>
            </a:hlinkClick>
            <a:extLst>
              <a:ext uri="{FF2B5EF4-FFF2-40B4-BE49-F238E27FC236}">
                <a16:creationId xmlns:a16="http://schemas.microsoft.com/office/drawing/2014/main" id="{94871108-BE10-7E44-84B9-2823762B272E}"/>
              </a:ext>
            </a:extLst>
          </p:cNvPr>
          <p:cNvSpPr/>
          <p:nvPr/>
        </p:nvSpPr>
        <p:spPr>
          <a:xfrm>
            <a:off x="1627210" y="380879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1" name="Action Button: Custom 16">
            <a:hlinkClick r:id="" action="ppaction://noaction" highlightClick="1">
              <a:snd r:embed="rId8" name="5.wav"/>
            </a:hlinkClick>
            <a:extLst>
              <a:ext uri="{FF2B5EF4-FFF2-40B4-BE49-F238E27FC236}">
                <a16:creationId xmlns:a16="http://schemas.microsoft.com/office/drawing/2014/main" id="{D9F2E140-021B-DB49-A9DF-E14CFDC848F0}"/>
              </a:ext>
            </a:extLst>
          </p:cNvPr>
          <p:cNvSpPr/>
          <p:nvPr/>
        </p:nvSpPr>
        <p:spPr>
          <a:xfrm>
            <a:off x="1627210" y="432633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 name="TextBox 1">
            <a:extLst>
              <a:ext uri="{FF2B5EF4-FFF2-40B4-BE49-F238E27FC236}">
                <a16:creationId xmlns:a16="http://schemas.microsoft.com/office/drawing/2014/main" id="{EF8EA5CD-E3A2-E144-BE3F-A5D5CE776369}"/>
              </a:ext>
            </a:extLst>
          </p:cNvPr>
          <p:cNvSpPr txBox="1"/>
          <p:nvPr/>
        </p:nvSpPr>
        <p:spPr>
          <a:xfrm>
            <a:off x="2182090" y="2291436"/>
            <a:ext cx="65915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first</a:t>
            </a:r>
          </a:p>
        </p:txBody>
      </p:sp>
      <p:sp>
        <p:nvSpPr>
          <p:cNvPr id="13" name="TextBox 12">
            <a:extLst>
              <a:ext uri="{FF2B5EF4-FFF2-40B4-BE49-F238E27FC236}">
                <a16:creationId xmlns:a16="http://schemas.microsoft.com/office/drawing/2014/main" id="{73B36FA6-9E17-724B-ADFE-7F80343A076F}"/>
              </a:ext>
            </a:extLst>
          </p:cNvPr>
          <p:cNvSpPr txBox="1"/>
          <p:nvPr/>
        </p:nvSpPr>
        <p:spPr>
          <a:xfrm>
            <a:off x="2182090" y="2789926"/>
            <a:ext cx="338265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receive / receiving</a:t>
            </a:r>
          </a:p>
        </p:txBody>
      </p:sp>
      <p:sp>
        <p:nvSpPr>
          <p:cNvPr id="14" name="TextBox 13">
            <a:extLst>
              <a:ext uri="{FF2B5EF4-FFF2-40B4-BE49-F238E27FC236}">
                <a16:creationId xmlns:a16="http://schemas.microsoft.com/office/drawing/2014/main" id="{D32A6183-54CB-FF4D-BB14-8D66CB017F6C}"/>
              </a:ext>
            </a:extLst>
          </p:cNvPr>
          <p:cNvSpPr txBox="1"/>
          <p:nvPr/>
        </p:nvSpPr>
        <p:spPr>
          <a:xfrm>
            <a:off x="2182090" y="3288416"/>
            <a:ext cx="8643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goal</a:t>
            </a:r>
          </a:p>
        </p:txBody>
      </p:sp>
      <p:sp>
        <p:nvSpPr>
          <p:cNvPr id="15" name="TextBox 14">
            <a:extLst>
              <a:ext uri="{FF2B5EF4-FFF2-40B4-BE49-F238E27FC236}">
                <a16:creationId xmlns:a16="http://schemas.microsoft.com/office/drawing/2014/main" id="{B475179B-EFA6-3649-97AA-F27A5A2659C2}"/>
              </a:ext>
            </a:extLst>
          </p:cNvPr>
          <p:cNvSpPr txBox="1"/>
          <p:nvPr/>
        </p:nvSpPr>
        <p:spPr>
          <a:xfrm>
            <a:off x="2204646" y="3775959"/>
            <a:ext cx="232948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mix / mixing</a:t>
            </a:r>
          </a:p>
        </p:txBody>
      </p:sp>
      <p:sp>
        <p:nvSpPr>
          <p:cNvPr id="16" name="TextBox 15">
            <a:extLst>
              <a:ext uri="{FF2B5EF4-FFF2-40B4-BE49-F238E27FC236}">
                <a16:creationId xmlns:a16="http://schemas.microsoft.com/office/drawing/2014/main" id="{9A047DF8-48B9-894F-9CD8-C5DFE9055FB6}"/>
              </a:ext>
            </a:extLst>
          </p:cNvPr>
          <p:cNvSpPr txBox="1"/>
          <p:nvPr/>
        </p:nvSpPr>
        <p:spPr>
          <a:xfrm>
            <a:off x="2204646" y="4293497"/>
            <a:ext cx="169469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the end</a:t>
            </a:r>
          </a:p>
        </p:txBody>
      </p:sp>
      <p:pic>
        <p:nvPicPr>
          <p:cNvPr id="17" name="Picture 16" descr="green checkmark">
            <a:extLst>
              <a:ext uri="{FF2B5EF4-FFF2-40B4-BE49-F238E27FC236}">
                <a16:creationId xmlns:a16="http://schemas.microsoft.com/office/drawing/2014/main" id="{BBC891A0-9AAE-9248-A038-EA7967DA911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63472" y="2883190"/>
            <a:ext cx="282522" cy="294294"/>
          </a:xfrm>
          <a:prstGeom prst="rect">
            <a:avLst/>
          </a:prstGeom>
        </p:spPr>
      </p:pic>
      <p:pic>
        <p:nvPicPr>
          <p:cNvPr id="18" name="Picture 17" descr="green checkmark">
            <a:extLst>
              <a:ext uri="{FF2B5EF4-FFF2-40B4-BE49-F238E27FC236}">
                <a16:creationId xmlns:a16="http://schemas.microsoft.com/office/drawing/2014/main" id="{0E9D2A61-F601-B544-BBF6-F1CA51A63D4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63472" y="3400485"/>
            <a:ext cx="282522" cy="294294"/>
          </a:xfrm>
          <a:prstGeom prst="rect">
            <a:avLst/>
          </a:prstGeom>
        </p:spPr>
      </p:pic>
      <p:sp>
        <p:nvSpPr>
          <p:cNvPr id="20" name="TextBox 19">
            <a:extLst>
              <a:ext uri="{FF2B5EF4-FFF2-40B4-BE49-F238E27FC236}">
                <a16:creationId xmlns:a16="http://schemas.microsoft.com/office/drawing/2014/main" id="{C62B5268-2826-A14E-9AB9-B012505700EF}"/>
              </a:ext>
            </a:extLst>
          </p:cNvPr>
          <p:cNvSpPr txBox="1"/>
          <p:nvPr/>
        </p:nvSpPr>
        <p:spPr>
          <a:xfrm>
            <a:off x="5788969" y="2111087"/>
            <a:ext cx="47160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entury Gothic" panose="020F0302020204030204"/>
                <a:ea typeface="+mn-ea"/>
                <a:cs typeface="+mn-cs"/>
              </a:rPr>
              <a:t>x</a:t>
            </a:r>
          </a:p>
        </p:txBody>
      </p:sp>
      <p:sp>
        <p:nvSpPr>
          <p:cNvPr id="21" name="TextBox 20">
            <a:extLst>
              <a:ext uri="{FF2B5EF4-FFF2-40B4-BE49-F238E27FC236}">
                <a16:creationId xmlns:a16="http://schemas.microsoft.com/office/drawing/2014/main" id="{2338790F-3AA4-4547-85E2-A6DA0E00B07F}"/>
              </a:ext>
            </a:extLst>
          </p:cNvPr>
          <p:cNvSpPr txBox="1"/>
          <p:nvPr/>
        </p:nvSpPr>
        <p:spPr>
          <a:xfrm>
            <a:off x="5788969" y="3585611"/>
            <a:ext cx="47160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entury Gothic" panose="020F0302020204030204"/>
                <a:ea typeface="+mn-ea"/>
                <a:cs typeface="+mn-cs"/>
              </a:rPr>
              <a:t>x</a:t>
            </a:r>
          </a:p>
        </p:txBody>
      </p:sp>
      <p:sp>
        <p:nvSpPr>
          <p:cNvPr id="22" name="TextBox 21">
            <a:extLst>
              <a:ext uri="{FF2B5EF4-FFF2-40B4-BE49-F238E27FC236}">
                <a16:creationId xmlns:a16="http://schemas.microsoft.com/office/drawing/2014/main" id="{E8A8249F-7E3B-FB48-91F5-6989B7EB1073}"/>
              </a:ext>
            </a:extLst>
          </p:cNvPr>
          <p:cNvSpPr txBox="1"/>
          <p:nvPr/>
        </p:nvSpPr>
        <p:spPr>
          <a:xfrm>
            <a:off x="5788969" y="4072631"/>
            <a:ext cx="47160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entury Gothic" panose="020F0302020204030204"/>
                <a:ea typeface="+mn-ea"/>
                <a:cs typeface="+mn-cs"/>
              </a:rPr>
              <a:t>x</a:t>
            </a:r>
          </a:p>
        </p:txBody>
      </p:sp>
      <p:pic>
        <p:nvPicPr>
          <p:cNvPr id="23" name="Picture 22">
            <a:extLst>
              <a:ext uri="{FF2B5EF4-FFF2-40B4-BE49-F238E27FC236}">
                <a16:creationId xmlns:a16="http://schemas.microsoft.com/office/drawing/2014/main" id="{46B5A4D1-8C4F-A04D-95FD-3442DDC8E3B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156793" y="2122238"/>
            <a:ext cx="2325855" cy="2402092"/>
          </a:xfrm>
          <a:prstGeom prst="rect">
            <a:avLst/>
          </a:prstGeom>
        </p:spPr>
      </p:pic>
      <p:sp>
        <p:nvSpPr>
          <p:cNvPr id="24" name="TextBox 23">
            <a:extLst>
              <a:ext uri="{FF2B5EF4-FFF2-40B4-BE49-F238E27FC236}">
                <a16:creationId xmlns:a16="http://schemas.microsoft.com/office/drawing/2014/main" id="{7EA0B655-9FDF-6447-8BBA-D2C13977E67C}"/>
              </a:ext>
            </a:extLst>
          </p:cNvPr>
          <p:cNvSpPr txBox="1"/>
          <p:nvPr/>
        </p:nvSpPr>
        <p:spPr>
          <a:xfrm>
            <a:off x="6982504" y="2291436"/>
            <a:ext cx="102143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zuerst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14AF7374-CBAC-664A-A1E2-A0C7DEDF94DB}"/>
              </a:ext>
            </a:extLst>
          </p:cNvPr>
          <p:cNvSpPr txBox="1"/>
          <p:nvPr/>
        </p:nvSpPr>
        <p:spPr>
          <a:xfrm>
            <a:off x="6979169" y="2783101"/>
            <a:ext cx="142859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erhalten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42279777-78D8-0644-A371-ADB7101B7024}"/>
              </a:ext>
            </a:extLst>
          </p:cNvPr>
          <p:cNvSpPr txBox="1"/>
          <p:nvPr/>
        </p:nvSpPr>
        <p:spPr>
          <a:xfrm>
            <a:off x="6979169" y="3274766"/>
            <a:ext cx="128112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Ziel</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4B6BBBCA-DA5C-7547-8BDD-3A090BC6F5CE}"/>
              </a:ext>
            </a:extLst>
          </p:cNvPr>
          <p:cNvSpPr txBox="1"/>
          <p:nvPr/>
        </p:nvSpPr>
        <p:spPr>
          <a:xfrm>
            <a:off x="6990797" y="3775959"/>
            <a:ext cx="142859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mischen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55A2BE12-39DC-7D40-AD4A-2578CA1868AD}"/>
              </a:ext>
            </a:extLst>
          </p:cNvPr>
          <p:cNvSpPr txBox="1"/>
          <p:nvPr/>
        </p:nvSpPr>
        <p:spPr>
          <a:xfrm>
            <a:off x="6990797" y="4293497"/>
            <a:ext cx="16914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schließlich</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683E452E-44F7-46E7-A9E2-0F5D88B89A67}"/>
              </a:ext>
            </a:extLst>
          </p:cNvPr>
          <p:cNvSpPr txBox="1"/>
          <p:nvPr/>
        </p:nvSpPr>
        <p:spPr>
          <a:xfrm>
            <a:off x="6807200" y="6400800"/>
            <a:ext cx="2679700"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Rachel Hawkes</a:t>
            </a:r>
          </a:p>
        </p:txBody>
      </p:sp>
    </p:spTree>
    <p:extLst>
      <p:ext uri="{BB962C8B-B14F-4D97-AF65-F5344CB8AC3E}">
        <p14:creationId xmlns:p14="http://schemas.microsoft.com/office/powerpoint/2010/main" val="2327570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4" grpId="0"/>
      <p:bldP spid="15" grpId="0"/>
      <p:bldP spid="16" grpId="0"/>
      <p:bldP spid="20" grpId="0"/>
      <p:bldP spid="21" grpId="0"/>
      <p:bldP spid="22" grpId="0"/>
      <p:bldP spid="24" grpId="0"/>
      <p:bldP spid="25" grpId="0"/>
      <p:bldP spid="26" grpId="0"/>
      <p:bldP spid="27" grpId="0"/>
      <p:bldP spid="2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 name="Table 41"/>
          <p:cNvGraphicFramePr>
            <a:graphicFrameLocks noGrp="1"/>
          </p:cNvGraphicFramePr>
          <p:nvPr/>
        </p:nvGraphicFramePr>
        <p:xfrm>
          <a:off x="264139" y="2409987"/>
          <a:ext cx="11763264" cy="3493728"/>
        </p:xfrm>
        <a:graphic>
          <a:graphicData uri="http://schemas.openxmlformats.org/drawingml/2006/table">
            <a:tbl>
              <a:tblPr firstRow="1" bandRow="1">
                <a:tableStyleId>{5940675A-B579-460E-94D1-54222C63F5DA}</a:tableStyleId>
              </a:tblPr>
              <a:tblGrid>
                <a:gridCol w="1868704">
                  <a:extLst>
                    <a:ext uri="{9D8B030D-6E8A-4147-A177-3AD203B41FA5}">
                      <a16:colId xmlns:a16="http://schemas.microsoft.com/office/drawing/2014/main" val="1209762548"/>
                    </a:ext>
                  </a:extLst>
                </a:gridCol>
                <a:gridCol w="2120900">
                  <a:extLst>
                    <a:ext uri="{9D8B030D-6E8A-4147-A177-3AD203B41FA5}">
                      <a16:colId xmlns:a16="http://schemas.microsoft.com/office/drawing/2014/main" val="3621663382"/>
                    </a:ext>
                  </a:extLst>
                </a:gridCol>
                <a:gridCol w="1892028">
                  <a:extLst>
                    <a:ext uri="{9D8B030D-6E8A-4147-A177-3AD203B41FA5}">
                      <a16:colId xmlns:a16="http://schemas.microsoft.com/office/drawing/2014/main" val="1683103535"/>
                    </a:ext>
                  </a:extLst>
                </a:gridCol>
                <a:gridCol w="1960544">
                  <a:extLst>
                    <a:ext uri="{9D8B030D-6E8A-4147-A177-3AD203B41FA5}">
                      <a16:colId xmlns:a16="http://schemas.microsoft.com/office/drawing/2014/main" val="1221148315"/>
                    </a:ext>
                  </a:extLst>
                </a:gridCol>
                <a:gridCol w="1821456">
                  <a:extLst>
                    <a:ext uri="{9D8B030D-6E8A-4147-A177-3AD203B41FA5}">
                      <a16:colId xmlns:a16="http://schemas.microsoft.com/office/drawing/2014/main" val="578866118"/>
                    </a:ext>
                  </a:extLst>
                </a:gridCol>
                <a:gridCol w="2099632">
                  <a:extLst>
                    <a:ext uri="{9D8B030D-6E8A-4147-A177-3AD203B41FA5}">
                      <a16:colId xmlns:a16="http://schemas.microsoft.com/office/drawing/2014/main" val="4196938053"/>
                    </a:ext>
                  </a:extLst>
                </a:gridCol>
              </a:tblGrid>
              <a:tr h="1746864">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547018523"/>
                  </a:ext>
                </a:extLst>
              </a:tr>
              <a:tr h="1746864">
                <a:tc>
                  <a:txBody>
                    <a:bodyPr/>
                    <a:lstStyle/>
                    <a:p>
                      <a:endParaRPr lang="en-GB"/>
                    </a:p>
                  </a:txBody>
                  <a:tcPr/>
                </a:tc>
                <a:tc>
                  <a:txBody>
                    <a:bodyPr/>
                    <a:lstStyle/>
                    <a:p>
                      <a:endParaRPr lang="en-GB" dirty="0"/>
                    </a:p>
                  </a:txBody>
                  <a:tcPr/>
                </a:tc>
                <a:tc>
                  <a:txBody>
                    <a:bodyPr/>
                    <a:lstStyle/>
                    <a:p>
                      <a:endParaRPr lang="en-GB"/>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075534509"/>
                  </a:ext>
                </a:extLst>
              </a:tr>
            </a:tbl>
          </a:graphicData>
        </a:graphic>
      </p:graphicFrame>
      <p:graphicFrame>
        <p:nvGraphicFramePr>
          <p:cNvPr id="44" name="Table 43"/>
          <p:cNvGraphicFramePr>
            <a:graphicFrameLocks noGrp="1"/>
          </p:cNvGraphicFramePr>
          <p:nvPr/>
        </p:nvGraphicFramePr>
        <p:xfrm>
          <a:off x="361019" y="1228482"/>
          <a:ext cx="7920828" cy="741680"/>
        </p:xfrm>
        <a:graphic>
          <a:graphicData uri="http://schemas.openxmlformats.org/drawingml/2006/table">
            <a:tbl>
              <a:tblPr firstRow="1" bandRow="1">
                <a:tableStyleId>{8A107856-5554-42FB-B03E-39F5DBC370BA}</a:tableStyleId>
              </a:tblPr>
              <a:tblGrid>
                <a:gridCol w="660069">
                  <a:extLst>
                    <a:ext uri="{9D8B030D-6E8A-4147-A177-3AD203B41FA5}">
                      <a16:colId xmlns:a16="http://schemas.microsoft.com/office/drawing/2014/main" val="3905892975"/>
                    </a:ext>
                  </a:extLst>
                </a:gridCol>
                <a:gridCol w="660069">
                  <a:extLst>
                    <a:ext uri="{9D8B030D-6E8A-4147-A177-3AD203B41FA5}">
                      <a16:colId xmlns:a16="http://schemas.microsoft.com/office/drawing/2014/main" val="2635420475"/>
                    </a:ext>
                  </a:extLst>
                </a:gridCol>
                <a:gridCol w="660069">
                  <a:extLst>
                    <a:ext uri="{9D8B030D-6E8A-4147-A177-3AD203B41FA5}">
                      <a16:colId xmlns:a16="http://schemas.microsoft.com/office/drawing/2014/main" val="227784924"/>
                    </a:ext>
                  </a:extLst>
                </a:gridCol>
                <a:gridCol w="660069">
                  <a:extLst>
                    <a:ext uri="{9D8B030D-6E8A-4147-A177-3AD203B41FA5}">
                      <a16:colId xmlns:a16="http://schemas.microsoft.com/office/drawing/2014/main" val="4143523289"/>
                    </a:ext>
                  </a:extLst>
                </a:gridCol>
                <a:gridCol w="660069">
                  <a:extLst>
                    <a:ext uri="{9D8B030D-6E8A-4147-A177-3AD203B41FA5}">
                      <a16:colId xmlns:a16="http://schemas.microsoft.com/office/drawing/2014/main" val="3767196912"/>
                    </a:ext>
                  </a:extLst>
                </a:gridCol>
                <a:gridCol w="660069">
                  <a:extLst>
                    <a:ext uri="{9D8B030D-6E8A-4147-A177-3AD203B41FA5}">
                      <a16:colId xmlns:a16="http://schemas.microsoft.com/office/drawing/2014/main" val="3959647626"/>
                    </a:ext>
                  </a:extLst>
                </a:gridCol>
                <a:gridCol w="660069">
                  <a:extLst>
                    <a:ext uri="{9D8B030D-6E8A-4147-A177-3AD203B41FA5}">
                      <a16:colId xmlns:a16="http://schemas.microsoft.com/office/drawing/2014/main" val="1690770967"/>
                    </a:ext>
                  </a:extLst>
                </a:gridCol>
                <a:gridCol w="660069">
                  <a:extLst>
                    <a:ext uri="{9D8B030D-6E8A-4147-A177-3AD203B41FA5}">
                      <a16:colId xmlns:a16="http://schemas.microsoft.com/office/drawing/2014/main" val="3124010768"/>
                    </a:ext>
                  </a:extLst>
                </a:gridCol>
                <a:gridCol w="660069">
                  <a:extLst>
                    <a:ext uri="{9D8B030D-6E8A-4147-A177-3AD203B41FA5}">
                      <a16:colId xmlns:a16="http://schemas.microsoft.com/office/drawing/2014/main" val="1415686900"/>
                    </a:ext>
                  </a:extLst>
                </a:gridCol>
                <a:gridCol w="660069">
                  <a:extLst>
                    <a:ext uri="{9D8B030D-6E8A-4147-A177-3AD203B41FA5}">
                      <a16:colId xmlns:a16="http://schemas.microsoft.com/office/drawing/2014/main" val="1766152659"/>
                    </a:ext>
                  </a:extLst>
                </a:gridCol>
                <a:gridCol w="660069">
                  <a:extLst>
                    <a:ext uri="{9D8B030D-6E8A-4147-A177-3AD203B41FA5}">
                      <a16:colId xmlns:a16="http://schemas.microsoft.com/office/drawing/2014/main" val="1195669314"/>
                    </a:ext>
                  </a:extLst>
                </a:gridCol>
                <a:gridCol w="660069">
                  <a:extLst>
                    <a:ext uri="{9D8B030D-6E8A-4147-A177-3AD203B41FA5}">
                      <a16:colId xmlns:a16="http://schemas.microsoft.com/office/drawing/2014/main" val="2261923046"/>
                    </a:ext>
                  </a:extLst>
                </a:gridCol>
              </a:tblGrid>
              <a:tr h="370840">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78679556"/>
                  </a:ext>
                </a:extLst>
              </a:tr>
              <a:tr h="37084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340537903"/>
                  </a:ext>
                </a:extLst>
              </a:tr>
            </a:tbl>
          </a:graphicData>
        </a:graphic>
      </p:graphicFrame>
      <p:sp>
        <p:nvSpPr>
          <p:cNvPr id="4" name="Rounded Rectangle 11">
            <a:extLst>
              <a:ext uri="{FF2B5EF4-FFF2-40B4-BE49-F238E27FC236}">
                <a16:creationId xmlns:a16="http://schemas.microsoft.com/office/drawing/2014/main" id="{A316DD52-7894-4A75-969C-CA0645DA2978}"/>
              </a:ext>
            </a:extLst>
          </p:cNvPr>
          <p:cNvSpPr/>
          <p:nvPr/>
        </p:nvSpPr>
        <p:spPr>
          <a:xfrm>
            <a:off x="10414184" y="258166"/>
            <a:ext cx="1513960"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645870F6-12BD-4248-9DBE-4BA0D8C7552E}"/>
              </a:ext>
            </a:extLst>
          </p:cNvPr>
          <p:cNvSpPr txBox="1"/>
          <p:nvPr/>
        </p:nvSpPr>
        <p:spPr>
          <a:xfrm>
            <a:off x="261355" y="363626"/>
            <a:ext cx="88957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Escucha. Identifica la imagen correcta y escribe su letra.</a:t>
            </a:r>
          </a:p>
        </p:txBody>
      </p:sp>
      <p:grpSp>
        <p:nvGrpSpPr>
          <p:cNvPr id="11" name="Group 10"/>
          <p:cNvGrpSpPr/>
          <p:nvPr/>
        </p:nvGrpSpPr>
        <p:grpSpPr>
          <a:xfrm>
            <a:off x="5275680" y="4219050"/>
            <a:ext cx="795138" cy="1066096"/>
            <a:chOff x="1473868" y="1671851"/>
            <a:chExt cx="1678405" cy="2557391"/>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9058" t="9548" r="10038" b="9548"/>
            <a:stretch/>
          </p:blipFill>
          <p:spPr>
            <a:xfrm>
              <a:off x="1503947" y="2580916"/>
              <a:ext cx="1648326" cy="1648326"/>
            </a:xfrm>
            <a:prstGeom prst="rect">
              <a:avLst/>
            </a:prstGeom>
          </p:spPr>
        </p:pic>
        <p:sp>
          <p:nvSpPr>
            <p:cNvPr id="6" name="Oval Callout 5"/>
            <p:cNvSpPr/>
            <p:nvPr/>
          </p:nvSpPr>
          <p:spPr>
            <a:xfrm>
              <a:off x="2328110" y="1671851"/>
              <a:ext cx="691816" cy="461665"/>
            </a:xfrm>
            <a:prstGeom prst="wedgeEllipseCallou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9058" t="9548" r="48512" b="60728"/>
            <a:stretch/>
          </p:blipFill>
          <p:spPr>
            <a:xfrm flipH="1">
              <a:off x="1473868" y="1996318"/>
              <a:ext cx="854242" cy="605589"/>
            </a:xfrm>
            <a:prstGeom prst="rect">
              <a:avLst/>
            </a:prstGeom>
          </p:spPr>
        </p:pic>
        <p:sp>
          <p:nvSpPr>
            <p:cNvPr id="10" name="Oval Callout 9"/>
            <p:cNvSpPr/>
            <p:nvPr/>
          </p:nvSpPr>
          <p:spPr>
            <a:xfrm>
              <a:off x="2358189" y="2234628"/>
              <a:ext cx="691816" cy="461665"/>
            </a:xfrm>
            <a:prstGeom prst="wedgeEllipseCallou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51619" y="4396771"/>
            <a:ext cx="1138259" cy="913653"/>
          </a:xfrm>
          <a:prstGeom prst="rect">
            <a:avLst/>
          </a:prstGeom>
        </p:spPr>
      </p:pic>
      <p:sp>
        <p:nvSpPr>
          <p:cNvPr id="18" name="TextBox 17"/>
          <p:cNvSpPr txBox="1"/>
          <p:nvPr/>
        </p:nvSpPr>
        <p:spPr>
          <a:xfrm>
            <a:off x="216071" y="5209935"/>
            <a:ext cx="199276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go on a short trip]</a:t>
            </a:r>
          </a:p>
        </p:txBody>
      </p:sp>
      <p:grpSp>
        <p:nvGrpSpPr>
          <p:cNvPr id="20" name="Group 19"/>
          <p:cNvGrpSpPr/>
          <p:nvPr/>
        </p:nvGrpSpPr>
        <p:grpSpPr>
          <a:xfrm>
            <a:off x="6162988" y="2821480"/>
            <a:ext cx="2002567" cy="767745"/>
            <a:chOff x="2647869" y="4003009"/>
            <a:chExt cx="3149567" cy="957231"/>
          </a:xfrm>
        </p:grpSpPr>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656677" y="4003009"/>
              <a:ext cx="1048729" cy="867470"/>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47869" y="4083946"/>
              <a:ext cx="1374538" cy="705596"/>
            </a:xfrm>
            <a:prstGeom prst="rect">
              <a:avLst/>
            </a:prstGeom>
          </p:spPr>
        </p:pic>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35912" y="4083946"/>
              <a:ext cx="1261524" cy="876294"/>
            </a:xfrm>
            <a:prstGeom prst="rect">
              <a:avLst/>
            </a:prstGeom>
          </p:spPr>
        </p:pic>
      </p:grpSp>
      <p:grpSp>
        <p:nvGrpSpPr>
          <p:cNvPr id="35" name="Group 34"/>
          <p:cNvGrpSpPr/>
          <p:nvPr/>
        </p:nvGrpSpPr>
        <p:grpSpPr>
          <a:xfrm>
            <a:off x="2818829" y="2468785"/>
            <a:ext cx="1211046" cy="898978"/>
            <a:chOff x="9998032" y="860658"/>
            <a:chExt cx="2026266" cy="1662736"/>
          </a:xfrm>
        </p:grpSpPr>
        <p:pic>
          <p:nvPicPr>
            <p:cNvPr id="29" name="Picture 2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97774" y="860658"/>
              <a:ext cx="1026524" cy="841750"/>
            </a:xfrm>
            <a:prstGeom prst="rect">
              <a:avLst/>
            </a:prstGeom>
          </p:spPr>
        </p:pic>
        <p:pic>
          <p:nvPicPr>
            <p:cNvPr id="33" name="Picture 3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662585" y="1585493"/>
              <a:ext cx="941038" cy="937901"/>
            </a:xfrm>
            <a:prstGeom prst="rect">
              <a:avLst/>
            </a:prstGeom>
          </p:spPr>
        </p:pic>
        <p:pic>
          <p:nvPicPr>
            <p:cNvPr id="34" name="Picture 3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9998032" y="983662"/>
              <a:ext cx="987597" cy="841750"/>
            </a:xfrm>
            <a:prstGeom prst="rect">
              <a:avLst/>
            </a:prstGeom>
          </p:spPr>
        </p:pic>
      </p:grpSp>
      <p:pic>
        <p:nvPicPr>
          <p:cNvPr id="36" name="Picture 3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524269" y="4382202"/>
            <a:ext cx="927677" cy="924585"/>
          </a:xfrm>
          <a:prstGeom prst="rect">
            <a:avLst/>
          </a:prstGeom>
        </p:spPr>
      </p:pic>
      <p:pic>
        <p:nvPicPr>
          <p:cNvPr id="14" name="Picture 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21855" y="2533019"/>
            <a:ext cx="900807" cy="1013409"/>
          </a:xfrm>
          <a:prstGeom prst="rect">
            <a:avLst/>
          </a:prstGeom>
        </p:spPr>
      </p:pic>
      <p:pic>
        <p:nvPicPr>
          <p:cNvPr id="38" name="Picture 3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378192" y="2458989"/>
            <a:ext cx="706216" cy="908774"/>
          </a:xfrm>
          <a:prstGeom prst="rect">
            <a:avLst/>
          </a:prstGeom>
        </p:spPr>
      </p:pic>
      <p:pic>
        <p:nvPicPr>
          <p:cNvPr id="39" name="Picture 3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328964" y="2457353"/>
            <a:ext cx="652677" cy="839879"/>
          </a:xfrm>
          <a:prstGeom prst="rect">
            <a:avLst/>
          </a:prstGeom>
        </p:spPr>
      </p:pic>
      <p:sp>
        <p:nvSpPr>
          <p:cNvPr id="40" name="Right Arrow 39"/>
          <p:cNvSpPr/>
          <p:nvPr/>
        </p:nvSpPr>
        <p:spPr>
          <a:xfrm>
            <a:off x="11070185" y="2582849"/>
            <a:ext cx="213017" cy="2119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3" name="Action Button: Custom 16">
            <a:hlinkClick r:id="" action="ppaction://noaction" highlightClick="1">
              <a:snd r:embed="rId16" name="1)_hacer un cambio genial.wav"/>
            </a:hlinkClick>
            <a:extLst>
              <a:ext uri="{FF2B5EF4-FFF2-40B4-BE49-F238E27FC236}">
                <a16:creationId xmlns:a16="http://schemas.microsoft.com/office/drawing/2014/main" id="{30030AF8-564D-734B-84B9-DB4C7A3A6A53}"/>
              </a:ext>
            </a:extLst>
          </p:cNvPr>
          <p:cNvSpPr/>
          <p:nvPr/>
        </p:nvSpPr>
        <p:spPr>
          <a:xfrm>
            <a:off x="525915" y="1090918"/>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45" name="Action Button: Custom 16">
            <a:hlinkClick r:id="" action="ppaction://noaction" highlightClick="1">
              <a:snd r:embed="rId17" name="cenar solo.wav"/>
            </a:hlinkClick>
            <a:extLst>
              <a:ext uri="{FF2B5EF4-FFF2-40B4-BE49-F238E27FC236}">
                <a16:creationId xmlns:a16="http://schemas.microsoft.com/office/drawing/2014/main" id="{30030AF8-564D-734B-84B9-DB4C7A3A6A53}"/>
              </a:ext>
            </a:extLst>
          </p:cNvPr>
          <p:cNvSpPr/>
          <p:nvPr/>
        </p:nvSpPr>
        <p:spPr>
          <a:xfrm>
            <a:off x="1167370" y="1087589"/>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6" name="Action Button: Custom 16">
            <a:hlinkClick r:id="" action="ppaction://noaction" highlightClick="1">
              <a:snd r:embed="rId18" name="el pelo largo.wav"/>
            </a:hlinkClick>
            <a:extLst>
              <a:ext uri="{FF2B5EF4-FFF2-40B4-BE49-F238E27FC236}">
                <a16:creationId xmlns:a16="http://schemas.microsoft.com/office/drawing/2014/main" id="{30030AF8-564D-734B-84B9-DB4C7A3A6A53}"/>
              </a:ext>
            </a:extLst>
          </p:cNvPr>
          <p:cNvSpPr/>
          <p:nvPr/>
        </p:nvSpPr>
        <p:spPr>
          <a:xfrm>
            <a:off x="1802917" y="1084678"/>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7" name="Action Button: Custom 16">
            <a:hlinkClick r:id="" action="ppaction://noaction" highlightClick="1">
              <a:snd r:embed="rId19" name="hacer un viaje corto.wav"/>
            </a:hlinkClick>
            <a:extLst>
              <a:ext uri="{FF2B5EF4-FFF2-40B4-BE49-F238E27FC236}">
                <a16:creationId xmlns:a16="http://schemas.microsoft.com/office/drawing/2014/main" id="{30030AF8-564D-734B-84B9-DB4C7A3A6A53}"/>
              </a:ext>
            </a:extLst>
          </p:cNvPr>
          <p:cNvSpPr/>
          <p:nvPr/>
        </p:nvSpPr>
        <p:spPr>
          <a:xfrm>
            <a:off x="2497321" y="1085347"/>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8" name="Action Button: Custom 16">
            <a:hlinkClick r:id="" action="ppaction://noaction" highlightClick="1">
              <a:snd r:embed="rId20" name="hacer un gesto gracioso.wav"/>
            </a:hlinkClick>
            <a:extLst>
              <a:ext uri="{FF2B5EF4-FFF2-40B4-BE49-F238E27FC236}">
                <a16:creationId xmlns:a16="http://schemas.microsoft.com/office/drawing/2014/main" id="{30030AF8-564D-734B-84B9-DB4C7A3A6A53}"/>
              </a:ext>
            </a:extLst>
          </p:cNvPr>
          <p:cNvSpPr/>
          <p:nvPr/>
        </p:nvSpPr>
        <p:spPr>
          <a:xfrm>
            <a:off x="3156768" y="1085250"/>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9" name="Action Button: Custom 16">
            <a:hlinkClick r:id="" action="ppaction://noaction" highlightClick="1">
              <a:snd r:embed="rId21" name="el pelo corto.wav"/>
            </a:hlinkClick>
            <a:extLst>
              <a:ext uri="{FF2B5EF4-FFF2-40B4-BE49-F238E27FC236}">
                <a16:creationId xmlns:a16="http://schemas.microsoft.com/office/drawing/2014/main" id="{30030AF8-564D-734B-84B9-DB4C7A3A6A53}"/>
              </a:ext>
            </a:extLst>
          </p:cNvPr>
          <p:cNvSpPr/>
          <p:nvPr/>
        </p:nvSpPr>
        <p:spPr>
          <a:xfrm>
            <a:off x="3807301" y="1084282"/>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50" name="Action Button: Custom 16">
            <a:hlinkClick r:id="" action="ppaction://noaction" highlightClick="1">
              <a:snd r:embed="rId22" name="hacer un esfuerzo.wav"/>
            </a:hlinkClick>
            <a:extLst>
              <a:ext uri="{FF2B5EF4-FFF2-40B4-BE49-F238E27FC236}">
                <a16:creationId xmlns:a16="http://schemas.microsoft.com/office/drawing/2014/main" id="{30030AF8-564D-734B-84B9-DB4C7A3A6A53}"/>
              </a:ext>
            </a:extLst>
          </p:cNvPr>
          <p:cNvSpPr/>
          <p:nvPr/>
        </p:nvSpPr>
        <p:spPr>
          <a:xfrm>
            <a:off x="4446962" y="1084678"/>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51" name="Action Button: Custom 16">
            <a:hlinkClick r:id="" action="ppaction://noaction" highlightClick="1">
              <a:snd r:embed="rId23" name="un diálogo largo.wav"/>
            </a:hlinkClick>
            <a:extLst>
              <a:ext uri="{FF2B5EF4-FFF2-40B4-BE49-F238E27FC236}">
                <a16:creationId xmlns:a16="http://schemas.microsoft.com/office/drawing/2014/main" id="{30030AF8-564D-734B-84B9-DB4C7A3A6A53}"/>
              </a:ext>
            </a:extLst>
          </p:cNvPr>
          <p:cNvSpPr/>
          <p:nvPr/>
        </p:nvSpPr>
        <p:spPr>
          <a:xfrm>
            <a:off x="5117281" y="1084678"/>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52" name="Action Button: Custom 16">
            <a:hlinkClick r:id="" action="ppaction://noaction" highlightClick="1">
              <a:snd r:embed="rId24" name="hacer un viaje largo.wav"/>
            </a:hlinkClick>
            <a:extLst>
              <a:ext uri="{FF2B5EF4-FFF2-40B4-BE49-F238E27FC236}">
                <a16:creationId xmlns:a16="http://schemas.microsoft.com/office/drawing/2014/main" id="{30030AF8-564D-734B-84B9-DB4C7A3A6A53}"/>
              </a:ext>
            </a:extLst>
          </p:cNvPr>
          <p:cNvSpPr/>
          <p:nvPr/>
        </p:nvSpPr>
        <p:spPr>
          <a:xfrm>
            <a:off x="5802344" y="1085103"/>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53" name="Action Button: Custom 16">
            <a:hlinkClick r:id="" action="ppaction://noaction" highlightClick="1">
              <a:snd r:embed="rId25" name="el cielo azul.wav"/>
            </a:hlinkClick>
            <a:extLst>
              <a:ext uri="{FF2B5EF4-FFF2-40B4-BE49-F238E27FC236}">
                <a16:creationId xmlns:a16="http://schemas.microsoft.com/office/drawing/2014/main" id="{30030AF8-564D-734B-84B9-DB4C7A3A6A53}"/>
              </a:ext>
            </a:extLst>
          </p:cNvPr>
          <p:cNvSpPr/>
          <p:nvPr/>
        </p:nvSpPr>
        <p:spPr>
          <a:xfrm>
            <a:off x="6448616" y="1085250"/>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54" name="Action Button: Custom 16">
            <a:hlinkClick r:id="" action="ppaction://noaction" highlightClick="1">
              <a:snd r:embed="rId26" name="hacer ruido.wav"/>
            </a:hlinkClick>
            <a:extLst>
              <a:ext uri="{FF2B5EF4-FFF2-40B4-BE49-F238E27FC236}">
                <a16:creationId xmlns:a16="http://schemas.microsoft.com/office/drawing/2014/main" id="{30030AF8-564D-734B-84B9-DB4C7A3A6A53}"/>
              </a:ext>
            </a:extLst>
          </p:cNvPr>
          <p:cNvSpPr/>
          <p:nvPr/>
        </p:nvSpPr>
        <p:spPr>
          <a:xfrm>
            <a:off x="7112324" y="1084763"/>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11</a:t>
            </a:r>
          </a:p>
        </p:txBody>
      </p:sp>
      <p:sp>
        <p:nvSpPr>
          <p:cNvPr id="55" name="TextBox 54"/>
          <p:cNvSpPr txBox="1"/>
          <p:nvPr/>
        </p:nvSpPr>
        <p:spPr>
          <a:xfrm>
            <a:off x="261355" y="2408273"/>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p>
        </p:txBody>
      </p:sp>
      <p:sp>
        <p:nvSpPr>
          <p:cNvPr id="56" name="TextBox 55"/>
          <p:cNvSpPr txBox="1"/>
          <p:nvPr/>
        </p:nvSpPr>
        <p:spPr>
          <a:xfrm>
            <a:off x="261355" y="4152005"/>
            <a:ext cx="396000" cy="461665"/>
          </a:xfrm>
          <a:prstGeom prst="rect">
            <a:avLst/>
          </a:prstGeom>
          <a:solidFill>
            <a:schemeClr val="bg2"/>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a:t>
            </a:r>
          </a:p>
        </p:txBody>
      </p:sp>
      <p:sp>
        <p:nvSpPr>
          <p:cNvPr id="57" name="TextBox 56"/>
          <p:cNvSpPr txBox="1"/>
          <p:nvPr/>
        </p:nvSpPr>
        <p:spPr>
          <a:xfrm>
            <a:off x="2135351" y="2412495"/>
            <a:ext cx="396000" cy="461665"/>
          </a:xfrm>
          <a:prstGeom prst="rect">
            <a:avLst/>
          </a:prstGeom>
          <a:solidFill>
            <a:schemeClr val="bg2"/>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p>
        </p:txBody>
      </p:sp>
      <p:sp>
        <p:nvSpPr>
          <p:cNvPr id="58" name="TextBox 57"/>
          <p:cNvSpPr txBox="1"/>
          <p:nvPr/>
        </p:nvSpPr>
        <p:spPr>
          <a:xfrm>
            <a:off x="4248962" y="4152005"/>
            <a:ext cx="396000" cy="461665"/>
          </a:xfrm>
          <a:prstGeom prst="rect">
            <a:avLst/>
          </a:prstGeom>
          <a:solidFill>
            <a:schemeClr val="bg2"/>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a:t>
            </a:r>
          </a:p>
        </p:txBody>
      </p:sp>
      <p:sp>
        <p:nvSpPr>
          <p:cNvPr id="59" name="TextBox 58"/>
          <p:cNvSpPr txBox="1"/>
          <p:nvPr/>
        </p:nvSpPr>
        <p:spPr>
          <a:xfrm>
            <a:off x="4247386" y="2408273"/>
            <a:ext cx="396000" cy="461665"/>
          </a:xfrm>
          <a:prstGeom prst="rect">
            <a:avLst/>
          </a:prstGeom>
          <a:solidFill>
            <a:schemeClr val="bg2"/>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t>
            </a:r>
          </a:p>
        </p:txBody>
      </p:sp>
      <p:sp>
        <p:nvSpPr>
          <p:cNvPr id="61" name="TextBox 60"/>
          <p:cNvSpPr txBox="1"/>
          <p:nvPr/>
        </p:nvSpPr>
        <p:spPr>
          <a:xfrm>
            <a:off x="8104793" y="2414218"/>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p>
        </p:txBody>
      </p:sp>
      <p:sp>
        <p:nvSpPr>
          <p:cNvPr id="62" name="TextBox 61"/>
          <p:cNvSpPr txBox="1"/>
          <p:nvPr/>
        </p:nvSpPr>
        <p:spPr>
          <a:xfrm>
            <a:off x="6143007" y="4152005"/>
            <a:ext cx="396000" cy="461665"/>
          </a:xfrm>
          <a:prstGeom prst="rect">
            <a:avLst/>
          </a:prstGeom>
          <a:solidFill>
            <a:schemeClr val="bg2"/>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a:t>
            </a:r>
          </a:p>
        </p:txBody>
      </p:sp>
      <p:sp>
        <p:nvSpPr>
          <p:cNvPr id="63" name="TextBox 62"/>
          <p:cNvSpPr txBox="1"/>
          <p:nvPr/>
        </p:nvSpPr>
        <p:spPr>
          <a:xfrm>
            <a:off x="9930069" y="2415627"/>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t>
            </a:r>
          </a:p>
        </p:txBody>
      </p:sp>
      <p:sp>
        <p:nvSpPr>
          <p:cNvPr id="64" name="TextBox 63"/>
          <p:cNvSpPr txBox="1"/>
          <p:nvPr/>
        </p:nvSpPr>
        <p:spPr>
          <a:xfrm>
            <a:off x="2135351" y="4158747"/>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t>
            </a:r>
          </a:p>
        </p:txBody>
      </p:sp>
      <p:sp>
        <p:nvSpPr>
          <p:cNvPr id="66" name="TextBox 65"/>
          <p:cNvSpPr txBox="1"/>
          <p:nvPr/>
        </p:nvSpPr>
        <p:spPr>
          <a:xfrm>
            <a:off x="8104793" y="4155156"/>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a:t>
            </a:r>
          </a:p>
        </p:txBody>
      </p:sp>
      <p:sp>
        <p:nvSpPr>
          <p:cNvPr id="68" name="TextBox 67"/>
          <p:cNvSpPr txBox="1"/>
          <p:nvPr/>
        </p:nvSpPr>
        <p:spPr>
          <a:xfrm>
            <a:off x="6145771" y="2414289"/>
            <a:ext cx="396000" cy="461665"/>
          </a:xfrm>
          <a:prstGeom prst="rect">
            <a:avLst/>
          </a:prstGeom>
          <a:solidFill>
            <a:schemeClr val="bg2"/>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t>
            </a:r>
          </a:p>
        </p:txBody>
      </p:sp>
      <p:sp>
        <p:nvSpPr>
          <p:cNvPr id="69" name="TextBox 68"/>
          <p:cNvSpPr txBox="1"/>
          <p:nvPr/>
        </p:nvSpPr>
        <p:spPr>
          <a:xfrm>
            <a:off x="499826" y="1656106"/>
            <a:ext cx="396000" cy="461665"/>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t>
            </a:r>
          </a:p>
        </p:txBody>
      </p:sp>
      <p:sp>
        <p:nvSpPr>
          <p:cNvPr id="70" name="TextBox 69"/>
          <p:cNvSpPr txBox="1"/>
          <p:nvPr/>
        </p:nvSpPr>
        <p:spPr>
          <a:xfrm>
            <a:off x="1174079" y="1655935"/>
            <a:ext cx="396000" cy="461665"/>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a:t>
            </a:r>
          </a:p>
        </p:txBody>
      </p:sp>
      <p:sp>
        <p:nvSpPr>
          <p:cNvPr id="71" name="TextBox 70"/>
          <p:cNvSpPr txBox="1"/>
          <p:nvPr/>
        </p:nvSpPr>
        <p:spPr>
          <a:xfrm>
            <a:off x="1830395" y="1655934"/>
            <a:ext cx="396000" cy="461665"/>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p>
        </p:txBody>
      </p:sp>
      <p:sp>
        <p:nvSpPr>
          <p:cNvPr id="72" name="TextBox 71"/>
          <p:cNvSpPr txBox="1"/>
          <p:nvPr/>
        </p:nvSpPr>
        <p:spPr>
          <a:xfrm>
            <a:off x="2512943" y="1652301"/>
            <a:ext cx="396000" cy="461665"/>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a:t>
            </a:r>
          </a:p>
        </p:txBody>
      </p:sp>
      <p:sp>
        <p:nvSpPr>
          <p:cNvPr id="73" name="TextBox 72"/>
          <p:cNvSpPr txBox="1"/>
          <p:nvPr/>
        </p:nvSpPr>
        <p:spPr>
          <a:xfrm>
            <a:off x="3152092" y="1653520"/>
            <a:ext cx="396000" cy="461665"/>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p>
        </p:txBody>
      </p:sp>
      <p:sp>
        <p:nvSpPr>
          <p:cNvPr id="74" name="TextBox 73"/>
          <p:cNvSpPr txBox="1"/>
          <p:nvPr/>
        </p:nvSpPr>
        <p:spPr>
          <a:xfrm>
            <a:off x="3796777" y="1658959"/>
            <a:ext cx="396000" cy="461665"/>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t>
            </a:r>
          </a:p>
        </p:txBody>
      </p:sp>
      <p:sp>
        <p:nvSpPr>
          <p:cNvPr id="75" name="TextBox 74"/>
          <p:cNvSpPr txBox="1"/>
          <p:nvPr/>
        </p:nvSpPr>
        <p:spPr>
          <a:xfrm>
            <a:off x="4446962" y="1658959"/>
            <a:ext cx="396000" cy="461665"/>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p>
        </p:txBody>
      </p:sp>
      <p:sp>
        <p:nvSpPr>
          <p:cNvPr id="76" name="TextBox 75"/>
          <p:cNvSpPr txBox="1"/>
          <p:nvPr/>
        </p:nvSpPr>
        <p:spPr>
          <a:xfrm>
            <a:off x="5137608" y="1653082"/>
            <a:ext cx="396000" cy="461665"/>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a:t>
            </a:r>
          </a:p>
        </p:txBody>
      </p:sp>
      <p:sp>
        <p:nvSpPr>
          <p:cNvPr id="77" name="TextBox 76"/>
          <p:cNvSpPr txBox="1"/>
          <p:nvPr/>
        </p:nvSpPr>
        <p:spPr>
          <a:xfrm>
            <a:off x="5772624" y="1657733"/>
            <a:ext cx="396000" cy="461665"/>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t>
            </a:r>
          </a:p>
        </p:txBody>
      </p:sp>
      <p:sp>
        <p:nvSpPr>
          <p:cNvPr id="78" name="TextBox 77"/>
          <p:cNvSpPr txBox="1"/>
          <p:nvPr/>
        </p:nvSpPr>
        <p:spPr>
          <a:xfrm>
            <a:off x="6437258" y="1668307"/>
            <a:ext cx="396000" cy="461665"/>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t>
            </a:r>
          </a:p>
        </p:txBody>
      </p:sp>
      <p:sp>
        <p:nvSpPr>
          <p:cNvPr id="79" name="TextBox 78"/>
          <p:cNvSpPr txBox="1"/>
          <p:nvPr/>
        </p:nvSpPr>
        <p:spPr>
          <a:xfrm>
            <a:off x="7084682" y="1668307"/>
            <a:ext cx="396000" cy="461665"/>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t>
            </a:r>
          </a:p>
        </p:txBody>
      </p:sp>
      <p:sp>
        <p:nvSpPr>
          <p:cNvPr id="8" name="TextBox 7"/>
          <p:cNvSpPr txBox="1"/>
          <p:nvPr/>
        </p:nvSpPr>
        <p:spPr>
          <a:xfrm>
            <a:off x="355505" y="3565396"/>
            <a:ext cx="18434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[long hair]</a:t>
            </a:r>
          </a:p>
        </p:txBody>
      </p:sp>
      <p:sp>
        <p:nvSpPr>
          <p:cNvPr id="81" name="TextBox 80"/>
          <p:cNvSpPr txBox="1"/>
          <p:nvPr/>
        </p:nvSpPr>
        <p:spPr>
          <a:xfrm>
            <a:off x="10034916" y="3393492"/>
            <a:ext cx="209022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make a great change]</a:t>
            </a:r>
          </a:p>
        </p:txBody>
      </p:sp>
      <p:sp>
        <p:nvSpPr>
          <p:cNvPr id="82" name="TextBox 81"/>
          <p:cNvSpPr txBox="1"/>
          <p:nvPr/>
        </p:nvSpPr>
        <p:spPr>
          <a:xfrm>
            <a:off x="4519158" y="3288174"/>
            <a:ext cx="235614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make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noise]</a:t>
            </a:r>
          </a:p>
        </p:txBody>
      </p:sp>
      <p:sp>
        <p:nvSpPr>
          <p:cNvPr id="83" name="TextBox 82"/>
          <p:cNvSpPr txBox="1"/>
          <p:nvPr/>
        </p:nvSpPr>
        <p:spPr>
          <a:xfrm>
            <a:off x="2407479" y="5385914"/>
            <a:ext cx="18434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[short hair]</a:t>
            </a:r>
          </a:p>
        </p:txBody>
      </p:sp>
      <p:sp>
        <p:nvSpPr>
          <p:cNvPr id="84" name="TextBox 83"/>
          <p:cNvSpPr txBox="1"/>
          <p:nvPr/>
        </p:nvSpPr>
        <p:spPr>
          <a:xfrm>
            <a:off x="10190074" y="5342830"/>
            <a:ext cx="21862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[blue sky]</a:t>
            </a:r>
          </a:p>
        </p:txBody>
      </p:sp>
      <p:sp>
        <p:nvSpPr>
          <p:cNvPr id="85" name="TextBox 84"/>
          <p:cNvSpPr txBox="1"/>
          <p:nvPr/>
        </p:nvSpPr>
        <p:spPr>
          <a:xfrm>
            <a:off x="4204370" y="5093793"/>
            <a:ext cx="162286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long dialogue]</a:t>
            </a:r>
          </a:p>
        </p:txBody>
      </p:sp>
      <p:sp>
        <p:nvSpPr>
          <p:cNvPr id="88" name="TextBox 87"/>
          <p:cNvSpPr txBox="1"/>
          <p:nvPr/>
        </p:nvSpPr>
        <p:spPr>
          <a:xfrm>
            <a:off x="2106060" y="3345514"/>
            <a:ext cx="292950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make an effort]</a:t>
            </a:r>
          </a:p>
        </p:txBody>
      </p:sp>
      <p:pic>
        <p:nvPicPr>
          <p:cNvPr id="1026" name="Picture 2" descr="A Perfect World "/>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8709595" y="2412005"/>
            <a:ext cx="771364" cy="1010487"/>
          </a:xfrm>
          <a:prstGeom prst="rect">
            <a:avLst/>
          </a:prstGeom>
          <a:noFill/>
          <a:extLst>
            <a:ext uri="{909E8E84-426E-40DD-AFC4-6F175D3DCCD1}">
              <a14:hiddenFill xmlns:a14="http://schemas.microsoft.com/office/drawing/2010/main">
                <a:solidFill>
                  <a:srgbClr val="FFFFFF"/>
                </a:solidFill>
              </a14:hiddenFill>
            </a:ext>
          </a:extLst>
        </p:spPr>
      </p:pic>
      <p:sp>
        <p:nvSpPr>
          <p:cNvPr id="89" name="TextBox 88"/>
          <p:cNvSpPr txBox="1"/>
          <p:nvPr/>
        </p:nvSpPr>
        <p:spPr>
          <a:xfrm>
            <a:off x="8054766" y="3411285"/>
            <a:ext cx="241796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make 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funny gesture]</a:t>
            </a:r>
          </a:p>
        </p:txBody>
      </p:sp>
      <p:pic>
        <p:nvPicPr>
          <p:cNvPr id="1028" name="Picture 4" descr="sound clip art"/>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4835130" y="2441537"/>
            <a:ext cx="939705" cy="933510"/>
          </a:xfrm>
          <a:prstGeom prst="rect">
            <a:avLst/>
          </a:prstGeom>
          <a:noFill/>
          <a:extLst>
            <a:ext uri="{909E8E84-426E-40DD-AFC4-6F175D3DCCD1}">
              <a14:hiddenFill xmlns:a14="http://schemas.microsoft.com/office/drawing/2010/main">
                <a:solidFill>
                  <a:srgbClr val="FFFFFF"/>
                </a:solidFill>
              </a14:hiddenFill>
            </a:ext>
          </a:extLst>
        </p:spPr>
      </p:pic>
      <p:sp>
        <p:nvSpPr>
          <p:cNvPr id="91" name="TextBox 90"/>
          <p:cNvSpPr txBox="1"/>
          <p:nvPr/>
        </p:nvSpPr>
        <p:spPr>
          <a:xfrm>
            <a:off x="6092822" y="3449393"/>
            <a:ext cx="193005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go on a long trip]</a:t>
            </a:r>
          </a:p>
        </p:txBody>
      </p:sp>
      <p:grpSp>
        <p:nvGrpSpPr>
          <p:cNvPr id="94" name="Group 93"/>
          <p:cNvGrpSpPr/>
          <p:nvPr/>
        </p:nvGrpSpPr>
        <p:grpSpPr>
          <a:xfrm>
            <a:off x="275089" y="4579852"/>
            <a:ext cx="2002567" cy="767745"/>
            <a:chOff x="2647869" y="4003009"/>
            <a:chExt cx="3149567" cy="957231"/>
          </a:xfrm>
        </p:grpSpPr>
        <p:pic>
          <p:nvPicPr>
            <p:cNvPr id="95" name="Picture 9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656677" y="4003009"/>
              <a:ext cx="1048729" cy="867470"/>
            </a:xfrm>
            <a:prstGeom prst="rect">
              <a:avLst/>
            </a:prstGeom>
          </p:spPr>
        </p:pic>
        <p:pic>
          <p:nvPicPr>
            <p:cNvPr id="96" name="Picture 9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47869" y="4083946"/>
              <a:ext cx="1374538" cy="705596"/>
            </a:xfrm>
            <a:prstGeom prst="rect">
              <a:avLst/>
            </a:prstGeom>
          </p:spPr>
        </p:pic>
        <p:pic>
          <p:nvPicPr>
            <p:cNvPr id="97" name="Picture 9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35912" y="4083946"/>
              <a:ext cx="1261524" cy="876294"/>
            </a:xfrm>
            <a:prstGeom prst="rect">
              <a:avLst/>
            </a:prstGeom>
          </p:spPr>
        </p:pic>
      </p:grpSp>
      <p:sp>
        <p:nvSpPr>
          <p:cNvPr id="98" name="TextBox 97"/>
          <p:cNvSpPr txBox="1"/>
          <p:nvPr/>
        </p:nvSpPr>
        <p:spPr>
          <a:xfrm>
            <a:off x="6098301" y="5194212"/>
            <a:ext cx="214316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have dinner alone]</a:t>
            </a:r>
          </a:p>
        </p:txBody>
      </p:sp>
      <p:sp>
        <p:nvSpPr>
          <p:cNvPr id="101" name="TextBox 100"/>
          <p:cNvSpPr txBox="1"/>
          <p:nvPr/>
        </p:nvSpPr>
        <p:spPr>
          <a:xfrm>
            <a:off x="9930069" y="4160534"/>
            <a:ext cx="396000" cy="461665"/>
          </a:xfrm>
          <a:prstGeom prst="rect">
            <a:avLst/>
          </a:prstGeom>
          <a:solidFill>
            <a:schemeClr val="bg2"/>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t>
            </a:r>
          </a:p>
        </p:txBody>
      </p:sp>
      <p:sp>
        <p:nvSpPr>
          <p:cNvPr id="2" name="Title 1"/>
          <p:cNvSpPr>
            <a:spLocks noGrp="1"/>
          </p:cNvSpPr>
          <p:nvPr>
            <p:ph type="title"/>
          </p:nvPr>
        </p:nvSpPr>
        <p:spPr>
          <a:xfrm>
            <a:off x="10519813" y="-198156"/>
            <a:ext cx="2062078" cy="1325563"/>
          </a:xfrm>
        </p:spPr>
        <p:txBody>
          <a:bodyPr>
            <a:normAutofit/>
          </a:bodyPr>
          <a:lstStyle/>
          <a:p>
            <a:r>
              <a:rPr lang="en-GB" sz="2000" b="1" dirty="0" err="1">
                <a:solidFill>
                  <a:schemeClr val="bg1"/>
                </a:solidFill>
              </a:rPr>
              <a:t>escuchar</a:t>
            </a:r>
            <a:endParaRPr lang="en-GB" sz="2000" b="1" dirty="0">
              <a:solidFill>
                <a:schemeClr val="bg1"/>
              </a:solidFill>
            </a:endParaRPr>
          </a:p>
        </p:txBody>
      </p:sp>
      <p:sp>
        <p:nvSpPr>
          <p:cNvPr id="109" name="TextBox 108"/>
          <p:cNvSpPr txBox="1"/>
          <p:nvPr/>
        </p:nvSpPr>
        <p:spPr>
          <a:xfrm>
            <a:off x="8364157" y="5160003"/>
            <a:ext cx="205002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sleep alone]</a:t>
            </a:r>
          </a:p>
        </p:txBody>
      </p:sp>
      <p:sp>
        <p:nvSpPr>
          <p:cNvPr id="113" name="Action Button: Custom 16">
            <a:hlinkClick r:id="" action="ppaction://noaction" highlightClick="1">
              <a:snd r:embed="rId29" name="dormir solo.wav"/>
            </a:hlinkClick>
            <a:extLst>
              <a:ext uri="{FF2B5EF4-FFF2-40B4-BE49-F238E27FC236}">
                <a16:creationId xmlns:a16="http://schemas.microsoft.com/office/drawing/2014/main" id="{30030AF8-564D-734B-84B9-DB4C7A3A6A53}"/>
              </a:ext>
            </a:extLst>
          </p:cNvPr>
          <p:cNvSpPr/>
          <p:nvPr/>
        </p:nvSpPr>
        <p:spPr>
          <a:xfrm>
            <a:off x="7716495" y="1083896"/>
            <a:ext cx="396000" cy="39093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12</a:t>
            </a:r>
          </a:p>
        </p:txBody>
      </p:sp>
      <p:pic>
        <p:nvPicPr>
          <p:cNvPr id="1030" name="Picture 6" descr="Zzz Clipart "/>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8753643" y="4286102"/>
            <a:ext cx="789134" cy="90144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lip Art "/>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7134716" y="4184983"/>
            <a:ext cx="926774" cy="1146525"/>
          </a:xfrm>
          <a:prstGeom prst="rect">
            <a:avLst/>
          </a:prstGeom>
          <a:noFill/>
          <a:extLst>
            <a:ext uri="{909E8E84-426E-40DD-AFC4-6F175D3DCCD1}">
              <a14:hiddenFill xmlns:a14="http://schemas.microsoft.com/office/drawing/2010/main">
                <a:solidFill>
                  <a:srgbClr val="FFFFFF"/>
                </a:solidFill>
              </a14:hiddenFill>
            </a:ext>
          </a:extLst>
        </p:spPr>
      </p:pic>
      <p:sp>
        <p:nvSpPr>
          <p:cNvPr id="116" name="TextBox 115"/>
          <p:cNvSpPr txBox="1"/>
          <p:nvPr/>
        </p:nvSpPr>
        <p:spPr>
          <a:xfrm>
            <a:off x="7750788" y="1675995"/>
            <a:ext cx="396000" cy="461665"/>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a:t>
            </a:r>
          </a:p>
        </p:txBody>
      </p:sp>
      <p:sp>
        <p:nvSpPr>
          <p:cNvPr id="5" name="Rectangle 4">
            <a:extLst>
              <a:ext uri="{FF2B5EF4-FFF2-40B4-BE49-F238E27FC236}">
                <a16:creationId xmlns:a16="http://schemas.microsoft.com/office/drawing/2014/main" id="{A2796D69-C3F9-4094-BFF7-801AF81D88D7}"/>
              </a:ext>
            </a:extLst>
          </p:cNvPr>
          <p:cNvSpPr/>
          <p:nvPr/>
        </p:nvSpPr>
        <p:spPr>
          <a:xfrm>
            <a:off x="5982294" y="6426655"/>
            <a:ext cx="337303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Victoria Hobson / Nick Avery</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6853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11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90547"/>
            <a:ext cx="4871803" cy="732504"/>
          </a:xfrm>
          <a:prstGeom prst="rect">
            <a:avLst/>
          </a:prstGeom>
        </p:spPr>
      </p:pic>
      <p:sp>
        <p:nvSpPr>
          <p:cNvPr id="4" name="Title 3"/>
          <p:cNvSpPr>
            <a:spLocks noGrp="1"/>
          </p:cNvSpPr>
          <p:nvPr>
            <p:ph type="title"/>
          </p:nvPr>
        </p:nvSpPr>
        <p:spPr>
          <a:xfrm>
            <a:off x="0" y="209832"/>
            <a:ext cx="4257207" cy="596014"/>
          </a:xfrm>
        </p:spPr>
        <p:txBody>
          <a:bodyPr>
            <a:normAutofit/>
          </a:bodyPr>
          <a:lstStyle/>
          <a:p>
            <a:r>
              <a:rPr lang="en-GB" sz="3600" b="1" dirty="0" err="1">
                <a:solidFill>
                  <a:schemeClr val="bg1"/>
                </a:solidFill>
              </a:rPr>
              <a:t>eine</a:t>
            </a:r>
            <a:r>
              <a:rPr lang="en-GB" sz="3600" b="1" dirty="0">
                <a:solidFill>
                  <a:schemeClr val="bg1"/>
                </a:solidFill>
              </a:rPr>
              <a:t> </a:t>
            </a:r>
            <a:r>
              <a:rPr lang="en-GB" sz="3600" b="1" dirty="0" err="1">
                <a:solidFill>
                  <a:schemeClr val="bg1"/>
                </a:solidFill>
              </a:rPr>
              <a:t>Geschichte</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608695" y="247046"/>
            <a:ext cx="234863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25" name="Table 24">
            <a:extLst>
              <a:ext uri="{FF2B5EF4-FFF2-40B4-BE49-F238E27FC236}">
                <a16:creationId xmlns:a16="http://schemas.microsoft.com/office/drawing/2014/main" id="{F8C50E69-CF20-0448-B212-064565527774}"/>
              </a:ext>
            </a:extLst>
          </p:cNvPr>
          <p:cNvGraphicFramePr>
            <a:graphicFrameLocks noGrp="1"/>
          </p:cNvGraphicFramePr>
          <p:nvPr/>
        </p:nvGraphicFramePr>
        <p:xfrm>
          <a:off x="0" y="1180458"/>
          <a:ext cx="12168000" cy="5019832"/>
        </p:xfrm>
        <a:graphic>
          <a:graphicData uri="http://schemas.openxmlformats.org/drawingml/2006/table">
            <a:tbl>
              <a:tblPr firstRow="1" bandRow="1">
                <a:tableStyleId>{5940675A-B579-460E-94D1-54222C63F5DA}</a:tableStyleId>
              </a:tblPr>
              <a:tblGrid>
                <a:gridCol w="341194">
                  <a:extLst>
                    <a:ext uri="{9D8B030D-6E8A-4147-A177-3AD203B41FA5}">
                      <a16:colId xmlns:a16="http://schemas.microsoft.com/office/drawing/2014/main" val="20000"/>
                    </a:ext>
                  </a:extLst>
                </a:gridCol>
                <a:gridCol w="4005954">
                  <a:extLst>
                    <a:ext uri="{9D8B030D-6E8A-4147-A177-3AD203B41FA5}">
                      <a16:colId xmlns:a16="http://schemas.microsoft.com/office/drawing/2014/main" val="20001"/>
                    </a:ext>
                  </a:extLst>
                </a:gridCol>
                <a:gridCol w="3927422">
                  <a:extLst>
                    <a:ext uri="{9D8B030D-6E8A-4147-A177-3AD203B41FA5}">
                      <a16:colId xmlns:a16="http://schemas.microsoft.com/office/drawing/2014/main" val="20002"/>
                    </a:ext>
                  </a:extLst>
                </a:gridCol>
                <a:gridCol w="3893430">
                  <a:extLst>
                    <a:ext uri="{9D8B030D-6E8A-4147-A177-3AD203B41FA5}">
                      <a16:colId xmlns:a16="http://schemas.microsoft.com/office/drawing/2014/main" val="20003"/>
                    </a:ext>
                  </a:extLst>
                </a:gridCol>
              </a:tblGrid>
              <a:tr h="673726">
                <a:tc>
                  <a:txBody>
                    <a:bodyPr/>
                    <a:lstStyle/>
                    <a:p>
                      <a:endParaRPr lang="en-GB" sz="2000" dirty="0">
                        <a:solidFill>
                          <a:srgbClr val="115076"/>
                        </a:solidFill>
                      </a:endParaRPr>
                    </a:p>
                  </a:txBody>
                  <a:tcPr/>
                </a:tc>
                <a:tc>
                  <a:txBody>
                    <a:bodyPr/>
                    <a:lstStyle/>
                    <a:p>
                      <a:r>
                        <a:rPr lang="en-GB" sz="2000" dirty="0">
                          <a:solidFill>
                            <a:srgbClr val="115076"/>
                          </a:solidFill>
                        </a:rPr>
                        <a:t>A party</a:t>
                      </a:r>
                      <a:r>
                        <a:rPr lang="en-GB" sz="2000" baseline="0" dirty="0">
                          <a:solidFill>
                            <a:srgbClr val="115076"/>
                          </a:solidFill>
                        </a:rPr>
                        <a:t> is taking place </a:t>
                      </a:r>
                      <a:r>
                        <a:rPr lang="en-GB" sz="2000" b="1" baseline="0" dirty="0">
                          <a:solidFill>
                            <a:srgbClr val="115076"/>
                          </a:solidFill>
                        </a:rPr>
                        <a:t>upstairs</a:t>
                      </a:r>
                      <a:r>
                        <a:rPr lang="en-GB" sz="2000" baseline="0" dirty="0">
                          <a:solidFill>
                            <a:srgbClr val="115076"/>
                          </a:solidFill>
                        </a:rPr>
                        <a:t> in </a:t>
                      </a:r>
                      <a:r>
                        <a:rPr lang="en-GB" sz="2000" b="1" baseline="0" dirty="0">
                          <a:solidFill>
                            <a:srgbClr val="115076"/>
                          </a:solidFill>
                        </a:rPr>
                        <a:t>my flat</a:t>
                      </a:r>
                      <a:r>
                        <a:rPr lang="en-GB" sz="2000" baseline="0" dirty="0">
                          <a:solidFill>
                            <a:srgbClr val="115076"/>
                          </a:solidFill>
                        </a:rPr>
                        <a:t>.</a:t>
                      </a:r>
                      <a:endParaRPr lang="en-GB" sz="2000" dirty="0">
                        <a:solidFill>
                          <a:srgbClr val="115076"/>
                        </a:solidFill>
                      </a:endParaRPr>
                    </a:p>
                  </a:txBody>
                  <a:tcPr anchor="ctr"/>
                </a:tc>
                <a:tc>
                  <a:txBody>
                    <a:bodyPr/>
                    <a:lstStyle/>
                    <a:p>
                      <a:r>
                        <a:rPr lang="en-GB" sz="2000" dirty="0">
                          <a:solidFill>
                            <a:srgbClr val="115076"/>
                          </a:solidFill>
                        </a:rPr>
                        <a:t>A </a:t>
                      </a:r>
                      <a:r>
                        <a:rPr lang="en-GB" sz="2000" b="1" dirty="0">
                          <a:solidFill>
                            <a:srgbClr val="115076"/>
                          </a:solidFill>
                        </a:rPr>
                        <a:t>birthday</a:t>
                      </a:r>
                      <a:r>
                        <a:rPr lang="en-GB" sz="2000" dirty="0">
                          <a:solidFill>
                            <a:srgbClr val="115076"/>
                          </a:solidFill>
                        </a:rPr>
                        <a:t> party is taking place </a:t>
                      </a:r>
                      <a:r>
                        <a:rPr lang="en-GB" sz="2000" b="1" dirty="0">
                          <a:solidFill>
                            <a:srgbClr val="115076"/>
                          </a:solidFill>
                        </a:rPr>
                        <a:t>downstairs</a:t>
                      </a:r>
                      <a:r>
                        <a:rPr lang="en-GB" sz="2000" dirty="0">
                          <a:solidFill>
                            <a:srgbClr val="115076"/>
                          </a:solidFill>
                        </a:rPr>
                        <a:t> in </a:t>
                      </a:r>
                      <a:r>
                        <a:rPr lang="en-GB" sz="2000" b="1" dirty="0">
                          <a:solidFill>
                            <a:srgbClr val="115076"/>
                          </a:solidFill>
                        </a:rPr>
                        <a:t>my house</a:t>
                      </a:r>
                      <a:r>
                        <a:rPr lang="en-GB" sz="2000" dirty="0">
                          <a:solidFill>
                            <a:srgbClr val="115076"/>
                          </a:solidFill>
                        </a:rPr>
                        <a:t>.</a:t>
                      </a:r>
                    </a:p>
                  </a:txBody>
                  <a:tcPr anchor="ctr"/>
                </a:tc>
                <a:tc>
                  <a:txBody>
                    <a:bodyPr/>
                    <a:lstStyle/>
                    <a:p>
                      <a:r>
                        <a:rPr lang="en-GB" sz="2000" dirty="0">
                          <a:solidFill>
                            <a:srgbClr val="115076"/>
                          </a:solidFill>
                        </a:rPr>
                        <a:t>A </a:t>
                      </a:r>
                      <a:r>
                        <a:rPr lang="en-GB" sz="2000" b="1" dirty="0">
                          <a:solidFill>
                            <a:srgbClr val="115076"/>
                          </a:solidFill>
                        </a:rPr>
                        <a:t>birthday </a:t>
                      </a:r>
                      <a:r>
                        <a:rPr lang="en-GB" sz="2000" dirty="0">
                          <a:solidFill>
                            <a:srgbClr val="115076"/>
                          </a:solidFill>
                        </a:rPr>
                        <a:t>party is taking place </a:t>
                      </a:r>
                      <a:r>
                        <a:rPr lang="en-GB" sz="2000" b="1" dirty="0">
                          <a:solidFill>
                            <a:srgbClr val="115076"/>
                          </a:solidFill>
                        </a:rPr>
                        <a:t>upstairs</a:t>
                      </a:r>
                      <a:r>
                        <a:rPr lang="en-GB" sz="2000" dirty="0">
                          <a:solidFill>
                            <a:srgbClr val="115076"/>
                          </a:solidFill>
                        </a:rPr>
                        <a:t> in </a:t>
                      </a:r>
                      <a:r>
                        <a:rPr lang="en-GB" sz="2000" b="1" dirty="0">
                          <a:solidFill>
                            <a:srgbClr val="115076"/>
                          </a:solidFill>
                        </a:rPr>
                        <a:t>my flat</a:t>
                      </a:r>
                      <a:r>
                        <a:rPr lang="en-GB" sz="2000" dirty="0">
                          <a:solidFill>
                            <a:srgbClr val="115076"/>
                          </a:solidFill>
                        </a:rPr>
                        <a:t>.</a:t>
                      </a:r>
                    </a:p>
                  </a:txBody>
                  <a:tcPr anchor="ctr"/>
                </a:tc>
                <a:extLst>
                  <a:ext uri="{0D108BD9-81ED-4DB2-BD59-A6C34878D82A}">
                    <a16:rowId xmlns:a16="http://schemas.microsoft.com/office/drawing/2014/main" val="10000"/>
                  </a:ext>
                </a:extLst>
              </a:tr>
              <a:tr h="711849">
                <a:tc>
                  <a:txBody>
                    <a:bodyPr/>
                    <a:lstStyle/>
                    <a:p>
                      <a:endParaRPr lang="en-GB" sz="2000">
                        <a:solidFill>
                          <a:srgbClr val="115076"/>
                        </a:solidFill>
                      </a:endParaRPr>
                    </a:p>
                  </a:txBody>
                  <a:tcPr/>
                </a:tc>
                <a:tc>
                  <a:txBody>
                    <a:bodyPr/>
                    <a:lstStyle/>
                    <a:p>
                      <a:r>
                        <a:rPr lang="en-GB" sz="2000" dirty="0">
                          <a:solidFill>
                            <a:srgbClr val="115076"/>
                          </a:solidFill>
                        </a:rPr>
                        <a:t>Mia is hungry and she is coming later.</a:t>
                      </a:r>
                    </a:p>
                  </a:txBody>
                  <a:tcPr anchor="ctr"/>
                </a:tc>
                <a:tc>
                  <a:txBody>
                    <a:bodyPr/>
                    <a:lstStyle/>
                    <a:p>
                      <a:r>
                        <a:rPr lang="en-GB" sz="2000" dirty="0">
                          <a:solidFill>
                            <a:srgbClr val="115076"/>
                          </a:solidFill>
                        </a:rPr>
                        <a:t>Mia is tired and she is coming later.</a:t>
                      </a:r>
                    </a:p>
                  </a:txBody>
                  <a:tcPr anchor="ctr"/>
                </a:tc>
                <a:tc>
                  <a:txBody>
                    <a:bodyPr/>
                    <a:lstStyle/>
                    <a:p>
                      <a:r>
                        <a:rPr lang="en-GB" sz="2000" dirty="0">
                          <a:solidFill>
                            <a:srgbClr val="115076"/>
                          </a:solidFill>
                        </a:rPr>
                        <a:t>Mia hat a headache and she is coming later.</a:t>
                      </a:r>
                    </a:p>
                  </a:txBody>
                  <a:tcPr anchor="ctr"/>
                </a:tc>
                <a:extLst>
                  <a:ext uri="{0D108BD9-81ED-4DB2-BD59-A6C34878D82A}">
                    <a16:rowId xmlns:a16="http://schemas.microsoft.com/office/drawing/2014/main" val="10001"/>
                  </a:ext>
                </a:extLst>
              </a:tr>
              <a:tr h="673726">
                <a:tc>
                  <a:txBody>
                    <a:bodyPr/>
                    <a:lstStyle/>
                    <a:p>
                      <a:endParaRPr lang="en-GB" sz="2000">
                        <a:solidFill>
                          <a:srgbClr val="115076"/>
                        </a:solidFill>
                      </a:endParaRPr>
                    </a:p>
                  </a:txBody>
                  <a:tcPr/>
                </a:tc>
                <a:tc>
                  <a:txBody>
                    <a:bodyPr/>
                    <a:lstStyle/>
                    <a:p>
                      <a:r>
                        <a:rPr lang="en-GB" sz="2000" dirty="0">
                          <a:solidFill>
                            <a:srgbClr val="115076"/>
                          </a:solidFill>
                        </a:rPr>
                        <a:t>Mehmet</a:t>
                      </a:r>
                      <a:r>
                        <a:rPr lang="en-GB" sz="2000" baseline="0" dirty="0">
                          <a:solidFill>
                            <a:srgbClr val="115076"/>
                          </a:solidFill>
                        </a:rPr>
                        <a:t> flew by plane from Poland.</a:t>
                      </a:r>
                      <a:endParaRPr lang="en-GB" sz="2000" dirty="0">
                        <a:solidFill>
                          <a:srgbClr val="115076"/>
                        </a:solidFill>
                      </a:endParaRPr>
                    </a:p>
                  </a:txBody>
                  <a:tcPr anchor="ctr"/>
                </a:tc>
                <a:tc>
                  <a:txBody>
                    <a:bodyPr/>
                    <a:lstStyle/>
                    <a:p>
                      <a:r>
                        <a:rPr lang="en-GB" sz="2000" dirty="0">
                          <a:solidFill>
                            <a:srgbClr val="115076"/>
                          </a:solidFill>
                        </a:rPr>
                        <a:t>Mehmet</a:t>
                      </a:r>
                      <a:r>
                        <a:rPr lang="en-GB" sz="2000" baseline="0" dirty="0">
                          <a:solidFill>
                            <a:srgbClr val="115076"/>
                          </a:solidFill>
                        </a:rPr>
                        <a:t> travelled by train from Switzerland.</a:t>
                      </a:r>
                      <a:endParaRPr lang="en-GB" sz="2000" dirty="0">
                        <a:solidFill>
                          <a:srgbClr val="115076"/>
                        </a:solidFill>
                      </a:endParaRPr>
                    </a:p>
                  </a:txBody>
                  <a:tcPr anchor="ctr"/>
                </a:tc>
                <a:tc>
                  <a:txBody>
                    <a:bodyPr/>
                    <a:lstStyle/>
                    <a:p>
                      <a:r>
                        <a:rPr lang="en-GB" sz="2000" dirty="0">
                          <a:solidFill>
                            <a:srgbClr val="115076"/>
                          </a:solidFill>
                        </a:rPr>
                        <a:t>Mehmet</a:t>
                      </a:r>
                      <a:r>
                        <a:rPr lang="en-GB" sz="2000" baseline="0" dirty="0">
                          <a:solidFill>
                            <a:srgbClr val="115076"/>
                          </a:solidFill>
                        </a:rPr>
                        <a:t> flew by plane from the south.</a:t>
                      </a:r>
                      <a:endParaRPr lang="en-GB" sz="2000" dirty="0">
                        <a:solidFill>
                          <a:srgbClr val="115076"/>
                        </a:solidFill>
                      </a:endParaRPr>
                    </a:p>
                  </a:txBody>
                  <a:tcPr anchor="ctr"/>
                </a:tc>
                <a:extLst>
                  <a:ext uri="{0D108BD9-81ED-4DB2-BD59-A6C34878D82A}">
                    <a16:rowId xmlns:a16="http://schemas.microsoft.com/office/drawing/2014/main" val="10002"/>
                  </a:ext>
                </a:extLst>
              </a:tr>
              <a:tr h="966650">
                <a:tc>
                  <a:txBody>
                    <a:bodyPr/>
                    <a:lstStyle/>
                    <a:p>
                      <a:endParaRPr lang="en-GB" sz="2000">
                        <a:solidFill>
                          <a:srgbClr val="115076"/>
                        </a:solidFill>
                      </a:endParaRPr>
                    </a:p>
                  </a:txBody>
                  <a:tcPr/>
                </a:tc>
                <a:tc>
                  <a:txBody>
                    <a:bodyPr/>
                    <a:lstStyle/>
                    <a:p>
                      <a:r>
                        <a:rPr lang="en-GB" sz="2000" dirty="0">
                          <a:solidFill>
                            <a:srgbClr val="115076"/>
                          </a:solidFill>
                        </a:rPr>
                        <a:t>Katja’s aunt and uncle live in Poland and are bringing Polish food.</a:t>
                      </a:r>
                    </a:p>
                  </a:txBody>
                  <a:tcPr anchor="ctr"/>
                </a:tc>
                <a:tc>
                  <a:txBody>
                    <a:bodyPr/>
                    <a:lstStyle/>
                    <a:p>
                      <a:r>
                        <a:rPr lang="en-GB" sz="2000" dirty="0">
                          <a:solidFill>
                            <a:srgbClr val="115076"/>
                          </a:solidFill>
                        </a:rPr>
                        <a:t>Katja’s aunt and uncle are flying from Poland and like eating Polish food.</a:t>
                      </a:r>
                    </a:p>
                  </a:txBody>
                  <a:tcPr anchor="ctr"/>
                </a:tc>
                <a:tc>
                  <a:txBody>
                    <a:bodyPr/>
                    <a:lstStyle/>
                    <a:p>
                      <a:r>
                        <a:rPr lang="en-GB" sz="2000" dirty="0">
                          <a:solidFill>
                            <a:srgbClr val="115076"/>
                          </a:solidFill>
                        </a:rPr>
                        <a:t>Katja’s aunt and uncle are coming from Poland and can’t travel by boat.</a:t>
                      </a:r>
                    </a:p>
                  </a:txBody>
                  <a:tcPr anchor="ctr"/>
                </a:tc>
                <a:extLst>
                  <a:ext uri="{0D108BD9-81ED-4DB2-BD59-A6C34878D82A}">
                    <a16:rowId xmlns:a16="http://schemas.microsoft.com/office/drawing/2014/main" val="10003"/>
                  </a:ext>
                </a:extLst>
              </a:tr>
              <a:tr h="966650">
                <a:tc>
                  <a:txBody>
                    <a:bodyPr/>
                    <a:lstStyle/>
                    <a:p>
                      <a:endParaRPr lang="en-GB" sz="2000">
                        <a:solidFill>
                          <a:srgbClr val="115076"/>
                        </a:solidFill>
                      </a:endParaRPr>
                    </a:p>
                  </a:txBody>
                  <a:tcPr/>
                </a:tc>
                <a:tc>
                  <a:txBody>
                    <a:bodyPr/>
                    <a:lstStyle/>
                    <a:p>
                      <a:r>
                        <a:rPr lang="en-GB" sz="2000" dirty="0">
                          <a:solidFill>
                            <a:srgbClr val="115076"/>
                          </a:solidFill>
                        </a:rPr>
                        <a:t>Katja is preparing the food,</a:t>
                      </a:r>
                      <a:r>
                        <a:rPr lang="en-GB" sz="2000" baseline="0" dirty="0">
                          <a:solidFill>
                            <a:srgbClr val="115076"/>
                          </a:solidFill>
                        </a:rPr>
                        <a:t> but she hasn’t found the </a:t>
                      </a:r>
                      <a:r>
                        <a:rPr lang="en-GB" sz="2000" baseline="0" dirty="0" err="1">
                          <a:solidFill>
                            <a:srgbClr val="115076"/>
                          </a:solidFill>
                        </a:rPr>
                        <a:t>Küche</a:t>
                      </a:r>
                      <a:r>
                        <a:rPr lang="en-GB" sz="2000" baseline="0" dirty="0">
                          <a:solidFill>
                            <a:srgbClr val="115076"/>
                          </a:solidFill>
                        </a:rPr>
                        <a:t>.</a:t>
                      </a:r>
                      <a:endParaRPr lang="en-GB" sz="2000" dirty="0">
                        <a:solidFill>
                          <a:srgbClr val="115076"/>
                        </a:solidFill>
                      </a:endParaRPr>
                    </a:p>
                  </a:txBody>
                  <a:tcPr anchor="ctr"/>
                </a:tc>
                <a:tc>
                  <a:txBody>
                    <a:bodyPr/>
                    <a:lstStyle/>
                    <a:p>
                      <a:r>
                        <a:rPr lang="en-GB" sz="2000" dirty="0">
                          <a:solidFill>
                            <a:srgbClr val="115076"/>
                          </a:solidFill>
                        </a:rPr>
                        <a:t>Katja is preparing the food,</a:t>
                      </a:r>
                      <a:r>
                        <a:rPr lang="en-GB" sz="2000" baseline="0" dirty="0">
                          <a:solidFill>
                            <a:srgbClr val="115076"/>
                          </a:solidFill>
                        </a:rPr>
                        <a:t> but she hasn’t found the coffee.</a:t>
                      </a:r>
                      <a:endParaRPr lang="en-GB" sz="2000" dirty="0">
                        <a:solidFill>
                          <a:srgbClr val="115076"/>
                        </a:solidFill>
                      </a:endParaRPr>
                    </a:p>
                  </a:txBody>
                  <a:tcPr anchor="ctr"/>
                </a:tc>
                <a:tc>
                  <a:txBody>
                    <a:bodyPr/>
                    <a:lstStyle/>
                    <a:p>
                      <a:r>
                        <a:rPr lang="en-GB" sz="2000" dirty="0">
                          <a:solidFill>
                            <a:srgbClr val="115076"/>
                          </a:solidFill>
                        </a:rPr>
                        <a:t>Katja is preparing the party,</a:t>
                      </a:r>
                      <a:r>
                        <a:rPr lang="en-GB" sz="2000" baseline="0" dirty="0">
                          <a:solidFill>
                            <a:srgbClr val="115076"/>
                          </a:solidFill>
                        </a:rPr>
                        <a:t> but she hasn’t found the food.</a:t>
                      </a:r>
                      <a:endParaRPr lang="en-GB" sz="2000" dirty="0">
                        <a:solidFill>
                          <a:srgbClr val="115076"/>
                        </a:solidFill>
                      </a:endParaRPr>
                    </a:p>
                  </a:txBody>
                  <a:tcPr anchor="ctr"/>
                </a:tc>
                <a:extLst>
                  <a:ext uri="{0D108BD9-81ED-4DB2-BD59-A6C34878D82A}">
                    <a16:rowId xmlns:a16="http://schemas.microsoft.com/office/drawing/2014/main" val="10004"/>
                  </a:ext>
                </a:extLst>
              </a:tr>
              <a:tr h="894223">
                <a:tc>
                  <a:txBody>
                    <a:bodyPr/>
                    <a:lstStyle/>
                    <a:p>
                      <a:endParaRPr lang="en-GB" sz="2000">
                        <a:solidFill>
                          <a:srgbClr val="115076"/>
                        </a:solidFill>
                      </a:endParaRPr>
                    </a:p>
                  </a:txBody>
                  <a:tcPr/>
                </a:tc>
                <a:tc>
                  <a:txBody>
                    <a:bodyPr/>
                    <a:lstStyle/>
                    <a:p>
                      <a:r>
                        <a:rPr lang="en-GB" sz="2000" dirty="0">
                          <a:solidFill>
                            <a:srgbClr val="115076"/>
                          </a:solidFill>
                        </a:rPr>
                        <a:t>We walke</a:t>
                      </a:r>
                      <a:r>
                        <a:rPr lang="en-GB" sz="2000" baseline="0" dirty="0">
                          <a:solidFill>
                            <a:srgbClr val="115076"/>
                          </a:solidFill>
                        </a:rPr>
                        <a:t>d to town, but we still want to dance with Mia!</a:t>
                      </a:r>
                      <a:endParaRPr lang="en-GB" sz="2000" dirty="0">
                        <a:solidFill>
                          <a:srgbClr val="115076"/>
                        </a:solidFill>
                      </a:endParaRPr>
                    </a:p>
                  </a:txBody>
                  <a:tcPr anchor="ctr"/>
                </a:tc>
                <a:tc>
                  <a:txBody>
                    <a:bodyPr/>
                    <a:lstStyle/>
                    <a:p>
                      <a:r>
                        <a:rPr lang="en-GB" sz="2000" dirty="0">
                          <a:solidFill>
                            <a:srgbClr val="115076"/>
                          </a:solidFill>
                        </a:rPr>
                        <a:t>We went shopping,</a:t>
                      </a:r>
                      <a:r>
                        <a:rPr lang="en-GB" sz="2000" baseline="0" dirty="0">
                          <a:solidFill>
                            <a:srgbClr val="115076"/>
                          </a:solidFill>
                        </a:rPr>
                        <a:t> but now we want to dance with Mia!</a:t>
                      </a:r>
                      <a:endParaRPr lang="en-GB" sz="2000" dirty="0">
                        <a:solidFill>
                          <a:srgbClr val="115076"/>
                        </a:solidFill>
                      </a:endParaRPr>
                    </a:p>
                  </a:txBody>
                  <a:tcPr anchor="ctr"/>
                </a:tc>
                <a:tc>
                  <a:txBody>
                    <a:bodyPr/>
                    <a:lstStyle/>
                    <a:p>
                      <a:r>
                        <a:rPr lang="en-GB" sz="2000" dirty="0">
                          <a:solidFill>
                            <a:srgbClr val="115076"/>
                          </a:solidFill>
                        </a:rPr>
                        <a:t>We went shopping, but we still want to dance with Mia.</a:t>
                      </a:r>
                    </a:p>
                  </a:txBody>
                  <a:tcPr anchor="ctr"/>
                </a:tc>
                <a:extLst>
                  <a:ext uri="{0D108BD9-81ED-4DB2-BD59-A6C34878D82A}">
                    <a16:rowId xmlns:a16="http://schemas.microsoft.com/office/drawing/2014/main" val="10005"/>
                  </a:ext>
                </a:extLst>
              </a:tr>
            </a:tbl>
          </a:graphicData>
        </a:graphic>
      </p:graphicFrame>
      <p:sp>
        <p:nvSpPr>
          <p:cNvPr id="26" name="TextBox 25">
            <a:extLst>
              <a:ext uri="{FF2B5EF4-FFF2-40B4-BE49-F238E27FC236}">
                <a16:creationId xmlns:a16="http://schemas.microsoft.com/office/drawing/2014/main" id="{3933EC8A-A80F-B845-A3E0-5E098C9FD6D1}"/>
              </a:ext>
            </a:extLst>
          </p:cNvPr>
          <p:cNvSpPr txBox="1"/>
          <p:nvPr/>
        </p:nvSpPr>
        <p:spPr>
          <a:xfrm>
            <a:off x="4631628" y="354932"/>
            <a:ext cx="43205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Welcher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Satz</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richtig</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7" name="Rectangle 26">
            <a:hlinkClick r:id="" action="ppaction://noaction">
              <a:snd r:embed="rId4" name="10. 1. Oben.wav"/>
            </a:hlinkClick>
            <a:extLst>
              <a:ext uri="{FF2B5EF4-FFF2-40B4-BE49-F238E27FC236}">
                <a16:creationId xmlns:a16="http://schemas.microsoft.com/office/drawing/2014/main" id="{168E5AD5-FD98-ED41-ABC7-9683CB559CB8}"/>
              </a:ext>
            </a:extLst>
          </p:cNvPr>
          <p:cNvSpPr/>
          <p:nvPr/>
        </p:nvSpPr>
        <p:spPr>
          <a:xfrm>
            <a:off x="0" y="1325185"/>
            <a:ext cx="335902" cy="365924"/>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28" name="Rectangle 27">
            <a:hlinkClick r:id="" action="ppaction://noaction">
              <a:snd r:embed="rId5" name="10. 2. Mia.wav"/>
            </a:hlinkClick>
            <a:extLst>
              <a:ext uri="{FF2B5EF4-FFF2-40B4-BE49-F238E27FC236}">
                <a16:creationId xmlns:a16="http://schemas.microsoft.com/office/drawing/2014/main" id="{827C196A-36DC-C04A-94B6-41FE806E30F4}"/>
              </a:ext>
            </a:extLst>
          </p:cNvPr>
          <p:cNvSpPr/>
          <p:nvPr/>
        </p:nvSpPr>
        <p:spPr>
          <a:xfrm>
            <a:off x="0" y="2005460"/>
            <a:ext cx="335902" cy="365924"/>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29" name="Rectangle 28">
            <a:hlinkClick r:id="" action="ppaction://noaction">
              <a:snd r:embed="rId6" name="10. 3. Mehmet.wav"/>
            </a:hlinkClick>
            <a:extLst>
              <a:ext uri="{FF2B5EF4-FFF2-40B4-BE49-F238E27FC236}">
                <a16:creationId xmlns:a16="http://schemas.microsoft.com/office/drawing/2014/main" id="{18FA223D-DDFA-1644-8396-5F0E7A4F1BA9}"/>
              </a:ext>
            </a:extLst>
          </p:cNvPr>
          <p:cNvSpPr/>
          <p:nvPr/>
        </p:nvSpPr>
        <p:spPr>
          <a:xfrm>
            <a:off x="0" y="2756156"/>
            <a:ext cx="335902" cy="365924"/>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30" name="Rectangle 29">
            <a:hlinkClick r:id="" action="ppaction://noaction">
              <a:snd r:embed="rId7" name="10. 4. Katja.wav"/>
            </a:hlinkClick>
            <a:extLst>
              <a:ext uri="{FF2B5EF4-FFF2-40B4-BE49-F238E27FC236}">
                <a16:creationId xmlns:a16="http://schemas.microsoft.com/office/drawing/2014/main" id="{C43D7BDD-B7DE-0446-A119-B2D584C177E9}"/>
              </a:ext>
            </a:extLst>
          </p:cNvPr>
          <p:cNvSpPr/>
          <p:nvPr/>
        </p:nvSpPr>
        <p:spPr>
          <a:xfrm>
            <a:off x="0" y="3555394"/>
            <a:ext cx="335902" cy="365924"/>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31" name="Rectangle 30">
            <a:hlinkClick r:id="" action="ppaction://noaction">
              <a:snd r:embed="rId8" name="10. 5. Katja bereitet.wav"/>
            </a:hlinkClick>
            <a:extLst>
              <a:ext uri="{FF2B5EF4-FFF2-40B4-BE49-F238E27FC236}">
                <a16:creationId xmlns:a16="http://schemas.microsoft.com/office/drawing/2014/main" id="{18A26402-D9E5-6648-8517-A054F452F126}"/>
              </a:ext>
            </a:extLst>
          </p:cNvPr>
          <p:cNvSpPr/>
          <p:nvPr/>
        </p:nvSpPr>
        <p:spPr>
          <a:xfrm>
            <a:off x="-1" y="4619976"/>
            <a:ext cx="335902" cy="365924"/>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32" name="Rectangle 31">
            <a:hlinkClick r:id="" action="ppaction://noaction">
              <a:snd r:embed="rId9" name="10. 6.wav"/>
            </a:hlinkClick>
            <a:extLst>
              <a:ext uri="{FF2B5EF4-FFF2-40B4-BE49-F238E27FC236}">
                <a16:creationId xmlns:a16="http://schemas.microsoft.com/office/drawing/2014/main" id="{8D6B492D-98B3-B149-9584-E3E6BF88D2EE}"/>
              </a:ext>
            </a:extLst>
          </p:cNvPr>
          <p:cNvSpPr/>
          <p:nvPr/>
        </p:nvSpPr>
        <p:spPr>
          <a:xfrm>
            <a:off x="0" y="5506487"/>
            <a:ext cx="335902" cy="365924"/>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pic>
        <p:nvPicPr>
          <p:cNvPr id="21" name="Picture 20" descr="green checkmark">
            <a:extLst>
              <a:ext uri="{FF2B5EF4-FFF2-40B4-BE49-F238E27FC236}">
                <a16:creationId xmlns:a16="http://schemas.microsoft.com/office/drawing/2014/main" id="{8964A022-C428-4B6C-B8FB-C71E1659E72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691774" y="1336496"/>
            <a:ext cx="422500" cy="440105"/>
          </a:xfrm>
          <a:prstGeom prst="rect">
            <a:avLst/>
          </a:prstGeom>
        </p:spPr>
      </p:pic>
      <p:pic>
        <p:nvPicPr>
          <p:cNvPr id="22" name="Picture 21" descr="green checkmark">
            <a:extLst>
              <a:ext uri="{FF2B5EF4-FFF2-40B4-BE49-F238E27FC236}">
                <a16:creationId xmlns:a16="http://schemas.microsoft.com/office/drawing/2014/main" id="{7D8EBF60-2F7C-4764-98B9-CC876DFD14A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11820" y="2076263"/>
            <a:ext cx="422500" cy="440105"/>
          </a:xfrm>
          <a:prstGeom prst="rect">
            <a:avLst/>
          </a:prstGeom>
        </p:spPr>
      </p:pic>
      <p:pic>
        <p:nvPicPr>
          <p:cNvPr id="39" name="Picture 38" descr="green checkmark">
            <a:extLst>
              <a:ext uri="{FF2B5EF4-FFF2-40B4-BE49-F238E27FC236}">
                <a16:creationId xmlns:a16="http://schemas.microsoft.com/office/drawing/2014/main" id="{3F52A067-3C0A-4213-A53B-47147169376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691774" y="2768367"/>
            <a:ext cx="422500" cy="440105"/>
          </a:xfrm>
          <a:prstGeom prst="rect">
            <a:avLst/>
          </a:prstGeom>
        </p:spPr>
      </p:pic>
      <p:pic>
        <p:nvPicPr>
          <p:cNvPr id="40" name="Picture 39" descr="green checkmark">
            <a:extLst>
              <a:ext uri="{FF2B5EF4-FFF2-40B4-BE49-F238E27FC236}">
                <a16:creationId xmlns:a16="http://schemas.microsoft.com/office/drawing/2014/main" id="{48B0E237-5C40-467E-A3CF-2530141A39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14042" y="3776098"/>
            <a:ext cx="422500" cy="440105"/>
          </a:xfrm>
          <a:prstGeom prst="rect">
            <a:avLst/>
          </a:prstGeom>
        </p:spPr>
      </p:pic>
      <p:pic>
        <p:nvPicPr>
          <p:cNvPr id="41" name="Picture 40" descr="green checkmark">
            <a:extLst>
              <a:ext uri="{FF2B5EF4-FFF2-40B4-BE49-F238E27FC236}">
                <a16:creationId xmlns:a16="http://schemas.microsoft.com/office/drawing/2014/main" id="{9D7C0249-AD64-430E-8060-87E1312F028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34707" y="4765847"/>
            <a:ext cx="422500" cy="440105"/>
          </a:xfrm>
          <a:prstGeom prst="rect">
            <a:avLst/>
          </a:prstGeom>
        </p:spPr>
      </p:pic>
      <p:pic>
        <p:nvPicPr>
          <p:cNvPr id="42" name="Picture 41" descr="green checkmark">
            <a:extLst>
              <a:ext uri="{FF2B5EF4-FFF2-40B4-BE49-F238E27FC236}">
                <a16:creationId xmlns:a16="http://schemas.microsoft.com/office/drawing/2014/main" id="{D64D58A6-B4B5-4FEA-B586-25AE0FD453D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769500" y="5432306"/>
            <a:ext cx="422500" cy="440105"/>
          </a:xfrm>
          <a:prstGeom prst="rect">
            <a:avLst/>
          </a:prstGeom>
        </p:spPr>
      </p:pic>
      <p:sp>
        <p:nvSpPr>
          <p:cNvPr id="19" name="TextBox 18">
            <a:extLst>
              <a:ext uri="{FF2B5EF4-FFF2-40B4-BE49-F238E27FC236}">
                <a16:creationId xmlns:a16="http://schemas.microsoft.com/office/drawing/2014/main" id="{4A7A23F6-8A38-4765-ABBD-BEC02B668247}"/>
              </a:ext>
            </a:extLst>
          </p:cNvPr>
          <p:cNvSpPr txBox="1"/>
          <p:nvPr/>
        </p:nvSpPr>
        <p:spPr>
          <a:xfrm>
            <a:off x="6807200" y="6400800"/>
            <a:ext cx="2679700"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Rachel Hawkes</a:t>
            </a:r>
          </a:p>
        </p:txBody>
      </p:sp>
    </p:spTree>
    <p:extLst>
      <p:ext uri="{BB962C8B-B14F-4D97-AF65-F5344CB8AC3E}">
        <p14:creationId xmlns:p14="http://schemas.microsoft.com/office/powerpoint/2010/main" val="501560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redondeado 6">
            <a:extLst>
              <a:ext uri="{FF2B5EF4-FFF2-40B4-BE49-F238E27FC236}">
                <a16:creationId xmlns:a16="http://schemas.microsoft.com/office/drawing/2014/main" id="{95A9EB39-CBD0-164B-B122-4DF512FFDD11}"/>
              </a:ext>
            </a:extLst>
          </p:cNvPr>
          <p:cNvSpPr/>
          <p:nvPr/>
        </p:nvSpPr>
        <p:spPr>
          <a:xfrm>
            <a:off x="1478280" y="1289218"/>
            <a:ext cx="24079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ma...</a:t>
            </a:r>
          </a:p>
        </p:txBody>
      </p:sp>
      <p:sp>
        <p:nvSpPr>
          <p:cNvPr id="8" name="Rectángulo redondeado 7">
            <a:extLst>
              <a:ext uri="{FF2B5EF4-FFF2-40B4-BE49-F238E27FC236}">
                <a16:creationId xmlns:a16="http://schemas.microsoft.com/office/drawing/2014/main" id="{F48ECA81-07C4-B940-AE79-78BF2E227053}"/>
              </a:ext>
            </a:extLst>
          </p:cNvPr>
          <p:cNvSpPr/>
          <p:nvPr/>
        </p:nvSpPr>
        <p:spPr>
          <a:xfrm>
            <a:off x="617220" y="4079712"/>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pre...</a:t>
            </a:r>
          </a:p>
        </p:txBody>
      </p:sp>
      <p:sp>
        <p:nvSpPr>
          <p:cNvPr id="9" name="Rectángulo redondeado 8">
            <a:extLst>
              <a:ext uri="{FF2B5EF4-FFF2-40B4-BE49-F238E27FC236}">
                <a16:creationId xmlns:a16="http://schemas.microsoft.com/office/drawing/2014/main" id="{E7425FB5-4792-9E47-8F8B-128B93257525}"/>
              </a:ext>
            </a:extLst>
          </p:cNvPr>
          <p:cNvSpPr/>
          <p:nvPr/>
        </p:nvSpPr>
        <p:spPr>
          <a:xfrm>
            <a:off x="6736080" y="672942"/>
            <a:ext cx="213741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mis...</a:t>
            </a:r>
          </a:p>
        </p:txBody>
      </p:sp>
      <p:sp>
        <p:nvSpPr>
          <p:cNvPr id="10" name="Rectángulo redondeado 9">
            <a:extLst>
              <a:ext uri="{FF2B5EF4-FFF2-40B4-BE49-F238E27FC236}">
                <a16:creationId xmlns:a16="http://schemas.microsoft.com/office/drawing/2014/main" id="{0B507CE8-352A-D346-B174-79BEF23E9257}"/>
              </a:ext>
            </a:extLst>
          </p:cNvPr>
          <p:cNvSpPr/>
          <p:nvPr/>
        </p:nvSpPr>
        <p:spPr>
          <a:xfrm>
            <a:off x="9700260" y="3148476"/>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i...</a:t>
            </a:r>
          </a:p>
        </p:txBody>
      </p:sp>
      <p:sp>
        <p:nvSpPr>
          <p:cNvPr id="11" name="Rectángulo redondeado 10">
            <a:extLst>
              <a:ext uri="{FF2B5EF4-FFF2-40B4-BE49-F238E27FC236}">
                <a16:creationId xmlns:a16="http://schemas.microsoft.com/office/drawing/2014/main" id="{AA7DBFF1-6DA1-AA4F-90C8-A16E6E0BBAAD}"/>
              </a:ext>
            </a:extLst>
          </p:cNvPr>
          <p:cNvSpPr/>
          <p:nvPr/>
        </p:nvSpPr>
        <p:spPr>
          <a:xfrm>
            <a:off x="152400" y="3148476"/>
            <a:ext cx="22555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lim...</a:t>
            </a:r>
          </a:p>
        </p:txBody>
      </p:sp>
      <p:sp>
        <p:nvSpPr>
          <p:cNvPr id="12" name="Rectángulo redondeado 11">
            <a:extLst>
              <a:ext uri="{FF2B5EF4-FFF2-40B4-BE49-F238E27FC236}">
                <a16:creationId xmlns:a16="http://schemas.microsoft.com/office/drawing/2014/main" id="{8BD198FC-C1F9-B44D-93D1-A6FF6EB524B3}"/>
              </a:ext>
            </a:extLst>
          </p:cNvPr>
          <p:cNvSpPr/>
          <p:nvPr/>
        </p:nvSpPr>
        <p:spPr>
          <a:xfrm>
            <a:off x="335280" y="2218847"/>
            <a:ext cx="24079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su...</a:t>
            </a:r>
          </a:p>
        </p:txBody>
      </p:sp>
      <p:sp>
        <p:nvSpPr>
          <p:cNvPr id="13" name="Rectángulo redondeado 12">
            <a:extLst>
              <a:ext uri="{FF2B5EF4-FFF2-40B4-BE49-F238E27FC236}">
                <a16:creationId xmlns:a16="http://schemas.microsoft.com/office/drawing/2014/main" id="{BDD14B30-329F-DE44-B449-4EA1272BAC32}"/>
              </a:ext>
            </a:extLst>
          </p:cNvPr>
          <p:cNvSpPr/>
          <p:nvPr/>
        </p:nvSpPr>
        <p:spPr>
          <a:xfrm>
            <a:off x="2080260" y="4991373"/>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lis...</a:t>
            </a:r>
          </a:p>
        </p:txBody>
      </p:sp>
      <p:sp>
        <p:nvSpPr>
          <p:cNvPr id="14" name="Rectángulo redondeado 13">
            <a:extLst>
              <a:ext uri="{FF2B5EF4-FFF2-40B4-BE49-F238E27FC236}">
                <a16:creationId xmlns:a16="http://schemas.microsoft.com/office/drawing/2014/main" id="{A6066BD1-BAB6-1440-8F80-1F6EA34D75B6}"/>
              </a:ext>
            </a:extLst>
          </p:cNvPr>
          <p:cNvSpPr/>
          <p:nvPr/>
        </p:nvSpPr>
        <p:spPr>
          <a:xfrm>
            <a:off x="9517380" y="4075263"/>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se...</a:t>
            </a:r>
          </a:p>
        </p:txBody>
      </p:sp>
      <p:sp>
        <p:nvSpPr>
          <p:cNvPr id="15" name="Rectángulo redondeado 14">
            <a:extLst>
              <a:ext uri="{FF2B5EF4-FFF2-40B4-BE49-F238E27FC236}">
                <a16:creationId xmlns:a16="http://schemas.microsoft.com/office/drawing/2014/main" id="{4FB3293C-76C7-0B4C-8693-EFAE0F2BB578}"/>
              </a:ext>
            </a:extLst>
          </p:cNvPr>
          <p:cNvSpPr/>
          <p:nvPr/>
        </p:nvSpPr>
        <p:spPr>
          <a:xfrm>
            <a:off x="4107180" y="632301"/>
            <a:ext cx="240792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úl...</a:t>
            </a:r>
          </a:p>
        </p:txBody>
      </p:sp>
      <p:sp>
        <p:nvSpPr>
          <p:cNvPr id="16" name="Rectángulo redondeado 15">
            <a:extLst>
              <a:ext uri="{FF2B5EF4-FFF2-40B4-BE49-F238E27FC236}">
                <a16:creationId xmlns:a16="http://schemas.microsoft.com/office/drawing/2014/main" id="{1295B1C9-AD18-C84A-B60E-7D02CEBABB88}"/>
              </a:ext>
            </a:extLst>
          </p:cNvPr>
          <p:cNvSpPr/>
          <p:nvPr/>
        </p:nvSpPr>
        <p:spPr>
          <a:xfrm>
            <a:off x="4754880" y="5049184"/>
            <a:ext cx="227076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con...</a:t>
            </a:r>
          </a:p>
        </p:txBody>
      </p:sp>
      <p:sp>
        <p:nvSpPr>
          <p:cNvPr id="17" name="Rectángulo redondeado 16">
            <a:extLst>
              <a:ext uri="{FF2B5EF4-FFF2-40B4-BE49-F238E27FC236}">
                <a16:creationId xmlns:a16="http://schemas.microsoft.com/office/drawing/2014/main" id="{9049D81D-4250-574D-BD20-14BDC8398DFE}"/>
              </a:ext>
            </a:extLst>
          </p:cNvPr>
          <p:cNvSpPr/>
          <p:nvPr/>
        </p:nvSpPr>
        <p:spPr>
          <a:xfrm>
            <a:off x="9094470" y="1289218"/>
            <a:ext cx="227076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lar...</a:t>
            </a:r>
          </a:p>
        </p:txBody>
      </p:sp>
      <p:sp>
        <p:nvSpPr>
          <p:cNvPr id="18" name="Rectángulo redondeado 17">
            <a:extLst>
              <a:ext uri="{FF2B5EF4-FFF2-40B4-BE49-F238E27FC236}">
                <a16:creationId xmlns:a16="http://schemas.microsoft.com/office/drawing/2014/main" id="{BD9C0867-94DD-F049-8508-FB42545FBF07}"/>
              </a:ext>
            </a:extLst>
          </p:cNvPr>
          <p:cNvSpPr/>
          <p:nvPr/>
        </p:nvSpPr>
        <p:spPr>
          <a:xfrm>
            <a:off x="7178040" y="4917891"/>
            <a:ext cx="233934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tri...</a:t>
            </a:r>
          </a:p>
        </p:txBody>
      </p:sp>
      <p:sp>
        <p:nvSpPr>
          <p:cNvPr id="19" name="Rectángulo redondeado 18">
            <a:extLst>
              <a:ext uri="{FF2B5EF4-FFF2-40B4-BE49-F238E27FC236}">
                <a16:creationId xmlns:a16="http://schemas.microsoft.com/office/drawing/2014/main" id="{7C1DE671-D71E-7F4E-9242-790D559F6644}"/>
              </a:ext>
            </a:extLst>
          </p:cNvPr>
          <p:cNvSpPr/>
          <p:nvPr/>
        </p:nvSpPr>
        <p:spPr>
          <a:xfrm>
            <a:off x="9673590" y="2218847"/>
            <a:ext cx="2270760"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qui...</a:t>
            </a:r>
          </a:p>
        </p:txBody>
      </p:sp>
      <p:sp>
        <p:nvSpPr>
          <p:cNvPr id="20" name="Rectángulo redondeado 19">
            <a:extLst>
              <a:ext uri="{FF2B5EF4-FFF2-40B4-BE49-F238E27FC236}">
                <a16:creationId xmlns:a16="http://schemas.microsoft.com/office/drawing/2014/main" id="{CDFC6BDB-9D39-4E4A-B6ED-B0EA8E256E08}"/>
              </a:ext>
            </a:extLst>
          </p:cNvPr>
          <p:cNvSpPr/>
          <p:nvPr/>
        </p:nvSpPr>
        <p:spPr>
          <a:xfrm>
            <a:off x="4312920" y="2738535"/>
            <a:ext cx="3790950" cy="1165748"/>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last</a:t>
            </a:r>
          </a:p>
        </p:txBody>
      </p:sp>
      <p:sp>
        <p:nvSpPr>
          <p:cNvPr id="21"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ítulo 1">
            <a:extLst>
              <a:ext uri="{FF2B5EF4-FFF2-40B4-BE49-F238E27FC236}">
                <a16:creationId xmlns:a16="http://schemas.microsoft.com/office/drawing/2014/main" id="{930ECB8F-2BA9-4343-976C-99A6188DD6AB}"/>
              </a:ext>
            </a:extLst>
          </p:cNvPr>
          <p:cNvSpPr>
            <a:spLocks noGrp="1"/>
          </p:cNvSpPr>
          <p:nvPr>
            <p:ph type="title" idx="4294967295"/>
          </p:nvPr>
        </p:nvSpPr>
        <p:spPr>
          <a:xfrm>
            <a:off x="10868376" y="195527"/>
            <a:ext cx="1059767" cy="537739"/>
          </a:xfrm>
        </p:spPr>
        <p:txBody>
          <a:bodyPr>
            <a:normAutofit/>
          </a:bodyPr>
          <a:lstStyle/>
          <a:p>
            <a:r>
              <a:rPr lang="en-GB" sz="2000" b="1" dirty="0" err="1">
                <a:solidFill>
                  <a:schemeClr val="bg1"/>
                </a:solidFill>
              </a:rPr>
              <a:t>hablar</a:t>
            </a:r>
            <a:endParaRPr lang="es-GB" sz="2000" dirty="0"/>
          </a:p>
        </p:txBody>
      </p:sp>
      <p:sp>
        <p:nvSpPr>
          <p:cNvPr id="22" name="Rectángulo redondeado 14">
            <a:extLst>
              <a:ext uri="{FF2B5EF4-FFF2-40B4-BE49-F238E27FC236}">
                <a16:creationId xmlns:a16="http://schemas.microsoft.com/office/drawing/2014/main" id="{4FB3293C-76C7-0B4C-8693-EFAE0F2BB578}"/>
              </a:ext>
            </a:extLst>
          </p:cNvPr>
          <p:cNvSpPr/>
          <p:nvPr/>
        </p:nvSpPr>
        <p:spPr>
          <a:xfrm>
            <a:off x="4107180" y="632301"/>
            <a:ext cx="2407920" cy="74676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úl</a:t>
            </a: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timo</a:t>
            </a:r>
            <a:endPar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3" name="Rectangle 22">
            <a:extLst>
              <a:ext uri="{FF2B5EF4-FFF2-40B4-BE49-F238E27FC236}">
                <a16:creationId xmlns:a16="http://schemas.microsoft.com/office/drawing/2014/main" id="{050FADA7-9E63-48C6-B588-45CF7139F4E6}"/>
              </a:ext>
            </a:extLst>
          </p:cNvPr>
          <p:cNvSpPr/>
          <p:nvPr/>
        </p:nvSpPr>
        <p:spPr>
          <a:xfrm>
            <a:off x="8103870" y="6382147"/>
            <a:ext cx="137409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Nick Avery</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5807893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childTnLst>
        </p:cTn>
      </p:par>
    </p:tnLst>
    <p:bldLst>
      <p:bldP spid="22"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28084BE4-A4AF-364C-B8E5-ED6D583A6685}"/>
              </a:ext>
            </a:extLst>
          </p:cNvPr>
          <p:cNvSpPr txBox="1"/>
          <p:nvPr/>
        </p:nvSpPr>
        <p:spPr>
          <a:xfrm>
            <a:off x="180000" y="1296000"/>
            <a:ext cx="27742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Personne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a:t>
            </a:r>
          </a:p>
        </p:txBody>
      </p:sp>
      <p:sp>
        <p:nvSpPr>
          <p:cNvPr id="9" name="TextBox 8">
            <a:extLst>
              <a:ext uri="{FF2B5EF4-FFF2-40B4-BE49-F238E27FC236}">
                <a16:creationId xmlns:a16="http://schemas.microsoft.com/office/drawing/2014/main" id="{28084BE4-A4AF-364C-B8E5-ED6D583A6685}"/>
              </a:ext>
            </a:extLst>
          </p:cNvPr>
          <p:cNvSpPr txBox="1"/>
          <p:nvPr/>
        </p:nvSpPr>
        <p:spPr>
          <a:xfrm>
            <a:off x="180000" y="3024349"/>
            <a:ext cx="27742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Personne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a:t>
            </a:r>
          </a:p>
        </p:txBody>
      </p:sp>
      <p:sp>
        <p:nvSpPr>
          <p:cNvPr id="2" name="TextBox 1"/>
          <p:cNvSpPr txBox="1"/>
          <p:nvPr/>
        </p:nvSpPr>
        <p:spPr>
          <a:xfrm>
            <a:off x="180000" y="2029607"/>
            <a:ext cx="11291564" cy="769441"/>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Au lycée je/j’ …</a:t>
            </a:r>
          </a:p>
        </p:txBody>
      </p:sp>
      <p:sp>
        <p:nvSpPr>
          <p:cNvPr id="10" name="TextBox 9"/>
          <p:cNvSpPr txBox="1"/>
          <p:nvPr/>
        </p:nvSpPr>
        <p:spPr>
          <a:xfrm>
            <a:off x="116809" y="3594410"/>
            <a:ext cx="4318694"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fais</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la natation</a:t>
            </a:r>
          </a:p>
        </p:txBody>
      </p:sp>
      <p:sp>
        <p:nvSpPr>
          <p:cNvPr id="21" name="TextBox 20"/>
          <p:cNvSpPr txBox="1"/>
          <p:nvPr/>
        </p:nvSpPr>
        <p:spPr>
          <a:xfrm>
            <a:off x="8697351" y="3594410"/>
            <a:ext cx="2786795"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fais</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sport</a:t>
            </a:r>
          </a:p>
        </p:txBody>
      </p:sp>
      <p:sp>
        <p:nvSpPr>
          <p:cNvPr id="22" name="TextBox 21"/>
          <p:cNvSpPr txBox="1"/>
          <p:nvPr/>
        </p:nvSpPr>
        <p:spPr>
          <a:xfrm>
            <a:off x="3796780" y="4292128"/>
            <a:ext cx="3795004"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fais</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exercice</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p:cNvSpPr txBox="1"/>
          <p:nvPr/>
        </p:nvSpPr>
        <p:spPr>
          <a:xfrm>
            <a:off x="4544685" y="3594410"/>
            <a:ext cx="4043484"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ach</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è</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poisson</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p:cNvSpPr txBox="1"/>
          <p:nvPr/>
        </p:nvSpPr>
        <p:spPr>
          <a:xfrm>
            <a:off x="7662725" y="4292128"/>
            <a:ext cx="4426424"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definis</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vocabulaire</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25" name="TextBox 24"/>
          <p:cNvSpPr txBox="1"/>
          <p:nvPr/>
        </p:nvSpPr>
        <p:spPr>
          <a:xfrm>
            <a:off x="116809" y="4292128"/>
            <a:ext cx="3609030"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èse</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 fromage</a:t>
            </a:r>
          </a:p>
        </p:txBody>
      </p:sp>
      <p:sp>
        <p:nvSpPr>
          <p:cNvPr id="26" name="TextBox 25"/>
          <p:cNvSpPr txBox="1"/>
          <p:nvPr/>
        </p:nvSpPr>
        <p:spPr>
          <a:xfrm>
            <a:off x="256786" y="4989966"/>
            <a:ext cx="6676277"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envoie</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des messages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classe</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27" name="TextBox 26"/>
          <p:cNvSpPr txBox="1"/>
          <p:nvPr/>
        </p:nvSpPr>
        <p:spPr>
          <a:xfrm>
            <a:off x="5151044" y="5657434"/>
            <a:ext cx="6938105"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apporte</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mes</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cahiers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chaque</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jour</a:t>
            </a:r>
          </a:p>
        </p:txBody>
      </p:sp>
      <p:sp>
        <p:nvSpPr>
          <p:cNvPr id="28" name="TextBox 27"/>
          <p:cNvSpPr txBox="1"/>
          <p:nvPr/>
        </p:nvSpPr>
        <p:spPr>
          <a:xfrm>
            <a:off x="7028578" y="4989966"/>
            <a:ext cx="4640486"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utlilise</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ordinateur</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29" name="TextBox 28"/>
          <p:cNvSpPr txBox="1"/>
          <p:nvPr/>
        </p:nvSpPr>
        <p:spPr>
          <a:xfrm>
            <a:off x="650715" y="5652230"/>
            <a:ext cx="438530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fais</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 travail</a:t>
            </a:r>
          </a:p>
        </p:txBody>
      </p:sp>
    </p:spTree>
    <p:extLst>
      <p:ext uri="{BB962C8B-B14F-4D97-AF65-F5344CB8AC3E}">
        <p14:creationId xmlns:p14="http://schemas.microsoft.com/office/powerpoint/2010/main" val="3692122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mph" presetSubtype="2" fill="hold" grpId="1" nodeType="clickEffect">
                                  <p:stCondLst>
                                    <p:cond delay="0"/>
                                  </p:stCondLst>
                                  <p:childTnLst>
                                    <p:animClr clrSpc="rgb" dir="cw">
                                      <p:cBhvr override="childStyle">
                                        <p:cTn id="43" dur="2000" fill="hold"/>
                                        <p:tgtEl>
                                          <p:spTgt spid="10"/>
                                        </p:tgtEl>
                                        <p:attrNameLst>
                                          <p:attrName>style.color</p:attrName>
                                        </p:attrNameLst>
                                      </p:cBhvr>
                                      <p:to>
                                        <a:schemeClr val="accent2"/>
                                      </p:to>
                                    </p:animClr>
                                  </p:childTnLst>
                                </p:cTn>
                              </p:par>
                              <p:par>
                                <p:cTn id="44" presetID="3" presetClass="emph" presetSubtype="2" fill="hold" grpId="1" nodeType="withEffect">
                                  <p:stCondLst>
                                    <p:cond delay="0"/>
                                  </p:stCondLst>
                                  <p:childTnLst>
                                    <p:animClr clrSpc="rgb" dir="cw">
                                      <p:cBhvr override="childStyle">
                                        <p:cTn id="45" dur="2000" fill="hold"/>
                                        <p:tgtEl>
                                          <p:spTgt spid="21"/>
                                        </p:tgtEl>
                                        <p:attrNameLst>
                                          <p:attrName>style.color</p:attrName>
                                        </p:attrNameLst>
                                      </p:cBhvr>
                                      <p:to>
                                        <a:schemeClr val="accent2"/>
                                      </p:to>
                                    </p:animClr>
                                  </p:childTnLst>
                                </p:cTn>
                              </p:par>
                              <p:par>
                                <p:cTn id="46" presetID="3" presetClass="emph" presetSubtype="2" fill="hold" grpId="1" nodeType="withEffect">
                                  <p:stCondLst>
                                    <p:cond delay="0"/>
                                  </p:stCondLst>
                                  <p:childTnLst>
                                    <p:animClr clrSpc="rgb" dir="cw">
                                      <p:cBhvr override="childStyle">
                                        <p:cTn id="47" dur="2000" fill="hold"/>
                                        <p:tgtEl>
                                          <p:spTgt spid="22"/>
                                        </p:tgtEl>
                                        <p:attrNameLst>
                                          <p:attrName>style.color</p:attrName>
                                        </p:attrNameLst>
                                      </p:cBhvr>
                                      <p:to>
                                        <a:schemeClr val="accent2"/>
                                      </p:to>
                                    </p:animClr>
                                  </p:childTnLst>
                                </p:cTn>
                              </p:par>
                              <p:par>
                                <p:cTn id="48" presetID="3" presetClass="emph" presetSubtype="2" fill="hold" grpId="1" nodeType="withEffect">
                                  <p:stCondLst>
                                    <p:cond delay="0"/>
                                  </p:stCondLst>
                                  <p:childTnLst>
                                    <p:animClr clrSpc="rgb" dir="cw">
                                      <p:cBhvr override="childStyle">
                                        <p:cTn id="49" dur="2000" fill="hold"/>
                                        <p:tgtEl>
                                          <p:spTgt spid="24"/>
                                        </p:tgtEl>
                                        <p:attrNameLst>
                                          <p:attrName>style.color</p:attrName>
                                        </p:attrNameLst>
                                      </p:cBhvr>
                                      <p:to>
                                        <a:schemeClr val="accent2"/>
                                      </p:to>
                                    </p:animClr>
                                  </p:childTnLst>
                                </p:cTn>
                              </p:par>
                              <p:par>
                                <p:cTn id="50" presetID="3" presetClass="emph" presetSubtype="2" fill="hold" grpId="1" nodeType="withEffect">
                                  <p:stCondLst>
                                    <p:cond delay="0"/>
                                  </p:stCondLst>
                                  <p:childTnLst>
                                    <p:animClr clrSpc="rgb" dir="cw">
                                      <p:cBhvr override="childStyle">
                                        <p:cTn id="51" dur="2000" fill="hold"/>
                                        <p:tgtEl>
                                          <p:spTgt spid="26"/>
                                        </p:tgtEl>
                                        <p:attrNameLst>
                                          <p:attrName>style.color</p:attrName>
                                        </p:attrNameLst>
                                      </p:cBhvr>
                                      <p:to>
                                        <a:schemeClr val="accent2"/>
                                      </p:to>
                                    </p:animClr>
                                  </p:childTnLst>
                                </p:cTn>
                              </p:par>
                              <p:par>
                                <p:cTn id="52" presetID="3" presetClass="emph" presetSubtype="2" fill="hold" grpId="1" nodeType="withEffect">
                                  <p:stCondLst>
                                    <p:cond delay="0"/>
                                  </p:stCondLst>
                                  <p:childTnLst>
                                    <p:animClr clrSpc="rgb" dir="cw">
                                      <p:cBhvr override="childStyle">
                                        <p:cTn id="53" dur="2000" fill="hold"/>
                                        <p:tgtEl>
                                          <p:spTgt spid="27"/>
                                        </p:tgtEl>
                                        <p:attrNameLst>
                                          <p:attrName>style.color</p:attrName>
                                        </p:attrNameLst>
                                      </p:cBhvr>
                                      <p:to>
                                        <a:schemeClr val="accent2"/>
                                      </p:to>
                                    </p:animClr>
                                  </p:childTnLst>
                                </p:cTn>
                              </p:par>
                              <p:par>
                                <p:cTn id="54" presetID="3" presetClass="emph" presetSubtype="2" fill="hold" grpId="1" nodeType="withEffect">
                                  <p:stCondLst>
                                    <p:cond delay="0"/>
                                  </p:stCondLst>
                                  <p:childTnLst>
                                    <p:animClr clrSpc="rgb" dir="cw">
                                      <p:cBhvr override="childStyle">
                                        <p:cTn id="55" dur="2000" fill="hold"/>
                                        <p:tgtEl>
                                          <p:spTgt spid="28"/>
                                        </p:tgtEl>
                                        <p:attrNameLst>
                                          <p:attrName>style.color</p:attrName>
                                        </p:attrNameLst>
                                      </p:cBhvr>
                                      <p:to>
                                        <a:schemeClr val="accent2"/>
                                      </p:to>
                                    </p:animClr>
                                  </p:childTnLst>
                                </p:cTn>
                              </p:par>
                              <p:par>
                                <p:cTn id="56" presetID="3" presetClass="emph" presetSubtype="2" fill="hold" grpId="1" nodeType="withEffect">
                                  <p:stCondLst>
                                    <p:cond delay="0"/>
                                  </p:stCondLst>
                                  <p:childTnLst>
                                    <p:animClr clrSpc="rgb" dir="cw">
                                      <p:cBhvr override="childStyle">
                                        <p:cTn id="57" dur="2000" fill="hold"/>
                                        <p:tgtEl>
                                          <p:spTgt spid="29"/>
                                        </p:tgtEl>
                                        <p:attrNameLst>
                                          <p:attrName>style.color</p:attrName>
                                        </p:attrNameLst>
                                      </p:cBhvr>
                                      <p:to>
                                        <a:schemeClr val="accent2"/>
                                      </p:to>
                                    </p:animClr>
                                  </p:childTnLst>
                                </p:cTn>
                              </p:par>
                              <p:par>
                                <p:cTn id="58" presetID="3" presetClass="emph" presetSubtype="2" fill="hold" grpId="1" nodeType="withEffect">
                                  <p:stCondLst>
                                    <p:cond delay="0"/>
                                  </p:stCondLst>
                                  <p:childTnLst>
                                    <p:animClr clrSpc="rgb" dir="cw">
                                      <p:cBhvr override="childStyle">
                                        <p:cTn id="59" dur="2000" fill="hold"/>
                                        <p:tgtEl>
                                          <p:spTgt spid="25"/>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0" grpId="1" animBg="1"/>
      <p:bldP spid="21" grpId="0" animBg="1"/>
      <p:bldP spid="21" grpId="1" animBg="1"/>
      <p:bldP spid="22" grpId="0" animBg="1"/>
      <p:bldP spid="22" grpId="1" animBg="1"/>
      <p:bldP spid="23" grpId="0"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28084BE4-A4AF-364C-B8E5-ED6D583A6685}"/>
              </a:ext>
            </a:extLst>
          </p:cNvPr>
          <p:cNvSpPr txBox="1"/>
          <p:nvPr/>
        </p:nvSpPr>
        <p:spPr>
          <a:xfrm>
            <a:off x="180000" y="1296000"/>
            <a:ext cx="27742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Personne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a:t>
            </a:r>
          </a:p>
        </p:txBody>
      </p:sp>
      <p:sp>
        <p:nvSpPr>
          <p:cNvPr id="9" name="TextBox 8">
            <a:extLst>
              <a:ext uri="{FF2B5EF4-FFF2-40B4-BE49-F238E27FC236}">
                <a16:creationId xmlns:a16="http://schemas.microsoft.com/office/drawing/2014/main" id="{28084BE4-A4AF-364C-B8E5-ED6D583A6685}"/>
              </a:ext>
            </a:extLst>
          </p:cNvPr>
          <p:cNvSpPr txBox="1"/>
          <p:nvPr/>
        </p:nvSpPr>
        <p:spPr>
          <a:xfrm>
            <a:off x="180000" y="3024349"/>
            <a:ext cx="27742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Personne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a:t>
            </a:r>
          </a:p>
        </p:txBody>
      </p:sp>
      <p:sp>
        <p:nvSpPr>
          <p:cNvPr id="2" name="TextBox 1"/>
          <p:cNvSpPr txBox="1"/>
          <p:nvPr/>
        </p:nvSpPr>
        <p:spPr>
          <a:xfrm>
            <a:off x="180000" y="2029607"/>
            <a:ext cx="11291564" cy="769441"/>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Hier</a:t>
            </a:r>
            <a:r>
              <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 </a:t>
            </a:r>
            <a:r>
              <a:rPr kumimoji="0" lang="en-GB" sz="4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marché</a:t>
            </a:r>
            <a:r>
              <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4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j’ai</a:t>
            </a:r>
            <a:r>
              <a:rPr kumimoji="0" lang="en-GB" sz="4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4" name="TextBox 13"/>
          <p:cNvSpPr txBox="1"/>
          <p:nvPr/>
        </p:nvSpPr>
        <p:spPr>
          <a:xfrm>
            <a:off x="3918760" y="4202925"/>
            <a:ext cx="4051533"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utilisé</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ordinateur</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p:cNvSpPr txBox="1"/>
          <p:nvPr/>
        </p:nvSpPr>
        <p:spPr>
          <a:xfrm>
            <a:off x="199734" y="4179185"/>
            <a:ext cx="3573134"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pesé</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fromage</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TextBox 18"/>
          <p:cNvSpPr txBox="1"/>
          <p:nvPr/>
        </p:nvSpPr>
        <p:spPr>
          <a:xfrm>
            <a:off x="8116185" y="4178543"/>
            <a:ext cx="3907493"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acheté</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l’eau</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p:cNvSpPr txBox="1"/>
          <p:nvPr/>
        </p:nvSpPr>
        <p:spPr>
          <a:xfrm>
            <a:off x="1567107" y="4881212"/>
            <a:ext cx="3907493"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mangé</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glace</a:t>
            </a:r>
          </a:p>
        </p:txBody>
      </p:sp>
      <p:sp>
        <p:nvSpPr>
          <p:cNvPr id="21" name="TextBox 20"/>
          <p:cNvSpPr txBox="1"/>
          <p:nvPr/>
        </p:nvSpPr>
        <p:spPr>
          <a:xfrm>
            <a:off x="5593624" y="4881212"/>
            <a:ext cx="6430054"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envoyé</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vingt</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euros à ma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mère</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p:cNvSpPr txBox="1"/>
          <p:nvPr/>
        </p:nvSpPr>
        <p:spPr>
          <a:xfrm>
            <a:off x="109109" y="5568179"/>
            <a:ext cx="3809651"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fait de la natation</a:t>
            </a:r>
          </a:p>
        </p:txBody>
      </p:sp>
      <p:sp>
        <p:nvSpPr>
          <p:cNvPr id="23" name="TextBox 22"/>
          <p:cNvSpPr txBox="1"/>
          <p:nvPr/>
        </p:nvSpPr>
        <p:spPr>
          <a:xfrm>
            <a:off x="4026052" y="5568178"/>
            <a:ext cx="584127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dit</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Ça</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coûte</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combien</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24" name="TextBox 23"/>
          <p:cNvSpPr txBox="1"/>
          <p:nvPr/>
        </p:nvSpPr>
        <p:spPr>
          <a:xfrm>
            <a:off x="1323797" y="3516727"/>
            <a:ext cx="3002544"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fait du sport</a:t>
            </a:r>
          </a:p>
        </p:txBody>
      </p:sp>
      <p:sp>
        <p:nvSpPr>
          <p:cNvPr id="25" name="TextBox 24"/>
          <p:cNvSpPr txBox="1"/>
          <p:nvPr/>
        </p:nvSpPr>
        <p:spPr>
          <a:xfrm>
            <a:off x="4443254" y="3516727"/>
            <a:ext cx="3002544"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joué</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 foot</a:t>
            </a:r>
          </a:p>
        </p:txBody>
      </p:sp>
      <p:sp>
        <p:nvSpPr>
          <p:cNvPr id="26" name="TextBox 25"/>
          <p:cNvSpPr txBox="1"/>
          <p:nvPr/>
        </p:nvSpPr>
        <p:spPr>
          <a:xfrm>
            <a:off x="7595660" y="3516727"/>
            <a:ext cx="3875903"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fait de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l’exercice</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503447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mph" presetSubtype="2" fill="hold" grpId="1" nodeType="clickEffect">
                                  <p:stCondLst>
                                    <p:cond delay="0"/>
                                  </p:stCondLst>
                                  <p:childTnLst>
                                    <p:animClr clrSpc="rgb" dir="cw">
                                      <p:cBhvr override="childStyle">
                                        <p:cTn id="43" dur="2000" fill="hold"/>
                                        <p:tgtEl>
                                          <p:spTgt spid="16"/>
                                        </p:tgtEl>
                                        <p:attrNameLst>
                                          <p:attrName>style.color</p:attrName>
                                        </p:attrNameLst>
                                      </p:cBhvr>
                                      <p:to>
                                        <a:schemeClr val="accent2"/>
                                      </p:to>
                                    </p:animClr>
                                  </p:childTnLst>
                                </p:cTn>
                              </p:par>
                              <p:par>
                                <p:cTn id="44" presetID="3" presetClass="emph" presetSubtype="2" fill="hold" grpId="1" nodeType="withEffect">
                                  <p:stCondLst>
                                    <p:cond delay="0"/>
                                  </p:stCondLst>
                                  <p:childTnLst>
                                    <p:animClr clrSpc="rgb" dir="cw">
                                      <p:cBhvr override="childStyle">
                                        <p:cTn id="45" dur="2000" fill="hold"/>
                                        <p:tgtEl>
                                          <p:spTgt spid="19"/>
                                        </p:tgtEl>
                                        <p:attrNameLst>
                                          <p:attrName>style.color</p:attrName>
                                        </p:attrNameLst>
                                      </p:cBhvr>
                                      <p:to>
                                        <a:schemeClr val="accent2"/>
                                      </p:to>
                                    </p:animClr>
                                  </p:childTnLst>
                                </p:cTn>
                              </p:par>
                              <p:par>
                                <p:cTn id="46" presetID="3" presetClass="emph" presetSubtype="2" fill="hold" grpId="1" nodeType="withEffect">
                                  <p:stCondLst>
                                    <p:cond delay="0"/>
                                  </p:stCondLst>
                                  <p:childTnLst>
                                    <p:animClr clrSpc="rgb" dir="cw">
                                      <p:cBhvr override="childStyle">
                                        <p:cTn id="47" dur="2000" fill="hold"/>
                                        <p:tgtEl>
                                          <p:spTgt spid="20"/>
                                        </p:tgtEl>
                                        <p:attrNameLst>
                                          <p:attrName>style.color</p:attrName>
                                        </p:attrNameLst>
                                      </p:cBhvr>
                                      <p:to>
                                        <a:schemeClr val="accent2"/>
                                      </p:to>
                                    </p:animClr>
                                  </p:childTnLst>
                                </p:cTn>
                              </p:par>
                              <p:par>
                                <p:cTn id="48" presetID="3" presetClass="emph" presetSubtype="2" fill="hold" grpId="1" nodeType="withEffect">
                                  <p:stCondLst>
                                    <p:cond delay="0"/>
                                  </p:stCondLst>
                                  <p:childTnLst>
                                    <p:animClr clrSpc="rgb" dir="cw">
                                      <p:cBhvr override="childStyle">
                                        <p:cTn id="49" dur="2000" fill="hold"/>
                                        <p:tgtEl>
                                          <p:spTgt spid="23"/>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P spid="16" grpId="1" animBg="1"/>
      <p:bldP spid="19" grpId="0" animBg="1"/>
      <p:bldP spid="19" grpId="1" animBg="1"/>
      <p:bldP spid="20" grpId="0" animBg="1"/>
      <p:bldP spid="20" grpId="1" animBg="1"/>
      <p:bldP spid="21" grpId="0" animBg="1"/>
      <p:bldP spid="22" grpId="0" animBg="1"/>
      <p:bldP spid="23" grpId="0" animBg="1"/>
      <p:bldP spid="23" grpId="1" animBg="1"/>
      <p:bldP spid="24" grpId="0" animBg="1"/>
      <p:bldP spid="25" grpId="0" animBg="1"/>
      <p:bldP spid="26"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55880" y="2068235"/>
            <a:ext cx="5181600" cy="4351338"/>
          </a:xfrm>
        </p:spPr>
        <p:txBody>
          <a:bodyPr/>
          <a:lstStyle/>
          <a:p>
            <a:pPr>
              <a:lnSpc>
                <a:spcPct val="150000"/>
              </a:lnSpc>
            </a:pPr>
            <a:r>
              <a:rPr lang="en-GB" dirty="0"/>
              <a:t>les </a:t>
            </a:r>
            <a:r>
              <a:rPr lang="en-GB" dirty="0" err="1"/>
              <a:t>matières</a:t>
            </a:r>
            <a:endParaRPr lang="en-GB" dirty="0"/>
          </a:p>
          <a:p>
            <a:pPr>
              <a:lnSpc>
                <a:spcPct val="150000"/>
              </a:lnSpc>
            </a:pPr>
            <a:r>
              <a:rPr lang="en-GB" dirty="0"/>
              <a:t>les </a:t>
            </a:r>
            <a:r>
              <a:rPr lang="en-GB" dirty="0" err="1"/>
              <a:t>professeurs</a:t>
            </a:r>
            <a:endParaRPr lang="en-GB" dirty="0"/>
          </a:p>
          <a:p>
            <a:pPr>
              <a:lnSpc>
                <a:spcPct val="150000"/>
              </a:lnSpc>
            </a:pPr>
            <a:r>
              <a:rPr lang="en-GB" dirty="0"/>
              <a:t>les </a:t>
            </a:r>
            <a:r>
              <a:rPr lang="en-GB" dirty="0" err="1"/>
              <a:t>bâtiments</a:t>
            </a:r>
            <a:endParaRPr lang="en-GB" dirty="0"/>
          </a:p>
          <a:p>
            <a:pPr>
              <a:lnSpc>
                <a:spcPct val="150000"/>
              </a:lnSpc>
            </a:pPr>
            <a:r>
              <a:rPr lang="en-GB" dirty="0"/>
              <a:t>les </a:t>
            </a:r>
            <a:r>
              <a:rPr lang="en-GB" dirty="0" err="1"/>
              <a:t>repas</a:t>
            </a:r>
            <a:endParaRPr lang="en-GB" dirty="0"/>
          </a:p>
          <a:p>
            <a:endParaRPr lang="en-GB" dirty="0"/>
          </a:p>
        </p:txBody>
      </p:sp>
      <p:sp>
        <p:nvSpPr>
          <p:cNvPr id="4" name="Content Placeholder 3"/>
          <p:cNvSpPr>
            <a:spLocks noGrp="1"/>
          </p:cNvSpPr>
          <p:nvPr>
            <p:ph sz="half" idx="2"/>
          </p:nvPr>
        </p:nvSpPr>
        <p:spPr>
          <a:xfrm>
            <a:off x="5110917" y="2068235"/>
            <a:ext cx="5181600" cy="4351338"/>
          </a:xfrm>
        </p:spPr>
        <p:txBody>
          <a:bodyPr/>
          <a:lstStyle/>
          <a:p>
            <a:pPr marL="514350" indent="-514350">
              <a:buFont typeface="+mj-lt"/>
              <a:buAutoNum type="alphaLcParenR"/>
            </a:pPr>
            <a:r>
              <a:rPr lang="en-GB" dirty="0"/>
              <a:t>on a list of 2000 most frequently-occurring French words?</a:t>
            </a:r>
          </a:p>
          <a:p>
            <a:pPr marL="514350" indent="-514350">
              <a:buFont typeface="+mj-lt"/>
              <a:buAutoNum type="alphaLcParenR"/>
            </a:pPr>
            <a:r>
              <a:rPr lang="en-GB" dirty="0"/>
              <a:t>on the AQA Foundation French Core Vocabulary list?</a:t>
            </a:r>
          </a:p>
          <a:p>
            <a:pPr marL="514350" indent="-514350">
              <a:buFont typeface="+mj-lt"/>
              <a:buAutoNum type="alphaLcParenR"/>
            </a:pPr>
            <a:r>
              <a:rPr lang="en-GB" dirty="0"/>
              <a:t>in the most popular French Foundation GCSE textbook?</a:t>
            </a:r>
          </a:p>
        </p:txBody>
      </p:sp>
      <p:sp>
        <p:nvSpPr>
          <p:cNvPr id="5" name="Rectangle 4"/>
          <p:cNvSpPr/>
          <p:nvPr/>
        </p:nvSpPr>
        <p:spPr>
          <a:xfrm>
            <a:off x="7848232" y="299321"/>
            <a:ext cx="989556" cy="526094"/>
          </a:xfrm>
          <a:prstGeom prst="rect">
            <a:avLst/>
          </a:prstGeom>
          <a:solidFill>
            <a:srgbClr val="E56700"/>
          </a:solidFill>
          <a:ln>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562</a:t>
            </a:r>
          </a:p>
        </p:txBody>
      </p:sp>
      <p:sp>
        <p:nvSpPr>
          <p:cNvPr id="6" name="Rectangle 5"/>
          <p:cNvSpPr/>
          <p:nvPr/>
        </p:nvSpPr>
        <p:spPr>
          <a:xfrm>
            <a:off x="9770308" y="299321"/>
            <a:ext cx="1200412" cy="526094"/>
          </a:xfrm>
          <a:prstGeom prst="rect">
            <a:avLst/>
          </a:prstGeom>
          <a:solidFill>
            <a:srgbClr val="E56700"/>
          </a:solidFill>
          <a:ln>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1150</a:t>
            </a:r>
          </a:p>
        </p:txBody>
      </p:sp>
      <p:sp>
        <p:nvSpPr>
          <p:cNvPr id="7" name="Rectangle 6"/>
          <p:cNvSpPr/>
          <p:nvPr/>
        </p:nvSpPr>
        <p:spPr>
          <a:xfrm>
            <a:off x="8343010" y="1025727"/>
            <a:ext cx="1275568" cy="526094"/>
          </a:xfrm>
          <a:prstGeom prst="rect">
            <a:avLst/>
          </a:prstGeom>
          <a:solidFill>
            <a:srgbClr val="E56700"/>
          </a:solidFill>
          <a:ln>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1952</a:t>
            </a:r>
          </a:p>
        </p:txBody>
      </p:sp>
      <p:sp>
        <p:nvSpPr>
          <p:cNvPr id="8" name="Rectangle 7"/>
          <p:cNvSpPr/>
          <p:nvPr/>
        </p:nvSpPr>
        <p:spPr>
          <a:xfrm>
            <a:off x="10483435" y="1025727"/>
            <a:ext cx="1237989" cy="526094"/>
          </a:xfrm>
          <a:prstGeom prst="rect">
            <a:avLst/>
          </a:prstGeom>
          <a:solidFill>
            <a:srgbClr val="E56700"/>
          </a:solidFill>
          <a:ln>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2948</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3435" y="3348680"/>
            <a:ext cx="757452" cy="789012"/>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747" y="2184824"/>
            <a:ext cx="693270" cy="790639"/>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3435" y="4884126"/>
            <a:ext cx="757452" cy="789012"/>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299321"/>
            <a:ext cx="7285055" cy="867128"/>
          </a:xfrm>
          <a:prstGeom prst="rect">
            <a:avLst/>
          </a:prstGeom>
        </p:spPr>
      </p:pic>
      <p:sp>
        <p:nvSpPr>
          <p:cNvPr id="2" name="Title 1"/>
          <p:cNvSpPr>
            <a:spLocks noGrp="1"/>
          </p:cNvSpPr>
          <p:nvPr>
            <p:ph type="title"/>
          </p:nvPr>
        </p:nvSpPr>
        <p:spPr>
          <a:xfrm>
            <a:off x="-764870" y="33521"/>
            <a:ext cx="7886700" cy="1325563"/>
          </a:xfrm>
        </p:spPr>
        <p:txBody>
          <a:bodyPr/>
          <a:lstStyle/>
          <a:p>
            <a:pPr algn="ctr"/>
            <a:r>
              <a:rPr lang="en-GB" b="1" dirty="0">
                <a:solidFill>
                  <a:schemeClr val="bg1"/>
                </a:solidFill>
              </a:rPr>
              <a:t>Are all these words…</a:t>
            </a:r>
          </a:p>
        </p:txBody>
      </p:sp>
    </p:spTree>
    <p:extLst>
      <p:ext uri="{BB962C8B-B14F-4D97-AF65-F5344CB8AC3E}">
        <p14:creationId xmlns:p14="http://schemas.microsoft.com/office/powerpoint/2010/main" val="659870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0" presetClass="path" presetSubtype="0" accel="50000" decel="50000" fill="hold" grpId="1" nodeType="clickEffect">
                                  <p:stCondLst>
                                    <p:cond delay="0"/>
                                  </p:stCondLst>
                                  <p:childTnLst>
                                    <p:animMotion origin="layout" path="M -4.79167E-6 -4.44444E-6 L -4.79167E-6 -4.44444E-6 C -0.01236 0.00371 -0.01184 0.02014 -0.02382 0.02639 C -0.0513 0.03774 -0.0207 0.03635 -0.04739 0.04167 C -0.07942 0.06181 -0.03463 0.04283 -0.06927 0.05394 C -0.07148 0.05417 -0.07942 0.05926 -0.08164 0.06181 C -0.08372 0.06181 -0.09257 0.07061 -0.09518 0.07176 C -0.09882 0.07524 -0.10611 0.07662 -0.10833 0.08149 C -0.11406 0.09051 -0.1194 0.09051 -0.12721 0.09329 C -0.13463 0.10348 -0.14557 0.11088 -0.15221 0.11598 C -0.15885 0.12084 -0.16393 0.11968 -0.16744 0.12338 C -0.16927 0.12454 -0.17799 0.12987 -0.18059 0.13125 C -0.18294 0.13241 -0.18554 0.13612 -0.18815 0.1375 C -0.18984 0.13866 -0.19296 0.1426 -0.19466 0.14375 C -0.19648 0.1463 -0.20169 0.14514 -0.2039 0.14723 C -0.20559 0.14885 -0.21002 0.15371 -0.21223 0.15394 C -0.21484 0.15741 -0.21666 0.15764 -0.21888 0.16019 C -0.22057 0.16274 -0.21979 0.16528 -0.22109 0.16621 C -0.22239 0.16667 -0.22369 0.16667 -0.22682 0.16528 C -0.2302 0.16482 -0.23242 0.17153 -0.23242 0.17153 C -0.23372 0.17408 -0.23854 0.17292 -0.24023 0.175 C -0.24205 0.17662 -0.24687 0.17662 -0.24947 0.17871 C -0.25117 0.18056 -0.2552 0.17755 -0.25703 0.17871 C -0.25911 0.17917 -0.26093 0.17917 -0.26263 0.18056 C -0.26653 0.18311 -0.26966 0.18797 -0.27408 0.19051 C -0.27747 0.1919 -0.27942 0.19468 -0.28255 0.19723 C -0.28645 0.20047 -0.28763 0.2007 -0.29153 0.2044 C -0.29283 0.20695 -0.29817 0.2095 -0.29986 0.21181 C -0.30208 0.2132 -0.3108 0.21713 -0.31223 0.21737 C -0.31432 0.21829 -0.31875 0.22547 -0.32044 0.22593 C -0.32187 0.22848 -0.32851 0.23218 -0.32981 0.23473 C -0.33463 0.24352 -0.33007 0.23704 -0.3371 0.24468 C -0.34062 0.24838 -0.34856 0.25371 -0.34856 0.25371 C -0.34934 0.25625 -0.35039 0.2588 -0.35208 0.26112 C -0.35338 0.2625 -0.35416 0.26482 -0.35598 0.26598 C -0.35989 0.26875 -0.37187 0.27014 -0.37434 0.27014 C -0.37656 0.2713 -0.37838 0.27246 -0.38007 0.27269 C -0.38229 0.27385 -0.38541 0.27362 -0.3875 0.27524 C -0.39804 0.28287 -0.38932 0.28149 -0.39492 0.28149 L -0.39492 0.28287 " pathEditMode="relative" rAng="0" ptsTypes="AAAAAAAAAAAAAAAAAAAAAAAAAAAAAAAAAAAAAAAA">
                                      <p:cBhvr>
                                        <p:cTn id="40" dur="2000" fill="hold"/>
                                        <p:tgtEl>
                                          <p:spTgt spid="5"/>
                                        </p:tgtEl>
                                        <p:attrNameLst>
                                          <p:attrName>ppt_x</p:attrName>
                                          <p:attrName>ppt_y</p:attrName>
                                        </p:attrNameLst>
                                      </p:cBhvr>
                                      <p:rCtr x="-19753" y="14144"/>
                                    </p:animMotion>
                                  </p:childTnLst>
                                </p:cTn>
                              </p:par>
                            </p:childTnLst>
                          </p:cTn>
                        </p:par>
                      </p:childTnLst>
                    </p:cTn>
                  </p:par>
                  <p:par>
                    <p:cTn id="41" fill="hold">
                      <p:stCondLst>
                        <p:cond delay="indefinite"/>
                      </p:stCondLst>
                      <p:childTnLst>
                        <p:par>
                          <p:cTn id="42" fill="hold">
                            <p:stCondLst>
                              <p:cond delay="0"/>
                            </p:stCondLst>
                            <p:childTnLst>
                              <p:par>
                                <p:cTn id="43" presetID="0" presetClass="path" presetSubtype="0" accel="50000" decel="50000" fill="hold" grpId="1" nodeType="clickEffect">
                                  <p:stCondLst>
                                    <p:cond delay="0"/>
                                  </p:stCondLst>
                                  <p:childTnLst>
                                    <p:animMotion origin="layout" path="M -1.04167E-6 -4.44444E-6 L -1.04167E-6 -4.44444E-6 C -0.0056 0.00649 -0.01107 0.0132 -0.0207 0.02037 C -0.0263 0.02269 -0.03867 0.02524 -0.04414 0.02778 C -0.05664 0.03195 -0.06211 0.03658 -0.06758 0.04098 C -0.07318 0.04931 -0.09245 0.09746 -0.11588 0.11227 C -0.12552 0.11852 -0.16419 0.13102 -0.16419 0.13125 C -0.17109 0.14098 -0.17656 0.15093 -0.18763 0.16088 C -0.1918 0.16412 -0.2056 0.1669 -0.21107 0.17014 C -0.26627 0.20487 -0.2056 0.17917 -0.26068 0.20024 C -0.26627 0.21227 -0.26901 0.22408 -0.28138 0.23612 C -0.28685 0.23912 -0.30208 0.24213 -0.30482 0.24537 C -0.31862 0.2544 -0.32409 0.26389 -0.32969 0.27315 C -0.35729 0.30787 -0.31029 0.29514 -0.37656 0.31088 C -0.3862 0.31459 -0.39583 0.31852 -0.4013 0.32246 C -0.40963 0.32639 -0.4151 0.33079 -0.42487 0.33519 C -0.43164 0.33843 -0.44271 0.34167 -0.44831 0.34445 C -0.45794 0.3507 -0.45794 0.35718 -0.47305 0.36343 C -0.48138 0.36737 -0.52266 0.37477 -0.52266 0.37524 L -0.52266 0.37477 " pathEditMode="relative" rAng="0" ptsTypes="AAAAAAAAAAAAAAAAAAAA">
                                      <p:cBhvr>
                                        <p:cTn id="44" dur="2000" fill="hold"/>
                                        <p:tgtEl>
                                          <p:spTgt spid="6"/>
                                        </p:tgtEl>
                                        <p:attrNameLst>
                                          <p:attrName>ppt_x</p:attrName>
                                          <p:attrName>ppt_y</p:attrName>
                                        </p:attrNameLst>
                                      </p:cBhvr>
                                      <p:rCtr x="-26133" y="18750"/>
                                    </p:animMotion>
                                  </p:childTnLst>
                                </p:cTn>
                              </p:par>
                            </p:childTnLst>
                          </p:cTn>
                        </p:par>
                      </p:childTnLst>
                    </p:cTn>
                  </p:par>
                  <p:par>
                    <p:cTn id="45" fill="hold">
                      <p:stCondLst>
                        <p:cond delay="indefinite"/>
                      </p:stCondLst>
                      <p:childTnLst>
                        <p:par>
                          <p:cTn id="46" fill="hold">
                            <p:stCondLst>
                              <p:cond delay="0"/>
                            </p:stCondLst>
                            <p:childTnLst>
                              <p:par>
                                <p:cTn id="47" presetID="0" presetClass="path" presetSubtype="0" accel="50000" decel="50000" fill="hold" grpId="1" nodeType="clickEffect">
                                  <p:stCondLst>
                                    <p:cond delay="0"/>
                                  </p:stCondLst>
                                  <p:childTnLst>
                                    <p:animMotion origin="layout" path="M 1.45833E-6 -2.96296E-6 L 1.45833E-6 -2.96296E-6 C -0.01367 0.01389 -0.01784 0.01644 -0.02474 0.02894 C -0.02852 0.03611 -0.03164 0.04676 -0.03802 0.05348 C -0.03971 0.05556 -0.04362 0.05648 -0.0461 0.05787 C -0.05078 0.06389 -0.05664 0.06945 -0.05964 0.07547 C -0.06302 0.08357 -0.06068 0.07963 -0.06784 0.08727 C -0.06836 0.08959 -0.06888 0.09213 -0.07044 0.09445 C -0.07136 0.09607 -0.07422 0.09699 -0.07552 0.09885 C -0.0862 0.10996 -0.06706 0.09491 -0.08646 0.10903 C -0.08828 0.1125 -0.08958 0.11574 -0.0918 0.11898 C -0.09336 0.12176 -0.09544 0.12408 -0.09766 0.12662 C -0.10287 0.13357 -0.10925 0.14144 -0.11589 0.14838 C -0.1194 0.15162 -0.12344 0.1551 -0.12656 0.15857 C -0.12839 0.16019 -0.13112 0.16111 -0.13216 0.16273 C -0.13646 0.16852 -0.13724 0.17523 -0.14284 0.18056 C -0.1457 0.18287 -0.14805 0.18542 -0.15078 0.18773 C -0.16354 0.19746 -0.16406 0.19653 -0.17253 0.20371 C -0.17552 0.20602 -0.17787 0.20857 -0.1806 0.21088 C -0.1819 0.21227 -0.18164 0.21435 -0.1832 0.21528 C -0.18529 0.21667 -0.18854 0.21736 -0.19141 0.21829 C -0.19649 0.22685 -0.19011 0.21898 -0.20208 0.22547 C -0.22018 0.23542 -0.1944 0.22523 -0.21563 0.23287 C -0.21719 0.23426 -0.21875 0.23611 -0.22123 0.23704 C -0.22305 0.23843 -0.22656 0.23889 -0.22891 0.24028 C -0.23073 0.24098 -0.23268 0.24213 -0.23425 0.24306 C -0.24011 0.25255 -0.23216 0.24236 -0.24805 0.25185 C -0.25208 0.2544 -0.25417 0.2581 -0.25846 0.26042 C -0.26133 0.26204 -0.26367 0.26366 -0.26667 0.26482 C -0.26901 0.26598 -0.27227 0.26667 -0.27461 0.26783 C -0.27839 0.26922 -0.28203 0.2706 -0.28529 0.27223 C -0.28841 0.27361 -0.29063 0.27523 -0.29349 0.27639 C -0.29583 0.27778 -0.29909 0.27848 -0.30117 0.2794 C -0.32083 0.28773 -0.29037 0.27616 -0.31498 0.28542 C -0.31875 0.2882 -0.32031 0.29213 -0.32565 0.29398 C -0.34557 0.30116 -0.3211 0.2919 -0.34219 0.30139 C -0.34453 0.30255 -0.3474 0.30324 -0.35013 0.30417 C -0.35521 0.31273 -0.34909 0.30463 -0.36081 0.31297 C -0.36471 0.31574 -0.36797 0.31875 -0.37188 0.32153 C -0.37318 0.32315 -0.37539 0.32454 -0.37669 0.32616 C -0.37878 0.32801 -0.37982 0.3301 -0.38203 0.33172 C -0.38412 0.33334 -0.38789 0.33403 -0.39024 0.33496 C -0.39662 0.34491 -0.39154 0.34144 -0.40091 0.34653 C -0.40807 0.36204 -0.3987 0.34375 -0.40912 0.35672 L -0.41706 0.36968 C -0.41784 0.3713 -0.41901 0.37269 -0.42005 0.37408 L -0.425 0.38148 L -0.425 0.38195 " pathEditMode="relative" rAng="0" ptsTypes="AAAAAAAAAAAAAAAAAAAAAAAAAAAAAAAAAAAAAAAAAAAAAAAA">
                                      <p:cBhvr>
                                        <p:cTn id="48" dur="2000" fill="hold"/>
                                        <p:tgtEl>
                                          <p:spTgt spid="7"/>
                                        </p:tgtEl>
                                        <p:attrNameLst>
                                          <p:attrName>ppt_x</p:attrName>
                                          <p:attrName>ppt_y</p:attrName>
                                        </p:attrNameLst>
                                      </p:cBhvr>
                                      <p:rCtr x="-21250" y="19097"/>
                                    </p:animMotion>
                                  </p:childTnLst>
                                </p:cTn>
                              </p:par>
                            </p:childTnLst>
                          </p:cTn>
                        </p:par>
                      </p:childTnLst>
                    </p:cTn>
                  </p:par>
                  <p:par>
                    <p:cTn id="49" fill="hold">
                      <p:stCondLst>
                        <p:cond delay="indefinite"/>
                      </p:stCondLst>
                      <p:childTnLst>
                        <p:par>
                          <p:cTn id="50" fill="hold">
                            <p:stCondLst>
                              <p:cond delay="0"/>
                            </p:stCondLst>
                            <p:childTnLst>
                              <p:par>
                                <p:cTn id="51" presetID="0" presetClass="path" presetSubtype="0" accel="50000" decel="50000" fill="hold" grpId="1" nodeType="clickEffect">
                                  <p:stCondLst>
                                    <p:cond delay="0"/>
                                  </p:stCondLst>
                                  <p:childTnLst>
                                    <p:animMotion origin="layout" path="M 2.91667E-6 -2.96296E-6 L 2.91667E-6 -2.96296E-6 C -0.00352 0.00324 -0.00638 0.00718 -0.00977 0.01042 C -0.01159 0.01204 -0.01367 0.01343 -0.0155 0.01505 C -0.01758 0.0169 -0.01914 0.01898 -0.02123 0.02107 C -0.02539 0.03102 -0.02253 0.02593 -0.03646 0.03982 C -0.04089 0.04398 -0.04519 0.04815 -0.05013 0.05209 C -0.05196 0.05371 -0.05391 0.0551 -0.0556 0.05648 C -0.05977 0.06065 -0.06328 0.06528 -0.06732 0.06898 C -0.07019 0.07176 -0.07383 0.07408 -0.0767 0.07662 C -0.08021 0.07963 -0.08334 0.08264 -0.08659 0.08588 C -0.1069 0.10857 -0.07019 0.07315 -0.10365 0.10602 C -0.10547 0.10764 -0.10769 0.10903 -0.10938 0.11065 C -0.11354 0.11482 -0.11667 0.11991 -0.12097 0.12454 C -0.1224 0.12616 -0.12487 0.12732 -0.12657 0.12894 C -0.13047 0.13264 -0.13425 0.13611 -0.13789 0.14005 C -0.15521 0.15672 -0.14505 0.14954 -0.15899 0.1581 C -0.16107 0.16088 -0.16263 0.16366 -0.16485 0.16621 C -0.16849 0.16991 -0.17865 0.1757 -0.18216 0.17824 C -0.18386 0.17963 -0.18438 0.18172 -0.18594 0.1831 C -0.19024 0.18658 -0.19479 0.19028 -0.19948 0.19375 C -0.20183 0.1956 -0.20456 0.19676 -0.2069 0.19838 C -0.21107 0.2007 -0.21472 0.20348 -0.21836 0.20602 C -0.22019 0.20741 -0.22201 0.20926 -0.22422 0.21088 C -0.22787 0.2132 -0.2319 0.21551 -0.23555 0.21852 C -0.24102 0.22223 -0.24505 0.22709 -0.25078 0.23079 C -0.25339 0.23218 -0.25625 0.23357 -0.2586 0.23542 C -0.26315 0.23866 -0.26589 0.24445 -0.27201 0.24607 C -0.27396 0.24676 -0.27591 0.24723 -0.27761 0.24769 C -0.28138 0.24908 -0.28776 0.25139 -0.29128 0.25394 C -0.2931 0.25533 -0.29453 0.25718 -0.29675 0.25834 C -0.29857 0.25926 -0.30091 0.25903 -0.30248 0.25996 C -0.30599 0.26135 -0.30912 0.26297 -0.31198 0.26459 C -0.32878 0.27431 -0.34532 0.28426 -0.36211 0.29375 C -0.36367 0.29491 -0.36589 0.29584 -0.36771 0.29699 C -0.37032 0.29838 -0.37305 0.3 -0.37539 0.30139 C -0.37735 0.30324 -0.37878 0.3051 -0.38099 0.30625 C -0.38269 0.30718 -0.3849 0.30718 -0.38685 0.30764 C -0.38959 0.30857 -0.39193 0.30973 -0.39466 0.31088 C -0.39636 0.3125 -0.39792 0.31412 -0.40013 0.31528 C -0.40274 0.31667 -0.4056 0.31736 -0.40795 0.31852 C -0.41094 0.31991 -0.41966 0.325 -0.42123 0.32639 C -0.42552 0.32894 -0.42852 0.33287 -0.43269 0.33542 C -0.43542 0.33704 -0.43789 0.33843 -0.44024 0.34028 C -0.44636 0.34445 -0.45091 0.35 -0.45755 0.35417 C -0.46055 0.35602 -0.46693 0.35973 -0.47084 0.36181 C -0.47735 0.36482 -0.47787 0.36459 -0.48425 0.36621 C -0.49753 0.37709 -0.4806 0.36459 -0.50144 0.37385 C -0.50391 0.37523 -0.50508 0.37755 -0.50716 0.37871 C -0.50899 0.3794 -0.5112 0.3794 -0.51302 0.3801 C -0.51341 0.38033 -0.52657 0.38635 -0.52839 0.38773 C -0.53255 0.39074 -0.53542 0.39445 -0.53985 0.39723 C -0.54258 0.39861 -0.54492 0.40023 -0.54766 0.40162 C -0.54935 0.40278 -0.55144 0.40348 -0.55313 0.40486 C -0.56472 0.41273 -0.55599 0.40949 -0.5668 0.4125 C -0.57865 0.41991 -0.57201 0.41528 -0.58594 0.42639 L -0.58959 0.4294 C -0.59154 0.43079 -0.59375 0.43218 -0.59532 0.43403 C -0.5974 0.43611 -0.59883 0.4382 -0.60117 0.44028 C -0.60261 0.44144 -0.60521 0.44236 -0.60677 0.44329 C -0.61706 0.44908 -0.61107 0.44676 -0.62019 0.44954 C -0.62448 0.45973 -0.61849 0.44931 -0.628 0.45556 C -0.62852 0.45602 -0.63672 0.46482 -0.63737 0.46644 C -0.63763 0.46644 -0.64532 0.48473 -0.64532 0.48496 C -0.64597 0.48635 -0.64597 0.48797 -0.64714 0.48935 C -0.65196 0.49537 -0.64922 0.49283 -0.6543 0.49723 L -0.6543 0.49769 " pathEditMode="relative" rAng="0" ptsTypes="AAAAAAAAAAAAAAAAAAAAAAAAAAAAAAAAAAAAAAAAAAAAAAAAAAAAAAAAAAAAAAAAAAA">
                                      <p:cBhvr>
                                        <p:cTn id="52" dur="2000" fill="hold"/>
                                        <p:tgtEl>
                                          <p:spTgt spid="8"/>
                                        </p:tgtEl>
                                        <p:attrNameLst>
                                          <p:attrName>ppt_x</p:attrName>
                                          <p:attrName>ppt_y</p:attrName>
                                        </p:attrNameLst>
                                      </p:cBhvr>
                                      <p:rCtr x="-32721" y="24884"/>
                                    </p:animMotion>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500"/>
                                        <p:tgtEl>
                                          <p:spTgt spid="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fade">
                                      <p:cBhvr>
                                        <p:cTn id="6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animBg="1"/>
      <p:bldP spid="5" grpId="1" animBg="1"/>
      <p:bldP spid="6" grpId="0" animBg="1"/>
      <p:bldP spid="6" grpId="1" animBg="1"/>
      <p:bldP spid="7" grpId="0" animBg="1"/>
      <p:bldP spid="7" grpId="1" animBg="1"/>
      <p:bldP spid="8" grpId="0" animBg="1"/>
      <p:bldP spid="8"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fontScale="90000"/>
          </a:bodyPr>
          <a:lstStyle/>
          <a:p>
            <a:r>
              <a:rPr lang="en-GB" sz="3600" b="1" dirty="0" err="1">
                <a:solidFill>
                  <a:schemeClr val="bg1"/>
                </a:solidFill>
              </a:rPr>
              <a:t>Vokabeln</a:t>
            </a:r>
            <a:r>
              <a:rPr lang="en-GB" sz="3600" b="1" dirty="0">
                <a:solidFill>
                  <a:schemeClr val="bg1"/>
                </a:solidFill>
              </a:rPr>
              <a:t> 2 [1/2]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456821" y="247046"/>
            <a:ext cx="250050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4405BF09-F1E6-4659-BD71-5A27AD8D1F2A}"/>
              </a:ext>
            </a:extLst>
          </p:cNvPr>
          <p:cNvSpPr txBox="1"/>
          <p:nvPr/>
        </p:nvSpPr>
        <p:spPr>
          <a:xfrm>
            <a:off x="5320213" y="1302041"/>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erfahren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433802DE-D546-408B-8C1D-08F6055A44BD}"/>
              </a:ext>
            </a:extLst>
          </p:cNvPr>
          <p:cNvSpPr txBox="1"/>
          <p:nvPr/>
        </p:nvSpPr>
        <p:spPr>
          <a:xfrm>
            <a:off x="7629577" y="1302041"/>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kriegen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AFE522BF-BDE9-438D-9D55-C92BE0AEC2E6}"/>
              </a:ext>
            </a:extLst>
          </p:cNvPr>
          <p:cNvSpPr txBox="1"/>
          <p:nvPr/>
        </p:nvSpPr>
        <p:spPr>
          <a:xfrm>
            <a:off x="9916271" y="1302041"/>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werden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graphicFrame>
        <p:nvGraphicFramePr>
          <p:cNvPr id="2" name="Table 9">
            <a:extLst>
              <a:ext uri="{FF2B5EF4-FFF2-40B4-BE49-F238E27FC236}">
                <a16:creationId xmlns:a16="http://schemas.microsoft.com/office/drawing/2014/main" id="{DB946129-81CB-487A-B937-6FEB844AF1A2}"/>
              </a:ext>
            </a:extLst>
          </p:cNvPr>
          <p:cNvGraphicFramePr>
            <a:graphicFrameLocks noGrp="1"/>
          </p:cNvGraphicFramePr>
          <p:nvPr/>
        </p:nvGraphicFramePr>
        <p:xfrm>
          <a:off x="234673" y="1295999"/>
          <a:ext cx="4925156" cy="4448433"/>
        </p:xfrm>
        <a:graphic>
          <a:graphicData uri="http://schemas.openxmlformats.org/drawingml/2006/table">
            <a:tbl>
              <a:tblPr firstRow="1" bandRow="1">
                <a:tableStyleId>{5940675A-B579-460E-94D1-54222C63F5DA}</a:tableStyleId>
              </a:tblPr>
              <a:tblGrid>
                <a:gridCol w="4925156">
                  <a:extLst>
                    <a:ext uri="{9D8B030D-6E8A-4147-A177-3AD203B41FA5}">
                      <a16:colId xmlns:a16="http://schemas.microsoft.com/office/drawing/2014/main" val="194634991"/>
                    </a:ext>
                  </a:extLst>
                </a:gridCol>
              </a:tblGrid>
              <a:tr h="600671">
                <a:tc>
                  <a:txBody>
                    <a:bodyPr/>
                    <a:lstStyle/>
                    <a:p>
                      <a:r>
                        <a:rPr lang="en-GB" sz="2400" dirty="0">
                          <a:solidFill>
                            <a:srgbClr val="115076"/>
                          </a:solidFill>
                        </a:rPr>
                        <a:t>1. Ein Synonym </a:t>
                      </a:r>
                      <a:r>
                        <a:rPr lang="en-GB" sz="2400" dirty="0" err="1">
                          <a:solidFill>
                            <a:srgbClr val="115076"/>
                          </a:solidFill>
                        </a:rPr>
                        <a:t>für</a:t>
                      </a:r>
                      <a:r>
                        <a:rPr lang="en-GB" sz="2400" dirty="0">
                          <a:solidFill>
                            <a:srgbClr val="115076"/>
                          </a:solidFill>
                        </a:rPr>
                        <a:t> </a:t>
                      </a:r>
                      <a:r>
                        <a:rPr lang="en-GB" sz="2400" b="1" i="1" dirty="0" err="1">
                          <a:solidFill>
                            <a:srgbClr val="115076"/>
                          </a:solidFill>
                        </a:rPr>
                        <a:t>bekommen</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02209462"/>
                  </a:ext>
                </a:extLst>
              </a:tr>
              <a:tr h="600671">
                <a:tc>
                  <a:txBody>
                    <a:bodyPr/>
                    <a:lstStyle/>
                    <a:p>
                      <a:r>
                        <a:rPr lang="en-GB" sz="2400" dirty="0">
                          <a:solidFill>
                            <a:srgbClr val="115076"/>
                          </a:solidFill>
                        </a:rPr>
                        <a:t>2. </a:t>
                      </a:r>
                      <a:r>
                        <a:rPr lang="en-GB" sz="2400" b="0" dirty="0">
                          <a:solidFill>
                            <a:srgbClr val="115076"/>
                          </a:solidFill>
                        </a:rPr>
                        <a:t>Der </a:t>
                      </a:r>
                      <a:r>
                        <a:rPr lang="en-GB" sz="2400" b="0" dirty="0" err="1">
                          <a:solidFill>
                            <a:srgbClr val="115076"/>
                          </a:solidFill>
                        </a:rPr>
                        <a:t>letzte</a:t>
                      </a:r>
                      <a:r>
                        <a:rPr lang="en-GB" sz="2400" b="0" dirty="0">
                          <a:solidFill>
                            <a:srgbClr val="115076"/>
                          </a:solidFill>
                        </a:rPr>
                        <a:t> Monat </a:t>
                      </a:r>
                      <a:r>
                        <a:rPr lang="en-GB" sz="2400" dirty="0" err="1">
                          <a:solidFill>
                            <a:srgbClr val="115076"/>
                          </a:solidFill>
                        </a:rPr>
                        <a:t>im</a:t>
                      </a:r>
                      <a:r>
                        <a:rPr lang="en-GB" sz="2400" dirty="0">
                          <a:solidFill>
                            <a:srgbClr val="115076"/>
                          </a:solidFill>
                        </a:rPr>
                        <a:t> </a:t>
                      </a:r>
                      <a:r>
                        <a:rPr lang="en-GB" sz="2400" dirty="0" err="1">
                          <a:solidFill>
                            <a:srgbClr val="115076"/>
                          </a:solidFill>
                        </a:rPr>
                        <a:t>Jahr</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696394709"/>
                  </a:ext>
                </a:extLst>
              </a:tr>
              <a:tr h="600671">
                <a:tc>
                  <a:txBody>
                    <a:bodyPr/>
                    <a:lstStyle/>
                    <a:p>
                      <a:r>
                        <a:rPr lang="en-GB" sz="2400" dirty="0">
                          <a:solidFill>
                            <a:srgbClr val="115076"/>
                          </a:solidFill>
                        </a:rPr>
                        <a:t>3. Ich bin </a:t>
                      </a:r>
                      <a:r>
                        <a:rPr lang="en-GB" sz="2400" dirty="0" err="1">
                          <a:solidFill>
                            <a:srgbClr val="115076"/>
                          </a:solidFill>
                        </a:rPr>
                        <a:t>zu</a:t>
                      </a:r>
                      <a:r>
                        <a:rPr lang="en-GB" sz="2400" dirty="0">
                          <a:solidFill>
                            <a:srgbClr val="115076"/>
                          </a:solidFill>
                        </a:rPr>
                        <a:t> </a:t>
                      </a:r>
                      <a:r>
                        <a:rPr lang="en-GB" sz="2400" dirty="0" err="1">
                          <a:solidFill>
                            <a:srgbClr val="115076"/>
                          </a:solidFill>
                        </a:rPr>
                        <a:t>Hause</a:t>
                      </a:r>
                      <a:r>
                        <a:rPr lang="en-GB" sz="2400" dirty="0">
                          <a:solidFill>
                            <a:srgbClr val="115076"/>
                          </a:solidFill>
                        </a:rPr>
                        <a:t> </a:t>
                      </a:r>
                      <a:r>
                        <a:rPr lang="en-GB" sz="2400" b="1"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60865470"/>
                  </a:ext>
                </a:extLst>
              </a:tr>
              <a:tr h="844407">
                <a:tc>
                  <a:txBody>
                    <a:bodyPr/>
                    <a:lstStyle/>
                    <a:p>
                      <a:r>
                        <a:rPr lang="en-GB" sz="2400" dirty="0">
                          <a:solidFill>
                            <a:srgbClr val="115076"/>
                          </a:solidFill>
                        </a:rPr>
                        <a:t>4. Ein </a:t>
                      </a:r>
                      <a:r>
                        <a:rPr lang="en-GB" sz="2400" dirty="0" err="1">
                          <a:solidFill>
                            <a:srgbClr val="115076"/>
                          </a:solidFill>
                        </a:rPr>
                        <a:t>anderes</a:t>
                      </a:r>
                      <a:r>
                        <a:rPr lang="en-GB" sz="2400" dirty="0">
                          <a:solidFill>
                            <a:srgbClr val="115076"/>
                          </a:solidFill>
                        </a:rPr>
                        <a:t> Wort </a:t>
                      </a:r>
                      <a:r>
                        <a:rPr lang="en-GB" sz="2400" dirty="0" err="1">
                          <a:solidFill>
                            <a:srgbClr val="115076"/>
                          </a:solidFill>
                        </a:rPr>
                        <a:t>für</a:t>
                      </a:r>
                      <a:r>
                        <a:rPr lang="en-GB" sz="2400" dirty="0">
                          <a:solidFill>
                            <a:srgbClr val="115076"/>
                          </a:solidFill>
                        </a:rPr>
                        <a:t> </a:t>
                      </a:r>
                      <a:r>
                        <a:rPr lang="en-GB" sz="2400" b="1" i="1" dirty="0">
                          <a:solidFill>
                            <a:srgbClr val="115076"/>
                          </a:solidFill>
                        </a:rPr>
                        <a:t>verstehen</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933042273"/>
                  </a:ext>
                </a:extLst>
              </a:tr>
              <a:tr h="600671">
                <a:tc>
                  <a:txBody>
                    <a:bodyPr/>
                    <a:lstStyle/>
                    <a:p>
                      <a:r>
                        <a:rPr lang="en-GB" sz="2400" dirty="0">
                          <a:solidFill>
                            <a:srgbClr val="115076"/>
                          </a:solidFill>
                        </a:rPr>
                        <a:t>5. Ein Synonym </a:t>
                      </a:r>
                      <a:r>
                        <a:rPr lang="en-GB" sz="2400" dirty="0" err="1">
                          <a:solidFill>
                            <a:srgbClr val="115076"/>
                          </a:solidFill>
                        </a:rPr>
                        <a:t>für</a:t>
                      </a:r>
                      <a:r>
                        <a:rPr lang="en-GB" sz="2400" dirty="0">
                          <a:solidFill>
                            <a:srgbClr val="115076"/>
                          </a:solidFill>
                        </a:rPr>
                        <a:t> </a:t>
                      </a:r>
                      <a:r>
                        <a:rPr lang="en-GB" sz="2400" b="1" i="1" dirty="0" err="1">
                          <a:solidFill>
                            <a:srgbClr val="115076"/>
                          </a:solidFill>
                        </a:rPr>
                        <a:t>nochmal</a:t>
                      </a:r>
                      <a:endParaRPr lang="en-GB" sz="2400" b="1" i="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28252231"/>
                  </a:ext>
                </a:extLst>
              </a:tr>
              <a:tr h="600671">
                <a:tc>
                  <a:txBody>
                    <a:bodyPr/>
                    <a:lstStyle/>
                    <a:p>
                      <a:r>
                        <a:rPr lang="en-GB" sz="2400" dirty="0">
                          <a:solidFill>
                            <a:srgbClr val="115076"/>
                          </a:solidFill>
                        </a:rPr>
                        <a:t>6. Das </a:t>
                      </a:r>
                      <a:r>
                        <a:rPr lang="en-GB" sz="2400" dirty="0" err="1">
                          <a:solidFill>
                            <a:srgbClr val="115076"/>
                          </a:solidFill>
                        </a:rPr>
                        <a:t>ist</a:t>
                      </a:r>
                      <a:r>
                        <a:rPr lang="en-GB" sz="2400" dirty="0">
                          <a:solidFill>
                            <a:srgbClr val="115076"/>
                          </a:solidFill>
                        </a:rPr>
                        <a:t> </a:t>
                      </a:r>
                      <a:r>
                        <a:rPr lang="en-GB" sz="2400" dirty="0" err="1">
                          <a:solidFill>
                            <a:srgbClr val="115076"/>
                          </a:solidFill>
                        </a:rPr>
                        <a:t>nicht</a:t>
                      </a:r>
                      <a:r>
                        <a:rPr lang="en-GB" sz="2400" dirty="0">
                          <a:solidFill>
                            <a:srgbClr val="115076"/>
                          </a:solidFill>
                        </a:rPr>
                        <a:t> </a:t>
                      </a:r>
                      <a:r>
                        <a:rPr lang="en-GB" sz="2400" dirty="0" err="1">
                          <a:solidFill>
                            <a:srgbClr val="115076"/>
                          </a:solidFill>
                        </a:rPr>
                        <a:t>grün</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524804195"/>
                  </a:ext>
                </a:extLst>
              </a:tr>
              <a:tr h="600671">
                <a:tc>
                  <a:txBody>
                    <a:bodyPr/>
                    <a:lstStyle/>
                    <a:p>
                      <a:r>
                        <a:rPr lang="en-GB" sz="2400" dirty="0">
                          <a:solidFill>
                            <a:srgbClr val="115076"/>
                          </a:solidFill>
                        </a:rPr>
                        <a:t>7. Das </a:t>
                      </a:r>
                      <a:r>
                        <a:rPr lang="en-GB" sz="2400" dirty="0" err="1">
                          <a:solidFill>
                            <a:srgbClr val="115076"/>
                          </a:solidFill>
                        </a:rPr>
                        <a:t>ist</a:t>
                      </a:r>
                      <a:r>
                        <a:rPr lang="en-GB" sz="2400" dirty="0">
                          <a:solidFill>
                            <a:srgbClr val="115076"/>
                          </a:solidFill>
                        </a:rPr>
                        <a:t> </a:t>
                      </a:r>
                      <a:r>
                        <a:rPr lang="en-GB" sz="2400" dirty="0" err="1">
                          <a:solidFill>
                            <a:srgbClr val="115076"/>
                          </a:solidFill>
                        </a:rPr>
                        <a:t>eine</a:t>
                      </a:r>
                      <a:r>
                        <a:rPr lang="en-GB" sz="2400" dirty="0">
                          <a:solidFill>
                            <a:srgbClr val="115076"/>
                          </a:solidFill>
                        </a:rPr>
                        <a:t> </a:t>
                      </a:r>
                      <a:r>
                        <a:rPr lang="en-GB" sz="2400" dirty="0" err="1">
                          <a:solidFill>
                            <a:srgbClr val="115076"/>
                          </a:solidFill>
                        </a:rPr>
                        <a:t>Erfahrung</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260078619"/>
                  </a:ext>
                </a:extLst>
              </a:tr>
            </a:tbl>
          </a:graphicData>
        </a:graphic>
      </p:graphicFrame>
      <p:sp>
        <p:nvSpPr>
          <p:cNvPr id="11" name="TextBox 10">
            <a:extLst>
              <a:ext uri="{FF2B5EF4-FFF2-40B4-BE49-F238E27FC236}">
                <a16:creationId xmlns:a16="http://schemas.microsoft.com/office/drawing/2014/main" id="{EABDCD01-01D7-42FD-A7F7-D366BE92345F}"/>
              </a:ext>
            </a:extLst>
          </p:cNvPr>
          <p:cNvSpPr txBox="1"/>
          <p:nvPr/>
        </p:nvSpPr>
        <p:spPr>
          <a:xfrm>
            <a:off x="5320213" y="1963311"/>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Dezember</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5DAA3A11-F8C0-4E2F-9AD6-11FC879B699B}"/>
              </a:ext>
            </a:extLst>
          </p:cNvPr>
          <p:cNvSpPr txBox="1"/>
          <p:nvPr/>
        </p:nvSpPr>
        <p:spPr>
          <a:xfrm>
            <a:off x="7629577" y="1963311"/>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März</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723E051C-1BF8-4025-BF5A-A24DCDF7F549}"/>
              </a:ext>
            </a:extLst>
          </p:cNvPr>
          <p:cNvSpPr txBox="1"/>
          <p:nvPr/>
        </p:nvSpPr>
        <p:spPr>
          <a:xfrm>
            <a:off x="9916271" y="1963311"/>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Januar</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E87F8086-DF1F-434C-98E8-37A1D431F659}"/>
              </a:ext>
            </a:extLst>
          </p:cNvPr>
          <p:cNvSpPr txBox="1"/>
          <p:nvPr/>
        </p:nvSpPr>
        <p:spPr>
          <a:xfrm>
            <a:off x="5320213" y="2581544"/>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gestiegen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C7641EF4-0D0F-4000-BC88-97BF0C183AB4}"/>
              </a:ext>
            </a:extLst>
          </p:cNvPr>
          <p:cNvSpPr txBox="1"/>
          <p:nvPr/>
        </p:nvSpPr>
        <p:spPr>
          <a:xfrm>
            <a:off x="9916271" y="2581544"/>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geblieben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grpSp>
        <p:nvGrpSpPr>
          <p:cNvPr id="19" name="Group 18">
            <a:extLst>
              <a:ext uri="{FF2B5EF4-FFF2-40B4-BE49-F238E27FC236}">
                <a16:creationId xmlns:a16="http://schemas.microsoft.com/office/drawing/2014/main" id="{70FCC182-9BAB-4FAC-99D1-3FB400998140}"/>
              </a:ext>
            </a:extLst>
          </p:cNvPr>
          <p:cNvGrpSpPr/>
          <p:nvPr/>
        </p:nvGrpSpPr>
        <p:grpSpPr>
          <a:xfrm>
            <a:off x="7629577" y="2603665"/>
            <a:ext cx="2217040" cy="523220"/>
            <a:chOff x="7629577" y="2603665"/>
            <a:chExt cx="2217040" cy="523220"/>
          </a:xfrm>
        </p:grpSpPr>
        <p:sp>
          <p:nvSpPr>
            <p:cNvPr id="17" name="Rectangle 16">
              <a:extLst>
                <a:ext uri="{FF2B5EF4-FFF2-40B4-BE49-F238E27FC236}">
                  <a16:creationId xmlns:a16="http://schemas.microsoft.com/office/drawing/2014/main" id="{DE2C0935-5441-4CD0-8981-1CB4F06B5394}"/>
                </a:ext>
              </a:extLst>
            </p:cNvPr>
            <p:cNvSpPr/>
            <p:nvPr/>
          </p:nvSpPr>
          <p:spPr>
            <a:xfrm>
              <a:off x="7629577" y="2603665"/>
              <a:ext cx="2217040" cy="523220"/>
            </a:xfrm>
            <a:prstGeom prst="rect">
              <a:avLst/>
            </a:prstGeom>
            <a:solidFill>
              <a:schemeClr val="accent4">
                <a:lumMod val="40000"/>
                <a:lumOff val="6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6BB91FD0-3F0F-4B74-ADDA-1FF1526CBF63}"/>
                </a:ext>
              </a:extLst>
            </p:cNvPr>
            <p:cNvSpPr txBox="1"/>
            <p:nvPr/>
          </p:nvSpPr>
          <p:spPr>
            <a:xfrm>
              <a:off x="7629577" y="2657526"/>
              <a:ext cx="2217040" cy="415498"/>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geschwommen</a:t>
              </a:r>
              <a:endParaRPr kumimoji="0" lang="en-GB" sz="21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grpSp>
      <p:sp>
        <p:nvSpPr>
          <p:cNvPr id="20" name="TextBox 19">
            <a:extLst>
              <a:ext uri="{FF2B5EF4-FFF2-40B4-BE49-F238E27FC236}">
                <a16:creationId xmlns:a16="http://schemas.microsoft.com/office/drawing/2014/main" id="{276ED1E8-CB5A-477D-8E96-86F0EE147087}"/>
              </a:ext>
            </a:extLst>
          </p:cNvPr>
          <p:cNvSpPr txBox="1"/>
          <p:nvPr/>
        </p:nvSpPr>
        <p:spPr>
          <a:xfrm>
            <a:off x="5320213" y="3261757"/>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begreifen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A4533B3C-72A8-465D-8094-EBC28160D1B4}"/>
              </a:ext>
            </a:extLst>
          </p:cNvPr>
          <p:cNvSpPr txBox="1"/>
          <p:nvPr/>
        </p:nvSpPr>
        <p:spPr>
          <a:xfrm>
            <a:off x="7629577" y="3261757"/>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steigen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256DFCB1-3146-4C23-9A33-7A0752518D36}"/>
              </a:ext>
            </a:extLst>
          </p:cNvPr>
          <p:cNvSpPr txBox="1"/>
          <p:nvPr/>
        </p:nvSpPr>
        <p:spPr>
          <a:xfrm>
            <a:off x="9916271" y="3261757"/>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eigen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B9D8C5A2-A159-4FDB-8A0C-3E63247BC4C1}"/>
              </a:ext>
            </a:extLst>
          </p:cNvPr>
          <p:cNvSpPr txBox="1"/>
          <p:nvPr/>
        </p:nvSpPr>
        <p:spPr>
          <a:xfrm>
            <a:off x="5320213" y="4007286"/>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Mal</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A3B621A9-B921-431F-A0AC-0E1CACA53B32}"/>
              </a:ext>
            </a:extLst>
          </p:cNvPr>
          <p:cNvSpPr txBox="1"/>
          <p:nvPr/>
        </p:nvSpPr>
        <p:spPr>
          <a:xfrm>
            <a:off x="7629577" y="4007286"/>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wieder</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014AB5AC-D82C-4761-A3EA-AAB0DAB0E2D1}"/>
              </a:ext>
            </a:extLst>
          </p:cNvPr>
          <p:cNvSpPr txBox="1"/>
          <p:nvPr/>
        </p:nvSpPr>
        <p:spPr>
          <a:xfrm>
            <a:off x="9916271" y="4007286"/>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für</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24EECCE8-332F-4DAC-B366-FC84BF40AC19}"/>
              </a:ext>
            </a:extLst>
          </p:cNvPr>
          <p:cNvSpPr txBox="1"/>
          <p:nvPr/>
        </p:nvSpPr>
        <p:spPr>
          <a:xfrm>
            <a:off x="5320213" y="4612151"/>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Pflanze</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997EA1AB-CE7C-4E5D-8695-42468BF90BDA}"/>
              </a:ext>
            </a:extLst>
          </p:cNvPr>
          <p:cNvSpPr txBox="1"/>
          <p:nvPr/>
        </p:nvSpPr>
        <p:spPr>
          <a:xfrm>
            <a:off x="7629577" y="4612151"/>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Wald</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8" name="TextBox 27">
            <a:extLst>
              <a:ext uri="{FF2B5EF4-FFF2-40B4-BE49-F238E27FC236}">
                <a16:creationId xmlns:a16="http://schemas.microsoft.com/office/drawing/2014/main" id="{540065A6-B656-4B09-B90B-41C7283F1873}"/>
              </a:ext>
            </a:extLst>
          </p:cNvPr>
          <p:cNvSpPr txBox="1"/>
          <p:nvPr/>
        </p:nvSpPr>
        <p:spPr>
          <a:xfrm>
            <a:off x="9916271" y="4612151"/>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Luft</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8A711783-EC3E-4AD7-9186-CA3900E6A465}"/>
              </a:ext>
            </a:extLst>
          </p:cNvPr>
          <p:cNvSpPr txBox="1"/>
          <p:nvPr/>
        </p:nvSpPr>
        <p:spPr>
          <a:xfrm>
            <a:off x="5320213" y="5217016"/>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Berg</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0" name="TextBox 29">
            <a:extLst>
              <a:ext uri="{FF2B5EF4-FFF2-40B4-BE49-F238E27FC236}">
                <a16:creationId xmlns:a16="http://schemas.microsoft.com/office/drawing/2014/main" id="{B34F452D-CF1D-4267-A220-B2CC06FF26CB}"/>
              </a:ext>
            </a:extLst>
          </p:cNvPr>
          <p:cNvSpPr txBox="1"/>
          <p:nvPr/>
        </p:nvSpPr>
        <p:spPr>
          <a:xfrm>
            <a:off x="7629577" y="5217016"/>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Fahrt</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1" name="TextBox 30">
            <a:extLst>
              <a:ext uri="{FF2B5EF4-FFF2-40B4-BE49-F238E27FC236}">
                <a16:creationId xmlns:a16="http://schemas.microsoft.com/office/drawing/2014/main" id="{EAC2636F-ED3A-44D8-8347-361096E1E626}"/>
              </a:ext>
            </a:extLst>
          </p:cNvPr>
          <p:cNvSpPr txBox="1"/>
          <p:nvPr/>
        </p:nvSpPr>
        <p:spPr>
          <a:xfrm>
            <a:off x="9916271" y="5217016"/>
            <a:ext cx="2217040" cy="52322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Schuh</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02813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3000"/>
                                        <p:tgtEl>
                                          <p:spTgt spid="6"/>
                                        </p:tgtEl>
                                      </p:cBhvr>
                                    </p:animEffect>
                                    <p:set>
                                      <p:cBhvr>
                                        <p:cTn id="11" dur="1" fill="hold">
                                          <p:stCondLst>
                                            <p:cond delay="2999"/>
                                          </p:stCondLst>
                                        </p:cTn>
                                        <p:tgtEl>
                                          <p:spTgt spid="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par>
                          <p:cTn id="17" fill="hold">
                            <p:stCondLst>
                              <p:cond delay="500"/>
                            </p:stCondLst>
                            <p:childTnLst>
                              <p:par>
                                <p:cTn id="18" presetID="10" presetClass="exit" presetSubtype="0" fill="hold" grpId="1" nodeType="afterEffect">
                                  <p:stCondLst>
                                    <p:cond delay="0"/>
                                  </p:stCondLst>
                                  <p:childTnLst>
                                    <p:animEffect transition="out" filter="fade">
                                      <p:cBhvr>
                                        <p:cTn id="19" dur="3000"/>
                                        <p:tgtEl>
                                          <p:spTgt spid="8"/>
                                        </p:tgtEl>
                                      </p:cBhvr>
                                    </p:animEffect>
                                    <p:set>
                                      <p:cBhvr>
                                        <p:cTn id="20" dur="1" fill="hold">
                                          <p:stCondLst>
                                            <p:cond delay="2999"/>
                                          </p:stCondLst>
                                        </p:cTn>
                                        <p:tgtEl>
                                          <p:spTgt spid="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par>
                          <p:cTn id="26" fill="hold">
                            <p:stCondLst>
                              <p:cond delay="500"/>
                            </p:stCondLst>
                            <p:childTnLst>
                              <p:par>
                                <p:cTn id="27" presetID="10" presetClass="exit" presetSubtype="0" fill="hold" grpId="1" nodeType="afterEffect">
                                  <p:stCondLst>
                                    <p:cond delay="0"/>
                                  </p:stCondLst>
                                  <p:childTnLst>
                                    <p:animEffect transition="out" filter="fade">
                                      <p:cBhvr>
                                        <p:cTn id="28" dur="3000"/>
                                        <p:tgtEl>
                                          <p:spTgt spid="9"/>
                                        </p:tgtEl>
                                      </p:cBhvr>
                                    </p:animEffect>
                                    <p:set>
                                      <p:cBhvr>
                                        <p:cTn id="29" dur="1" fill="hold">
                                          <p:stCondLst>
                                            <p:cond delay="2999"/>
                                          </p:stCondLst>
                                        </p:cTn>
                                        <p:tgtEl>
                                          <p:spTgt spid="9"/>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2" nodeType="clickEffect">
                                  <p:stCondLst>
                                    <p:cond delay="0"/>
                                  </p:stCondLst>
                                  <p:childTnLst>
                                    <p:set>
                                      <p:cBhvr>
                                        <p:cTn id="33" dur="1" fill="hold">
                                          <p:stCondLst>
                                            <p:cond delay="0"/>
                                          </p:stCondLst>
                                        </p:cTn>
                                        <p:tgtEl>
                                          <p:spTgt spid="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par>
                          <p:cTn id="39" fill="hold">
                            <p:stCondLst>
                              <p:cond delay="500"/>
                            </p:stCondLst>
                            <p:childTnLst>
                              <p:par>
                                <p:cTn id="40" presetID="10" presetClass="exit" presetSubtype="0" fill="hold" grpId="1" nodeType="afterEffect">
                                  <p:stCondLst>
                                    <p:cond delay="0"/>
                                  </p:stCondLst>
                                  <p:childTnLst>
                                    <p:animEffect transition="out" filter="fade">
                                      <p:cBhvr>
                                        <p:cTn id="41" dur="3000"/>
                                        <p:tgtEl>
                                          <p:spTgt spid="11"/>
                                        </p:tgtEl>
                                      </p:cBhvr>
                                    </p:animEffect>
                                    <p:set>
                                      <p:cBhvr>
                                        <p:cTn id="42" dur="1" fill="hold">
                                          <p:stCondLst>
                                            <p:cond delay="2999"/>
                                          </p:stCondLst>
                                        </p:cTn>
                                        <p:tgtEl>
                                          <p:spTgt spid="1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par>
                          <p:cTn id="48" fill="hold">
                            <p:stCondLst>
                              <p:cond delay="500"/>
                            </p:stCondLst>
                            <p:childTnLst>
                              <p:par>
                                <p:cTn id="49" presetID="10" presetClass="exit" presetSubtype="0" fill="hold" grpId="1" nodeType="afterEffect">
                                  <p:stCondLst>
                                    <p:cond delay="0"/>
                                  </p:stCondLst>
                                  <p:childTnLst>
                                    <p:animEffect transition="out" filter="fade">
                                      <p:cBhvr>
                                        <p:cTn id="50" dur="3000"/>
                                        <p:tgtEl>
                                          <p:spTgt spid="12"/>
                                        </p:tgtEl>
                                      </p:cBhvr>
                                    </p:animEffect>
                                    <p:set>
                                      <p:cBhvr>
                                        <p:cTn id="51" dur="1" fill="hold">
                                          <p:stCondLst>
                                            <p:cond delay="2999"/>
                                          </p:stCondLst>
                                        </p:cTn>
                                        <p:tgtEl>
                                          <p:spTgt spid="12"/>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500"/>
                                        <p:tgtEl>
                                          <p:spTgt spid="13"/>
                                        </p:tgtEl>
                                      </p:cBhvr>
                                    </p:animEffect>
                                  </p:childTnLst>
                                </p:cTn>
                              </p:par>
                            </p:childTnLst>
                          </p:cTn>
                        </p:par>
                        <p:par>
                          <p:cTn id="57" fill="hold">
                            <p:stCondLst>
                              <p:cond delay="500"/>
                            </p:stCondLst>
                            <p:childTnLst>
                              <p:par>
                                <p:cTn id="58" presetID="10" presetClass="exit" presetSubtype="0" fill="hold" grpId="1" nodeType="afterEffect">
                                  <p:stCondLst>
                                    <p:cond delay="0"/>
                                  </p:stCondLst>
                                  <p:childTnLst>
                                    <p:animEffect transition="out" filter="fade">
                                      <p:cBhvr>
                                        <p:cTn id="59" dur="3000"/>
                                        <p:tgtEl>
                                          <p:spTgt spid="13"/>
                                        </p:tgtEl>
                                      </p:cBhvr>
                                    </p:animEffect>
                                    <p:set>
                                      <p:cBhvr>
                                        <p:cTn id="60" dur="1" fill="hold">
                                          <p:stCondLst>
                                            <p:cond delay="2999"/>
                                          </p:stCondLst>
                                        </p:cTn>
                                        <p:tgtEl>
                                          <p:spTgt spid="13"/>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2" nodeType="clickEffect">
                                  <p:stCondLst>
                                    <p:cond delay="0"/>
                                  </p:stCondLst>
                                  <p:childTnLst>
                                    <p:set>
                                      <p:cBhvr>
                                        <p:cTn id="64" dur="1" fill="hold">
                                          <p:stCondLst>
                                            <p:cond delay="0"/>
                                          </p:stCondLst>
                                        </p:cTn>
                                        <p:tgtEl>
                                          <p:spTgt spid="1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fade">
                                      <p:cBhvr>
                                        <p:cTn id="69" dur="500"/>
                                        <p:tgtEl>
                                          <p:spTgt spid="14"/>
                                        </p:tgtEl>
                                      </p:cBhvr>
                                    </p:animEffect>
                                  </p:childTnLst>
                                </p:cTn>
                              </p:par>
                            </p:childTnLst>
                          </p:cTn>
                        </p:par>
                        <p:par>
                          <p:cTn id="70" fill="hold">
                            <p:stCondLst>
                              <p:cond delay="500"/>
                            </p:stCondLst>
                            <p:childTnLst>
                              <p:par>
                                <p:cTn id="71" presetID="10" presetClass="exit" presetSubtype="0" fill="hold" grpId="1" nodeType="afterEffect">
                                  <p:stCondLst>
                                    <p:cond delay="0"/>
                                  </p:stCondLst>
                                  <p:childTnLst>
                                    <p:animEffect transition="out" filter="fade">
                                      <p:cBhvr>
                                        <p:cTn id="72" dur="3000"/>
                                        <p:tgtEl>
                                          <p:spTgt spid="14"/>
                                        </p:tgtEl>
                                      </p:cBhvr>
                                    </p:animEffect>
                                    <p:set>
                                      <p:cBhvr>
                                        <p:cTn id="73" dur="1" fill="hold">
                                          <p:stCondLst>
                                            <p:cond delay="2999"/>
                                          </p:stCondLst>
                                        </p:cTn>
                                        <p:tgtEl>
                                          <p:spTgt spid="14"/>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9"/>
                                        </p:tgtEl>
                                        <p:attrNameLst>
                                          <p:attrName>style.visibility</p:attrName>
                                        </p:attrNameLst>
                                      </p:cBhvr>
                                      <p:to>
                                        <p:strVal val="visible"/>
                                      </p:to>
                                    </p:set>
                                    <p:animEffect transition="in" filter="fade">
                                      <p:cBhvr>
                                        <p:cTn id="78" dur="500"/>
                                        <p:tgtEl>
                                          <p:spTgt spid="19"/>
                                        </p:tgtEl>
                                      </p:cBhvr>
                                    </p:animEffect>
                                  </p:childTnLst>
                                </p:cTn>
                              </p:par>
                            </p:childTnLst>
                          </p:cTn>
                        </p:par>
                        <p:par>
                          <p:cTn id="79" fill="hold">
                            <p:stCondLst>
                              <p:cond delay="500"/>
                            </p:stCondLst>
                            <p:childTnLst>
                              <p:par>
                                <p:cTn id="80" presetID="10" presetClass="exit" presetSubtype="0" fill="hold" nodeType="afterEffect">
                                  <p:stCondLst>
                                    <p:cond delay="0"/>
                                  </p:stCondLst>
                                  <p:childTnLst>
                                    <p:animEffect transition="out" filter="fade">
                                      <p:cBhvr>
                                        <p:cTn id="81" dur="3000"/>
                                        <p:tgtEl>
                                          <p:spTgt spid="19"/>
                                        </p:tgtEl>
                                      </p:cBhvr>
                                    </p:animEffect>
                                    <p:set>
                                      <p:cBhvr>
                                        <p:cTn id="82" dur="1" fill="hold">
                                          <p:stCondLst>
                                            <p:cond delay="2999"/>
                                          </p:stCondLst>
                                        </p:cTn>
                                        <p:tgtEl>
                                          <p:spTgt spid="19"/>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6"/>
                                        </p:tgtEl>
                                        <p:attrNameLst>
                                          <p:attrName>style.visibility</p:attrName>
                                        </p:attrNameLst>
                                      </p:cBhvr>
                                      <p:to>
                                        <p:strVal val="visible"/>
                                      </p:to>
                                    </p:set>
                                    <p:animEffect transition="in" filter="fade">
                                      <p:cBhvr>
                                        <p:cTn id="87" dur="500"/>
                                        <p:tgtEl>
                                          <p:spTgt spid="16"/>
                                        </p:tgtEl>
                                      </p:cBhvr>
                                    </p:animEffect>
                                  </p:childTnLst>
                                </p:cTn>
                              </p:par>
                            </p:childTnLst>
                          </p:cTn>
                        </p:par>
                        <p:par>
                          <p:cTn id="88" fill="hold">
                            <p:stCondLst>
                              <p:cond delay="500"/>
                            </p:stCondLst>
                            <p:childTnLst>
                              <p:par>
                                <p:cTn id="89" presetID="10" presetClass="exit" presetSubtype="0" fill="hold" grpId="1" nodeType="afterEffect">
                                  <p:stCondLst>
                                    <p:cond delay="0"/>
                                  </p:stCondLst>
                                  <p:childTnLst>
                                    <p:animEffect transition="out" filter="fade">
                                      <p:cBhvr>
                                        <p:cTn id="90" dur="3000"/>
                                        <p:tgtEl>
                                          <p:spTgt spid="16"/>
                                        </p:tgtEl>
                                      </p:cBhvr>
                                    </p:animEffect>
                                    <p:set>
                                      <p:cBhvr>
                                        <p:cTn id="91" dur="1" fill="hold">
                                          <p:stCondLst>
                                            <p:cond delay="2999"/>
                                          </p:stCondLst>
                                        </p:cTn>
                                        <p:tgtEl>
                                          <p:spTgt spid="16"/>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2" nodeType="clickEffect">
                                  <p:stCondLst>
                                    <p:cond delay="0"/>
                                  </p:stCondLst>
                                  <p:childTnLst>
                                    <p:set>
                                      <p:cBhvr>
                                        <p:cTn id="95" dur="1" fill="hold">
                                          <p:stCondLst>
                                            <p:cond delay="0"/>
                                          </p:stCondLst>
                                        </p:cTn>
                                        <p:tgtEl>
                                          <p:spTgt spid="16"/>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20"/>
                                        </p:tgtEl>
                                        <p:attrNameLst>
                                          <p:attrName>style.visibility</p:attrName>
                                        </p:attrNameLst>
                                      </p:cBhvr>
                                      <p:to>
                                        <p:strVal val="visible"/>
                                      </p:to>
                                    </p:set>
                                    <p:animEffect transition="in" filter="fade">
                                      <p:cBhvr>
                                        <p:cTn id="100" dur="500"/>
                                        <p:tgtEl>
                                          <p:spTgt spid="20"/>
                                        </p:tgtEl>
                                      </p:cBhvr>
                                    </p:animEffect>
                                  </p:childTnLst>
                                </p:cTn>
                              </p:par>
                            </p:childTnLst>
                          </p:cTn>
                        </p:par>
                        <p:par>
                          <p:cTn id="101" fill="hold">
                            <p:stCondLst>
                              <p:cond delay="500"/>
                            </p:stCondLst>
                            <p:childTnLst>
                              <p:par>
                                <p:cTn id="102" presetID="10" presetClass="exit" presetSubtype="0" fill="hold" grpId="1" nodeType="afterEffect">
                                  <p:stCondLst>
                                    <p:cond delay="0"/>
                                  </p:stCondLst>
                                  <p:childTnLst>
                                    <p:animEffect transition="out" filter="fade">
                                      <p:cBhvr>
                                        <p:cTn id="103" dur="3000"/>
                                        <p:tgtEl>
                                          <p:spTgt spid="20"/>
                                        </p:tgtEl>
                                      </p:cBhvr>
                                    </p:animEffect>
                                    <p:set>
                                      <p:cBhvr>
                                        <p:cTn id="104" dur="1" fill="hold">
                                          <p:stCondLst>
                                            <p:cond delay="2999"/>
                                          </p:stCondLst>
                                        </p:cTn>
                                        <p:tgtEl>
                                          <p:spTgt spid="20"/>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grpId="0" nodeType="clickEffect">
                                  <p:stCondLst>
                                    <p:cond delay="0"/>
                                  </p:stCondLst>
                                  <p:childTnLst>
                                    <p:set>
                                      <p:cBhvr>
                                        <p:cTn id="108" dur="1" fill="hold">
                                          <p:stCondLst>
                                            <p:cond delay="0"/>
                                          </p:stCondLst>
                                        </p:cTn>
                                        <p:tgtEl>
                                          <p:spTgt spid="21"/>
                                        </p:tgtEl>
                                        <p:attrNameLst>
                                          <p:attrName>style.visibility</p:attrName>
                                        </p:attrNameLst>
                                      </p:cBhvr>
                                      <p:to>
                                        <p:strVal val="visible"/>
                                      </p:to>
                                    </p:set>
                                    <p:animEffect transition="in" filter="fade">
                                      <p:cBhvr>
                                        <p:cTn id="109" dur="500"/>
                                        <p:tgtEl>
                                          <p:spTgt spid="21"/>
                                        </p:tgtEl>
                                      </p:cBhvr>
                                    </p:animEffect>
                                  </p:childTnLst>
                                </p:cTn>
                              </p:par>
                            </p:childTnLst>
                          </p:cTn>
                        </p:par>
                        <p:par>
                          <p:cTn id="110" fill="hold">
                            <p:stCondLst>
                              <p:cond delay="500"/>
                            </p:stCondLst>
                            <p:childTnLst>
                              <p:par>
                                <p:cTn id="111" presetID="10" presetClass="exit" presetSubtype="0" fill="hold" grpId="1" nodeType="afterEffect">
                                  <p:stCondLst>
                                    <p:cond delay="0"/>
                                  </p:stCondLst>
                                  <p:childTnLst>
                                    <p:animEffect transition="out" filter="fade">
                                      <p:cBhvr>
                                        <p:cTn id="112" dur="3000"/>
                                        <p:tgtEl>
                                          <p:spTgt spid="21"/>
                                        </p:tgtEl>
                                      </p:cBhvr>
                                    </p:animEffect>
                                    <p:set>
                                      <p:cBhvr>
                                        <p:cTn id="113" dur="1" fill="hold">
                                          <p:stCondLst>
                                            <p:cond delay="2999"/>
                                          </p:stCondLst>
                                        </p:cTn>
                                        <p:tgtEl>
                                          <p:spTgt spid="21"/>
                                        </p:tgtEl>
                                        <p:attrNameLst>
                                          <p:attrName>style.visibility</p:attrName>
                                        </p:attrNameLst>
                                      </p:cBhvr>
                                      <p:to>
                                        <p:strVal val="hidden"/>
                                      </p:to>
                                    </p:se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22"/>
                                        </p:tgtEl>
                                        <p:attrNameLst>
                                          <p:attrName>style.visibility</p:attrName>
                                        </p:attrNameLst>
                                      </p:cBhvr>
                                      <p:to>
                                        <p:strVal val="visible"/>
                                      </p:to>
                                    </p:set>
                                    <p:animEffect transition="in" filter="fade">
                                      <p:cBhvr>
                                        <p:cTn id="118" dur="500"/>
                                        <p:tgtEl>
                                          <p:spTgt spid="22"/>
                                        </p:tgtEl>
                                      </p:cBhvr>
                                    </p:animEffect>
                                  </p:childTnLst>
                                </p:cTn>
                              </p:par>
                            </p:childTnLst>
                          </p:cTn>
                        </p:par>
                        <p:par>
                          <p:cTn id="119" fill="hold">
                            <p:stCondLst>
                              <p:cond delay="500"/>
                            </p:stCondLst>
                            <p:childTnLst>
                              <p:par>
                                <p:cTn id="120" presetID="10" presetClass="exit" presetSubtype="0" fill="hold" grpId="1" nodeType="afterEffect">
                                  <p:stCondLst>
                                    <p:cond delay="0"/>
                                  </p:stCondLst>
                                  <p:childTnLst>
                                    <p:animEffect transition="out" filter="fade">
                                      <p:cBhvr>
                                        <p:cTn id="121" dur="3000"/>
                                        <p:tgtEl>
                                          <p:spTgt spid="22"/>
                                        </p:tgtEl>
                                      </p:cBhvr>
                                    </p:animEffect>
                                    <p:set>
                                      <p:cBhvr>
                                        <p:cTn id="122" dur="1" fill="hold">
                                          <p:stCondLst>
                                            <p:cond delay="2999"/>
                                          </p:stCondLst>
                                        </p:cTn>
                                        <p:tgtEl>
                                          <p:spTgt spid="22"/>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2" nodeType="clickEffect">
                                  <p:stCondLst>
                                    <p:cond delay="0"/>
                                  </p:stCondLst>
                                  <p:childTnLst>
                                    <p:set>
                                      <p:cBhvr>
                                        <p:cTn id="126" dur="1" fill="hold">
                                          <p:stCondLst>
                                            <p:cond delay="0"/>
                                          </p:stCondLst>
                                        </p:cTn>
                                        <p:tgtEl>
                                          <p:spTgt spid="20"/>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grpId="0" nodeType="clickEffect">
                                  <p:stCondLst>
                                    <p:cond delay="0"/>
                                  </p:stCondLst>
                                  <p:childTnLst>
                                    <p:set>
                                      <p:cBhvr>
                                        <p:cTn id="130" dur="1" fill="hold">
                                          <p:stCondLst>
                                            <p:cond delay="0"/>
                                          </p:stCondLst>
                                        </p:cTn>
                                        <p:tgtEl>
                                          <p:spTgt spid="23"/>
                                        </p:tgtEl>
                                        <p:attrNameLst>
                                          <p:attrName>style.visibility</p:attrName>
                                        </p:attrNameLst>
                                      </p:cBhvr>
                                      <p:to>
                                        <p:strVal val="visible"/>
                                      </p:to>
                                    </p:set>
                                    <p:animEffect transition="in" filter="fade">
                                      <p:cBhvr>
                                        <p:cTn id="131" dur="500"/>
                                        <p:tgtEl>
                                          <p:spTgt spid="23"/>
                                        </p:tgtEl>
                                      </p:cBhvr>
                                    </p:animEffect>
                                  </p:childTnLst>
                                </p:cTn>
                              </p:par>
                            </p:childTnLst>
                          </p:cTn>
                        </p:par>
                        <p:par>
                          <p:cTn id="132" fill="hold">
                            <p:stCondLst>
                              <p:cond delay="500"/>
                            </p:stCondLst>
                            <p:childTnLst>
                              <p:par>
                                <p:cTn id="133" presetID="10" presetClass="exit" presetSubtype="0" fill="hold" grpId="1" nodeType="afterEffect">
                                  <p:stCondLst>
                                    <p:cond delay="0"/>
                                  </p:stCondLst>
                                  <p:childTnLst>
                                    <p:animEffect transition="out" filter="fade">
                                      <p:cBhvr>
                                        <p:cTn id="134" dur="3000"/>
                                        <p:tgtEl>
                                          <p:spTgt spid="23"/>
                                        </p:tgtEl>
                                      </p:cBhvr>
                                    </p:animEffect>
                                    <p:set>
                                      <p:cBhvr>
                                        <p:cTn id="135" dur="1" fill="hold">
                                          <p:stCondLst>
                                            <p:cond delay="2999"/>
                                          </p:stCondLst>
                                        </p:cTn>
                                        <p:tgtEl>
                                          <p:spTgt spid="23"/>
                                        </p:tgtEl>
                                        <p:attrNameLst>
                                          <p:attrName>style.visibility</p:attrName>
                                        </p:attrNameLst>
                                      </p:cBhvr>
                                      <p:to>
                                        <p:strVal val="hidden"/>
                                      </p:to>
                                    </p:set>
                                  </p:childTnLst>
                                </p:cTn>
                              </p:par>
                            </p:childTnLst>
                          </p:cTn>
                        </p:par>
                      </p:childTnLst>
                    </p:cTn>
                  </p:par>
                  <p:par>
                    <p:cTn id="136" fill="hold">
                      <p:stCondLst>
                        <p:cond delay="indefinite"/>
                      </p:stCondLst>
                      <p:childTnLst>
                        <p:par>
                          <p:cTn id="137" fill="hold">
                            <p:stCondLst>
                              <p:cond delay="0"/>
                            </p:stCondLst>
                            <p:childTnLst>
                              <p:par>
                                <p:cTn id="138" presetID="10" presetClass="entr" presetSubtype="0" fill="hold" grpId="0" nodeType="clickEffect">
                                  <p:stCondLst>
                                    <p:cond delay="0"/>
                                  </p:stCondLst>
                                  <p:childTnLst>
                                    <p:set>
                                      <p:cBhvr>
                                        <p:cTn id="139" dur="1" fill="hold">
                                          <p:stCondLst>
                                            <p:cond delay="0"/>
                                          </p:stCondLst>
                                        </p:cTn>
                                        <p:tgtEl>
                                          <p:spTgt spid="24"/>
                                        </p:tgtEl>
                                        <p:attrNameLst>
                                          <p:attrName>style.visibility</p:attrName>
                                        </p:attrNameLst>
                                      </p:cBhvr>
                                      <p:to>
                                        <p:strVal val="visible"/>
                                      </p:to>
                                    </p:set>
                                    <p:animEffect transition="in" filter="fade">
                                      <p:cBhvr>
                                        <p:cTn id="140" dur="500"/>
                                        <p:tgtEl>
                                          <p:spTgt spid="24"/>
                                        </p:tgtEl>
                                      </p:cBhvr>
                                    </p:animEffect>
                                  </p:childTnLst>
                                </p:cTn>
                              </p:par>
                            </p:childTnLst>
                          </p:cTn>
                        </p:par>
                        <p:par>
                          <p:cTn id="141" fill="hold">
                            <p:stCondLst>
                              <p:cond delay="500"/>
                            </p:stCondLst>
                            <p:childTnLst>
                              <p:par>
                                <p:cTn id="142" presetID="10" presetClass="exit" presetSubtype="0" fill="hold" grpId="1" nodeType="afterEffect">
                                  <p:stCondLst>
                                    <p:cond delay="0"/>
                                  </p:stCondLst>
                                  <p:childTnLst>
                                    <p:animEffect transition="out" filter="fade">
                                      <p:cBhvr>
                                        <p:cTn id="143" dur="3000"/>
                                        <p:tgtEl>
                                          <p:spTgt spid="24"/>
                                        </p:tgtEl>
                                      </p:cBhvr>
                                    </p:animEffect>
                                    <p:set>
                                      <p:cBhvr>
                                        <p:cTn id="144" dur="1" fill="hold">
                                          <p:stCondLst>
                                            <p:cond delay="2999"/>
                                          </p:stCondLst>
                                        </p:cTn>
                                        <p:tgtEl>
                                          <p:spTgt spid="24"/>
                                        </p:tgtEl>
                                        <p:attrNameLst>
                                          <p:attrName>style.visibility</p:attrName>
                                        </p:attrNameLst>
                                      </p:cBhvr>
                                      <p:to>
                                        <p:strVal val="hidden"/>
                                      </p:to>
                                    </p:set>
                                  </p:childTnLst>
                                </p:cTn>
                              </p:par>
                            </p:childTnLst>
                          </p:cTn>
                        </p:par>
                      </p:childTnLst>
                    </p:cTn>
                  </p:par>
                  <p:par>
                    <p:cTn id="145" fill="hold">
                      <p:stCondLst>
                        <p:cond delay="indefinite"/>
                      </p:stCondLst>
                      <p:childTnLst>
                        <p:par>
                          <p:cTn id="146" fill="hold">
                            <p:stCondLst>
                              <p:cond delay="0"/>
                            </p:stCondLst>
                            <p:childTnLst>
                              <p:par>
                                <p:cTn id="147" presetID="10" presetClass="entr" presetSubtype="0" fill="hold" grpId="0" nodeType="clickEffect">
                                  <p:stCondLst>
                                    <p:cond delay="0"/>
                                  </p:stCondLst>
                                  <p:childTnLst>
                                    <p:set>
                                      <p:cBhvr>
                                        <p:cTn id="148" dur="1" fill="hold">
                                          <p:stCondLst>
                                            <p:cond delay="0"/>
                                          </p:stCondLst>
                                        </p:cTn>
                                        <p:tgtEl>
                                          <p:spTgt spid="25"/>
                                        </p:tgtEl>
                                        <p:attrNameLst>
                                          <p:attrName>style.visibility</p:attrName>
                                        </p:attrNameLst>
                                      </p:cBhvr>
                                      <p:to>
                                        <p:strVal val="visible"/>
                                      </p:to>
                                    </p:set>
                                    <p:animEffect transition="in" filter="fade">
                                      <p:cBhvr>
                                        <p:cTn id="149" dur="500"/>
                                        <p:tgtEl>
                                          <p:spTgt spid="25"/>
                                        </p:tgtEl>
                                      </p:cBhvr>
                                    </p:animEffect>
                                  </p:childTnLst>
                                </p:cTn>
                              </p:par>
                            </p:childTnLst>
                          </p:cTn>
                        </p:par>
                        <p:par>
                          <p:cTn id="150" fill="hold">
                            <p:stCondLst>
                              <p:cond delay="500"/>
                            </p:stCondLst>
                            <p:childTnLst>
                              <p:par>
                                <p:cTn id="151" presetID="10" presetClass="exit" presetSubtype="0" fill="hold" grpId="1" nodeType="afterEffect">
                                  <p:stCondLst>
                                    <p:cond delay="0"/>
                                  </p:stCondLst>
                                  <p:childTnLst>
                                    <p:animEffect transition="out" filter="fade">
                                      <p:cBhvr>
                                        <p:cTn id="152" dur="3000"/>
                                        <p:tgtEl>
                                          <p:spTgt spid="25"/>
                                        </p:tgtEl>
                                      </p:cBhvr>
                                    </p:animEffect>
                                    <p:set>
                                      <p:cBhvr>
                                        <p:cTn id="153" dur="1" fill="hold">
                                          <p:stCondLst>
                                            <p:cond delay="2999"/>
                                          </p:stCondLst>
                                        </p:cTn>
                                        <p:tgtEl>
                                          <p:spTgt spid="25"/>
                                        </p:tgtEl>
                                        <p:attrNameLst>
                                          <p:attrName>style.visibility</p:attrName>
                                        </p:attrNameLst>
                                      </p:cBhvr>
                                      <p:to>
                                        <p:strVal val="hidden"/>
                                      </p:to>
                                    </p:set>
                                  </p:childTnLst>
                                </p:cTn>
                              </p:par>
                            </p:childTnLst>
                          </p:cTn>
                        </p:par>
                      </p:childTnLst>
                    </p:cTn>
                  </p:par>
                  <p:par>
                    <p:cTn id="154" fill="hold">
                      <p:stCondLst>
                        <p:cond delay="indefinite"/>
                      </p:stCondLst>
                      <p:childTnLst>
                        <p:par>
                          <p:cTn id="155" fill="hold">
                            <p:stCondLst>
                              <p:cond delay="0"/>
                            </p:stCondLst>
                            <p:childTnLst>
                              <p:par>
                                <p:cTn id="156" presetID="1" presetClass="entr" presetSubtype="0" fill="hold" grpId="2" nodeType="clickEffect">
                                  <p:stCondLst>
                                    <p:cond delay="0"/>
                                  </p:stCondLst>
                                  <p:childTnLst>
                                    <p:set>
                                      <p:cBhvr>
                                        <p:cTn id="157" dur="1" fill="hold">
                                          <p:stCondLst>
                                            <p:cond delay="0"/>
                                          </p:stCondLst>
                                        </p:cTn>
                                        <p:tgtEl>
                                          <p:spTgt spid="24"/>
                                        </p:tgtEl>
                                        <p:attrNameLst>
                                          <p:attrName>style.visibility</p:attrName>
                                        </p:attrNameLst>
                                      </p:cBhvr>
                                      <p:to>
                                        <p:strVal val="visible"/>
                                      </p:to>
                                    </p:set>
                                  </p:childTnLst>
                                </p:cTn>
                              </p:par>
                            </p:childTnLst>
                          </p:cTn>
                        </p:par>
                      </p:childTnLst>
                    </p:cTn>
                  </p:par>
                  <p:par>
                    <p:cTn id="158" fill="hold">
                      <p:stCondLst>
                        <p:cond delay="indefinite"/>
                      </p:stCondLst>
                      <p:childTnLst>
                        <p:par>
                          <p:cTn id="159" fill="hold">
                            <p:stCondLst>
                              <p:cond delay="0"/>
                            </p:stCondLst>
                            <p:childTnLst>
                              <p:par>
                                <p:cTn id="160" presetID="10" presetClass="entr" presetSubtype="0" fill="hold" grpId="0" nodeType="clickEffect">
                                  <p:stCondLst>
                                    <p:cond delay="0"/>
                                  </p:stCondLst>
                                  <p:childTnLst>
                                    <p:set>
                                      <p:cBhvr>
                                        <p:cTn id="161" dur="1" fill="hold">
                                          <p:stCondLst>
                                            <p:cond delay="0"/>
                                          </p:stCondLst>
                                        </p:cTn>
                                        <p:tgtEl>
                                          <p:spTgt spid="26"/>
                                        </p:tgtEl>
                                        <p:attrNameLst>
                                          <p:attrName>style.visibility</p:attrName>
                                        </p:attrNameLst>
                                      </p:cBhvr>
                                      <p:to>
                                        <p:strVal val="visible"/>
                                      </p:to>
                                    </p:set>
                                    <p:animEffect transition="in" filter="fade">
                                      <p:cBhvr>
                                        <p:cTn id="162" dur="500"/>
                                        <p:tgtEl>
                                          <p:spTgt spid="26"/>
                                        </p:tgtEl>
                                      </p:cBhvr>
                                    </p:animEffect>
                                  </p:childTnLst>
                                </p:cTn>
                              </p:par>
                            </p:childTnLst>
                          </p:cTn>
                        </p:par>
                        <p:par>
                          <p:cTn id="163" fill="hold">
                            <p:stCondLst>
                              <p:cond delay="500"/>
                            </p:stCondLst>
                            <p:childTnLst>
                              <p:par>
                                <p:cTn id="164" presetID="10" presetClass="exit" presetSubtype="0" fill="hold" grpId="1" nodeType="afterEffect">
                                  <p:stCondLst>
                                    <p:cond delay="0"/>
                                  </p:stCondLst>
                                  <p:childTnLst>
                                    <p:animEffect transition="out" filter="fade">
                                      <p:cBhvr>
                                        <p:cTn id="165" dur="3000"/>
                                        <p:tgtEl>
                                          <p:spTgt spid="26"/>
                                        </p:tgtEl>
                                      </p:cBhvr>
                                    </p:animEffect>
                                    <p:set>
                                      <p:cBhvr>
                                        <p:cTn id="166" dur="1" fill="hold">
                                          <p:stCondLst>
                                            <p:cond delay="2999"/>
                                          </p:stCondLst>
                                        </p:cTn>
                                        <p:tgtEl>
                                          <p:spTgt spid="26"/>
                                        </p:tgtEl>
                                        <p:attrNameLst>
                                          <p:attrName>style.visibility</p:attrName>
                                        </p:attrNameLst>
                                      </p:cBhvr>
                                      <p:to>
                                        <p:strVal val="hidden"/>
                                      </p:to>
                                    </p:set>
                                  </p:childTnLst>
                                </p:cTn>
                              </p:par>
                            </p:childTnLst>
                          </p:cTn>
                        </p:par>
                      </p:childTnLst>
                    </p:cTn>
                  </p:par>
                  <p:par>
                    <p:cTn id="167" fill="hold">
                      <p:stCondLst>
                        <p:cond delay="indefinite"/>
                      </p:stCondLst>
                      <p:childTnLst>
                        <p:par>
                          <p:cTn id="168" fill="hold">
                            <p:stCondLst>
                              <p:cond delay="0"/>
                            </p:stCondLst>
                            <p:childTnLst>
                              <p:par>
                                <p:cTn id="169" presetID="10" presetClass="entr" presetSubtype="0" fill="hold" grpId="0" nodeType="clickEffect">
                                  <p:stCondLst>
                                    <p:cond delay="0"/>
                                  </p:stCondLst>
                                  <p:childTnLst>
                                    <p:set>
                                      <p:cBhvr>
                                        <p:cTn id="170" dur="1" fill="hold">
                                          <p:stCondLst>
                                            <p:cond delay="0"/>
                                          </p:stCondLst>
                                        </p:cTn>
                                        <p:tgtEl>
                                          <p:spTgt spid="27"/>
                                        </p:tgtEl>
                                        <p:attrNameLst>
                                          <p:attrName>style.visibility</p:attrName>
                                        </p:attrNameLst>
                                      </p:cBhvr>
                                      <p:to>
                                        <p:strVal val="visible"/>
                                      </p:to>
                                    </p:set>
                                    <p:animEffect transition="in" filter="fade">
                                      <p:cBhvr>
                                        <p:cTn id="171" dur="500"/>
                                        <p:tgtEl>
                                          <p:spTgt spid="27"/>
                                        </p:tgtEl>
                                      </p:cBhvr>
                                    </p:animEffect>
                                  </p:childTnLst>
                                </p:cTn>
                              </p:par>
                            </p:childTnLst>
                          </p:cTn>
                        </p:par>
                        <p:par>
                          <p:cTn id="172" fill="hold">
                            <p:stCondLst>
                              <p:cond delay="500"/>
                            </p:stCondLst>
                            <p:childTnLst>
                              <p:par>
                                <p:cTn id="173" presetID="10" presetClass="exit" presetSubtype="0" fill="hold" grpId="1" nodeType="afterEffect">
                                  <p:stCondLst>
                                    <p:cond delay="0"/>
                                  </p:stCondLst>
                                  <p:childTnLst>
                                    <p:animEffect transition="out" filter="fade">
                                      <p:cBhvr>
                                        <p:cTn id="174" dur="3000"/>
                                        <p:tgtEl>
                                          <p:spTgt spid="27"/>
                                        </p:tgtEl>
                                      </p:cBhvr>
                                    </p:animEffect>
                                    <p:set>
                                      <p:cBhvr>
                                        <p:cTn id="175" dur="1" fill="hold">
                                          <p:stCondLst>
                                            <p:cond delay="2999"/>
                                          </p:stCondLst>
                                        </p:cTn>
                                        <p:tgtEl>
                                          <p:spTgt spid="27"/>
                                        </p:tgtEl>
                                        <p:attrNameLst>
                                          <p:attrName>style.visibility</p:attrName>
                                        </p:attrNameLst>
                                      </p:cBhvr>
                                      <p:to>
                                        <p:strVal val="hidden"/>
                                      </p:to>
                                    </p:set>
                                  </p:childTnLst>
                                </p:cTn>
                              </p:par>
                            </p:childTnLst>
                          </p:cTn>
                        </p:par>
                      </p:childTnLst>
                    </p:cTn>
                  </p:par>
                  <p:par>
                    <p:cTn id="176" fill="hold">
                      <p:stCondLst>
                        <p:cond delay="indefinite"/>
                      </p:stCondLst>
                      <p:childTnLst>
                        <p:par>
                          <p:cTn id="177" fill="hold">
                            <p:stCondLst>
                              <p:cond delay="0"/>
                            </p:stCondLst>
                            <p:childTnLst>
                              <p:par>
                                <p:cTn id="178" presetID="10" presetClass="entr" presetSubtype="0" fill="hold" grpId="0" nodeType="clickEffect">
                                  <p:stCondLst>
                                    <p:cond delay="0"/>
                                  </p:stCondLst>
                                  <p:childTnLst>
                                    <p:set>
                                      <p:cBhvr>
                                        <p:cTn id="179" dur="1" fill="hold">
                                          <p:stCondLst>
                                            <p:cond delay="0"/>
                                          </p:stCondLst>
                                        </p:cTn>
                                        <p:tgtEl>
                                          <p:spTgt spid="28"/>
                                        </p:tgtEl>
                                        <p:attrNameLst>
                                          <p:attrName>style.visibility</p:attrName>
                                        </p:attrNameLst>
                                      </p:cBhvr>
                                      <p:to>
                                        <p:strVal val="visible"/>
                                      </p:to>
                                    </p:set>
                                    <p:animEffect transition="in" filter="fade">
                                      <p:cBhvr>
                                        <p:cTn id="180" dur="500"/>
                                        <p:tgtEl>
                                          <p:spTgt spid="28"/>
                                        </p:tgtEl>
                                      </p:cBhvr>
                                    </p:animEffect>
                                  </p:childTnLst>
                                </p:cTn>
                              </p:par>
                            </p:childTnLst>
                          </p:cTn>
                        </p:par>
                        <p:par>
                          <p:cTn id="181" fill="hold">
                            <p:stCondLst>
                              <p:cond delay="500"/>
                            </p:stCondLst>
                            <p:childTnLst>
                              <p:par>
                                <p:cTn id="182" presetID="10" presetClass="exit" presetSubtype="0" fill="hold" grpId="1" nodeType="afterEffect">
                                  <p:stCondLst>
                                    <p:cond delay="0"/>
                                  </p:stCondLst>
                                  <p:childTnLst>
                                    <p:animEffect transition="out" filter="fade">
                                      <p:cBhvr>
                                        <p:cTn id="183" dur="3000"/>
                                        <p:tgtEl>
                                          <p:spTgt spid="28"/>
                                        </p:tgtEl>
                                      </p:cBhvr>
                                    </p:animEffect>
                                    <p:set>
                                      <p:cBhvr>
                                        <p:cTn id="184" dur="1" fill="hold">
                                          <p:stCondLst>
                                            <p:cond delay="2999"/>
                                          </p:stCondLst>
                                        </p:cTn>
                                        <p:tgtEl>
                                          <p:spTgt spid="28"/>
                                        </p:tgtEl>
                                        <p:attrNameLst>
                                          <p:attrName>style.visibility</p:attrName>
                                        </p:attrNameLst>
                                      </p:cBhvr>
                                      <p:to>
                                        <p:strVal val="hidden"/>
                                      </p:to>
                                    </p:set>
                                  </p:childTnLst>
                                </p:cTn>
                              </p:par>
                            </p:childTnLst>
                          </p:cTn>
                        </p:par>
                      </p:childTnLst>
                    </p:cTn>
                  </p:par>
                  <p:par>
                    <p:cTn id="185" fill="hold">
                      <p:stCondLst>
                        <p:cond delay="indefinite"/>
                      </p:stCondLst>
                      <p:childTnLst>
                        <p:par>
                          <p:cTn id="186" fill="hold">
                            <p:stCondLst>
                              <p:cond delay="0"/>
                            </p:stCondLst>
                            <p:childTnLst>
                              <p:par>
                                <p:cTn id="187" presetID="1" presetClass="entr" presetSubtype="0" fill="hold" grpId="2" nodeType="clickEffect">
                                  <p:stCondLst>
                                    <p:cond delay="0"/>
                                  </p:stCondLst>
                                  <p:childTnLst>
                                    <p:set>
                                      <p:cBhvr>
                                        <p:cTn id="188" dur="1" fill="hold">
                                          <p:stCondLst>
                                            <p:cond delay="0"/>
                                          </p:stCondLst>
                                        </p:cTn>
                                        <p:tgtEl>
                                          <p:spTgt spid="28"/>
                                        </p:tgtEl>
                                        <p:attrNameLst>
                                          <p:attrName>style.visibility</p:attrName>
                                        </p:attrNameLst>
                                      </p:cBhvr>
                                      <p:to>
                                        <p:strVal val="visible"/>
                                      </p:to>
                                    </p:set>
                                  </p:childTnLst>
                                </p:cTn>
                              </p:par>
                            </p:childTnLst>
                          </p:cTn>
                        </p:par>
                      </p:childTnLst>
                    </p:cTn>
                  </p:par>
                  <p:par>
                    <p:cTn id="189" fill="hold">
                      <p:stCondLst>
                        <p:cond delay="indefinite"/>
                      </p:stCondLst>
                      <p:childTnLst>
                        <p:par>
                          <p:cTn id="190" fill="hold">
                            <p:stCondLst>
                              <p:cond delay="0"/>
                            </p:stCondLst>
                            <p:childTnLst>
                              <p:par>
                                <p:cTn id="191" presetID="10" presetClass="entr" presetSubtype="0" fill="hold" grpId="0" nodeType="clickEffect">
                                  <p:stCondLst>
                                    <p:cond delay="0"/>
                                  </p:stCondLst>
                                  <p:childTnLst>
                                    <p:set>
                                      <p:cBhvr>
                                        <p:cTn id="192" dur="1" fill="hold">
                                          <p:stCondLst>
                                            <p:cond delay="0"/>
                                          </p:stCondLst>
                                        </p:cTn>
                                        <p:tgtEl>
                                          <p:spTgt spid="29"/>
                                        </p:tgtEl>
                                        <p:attrNameLst>
                                          <p:attrName>style.visibility</p:attrName>
                                        </p:attrNameLst>
                                      </p:cBhvr>
                                      <p:to>
                                        <p:strVal val="visible"/>
                                      </p:to>
                                    </p:set>
                                    <p:animEffect transition="in" filter="fade">
                                      <p:cBhvr>
                                        <p:cTn id="193" dur="500"/>
                                        <p:tgtEl>
                                          <p:spTgt spid="29"/>
                                        </p:tgtEl>
                                      </p:cBhvr>
                                    </p:animEffect>
                                  </p:childTnLst>
                                </p:cTn>
                              </p:par>
                            </p:childTnLst>
                          </p:cTn>
                        </p:par>
                        <p:par>
                          <p:cTn id="194" fill="hold">
                            <p:stCondLst>
                              <p:cond delay="500"/>
                            </p:stCondLst>
                            <p:childTnLst>
                              <p:par>
                                <p:cTn id="195" presetID="10" presetClass="exit" presetSubtype="0" fill="hold" grpId="1" nodeType="afterEffect">
                                  <p:stCondLst>
                                    <p:cond delay="0"/>
                                  </p:stCondLst>
                                  <p:childTnLst>
                                    <p:animEffect transition="out" filter="fade">
                                      <p:cBhvr>
                                        <p:cTn id="196" dur="3000"/>
                                        <p:tgtEl>
                                          <p:spTgt spid="29"/>
                                        </p:tgtEl>
                                      </p:cBhvr>
                                    </p:animEffect>
                                    <p:set>
                                      <p:cBhvr>
                                        <p:cTn id="197" dur="1" fill="hold">
                                          <p:stCondLst>
                                            <p:cond delay="2999"/>
                                          </p:stCondLst>
                                        </p:cTn>
                                        <p:tgtEl>
                                          <p:spTgt spid="29"/>
                                        </p:tgtEl>
                                        <p:attrNameLst>
                                          <p:attrName>style.visibility</p:attrName>
                                        </p:attrNameLst>
                                      </p:cBhvr>
                                      <p:to>
                                        <p:strVal val="hidden"/>
                                      </p:to>
                                    </p:set>
                                  </p:childTnLst>
                                </p:cTn>
                              </p:par>
                            </p:childTnLst>
                          </p:cTn>
                        </p:par>
                      </p:childTnLst>
                    </p:cTn>
                  </p:par>
                  <p:par>
                    <p:cTn id="198" fill="hold">
                      <p:stCondLst>
                        <p:cond delay="indefinite"/>
                      </p:stCondLst>
                      <p:childTnLst>
                        <p:par>
                          <p:cTn id="199" fill="hold">
                            <p:stCondLst>
                              <p:cond delay="0"/>
                            </p:stCondLst>
                            <p:childTnLst>
                              <p:par>
                                <p:cTn id="200" presetID="10" presetClass="entr" presetSubtype="0" fill="hold" grpId="0" nodeType="clickEffect">
                                  <p:stCondLst>
                                    <p:cond delay="0"/>
                                  </p:stCondLst>
                                  <p:childTnLst>
                                    <p:set>
                                      <p:cBhvr>
                                        <p:cTn id="201" dur="1" fill="hold">
                                          <p:stCondLst>
                                            <p:cond delay="0"/>
                                          </p:stCondLst>
                                        </p:cTn>
                                        <p:tgtEl>
                                          <p:spTgt spid="30"/>
                                        </p:tgtEl>
                                        <p:attrNameLst>
                                          <p:attrName>style.visibility</p:attrName>
                                        </p:attrNameLst>
                                      </p:cBhvr>
                                      <p:to>
                                        <p:strVal val="visible"/>
                                      </p:to>
                                    </p:set>
                                    <p:animEffect transition="in" filter="fade">
                                      <p:cBhvr>
                                        <p:cTn id="202" dur="500"/>
                                        <p:tgtEl>
                                          <p:spTgt spid="30"/>
                                        </p:tgtEl>
                                      </p:cBhvr>
                                    </p:animEffect>
                                  </p:childTnLst>
                                </p:cTn>
                              </p:par>
                            </p:childTnLst>
                          </p:cTn>
                        </p:par>
                        <p:par>
                          <p:cTn id="203" fill="hold">
                            <p:stCondLst>
                              <p:cond delay="500"/>
                            </p:stCondLst>
                            <p:childTnLst>
                              <p:par>
                                <p:cTn id="204" presetID="10" presetClass="exit" presetSubtype="0" fill="hold" grpId="1" nodeType="afterEffect">
                                  <p:stCondLst>
                                    <p:cond delay="0"/>
                                  </p:stCondLst>
                                  <p:childTnLst>
                                    <p:animEffect transition="out" filter="fade">
                                      <p:cBhvr>
                                        <p:cTn id="205" dur="3000"/>
                                        <p:tgtEl>
                                          <p:spTgt spid="30"/>
                                        </p:tgtEl>
                                      </p:cBhvr>
                                    </p:animEffect>
                                    <p:set>
                                      <p:cBhvr>
                                        <p:cTn id="206" dur="1" fill="hold">
                                          <p:stCondLst>
                                            <p:cond delay="2999"/>
                                          </p:stCondLst>
                                        </p:cTn>
                                        <p:tgtEl>
                                          <p:spTgt spid="30"/>
                                        </p:tgtEl>
                                        <p:attrNameLst>
                                          <p:attrName>style.visibility</p:attrName>
                                        </p:attrNameLst>
                                      </p:cBhvr>
                                      <p:to>
                                        <p:strVal val="hidden"/>
                                      </p:to>
                                    </p:set>
                                  </p:childTnLst>
                                </p:cTn>
                              </p:par>
                            </p:childTnLst>
                          </p:cTn>
                        </p:par>
                      </p:childTnLst>
                    </p:cTn>
                  </p:par>
                  <p:par>
                    <p:cTn id="207" fill="hold">
                      <p:stCondLst>
                        <p:cond delay="indefinite"/>
                      </p:stCondLst>
                      <p:childTnLst>
                        <p:par>
                          <p:cTn id="208" fill="hold">
                            <p:stCondLst>
                              <p:cond delay="0"/>
                            </p:stCondLst>
                            <p:childTnLst>
                              <p:par>
                                <p:cTn id="209" presetID="10" presetClass="entr" presetSubtype="0" fill="hold" grpId="0" nodeType="clickEffect">
                                  <p:stCondLst>
                                    <p:cond delay="0"/>
                                  </p:stCondLst>
                                  <p:childTnLst>
                                    <p:set>
                                      <p:cBhvr>
                                        <p:cTn id="210" dur="1" fill="hold">
                                          <p:stCondLst>
                                            <p:cond delay="0"/>
                                          </p:stCondLst>
                                        </p:cTn>
                                        <p:tgtEl>
                                          <p:spTgt spid="31"/>
                                        </p:tgtEl>
                                        <p:attrNameLst>
                                          <p:attrName>style.visibility</p:attrName>
                                        </p:attrNameLst>
                                      </p:cBhvr>
                                      <p:to>
                                        <p:strVal val="visible"/>
                                      </p:to>
                                    </p:set>
                                    <p:animEffect transition="in" filter="fade">
                                      <p:cBhvr>
                                        <p:cTn id="211" dur="500"/>
                                        <p:tgtEl>
                                          <p:spTgt spid="31"/>
                                        </p:tgtEl>
                                      </p:cBhvr>
                                    </p:animEffect>
                                  </p:childTnLst>
                                </p:cTn>
                              </p:par>
                            </p:childTnLst>
                          </p:cTn>
                        </p:par>
                        <p:par>
                          <p:cTn id="212" fill="hold">
                            <p:stCondLst>
                              <p:cond delay="500"/>
                            </p:stCondLst>
                            <p:childTnLst>
                              <p:par>
                                <p:cTn id="213" presetID="10" presetClass="exit" presetSubtype="0" fill="hold" grpId="1" nodeType="afterEffect">
                                  <p:stCondLst>
                                    <p:cond delay="0"/>
                                  </p:stCondLst>
                                  <p:childTnLst>
                                    <p:animEffect transition="out" filter="fade">
                                      <p:cBhvr>
                                        <p:cTn id="214" dur="3000"/>
                                        <p:tgtEl>
                                          <p:spTgt spid="31"/>
                                        </p:tgtEl>
                                      </p:cBhvr>
                                    </p:animEffect>
                                    <p:set>
                                      <p:cBhvr>
                                        <p:cTn id="215" dur="1" fill="hold">
                                          <p:stCondLst>
                                            <p:cond delay="2999"/>
                                          </p:stCondLst>
                                        </p:cTn>
                                        <p:tgtEl>
                                          <p:spTgt spid="31"/>
                                        </p:tgtEl>
                                        <p:attrNameLst>
                                          <p:attrName>style.visibility</p:attrName>
                                        </p:attrNameLst>
                                      </p:cBhvr>
                                      <p:to>
                                        <p:strVal val="hidden"/>
                                      </p:to>
                                    </p:set>
                                  </p:childTnLst>
                                </p:cTn>
                              </p:par>
                            </p:childTnLst>
                          </p:cTn>
                        </p:par>
                      </p:childTnLst>
                    </p:cTn>
                  </p:par>
                  <p:par>
                    <p:cTn id="216" fill="hold">
                      <p:stCondLst>
                        <p:cond delay="indefinite"/>
                      </p:stCondLst>
                      <p:childTnLst>
                        <p:par>
                          <p:cTn id="217" fill="hold">
                            <p:stCondLst>
                              <p:cond delay="0"/>
                            </p:stCondLst>
                            <p:childTnLst>
                              <p:par>
                                <p:cTn id="218" presetID="1" presetClass="entr" presetSubtype="0" fill="hold" grpId="2" nodeType="clickEffect">
                                  <p:stCondLst>
                                    <p:cond delay="0"/>
                                  </p:stCondLst>
                                  <p:childTnLst>
                                    <p:set>
                                      <p:cBhvr>
                                        <p:cTn id="219"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P spid="8" grpId="1" animBg="1"/>
      <p:bldP spid="8" grpId="2" animBg="1"/>
      <p:bldP spid="9" grpId="0" animBg="1"/>
      <p:bldP spid="9" grpId="1" animBg="1"/>
      <p:bldP spid="11" grpId="0" animBg="1"/>
      <p:bldP spid="11" grpId="1" animBg="1"/>
      <p:bldP spid="11" grpId="2" animBg="1"/>
      <p:bldP spid="12" grpId="0" animBg="1"/>
      <p:bldP spid="12" grpId="1" animBg="1"/>
      <p:bldP spid="13" grpId="0" animBg="1"/>
      <p:bldP spid="13" grpId="1" animBg="1"/>
      <p:bldP spid="14" grpId="0" animBg="1"/>
      <p:bldP spid="14" grpId="1" animBg="1"/>
      <p:bldP spid="16" grpId="0" animBg="1"/>
      <p:bldP spid="16" grpId="1" animBg="1"/>
      <p:bldP spid="16" grpId="2" animBg="1"/>
      <p:bldP spid="20" grpId="0" animBg="1"/>
      <p:bldP spid="20" grpId="1" animBg="1"/>
      <p:bldP spid="20" grpId="2" animBg="1"/>
      <p:bldP spid="21" grpId="0" animBg="1"/>
      <p:bldP spid="21" grpId="1" animBg="1"/>
      <p:bldP spid="22" grpId="0" animBg="1"/>
      <p:bldP spid="22" grpId="1" animBg="1"/>
      <p:bldP spid="23" grpId="0" animBg="1"/>
      <p:bldP spid="23" grpId="1" animBg="1"/>
      <p:bldP spid="24" grpId="0" animBg="1"/>
      <p:bldP spid="24" grpId="1" animBg="1"/>
      <p:bldP spid="24" grpId="2" animBg="1"/>
      <p:bldP spid="25" grpId="0" animBg="1"/>
      <p:bldP spid="25" grpId="1" animBg="1"/>
      <p:bldP spid="26" grpId="0" animBg="1"/>
      <p:bldP spid="26" grpId="1" animBg="1"/>
      <p:bldP spid="27" grpId="0" animBg="1"/>
      <p:bldP spid="27" grpId="1" animBg="1"/>
      <p:bldP spid="28" grpId="0" animBg="1"/>
      <p:bldP spid="28" grpId="1" animBg="1"/>
      <p:bldP spid="28" grpId="2" animBg="1"/>
      <p:bldP spid="29" grpId="0" animBg="1"/>
      <p:bldP spid="29" grpId="1" animBg="1"/>
      <p:bldP spid="30" grpId="0" animBg="1"/>
      <p:bldP spid="30" grpId="1" animBg="1"/>
      <p:bldP spid="30" grpId="2" animBg="1"/>
      <p:bldP spid="31" grpId="0" animBg="1"/>
      <p:bldP spid="31"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2220686"/>
            <a:ext cx="10515600" cy="1809229"/>
          </a:xfrm>
        </p:spPr>
        <p:txBody>
          <a:bodyPr/>
          <a:lstStyle/>
          <a:p>
            <a:pPr algn="ctr"/>
            <a:r>
              <a:rPr lang="en-GB" b="1" dirty="0"/>
              <a:t>What do we know about vocabulary learning?</a:t>
            </a:r>
          </a:p>
        </p:txBody>
      </p:sp>
    </p:spTree>
    <p:extLst>
      <p:ext uri="{BB962C8B-B14F-4D97-AF65-F5344CB8AC3E}">
        <p14:creationId xmlns:p14="http://schemas.microsoft.com/office/powerpoint/2010/main" val="30311672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10956471" cy="867128"/>
          </a:xfrm>
          <a:prstGeom prst="rect">
            <a:avLst/>
          </a:prstGeom>
        </p:spPr>
      </p:pic>
      <p:sp>
        <p:nvSpPr>
          <p:cNvPr id="4" name="Title 3"/>
          <p:cNvSpPr>
            <a:spLocks noGrp="1"/>
          </p:cNvSpPr>
          <p:nvPr>
            <p:ph type="title"/>
          </p:nvPr>
        </p:nvSpPr>
        <p:spPr>
          <a:xfrm>
            <a:off x="-1" y="0"/>
            <a:ext cx="11119757" cy="1325563"/>
          </a:xfrm>
        </p:spPr>
        <p:txBody>
          <a:bodyPr>
            <a:normAutofit/>
          </a:bodyPr>
          <a:lstStyle/>
          <a:p>
            <a:r>
              <a:rPr lang="en-GB" sz="3200" b="1" dirty="0">
                <a:solidFill>
                  <a:schemeClr val="bg1"/>
                </a:solidFill>
              </a:rPr>
              <a:t>Some research- and practice-informed answers</a:t>
            </a:r>
          </a:p>
        </p:txBody>
      </p:sp>
      <p:sp>
        <p:nvSpPr>
          <p:cNvPr id="5" name="Content Placeholder 4"/>
          <p:cNvSpPr>
            <a:spLocks noGrp="1"/>
          </p:cNvSpPr>
          <p:nvPr>
            <p:ph idx="1"/>
          </p:nvPr>
        </p:nvSpPr>
        <p:spPr>
          <a:xfrm>
            <a:off x="838200" y="1633669"/>
            <a:ext cx="10515600" cy="4653919"/>
          </a:xfrm>
        </p:spPr>
        <p:txBody>
          <a:bodyPr>
            <a:normAutofit fontScale="92500" lnSpcReduction="20000"/>
          </a:bodyPr>
          <a:lstStyle/>
          <a:p>
            <a:pPr>
              <a:buFont typeface="Wingdings" panose="05000000000000000000" pitchFamily="2" charset="2"/>
              <a:buChar char="§"/>
            </a:pPr>
            <a:r>
              <a:rPr lang="en-GB" dirty="0"/>
              <a:t>Vocabulary learning is a strong indicator of performance, in aural and written modalities.</a:t>
            </a:r>
          </a:p>
          <a:p>
            <a:pPr>
              <a:buFont typeface="Wingdings" panose="05000000000000000000" pitchFamily="2" charset="2"/>
              <a:buChar char="§"/>
            </a:pPr>
            <a:r>
              <a:rPr lang="en-GB" dirty="0"/>
              <a:t>Currently, learners appear to know (after five years’ secondary learning) far fewer words than is ideal.</a:t>
            </a:r>
          </a:p>
          <a:p>
            <a:pPr>
              <a:buFont typeface="Wingdings" panose="05000000000000000000" pitchFamily="2" charset="2"/>
              <a:buChar char="§"/>
            </a:pPr>
            <a:r>
              <a:rPr lang="en-GB" dirty="0"/>
              <a:t>Learners need to know more words than they currently do at the end of Y11.</a:t>
            </a:r>
          </a:p>
          <a:p>
            <a:pPr>
              <a:buFont typeface="Wingdings" panose="05000000000000000000" pitchFamily="2" charset="2"/>
              <a:buChar char="§"/>
            </a:pPr>
            <a:r>
              <a:rPr lang="en-GB" dirty="0"/>
              <a:t>Vocabulary selection should be frequency-informed</a:t>
            </a:r>
          </a:p>
          <a:p>
            <a:pPr>
              <a:buFont typeface="Wingdings" panose="05000000000000000000" pitchFamily="2" charset="2"/>
              <a:buChar char="§"/>
            </a:pPr>
            <a:r>
              <a:rPr lang="en-GB" dirty="0"/>
              <a:t>Learners should also be encouraged to develop their repertoire, with words that are of personal interest and importance</a:t>
            </a:r>
          </a:p>
          <a:p>
            <a:pPr>
              <a:buFont typeface="Wingdings" panose="05000000000000000000" pitchFamily="2" charset="2"/>
              <a:buChar char="§"/>
            </a:pPr>
            <a:r>
              <a:rPr lang="en-GB" dirty="0"/>
              <a:t>Verbs can be under-represented in text books.</a:t>
            </a:r>
          </a:p>
          <a:p>
            <a:pPr>
              <a:buFont typeface="Wingdings" panose="05000000000000000000" pitchFamily="2" charset="2"/>
              <a:buChar char="§"/>
            </a:pPr>
            <a:r>
              <a:rPr lang="en-GB" dirty="0"/>
              <a:t>Topic-based vocabulary lists of one single word class are not optimal</a:t>
            </a:r>
          </a:p>
        </p:txBody>
      </p:sp>
    </p:spTree>
    <p:extLst>
      <p:ext uri="{BB962C8B-B14F-4D97-AF65-F5344CB8AC3E}">
        <p14:creationId xmlns:p14="http://schemas.microsoft.com/office/powerpoint/2010/main" val="2793548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208494" y="0"/>
            <a:ext cx="7919508" cy="1325563"/>
          </a:xfrm>
        </p:spPr>
        <p:txBody>
          <a:bodyPr>
            <a:normAutofit/>
          </a:bodyPr>
          <a:lstStyle/>
          <a:p>
            <a:r>
              <a:rPr lang="en-GB" sz="3600" b="1" dirty="0">
                <a:solidFill>
                  <a:schemeClr val="bg1"/>
                </a:solidFill>
              </a:rPr>
              <a:t>Some answers [cont’d]</a:t>
            </a:r>
          </a:p>
        </p:txBody>
      </p:sp>
      <p:sp>
        <p:nvSpPr>
          <p:cNvPr id="5" name="Content Placeholder 4"/>
          <p:cNvSpPr>
            <a:spLocks noGrp="1"/>
          </p:cNvSpPr>
          <p:nvPr>
            <p:ph idx="1"/>
          </p:nvPr>
        </p:nvSpPr>
        <p:spPr>
          <a:xfrm>
            <a:off x="478972" y="1406349"/>
            <a:ext cx="10515600" cy="4992933"/>
          </a:xfrm>
        </p:spPr>
        <p:txBody>
          <a:bodyPr>
            <a:normAutofit fontScale="85000" lnSpcReduction="20000"/>
          </a:bodyPr>
          <a:lstStyle/>
          <a:p>
            <a:pPr>
              <a:buFont typeface="Wingdings" panose="05000000000000000000" pitchFamily="2" charset="2"/>
              <a:buChar char="§"/>
            </a:pPr>
            <a:r>
              <a:rPr lang="en-GB" dirty="0"/>
              <a:t>There is no single, best strategy for learning vocabulary</a:t>
            </a:r>
          </a:p>
          <a:p>
            <a:pPr>
              <a:buFont typeface="Wingdings" panose="05000000000000000000" pitchFamily="2" charset="2"/>
              <a:buChar char="§"/>
            </a:pPr>
            <a:r>
              <a:rPr lang="en-US" dirty="0"/>
              <a:t>Errorless teaching techniques (when pupils are unambiguously told the meaning of a new word) are effective…</a:t>
            </a:r>
          </a:p>
          <a:p>
            <a:pPr>
              <a:buFont typeface="Wingdings" panose="05000000000000000000" pitchFamily="2" charset="2"/>
              <a:buChar char="§"/>
            </a:pPr>
            <a:r>
              <a:rPr lang="en-US" dirty="0"/>
              <a:t>providing they are followed by opportunities to use the new words in comprehension, and then productively.</a:t>
            </a:r>
          </a:p>
          <a:p>
            <a:pPr>
              <a:buFont typeface="Wingdings" panose="05000000000000000000" pitchFamily="2" charset="2"/>
              <a:buChar char="§"/>
            </a:pPr>
            <a:r>
              <a:rPr lang="en-US" dirty="0"/>
              <a:t>The more times a pupil is required to recall a word, the more securely it will move into the long term memory. </a:t>
            </a:r>
          </a:p>
          <a:p>
            <a:pPr>
              <a:buFont typeface="Wingdings" panose="05000000000000000000" pitchFamily="2" charset="2"/>
              <a:buChar char="§"/>
            </a:pPr>
            <a:r>
              <a:rPr lang="en-US" dirty="0"/>
              <a:t>Production tasks in which pupils use new words in sentences they compose themselves serve to strengthen vocabulary knowledge.</a:t>
            </a:r>
          </a:p>
          <a:p>
            <a:pPr>
              <a:buFont typeface="Wingdings" panose="05000000000000000000" pitchFamily="2" charset="2"/>
              <a:buChar char="§"/>
            </a:pPr>
            <a:r>
              <a:rPr lang="en-US" dirty="0"/>
              <a:t>Genuine information gap activities are very helpful in assisting </a:t>
            </a:r>
            <a:r>
              <a:rPr lang="en-US" dirty="0" err="1"/>
              <a:t>memorisation</a:t>
            </a:r>
            <a:r>
              <a:rPr lang="en-US" dirty="0"/>
              <a:t>.</a:t>
            </a:r>
          </a:p>
          <a:p>
            <a:pPr>
              <a:buFont typeface="Wingdings" panose="05000000000000000000" pitchFamily="2" charset="2"/>
              <a:buChar char="§"/>
            </a:pPr>
            <a:r>
              <a:rPr lang="en-US" dirty="0"/>
              <a:t>Plentiful opportunities to encounter words (at least 10 times) in multiple contexts deepen vocabulary knowledge  (Webb, 2007)</a:t>
            </a:r>
          </a:p>
          <a:p>
            <a:pPr>
              <a:buFont typeface="Wingdings" panose="05000000000000000000" pitchFamily="2" charset="2"/>
              <a:buChar char="§"/>
            </a:pPr>
            <a:r>
              <a:rPr lang="en-US" dirty="0"/>
              <a:t>Careful, planned use of ICT can be effective.</a:t>
            </a:r>
            <a:endParaRPr lang="en-GB" dirty="0"/>
          </a:p>
        </p:txBody>
      </p:sp>
    </p:spTree>
    <p:extLst>
      <p:ext uri="{BB962C8B-B14F-4D97-AF65-F5344CB8AC3E}">
        <p14:creationId xmlns:p14="http://schemas.microsoft.com/office/powerpoint/2010/main" val="1186899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fade">
                                      <p:cBhvr>
                                        <p:cTn id="4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descr="background rectangle"/>
          <p:cNvSpPr/>
          <p:nvPr/>
        </p:nvSpPr>
        <p:spPr>
          <a:xfrm>
            <a:off x="-27340"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p:cNvSpPr>
            <a:spLocks noGrp="1"/>
          </p:cNvSpPr>
          <p:nvPr>
            <p:ph type="ctrTitle"/>
          </p:nvPr>
        </p:nvSpPr>
        <p:spPr>
          <a:xfrm>
            <a:off x="95073" y="2009743"/>
            <a:ext cx="11928001" cy="2247138"/>
          </a:xfrm>
          <a:solidFill>
            <a:schemeClr val="bg1"/>
          </a:solidFill>
          <a:ln>
            <a:solidFill>
              <a:srgbClr val="115076"/>
            </a:solidFill>
          </a:ln>
        </p:spPr>
        <p:txBody>
          <a:bodyPr anchor="ctr">
            <a:normAutofit/>
          </a:bodyPr>
          <a:lstStyle/>
          <a:p>
            <a:pPr algn="l"/>
            <a:r>
              <a:rPr lang="en-GB" sz="9600" b="1" dirty="0">
                <a:solidFill>
                  <a:srgbClr val="002060"/>
                </a:solidFill>
              </a:rPr>
              <a:t>QUESTIONS?</a:t>
            </a:r>
            <a:endParaRPr lang="en-GB" sz="19900" dirty="0">
              <a:solidFill>
                <a:srgbClr val="002060"/>
              </a:solidFill>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9952960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descr="background rectangle"/>
          <p:cNvSpPr/>
          <p:nvPr/>
        </p:nvSpPr>
        <p:spPr>
          <a:xfrm>
            <a:off x="-27340"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p:cNvSpPr>
            <a:spLocks noGrp="1"/>
          </p:cNvSpPr>
          <p:nvPr>
            <p:ph type="ctrTitle"/>
          </p:nvPr>
        </p:nvSpPr>
        <p:spPr>
          <a:xfrm>
            <a:off x="95073" y="2009743"/>
            <a:ext cx="11928001" cy="2247138"/>
          </a:xfrm>
          <a:solidFill>
            <a:schemeClr val="bg1"/>
          </a:solidFill>
          <a:ln>
            <a:solidFill>
              <a:srgbClr val="115076"/>
            </a:solidFill>
          </a:ln>
        </p:spPr>
        <p:txBody>
          <a:bodyPr anchor="ctr">
            <a:normAutofit/>
          </a:bodyPr>
          <a:lstStyle/>
          <a:p>
            <a:pPr algn="l"/>
            <a:r>
              <a:rPr lang="en-GB" sz="9600" b="1" dirty="0">
                <a:solidFill>
                  <a:srgbClr val="002060"/>
                </a:solidFill>
              </a:rPr>
              <a:t>BREAK</a:t>
            </a:r>
            <a:endParaRPr lang="en-GB" sz="19900" dirty="0">
              <a:solidFill>
                <a:srgbClr val="002060"/>
              </a:solidFill>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pic>
        <p:nvPicPr>
          <p:cNvPr id="6" name="Content Placeholder 4">
            <a:extLst>
              <a:ext uri="{FF2B5EF4-FFF2-40B4-BE49-F238E27FC236}">
                <a16:creationId xmlns:a16="http://schemas.microsoft.com/office/drawing/2014/main" id="{A2434ABD-747C-483D-A2C9-CF8FE1012242}"/>
              </a:ext>
            </a:extLst>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678324" y="2137333"/>
            <a:ext cx="2019725" cy="2019725"/>
          </a:xfrm>
          <a:prstGeom prst="rect">
            <a:avLst/>
          </a:prstGeom>
        </p:spPr>
      </p:pic>
    </p:spTree>
    <p:extLst>
      <p:ext uri="{BB962C8B-B14F-4D97-AF65-F5344CB8AC3E}">
        <p14:creationId xmlns:p14="http://schemas.microsoft.com/office/powerpoint/2010/main" val="23227444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5891C-5B03-461F-A22E-E7CF2C17F45A}"/>
              </a:ext>
            </a:extLst>
          </p:cNvPr>
          <p:cNvSpPr>
            <a:spLocks noGrp="1"/>
          </p:cNvSpPr>
          <p:nvPr>
            <p:ph type="title"/>
          </p:nvPr>
        </p:nvSpPr>
        <p:spPr>
          <a:xfrm>
            <a:off x="136478" y="100528"/>
            <a:ext cx="10515600" cy="471327"/>
          </a:xfrm>
        </p:spPr>
        <p:txBody>
          <a:bodyPr>
            <a:noAutofit/>
          </a:bodyPr>
          <a:lstStyle/>
          <a:p>
            <a:r>
              <a:rPr lang="en-GB" sz="2000" b="1" dirty="0"/>
              <a:t>References</a:t>
            </a:r>
          </a:p>
        </p:txBody>
      </p:sp>
      <p:sp>
        <p:nvSpPr>
          <p:cNvPr id="3" name="Content Placeholder 2">
            <a:extLst>
              <a:ext uri="{FF2B5EF4-FFF2-40B4-BE49-F238E27FC236}">
                <a16:creationId xmlns:a16="http://schemas.microsoft.com/office/drawing/2014/main" id="{340BA8BB-9C45-403F-81CA-B67F9CB2299E}"/>
              </a:ext>
            </a:extLst>
          </p:cNvPr>
          <p:cNvSpPr>
            <a:spLocks noGrp="1"/>
          </p:cNvSpPr>
          <p:nvPr>
            <p:ph idx="1"/>
          </p:nvPr>
        </p:nvSpPr>
        <p:spPr>
          <a:xfrm>
            <a:off x="136478" y="571855"/>
            <a:ext cx="11919044" cy="5495926"/>
          </a:xfrm>
        </p:spPr>
        <p:txBody>
          <a:bodyPr>
            <a:normAutofit/>
          </a:bodyPr>
          <a:lstStyle/>
          <a:p>
            <a:pPr marL="0" indent="0">
              <a:buNone/>
            </a:pPr>
            <a:r>
              <a:rPr lang="en-GB" sz="1600" dirty="0">
                <a:solidFill>
                  <a:srgbClr val="002060"/>
                </a:solidFill>
              </a:rPr>
              <a:t>David, A. (2008). Vocabulary breadth in French L2 learners. Language Learning Journal, 36, (2), pp167-180</a:t>
            </a:r>
            <a:br>
              <a:rPr lang="en-GB" sz="1600" dirty="0">
                <a:solidFill>
                  <a:srgbClr val="002060"/>
                </a:solidFill>
              </a:rPr>
            </a:br>
            <a:endParaRPr lang="en-GB" sz="1600" dirty="0">
              <a:solidFill>
                <a:srgbClr val="002060"/>
              </a:solidFill>
            </a:endParaRPr>
          </a:p>
          <a:p>
            <a:pPr marL="0" indent="0">
              <a:buNone/>
            </a:pPr>
            <a:r>
              <a:rPr lang="en-GB" sz="1600" dirty="0">
                <a:solidFill>
                  <a:srgbClr val="002060"/>
                </a:solidFill>
              </a:rPr>
              <a:t>Davies, M, &amp; Davies, K.H. (2018). A Frequency Dictionary of Spanish: Core Vocabulary for Learners. Routledge.</a:t>
            </a:r>
            <a:br>
              <a:rPr lang="en-GB" sz="1600" dirty="0">
                <a:solidFill>
                  <a:srgbClr val="002060"/>
                </a:solidFill>
              </a:rPr>
            </a:br>
            <a:endParaRPr lang="en-GB" sz="1600" dirty="0">
              <a:solidFill>
                <a:srgbClr val="002060"/>
              </a:solidFill>
            </a:endParaRPr>
          </a:p>
          <a:p>
            <a:pPr marL="0" indent="0">
              <a:buNone/>
            </a:pPr>
            <a:r>
              <a:rPr lang="en-GB" sz="1600" dirty="0">
                <a:solidFill>
                  <a:srgbClr val="002060"/>
                </a:solidFill>
              </a:rPr>
              <a:t>Jones, R.L. &amp; </a:t>
            </a:r>
            <a:r>
              <a:rPr lang="en-GB" sz="1600" dirty="0" err="1">
                <a:solidFill>
                  <a:srgbClr val="002060"/>
                </a:solidFill>
              </a:rPr>
              <a:t>Tschirner</a:t>
            </a:r>
            <a:r>
              <a:rPr lang="en-GB" sz="1600" dirty="0">
                <a:solidFill>
                  <a:srgbClr val="002060"/>
                </a:solidFill>
              </a:rPr>
              <a:t>, E. (2006). </a:t>
            </a:r>
            <a:r>
              <a:rPr lang="en-GB" sz="1600" i="1" dirty="0">
                <a:solidFill>
                  <a:srgbClr val="002060"/>
                </a:solidFill>
              </a:rPr>
              <a:t>A frequency dictionary of German: core vocabulary for learners. </a:t>
            </a:r>
            <a:r>
              <a:rPr lang="en-GB" sz="1600" dirty="0">
                <a:solidFill>
                  <a:srgbClr val="002060"/>
                </a:solidFill>
              </a:rPr>
              <a:t>Routledge.</a:t>
            </a:r>
            <a:br>
              <a:rPr lang="en-GB" sz="1600" dirty="0">
                <a:solidFill>
                  <a:srgbClr val="002060"/>
                </a:solidFill>
              </a:rPr>
            </a:br>
            <a:endParaRPr lang="en-GB" sz="1600" dirty="0">
              <a:solidFill>
                <a:srgbClr val="002060"/>
              </a:solidFill>
            </a:endParaRPr>
          </a:p>
          <a:p>
            <a:pPr marL="0" indent="0">
              <a:buNone/>
            </a:pPr>
            <a:r>
              <a:rPr lang="en-GB" sz="1600" dirty="0">
                <a:solidFill>
                  <a:srgbClr val="002060"/>
                </a:solidFill>
              </a:rPr>
              <a:t>Lonsdale, D. &amp; Le Bras, Y. (2009) </a:t>
            </a:r>
            <a:r>
              <a:rPr lang="en-GB" sz="1600" i="1" dirty="0">
                <a:solidFill>
                  <a:srgbClr val="002060"/>
                </a:solidFill>
              </a:rPr>
              <a:t>A Frequency dictionary for French.  </a:t>
            </a:r>
            <a:r>
              <a:rPr lang="en-GB" sz="1600" dirty="0">
                <a:solidFill>
                  <a:srgbClr val="002060"/>
                </a:solidFill>
              </a:rPr>
              <a:t>Routledge.</a:t>
            </a:r>
            <a:br>
              <a:rPr lang="en-GB" sz="1600" dirty="0">
                <a:solidFill>
                  <a:srgbClr val="002060"/>
                </a:solidFill>
              </a:rPr>
            </a:br>
            <a:endParaRPr lang="en-GB" sz="1600" dirty="0">
              <a:solidFill>
                <a:srgbClr val="002060"/>
              </a:solidFill>
            </a:endParaRPr>
          </a:p>
          <a:p>
            <a:pPr marL="0" indent="0">
              <a:buNone/>
            </a:pPr>
            <a:r>
              <a:rPr lang="en-GB" sz="1600" dirty="0">
                <a:solidFill>
                  <a:srgbClr val="002060"/>
                </a:solidFill>
              </a:rPr>
              <a:t>Milton, J. (2006). Language Lite? Learning French Vocabulary in School. </a:t>
            </a:r>
            <a:r>
              <a:rPr lang="en-GB" sz="1600" i="1" dirty="0">
                <a:solidFill>
                  <a:srgbClr val="002060"/>
                </a:solidFill>
              </a:rPr>
              <a:t>Journal of French Language Studies, 16,187-205 </a:t>
            </a:r>
            <a:br>
              <a:rPr lang="en-GB" sz="1600" i="1" dirty="0">
                <a:solidFill>
                  <a:srgbClr val="002060"/>
                </a:solidFill>
              </a:rPr>
            </a:br>
            <a:endParaRPr lang="en-GB" sz="1600" dirty="0">
              <a:solidFill>
                <a:srgbClr val="002060"/>
              </a:solidFill>
            </a:endParaRPr>
          </a:p>
          <a:p>
            <a:pPr marL="0" indent="0">
              <a:buNone/>
            </a:pPr>
            <a:r>
              <a:rPr lang="en-GB" sz="1600" dirty="0">
                <a:solidFill>
                  <a:srgbClr val="002060"/>
                </a:solidFill>
                <a:cs typeface="Times New Roman" panose="02020603050405020304" pitchFamily="18" charset="0"/>
              </a:rPr>
              <a:t>Nation, P. (2013). Learning Vocabulary in Another Language (Cambridge Applied Linguistics). Cambridge: Cambridge University Press.</a:t>
            </a:r>
          </a:p>
          <a:p>
            <a:pPr marL="0" indent="0">
              <a:buNone/>
            </a:pPr>
            <a:r>
              <a:rPr lang="en-GB" sz="1600" dirty="0">
                <a:solidFill>
                  <a:srgbClr val="002060"/>
                </a:solidFill>
                <a:cs typeface="Times New Roman" panose="02020603050405020304" pitchFamily="18" charset="0"/>
              </a:rPr>
              <a:t>Schmitt, N. (2008).  Review Article. Instructed second language vocabulary learning.  </a:t>
            </a:r>
            <a:r>
              <a:rPr lang="en-GB" sz="1600" i="1" dirty="0">
                <a:solidFill>
                  <a:srgbClr val="002060"/>
                </a:solidFill>
                <a:cs typeface="Times New Roman" panose="02020603050405020304" pitchFamily="18" charset="0"/>
              </a:rPr>
              <a:t>Language Teaching Research, 12, (3), 329–363. </a:t>
            </a:r>
            <a:r>
              <a:rPr lang="en-GB" sz="1600" dirty="0">
                <a:solidFill>
                  <a:srgbClr val="002060"/>
                </a:solidFill>
                <a:cs typeface="Times New Roman" panose="02020603050405020304" pitchFamily="18" charset="0"/>
                <a:hlinkClick r:id="rId2"/>
              </a:rPr>
              <a:t>https://doi.org/10.1177/1362168808089921</a:t>
            </a:r>
            <a:br>
              <a:rPr lang="en-GB" sz="1600" dirty="0">
                <a:solidFill>
                  <a:srgbClr val="002060"/>
                </a:solidFill>
                <a:cs typeface="Times New Roman" panose="02020603050405020304" pitchFamily="18" charset="0"/>
              </a:rPr>
            </a:br>
            <a:endParaRPr lang="en-GB" sz="1600" dirty="0">
              <a:solidFill>
                <a:srgbClr val="002060"/>
              </a:solidFill>
              <a:cs typeface="Times New Roman" panose="02020603050405020304" pitchFamily="18" charset="0"/>
            </a:endParaRPr>
          </a:p>
          <a:p>
            <a:pPr marL="0" indent="0">
              <a:buNone/>
            </a:pPr>
            <a:r>
              <a:rPr lang="en-GB" sz="1600" dirty="0">
                <a:solidFill>
                  <a:srgbClr val="002060"/>
                </a:solidFill>
              </a:rPr>
              <a:t>Swan, M. (2008). Talking Sense about Learning Strategies, </a:t>
            </a:r>
            <a:r>
              <a:rPr lang="en-GB" sz="1600" i="1" dirty="0">
                <a:solidFill>
                  <a:srgbClr val="002060"/>
                </a:solidFill>
              </a:rPr>
              <a:t>RELC, Vol 39(2), 262-273.</a:t>
            </a:r>
            <a:br>
              <a:rPr lang="en-GB" sz="1600" i="1" dirty="0">
                <a:solidFill>
                  <a:srgbClr val="002060"/>
                </a:solidFill>
              </a:rPr>
            </a:br>
            <a:endParaRPr lang="en-GB" sz="1600" i="1" dirty="0">
              <a:solidFill>
                <a:srgbClr val="002060"/>
              </a:solidFill>
            </a:endParaRPr>
          </a:p>
          <a:p>
            <a:pPr marL="0" indent="0">
              <a:buNone/>
            </a:pPr>
            <a:r>
              <a:rPr lang="en-GB" sz="1600" dirty="0">
                <a:solidFill>
                  <a:srgbClr val="002060"/>
                </a:solidFill>
              </a:rPr>
              <a:t>Webb, S. (2007). The effects of repetition on vocabulary knowledge. Applied Linguistics, 28 (1), pp.46-65</a:t>
            </a:r>
            <a:endParaRPr lang="en-GB" sz="1600" dirty="0">
              <a:solidFill>
                <a:srgbClr val="002060"/>
              </a:solidFill>
              <a:cs typeface="Times New Roman" panose="02020603050405020304" pitchFamily="18" charset="0"/>
            </a:endParaRPr>
          </a:p>
        </p:txBody>
      </p:sp>
    </p:spTree>
    <p:extLst>
      <p:ext uri="{BB962C8B-B14F-4D97-AF65-F5344CB8AC3E}">
        <p14:creationId xmlns:p14="http://schemas.microsoft.com/office/powerpoint/2010/main" val="10181404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1F0EC3F2-F5C2-4021-B473-F21F847E65AD}"/>
              </a:ext>
            </a:extLst>
          </p:cNvPr>
          <p:cNvGraphicFramePr>
            <a:graphicFrameLocks noGrp="1"/>
          </p:cNvGraphicFramePr>
          <p:nvPr>
            <p:extLst>
              <p:ext uri="{D42A27DB-BD31-4B8C-83A1-F6EECF244321}">
                <p14:modId xmlns:p14="http://schemas.microsoft.com/office/powerpoint/2010/main" val="2456398484"/>
              </p:ext>
            </p:extLst>
          </p:nvPr>
        </p:nvGraphicFramePr>
        <p:xfrm>
          <a:off x="629921" y="780287"/>
          <a:ext cx="11054080" cy="5246117"/>
        </p:xfrm>
        <a:graphic>
          <a:graphicData uri="http://schemas.openxmlformats.org/drawingml/2006/table">
            <a:tbl>
              <a:tblPr firstRow="1" bandRow="1">
                <a:tableStyleId>{5940675A-B579-460E-94D1-54222C63F5DA}</a:tableStyleId>
              </a:tblPr>
              <a:tblGrid>
                <a:gridCol w="1645919">
                  <a:extLst>
                    <a:ext uri="{9D8B030D-6E8A-4147-A177-3AD203B41FA5}">
                      <a16:colId xmlns:a16="http://schemas.microsoft.com/office/drawing/2014/main" val="2013875710"/>
                    </a:ext>
                  </a:extLst>
                </a:gridCol>
                <a:gridCol w="2249753">
                  <a:extLst>
                    <a:ext uri="{9D8B030D-6E8A-4147-A177-3AD203B41FA5}">
                      <a16:colId xmlns:a16="http://schemas.microsoft.com/office/drawing/2014/main" val="2283408240"/>
                    </a:ext>
                  </a:extLst>
                </a:gridCol>
                <a:gridCol w="7158408">
                  <a:extLst>
                    <a:ext uri="{9D8B030D-6E8A-4147-A177-3AD203B41FA5}">
                      <a16:colId xmlns:a16="http://schemas.microsoft.com/office/drawing/2014/main" val="1521295666"/>
                    </a:ext>
                  </a:extLst>
                </a:gridCol>
              </a:tblGrid>
              <a:tr h="431970">
                <a:tc>
                  <a:txBody>
                    <a:bodyPr/>
                    <a:lstStyle/>
                    <a:p>
                      <a:pPr>
                        <a:lnSpc>
                          <a:spcPct val="107000"/>
                        </a:lnSpc>
                      </a:pPr>
                      <a:r>
                        <a:rPr lang="en-GB" sz="2400" b="1" dirty="0">
                          <a:solidFill>
                            <a:schemeClr val="accent5">
                              <a:lumMod val="50000"/>
                            </a:schemeClr>
                          </a:solidFill>
                          <a:effectLst/>
                          <a:latin typeface="Century Gothic" panose="020B0502020202020204" pitchFamily="34" charset="0"/>
                          <a:cs typeface="Times New Roman" panose="02020603050405020304" pitchFamily="18" charset="0"/>
                        </a:rPr>
                        <a:t>Role play</a:t>
                      </a: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GB" sz="2400" dirty="0">
                          <a:solidFill>
                            <a:schemeClr val="accent5">
                              <a:lumMod val="50000"/>
                            </a:schemeClr>
                          </a:solidFill>
                          <a:effectLst/>
                          <a:latin typeface="Century Gothic" panose="020B0502020202020204" pitchFamily="34" charset="0"/>
                        </a:rPr>
                        <a:t>Pronunciation</a:t>
                      </a:r>
                      <a:endParaRPr lang="en-GB" sz="2400" dirty="0">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GB" sz="2400">
                          <a:solidFill>
                            <a:schemeClr val="accent5">
                              <a:lumMod val="50000"/>
                            </a:schemeClr>
                          </a:solidFill>
                          <a:effectLst/>
                          <a:latin typeface="Century Gothic" panose="020B0502020202020204" pitchFamily="34" charset="0"/>
                        </a:rPr>
                        <a:t>Not known</a:t>
                      </a:r>
                      <a:endParaRPr lang="en-GB" sz="2400">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40897951"/>
                  </a:ext>
                </a:extLst>
              </a:tr>
              <a:tr h="893678">
                <a:tc>
                  <a:txBody>
                    <a:bodyPr/>
                    <a:lstStyle/>
                    <a:p>
                      <a:pPr>
                        <a:lnSpc>
                          <a:spcPct val="107000"/>
                        </a:lnSpc>
                        <a:spcAft>
                          <a:spcPts val="800"/>
                        </a:spcAft>
                      </a:pPr>
                      <a:r>
                        <a:rPr lang="en-GB" sz="2400">
                          <a:solidFill>
                            <a:schemeClr val="accent5">
                              <a:lumMod val="50000"/>
                            </a:schemeClr>
                          </a:solidFill>
                          <a:effectLst/>
                          <a:latin typeface="Century Gothic" panose="020B0502020202020204" pitchFamily="34" charset="0"/>
                        </a:rPr>
                        <a:t>French</a:t>
                      </a:r>
                      <a:endParaRPr lang="en-GB" sz="2400">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anchor="ct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tc>
                  <a:txBody>
                    <a:bodyPr/>
                    <a:lstStyle/>
                    <a:p>
                      <a:pPr>
                        <a:lnSpc>
                          <a:spcPct val="107000"/>
                        </a:lnSpc>
                      </a:pPr>
                      <a:endParaRPr lang="en-GB" sz="2400" dirty="0">
                        <a:solidFill>
                          <a:schemeClr val="accent5">
                            <a:lumMod val="50000"/>
                          </a:schemeClr>
                        </a:solidFill>
                        <a:effectLst/>
                        <a:latin typeface="Century Gothic" panose="020B0502020202020204" pitchFamily="34" charset="0"/>
                        <a:cs typeface="Times New Roman" panose="02020603050405020304" pitchFamily="18" charset="0"/>
                      </a:endParaRPr>
                    </a:p>
                  </a:txBody>
                  <a:tcPr anchor="ct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GB" sz="2400" dirty="0" err="1">
                          <a:solidFill>
                            <a:schemeClr val="accent5">
                              <a:lumMod val="50000"/>
                            </a:schemeClr>
                          </a:solidFill>
                          <a:effectLst/>
                          <a:latin typeface="Century Gothic" panose="020B0502020202020204" pitchFamily="34" charset="0"/>
                        </a:rPr>
                        <a:t>taille</a:t>
                      </a:r>
                      <a:r>
                        <a:rPr lang="en-GB" sz="2400" dirty="0">
                          <a:solidFill>
                            <a:schemeClr val="accent5">
                              <a:lumMod val="50000"/>
                            </a:schemeClr>
                          </a:solidFill>
                          <a:effectLst/>
                          <a:latin typeface="Century Gothic" panose="020B0502020202020204" pitchFamily="34" charset="0"/>
                        </a:rPr>
                        <a:t> [1500], </a:t>
                      </a:r>
                      <a:r>
                        <a:rPr lang="en-GB" sz="2400" dirty="0" err="1">
                          <a:solidFill>
                            <a:schemeClr val="accent5">
                              <a:lumMod val="50000"/>
                            </a:schemeClr>
                          </a:solidFill>
                          <a:effectLst/>
                          <a:latin typeface="Century Gothic" panose="020B0502020202020204" pitchFamily="34" charset="0"/>
                        </a:rPr>
                        <a:t>journée</a:t>
                      </a:r>
                      <a:r>
                        <a:rPr lang="en-GB" sz="2400" dirty="0">
                          <a:solidFill>
                            <a:schemeClr val="accent5">
                              <a:lumMod val="50000"/>
                            </a:schemeClr>
                          </a:solidFill>
                          <a:effectLst/>
                          <a:latin typeface="Century Gothic" panose="020B0502020202020204" pitchFamily="34" charset="0"/>
                        </a:rPr>
                        <a:t> [587] (interpreted as journey), </a:t>
                      </a:r>
                      <a:r>
                        <a:rPr lang="en-GB" sz="2400" dirty="0" err="1">
                          <a:solidFill>
                            <a:schemeClr val="accent5">
                              <a:lumMod val="50000"/>
                            </a:schemeClr>
                          </a:solidFill>
                          <a:effectLst/>
                          <a:latin typeface="Century Gothic" panose="020B0502020202020204" pitchFamily="34" charset="0"/>
                        </a:rPr>
                        <a:t>gagnes</a:t>
                      </a:r>
                      <a:r>
                        <a:rPr lang="en-GB" sz="2400" dirty="0">
                          <a:solidFill>
                            <a:schemeClr val="accent5">
                              <a:lumMod val="50000"/>
                            </a:schemeClr>
                          </a:solidFill>
                          <a:effectLst/>
                          <a:latin typeface="Century Gothic" panose="020B0502020202020204" pitchFamily="34" charset="0"/>
                        </a:rPr>
                        <a:t> [258]</a:t>
                      </a:r>
                    </a:p>
                    <a:p>
                      <a:pPr>
                        <a:lnSpc>
                          <a:spcPct val="107000"/>
                        </a:lnSpc>
                        <a:spcAft>
                          <a:spcPts val="800"/>
                        </a:spcAft>
                      </a:pPr>
                      <a:r>
                        <a:rPr lang="en-GB" sz="2400" dirty="0" err="1">
                          <a:solidFill>
                            <a:schemeClr val="accent5">
                              <a:lumMod val="50000"/>
                            </a:schemeClr>
                          </a:solidFill>
                          <a:effectLst/>
                          <a:latin typeface="Century Gothic" panose="020B0502020202020204" pitchFamily="34" charset="0"/>
                        </a:rPr>
                        <a:t>alimentaire</a:t>
                      </a:r>
                      <a:r>
                        <a:rPr lang="en-GB" sz="2400" dirty="0">
                          <a:solidFill>
                            <a:schemeClr val="accent5">
                              <a:lumMod val="50000"/>
                            </a:schemeClr>
                          </a:solidFill>
                          <a:effectLst/>
                          <a:latin typeface="Century Gothic" panose="020B0502020202020204" pitchFamily="34" charset="0"/>
                        </a:rPr>
                        <a:t> [2099], </a:t>
                      </a:r>
                      <a:r>
                        <a:rPr lang="en-GB" sz="2400" dirty="0" err="1">
                          <a:solidFill>
                            <a:schemeClr val="accent5">
                              <a:lumMod val="50000"/>
                            </a:schemeClr>
                          </a:solidFill>
                          <a:effectLst/>
                          <a:latin typeface="Century Gothic" panose="020B0502020202020204" pitchFamily="34" charset="0"/>
                        </a:rPr>
                        <a:t>conseil</a:t>
                      </a:r>
                      <a:r>
                        <a:rPr lang="en-GB" sz="2400" dirty="0">
                          <a:solidFill>
                            <a:schemeClr val="accent5">
                              <a:lumMod val="50000"/>
                            </a:schemeClr>
                          </a:solidFill>
                          <a:effectLst/>
                          <a:latin typeface="Century Gothic" panose="020B0502020202020204" pitchFamily="34" charset="0"/>
                        </a:rPr>
                        <a:t> [577]</a:t>
                      </a:r>
                      <a:endParaRPr lang="en-GB" sz="2400" dirty="0">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anchor="ct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10813130"/>
                  </a:ext>
                </a:extLst>
              </a:tr>
              <a:tr h="1483202">
                <a:tc>
                  <a:txBody>
                    <a:bodyPr/>
                    <a:lstStyle/>
                    <a:p>
                      <a:pPr>
                        <a:lnSpc>
                          <a:spcPct val="107000"/>
                        </a:lnSpc>
                        <a:spcAft>
                          <a:spcPts val="800"/>
                        </a:spcAft>
                      </a:pPr>
                      <a:r>
                        <a:rPr lang="en-GB" sz="2400">
                          <a:solidFill>
                            <a:schemeClr val="accent5">
                              <a:lumMod val="50000"/>
                            </a:schemeClr>
                          </a:solidFill>
                          <a:effectLst/>
                          <a:latin typeface="Century Gothic" panose="020B0502020202020204" pitchFamily="34" charset="0"/>
                        </a:rPr>
                        <a:t>German</a:t>
                      </a:r>
                      <a:endParaRPr lang="en-GB" sz="2400">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anchor="ct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GB" sz="2400">
                          <a:solidFill>
                            <a:schemeClr val="accent5">
                              <a:lumMod val="50000"/>
                            </a:schemeClr>
                          </a:solidFill>
                          <a:effectLst/>
                          <a:latin typeface="Century Gothic" panose="020B0502020202020204" pitchFamily="34" charset="0"/>
                        </a:rPr>
                        <a:t>Eintrittskarten</a:t>
                      </a:r>
                      <a:endParaRPr lang="en-GB" sz="2400">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anchor="ct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GB" sz="2400" dirty="0">
                          <a:solidFill>
                            <a:schemeClr val="accent5">
                              <a:lumMod val="50000"/>
                            </a:schemeClr>
                          </a:solidFill>
                          <a:effectLst/>
                          <a:latin typeface="Century Gothic" panose="020B0502020202020204" pitchFamily="34" charset="0"/>
                        </a:rPr>
                        <a:t>was [39], wo [94]</a:t>
                      </a:r>
                      <a:br>
                        <a:rPr lang="en-GB" sz="2400" dirty="0">
                          <a:solidFill>
                            <a:schemeClr val="accent5">
                              <a:lumMod val="50000"/>
                            </a:schemeClr>
                          </a:solidFill>
                          <a:effectLst/>
                          <a:latin typeface="Century Gothic" panose="020B0502020202020204" pitchFamily="34" charset="0"/>
                        </a:rPr>
                      </a:br>
                      <a:r>
                        <a:rPr lang="en-GB" sz="2400" dirty="0" err="1">
                          <a:solidFill>
                            <a:schemeClr val="accent5">
                              <a:lumMod val="50000"/>
                            </a:schemeClr>
                          </a:solidFill>
                          <a:effectLst/>
                          <a:latin typeface="Century Gothic" panose="020B0502020202020204" pitchFamily="34" charset="0"/>
                        </a:rPr>
                        <a:t>Kasse</a:t>
                      </a:r>
                      <a:r>
                        <a:rPr lang="en-GB" sz="2400" dirty="0">
                          <a:solidFill>
                            <a:schemeClr val="accent5">
                              <a:lumMod val="50000"/>
                            </a:schemeClr>
                          </a:solidFill>
                          <a:effectLst/>
                          <a:latin typeface="Century Gothic" panose="020B0502020202020204" pitchFamily="34" charset="0"/>
                        </a:rPr>
                        <a:t> [2003], </a:t>
                      </a:r>
                      <a:r>
                        <a:rPr lang="en-GB" sz="2400" dirty="0" err="1">
                          <a:solidFill>
                            <a:schemeClr val="accent5">
                              <a:lumMod val="50000"/>
                            </a:schemeClr>
                          </a:solidFill>
                          <a:effectLst/>
                          <a:latin typeface="Century Gothic" panose="020B0502020202020204" pitchFamily="34" charset="0"/>
                        </a:rPr>
                        <a:t>Familienname</a:t>
                      </a:r>
                      <a:r>
                        <a:rPr lang="en-GB" sz="2400" dirty="0">
                          <a:solidFill>
                            <a:schemeClr val="accent5">
                              <a:lumMod val="50000"/>
                            </a:schemeClr>
                          </a:solidFill>
                          <a:effectLst/>
                          <a:latin typeface="Century Gothic" panose="020B0502020202020204" pitchFamily="34" charset="0"/>
                        </a:rPr>
                        <a:t> [310/270], </a:t>
                      </a:r>
                      <a:r>
                        <a:rPr lang="en-GB" sz="2400" dirty="0" err="1">
                          <a:solidFill>
                            <a:schemeClr val="accent5">
                              <a:lumMod val="50000"/>
                            </a:schemeClr>
                          </a:solidFill>
                          <a:effectLst/>
                          <a:latin typeface="Century Gothic" panose="020B0502020202020204" pitchFamily="34" charset="0"/>
                        </a:rPr>
                        <a:t>Eintrittskarten</a:t>
                      </a:r>
                      <a:r>
                        <a:rPr lang="en-GB" sz="2400" dirty="0">
                          <a:solidFill>
                            <a:schemeClr val="accent5">
                              <a:lumMod val="50000"/>
                            </a:schemeClr>
                          </a:solidFill>
                          <a:effectLst/>
                          <a:latin typeface="Century Gothic" panose="020B0502020202020204" pitchFamily="34" charset="0"/>
                        </a:rPr>
                        <a:t> [3722/1191]</a:t>
                      </a:r>
                    </a:p>
                    <a:p>
                      <a:pPr>
                        <a:lnSpc>
                          <a:spcPct val="107000"/>
                        </a:lnSpc>
                        <a:spcAft>
                          <a:spcPts val="800"/>
                        </a:spcAft>
                      </a:pPr>
                      <a:r>
                        <a:rPr lang="en-GB" sz="2400" dirty="0" err="1">
                          <a:solidFill>
                            <a:schemeClr val="accent5">
                              <a:lumMod val="50000"/>
                            </a:schemeClr>
                          </a:solidFill>
                          <a:effectLst/>
                          <a:latin typeface="Century Gothic" panose="020B0502020202020204" pitchFamily="34" charset="0"/>
                        </a:rPr>
                        <a:t>Sportmöglichkeiten</a:t>
                      </a:r>
                      <a:r>
                        <a:rPr lang="en-GB" sz="2400" dirty="0">
                          <a:solidFill>
                            <a:schemeClr val="accent5">
                              <a:lumMod val="50000"/>
                            </a:schemeClr>
                          </a:solidFill>
                          <a:effectLst/>
                          <a:latin typeface="Century Gothic" panose="020B0502020202020204" pitchFamily="34" charset="0"/>
                        </a:rPr>
                        <a:t> [845/286], </a:t>
                      </a:r>
                      <a:r>
                        <a:rPr lang="en-GB" sz="2400" dirty="0" err="1">
                          <a:solidFill>
                            <a:schemeClr val="accent5">
                              <a:lumMod val="50000"/>
                            </a:schemeClr>
                          </a:solidFill>
                          <a:effectLst/>
                          <a:latin typeface="Century Gothic" panose="020B0502020202020204" pitchFamily="34" charset="0"/>
                        </a:rPr>
                        <a:t>Unterricht</a:t>
                      </a:r>
                      <a:r>
                        <a:rPr lang="en-GB" sz="2400" dirty="0">
                          <a:solidFill>
                            <a:schemeClr val="accent5">
                              <a:lumMod val="50000"/>
                            </a:schemeClr>
                          </a:solidFill>
                          <a:effectLst/>
                          <a:latin typeface="Century Gothic" panose="020B0502020202020204" pitchFamily="34" charset="0"/>
                        </a:rPr>
                        <a:t> [1107], </a:t>
                      </a:r>
                      <a:r>
                        <a:rPr lang="en-GB" sz="2400" dirty="0" err="1">
                          <a:solidFill>
                            <a:schemeClr val="accent5">
                              <a:lumMod val="50000"/>
                            </a:schemeClr>
                          </a:solidFill>
                          <a:effectLst/>
                          <a:latin typeface="Century Gothic" panose="020B0502020202020204" pitchFamily="34" charset="0"/>
                        </a:rPr>
                        <a:t>Farbe</a:t>
                      </a:r>
                      <a:r>
                        <a:rPr lang="en-GB" sz="2400" dirty="0">
                          <a:solidFill>
                            <a:schemeClr val="accent5">
                              <a:lumMod val="50000"/>
                            </a:schemeClr>
                          </a:solidFill>
                          <a:effectLst/>
                          <a:latin typeface="Century Gothic" panose="020B0502020202020204" pitchFamily="34" charset="0"/>
                        </a:rPr>
                        <a:t> [929]</a:t>
                      </a:r>
                      <a:br>
                        <a:rPr lang="en-GB" sz="2400" dirty="0">
                          <a:solidFill>
                            <a:schemeClr val="accent5">
                              <a:lumMod val="50000"/>
                            </a:schemeClr>
                          </a:solidFill>
                          <a:effectLst/>
                          <a:latin typeface="Century Gothic" panose="020B0502020202020204" pitchFamily="34" charset="0"/>
                        </a:rPr>
                      </a:br>
                      <a:r>
                        <a:rPr lang="en-GB" sz="2400" dirty="0" err="1">
                          <a:solidFill>
                            <a:schemeClr val="accent5">
                              <a:lumMod val="50000"/>
                            </a:schemeClr>
                          </a:solidFill>
                          <a:effectLst/>
                          <a:latin typeface="Century Gothic" panose="020B0502020202020204" pitchFamily="34" charset="0"/>
                        </a:rPr>
                        <a:t>seit</a:t>
                      </a:r>
                      <a:r>
                        <a:rPr lang="en-GB" sz="2400" dirty="0">
                          <a:solidFill>
                            <a:schemeClr val="accent5">
                              <a:lumMod val="50000"/>
                            </a:schemeClr>
                          </a:solidFill>
                          <a:effectLst/>
                          <a:latin typeface="Century Gothic" panose="020B0502020202020204" pitchFamily="34" charset="0"/>
                        </a:rPr>
                        <a:t> [141] </a:t>
                      </a:r>
                      <a:r>
                        <a:rPr lang="en-GB" sz="2400" dirty="0" err="1">
                          <a:solidFill>
                            <a:schemeClr val="accent5">
                              <a:lumMod val="50000"/>
                            </a:schemeClr>
                          </a:solidFill>
                          <a:effectLst/>
                          <a:latin typeface="Century Gothic" panose="020B0502020202020204" pitchFamily="34" charset="0"/>
                        </a:rPr>
                        <a:t>wann</a:t>
                      </a:r>
                      <a:r>
                        <a:rPr lang="en-GB" sz="2400" dirty="0">
                          <a:solidFill>
                            <a:schemeClr val="accent5">
                              <a:lumMod val="50000"/>
                            </a:schemeClr>
                          </a:solidFill>
                          <a:effectLst/>
                          <a:latin typeface="Century Gothic" panose="020B0502020202020204" pitchFamily="34" charset="0"/>
                        </a:rPr>
                        <a:t> [585] (</a:t>
                      </a:r>
                      <a:r>
                        <a:rPr lang="en-GB" sz="2400" dirty="0" err="1">
                          <a:solidFill>
                            <a:schemeClr val="accent5">
                              <a:lumMod val="50000"/>
                            </a:schemeClr>
                          </a:solidFill>
                          <a:effectLst/>
                          <a:latin typeface="Century Gothic" panose="020B0502020202020204" pitchFamily="34" charset="0"/>
                        </a:rPr>
                        <a:t>seit</a:t>
                      </a:r>
                      <a:r>
                        <a:rPr lang="en-GB" sz="2400" dirty="0">
                          <a:solidFill>
                            <a:schemeClr val="accent5">
                              <a:lumMod val="50000"/>
                            </a:schemeClr>
                          </a:solidFill>
                          <a:effectLst/>
                          <a:latin typeface="Century Gothic" panose="020B0502020202020204" pitchFamily="34" charset="0"/>
                        </a:rPr>
                        <a:t> use, more generally)</a:t>
                      </a:r>
                      <a:endParaRPr lang="en-GB" sz="2400" dirty="0">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anchor="ct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44294357"/>
                  </a:ext>
                </a:extLst>
              </a:tr>
              <a:tr h="893678">
                <a:tc>
                  <a:txBody>
                    <a:bodyPr/>
                    <a:lstStyle/>
                    <a:p>
                      <a:pPr>
                        <a:lnSpc>
                          <a:spcPct val="107000"/>
                        </a:lnSpc>
                        <a:spcAft>
                          <a:spcPts val="800"/>
                        </a:spcAft>
                      </a:pPr>
                      <a:r>
                        <a:rPr lang="en-GB" sz="2400">
                          <a:solidFill>
                            <a:schemeClr val="accent5">
                              <a:lumMod val="50000"/>
                            </a:schemeClr>
                          </a:solidFill>
                          <a:effectLst/>
                          <a:latin typeface="Century Gothic" panose="020B0502020202020204" pitchFamily="34" charset="0"/>
                        </a:rPr>
                        <a:t>Spanish</a:t>
                      </a:r>
                      <a:endParaRPr lang="en-GB" sz="2400">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anchor="ct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GB" sz="2400">
                          <a:solidFill>
                            <a:schemeClr val="accent5">
                              <a:lumMod val="50000"/>
                            </a:schemeClr>
                          </a:solidFill>
                          <a:effectLst/>
                          <a:latin typeface="Century Gothic" panose="020B0502020202020204" pitchFamily="34" charset="0"/>
                        </a:rPr>
                        <a:t>acción, horror, hijos</a:t>
                      </a:r>
                      <a:endParaRPr lang="en-GB" sz="2400">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anchor="ct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GB" sz="2400" dirty="0" err="1">
                          <a:solidFill>
                            <a:schemeClr val="accent5">
                              <a:lumMod val="50000"/>
                            </a:schemeClr>
                          </a:solidFill>
                          <a:effectLst/>
                          <a:latin typeface="Century Gothic" panose="020B0502020202020204" pitchFamily="34" charset="0"/>
                        </a:rPr>
                        <a:t>cuándo</a:t>
                      </a:r>
                      <a:r>
                        <a:rPr lang="en-GB" sz="2400" dirty="0">
                          <a:solidFill>
                            <a:schemeClr val="accent5">
                              <a:lumMod val="50000"/>
                            </a:schemeClr>
                          </a:solidFill>
                          <a:effectLst/>
                          <a:latin typeface="Century Gothic" panose="020B0502020202020204" pitchFamily="34" charset="0"/>
                        </a:rPr>
                        <a:t> [138], </a:t>
                      </a:r>
                      <a:r>
                        <a:rPr lang="en-GB" sz="2400" dirty="0" err="1">
                          <a:solidFill>
                            <a:schemeClr val="accent5">
                              <a:lumMod val="50000"/>
                            </a:schemeClr>
                          </a:solidFill>
                          <a:effectLst/>
                          <a:latin typeface="Century Gothic" panose="020B0502020202020204" pitchFamily="34" charset="0"/>
                        </a:rPr>
                        <a:t>día</a:t>
                      </a:r>
                      <a:r>
                        <a:rPr lang="en-GB" sz="2400" dirty="0">
                          <a:solidFill>
                            <a:schemeClr val="accent5">
                              <a:lumMod val="50000"/>
                            </a:schemeClr>
                          </a:solidFill>
                          <a:effectLst/>
                          <a:latin typeface="Century Gothic" panose="020B0502020202020204" pitchFamily="34" charset="0"/>
                        </a:rPr>
                        <a:t> [65], </a:t>
                      </a:r>
                    </a:p>
                    <a:p>
                      <a:pPr>
                        <a:lnSpc>
                          <a:spcPct val="107000"/>
                        </a:lnSpc>
                        <a:spcAft>
                          <a:spcPts val="800"/>
                        </a:spcAft>
                      </a:pPr>
                      <a:r>
                        <a:rPr lang="en-GB" sz="2400" dirty="0">
                          <a:solidFill>
                            <a:schemeClr val="accent5">
                              <a:lumMod val="50000"/>
                            </a:schemeClr>
                          </a:solidFill>
                          <a:effectLst/>
                          <a:latin typeface="Century Gothic" panose="020B0502020202020204" pitchFamily="34" charset="0"/>
                        </a:rPr>
                        <a:t>how to form questions</a:t>
                      </a:r>
                      <a:endParaRPr lang="en-GB" sz="2400" dirty="0">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anchor="ct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6038087"/>
                  </a:ext>
                </a:extLst>
              </a:tr>
            </a:tbl>
          </a:graphicData>
        </a:graphic>
      </p:graphicFrame>
      <p:sp>
        <p:nvSpPr>
          <p:cNvPr id="6" name="Title 5">
            <a:extLst>
              <a:ext uri="{FF2B5EF4-FFF2-40B4-BE49-F238E27FC236}">
                <a16:creationId xmlns:a16="http://schemas.microsoft.com/office/drawing/2014/main" id="{645AF51B-BCF0-42D1-AC8F-1B76CFC50611}"/>
              </a:ext>
            </a:extLst>
          </p:cNvPr>
          <p:cNvSpPr>
            <a:spLocks noGrp="1"/>
          </p:cNvSpPr>
          <p:nvPr>
            <p:ph type="title"/>
          </p:nvPr>
        </p:nvSpPr>
        <p:spPr>
          <a:xfrm>
            <a:off x="507999" y="267057"/>
            <a:ext cx="10515600" cy="513230"/>
          </a:xfrm>
        </p:spPr>
        <p:txBody>
          <a:bodyPr>
            <a:normAutofit/>
          </a:bodyPr>
          <a:lstStyle/>
          <a:p>
            <a:r>
              <a:rPr lang="en-GB" sz="2800" b="1" dirty="0"/>
              <a:t>GCSE Insight Report, 2019</a:t>
            </a:r>
            <a:endParaRPr lang="en-GB" sz="2800" dirty="0"/>
          </a:p>
        </p:txBody>
      </p:sp>
    </p:spTree>
    <p:extLst>
      <p:ext uri="{BB962C8B-B14F-4D97-AF65-F5344CB8AC3E}">
        <p14:creationId xmlns:p14="http://schemas.microsoft.com/office/powerpoint/2010/main" val="6035574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F4100651-7A61-4D0A-AF2A-BF751F10E4D0}"/>
              </a:ext>
            </a:extLst>
          </p:cNvPr>
          <p:cNvSpPr txBox="1">
            <a:spLocks/>
          </p:cNvSpPr>
          <p:nvPr/>
        </p:nvSpPr>
        <p:spPr>
          <a:xfrm>
            <a:off x="507999" y="267057"/>
            <a:ext cx="10515600" cy="51323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800" b="1">
                <a:solidFill>
                  <a:schemeClr val="bg1"/>
                </a:solidFill>
              </a:rPr>
              <a:t>GCSE Insight Report, 2019</a:t>
            </a:r>
            <a:endParaRPr lang="en-GB" sz="800" dirty="0">
              <a:solidFill>
                <a:schemeClr val="bg1"/>
              </a:solidFill>
            </a:endParaRPr>
          </a:p>
        </p:txBody>
      </p:sp>
      <p:graphicFrame>
        <p:nvGraphicFramePr>
          <p:cNvPr id="4" name="Table 3">
            <a:extLst>
              <a:ext uri="{FF2B5EF4-FFF2-40B4-BE49-F238E27FC236}">
                <a16:creationId xmlns:a16="http://schemas.microsoft.com/office/drawing/2014/main" id="{1F0EC3F2-F5C2-4021-B473-F21F847E65AD}"/>
              </a:ext>
            </a:extLst>
          </p:cNvPr>
          <p:cNvGraphicFramePr>
            <a:graphicFrameLocks noGrp="1"/>
          </p:cNvGraphicFramePr>
          <p:nvPr>
            <p:extLst>
              <p:ext uri="{D42A27DB-BD31-4B8C-83A1-F6EECF244321}">
                <p14:modId xmlns:p14="http://schemas.microsoft.com/office/powerpoint/2010/main" val="963325790"/>
              </p:ext>
            </p:extLst>
          </p:nvPr>
        </p:nvGraphicFramePr>
        <p:xfrm>
          <a:off x="792481" y="353567"/>
          <a:ext cx="11054080" cy="5848839"/>
        </p:xfrm>
        <a:graphic>
          <a:graphicData uri="http://schemas.openxmlformats.org/drawingml/2006/table">
            <a:tbl>
              <a:tblPr firstRow="1" bandRow="1">
                <a:tableStyleId>{5940675A-B579-460E-94D1-54222C63F5DA}</a:tableStyleId>
              </a:tblPr>
              <a:tblGrid>
                <a:gridCol w="1560052">
                  <a:extLst>
                    <a:ext uri="{9D8B030D-6E8A-4147-A177-3AD203B41FA5}">
                      <a16:colId xmlns:a16="http://schemas.microsoft.com/office/drawing/2014/main" val="2013875710"/>
                    </a:ext>
                  </a:extLst>
                </a:gridCol>
                <a:gridCol w="2335620">
                  <a:extLst>
                    <a:ext uri="{9D8B030D-6E8A-4147-A177-3AD203B41FA5}">
                      <a16:colId xmlns:a16="http://schemas.microsoft.com/office/drawing/2014/main" val="2283408240"/>
                    </a:ext>
                  </a:extLst>
                </a:gridCol>
                <a:gridCol w="7158408">
                  <a:extLst>
                    <a:ext uri="{9D8B030D-6E8A-4147-A177-3AD203B41FA5}">
                      <a16:colId xmlns:a16="http://schemas.microsoft.com/office/drawing/2014/main" val="1521295666"/>
                    </a:ext>
                  </a:extLst>
                </a:gridCol>
              </a:tblGrid>
              <a:tr h="431970">
                <a:tc>
                  <a:txBody>
                    <a:bodyPr/>
                    <a:lstStyle/>
                    <a:p>
                      <a:pPr>
                        <a:lnSpc>
                          <a:spcPct val="107000"/>
                        </a:lnSpc>
                      </a:pPr>
                      <a:r>
                        <a:rPr lang="en-GB" sz="2000" b="1" dirty="0">
                          <a:solidFill>
                            <a:schemeClr val="accent5">
                              <a:lumMod val="50000"/>
                            </a:schemeClr>
                          </a:solidFill>
                          <a:effectLst/>
                          <a:latin typeface="Century Gothic" panose="020B0502020202020204" pitchFamily="34" charset="0"/>
                          <a:cs typeface="Times New Roman" panose="02020603050405020304" pitchFamily="18" charset="0"/>
                        </a:rPr>
                        <a:t>Translation</a:t>
                      </a: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GB" sz="2000" b="1">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rPr>
                        <a:t>Issues</a:t>
                      </a:r>
                      <a:endParaRPr lang="en-GB" sz="2000">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GB" sz="2000" b="1">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rPr>
                        <a:t>Not known</a:t>
                      </a:r>
                      <a:endParaRPr lang="en-GB" sz="2000">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40897951"/>
                  </a:ext>
                </a:extLst>
              </a:tr>
              <a:tr h="893678">
                <a:tc>
                  <a:txBody>
                    <a:bodyPr/>
                    <a:lstStyle/>
                    <a:p>
                      <a:pPr>
                        <a:lnSpc>
                          <a:spcPct val="107000"/>
                        </a:lnSpc>
                        <a:spcAft>
                          <a:spcPts val="800"/>
                        </a:spcAft>
                      </a:pPr>
                      <a:r>
                        <a:rPr lang="en-GB" sz="2000">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rPr>
                        <a:t>French</a:t>
                      </a:r>
                    </a:p>
                  </a:txBody>
                  <a:tcPr anchor="ct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GB" sz="2000">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rPr>
                        <a:t>gaps in vocabulary</a:t>
                      </a:r>
                      <a:br>
                        <a:rPr lang="en-GB" sz="2000">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rPr>
                      </a:br>
                      <a:r>
                        <a:rPr lang="en-GB" sz="2000">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rPr>
                        <a:t>not sufficient attention to the little words</a:t>
                      </a:r>
                    </a:p>
                  </a:txBody>
                  <a:tcPr anchor="ct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GB" sz="2000">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rPr>
                        <a:t>il pleut [pleuvoir - 4586], mars [868], beaucoup [150]</a:t>
                      </a:r>
                    </a:p>
                    <a:p>
                      <a:pPr>
                        <a:lnSpc>
                          <a:spcPct val="107000"/>
                        </a:lnSpc>
                        <a:spcAft>
                          <a:spcPts val="800"/>
                        </a:spcAft>
                      </a:pPr>
                      <a:r>
                        <a:rPr lang="en-GB" sz="2000">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rPr>
                        <a:t>young [jeune - 152], June [juin-931], tickets [billet-1916]</a:t>
                      </a:r>
                      <a:br>
                        <a:rPr lang="en-GB" sz="2000">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rPr>
                      </a:br>
                      <a:r>
                        <a:rPr lang="en-GB" sz="2000">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rPr>
                        <a:t>imperfect tense, nous/on form of verb, future of voir [69]</a:t>
                      </a:r>
                    </a:p>
                  </a:txBody>
                  <a:tcPr anchor="ct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10813130"/>
                  </a:ext>
                </a:extLst>
              </a:tr>
              <a:tr h="1483202">
                <a:tc>
                  <a:txBody>
                    <a:bodyPr/>
                    <a:lstStyle/>
                    <a:p>
                      <a:pPr>
                        <a:lnSpc>
                          <a:spcPct val="107000"/>
                        </a:lnSpc>
                        <a:spcAft>
                          <a:spcPts val="800"/>
                        </a:spcAft>
                      </a:pPr>
                      <a:r>
                        <a:rPr lang="en-GB" sz="2000">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rPr>
                        <a:t>German</a:t>
                      </a:r>
                    </a:p>
                  </a:txBody>
                  <a:tcPr anchor="ct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GB" sz="2000">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rPr>
                        <a:t>lack of precision (e.g. ‘is’ used instead of ‘ist’</a:t>
                      </a:r>
                      <a:br>
                        <a:rPr lang="en-GB" sz="2000">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rPr>
                      </a:br>
                      <a:r>
                        <a:rPr lang="en-GB" sz="2000" u="sng">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rPr>
                        <a:t>all the time</a:t>
                      </a:r>
                      <a:br>
                        <a:rPr lang="en-GB" sz="2000">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rPr>
                      </a:br>
                      <a:r>
                        <a:rPr lang="en-GB" sz="2000" u="sng">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rPr>
                        <a:t>I am interested in cycling</a:t>
                      </a:r>
                      <a:endParaRPr lang="en-GB" sz="2000">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anchor="ct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GB" sz="2000">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rPr>
                        <a:t>trinken [608]</a:t>
                      </a:r>
                      <a:br>
                        <a:rPr lang="en-GB" sz="2000">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rPr>
                      </a:br>
                      <a:r>
                        <a:rPr lang="en-GB" sz="2000">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rPr>
                        <a:t>Katze [1500]</a:t>
                      </a:r>
                      <a:br>
                        <a:rPr lang="en-GB" sz="2000">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rPr>
                      </a:br>
                      <a:r>
                        <a:rPr lang="en-GB" sz="2000">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rPr>
                        <a:t>nach Hause confused with zu Hause</a:t>
                      </a:r>
                      <a:br>
                        <a:rPr lang="en-GB" sz="2000">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rPr>
                      </a:br>
                      <a:r>
                        <a:rPr lang="en-GB" sz="2000">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rPr>
                        <a:t>Büro [1492]</a:t>
                      </a:r>
                    </a:p>
                    <a:p>
                      <a:pPr>
                        <a:lnSpc>
                          <a:spcPct val="107000"/>
                        </a:lnSpc>
                        <a:spcAft>
                          <a:spcPts val="800"/>
                        </a:spcAft>
                      </a:pPr>
                      <a:r>
                        <a:rPr lang="en-GB" sz="2000">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rPr>
                        <a:t>Industrie [1480]</a:t>
                      </a:r>
                    </a:p>
                  </a:txBody>
                  <a:tcPr anchor="ct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44294357"/>
                  </a:ext>
                </a:extLst>
              </a:tr>
              <a:tr h="893678">
                <a:tc>
                  <a:txBody>
                    <a:bodyPr/>
                    <a:lstStyle/>
                    <a:p>
                      <a:pPr>
                        <a:lnSpc>
                          <a:spcPct val="107000"/>
                        </a:lnSpc>
                        <a:spcAft>
                          <a:spcPts val="800"/>
                        </a:spcAft>
                      </a:pPr>
                      <a:r>
                        <a:rPr lang="en-GB" sz="2000">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rPr>
                        <a:t>Spanish</a:t>
                      </a:r>
                    </a:p>
                  </a:txBody>
                  <a:tcPr anchor="ct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GB" sz="2000">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rPr>
                        <a:t>I am going to </a:t>
                      </a:r>
                      <a:r>
                        <a:rPr lang="en-GB" sz="2000" u="sng">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rPr>
                        <a:t>recycle </a:t>
                      </a:r>
                      <a:r>
                        <a:rPr lang="en-GB" sz="2000">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rPr>
                        <a:t>more</a:t>
                      </a:r>
                      <a:br>
                        <a:rPr lang="en-GB" sz="2000">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rPr>
                      </a:br>
                      <a:r>
                        <a:rPr lang="en-GB" sz="2000">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rPr>
                        <a:t>My </a:t>
                      </a:r>
                      <a:r>
                        <a:rPr lang="en-GB" sz="2000" u="sng">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rPr>
                        <a:t>subjects </a:t>
                      </a:r>
                      <a:r>
                        <a:rPr lang="en-GB" sz="2000">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rPr>
                        <a:t>are interesting</a:t>
                      </a:r>
                      <a:br>
                        <a:rPr lang="en-GB" sz="2000">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rPr>
                      </a:br>
                      <a:r>
                        <a:rPr lang="en-GB" sz="2000">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rPr>
                        <a:t>It is a city </a:t>
                      </a:r>
                      <a:r>
                        <a:rPr lang="en-GB" sz="2000" u="sng">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rPr>
                        <a:t>that</a:t>
                      </a:r>
                      <a:endParaRPr lang="en-GB" sz="2000">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anchor="ct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s-ES_tradnl" sz="2000" dirty="0">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rPr>
                        <a:t>hago [hacer-26]</a:t>
                      </a:r>
                      <a:br>
                        <a:rPr lang="es-ES_tradnl" sz="2000" dirty="0">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rPr>
                      </a:br>
                      <a:r>
                        <a:rPr lang="es-ES_tradnl" sz="2000" dirty="0">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rPr>
                        <a:t>más [23], mucho [41], muy [43] are </a:t>
                      </a:r>
                      <a:r>
                        <a:rPr lang="es-ES_tradnl" sz="2000" dirty="0" err="1">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rPr>
                        <a:t>confused</a:t>
                      </a:r>
                      <a:br>
                        <a:rPr lang="es-ES_tradnl" sz="2000" dirty="0">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rPr>
                      </a:br>
                      <a:r>
                        <a:rPr lang="es-ES_tradnl" sz="2000" dirty="0">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rPr>
                        <a:t>plaza de toros [806/2/2280]</a:t>
                      </a:r>
                      <a:endParaRPr lang="en-GB" sz="2000" dirty="0">
                        <a:solidFill>
                          <a:schemeClr val="accent5">
                            <a:lumMod val="50000"/>
                          </a:schemeClr>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anchor="ct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6038087"/>
                  </a:ext>
                </a:extLst>
              </a:tr>
            </a:tbl>
          </a:graphicData>
        </a:graphic>
      </p:graphicFrame>
    </p:spTree>
    <p:extLst>
      <p:ext uri="{BB962C8B-B14F-4D97-AF65-F5344CB8AC3E}">
        <p14:creationId xmlns:p14="http://schemas.microsoft.com/office/powerpoint/2010/main" val="32741759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350297" y="993677"/>
            <a:ext cx="11612077" cy="5196108"/>
          </a:xfrm>
        </p:spPr>
        <p:txBody>
          <a:bodyPr>
            <a:normAutofit/>
          </a:bodyPr>
          <a:lstStyle/>
          <a:p>
            <a:pPr>
              <a:lnSpc>
                <a:spcPct val="250000"/>
              </a:lnSpc>
            </a:pPr>
            <a:r>
              <a:rPr lang="en-GB" dirty="0"/>
              <a:t>an over-reliance on cognates for comprehension?</a:t>
            </a:r>
          </a:p>
          <a:p>
            <a:pPr>
              <a:lnSpc>
                <a:spcPct val="250000"/>
              </a:lnSpc>
            </a:pPr>
            <a:r>
              <a:rPr lang="en-GB" dirty="0"/>
              <a:t>vocabulary knowledge is too context-dependent?</a:t>
            </a:r>
          </a:p>
          <a:p>
            <a:pPr marL="0" indent="0">
              <a:lnSpc>
                <a:spcPct val="250000"/>
              </a:lnSpc>
              <a:buNone/>
            </a:pPr>
            <a:endParaRPr lang="en-GB" sz="1000" dirty="0"/>
          </a:p>
          <a:p>
            <a:pPr>
              <a:lnSpc>
                <a:spcPct val="250000"/>
              </a:lnSpc>
            </a:pPr>
            <a:r>
              <a:rPr lang="en-GB" dirty="0"/>
              <a:t>absence of additional contextual clues?</a:t>
            </a:r>
          </a:p>
          <a:p>
            <a:pPr>
              <a:lnSpc>
                <a:spcPct val="250000"/>
              </a:lnSpc>
            </a:pPr>
            <a:endParaRPr lang="en-GB" dirty="0"/>
          </a:p>
        </p:txBody>
      </p:sp>
      <p:sp>
        <p:nvSpPr>
          <p:cNvPr id="7" name="TextBox 6"/>
          <p:cNvSpPr txBox="1"/>
          <p:nvPr/>
        </p:nvSpPr>
        <p:spPr>
          <a:xfrm>
            <a:off x="2654441" y="2119185"/>
            <a:ext cx="7725103"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kumimoji="0" lang="en-GB" sz="1600" b="0" i="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Macaro</a:t>
            </a:r>
            <a:r>
              <a:rPr kumimoji="0" lang="en-GB" sz="16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&amp; </a:t>
            </a:r>
            <a:r>
              <a:rPr kumimoji="0" lang="en-GB" sz="1600" b="0" i="1"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Erler</a:t>
            </a:r>
            <a:r>
              <a:rPr kumimoji="0" lang="en-GB" sz="16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2008)</a:t>
            </a:r>
          </a:p>
        </p:txBody>
      </p:sp>
      <p:sp>
        <p:nvSpPr>
          <p:cNvPr id="8" name="TextBox 7"/>
          <p:cNvSpPr txBox="1"/>
          <p:nvPr/>
        </p:nvSpPr>
        <p:spPr>
          <a:xfrm>
            <a:off x="1682682" y="3192096"/>
            <a:ext cx="869686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“Vocabulary listed under a particular theme should be considered transferable, as appropriate, to the other themes.” AQA-8658-Specification 2016 French, p.22.</a:t>
            </a:r>
          </a:p>
        </p:txBody>
      </p:sp>
      <p:sp>
        <p:nvSpPr>
          <p:cNvPr id="9" name="TextBox 8"/>
          <p:cNvSpPr txBox="1"/>
          <p:nvPr/>
        </p:nvSpPr>
        <p:spPr>
          <a:xfrm>
            <a:off x="1682682" y="5038250"/>
            <a:ext cx="869686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words appear as individual items in a list, without the support of other words in a sentence to aid understanding.</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5807948" cy="867128"/>
          </a:xfrm>
          <a:prstGeom prst="rect">
            <a:avLst/>
          </a:prstGeom>
        </p:spPr>
      </p:pic>
      <p:sp>
        <p:nvSpPr>
          <p:cNvPr id="5" name="Title 4"/>
          <p:cNvSpPr>
            <a:spLocks noGrp="1"/>
          </p:cNvSpPr>
          <p:nvPr>
            <p:ph type="title"/>
          </p:nvPr>
        </p:nvSpPr>
        <p:spPr>
          <a:xfrm>
            <a:off x="139421" y="25558"/>
            <a:ext cx="5442020" cy="1325563"/>
          </a:xfrm>
        </p:spPr>
        <p:txBody>
          <a:bodyPr>
            <a:normAutofit/>
          </a:bodyPr>
          <a:lstStyle/>
          <a:p>
            <a:r>
              <a:rPr lang="en-GB" sz="4000" b="1" dirty="0">
                <a:solidFill>
                  <a:schemeClr val="bg1"/>
                </a:solidFill>
              </a:rPr>
              <a:t>Possible reasons…</a:t>
            </a:r>
          </a:p>
        </p:txBody>
      </p:sp>
    </p:spTree>
    <p:extLst>
      <p:ext uri="{BB962C8B-B14F-4D97-AF65-F5344CB8AC3E}">
        <p14:creationId xmlns:p14="http://schemas.microsoft.com/office/powerpoint/2010/main" val="3004856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500"/>
                                        <p:tgtEl>
                                          <p:spTgt spid="6">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animEffect transition="in" filter="fade">
                                      <p:cBhvr>
                                        <p:cTn id="23" dur="500"/>
                                        <p:tgtEl>
                                          <p:spTgt spid="6">
                                            <p:txEl>
                                              <p:pRg st="3" end="3"/>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7" grpId="0" uiExpand="1"/>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3501037" cy="867128"/>
          </a:xfrm>
          <a:prstGeom prst="rect">
            <a:avLst/>
          </a:prstGeom>
        </p:spPr>
      </p:pic>
      <p:pic>
        <p:nvPicPr>
          <p:cNvPr id="2" name="Picture 1"/>
          <p:cNvPicPr>
            <a:picLocks noChangeAspect="1"/>
          </p:cNvPicPr>
          <p:nvPr/>
        </p:nvPicPr>
        <p:blipFill>
          <a:blip r:embed="rId4"/>
          <a:stretch>
            <a:fillRect/>
          </a:stretch>
        </p:blipFill>
        <p:spPr>
          <a:xfrm>
            <a:off x="3885757" y="2266942"/>
            <a:ext cx="7976503" cy="1981671"/>
          </a:xfrm>
          <a:prstGeom prst="rect">
            <a:avLst/>
          </a:prstGeom>
        </p:spPr>
      </p:pic>
      <p:pic>
        <p:nvPicPr>
          <p:cNvPr id="3" name="Picture 2"/>
          <p:cNvPicPr>
            <a:picLocks noChangeAspect="1"/>
          </p:cNvPicPr>
          <p:nvPr/>
        </p:nvPicPr>
        <p:blipFill>
          <a:blip r:embed="rId5"/>
          <a:stretch>
            <a:fillRect/>
          </a:stretch>
        </p:blipFill>
        <p:spPr>
          <a:xfrm>
            <a:off x="3885757" y="241253"/>
            <a:ext cx="7976503" cy="2025688"/>
          </a:xfrm>
          <a:prstGeom prst="rect">
            <a:avLst/>
          </a:prstGeom>
        </p:spPr>
      </p:pic>
      <p:pic>
        <p:nvPicPr>
          <p:cNvPr id="4" name="Picture 3"/>
          <p:cNvPicPr>
            <a:picLocks noChangeAspect="1"/>
          </p:cNvPicPr>
          <p:nvPr/>
        </p:nvPicPr>
        <p:blipFill>
          <a:blip r:embed="rId6"/>
          <a:stretch>
            <a:fillRect/>
          </a:stretch>
        </p:blipFill>
        <p:spPr>
          <a:xfrm>
            <a:off x="3885757" y="4248613"/>
            <a:ext cx="7976503" cy="1922711"/>
          </a:xfrm>
          <a:prstGeom prst="rect">
            <a:avLst/>
          </a:prstGeom>
        </p:spPr>
      </p:pic>
      <p:sp>
        <p:nvSpPr>
          <p:cNvPr id="5" name="Oval 4"/>
          <p:cNvSpPr/>
          <p:nvPr/>
        </p:nvSpPr>
        <p:spPr>
          <a:xfrm>
            <a:off x="3740421" y="112735"/>
            <a:ext cx="1290181" cy="425885"/>
          </a:xfrm>
          <a:prstGeom prst="ellipse">
            <a:avLst/>
          </a:prstGeom>
          <a:noFill/>
          <a:ln w="57150">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Oval 5"/>
          <p:cNvSpPr/>
          <p:nvPr/>
        </p:nvSpPr>
        <p:spPr>
          <a:xfrm>
            <a:off x="8489873" y="3257777"/>
            <a:ext cx="1290181" cy="425885"/>
          </a:xfrm>
          <a:prstGeom prst="ellipse">
            <a:avLst/>
          </a:prstGeom>
          <a:noFill/>
          <a:ln w="57150">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Oval 6"/>
          <p:cNvSpPr/>
          <p:nvPr/>
        </p:nvSpPr>
        <p:spPr>
          <a:xfrm>
            <a:off x="3740420" y="4079687"/>
            <a:ext cx="1290181" cy="425885"/>
          </a:xfrm>
          <a:prstGeom prst="ellipse">
            <a:avLst/>
          </a:prstGeom>
          <a:noFill/>
          <a:ln w="57150">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p:cNvSpPr txBox="1"/>
          <p:nvPr/>
        </p:nvSpPr>
        <p:spPr>
          <a:xfrm rot="16200000">
            <a:off x="2623853" y="1202725"/>
            <a:ext cx="215447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Module 6 p.132</a:t>
            </a:r>
          </a:p>
        </p:txBody>
      </p:sp>
      <p:sp>
        <p:nvSpPr>
          <p:cNvPr id="9" name="TextBox 8"/>
          <p:cNvSpPr txBox="1"/>
          <p:nvPr/>
        </p:nvSpPr>
        <p:spPr>
          <a:xfrm rot="16200000">
            <a:off x="2608463" y="3128070"/>
            <a:ext cx="215447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Module 4 p.90</a:t>
            </a:r>
          </a:p>
        </p:txBody>
      </p:sp>
      <p:sp>
        <p:nvSpPr>
          <p:cNvPr id="10" name="TextBox 9"/>
          <p:cNvSpPr txBox="1"/>
          <p:nvPr/>
        </p:nvSpPr>
        <p:spPr>
          <a:xfrm rot="16200000">
            <a:off x="2616158" y="5125796"/>
            <a:ext cx="215447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Module 3 p.70</a:t>
            </a:r>
          </a:p>
        </p:txBody>
      </p:sp>
      <p:sp>
        <p:nvSpPr>
          <p:cNvPr id="11" name="TextBox 10"/>
          <p:cNvSpPr txBox="1"/>
          <p:nvPr/>
        </p:nvSpPr>
        <p:spPr>
          <a:xfrm>
            <a:off x="0" y="330767"/>
            <a:ext cx="305469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Studio AQA GCSE French Foundation (Pearson)</a:t>
            </a:r>
          </a:p>
        </p:txBody>
      </p:sp>
    </p:spTree>
    <p:extLst>
      <p:ext uri="{BB962C8B-B14F-4D97-AF65-F5344CB8AC3E}">
        <p14:creationId xmlns:p14="http://schemas.microsoft.com/office/powerpoint/2010/main" val="306986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6742387" cy="867128"/>
          </a:xfrm>
          <a:prstGeom prst="rect">
            <a:avLst/>
          </a:prstGeom>
        </p:spPr>
      </p:pic>
      <p:sp>
        <p:nvSpPr>
          <p:cNvPr id="2" name="Title 1"/>
          <p:cNvSpPr>
            <a:spLocks noGrp="1"/>
          </p:cNvSpPr>
          <p:nvPr>
            <p:ph type="title"/>
          </p:nvPr>
        </p:nvSpPr>
        <p:spPr>
          <a:xfrm>
            <a:off x="49926" y="0"/>
            <a:ext cx="10515600" cy="1325563"/>
          </a:xfrm>
        </p:spPr>
        <p:txBody>
          <a:bodyPr/>
          <a:lstStyle/>
          <a:p>
            <a:r>
              <a:rPr lang="en-GB" b="1" dirty="0">
                <a:solidFill>
                  <a:schemeClr val="bg1"/>
                </a:solidFill>
              </a:rPr>
              <a:t>Possible responses…</a:t>
            </a:r>
          </a:p>
        </p:txBody>
      </p:sp>
      <p:sp>
        <p:nvSpPr>
          <p:cNvPr id="5" name="Rounded Rectangular Callout 4"/>
          <p:cNvSpPr/>
          <p:nvPr/>
        </p:nvSpPr>
        <p:spPr>
          <a:xfrm>
            <a:off x="1467059" y="1690690"/>
            <a:ext cx="3840667" cy="1761959"/>
          </a:xfrm>
          <a:prstGeom prst="wedgeRoundRectCallou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J’adore</a:t>
            </a:r>
            <a:r>
              <a:rPr kumimoji="0" lang="en-GB" sz="4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les </a:t>
            </a:r>
            <a:r>
              <a:rPr kumimoji="0" lang="en-GB" sz="4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repas</a:t>
            </a:r>
            <a:r>
              <a:rPr kumimoji="0" lang="en-GB" sz="4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6" name="Rounded Rectangular Callout 5"/>
          <p:cNvSpPr/>
          <p:nvPr/>
        </p:nvSpPr>
        <p:spPr>
          <a:xfrm>
            <a:off x="6327228" y="1690689"/>
            <a:ext cx="4364218" cy="1761958"/>
          </a:xfrm>
          <a:prstGeom prst="wedgeRoundRectCallou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Je </a:t>
            </a:r>
            <a:r>
              <a:rPr kumimoji="0" lang="en-GB" sz="4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déteste</a:t>
            </a:r>
            <a:r>
              <a:rPr kumimoji="0" lang="en-GB" sz="4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les </a:t>
            </a:r>
            <a:r>
              <a:rPr kumimoji="0" lang="en-GB" sz="4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bâtiments</a:t>
            </a:r>
            <a:r>
              <a:rPr kumimoji="0" lang="en-GB" sz="4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8" name="TextBox 7"/>
          <p:cNvSpPr txBox="1"/>
          <p:nvPr/>
        </p:nvSpPr>
        <p:spPr>
          <a:xfrm>
            <a:off x="512467" y="4085713"/>
            <a:ext cx="11244104"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Our aim should be ‘</a:t>
            </a:r>
            <a:r>
              <a:rPr kumimoji="0" lang="en-GB" sz="28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to give students the language they need in order to read texts, not to teach them to manage as well as they can without that language'. </a:t>
            </a:r>
            <a:r>
              <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(Swan, 2008:267)</a:t>
            </a:r>
          </a:p>
        </p:txBody>
      </p:sp>
      <p:sp>
        <p:nvSpPr>
          <p:cNvPr id="9" name="TextBox 8"/>
          <p:cNvSpPr txBox="1"/>
          <p:nvPr/>
        </p:nvSpPr>
        <p:spPr>
          <a:xfrm>
            <a:off x="512467" y="5580552"/>
            <a:ext cx="493460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Talking sense about learning strategies, </a:t>
            </a:r>
            <a:b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1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Swan (2008), RELC, Vol. 39(2), 262-273.</a:t>
            </a:r>
          </a:p>
        </p:txBody>
      </p:sp>
    </p:spTree>
    <p:extLst>
      <p:ext uri="{BB962C8B-B14F-4D97-AF65-F5344CB8AC3E}">
        <p14:creationId xmlns:p14="http://schemas.microsoft.com/office/powerpoint/2010/main" val="3318121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p:bldP spid="9" grpId="0"/>
    </p:bldLst>
  </p:timing>
</p:sld>
</file>

<file path=ppt/theme/theme1.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rgbClr val="002060"/>
            </a:solidFill>
            <a:latin typeface="Century Gothic" panose="020B0502020202020204" pitchFamily="34" charset="0"/>
          </a:defRPr>
        </a:defPPr>
      </a:lstStyle>
    </a:txDef>
  </a:objectDefaults>
  <a:extraClrSchemeLst/>
  <a:extLst>
    <a:ext uri="{05A4C25C-085E-4340-85A3-A5531E510DB2}">
      <thm15:themeFamily xmlns:thm15="http://schemas.microsoft.com/office/thememl/2012/main" name="NCELP_template.pptx" id="{851E8A6A-D5BB-4C26-B157-3EC16E233918}" vid="{8BFF32F4-6F0A-4FC3-899B-73F2A33C2379}"/>
    </a:ext>
  </a:extLst>
</a:theme>
</file>

<file path=ppt/theme/theme2.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Vocabulary_010219_v2" id="{E94F8216-917C-451E-B248-AE5F6EBA123A}" vid="{CEABDA66-1B64-4CDE-AA93-BB3956E18AC1}"/>
    </a:ext>
  </a:extLst>
</a:theme>
</file>

<file path=ppt/theme/theme5.xml><?xml version="1.0" encoding="utf-8"?>
<a:theme xmlns:a="http://schemas.openxmlformats.org/drawingml/2006/main" name="2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rgbClr val="002060"/>
            </a:solidFill>
            <a:latin typeface="Century Gothic" panose="020B0502020202020204" pitchFamily="34" charset="0"/>
          </a:defRPr>
        </a:defPPr>
      </a:lstStyle>
    </a:txDef>
  </a:objectDefaults>
  <a:extraClrSchemeLst/>
  <a:extLst>
    <a:ext uri="{05A4C25C-085E-4340-85A3-A5531E510DB2}">
      <thm15:themeFamily xmlns:thm15="http://schemas.microsoft.com/office/thememl/2012/main" name="NCELP_template.pptx" id="{851E8A6A-D5BB-4C26-B157-3EC16E233918}" vid="{8BFF32F4-6F0A-4FC3-899B-73F2A33C2379}"/>
    </a:ext>
  </a:extLst>
</a:theme>
</file>

<file path=ppt/theme/theme6.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7.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8.xml><?xml version="1.0" encoding="utf-8"?>
<a:theme xmlns:a="http://schemas.openxmlformats.org/drawingml/2006/main" name="1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EAFA0400-2105-8140-AB62-1325E6598A4C}" vid="{746DA57F-62CA-AA40-9C4D-B4ED942A192C}"/>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791</TotalTime>
  <Words>8408</Words>
  <Application>Microsoft Office PowerPoint</Application>
  <PresentationFormat>Widescreen</PresentationFormat>
  <Paragraphs>1013</Paragraphs>
  <Slides>46</Slides>
  <Notes>43</Notes>
  <HiddenSlides>0</HiddenSlides>
  <MMClips>1</MMClips>
  <ScaleCrop>false</ScaleCrop>
  <HeadingPairs>
    <vt:vector size="6" baseType="variant">
      <vt:variant>
        <vt:lpstr>Fonts Used</vt:lpstr>
      </vt:variant>
      <vt:variant>
        <vt:i4>5</vt:i4>
      </vt:variant>
      <vt:variant>
        <vt:lpstr>Theme</vt:lpstr>
      </vt:variant>
      <vt:variant>
        <vt:i4>8</vt:i4>
      </vt:variant>
      <vt:variant>
        <vt:lpstr>Slide Titles</vt:lpstr>
      </vt:variant>
      <vt:variant>
        <vt:i4>46</vt:i4>
      </vt:variant>
    </vt:vector>
  </HeadingPairs>
  <TitlesOfParts>
    <vt:vector size="59" baseType="lpstr">
      <vt:lpstr>Arial</vt:lpstr>
      <vt:lpstr>Calibri</vt:lpstr>
      <vt:lpstr>Century Gothic</vt:lpstr>
      <vt:lpstr>Tw Cen MT</vt:lpstr>
      <vt:lpstr>Wingdings</vt:lpstr>
      <vt:lpstr>6_Office Theme</vt:lpstr>
      <vt:lpstr>5_Office Theme</vt:lpstr>
      <vt:lpstr>3_Office Theme</vt:lpstr>
      <vt:lpstr>2_Office Theme</vt:lpstr>
      <vt:lpstr>21_Office Theme</vt:lpstr>
      <vt:lpstr>1_Office Theme</vt:lpstr>
      <vt:lpstr>9_Office Theme</vt:lpstr>
      <vt:lpstr>11_Office Theme</vt:lpstr>
      <vt:lpstr>Session 3: Teaching vocabulary -  what’s in a word?</vt:lpstr>
      <vt:lpstr>Why is vocabulary learning important?</vt:lpstr>
      <vt:lpstr>PowerPoint Presentation</vt:lpstr>
      <vt:lpstr>Are all these words…</vt:lpstr>
      <vt:lpstr>GCSE Insight Report, 2019</vt:lpstr>
      <vt:lpstr>PowerPoint Presentation</vt:lpstr>
      <vt:lpstr>Possible reasons…</vt:lpstr>
      <vt:lpstr>PowerPoint Presentation</vt:lpstr>
      <vt:lpstr>Possible responses…</vt:lpstr>
      <vt:lpstr>There’s quite a lot to know!</vt:lpstr>
      <vt:lpstr>How many words do learners need to know?</vt:lpstr>
      <vt:lpstr>How many words can you know by GCSE…?</vt:lpstr>
      <vt:lpstr>Which words do learners need to know? And why?</vt:lpstr>
      <vt:lpstr>Which words?</vt:lpstr>
      <vt:lpstr>PowerPoint Presentation</vt:lpstr>
      <vt:lpstr>How can they best learn the words?</vt:lpstr>
      <vt:lpstr>PowerPoint Presentation</vt:lpstr>
      <vt:lpstr>PowerPoint Presentation</vt:lpstr>
      <vt:lpstr>Vocabulaire</vt:lpstr>
      <vt:lpstr>Quelle est la catégorie ?</vt:lpstr>
      <vt:lpstr>Trouve les erreurs !</vt:lpstr>
      <vt:lpstr>Babysitten</vt:lpstr>
      <vt:lpstr>Mots croisés</vt:lpstr>
      <vt:lpstr>Vokabeln</vt:lpstr>
      <vt:lpstr>Lexical profiling</vt:lpstr>
      <vt:lpstr>PowerPoint Presentation</vt:lpstr>
      <vt:lpstr>PowerPoint Presentation</vt:lpstr>
      <vt:lpstr>Quizlet / Audio learning homework</vt:lpstr>
      <vt:lpstr>PowerPoint Presentation</vt:lpstr>
      <vt:lpstr>PowerPoint Presentation</vt:lpstr>
      <vt:lpstr>Curriculum design take-aways</vt:lpstr>
      <vt:lpstr>Vocabulary</vt:lpstr>
      <vt:lpstr>vocabulario</vt:lpstr>
      <vt:lpstr>Vokabeln</vt:lpstr>
      <vt:lpstr>escuchar</vt:lpstr>
      <vt:lpstr>eine Geschichte</vt:lpstr>
      <vt:lpstr>hablar</vt:lpstr>
      <vt:lpstr>Vocabulaire</vt:lpstr>
      <vt:lpstr>Vocabulaire</vt:lpstr>
      <vt:lpstr>Vokabeln 2 [1/2]</vt:lpstr>
      <vt:lpstr>What do we know about vocabulary learning?</vt:lpstr>
      <vt:lpstr>Some research- and practice-informed answers</vt:lpstr>
      <vt:lpstr>Some answers [cont’d]</vt:lpstr>
      <vt:lpstr>QUESTIONS?</vt:lpstr>
      <vt:lpstr>BREAK</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 1: Curriculum Design: intent, implementation and impact in languages</dc:title>
  <dc:creator>Rachel Hawkes</dc:creator>
  <cp:lastModifiedBy>Rachel Hawkes</cp:lastModifiedBy>
  <cp:revision>19</cp:revision>
  <dcterms:created xsi:type="dcterms:W3CDTF">2021-05-29T16:30:18Z</dcterms:created>
  <dcterms:modified xsi:type="dcterms:W3CDTF">2021-07-03T14:20:34Z</dcterms:modified>
</cp:coreProperties>
</file>